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2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3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3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3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3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notesSlides/notesSlide3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notesSlides/notesSlide3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embedTrueTypeFonts="1" saveSubsetFonts="1" autoCompressPictures="0">
  <p:sldMasterIdLst>
    <p:sldMasterId id="2147483650" r:id="rId1"/>
  </p:sldMasterIdLst>
  <p:notesMasterIdLst>
    <p:notesMasterId r:id="rId41"/>
  </p:notesMasterIdLst>
  <p:sldIdLst>
    <p:sldId id="293" r:id="rId2"/>
    <p:sldId id="258" r:id="rId3"/>
    <p:sldId id="259" r:id="rId4"/>
    <p:sldId id="294" r:id="rId5"/>
    <p:sldId id="6164" r:id="rId6"/>
    <p:sldId id="6126" r:id="rId7"/>
    <p:sldId id="577" r:id="rId8"/>
    <p:sldId id="611" r:id="rId9"/>
    <p:sldId id="725" r:id="rId10"/>
    <p:sldId id="6136" r:id="rId11"/>
    <p:sldId id="6138" r:id="rId12"/>
    <p:sldId id="6141" r:id="rId13"/>
    <p:sldId id="6142" r:id="rId14"/>
    <p:sldId id="284" r:id="rId15"/>
    <p:sldId id="6145" r:id="rId16"/>
    <p:sldId id="6146" r:id="rId17"/>
    <p:sldId id="6149" r:id="rId18"/>
    <p:sldId id="6165" r:id="rId19"/>
    <p:sldId id="6156" r:id="rId20"/>
    <p:sldId id="651" r:id="rId21"/>
    <p:sldId id="6166" r:id="rId22"/>
    <p:sldId id="336" r:id="rId23"/>
    <p:sldId id="6167" r:id="rId24"/>
    <p:sldId id="6168" r:id="rId25"/>
    <p:sldId id="329" r:id="rId26"/>
    <p:sldId id="6169" r:id="rId27"/>
    <p:sldId id="6131" r:id="rId28"/>
    <p:sldId id="6132" r:id="rId29"/>
    <p:sldId id="6134" r:id="rId30"/>
    <p:sldId id="6135" r:id="rId31"/>
    <p:sldId id="6170" r:id="rId32"/>
    <p:sldId id="6137" r:id="rId33"/>
    <p:sldId id="6171" r:id="rId34"/>
    <p:sldId id="6139" r:id="rId35"/>
    <p:sldId id="359" r:id="rId36"/>
    <p:sldId id="361" r:id="rId37"/>
    <p:sldId id="365" r:id="rId38"/>
    <p:sldId id="6172" r:id="rId39"/>
    <p:sldId id="6163" r:id="rId40"/>
  </p:sldIdLst>
  <p:sldSz cx="12192000" cy="6858000"/>
  <p:notesSz cx="6858000" cy="9144000"/>
  <p:embeddedFontLst>
    <p:embeddedFont>
      <p:font typeface="에스코어 드림 4 Regular" panose="020B0203030302020204" pitchFamily="34" charset="-127"/>
      <p:regular r:id="rId42"/>
    </p:embeddedFont>
    <p:embeddedFont>
      <p:font typeface="에스코어 드림 5 Medium" panose="020B0503030302020204" pitchFamily="34" charset="-127"/>
      <p:regular r:id="rId43"/>
    </p:embeddedFont>
    <p:embeddedFont>
      <p:font typeface="Cambria" panose="02040503050406030204" pitchFamily="18" charset="0"/>
      <p:regular r:id="rId44"/>
      <p:bold r:id="rId45"/>
      <p:italic r:id="rId46"/>
      <p:boldItalic r:id="rId47"/>
    </p:embeddedFont>
    <p:embeddedFont>
      <p:font typeface="Cambria Math" panose="02040503050406030204" pitchFamily="18" charset="0"/>
      <p:regular r:id="rId48"/>
    </p:embeddedFont>
    <p:embeddedFont>
      <p:font typeface="Lora" pitchFamily="2" charset="0"/>
      <p:regular r:id="rId49"/>
      <p:bold r:id="rId50"/>
      <p:italic r:id="rId51"/>
      <p:boldItalic r:id="rId52"/>
    </p:embeddedFont>
    <p:embeddedFont>
      <p:font typeface="Lora Medium" pitchFamily="2" charset="0"/>
      <p:regular r:id="rId53"/>
      <p:italic r:id="rId54"/>
    </p:embeddedFont>
    <p:embeddedFont>
      <p:font typeface="Lora SemiBold" pitchFamily="2" charset="0"/>
      <p:regular r:id="rId55"/>
      <p:bold r:id="rId56"/>
      <p:italic r:id="rId57"/>
      <p:boldItalic r:id="rId58"/>
    </p:embeddedFont>
    <p:embeddedFont>
      <p:font typeface="S-Core Dream 5 Medium" panose="020B0503030302020204" pitchFamily="34" charset="-127"/>
      <p:regular r:id="rId59"/>
    </p:embeddedFont>
    <p:embeddedFont>
      <p:font typeface="S-Core Dream 6 Bold" panose="020B0503030302020204" pitchFamily="34" charset="-127"/>
      <p:regular r:id="rId60"/>
      <p:bold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747775"/>
          </p15:clr>
        </p15:guide>
        <p15:guide id="2" pos="3840" userDrawn="1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A20932-96CE-7D2E-814B-6FF03AA20C17}" name="박지성(컴퓨터공학과)" initials="박J" userId="S::jisungpark@postech.ac.kr::6b38a642-7e2b-4ee1-ac4d-25c9f00f5a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0E65"/>
    <a:srgbClr val="37761B"/>
    <a:srgbClr val="F5874C"/>
    <a:srgbClr val="009051"/>
    <a:srgbClr val="FAF7F5"/>
    <a:srgbClr val="FFEFD9"/>
    <a:srgbClr val="F5CDCC"/>
    <a:srgbClr val="E7B8B0"/>
    <a:srgbClr val="8EB7F9"/>
    <a:srgbClr val="B3C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38"/>
    <p:restoredTop sz="61195" autoAdjust="0"/>
  </p:normalViewPr>
  <p:slideViewPr>
    <p:cSldViewPr snapToGrid="0">
      <p:cViewPr varScale="1">
        <p:scale>
          <a:sx n="75" d="100"/>
          <a:sy n="75" d="100"/>
        </p:scale>
        <p:origin x="1320" y="160"/>
      </p:cViewPr>
      <p:guideLst>
        <p:guide orient="horz" pos="2160"/>
        <p:guide pos="3840"/>
      </p:guideLst>
    </p:cSldViewPr>
  </p:slideViewPr>
  <p:notesTextViewPr>
    <p:cViewPr>
      <p:scale>
        <a:sx n="114" d="100"/>
        <a:sy n="114" d="100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font" Target="fonts/font17.fntdata"/><Relationship Id="rId66" Type="http://schemas.microsoft.com/office/2018/10/relationships/authors" Target="authors.xml"/><Relationship Id="rId5" Type="http://schemas.openxmlformats.org/officeDocument/2006/relationships/slide" Target="slides/slide4.xml"/><Relationship Id="rId61" Type="http://schemas.openxmlformats.org/officeDocument/2006/relationships/font" Target="fonts/font2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59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font" Target="fonts/font19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_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____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___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____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____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____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____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____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____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540160268683663E-2"/>
          <c:y val="0.10628792040923989"/>
          <c:w val="0.90882405810237477"/>
          <c:h val="0.44774494105414842"/>
        </c:manualLayout>
      </c:layout>
      <c:lineChart>
        <c:grouping val="standard"/>
        <c:varyColors val="0"/>
        <c:ser>
          <c:idx val="2"/>
          <c:order val="0"/>
          <c:tx>
            <c:strRef>
              <c:f>Sheet1!$K$1</c:f>
              <c:strCache>
                <c:ptCount val="1"/>
                <c:pt idx="0">
                  <c:v>CONV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triangle"/>
            <c:size val="9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dPt>
            <c:idx val="1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AC-824F-82C0-9BB9B88F6EE6}"/>
              </c:ext>
            </c:extLst>
          </c:dPt>
          <c:dPt>
            <c:idx val="20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AC-824F-82C0-9BB9B88F6EE6}"/>
              </c:ext>
            </c:extLst>
          </c:dPt>
          <c:dPt>
            <c:idx val="2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8.7954107580071633E-2</c:v>
                </c:pt>
                <c:pt idx="3">
                  <c:v>0.23938886831534809</c:v>
                </c:pt>
                <c:pt idx="4">
                  <c:v>0.23938886831534809</c:v>
                </c:pt>
                <c:pt idx="5">
                  <c:v>#N/A</c:v>
                </c:pt>
                <c:pt idx="6">
                  <c:v>#N/A</c:v>
                </c:pt>
                <c:pt idx="7">
                  <c:v>6.1244003231372586E-2</c:v>
                </c:pt>
                <c:pt idx="8">
                  <c:v>0.19128590947467305</c:v>
                </c:pt>
                <c:pt idx="9">
                  <c:v>0.19128590947467305</c:v>
                </c:pt>
                <c:pt idx="10">
                  <c:v>#N/A</c:v>
                </c:pt>
                <c:pt idx="11">
                  <c:v>#N/A</c:v>
                </c:pt>
                <c:pt idx="12">
                  <c:v>3.5975463516476319E-2</c:v>
                </c:pt>
                <c:pt idx="13">
                  <c:v>0.16498996263257107</c:v>
                </c:pt>
                <c:pt idx="14">
                  <c:v>0.16498996263257107</c:v>
                </c:pt>
                <c:pt idx="15">
                  <c:v>2.0318406885546737E-2</c:v>
                </c:pt>
                <c:pt idx="16">
                  <c:v>2.5863105480781221E-2</c:v>
                </c:pt>
                <c:pt idx="17">
                  <c:v>5.5112518174655789E-2</c:v>
                </c:pt>
                <c:pt idx="18">
                  <c:v>0.16264435656181966</c:v>
                </c:pt>
                <c:pt idx="19">
                  <c:v>0.21403384046860763</c:v>
                </c:pt>
                <c:pt idx="20">
                  <c:v>5.1934219417462263E-2</c:v>
                </c:pt>
                <c:pt idx="21">
                  <c:v>6.1762928549973457E-2</c:v>
                </c:pt>
                <c:pt idx="22">
                  <c:v>8.6991689302997277E-2</c:v>
                </c:pt>
                <c:pt idx="23">
                  <c:v>0.15841133743878372</c:v>
                </c:pt>
                <c:pt idx="24">
                  <c:v>0.21048480680055784</c:v>
                </c:pt>
                <c:pt idx="25">
                  <c:v>0.13435034549149075</c:v>
                </c:pt>
                <c:pt idx="26">
                  <c:v>0.14602509163144278</c:v>
                </c:pt>
                <c:pt idx="27">
                  <c:v>0.15930313005393379</c:v>
                </c:pt>
                <c:pt idx="28">
                  <c:v>0.18101682422253515</c:v>
                </c:pt>
                <c:pt idx="29">
                  <c:v>0.21072553407169531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BAC-824F-82C0-9BB9B88F6EE6}"/>
            </c:ext>
          </c:extLst>
        </c:ser>
        <c:ser>
          <c:idx val="3"/>
          <c:order val="1"/>
          <c:tx>
            <c:strRef>
              <c:f>Sheet1!$L$1</c:f>
              <c:strCache>
                <c:ptCount val="1"/>
                <c:pt idx="0">
                  <c:v>CONV+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1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BAC-824F-82C0-9BB9B88F6EE6}"/>
              </c:ext>
            </c:extLst>
          </c:dPt>
          <c:dPt>
            <c:idx val="20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BAC-824F-82C0-9BB9B88F6EE6}"/>
              </c:ext>
            </c:extLst>
          </c:dPt>
          <c:dPt>
            <c:idx val="2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Sheet1!$L$2:$L$31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0.15700085592243232</c:v>
                </c:pt>
                <c:pt idx="3">
                  <c:v>0.29009132930805426</c:v>
                </c:pt>
                <c:pt idx="4">
                  <c:v>0.29009132930805426</c:v>
                </c:pt>
                <c:pt idx="5">
                  <c:v>#N/A</c:v>
                </c:pt>
                <c:pt idx="6">
                  <c:v>#N/A</c:v>
                </c:pt>
                <c:pt idx="7">
                  <c:v>0.1111815527421615</c:v>
                </c:pt>
                <c:pt idx="8">
                  <c:v>0.23539679623420567</c:v>
                </c:pt>
                <c:pt idx="9">
                  <c:v>0.23539679623420567</c:v>
                </c:pt>
                <c:pt idx="10">
                  <c:v>#N/A</c:v>
                </c:pt>
                <c:pt idx="11">
                  <c:v>#N/A</c:v>
                </c:pt>
                <c:pt idx="12">
                  <c:v>8.6692656719654426E-2</c:v>
                </c:pt>
                <c:pt idx="13">
                  <c:v>0.20680724952473442</c:v>
                </c:pt>
                <c:pt idx="14">
                  <c:v>0.20680724952473442</c:v>
                </c:pt>
                <c:pt idx="15">
                  <c:v>2.4265947906124265E-2</c:v>
                </c:pt>
                <c:pt idx="16">
                  <c:v>3.194262167200098E-2</c:v>
                </c:pt>
                <c:pt idx="17">
                  <c:v>8.6839940594493265E-2</c:v>
                </c:pt>
                <c:pt idx="18">
                  <c:v>0.20249303445620309</c:v>
                </c:pt>
                <c:pt idx="19">
                  <c:v>0.24936517742556191</c:v>
                </c:pt>
                <c:pt idx="20">
                  <c:v>6.1356535954272352E-2</c:v>
                </c:pt>
                <c:pt idx="21">
                  <c:v>7.4297015590588253E-2</c:v>
                </c:pt>
                <c:pt idx="22">
                  <c:v>0.11130807964010447</c:v>
                </c:pt>
                <c:pt idx="23">
                  <c:v>0.19729911070030365</c:v>
                </c:pt>
                <c:pt idx="24">
                  <c:v>0.24905052157110286</c:v>
                </c:pt>
                <c:pt idx="25">
                  <c:v>0.15683653362774916</c:v>
                </c:pt>
                <c:pt idx="26">
                  <c:v>0.16985055021023296</c:v>
                </c:pt>
                <c:pt idx="27">
                  <c:v>0.18680589910125894</c:v>
                </c:pt>
                <c:pt idx="28">
                  <c:v>0.21385869829128687</c:v>
                </c:pt>
                <c:pt idx="29">
                  <c:v>0.24855865945861697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BAC-824F-82C0-9BB9B88F6EE6}"/>
            </c:ext>
          </c:extLst>
        </c:ser>
        <c:ser>
          <c:idx val="4"/>
          <c:order val="2"/>
          <c:tx>
            <c:strRef>
              <c:f>Sheet1!$M$1</c:f>
              <c:strCache>
                <c:ptCount val="1"/>
                <c:pt idx="0">
                  <c:v>HBF</c:v>
                </c:pt>
              </c:strCache>
            </c:strRef>
          </c:tx>
          <c:spPr>
            <a:ln w="19050" cap="rnd">
              <a:solidFill>
                <a:srgbClr val="9CC68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rgbClr val="9CC68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Pt>
            <c:idx val="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4BAC-824F-82C0-9BB9B88F6EE6}"/>
              </c:ext>
            </c:extLst>
          </c:dPt>
          <c:dPt>
            <c:idx val="8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4BAC-824F-82C0-9BB9B88F6EE6}"/>
              </c:ext>
            </c:extLst>
          </c:dPt>
          <c:dPt>
            <c:idx val="1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4BAC-824F-82C0-9BB9B88F6EE6}"/>
              </c:ext>
            </c:extLst>
          </c:dPt>
          <c:dPt>
            <c:idx val="11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4BAC-824F-82C0-9BB9B88F6EE6}"/>
              </c:ext>
            </c:extLst>
          </c:dPt>
          <c:dPt>
            <c:idx val="12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4BAC-824F-82C0-9BB9B88F6EE6}"/>
              </c:ext>
            </c:extLst>
          </c:dPt>
          <c:dPt>
            <c:idx val="14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4BAC-824F-82C0-9BB9B88F6EE6}"/>
              </c:ext>
            </c:extLst>
          </c:dPt>
          <c:dPt>
            <c:idx val="1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4BAC-824F-82C0-9BB9B88F6EE6}"/>
              </c:ext>
            </c:extLst>
          </c:dPt>
          <c:dPt>
            <c:idx val="16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4BAC-824F-82C0-9BB9B88F6EE6}"/>
              </c:ext>
            </c:extLst>
          </c:dPt>
          <c:dPt>
            <c:idx val="2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4BAC-824F-82C0-9BB9B88F6EE6}"/>
              </c:ext>
            </c:extLst>
          </c:dPt>
          <c:dPt>
            <c:idx val="2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Sheet1!$M$2:$M$31</c:f>
              <c:numCache>
                <c:formatCode>General</c:formatCode>
                <c:ptCount val="30"/>
                <c:pt idx="0">
                  <c:v>0.51990150510400501</c:v>
                </c:pt>
                <c:pt idx="1">
                  <c:v>0.76218476798944845</c:v>
                </c:pt>
                <c:pt idx="2">
                  <c:v>0.76218476798944845</c:v>
                </c:pt>
                <c:pt idx="3">
                  <c:v>0.76218476798944845</c:v>
                </c:pt>
                <c:pt idx="4">
                  <c:v>0.76218476798944845</c:v>
                </c:pt>
                <c:pt idx="5">
                  <c:v>0.39302806828995468</c:v>
                </c:pt>
                <c:pt idx="6">
                  <c:v>0.83043044310002678</c:v>
                </c:pt>
                <c:pt idx="7">
                  <c:v>0.83043044310002678</c:v>
                </c:pt>
                <c:pt idx="8">
                  <c:v>0.83043044310002678</c:v>
                </c:pt>
                <c:pt idx="9">
                  <c:v>0.83043044310002678</c:v>
                </c:pt>
                <c:pt idx="10">
                  <c:v>0.34303379560561559</c:v>
                </c:pt>
                <c:pt idx="11">
                  <c:v>0.79214806937443405</c:v>
                </c:pt>
                <c:pt idx="12">
                  <c:v>1.0060355960763931</c:v>
                </c:pt>
                <c:pt idx="13">
                  <c:v>1.0825314318227355</c:v>
                </c:pt>
                <c:pt idx="14">
                  <c:v>1.0825314318227355</c:v>
                </c:pt>
                <c:pt idx="15">
                  <c:v>0.30682499399231478</c:v>
                </c:pt>
                <c:pt idx="16">
                  <c:v>0.63581027467802842</c:v>
                </c:pt>
                <c:pt idx="17">
                  <c:v>0.80305058515290739</c:v>
                </c:pt>
                <c:pt idx="18">
                  <c:v>0.88645237681147981</c:v>
                </c:pt>
                <c:pt idx="19">
                  <c:v>0.88645237681147981</c:v>
                </c:pt>
                <c:pt idx="20">
                  <c:v>0.42455241894883344</c:v>
                </c:pt>
                <c:pt idx="21">
                  <c:v>0.71412103191803578</c:v>
                </c:pt>
                <c:pt idx="22">
                  <c:v>0.90323277886418607</c:v>
                </c:pt>
                <c:pt idx="23">
                  <c:v>0.99746470459038539</c:v>
                </c:pt>
                <c:pt idx="24">
                  <c:v>1.0106736666468767</c:v>
                </c:pt>
                <c:pt idx="25">
                  <c:v>0.73258027967978223</c:v>
                </c:pt>
                <c:pt idx="26">
                  <c:v>0.83476092316541517</c:v>
                </c:pt>
                <c:pt idx="27">
                  <c:v>0.96805686364346311</c:v>
                </c:pt>
                <c:pt idx="28">
                  <c:v>1.0683666935734024</c:v>
                </c:pt>
                <c:pt idx="29">
                  <c:v>1.1086624546402251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4BAC-824F-82C0-9BB9B88F6EE6}"/>
            </c:ext>
          </c:extLst>
        </c:ser>
        <c:ser>
          <c:idx val="0"/>
          <c:order val="3"/>
          <c:tx>
            <c:strRef>
              <c:f>Sheet1!$N$1</c:f>
              <c:strCache>
                <c:ptCount val="1"/>
                <c:pt idx="0">
                  <c:v>HBF+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4-4BAC-824F-82C0-9BB9B88F6EE6}"/>
              </c:ext>
            </c:extLst>
          </c:dPt>
          <c:dPt>
            <c:idx val="8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6-4BAC-824F-82C0-9BB9B88F6EE6}"/>
              </c:ext>
            </c:extLst>
          </c:dPt>
          <c:dPt>
            <c:idx val="1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8-4BAC-824F-82C0-9BB9B88F6EE6}"/>
              </c:ext>
            </c:extLst>
          </c:dPt>
          <c:dPt>
            <c:idx val="11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A-4BAC-824F-82C0-9BB9B88F6EE6}"/>
              </c:ext>
            </c:extLst>
          </c:dPt>
          <c:dPt>
            <c:idx val="12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C-4BAC-824F-82C0-9BB9B88F6EE6}"/>
              </c:ext>
            </c:extLst>
          </c:dPt>
          <c:dPt>
            <c:idx val="14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E-4BAC-824F-82C0-9BB9B88F6EE6}"/>
              </c:ext>
            </c:extLst>
          </c:dPt>
          <c:dPt>
            <c:idx val="1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0-4BAC-824F-82C0-9BB9B88F6EE6}"/>
              </c:ext>
            </c:extLst>
          </c:dPt>
          <c:dPt>
            <c:idx val="16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2-4BAC-824F-82C0-9BB9B88F6EE6}"/>
              </c:ext>
            </c:extLst>
          </c:dPt>
          <c:dPt>
            <c:idx val="2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4-4BAC-824F-82C0-9BB9B88F6EE6}"/>
              </c:ext>
            </c:extLst>
          </c:dPt>
          <c:dPt>
            <c:idx val="2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6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0.98466563279234243</c:v>
                </c:pt>
                <c:pt idx="1">
                  <c:v>0.98466563279234243</c:v>
                </c:pt>
                <c:pt idx="2">
                  <c:v>0.98466563279234243</c:v>
                </c:pt>
                <c:pt idx="3">
                  <c:v>0.98466563279234243</c:v>
                </c:pt>
                <c:pt idx="4">
                  <c:v>0.98466563279234243</c:v>
                </c:pt>
                <c:pt idx="5">
                  <c:v>0.65514621358194236</c:v>
                </c:pt>
                <c:pt idx="6">
                  <c:v>1.0795842104942113</c:v>
                </c:pt>
                <c:pt idx="7">
                  <c:v>1.0795842104942113</c:v>
                </c:pt>
                <c:pt idx="8">
                  <c:v>1.0795842104942113</c:v>
                </c:pt>
                <c:pt idx="9">
                  <c:v>1.0795842104942113</c:v>
                </c:pt>
                <c:pt idx="10">
                  <c:v>0.49607844831563946</c:v>
                </c:pt>
                <c:pt idx="11">
                  <c:v>0.98638719923207752</c:v>
                </c:pt>
                <c:pt idx="12">
                  <c:v>1.2006902882219694</c:v>
                </c:pt>
                <c:pt idx="13">
                  <c:v>1.2918233121204281</c:v>
                </c:pt>
                <c:pt idx="14">
                  <c:v>1.2918233121204281</c:v>
                </c:pt>
                <c:pt idx="15">
                  <c:v>0.43123772250924086</c:v>
                </c:pt>
                <c:pt idx="16">
                  <c:v>0.6327567484801826</c:v>
                </c:pt>
                <c:pt idx="17">
                  <c:v>0.82689608846655582</c:v>
                </c:pt>
                <c:pt idx="18">
                  <c:v>0.97667978662034083</c:v>
                </c:pt>
                <c:pt idx="19">
                  <c:v>0.97807916979656317</c:v>
                </c:pt>
                <c:pt idx="20">
                  <c:v>0.55745184692700245</c:v>
                </c:pt>
                <c:pt idx="21">
                  <c:v>0.89618228504110542</c:v>
                </c:pt>
                <c:pt idx="22">
                  <c:v>1.0905706540652997</c:v>
                </c:pt>
                <c:pt idx="23">
                  <c:v>1.1875929458910672</c:v>
                </c:pt>
                <c:pt idx="24">
                  <c:v>1.1897055132916117</c:v>
                </c:pt>
                <c:pt idx="25">
                  <c:v>0.86145094677083889</c:v>
                </c:pt>
                <c:pt idx="26">
                  <c:v>0.99508416652842124</c:v>
                </c:pt>
                <c:pt idx="27">
                  <c:v>1.1497182412788984</c:v>
                </c:pt>
                <c:pt idx="28">
                  <c:v>1.2526424233398394</c:v>
                </c:pt>
                <c:pt idx="29">
                  <c:v>1.2877412848688046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7-4BAC-824F-82C0-9BB9B88F6EE6}"/>
            </c:ext>
          </c:extLst>
        </c:ser>
        <c:ser>
          <c:idx val="1"/>
          <c:order val="4"/>
          <c:tx>
            <c:strRef>
              <c:f>Sheet1!$J$1</c:f>
              <c:strCache>
                <c:ptCount val="1"/>
                <c:pt idx="0">
                  <c:v>HBM4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EF8600"/>
              </a:solidFill>
              <a:ln w="19050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0.9223574662777082</c:v>
                </c:pt>
                <c:pt idx="3">
                  <c:v>1</c:v>
                </c:pt>
                <c:pt idx="4">
                  <c:v>1</c:v>
                </c:pt>
                <c:pt idx="5">
                  <c:v>#N/A</c:v>
                </c:pt>
                <c:pt idx="6">
                  <c:v>#N/A</c:v>
                </c:pt>
                <c:pt idx="7">
                  <c:v>0.68606771388449772</c:v>
                </c:pt>
                <c:pt idx="8">
                  <c:v>1</c:v>
                </c:pt>
                <c:pt idx="9">
                  <c:v>1.0587685617687101</c:v>
                </c:pt>
                <c:pt idx="10">
                  <c:v>#N/A</c:v>
                </c:pt>
                <c:pt idx="11">
                  <c:v>#N/A</c:v>
                </c:pt>
                <c:pt idx="12">
                  <c:v>0.49886078145303592</c:v>
                </c:pt>
                <c:pt idx="13">
                  <c:v>1</c:v>
                </c:pt>
                <c:pt idx="14">
                  <c:v>1.0693228057463076</c:v>
                </c:pt>
                <c:pt idx="15">
                  <c:v>#N/A</c:v>
                </c:pt>
                <c:pt idx="16">
                  <c:v>#N/A</c:v>
                </c:pt>
                <c:pt idx="17">
                  <c:v>0.52105439427868272</c:v>
                </c:pt>
                <c:pt idx="18">
                  <c:v>1</c:v>
                </c:pt>
                <c:pt idx="19">
                  <c:v>1.1047192989515742</c:v>
                </c:pt>
                <c:pt idx="20">
                  <c:v>#N/A</c:v>
                </c:pt>
                <c:pt idx="21">
                  <c:v>#N/A</c:v>
                </c:pt>
                <c:pt idx="22">
                  <c:v>0.55022256912950218</c:v>
                </c:pt>
                <c:pt idx="23">
                  <c:v>1</c:v>
                </c:pt>
                <c:pt idx="24">
                  <c:v>1.1768483859118395</c:v>
                </c:pt>
                <c:pt idx="25">
                  <c:v>#N/A</c:v>
                </c:pt>
                <c:pt idx="26">
                  <c:v>#N/A</c:v>
                </c:pt>
                <c:pt idx="27">
                  <c:v>0.80141160160182123</c:v>
                </c:pt>
                <c:pt idx="28">
                  <c:v>1</c:v>
                </c:pt>
                <c:pt idx="29">
                  <c:v>1.1683162805735301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8-4BAC-824F-82C0-9BB9B88F6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9535616"/>
        <c:axId val="1279535168"/>
      </c:lineChart>
      <c:catAx>
        <c:axId val="12795356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9535168"/>
        <c:crosses val="autoZero"/>
        <c:auto val="1"/>
        <c:lblAlgn val="ctr"/>
        <c:lblOffset val="100"/>
        <c:noMultiLvlLbl val="0"/>
      </c:catAx>
      <c:valAx>
        <c:axId val="1279535168"/>
        <c:scaling>
          <c:orientation val="minMax"/>
          <c:max val="1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KR"/>
          </a:p>
        </c:txPr>
        <c:crossAx val="1279535616"/>
        <c:crosses val="autoZero"/>
        <c:crossBetween val="between"/>
        <c:majorUnit val="0.5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700" b="1">
          <a:solidFill>
            <a:schemeClr val="tx1"/>
          </a:solidFill>
          <a:latin typeface="Cambria" panose="02040503050406030204" pitchFamily="18" charset="0"/>
        </a:defRPr>
      </a:pPr>
      <a:endParaRPr lang="en-K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540160268683663E-2"/>
          <c:y val="0.10628792040923989"/>
          <c:w val="0.90882405810237477"/>
          <c:h val="0.44774494105414842"/>
        </c:manualLayout>
      </c:layout>
      <c:lineChart>
        <c:grouping val="standard"/>
        <c:varyColors val="0"/>
        <c:ser>
          <c:idx val="2"/>
          <c:order val="0"/>
          <c:tx>
            <c:strRef>
              <c:f>Sheet1!$K$1</c:f>
              <c:strCache>
                <c:ptCount val="1"/>
                <c:pt idx="0">
                  <c:v>CONV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triangle"/>
            <c:size val="9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dPt>
            <c:idx val="1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AC-824F-82C0-9BB9B88F6EE6}"/>
              </c:ext>
            </c:extLst>
          </c:dPt>
          <c:dPt>
            <c:idx val="20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AC-824F-82C0-9BB9B88F6EE6}"/>
              </c:ext>
            </c:extLst>
          </c:dPt>
          <c:dPt>
            <c:idx val="2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8.7954107580071633E-2</c:v>
                </c:pt>
                <c:pt idx="3">
                  <c:v>0.23938886831534809</c:v>
                </c:pt>
                <c:pt idx="4">
                  <c:v>0.23938886831534809</c:v>
                </c:pt>
                <c:pt idx="5">
                  <c:v>#N/A</c:v>
                </c:pt>
                <c:pt idx="6">
                  <c:v>#N/A</c:v>
                </c:pt>
                <c:pt idx="7">
                  <c:v>6.1244003231372586E-2</c:v>
                </c:pt>
                <c:pt idx="8">
                  <c:v>0.19128590947467305</c:v>
                </c:pt>
                <c:pt idx="9">
                  <c:v>0.19128590947467305</c:v>
                </c:pt>
                <c:pt idx="10">
                  <c:v>#N/A</c:v>
                </c:pt>
                <c:pt idx="11">
                  <c:v>#N/A</c:v>
                </c:pt>
                <c:pt idx="12">
                  <c:v>3.5975463516476319E-2</c:v>
                </c:pt>
                <c:pt idx="13">
                  <c:v>0.16498996263257107</c:v>
                </c:pt>
                <c:pt idx="14">
                  <c:v>0.16498996263257107</c:v>
                </c:pt>
                <c:pt idx="15">
                  <c:v>2.0318406885546737E-2</c:v>
                </c:pt>
                <c:pt idx="16">
                  <c:v>2.5863105480781221E-2</c:v>
                </c:pt>
                <c:pt idx="17">
                  <c:v>5.5112518174655789E-2</c:v>
                </c:pt>
                <c:pt idx="18">
                  <c:v>0.16264435656181966</c:v>
                </c:pt>
                <c:pt idx="19">
                  <c:v>0.21403384046860763</c:v>
                </c:pt>
                <c:pt idx="20">
                  <c:v>5.1934219417462263E-2</c:v>
                </c:pt>
                <c:pt idx="21">
                  <c:v>6.1762928549973457E-2</c:v>
                </c:pt>
                <c:pt idx="22">
                  <c:v>8.6991689302997277E-2</c:v>
                </c:pt>
                <c:pt idx="23">
                  <c:v>0.15841133743878372</c:v>
                </c:pt>
                <c:pt idx="24">
                  <c:v>0.21048480680055784</c:v>
                </c:pt>
                <c:pt idx="25">
                  <c:v>0.13435034549149075</c:v>
                </c:pt>
                <c:pt idx="26">
                  <c:v>0.14602509163144278</c:v>
                </c:pt>
                <c:pt idx="27">
                  <c:v>0.15930313005393379</c:v>
                </c:pt>
                <c:pt idx="28">
                  <c:v>0.18101682422253515</c:v>
                </c:pt>
                <c:pt idx="29">
                  <c:v>0.21072553407169531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BAC-824F-82C0-9BB9B88F6EE6}"/>
            </c:ext>
          </c:extLst>
        </c:ser>
        <c:ser>
          <c:idx val="3"/>
          <c:order val="1"/>
          <c:tx>
            <c:strRef>
              <c:f>Sheet1!$L$1</c:f>
              <c:strCache>
                <c:ptCount val="1"/>
                <c:pt idx="0">
                  <c:v>CONV+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1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BAC-824F-82C0-9BB9B88F6EE6}"/>
              </c:ext>
            </c:extLst>
          </c:dPt>
          <c:dPt>
            <c:idx val="20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BAC-824F-82C0-9BB9B88F6EE6}"/>
              </c:ext>
            </c:extLst>
          </c:dPt>
          <c:dPt>
            <c:idx val="2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Sheet1!$L$2:$L$31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0.15700085592243232</c:v>
                </c:pt>
                <c:pt idx="3">
                  <c:v>0.29009132930805426</c:v>
                </c:pt>
                <c:pt idx="4">
                  <c:v>0.29009132930805426</c:v>
                </c:pt>
                <c:pt idx="5">
                  <c:v>#N/A</c:v>
                </c:pt>
                <c:pt idx="6">
                  <c:v>#N/A</c:v>
                </c:pt>
                <c:pt idx="7">
                  <c:v>0.1111815527421615</c:v>
                </c:pt>
                <c:pt idx="8">
                  <c:v>0.23539679623420567</c:v>
                </c:pt>
                <c:pt idx="9">
                  <c:v>0.23539679623420567</c:v>
                </c:pt>
                <c:pt idx="10">
                  <c:v>#N/A</c:v>
                </c:pt>
                <c:pt idx="11">
                  <c:v>#N/A</c:v>
                </c:pt>
                <c:pt idx="12">
                  <c:v>8.6692656719654426E-2</c:v>
                </c:pt>
                <c:pt idx="13">
                  <c:v>0.20680724952473442</c:v>
                </c:pt>
                <c:pt idx="14">
                  <c:v>0.20680724952473442</c:v>
                </c:pt>
                <c:pt idx="15">
                  <c:v>2.4265947906124265E-2</c:v>
                </c:pt>
                <c:pt idx="16">
                  <c:v>3.194262167200098E-2</c:v>
                </c:pt>
                <c:pt idx="17">
                  <c:v>8.6839940594493265E-2</c:v>
                </c:pt>
                <c:pt idx="18">
                  <c:v>0.20249303445620309</c:v>
                </c:pt>
                <c:pt idx="19">
                  <c:v>0.24936517742556191</c:v>
                </c:pt>
                <c:pt idx="20">
                  <c:v>6.1356535954272352E-2</c:v>
                </c:pt>
                <c:pt idx="21">
                  <c:v>7.4297015590588253E-2</c:v>
                </c:pt>
                <c:pt idx="22">
                  <c:v>0.11130807964010447</c:v>
                </c:pt>
                <c:pt idx="23">
                  <c:v>0.19729911070030365</c:v>
                </c:pt>
                <c:pt idx="24">
                  <c:v>0.24905052157110286</c:v>
                </c:pt>
                <c:pt idx="25">
                  <c:v>0.15683653362774916</c:v>
                </c:pt>
                <c:pt idx="26">
                  <c:v>0.16985055021023296</c:v>
                </c:pt>
                <c:pt idx="27">
                  <c:v>0.18680589910125894</c:v>
                </c:pt>
                <c:pt idx="28">
                  <c:v>0.21385869829128687</c:v>
                </c:pt>
                <c:pt idx="29">
                  <c:v>0.24855865945861697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BAC-824F-82C0-9BB9B88F6EE6}"/>
            </c:ext>
          </c:extLst>
        </c:ser>
        <c:ser>
          <c:idx val="4"/>
          <c:order val="2"/>
          <c:tx>
            <c:strRef>
              <c:f>Sheet1!$M$1</c:f>
              <c:strCache>
                <c:ptCount val="1"/>
                <c:pt idx="0">
                  <c:v>HBF</c:v>
                </c:pt>
              </c:strCache>
            </c:strRef>
          </c:tx>
          <c:spPr>
            <a:ln w="19050" cap="rnd">
              <a:solidFill>
                <a:srgbClr val="9CC68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rgbClr val="9CC68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Pt>
            <c:idx val="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4BAC-824F-82C0-9BB9B88F6EE6}"/>
              </c:ext>
            </c:extLst>
          </c:dPt>
          <c:dPt>
            <c:idx val="8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4BAC-824F-82C0-9BB9B88F6EE6}"/>
              </c:ext>
            </c:extLst>
          </c:dPt>
          <c:dPt>
            <c:idx val="1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4BAC-824F-82C0-9BB9B88F6EE6}"/>
              </c:ext>
            </c:extLst>
          </c:dPt>
          <c:dPt>
            <c:idx val="11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4BAC-824F-82C0-9BB9B88F6EE6}"/>
              </c:ext>
            </c:extLst>
          </c:dPt>
          <c:dPt>
            <c:idx val="12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4BAC-824F-82C0-9BB9B88F6EE6}"/>
              </c:ext>
            </c:extLst>
          </c:dPt>
          <c:dPt>
            <c:idx val="14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4BAC-824F-82C0-9BB9B88F6EE6}"/>
              </c:ext>
            </c:extLst>
          </c:dPt>
          <c:dPt>
            <c:idx val="1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4BAC-824F-82C0-9BB9B88F6EE6}"/>
              </c:ext>
            </c:extLst>
          </c:dPt>
          <c:dPt>
            <c:idx val="16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4BAC-824F-82C0-9BB9B88F6EE6}"/>
              </c:ext>
            </c:extLst>
          </c:dPt>
          <c:dPt>
            <c:idx val="2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4BAC-824F-82C0-9BB9B88F6EE6}"/>
              </c:ext>
            </c:extLst>
          </c:dPt>
          <c:dPt>
            <c:idx val="2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Sheet1!$M$2:$M$31</c:f>
              <c:numCache>
                <c:formatCode>General</c:formatCode>
                <c:ptCount val="30"/>
                <c:pt idx="0">
                  <c:v>0.51990150510400501</c:v>
                </c:pt>
                <c:pt idx="1">
                  <c:v>0.76218476798944845</c:v>
                </c:pt>
                <c:pt idx="2">
                  <c:v>0.76218476798944845</c:v>
                </c:pt>
                <c:pt idx="3">
                  <c:v>0.76218476798944845</c:v>
                </c:pt>
                <c:pt idx="4">
                  <c:v>0.76218476798944845</c:v>
                </c:pt>
                <c:pt idx="5">
                  <c:v>0.39302806828995468</c:v>
                </c:pt>
                <c:pt idx="6">
                  <c:v>0.83043044310002678</c:v>
                </c:pt>
                <c:pt idx="7">
                  <c:v>0.83043044310002678</c:v>
                </c:pt>
                <c:pt idx="8">
                  <c:v>0.83043044310002678</c:v>
                </c:pt>
                <c:pt idx="9">
                  <c:v>0.83043044310002678</c:v>
                </c:pt>
                <c:pt idx="10">
                  <c:v>0.34303379560561559</c:v>
                </c:pt>
                <c:pt idx="11">
                  <c:v>0.79214806937443405</c:v>
                </c:pt>
                <c:pt idx="12">
                  <c:v>1.0060355960763931</c:v>
                </c:pt>
                <c:pt idx="13">
                  <c:v>1.0825314318227355</c:v>
                </c:pt>
                <c:pt idx="14">
                  <c:v>1.0825314318227355</c:v>
                </c:pt>
                <c:pt idx="15">
                  <c:v>0.30682499399231478</c:v>
                </c:pt>
                <c:pt idx="16">
                  <c:v>0.63581027467802842</c:v>
                </c:pt>
                <c:pt idx="17">
                  <c:v>0.80305058515290739</c:v>
                </c:pt>
                <c:pt idx="18">
                  <c:v>0.88645237681147981</c:v>
                </c:pt>
                <c:pt idx="19">
                  <c:v>0.88645237681147981</c:v>
                </c:pt>
                <c:pt idx="20">
                  <c:v>0.42455241894883344</c:v>
                </c:pt>
                <c:pt idx="21">
                  <c:v>0.71412103191803578</c:v>
                </c:pt>
                <c:pt idx="22">
                  <c:v>0.90323277886418607</c:v>
                </c:pt>
                <c:pt idx="23">
                  <c:v>0.99746470459038539</c:v>
                </c:pt>
                <c:pt idx="24">
                  <c:v>1.0106736666468767</c:v>
                </c:pt>
                <c:pt idx="25">
                  <c:v>0.73258027967978223</c:v>
                </c:pt>
                <c:pt idx="26">
                  <c:v>0.83476092316541517</c:v>
                </c:pt>
                <c:pt idx="27">
                  <c:v>0.96805686364346311</c:v>
                </c:pt>
                <c:pt idx="28">
                  <c:v>1.0683666935734024</c:v>
                </c:pt>
                <c:pt idx="29">
                  <c:v>1.1086624546402251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4BAC-824F-82C0-9BB9B88F6EE6}"/>
            </c:ext>
          </c:extLst>
        </c:ser>
        <c:ser>
          <c:idx val="0"/>
          <c:order val="3"/>
          <c:tx>
            <c:strRef>
              <c:f>Sheet1!$N$1</c:f>
              <c:strCache>
                <c:ptCount val="1"/>
                <c:pt idx="0">
                  <c:v>HBF+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4-4BAC-824F-82C0-9BB9B88F6EE6}"/>
              </c:ext>
            </c:extLst>
          </c:dPt>
          <c:dPt>
            <c:idx val="8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6-4BAC-824F-82C0-9BB9B88F6EE6}"/>
              </c:ext>
            </c:extLst>
          </c:dPt>
          <c:dPt>
            <c:idx val="1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8-4BAC-824F-82C0-9BB9B88F6EE6}"/>
              </c:ext>
            </c:extLst>
          </c:dPt>
          <c:dPt>
            <c:idx val="11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A-4BAC-824F-82C0-9BB9B88F6EE6}"/>
              </c:ext>
            </c:extLst>
          </c:dPt>
          <c:dPt>
            <c:idx val="12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C-4BAC-824F-82C0-9BB9B88F6EE6}"/>
              </c:ext>
            </c:extLst>
          </c:dPt>
          <c:dPt>
            <c:idx val="14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E-4BAC-824F-82C0-9BB9B88F6EE6}"/>
              </c:ext>
            </c:extLst>
          </c:dPt>
          <c:dPt>
            <c:idx val="1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0-4BAC-824F-82C0-9BB9B88F6EE6}"/>
              </c:ext>
            </c:extLst>
          </c:dPt>
          <c:dPt>
            <c:idx val="16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2-4BAC-824F-82C0-9BB9B88F6EE6}"/>
              </c:ext>
            </c:extLst>
          </c:dPt>
          <c:dPt>
            <c:idx val="2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4-4BAC-824F-82C0-9BB9B88F6EE6}"/>
              </c:ext>
            </c:extLst>
          </c:dPt>
          <c:dPt>
            <c:idx val="2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6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0.98466563279234243</c:v>
                </c:pt>
                <c:pt idx="1">
                  <c:v>0.98466563279234243</c:v>
                </c:pt>
                <c:pt idx="2">
                  <c:v>0.98466563279234243</c:v>
                </c:pt>
                <c:pt idx="3">
                  <c:v>0.98466563279234243</c:v>
                </c:pt>
                <c:pt idx="4">
                  <c:v>0.98466563279234243</c:v>
                </c:pt>
                <c:pt idx="5">
                  <c:v>0.65514621358194236</c:v>
                </c:pt>
                <c:pt idx="6">
                  <c:v>1.0795842104942113</c:v>
                </c:pt>
                <c:pt idx="7">
                  <c:v>1.0795842104942113</c:v>
                </c:pt>
                <c:pt idx="8">
                  <c:v>1.0795842104942113</c:v>
                </c:pt>
                <c:pt idx="9">
                  <c:v>1.0795842104942113</c:v>
                </c:pt>
                <c:pt idx="10">
                  <c:v>0.49607844831563946</c:v>
                </c:pt>
                <c:pt idx="11">
                  <c:v>0.98638719923207752</c:v>
                </c:pt>
                <c:pt idx="12">
                  <c:v>1.2006902882219694</c:v>
                </c:pt>
                <c:pt idx="13">
                  <c:v>1.2918233121204281</c:v>
                </c:pt>
                <c:pt idx="14">
                  <c:v>1.2918233121204281</c:v>
                </c:pt>
                <c:pt idx="15">
                  <c:v>0.43123772250924086</c:v>
                </c:pt>
                <c:pt idx="16">
                  <c:v>0.6327567484801826</c:v>
                </c:pt>
                <c:pt idx="17">
                  <c:v>0.82689608846655582</c:v>
                </c:pt>
                <c:pt idx="18">
                  <c:v>0.97667978662034083</c:v>
                </c:pt>
                <c:pt idx="19">
                  <c:v>0.97807916979656317</c:v>
                </c:pt>
                <c:pt idx="20">
                  <c:v>0.55745184692700245</c:v>
                </c:pt>
                <c:pt idx="21">
                  <c:v>0.89618228504110542</c:v>
                </c:pt>
                <c:pt idx="22">
                  <c:v>1.0905706540652997</c:v>
                </c:pt>
                <c:pt idx="23">
                  <c:v>1.1875929458910672</c:v>
                </c:pt>
                <c:pt idx="24">
                  <c:v>1.1897055132916117</c:v>
                </c:pt>
                <c:pt idx="25">
                  <c:v>0.86145094677083889</c:v>
                </c:pt>
                <c:pt idx="26">
                  <c:v>0.99508416652842124</c:v>
                </c:pt>
                <c:pt idx="27">
                  <c:v>1.1497182412788984</c:v>
                </c:pt>
                <c:pt idx="28">
                  <c:v>1.2526424233398394</c:v>
                </c:pt>
                <c:pt idx="29">
                  <c:v>1.2877412848688046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7-4BAC-824F-82C0-9BB9B88F6EE6}"/>
            </c:ext>
          </c:extLst>
        </c:ser>
        <c:ser>
          <c:idx val="1"/>
          <c:order val="4"/>
          <c:tx>
            <c:strRef>
              <c:f>Sheet1!$J$1</c:f>
              <c:strCache>
                <c:ptCount val="1"/>
                <c:pt idx="0">
                  <c:v>HBM4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EF8600"/>
              </a:solidFill>
              <a:ln w="19050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0.9223574662777082</c:v>
                </c:pt>
                <c:pt idx="3">
                  <c:v>1</c:v>
                </c:pt>
                <c:pt idx="4">
                  <c:v>1</c:v>
                </c:pt>
                <c:pt idx="5">
                  <c:v>#N/A</c:v>
                </c:pt>
                <c:pt idx="6">
                  <c:v>#N/A</c:v>
                </c:pt>
                <c:pt idx="7">
                  <c:v>0.68606771388449772</c:v>
                </c:pt>
                <c:pt idx="8">
                  <c:v>1</c:v>
                </c:pt>
                <c:pt idx="9">
                  <c:v>1.0587685617687101</c:v>
                </c:pt>
                <c:pt idx="10">
                  <c:v>#N/A</c:v>
                </c:pt>
                <c:pt idx="11">
                  <c:v>#N/A</c:v>
                </c:pt>
                <c:pt idx="12">
                  <c:v>0.49886078145303592</c:v>
                </c:pt>
                <c:pt idx="13">
                  <c:v>1</c:v>
                </c:pt>
                <c:pt idx="14">
                  <c:v>1.0693228057463076</c:v>
                </c:pt>
                <c:pt idx="15">
                  <c:v>#N/A</c:v>
                </c:pt>
                <c:pt idx="16">
                  <c:v>#N/A</c:v>
                </c:pt>
                <c:pt idx="17">
                  <c:v>0.52105439427868272</c:v>
                </c:pt>
                <c:pt idx="18">
                  <c:v>1</c:v>
                </c:pt>
                <c:pt idx="19">
                  <c:v>1.1047192989515742</c:v>
                </c:pt>
                <c:pt idx="20">
                  <c:v>#N/A</c:v>
                </c:pt>
                <c:pt idx="21">
                  <c:v>#N/A</c:v>
                </c:pt>
                <c:pt idx="22">
                  <c:v>0.55022256912950218</c:v>
                </c:pt>
                <c:pt idx="23">
                  <c:v>1</c:v>
                </c:pt>
                <c:pt idx="24">
                  <c:v>1.1768483859118395</c:v>
                </c:pt>
                <c:pt idx="25">
                  <c:v>#N/A</c:v>
                </c:pt>
                <c:pt idx="26">
                  <c:v>#N/A</c:v>
                </c:pt>
                <c:pt idx="27">
                  <c:v>0.80141160160182123</c:v>
                </c:pt>
                <c:pt idx="28">
                  <c:v>1</c:v>
                </c:pt>
                <c:pt idx="29">
                  <c:v>1.1683162805735301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8-4BAC-824F-82C0-9BB9B88F6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9535616"/>
        <c:axId val="1279535168"/>
      </c:lineChart>
      <c:catAx>
        <c:axId val="12795356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9535168"/>
        <c:crosses val="autoZero"/>
        <c:auto val="1"/>
        <c:lblAlgn val="ctr"/>
        <c:lblOffset val="100"/>
        <c:noMultiLvlLbl val="0"/>
      </c:catAx>
      <c:valAx>
        <c:axId val="1279535168"/>
        <c:scaling>
          <c:orientation val="minMax"/>
          <c:max val="1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KR"/>
          </a:p>
        </c:txPr>
        <c:crossAx val="1279535616"/>
        <c:crosses val="autoZero"/>
        <c:crossBetween val="between"/>
        <c:majorUnit val="0.5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700" b="1">
          <a:solidFill>
            <a:schemeClr val="tx1"/>
          </a:solidFill>
          <a:latin typeface="Cambria" panose="02040503050406030204" pitchFamily="18" charset="0"/>
        </a:defRPr>
      </a:pPr>
      <a:endParaRPr lang="en-K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540160268683663E-2"/>
          <c:y val="0.10628792040923989"/>
          <c:w val="0.90882405810237477"/>
          <c:h val="0.44774494105414842"/>
        </c:manualLayout>
      </c:layout>
      <c:lineChart>
        <c:grouping val="standard"/>
        <c:varyColors val="0"/>
        <c:ser>
          <c:idx val="2"/>
          <c:order val="0"/>
          <c:tx>
            <c:strRef>
              <c:f>Sheet1!$K$1</c:f>
              <c:strCache>
                <c:ptCount val="1"/>
                <c:pt idx="0">
                  <c:v>CONV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triangle"/>
            <c:size val="9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dPt>
            <c:idx val="1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AC-824F-82C0-9BB9B88F6EE6}"/>
              </c:ext>
            </c:extLst>
          </c:dPt>
          <c:dPt>
            <c:idx val="20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AC-824F-82C0-9BB9B88F6EE6}"/>
              </c:ext>
            </c:extLst>
          </c:dPt>
          <c:dPt>
            <c:idx val="2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8.7954107580071633E-2</c:v>
                </c:pt>
                <c:pt idx="3">
                  <c:v>0.23938886831534809</c:v>
                </c:pt>
                <c:pt idx="4">
                  <c:v>0.23938886831534809</c:v>
                </c:pt>
                <c:pt idx="5">
                  <c:v>#N/A</c:v>
                </c:pt>
                <c:pt idx="6">
                  <c:v>#N/A</c:v>
                </c:pt>
                <c:pt idx="7">
                  <c:v>6.1244003231372586E-2</c:v>
                </c:pt>
                <c:pt idx="8">
                  <c:v>0.19128590947467305</c:v>
                </c:pt>
                <c:pt idx="9">
                  <c:v>0.19128590947467305</c:v>
                </c:pt>
                <c:pt idx="10">
                  <c:v>#N/A</c:v>
                </c:pt>
                <c:pt idx="11">
                  <c:v>#N/A</c:v>
                </c:pt>
                <c:pt idx="12">
                  <c:v>3.5975463516476319E-2</c:v>
                </c:pt>
                <c:pt idx="13">
                  <c:v>0.16498996263257107</c:v>
                </c:pt>
                <c:pt idx="14">
                  <c:v>0.16498996263257107</c:v>
                </c:pt>
                <c:pt idx="15">
                  <c:v>2.0318406885546737E-2</c:v>
                </c:pt>
                <c:pt idx="16">
                  <c:v>2.5863105480781221E-2</c:v>
                </c:pt>
                <c:pt idx="17">
                  <c:v>5.5112518174655789E-2</c:v>
                </c:pt>
                <c:pt idx="18">
                  <c:v>0.16264435656181966</c:v>
                </c:pt>
                <c:pt idx="19">
                  <c:v>0.21403384046860763</c:v>
                </c:pt>
                <c:pt idx="20">
                  <c:v>5.1934219417462263E-2</c:v>
                </c:pt>
                <c:pt idx="21">
                  <c:v>6.1762928549973457E-2</c:v>
                </c:pt>
                <c:pt idx="22">
                  <c:v>8.6991689302997277E-2</c:v>
                </c:pt>
                <c:pt idx="23">
                  <c:v>0.15841133743878372</c:v>
                </c:pt>
                <c:pt idx="24">
                  <c:v>0.21048480680055784</c:v>
                </c:pt>
                <c:pt idx="25">
                  <c:v>0.13435034549149075</c:v>
                </c:pt>
                <c:pt idx="26">
                  <c:v>0.14602509163144278</c:v>
                </c:pt>
                <c:pt idx="27">
                  <c:v>0.15930313005393379</c:v>
                </c:pt>
                <c:pt idx="28">
                  <c:v>0.18101682422253515</c:v>
                </c:pt>
                <c:pt idx="29">
                  <c:v>0.21072553407169531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BAC-824F-82C0-9BB9B88F6EE6}"/>
            </c:ext>
          </c:extLst>
        </c:ser>
        <c:ser>
          <c:idx val="3"/>
          <c:order val="1"/>
          <c:tx>
            <c:strRef>
              <c:f>Sheet1!$L$1</c:f>
              <c:strCache>
                <c:ptCount val="1"/>
                <c:pt idx="0">
                  <c:v>CONV+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1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BAC-824F-82C0-9BB9B88F6EE6}"/>
              </c:ext>
            </c:extLst>
          </c:dPt>
          <c:dPt>
            <c:idx val="20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BAC-824F-82C0-9BB9B88F6EE6}"/>
              </c:ext>
            </c:extLst>
          </c:dPt>
          <c:dPt>
            <c:idx val="2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Sheet1!$L$2:$L$31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0.15700085592243232</c:v>
                </c:pt>
                <c:pt idx="3">
                  <c:v>0.29009132930805426</c:v>
                </c:pt>
                <c:pt idx="4">
                  <c:v>0.29009132930805426</c:v>
                </c:pt>
                <c:pt idx="5">
                  <c:v>#N/A</c:v>
                </c:pt>
                <c:pt idx="6">
                  <c:v>#N/A</c:v>
                </c:pt>
                <c:pt idx="7">
                  <c:v>0.1111815527421615</c:v>
                </c:pt>
                <c:pt idx="8">
                  <c:v>0.23539679623420567</c:v>
                </c:pt>
                <c:pt idx="9">
                  <c:v>0.23539679623420567</c:v>
                </c:pt>
                <c:pt idx="10">
                  <c:v>#N/A</c:v>
                </c:pt>
                <c:pt idx="11">
                  <c:v>#N/A</c:v>
                </c:pt>
                <c:pt idx="12">
                  <c:v>8.6692656719654426E-2</c:v>
                </c:pt>
                <c:pt idx="13">
                  <c:v>0.20680724952473442</c:v>
                </c:pt>
                <c:pt idx="14">
                  <c:v>0.20680724952473442</c:v>
                </c:pt>
                <c:pt idx="15">
                  <c:v>2.4265947906124265E-2</c:v>
                </c:pt>
                <c:pt idx="16">
                  <c:v>3.194262167200098E-2</c:v>
                </c:pt>
                <c:pt idx="17">
                  <c:v>8.6839940594493265E-2</c:v>
                </c:pt>
                <c:pt idx="18">
                  <c:v>0.20249303445620309</c:v>
                </c:pt>
                <c:pt idx="19">
                  <c:v>0.24936517742556191</c:v>
                </c:pt>
                <c:pt idx="20">
                  <c:v>6.1356535954272352E-2</c:v>
                </c:pt>
                <c:pt idx="21">
                  <c:v>7.4297015590588253E-2</c:v>
                </c:pt>
                <c:pt idx="22">
                  <c:v>0.11130807964010447</c:v>
                </c:pt>
                <c:pt idx="23">
                  <c:v>0.19729911070030365</c:v>
                </c:pt>
                <c:pt idx="24">
                  <c:v>0.24905052157110286</c:v>
                </c:pt>
                <c:pt idx="25">
                  <c:v>0.15683653362774916</c:v>
                </c:pt>
                <c:pt idx="26">
                  <c:v>0.16985055021023296</c:v>
                </c:pt>
                <c:pt idx="27">
                  <c:v>0.18680589910125894</c:v>
                </c:pt>
                <c:pt idx="28">
                  <c:v>0.21385869829128687</c:v>
                </c:pt>
                <c:pt idx="29">
                  <c:v>0.24855865945861697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BAC-824F-82C0-9BB9B88F6EE6}"/>
            </c:ext>
          </c:extLst>
        </c:ser>
        <c:ser>
          <c:idx val="4"/>
          <c:order val="2"/>
          <c:tx>
            <c:strRef>
              <c:f>Sheet1!$M$1</c:f>
              <c:strCache>
                <c:ptCount val="1"/>
                <c:pt idx="0">
                  <c:v>HBF</c:v>
                </c:pt>
              </c:strCache>
            </c:strRef>
          </c:tx>
          <c:spPr>
            <a:ln w="19050" cap="rnd">
              <a:solidFill>
                <a:srgbClr val="9CC68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rgbClr val="9CC68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Pt>
            <c:idx val="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4BAC-824F-82C0-9BB9B88F6EE6}"/>
              </c:ext>
            </c:extLst>
          </c:dPt>
          <c:dPt>
            <c:idx val="8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4BAC-824F-82C0-9BB9B88F6EE6}"/>
              </c:ext>
            </c:extLst>
          </c:dPt>
          <c:dPt>
            <c:idx val="1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4BAC-824F-82C0-9BB9B88F6EE6}"/>
              </c:ext>
            </c:extLst>
          </c:dPt>
          <c:dPt>
            <c:idx val="11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4BAC-824F-82C0-9BB9B88F6EE6}"/>
              </c:ext>
            </c:extLst>
          </c:dPt>
          <c:dPt>
            <c:idx val="12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4BAC-824F-82C0-9BB9B88F6EE6}"/>
              </c:ext>
            </c:extLst>
          </c:dPt>
          <c:dPt>
            <c:idx val="14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4BAC-824F-82C0-9BB9B88F6EE6}"/>
              </c:ext>
            </c:extLst>
          </c:dPt>
          <c:dPt>
            <c:idx val="1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4BAC-824F-82C0-9BB9B88F6EE6}"/>
              </c:ext>
            </c:extLst>
          </c:dPt>
          <c:dPt>
            <c:idx val="16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4BAC-824F-82C0-9BB9B88F6EE6}"/>
              </c:ext>
            </c:extLst>
          </c:dPt>
          <c:dPt>
            <c:idx val="2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4BAC-824F-82C0-9BB9B88F6EE6}"/>
              </c:ext>
            </c:extLst>
          </c:dPt>
          <c:dPt>
            <c:idx val="2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Sheet1!$M$2:$M$31</c:f>
              <c:numCache>
                <c:formatCode>General</c:formatCode>
                <c:ptCount val="30"/>
                <c:pt idx="0">
                  <c:v>0.51990150510400501</c:v>
                </c:pt>
                <c:pt idx="1">
                  <c:v>0.76218476798944845</c:v>
                </c:pt>
                <c:pt idx="2">
                  <c:v>0.76218476798944845</c:v>
                </c:pt>
                <c:pt idx="3">
                  <c:v>0.76218476798944845</c:v>
                </c:pt>
                <c:pt idx="4">
                  <c:v>0.76218476798944845</c:v>
                </c:pt>
                <c:pt idx="5">
                  <c:v>0.39302806828995468</c:v>
                </c:pt>
                <c:pt idx="6">
                  <c:v>0.83043044310002678</c:v>
                </c:pt>
                <c:pt idx="7">
                  <c:v>0.83043044310002678</c:v>
                </c:pt>
                <c:pt idx="8">
                  <c:v>0.83043044310002678</c:v>
                </c:pt>
                <c:pt idx="9">
                  <c:v>0.83043044310002678</c:v>
                </c:pt>
                <c:pt idx="10">
                  <c:v>0.34303379560561559</c:v>
                </c:pt>
                <c:pt idx="11">
                  <c:v>0.79214806937443405</c:v>
                </c:pt>
                <c:pt idx="12">
                  <c:v>1.0060355960763931</c:v>
                </c:pt>
                <c:pt idx="13">
                  <c:v>1.0825314318227355</c:v>
                </c:pt>
                <c:pt idx="14">
                  <c:v>1.0825314318227355</c:v>
                </c:pt>
                <c:pt idx="15">
                  <c:v>0.30682499399231478</c:v>
                </c:pt>
                <c:pt idx="16">
                  <c:v>0.63581027467802842</c:v>
                </c:pt>
                <c:pt idx="17">
                  <c:v>0.80305058515290739</c:v>
                </c:pt>
                <c:pt idx="18">
                  <c:v>0.88645237681147981</c:v>
                </c:pt>
                <c:pt idx="19">
                  <c:v>0.88645237681147981</c:v>
                </c:pt>
                <c:pt idx="20">
                  <c:v>0.42455241894883344</c:v>
                </c:pt>
                <c:pt idx="21">
                  <c:v>0.71412103191803578</c:v>
                </c:pt>
                <c:pt idx="22">
                  <c:v>0.90323277886418607</c:v>
                </c:pt>
                <c:pt idx="23">
                  <c:v>0.99746470459038539</c:v>
                </c:pt>
                <c:pt idx="24">
                  <c:v>1.0106736666468767</c:v>
                </c:pt>
                <c:pt idx="25">
                  <c:v>0.73258027967978223</c:v>
                </c:pt>
                <c:pt idx="26">
                  <c:v>0.83476092316541517</c:v>
                </c:pt>
                <c:pt idx="27">
                  <c:v>0.96805686364346311</c:v>
                </c:pt>
                <c:pt idx="28">
                  <c:v>1.0683666935734024</c:v>
                </c:pt>
                <c:pt idx="29">
                  <c:v>1.1086624546402251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4BAC-824F-82C0-9BB9B88F6EE6}"/>
            </c:ext>
          </c:extLst>
        </c:ser>
        <c:ser>
          <c:idx val="0"/>
          <c:order val="3"/>
          <c:tx>
            <c:strRef>
              <c:f>Sheet1!$N$1</c:f>
              <c:strCache>
                <c:ptCount val="1"/>
                <c:pt idx="0">
                  <c:v>HBF+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4-4BAC-824F-82C0-9BB9B88F6EE6}"/>
              </c:ext>
            </c:extLst>
          </c:dPt>
          <c:dPt>
            <c:idx val="8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6-4BAC-824F-82C0-9BB9B88F6EE6}"/>
              </c:ext>
            </c:extLst>
          </c:dPt>
          <c:dPt>
            <c:idx val="1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8-4BAC-824F-82C0-9BB9B88F6EE6}"/>
              </c:ext>
            </c:extLst>
          </c:dPt>
          <c:dPt>
            <c:idx val="11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A-4BAC-824F-82C0-9BB9B88F6EE6}"/>
              </c:ext>
            </c:extLst>
          </c:dPt>
          <c:dPt>
            <c:idx val="12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C-4BAC-824F-82C0-9BB9B88F6EE6}"/>
              </c:ext>
            </c:extLst>
          </c:dPt>
          <c:dPt>
            <c:idx val="14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E-4BAC-824F-82C0-9BB9B88F6EE6}"/>
              </c:ext>
            </c:extLst>
          </c:dPt>
          <c:dPt>
            <c:idx val="1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0-4BAC-824F-82C0-9BB9B88F6EE6}"/>
              </c:ext>
            </c:extLst>
          </c:dPt>
          <c:dPt>
            <c:idx val="16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2-4BAC-824F-82C0-9BB9B88F6EE6}"/>
              </c:ext>
            </c:extLst>
          </c:dPt>
          <c:dPt>
            <c:idx val="2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4-4BAC-824F-82C0-9BB9B88F6EE6}"/>
              </c:ext>
            </c:extLst>
          </c:dPt>
          <c:dPt>
            <c:idx val="2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6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0.98466563279234243</c:v>
                </c:pt>
                <c:pt idx="1">
                  <c:v>0.98466563279234243</c:v>
                </c:pt>
                <c:pt idx="2">
                  <c:v>0.98466563279234243</c:v>
                </c:pt>
                <c:pt idx="3">
                  <c:v>0.98466563279234243</c:v>
                </c:pt>
                <c:pt idx="4">
                  <c:v>0.98466563279234243</c:v>
                </c:pt>
                <c:pt idx="5">
                  <c:v>0.65514621358194236</c:v>
                </c:pt>
                <c:pt idx="6">
                  <c:v>1.0795842104942113</c:v>
                </c:pt>
                <c:pt idx="7">
                  <c:v>1.0795842104942113</c:v>
                </c:pt>
                <c:pt idx="8">
                  <c:v>1.0795842104942113</c:v>
                </c:pt>
                <c:pt idx="9">
                  <c:v>1.0795842104942113</c:v>
                </c:pt>
                <c:pt idx="10">
                  <c:v>0.49607844831563946</c:v>
                </c:pt>
                <c:pt idx="11">
                  <c:v>0.98638719923207752</c:v>
                </c:pt>
                <c:pt idx="12">
                  <c:v>1.2006902882219694</c:v>
                </c:pt>
                <c:pt idx="13">
                  <c:v>1.2918233121204281</c:v>
                </c:pt>
                <c:pt idx="14">
                  <c:v>1.2918233121204281</c:v>
                </c:pt>
                <c:pt idx="15">
                  <c:v>0.43123772250924086</c:v>
                </c:pt>
                <c:pt idx="16">
                  <c:v>0.6327567484801826</c:v>
                </c:pt>
                <c:pt idx="17">
                  <c:v>0.82689608846655582</c:v>
                </c:pt>
                <c:pt idx="18">
                  <c:v>0.97667978662034083</c:v>
                </c:pt>
                <c:pt idx="19">
                  <c:v>0.97807916979656317</c:v>
                </c:pt>
                <c:pt idx="20">
                  <c:v>0.55745184692700245</c:v>
                </c:pt>
                <c:pt idx="21">
                  <c:v>0.89618228504110542</c:v>
                </c:pt>
                <c:pt idx="22">
                  <c:v>1.0905706540652997</c:v>
                </c:pt>
                <c:pt idx="23">
                  <c:v>1.1875929458910672</c:v>
                </c:pt>
                <c:pt idx="24">
                  <c:v>1.1897055132916117</c:v>
                </c:pt>
                <c:pt idx="25">
                  <c:v>0.86145094677083889</c:v>
                </c:pt>
                <c:pt idx="26">
                  <c:v>0.99508416652842124</c:v>
                </c:pt>
                <c:pt idx="27">
                  <c:v>1.1497182412788984</c:v>
                </c:pt>
                <c:pt idx="28">
                  <c:v>1.2526424233398394</c:v>
                </c:pt>
                <c:pt idx="29">
                  <c:v>1.2877412848688046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7-4BAC-824F-82C0-9BB9B88F6EE6}"/>
            </c:ext>
          </c:extLst>
        </c:ser>
        <c:ser>
          <c:idx val="1"/>
          <c:order val="4"/>
          <c:tx>
            <c:strRef>
              <c:f>Sheet1!$J$1</c:f>
              <c:strCache>
                <c:ptCount val="1"/>
                <c:pt idx="0">
                  <c:v>HBM4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EF8600"/>
              </a:solidFill>
              <a:ln w="19050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0.9223574662777082</c:v>
                </c:pt>
                <c:pt idx="3">
                  <c:v>1</c:v>
                </c:pt>
                <c:pt idx="4">
                  <c:v>1</c:v>
                </c:pt>
                <c:pt idx="5">
                  <c:v>#N/A</c:v>
                </c:pt>
                <c:pt idx="6">
                  <c:v>#N/A</c:v>
                </c:pt>
                <c:pt idx="7">
                  <c:v>0.68606771388449772</c:v>
                </c:pt>
                <c:pt idx="8">
                  <c:v>1</c:v>
                </c:pt>
                <c:pt idx="9">
                  <c:v>1.0587685617687101</c:v>
                </c:pt>
                <c:pt idx="10">
                  <c:v>#N/A</c:v>
                </c:pt>
                <c:pt idx="11">
                  <c:v>#N/A</c:v>
                </c:pt>
                <c:pt idx="12">
                  <c:v>0.49886078145303592</c:v>
                </c:pt>
                <c:pt idx="13">
                  <c:v>1</c:v>
                </c:pt>
                <c:pt idx="14">
                  <c:v>1.0693228057463076</c:v>
                </c:pt>
                <c:pt idx="15">
                  <c:v>#N/A</c:v>
                </c:pt>
                <c:pt idx="16">
                  <c:v>#N/A</c:v>
                </c:pt>
                <c:pt idx="17">
                  <c:v>0.52105439427868272</c:v>
                </c:pt>
                <c:pt idx="18">
                  <c:v>1</c:v>
                </c:pt>
                <c:pt idx="19">
                  <c:v>1.1047192989515742</c:v>
                </c:pt>
                <c:pt idx="20">
                  <c:v>#N/A</c:v>
                </c:pt>
                <c:pt idx="21">
                  <c:v>#N/A</c:v>
                </c:pt>
                <c:pt idx="22">
                  <c:v>0.55022256912950218</c:v>
                </c:pt>
                <c:pt idx="23">
                  <c:v>1</c:v>
                </c:pt>
                <c:pt idx="24">
                  <c:v>1.1768483859118395</c:v>
                </c:pt>
                <c:pt idx="25">
                  <c:v>#N/A</c:v>
                </c:pt>
                <c:pt idx="26">
                  <c:v>#N/A</c:v>
                </c:pt>
                <c:pt idx="27">
                  <c:v>0.80141160160182123</c:v>
                </c:pt>
                <c:pt idx="28">
                  <c:v>1</c:v>
                </c:pt>
                <c:pt idx="29">
                  <c:v>1.1683162805735301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8-4BAC-824F-82C0-9BB9B88F6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9535616"/>
        <c:axId val="1279535168"/>
      </c:lineChart>
      <c:catAx>
        <c:axId val="12795356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9535168"/>
        <c:crosses val="autoZero"/>
        <c:auto val="1"/>
        <c:lblAlgn val="ctr"/>
        <c:lblOffset val="100"/>
        <c:noMultiLvlLbl val="0"/>
      </c:catAx>
      <c:valAx>
        <c:axId val="1279535168"/>
        <c:scaling>
          <c:orientation val="minMax"/>
          <c:max val="1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KR"/>
          </a:p>
        </c:txPr>
        <c:crossAx val="1279535616"/>
        <c:crosses val="autoZero"/>
        <c:crossBetween val="between"/>
        <c:majorUnit val="0.5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700" b="1">
          <a:solidFill>
            <a:schemeClr val="tx1"/>
          </a:solidFill>
          <a:latin typeface="Cambria" panose="02040503050406030204" pitchFamily="18" charset="0"/>
        </a:defRPr>
      </a:pPr>
      <a:endParaRPr lang="en-K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540160268683663E-2"/>
          <c:y val="0.10628792040923989"/>
          <c:w val="0.90882405810237477"/>
          <c:h val="0.44774494105414842"/>
        </c:manualLayout>
      </c:layout>
      <c:lineChart>
        <c:grouping val="standard"/>
        <c:varyColors val="0"/>
        <c:ser>
          <c:idx val="2"/>
          <c:order val="0"/>
          <c:tx>
            <c:strRef>
              <c:f>Sheet1!$K$1</c:f>
              <c:strCache>
                <c:ptCount val="1"/>
                <c:pt idx="0">
                  <c:v>CONV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triangle"/>
            <c:size val="9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dPt>
            <c:idx val="1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AC-824F-82C0-9BB9B88F6EE6}"/>
              </c:ext>
            </c:extLst>
          </c:dPt>
          <c:dPt>
            <c:idx val="20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AC-824F-82C0-9BB9B88F6EE6}"/>
              </c:ext>
            </c:extLst>
          </c:dPt>
          <c:dPt>
            <c:idx val="2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8.7954107580071633E-2</c:v>
                </c:pt>
                <c:pt idx="3">
                  <c:v>0.23938886831534809</c:v>
                </c:pt>
                <c:pt idx="4">
                  <c:v>0.23938886831534809</c:v>
                </c:pt>
                <c:pt idx="5">
                  <c:v>#N/A</c:v>
                </c:pt>
                <c:pt idx="6">
                  <c:v>#N/A</c:v>
                </c:pt>
                <c:pt idx="7">
                  <c:v>6.1244003231372586E-2</c:v>
                </c:pt>
                <c:pt idx="8">
                  <c:v>0.19128590947467305</c:v>
                </c:pt>
                <c:pt idx="9">
                  <c:v>0.19128590947467305</c:v>
                </c:pt>
                <c:pt idx="10">
                  <c:v>#N/A</c:v>
                </c:pt>
                <c:pt idx="11">
                  <c:v>#N/A</c:v>
                </c:pt>
                <c:pt idx="12">
                  <c:v>3.5975463516476319E-2</c:v>
                </c:pt>
                <c:pt idx="13">
                  <c:v>0.16498996263257107</c:v>
                </c:pt>
                <c:pt idx="14">
                  <c:v>0.16498996263257107</c:v>
                </c:pt>
                <c:pt idx="15">
                  <c:v>2.0318406885546737E-2</c:v>
                </c:pt>
                <c:pt idx="16">
                  <c:v>2.5863105480781221E-2</c:v>
                </c:pt>
                <c:pt idx="17">
                  <c:v>5.5112518174655789E-2</c:v>
                </c:pt>
                <c:pt idx="18">
                  <c:v>0.16264435656181966</c:v>
                </c:pt>
                <c:pt idx="19">
                  <c:v>0.21403384046860763</c:v>
                </c:pt>
                <c:pt idx="20">
                  <c:v>5.1934219417462263E-2</c:v>
                </c:pt>
                <c:pt idx="21">
                  <c:v>6.1762928549973457E-2</c:v>
                </c:pt>
                <c:pt idx="22">
                  <c:v>8.6991689302997277E-2</c:v>
                </c:pt>
                <c:pt idx="23">
                  <c:v>0.15841133743878372</c:v>
                </c:pt>
                <c:pt idx="24">
                  <c:v>0.21048480680055784</c:v>
                </c:pt>
                <c:pt idx="25">
                  <c:v>0.13435034549149075</c:v>
                </c:pt>
                <c:pt idx="26">
                  <c:v>0.14602509163144278</c:v>
                </c:pt>
                <c:pt idx="27">
                  <c:v>0.15930313005393379</c:v>
                </c:pt>
                <c:pt idx="28">
                  <c:v>0.18101682422253515</c:v>
                </c:pt>
                <c:pt idx="29">
                  <c:v>0.21072553407169531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BAC-824F-82C0-9BB9B88F6EE6}"/>
            </c:ext>
          </c:extLst>
        </c:ser>
        <c:ser>
          <c:idx val="3"/>
          <c:order val="1"/>
          <c:tx>
            <c:strRef>
              <c:f>Sheet1!$L$1</c:f>
              <c:strCache>
                <c:ptCount val="1"/>
                <c:pt idx="0">
                  <c:v>CONV+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1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BAC-824F-82C0-9BB9B88F6EE6}"/>
              </c:ext>
            </c:extLst>
          </c:dPt>
          <c:dPt>
            <c:idx val="20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BAC-824F-82C0-9BB9B88F6EE6}"/>
              </c:ext>
            </c:extLst>
          </c:dPt>
          <c:dPt>
            <c:idx val="2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Sheet1!$L$2:$L$31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0.15700085592243232</c:v>
                </c:pt>
                <c:pt idx="3">
                  <c:v>0.29009132930805426</c:v>
                </c:pt>
                <c:pt idx="4">
                  <c:v>0.29009132930805426</c:v>
                </c:pt>
                <c:pt idx="5">
                  <c:v>#N/A</c:v>
                </c:pt>
                <c:pt idx="6">
                  <c:v>#N/A</c:v>
                </c:pt>
                <c:pt idx="7">
                  <c:v>0.1111815527421615</c:v>
                </c:pt>
                <c:pt idx="8">
                  <c:v>0.23539679623420567</c:v>
                </c:pt>
                <c:pt idx="9">
                  <c:v>0.23539679623420567</c:v>
                </c:pt>
                <c:pt idx="10">
                  <c:v>#N/A</c:v>
                </c:pt>
                <c:pt idx="11">
                  <c:v>#N/A</c:v>
                </c:pt>
                <c:pt idx="12">
                  <c:v>8.6692656719654426E-2</c:v>
                </c:pt>
                <c:pt idx="13">
                  <c:v>0.20680724952473442</c:v>
                </c:pt>
                <c:pt idx="14">
                  <c:v>0.20680724952473442</c:v>
                </c:pt>
                <c:pt idx="15">
                  <c:v>2.4265947906124265E-2</c:v>
                </c:pt>
                <c:pt idx="16">
                  <c:v>3.194262167200098E-2</c:v>
                </c:pt>
                <c:pt idx="17">
                  <c:v>8.6839940594493265E-2</c:v>
                </c:pt>
                <c:pt idx="18">
                  <c:v>0.20249303445620309</c:v>
                </c:pt>
                <c:pt idx="19">
                  <c:v>0.24936517742556191</c:v>
                </c:pt>
                <c:pt idx="20">
                  <c:v>6.1356535954272352E-2</c:v>
                </c:pt>
                <c:pt idx="21">
                  <c:v>7.4297015590588253E-2</c:v>
                </c:pt>
                <c:pt idx="22">
                  <c:v>0.11130807964010447</c:v>
                </c:pt>
                <c:pt idx="23">
                  <c:v>0.19729911070030365</c:v>
                </c:pt>
                <c:pt idx="24">
                  <c:v>0.24905052157110286</c:v>
                </c:pt>
                <c:pt idx="25">
                  <c:v>0.15683653362774916</c:v>
                </c:pt>
                <c:pt idx="26">
                  <c:v>0.16985055021023296</c:v>
                </c:pt>
                <c:pt idx="27">
                  <c:v>0.18680589910125894</c:v>
                </c:pt>
                <c:pt idx="28">
                  <c:v>0.21385869829128687</c:v>
                </c:pt>
                <c:pt idx="29">
                  <c:v>0.24855865945861697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BAC-824F-82C0-9BB9B88F6EE6}"/>
            </c:ext>
          </c:extLst>
        </c:ser>
        <c:ser>
          <c:idx val="4"/>
          <c:order val="2"/>
          <c:tx>
            <c:strRef>
              <c:f>Sheet1!$M$1</c:f>
              <c:strCache>
                <c:ptCount val="1"/>
                <c:pt idx="0">
                  <c:v>HBF</c:v>
                </c:pt>
              </c:strCache>
            </c:strRef>
          </c:tx>
          <c:spPr>
            <a:ln w="19050" cap="rnd">
              <a:solidFill>
                <a:srgbClr val="9CC68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rgbClr val="9CC68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Pt>
            <c:idx val="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4BAC-824F-82C0-9BB9B88F6EE6}"/>
              </c:ext>
            </c:extLst>
          </c:dPt>
          <c:dPt>
            <c:idx val="8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4BAC-824F-82C0-9BB9B88F6EE6}"/>
              </c:ext>
            </c:extLst>
          </c:dPt>
          <c:dPt>
            <c:idx val="1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4BAC-824F-82C0-9BB9B88F6EE6}"/>
              </c:ext>
            </c:extLst>
          </c:dPt>
          <c:dPt>
            <c:idx val="11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4BAC-824F-82C0-9BB9B88F6EE6}"/>
              </c:ext>
            </c:extLst>
          </c:dPt>
          <c:dPt>
            <c:idx val="12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4BAC-824F-82C0-9BB9B88F6EE6}"/>
              </c:ext>
            </c:extLst>
          </c:dPt>
          <c:dPt>
            <c:idx val="14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4BAC-824F-82C0-9BB9B88F6EE6}"/>
              </c:ext>
            </c:extLst>
          </c:dPt>
          <c:dPt>
            <c:idx val="1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4BAC-824F-82C0-9BB9B88F6EE6}"/>
              </c:ext>
            </c:extLst>
          </c:dPt>
          <c:dPt>
            <c:idx val="16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4BAC-824F-82C0-9BB9B88F6EE6}"/>
              </c:ext>
            </c:extLst>
          </c:dPt>
          <c:dPt>
            <c:idx val="2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4BAC-824F-82C0-9BB9B88F6EE6}"/>
              </c:ext>
            </c:extLst>
          </c:dPt>
          <c:dPt>
            <c:idx val="2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Sheet1!$M$2:$M$31</c:f>
              <c:numCache>
                <c:formatCode>General</c:formatCode>
                <c:ptCount val="30"/>
                <c:pt idx="0">
                  <c:v>0.51990150510400501</c:v>
                </c:pt>
                <c:pt idx="1">
                  <c:v>0.76218476798944845</c:v>
                </c:pt>
                <c:pt idx="2">
                  <c:v>0.76218476798944845</c:v>
                </c:pt>
                <c:pt idx="3">
                  <c:v>0.76218476798944845</c:v>
                </c:pt>
                <c:pt idx="4">
                  <c:v>0.76218476798944845</c:v>
                </c:pt>
                <c:pt idx="5">
                  <c:v>0.39302806828995468</c:v>
                </c:pt>
                <c:pt idx="6">
                  <c:v>0.83043044310002678</c:v>
                </c:pt>
                <c:pt idx="7">
                  <c:v>0.83043044310002678</c:v>
                </c:pt>
                <c:pt idx="8">
                  <c:v>0.83043044310002678</c:v>
                </c:pt>
                <c:pt idx="9">
                  <c:v>0.83043044310002678</c:v>
                </c:pt>
                <c:pt idx="10">
                  <c:v>0.34303379560561559</c:v>
                </c:pt>
                <c:pt idx="11">
                  <c:v>0.79214806937443405</c:v>
                </c:pt>
                <c:pt idx="12">
                  <c:v>1.0060355960763931</c:v>
                </c:pt>
                <c:pt idx="13">
                  <c:v>1.0825314318227355</c:v>
                </c:pt>
                <c:pt idx="14">
                  <c:v>1.0825314318227355</c:v>
                </c:pt>
                <c:pt idx="15">
                  <c:v>0.30682499399231478</c:v>
                </c:pt>
                <c:pt idx="16">
                  <c:v>0.63581027467802842</c:v>
                </c:pt>
                <c:pt idx="17">
                  <c:v>0.80305058515290739</c:v>
                </c:pt>
                <c:pt idx="18">
                  <c:v>0.88645237681147981</c:v>
                </c:pt>
                <c:pt idx="19">
                  <c:v>0.88645237681147981</c:v>
                </c:pt>
                <c:pt idx="20">
                  <c:v>0.42455241894883344</c:v>
                </c:pt>
                <c:pt idx="21">
                  <c:v>0.71412103191803578</c:v>
                </c:pt>
                <c:pt idx="22">
                  <c:v>0.90323277886418607</c:v>
                </c:pt>
                <c:pt idx="23">
                  <c:v>0.99746470459038539</c:v>
                </c:pt>
                <c:pt idx="24">
                  <c:v>1.0106736666468767</c:v>
                </c:pt>
                <c:pt idx="25">
                  <c:v>0.73258027967978223</c:v>
                </c:pt>
                <c:pt idx="26">
                  <c:v>0.83476092316541517</c:v>
                </c:pt>
                <c:pt idx="27">
                  <c:v>0.96805686364346311</c:v>
                </c:pt>
                <c:pt idx="28">
                  <c:v>1.0683666935734024</c:v>
                </c:pt>
                <c:pt idx="29">
                  <c:v>1.1086624546402251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4BAC-824F-82C0-9BB9B88F6EE6}"/>
            </c:ext>
          </c:extLst>
        </c:ser>
        <c:ser>
          <c:idx val="0"/>
          <c:order val="3"/>
          <c:tx>
            <c:strRef>
              <c:f>Sheet1!$N$1</c:f>
              <c:strCache>
                <c:ptCount val="1"/>
                <c:pt idx="0">
                  <c:v>HBF+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4-4BAC-824F-82C0-9BB9B88F6EE6}"/>
              </c:ext>
            </c:extLst>
          </c:dPt>
          <c:dPt>
            <c:idx val="8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6-4BAC-824F-82C0-9BB9B88F6EE6}"/>
              </c:ext>
            </c:extLst>
          </c:dPt>
          <c:dPt>
            <c:idx val="1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8-4BAC-824F-82C0-9BB9B88F6EE6}"/>
              </c:ext>
            </c:extLst>
          </c:dPt>
          <c:dPt>
            <c:idx val="11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A-4BAC-824F-82C0-9BB9B88F6EE6}"/>
              </c:ext>
            </c:extLst>
          </c:dPt>
          <c:dPt>
            <c:idx val="12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C-4BAC-824F-82C0-9BB9B88F6EE6}"/>
              </c:ext>
            </c:extLst>
          </c:dPt>
          <c:dPt>
            <c:idx val="14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E-4BAC-824F-82C0-9BB9B88F6EE6}"/>
              </c:ext>
            </c:extLst>
          </c:dPt>
          <c:dPt>
            <c:idx val="1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0-4BAC-824F-82C0-9BB9B88F6EE6}"/>
              </c:ext>
            </c:extLst>
          </c:dPt>
          <c:dPt>
            <c:idx val="16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2-4BAC-824F-82C0-9BB9B88F6EE6}"/>
              </c:ext>
            </c:extLst>
          </c:dPt>
          <c:dPt>
            <c:idx val="2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4-4BAC-824F-82C0-9BB9B88F6EE6}"/>
              </c:ext>
            </c:extLst>
          </c:dPt>
          <c:dPt>
            <c:idx val="2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6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0.98466563279234243</c:v>
                </c:pt>
                <c:pt idx="1">
                  <c:v>0.98466563279234243</c:v>
                </c:pt>
                <c:pt idx="2">
                  <c:v>0.98466563279234243</c:v>
                </c:pt>
                <c:pt idx="3">
                  <c:v>0.98466563279234243</c:v>
                </c:pt>
                <c:pt idx="4">
                  <c:v>0.98466563279234243</c:v>
                </c:pt>
                <c:pt idx="5">
                  <c:v>0.65514621358194236</c:v>
                </c:pt>
                <c:pt idx="6">
                  <c:v>1.0795842104942113</c:v>
                </c:pt>
                <c:pt idx="7">
                  <c:v>1.0795842104942113</c:v>
                </c:pt>
                <c:pt idx="8">
                  <c:v>1.0795842104942113</c:v>
                </c:pt>
                <c:pt idx="9">
                  <c:v>1.0795842104942113</c:v>
                </c:pt>
                <c:pt idx="10">
                  <c:v>0.49607844831563946</c:v>
                </c:pt>
                <c:pt idx="11">
                  <c:v>0.98638719923207752</c:v>
                </c:pt>
                <c:pt idx="12">
                  <c:v>1.2006902882219694</c:v>
                </c:pt>
                <c:pt idx="13">
                  <c:v>1.2918233121204281</c:v>
                </c:pt>
                <c:pt idx="14">
                  <c:v>1.2918233121204281</c:v>
                </c:pt>
                <c:pt idx="15">
                  <c:v>0.43123772250924086</c:v>
                </c:pt>
                <c:pt idx="16">
                  <c:v>0.6327567484801826</c:v>
                </c:pt>
                <c:pt idx="17">
                  <c:v>0.82689608846655582</c:v>
                </c:pt>
                <c:pt idx="18">
                  <c:v>0.97667978662034083</c:v>
                </c:pt>
                <c:pt idx="19">
                  <c:v>0.97807916979656317</c:v>
                </c:pt>
                <c:pt idx="20">
                  <c:v>0.55745184692700245</c:v>
                </c:pt>
                <c:pt idx="21">
                  <c:v>0.89618228504110542</c:v>
                </c:pt>
                <c:pt idx="22">
                  <c:v>1.0905706540652997</c:v>
                </c:pt>
                <c:pt idx="23">
                  <c:v>1.1875929458910672</c:v>
                </c:pt>
                <c:pt idx="24">
                  <c:v>1.1897055132916117</c:v>
                </c:pt>
                <c:pt idx="25">
                  <c:v>0.86145094677083889</c:v>
                </c:pt>
                <c:pt idx="26">
                  <c:v>0.99508416652842124</c:v>
                </c:pt>
                <c:pt idx="27">
                  <c:v>1.1497182412788984</c:v>
                </c:pt>
                <c:pt idx="28">
                  <c:v>1.2526424233398394</c:v>
                </c:pt>
                <c:pt idx="29">
                  <c:v>1.2877412848688046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7-4BAC-824F-82C0-9BB9B88F6EE6}"/>
            </c:ext>
          </c:extLst>
        </c:ser>
        <c:ser>
          <c:idx val="1"/>
          <c:order val="4"/>
          <c:tx>
            <c:strRef>
              <c:f>Sheet1!$J$1</c:f>
              <c:strCache>
                <c:ptCount val="1"/>
                <c:pt idx="0">
                  <c:v>HBM4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EF8600"/>
              </a:solidFill>
              <a:ln w="19050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0.9223574662777082</c:v>
                </c:pt>
                <c:pt idx="3">
                  <c:v>1</c:v>
                </c:pt>
                <c:pt idx="4">
                  <c:v>1</c:v>
                </c:pt>
                <c:pt idx="5">
                  <c:v>#N/A</c:v>
                </c:pt>
                <c:pt idx="6">
                  <c:v>#N/A</c:v>
                </c:pt>
                <c:pt idx="7">
                  <c:v>0.68606771388449772</c:v>
                </c:pt>
                <c:pt idx="8">
                  <c:v>1</c:v>
                </c:pt>
                <c:pt idx="9">
                  <c:v>1.0587685617687101</c:v>
                </c:pt>
                <c:pt idx="10">
                  <c:v>#N/A</c:v>
                </c:pt>
                <c:pt idx="11">
                  <c:v>#N/A</c:v>
                </c:pt>
                <c:pt idx="12">
                  <c:v>0.49886078145303592</c:v>
                </c:pt>
                <c:pt idx="13">
                  <c:v>1</c:v>
                </c:pt>
                <c:pt idx="14">
                  <c:v>1.0693228057463076</c:v>
                </c:pt>
                <c:pt idx="15">
                  <c:v>#N/A</c:v>
                </c:pt>
                <c:pt idx="16">
                  <c:v>#N/A</c:v>
                </c:pt>
                <c:pt idx="17">
                  <c:v>0.52105439427868272</c:v>
                </c:pt>
                <c:pt idx="18">
                  <c:v>1</c:v>
                </c:pt>
                <c:pt idx="19">
                  <c:v>1.1047192989515742</c:v>
                </c:pt>
                <c:pt idx="20">
                  <c:v>#N/A</c:v>
                </c:pt>
                <c:pt idx="21">
                  <c:v>#N/A</c:v>
                </c:pt>
                <c:pt idx="22">
                  <c:v>0.55022256912950218</c:v>
                </c:pt>
                <c:pt idx="23">
                  <c:v>1</c:v>
                </c:pt>
                <c:pt idx="24">
                  <c:v>1.1768483859118395</c:v>
                </c:pt>
                <c:pt idx="25">
                  <c:v>#N/A</c:v>
                </c:pt>
                <c:pt idx="26">
                  <c:v>#N/A</c:v>
                </c:pt>
                <c:pt idx="27">
                  <c:v>0.80141160160182123</c:v>
                </c:pt>
                <c:pt idx="28">
                  <c:v>1</c:v>
                </c:pt>
                <c:pt idx="29">
                  <c:v>1.1683162805735301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8-4BAC-824F-82C0-9BB9B88F6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9535616"/>
        <c:axId val="1279535168"/>
      </c:lineChart>
      <c:catAx>
        <c:axId val="12795356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9535168"/>
        <c:crosses val="autoZero"/>
        <c:auto val="1"/>
        <c:lblAlgn val="ctr"/>
        <c:lblOffset val="100"/>
        <c:noMultiLvlLbl val="0"/>
      </c:catAx>
      <c:valAx>
        <c:axId val="1279535168"/>
        <c:scaling>
          <c:orientation val="minMax"/>
          <c:max val="1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KR"/>
          </a:p>
        </c:txPr>
        <c:crossAx val="1279535616"/>
        <c:crosses val="autoZero"/>
        <c:crossBetween val="between"/>
        <c:majorUnit val="0.5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700" b="1">
          <a:solidFill>
            <a:schemeClr val="tx1"/>
          </a:solidFill>
          <a:latin typeface="Cambria" panose="02040503050406030204" pitchFamily="18" charset="0"/>
        </a:defRPr>
      </a:pPr>
      <a:endParaRPr lang="en-K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540160268683663E-2"/>
          <c:y val="0.10628792040923989"/>
          <c:w val="0.90882405810237477"/>
          <c:h val="0.44774494105414842"/>
        </c:manualLayout>
      </c:layout>
      <c:lineChart>
        <c:grouping val="standard"/>
        <c:varyColors val="0"/>
        <c:ser>
          <c:idx val="2"/>
          <c:order val="0"/>
          <c:tx>
            <c:strRef>
              <c:f>Sheet1!$K$1</c:f>
              <c:strCache>
                <c:ptCount val="1"/>
                <c:pt idx="0">
                  <c:v>CONV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triangle"/>
            <c:size val="9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dPt>
            <c:idx val="1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AC-824F-82C0-9BB9B88F6EE6}"/>
              </c:ext>
            </c:extLst>
          </c:dPt>
          <c:dPt>
            <c:idx val="20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AC-824F-82C0-9BB9B88F6EE6}"/>
              </c:ext>
            </c:extLst>
          </c:dPt>
          <c:dPt>
            <c:idx val="2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8.7954107580071633E-2</c:v>
                </c:pt>
                <c:pt idx="3">
                  <c:v>0.23938886831534809</c:v>
                </c:pt>
                <c:pt idx="4">
                  <c:v>0.23938886831534809</c:v>
                </c:pt>
                <c:pt idx="5">
                  <c:v>#N/A</c:v>
                </c:pt>
                <c:pt idx="6">
                  <c:v>#N/A</c:v>
                </c:pt>
                <c:pt idx="7">
                  <c:v>6.1244003231372586E-2</c:v>
                </c:pt>
                <c:pt idx="8">
                  <c:v>0.19128590947467305</c:v>
                </c:pt>
                <c:pt idx="9">
                  <c:v>0.19128590947467305</c:v>
                </c:pt>
                <c:pt idx="10">
                  <c:v>#N/A</c:v>
                </c:pt>
                <c:pt idx="11">
                  <c:v>#N/A</c:v>
                </c:pt>
                <c:pt idx="12">
                  <c:v>3.5975463516476319E-2</c:v>
                </c:pt>
                <c:pt idx="13">
                  <c:v>0.16498996263257107</c:v>
                </c:pt>
                <c:pt idx="14">
                  <c:v>0.16498996263257107</c:v>
                </c:pt>
                <c:pt idx="15">
                  <c:v>2.0318406885546737E-2</c:v>
                </c:pt>
                <c:pt idx="16">
                  <c:v>2.5863105480781221E-2</c:v>
                </c:pt>
                <c:pt idx="17">
                  <c:v>5.5112518174655789E-2</c:v>
                </c:pt>
                <c:pt idx="18">
                  <c:v>0.16264435656181966</c:v>
                </c:pt>
                <c:pt idx="19">
                  <c:v>0.21403384046860763</c:v>
                </c:pt>
                <c:pt idx="20">
                  <c:v>5.1934219417462263E-2</c:v>
                </c:pt>
                <c:pt idx="21">
                  <c:v>6.1762928549973457E-2</c:v>
                </c:pt>
                <c:pt idx="22">
                  <c:v>8.6991689302997277E-2</c:v>
                </c:pt>
                <c:pt idx="23">
                  <c:v>0.15841133743878372</c:v>
                </c:pt>
                <c:pt idx="24">
                  <c:v>0.21048480680055784</c:v>
                </c:pt>
                <c:pt idx="25">
                  <c:v>0.13435034549149075</c:v>
                </c:pt>
                <c:pt idx="26">
                  <c:v>0.14602509163144278</c:v>
                </c:pt>
                <c:pt idx="27">
                  <c:v>0.15930313005393379</c:v>
                </c:pt>
                <c:pt idx="28">
                  <c:v>0.18101682422253515</c:v>
                </c:pt>
                <c:pt idx="29">
                  <c:v>0.21072553407169531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BAC-824F-82C0-9BB9B88F6EE6}"/>
            </c:ext>
          </c:extLst>
        </c:ser>
        <c:ser>
          <c:idx val="3"/>
          <c:order val="1"/>
          <c:tx>
            <c:strRef>
              <c:f>Sheet1!$L$1</c:f>
              <c:strCache>
                <c:ptCount val="1"/>
                <c:pt idx="0">
                  <c:v>CONV+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1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BAC-824F-82C0-9BB9B88F6EE6}"/>
              </c:ext>
            </c:extLst>
          </c:dPt>
          <c:dPt>
            <c:idx val="20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BAC-824F-82C0-9BB9B88F6EE6}"/>
              </c:ext>
            </c:extLst>
          </c:dPt>
          <c:dPt>
            <c:idx val="2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Sheet1!$L$2:$L$31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0.15700085592243232</c:v>
                </c:pt>
                <c:pt idx="3">
                  <c:v>0.29009132930805426</c:v>
                </c:pt>
                <c:pt idx="4">
                  <c:v>0.29009132930805426</c:v>
                </c:pt>
                <c:pt idx="5">
                  <c:v>#N/A</c:v>
                </c:pt>
                <c:pt idx="6">
                  <c:v>#N/A</c:v>
                </c:pt>
                <c:pt idx="7">
                  <c:v>0.1111815527421615</c:v>
                </c:pt>
                <c:pt idx="8">
                  <c:v>0.23539679623420567</c:v>
                </c:pt>
                <c:pt idx="9">
                  <c:v>0.23539679623420567</c:v>
                </c:pt>
                <c:pt idx="10">
                  <c:v>#N/A</c:v>
                </c:pt>
                <c:pt idx="11">
                  <c:v>#N/A</c:v>
                </c:pt>
                <c:pt idx="12">
                  <c:v>8.6692656719654426E-2</c:v>
                </c:pt>
                <c:pt idx="13">
                  <c:v>0.20680724952473442</c:v>
                </c:pt>
                <c:pt idx="14">
                  <c:v>0.20680724952473442</c:v>
                </c:pt>
                <c:pt idx="15">
                  <c:v>2.4265947906124265E-2</c:v>
                </c:pt>
                <c:pt idx="16">
                  <c:v>3.194262167200098E-2</c:v>
                </c:pt>
                <c:pt idx="17">
                  <c:v>8.6839940594493265E-2</c:v>
                </c:pt>
                <c:pt idx="18">
                  <c:v>0.20249303445620309</c:v>
                </c:pt>
                <c:pt idx="19">
                  <c:v>0.24936517742556191</c:v>
                </c:pt>
                <c:pt idx="20">
                  <c:v>6.1356535954272352E-2</c:v>
                </c:pt>
                <c:pt idx="21">
                  <c:v>7.4297015590588253E-2</c:v>
                </c:pt>
                <c:pt idx="22">
                  <c:v>0.11130807964010447</c:v>
                </c:pt>
                <c:pt idx="23">
                  <c:v>0.19729911070030365</c:v>
                </c:pt>
                <c:pt idx="24">
                  <c:v>0.24905052157110286</c:v>
                </c:pt>
                <c:pt idx="25">
                  <c:v>0.15683653362774916</c:v>
                </c:pt>
                <c:pt idx="26">
                  <c:v>0.16985055021023296</c:v>
                </c:pt>
                <c:pt idx="27">
                  <c:v>0.18680589910125894</c:v>
                </c:pt>
                <c:pt idx="28">
                  <c:v>0.21385869829128687</c:v>
                </c:pt>
                <c:pt idx="29">
                  <c:v>0.24855865945861697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BAC-824F-82C0-9BB9B88F6EE6}"/>
            </c:ext>
          </c:extLst>
        </c:ser>
        <c:ser>
          <c:idx val="4"/>
          <c:order val="2"/>
          <c:tx>
            <c:strRef>
              <c:f>Sheet1!$M$1</c:f>
              <c:strCache>
                <c:ptCount val="1"/>
                <c:pt idx="0">
                  <c:v>HBF</c:v>
                </c:pt>
              </c:strCache>
            </c:strRef>
          </c:tx>
          <c:spPr>
            <a:ln w="19050" cap="rnd">
              <a:solidFill>
                <a:srgbClr val="9CC68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rgbClr val="9CC68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Pt>
            <c:idx val="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4BAC-824F-82C0-9BB9B88F6EE6}"/>
              </c:ext>
            </c:extLst>
          </c:dPt>
          <c:dPt>
            <c:idx val="8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4BAC-824F-82C0-9BB9B88F6EE6}"/>
              </c:ext>
            </c:extLst>
          </c:dPt>
          <c:dPt>
            <c:idx val="1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4BAC-824F-82C0-9BB9B88F6EE6}"/>
              </c:ext>
            </c:extLst>
          </c:dPt>
          <c:dPt>
            <c:idx val="11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4BAC-824F-82C0-9BB9B88F6EE6}"/>
              </c:ext>
            </c:extLst>
          </c:dPt>
          <c:dPt>
            <c:idx val="12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4BAC-824F-82C0-9BB9B88F6EE6}"/>
              </c:ext>
            </c:extLst>
          </c:dPt>
          <c:dPt>
            <c:idx val="14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4BAC-824F-82C0-9BB9B88F6EE6}"/>
              </c:ext>
            </c:extLst>
          </c:dPt>
          <c:dPt>
            <c:idx val="1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4BAC-824F-82C0-9BB9B88F6EE6}"/>
              </c:ext>
            </c:extLst>
          </c:dPt>
          <c:dPt>
            <c:idx val="16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4BAC-824F-82C0-9BB9B88F6EE6}"/>
              </c:ext>
            </c:extLst>
          </c:dPt>
          <c:dPt>
            <c:idx val="2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4BAC-824F-82C0-9BB9B88F6EE6}"/>
              </c:ext>
            </c:extLst>
          </c:dPt>
          <c:dPt>
            <c:idx val="2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Sheet1!$M$2:$M$31</c:f>
              <c:numCache>
                <c:formatCode>General</c:formatCode>
                <c:ptCount val="30"/>
                <c:pt idx="0">
                  <c:v>0.51990150510400501</c:v>
                </c:pt>
                <c:pt idx="1">
                  <c:v>0.76218476798944845</c:v>
                </c:pt>
                <c:pt idx="2">
                  <c:v>0.76218476798944845</c:v>
                </c:pt>
                <c:pt idx="3">
                  <c:v>0.76218476798944845</c:v>
                </c:pt>
                <c:pt idx="4">
                  <c:v>0.76218476798944845</c:v>
                </c:pt>
                <c:pt idx="5">
                  <c:v>0.39302806828995468</c:v>
                </c:pt>
                <c:pt idx="6">
                  <c:v>0.83043044310002678</c:v>
                </c:pt>
                <c:pt idx="7">
                  <c:v>0.83043044310002678</c:v>
                </c:pt>
                <c:pt idx="8">
                  <c:v>0.83043044310002678</c:v>
                </c:pt>
                <c:pt idx="9">
                  <c:v>0.83043044310002678</c:v>
                </c:pt>
                <c:pt idx="10">
                  <c:v>0.34303379560561559</c:v>
                </c:pt>
                <c:pt idx="11">
                  <c:v>0.79214806937443405</c:v>
                </c:pt>
                <c:pt idx="12">
                  <c:v>1.0060355960763931</c:v>
                </c:pt>
                <c:pt idx="13">
                  <c:v>1.0825314318227355</c:v>
                </c:pt>
                <c:pt idx="14">
                  <c:v>1.0825314318227355</c:v>
                </c:pt>
                <c:pt idx="15">
                  <c:v>0.30682499399231478</c:v>
                </c:pt>
                <c:pt idx="16">
                  <c:v>0.63581027467802842</c:v>
                </c:pt>
                <c:pt idx="17">
                  <c:v>0.80305058515290739</c:v>
                </c:pt>
                <c:pt idx="18">
                  <c:v>0.88645237681147981</c:v>
                </c:pt>
                <c:pt idx="19">
                  <c:v>0.88645237681147981</c:v>
                </c:pt>
                <c:pt idx="20">
                  <c:v>0.42455241894883344</c:v>
                </c:pt>
                <c:pt idx="21">
                  <c:v>0.71412103191803578</c:v>
                </c:pt>
                <c:pt idx="22">
                  <c:v>0.90323277886418607</c:v>
                </c:pt>
                <c:pt idx="23">
                  <c:v>0.99746470459038539</c:v>
                </c:pt>
                <c:pt idx="24">
                  <c:v>1.0106736666468767</c:v>
                </c:pt>
                <c:pt idx="25">
                  <c:v>0.73258027967978223</c:v>
                </c:pt>
                <c:pt idx="26">
                  <c:v>0.83476092316541517</c:v>
                </c:pt>
                <c:pt idx="27">
                  <c:v>0.96805686364346311</c:v>
                </c:pt>
                <c:pt idx="28">
                  <c:v>1.0683666935734024</c:v>
                </c:pt>
                <c:pt idx="29">
                  <c:v>1.1086624546402251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4BAC-824F-82C0-9BB9B88F6EE6}"/>
            </c:ext>
          </c:extLst>
        </c:ser>
        <c:ser>
          <c:idx val="0"/>
          <c:order val="3"/>
          <c:tx>
            <c:strRef>
              <c:f>Sheet1!$N$1</c:f>
              <c:strCache>
                <c:ptCount val="1"/>
                <c:pt idx="0">
                  <c:v>HBF+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4-4BAC-824F-82C0-9BB9B88F6EE6}"/>
              </c:ext>
            </c:extLst>
          </c:dPt>
          <c:dPt>
            <c:idx val="8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6-4BAC-824F-82C0-9BB9B88F6EE6}"/>
              </c:ext>
            </c:extLst>
          </c:dPt>
          <c:dPt>
            <c:idx val="1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8-4BAC-824F-82C0-9BB9B88F6EE6}"/>
              </c:ext>
            </c:extLst>
          </c:dPt>
          <c:dPt>
            <c:idx val="11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A-4BAC-824F-82C0-9BB9B88F6EE6}"/>
              </c:ext>
            </c:extLst>
          </c:dPt>
          <c:dPt>
            <c:idx val="12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C-4BAC-824F-82C0-9BB9B88F6EE6}"/>
              </c:ext>
            </c:extLst>
          </c:dPt>
          <c:dPt>
            <c:idx val="14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E-4BAC-824F-82C0-9BB9B88F6EE6}"/>
              </c:ext>
            </c:extLst>
          </c:dPt>
          <c:dPt>
            <c:idx val="1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0-4BAC-824F-82C0-9BB9B88F6EE6}"/>
              </c:ext>
            </c:extLst>
          </c:dPt>
          <c:dPt>
            <c:idx val="16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2-4BAC-824F-82C0-9BB9B88F6EE6}"/>
              </c:ext>
            </c:extLst>
          </c:dPt>
          <c:dPt>
            <c:idx val="2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4-4BAC-824F-82C0-9BB9B88F6EE6}"/>
              </c:ext>
            </c:extLst>
          </c:dPt>
          <c:dPt>
            <c:idx val="2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6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0.98466563279234243</c:v>
                </c:pt>
                <c:pt idx="1">
                  <c:v>0.98466563279234243</c:v>
                </c:pt>
                <c:pt idx="2">
                  <c:v>0.98466563279234243</c:v>
                </c:pt>
                <c:pt idx="3">
                  <c:v>0.98466563279234243</c:v>
                </c:pt>
                <c:pt idx="4">
                  <c:v>0.98466563279234243</c:v>
                </c:pt>
                <c:pt idx="5">
                  <c:v>0.65514621358194236</c:v>
                </c:pt>
                <c:pt idx="6">
                  <c:v>1.0795842104942113</c:v>
                </c:pt>
                <c:pt idx="7">
                  <c:v>1.0795842104942113</c:v>
                </c:pt>
                <c:pt idx="8">
                  <c:v>1.0795842104942113</c:v>
                </c:pt>
                <c:pt idx="9">
                  <c:v>1.0795842104942113</c:v>
                </c:pt>
                <c:pt idx="10">
                  <c:v>0.49607844831563946</c:v>
                </c:pt>
                <c:pt idx="11">
                  <c:v>0.98638719923207752</c:v>
                </c:pt>
                <c:pt idx="12">
                  <c:v>1.2006902882219694</c:v>
                </c:pt>
                <c:pt idx="13">
                  <c:v>1.2918233121204281</c:v>
                </c:pt>
                <c:pt idx="14">
                  <c:v>1.2918233121204281</c:v>
                </c:pt>
                <c:pt idx="15">
                  <c:v>0.43123772250924086</c:v>
                </c:pt>
                <c:pt idx="16">
                  <c:v>0.6327567484801826</c:v>
                </c:pt>
                <c:pt idx="17">
                  <c:v>0.82689608846655582</c:v>
                </c:pt>
                <c:pt idx="18">
                  <c:v>0.97667978662034083</c:v>
                </c:pt>
                <c:pt idx="19">
                  <c:v>0.97807916979656317</c:v>
                </c:pt>
                <c:pt idx="20">
                  <c:v>0.55745184692700245</c:v>
                </c:pt>
                <c:pt idx="21">
                  <c:v>0.89618228504110542</c:v>
                </c:pt>
                <c:pt idx="22">
                  <c:v>1.0905706540652997</c:v>
                </c:pt>
                <c:pt idx="23">
                  <c:v>1.1875929458910672</c:v>
                </c:pt>
                <c:pt idx="24">
                  <c:v>1.1897055132916117</c:v>
                </c:pt>
                <c:pt idx="25">
                  <c:v>0.86145094677083889</c:v>
                </c:pt>
                <c:pt idx="26">
                  <c:v>0.99508416652842124</c:v>
                </c:pt>
                <c:pt idx="27">
                  <c:v>1.1497182412788984</c:v>
                </c:pt>
                <c:pt idx="28">
                  <c:v>1.2526424233398394</c:v>
                </c:pt>
                <c:pt idx="29">
                  <c:v>1.2877412848688046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7-4BAC-824F-82C0-9BB9B88F6EE6}"/>
            </c:ext>
          </c:extLst>
        </c:ser>
        <c:ser>
          <c:idx val="1"/>
          <c:order val="4"/>
          <c:tx>
            <c:strRef>
              <c:f>Sheet1!$J$1</c:f>
              <c:strCache>
                <c:ptCount val="1"/>
                <c:pt idx="0">
                  <c:v>HBM4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EF8600"/>
              </a:solidFill>
              <a:ln w="19050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0.9223574662777082</c:v>
                </c:pt>
                <c:pt idx="3">
                  <c:v>1</c:v>
                </c:pt>
                <c:pt idx="4">
                  <c:v>1</c:v>
                </c:pt>
                <c:pt idx="5">
                  <c:v>#N/A</c:v>
                </c:pt>
                <c:pt idx="6">
                  <c:v>#N/A</c:v>
                </c:pt>
                <c:pt idx="7">
                  <c:v>0.68606771388449772</c:v>
                </c:pt>
                <c:pt idx="8">
                  <c:v>1</c:v>
                </c:pt>
                <c:pt idx="9">
                  <c:v>1.0587685617687101</c:v>
                </c:pt>
                <c:pt idx="10">
                  <c:v>#N/A</c:v>
                </c:pt>
                <c:pt idx="11">
                  <c:v>#N/A</c:v>
                </c:pt>
                <c:pt idx="12">
                  <c:v>0.49886078145303592</c:v>
                </c:pt>
                <c:pt idx="13">
                  <c:v>1</c:v>
                </c:pt>
                <c:pt idx="14">
                  <c:v>1.0693228057463076</c:v>
                </c:pt>
                <c:pt idx="15">
                  <c:v>#N/A</c:v>
                </c:pt>
                <c:pt idx="16">
                  <c:v>#N/A</c:v>
                </c:pt>
                <c:pt idx="17">
                  <c:v>0.52105439427868272</c:v>
                </c:pt>
                <c:pt idx="18">
                  <c:v>1</c:v>
                </c:pt>
                <c:pt idx="19">
                  <c:v>1.1047192989515742</c:v>
                </c:pt>
                <c:pt idx="20">
                  <c:v>#N/A</c:v>
                </c:pt>
                <c:pt idx="21">
                  <c:v>#N/A</c:v>
                </c:pt>
                <c:pt idx="22">
                  <c:v>0.55022256912950218</c:v>
                </c:pt>
                <c:pt idx="23">
                  <c:v>1</c:v>
                </c:pt>
                <c:pt idx="24">
                  <c:v>1.1768483859118395</c:v>
                </c:pt>
                <c:pt idx="25">
                  <c:v>#N/A</c:v>
                </c:pt>
                <c:pt idx="26">
                  <c:v>#N/A</c:v>
                </c:pt>
                <c:pt idx="27">
                  <c:v>0.80141160160182123</c:v>
                </c:pt>
                <c:pt idx="28">
                  <c:v>1</c:v>
                </c:pt>
                <c:pt idx="29">
                  <c:v>1.1683162805735301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8-4BAC-824F-82C0-9BB9B88F6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9535616"/>
        <c:axId val="1279535168"/>
      </c:lineChart>
      <c:catAx>
        <c:axId val="12795356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9535168"/>
        <c:crosses val="autoZero"/>
        <c:auto val="1"/>
        <c:lblAlgn val="ctr"/>
        <c:lblOffset val="100"/>
        <c:noMultiLvlLbl val="0"/>
      </c:catAx>
      <c:valAx>
        <c:axId val="1279535168"/>
        <c:scaling>
          <c:orientation val="minMax"/>
          <c:max val="1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KR"/>
          </a:p>
        </c:txPr>
        <c:crossAx val="1279535616"/>
        <c:crosses val="autoZero"/>
        <c:crossBetween val="between"/>
        <c:majorUnit val="0.5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700" b="1">
          <a:solidFill>
            <a:schemeClr val="tx1"/>
          </a:solidFill>
          <a:latin typeface="Cambria" panose="02040503050406030204" pitchFamily="18" charset="0"/>
        </a:defRPr>
      </a:pPr>
      <a:endParaRPr lang="en-KR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540160268683663E-2"/>
          <c:y val="0.10628792040923989"/>
          <c:w val="0.90882405810237477"/>
          <c:h val="0.44774494105414842"/>
        </c:manualLayout>
      </c:layout>
      <c:lineChart>
        <c:grouping val="standard"/>
        <c:varyColors val="0"/>
        <c:ser>
          <c:idx val="2"/>
          <c:order val="0"/>
          <c:tx>
            <c:strRef>
              <c:f>Sheet1!$K$1</c:f>
              <c:strCache>
                <c:ptCount val="1"/>
                <c:pt idx="0">
                  <c:v>CONV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triangle"/>
            <c:size val="9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dPt>
            <c:idx val="1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AC-824F-82C0-9BB9B88F6EE6}"/>
              </c:ext>
            </c:extLst>
          </c:dPt>
          <c:dPt>
            <c:idx val="20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AC-824F-82C0-9BB9B88F6EE6}"/>
              </c:ext>
            </c:extLst>
          </c:dPt>
          <c:dPt>
            <c:idx val="2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8.7954107580071633E-2</c:v>
                </c:pt>
                <c:pt idx="3">
                  <c:v>0.23938886831534809</c:v>
                </c:pt>
                <c:pt idx="4">
                  <c:v>0.23938886831534809</c:v>
                </c:pt>
                <c:pt idx="5">
                  <c:v>#N/A</c:v>
                </c:pt>
                <c:pt idx="6">
                  <c:v>#N/A</c:v>
                </c:pt>
                <c:pt idx="7">
                  <c:v>6.1244003231372586E-2</c:v>
                </c:pt>
                <c:pt idx="8">
                  <c:v>0.19128590947467305</c:v>
                </c:pt>
                <c:pt idx="9">
                  <c:v>0.19128590947467305</c:v>
                </c:pt>
                <c:pt idx="10">
                  <c:v>#N/A</c:v>
                </c:pt>
                <c:pt idx="11">
                  <c:v>#N/A</c:v>
                </c:pt>
                <c:pt idx="12">
                  <c:v>3.5975463516476319E-2</c:v>
                </c:pt>
                <c:pt idx="13">
                  <c:v>0.16498996263257107</c:v>
                </c:pt>
                <c:pt idx="14">
                  <c:v>0.16498996263257107</c:v>
                </c:pt>
                <c:pt idx="15">
                  <c:v>2.0318406885546737E-2</c:v>
                </c:pt>
                <c:pt idx="16">
                  <c:v>2.5863105480781221E-2</c:v>
                </c:pt>
                <c:pt idx="17">
                  <c:v>5.5112518174655789E-2</c:v>
                </c:pt>
                <c:pt idx="18">
                  <c:v>0.16264435656181966</c:v>
                </c:pt>
                <c:pt idx="19">
                  <c:v>0.21403384046860763</c:v>
                </c:pt>
                <c:pt idx="20">
                  <c:v>5.1934219417462263E-2</c:v>
                </c:pt>
                <c:pt idx="21">
                  <c:v>6.1762928549973457E-2</c:v>
                </c:pt>
                <c:pt idx="22">
                  <c:v>8.6991689302997277E-2</c:v>
                </c:pt>
                <c:pt idx="23">
                  <c:v>0.15841133743878372</c:v>
                </c:pt>
                <c:pt idx="24">
                  <c:v>0.21048480680055784</c:v>
                </c:pt>
                <c:pt idx="25">
                  <c:v>0.13435034549149075</c:v>
                </c:pt>
                <c:pt idx="26">
                  <c:v>0.14602509163144278</c:v>
                </c:pt>
                <c:pt idx="27">
                  <c:v>0.15930313005393379</c:v>
                </c:pt>
                <c:pt idx="28">
                  <c:v>0.18101682422253515</c:v>
                </c:pt>
                <c:pt idx="29">
                  <c:v>0.21072553407169531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BAC-824F-82C0-9BB9B88F6EE6}"/>
            </c:ext>
          </c:extLst>
        </c:ser>
        <c:ser>
          <c:idx val="3"/>
          <c:order val="1"/>
          <c:tx>
            <c:strRef>
              <c:f>Sheet1!$L$1</c:f>
              <c:strCache>
                <c:ptCount val="1"/>
                <c:pt idx="0">
                  <c:v>CONV+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1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BAC-824F-82C0-9BB9B88F6EE6}"/>
              </c:ext>
            </c:extLst>
          </c:dPt>
          <c:dPt>
            <c:idx val="20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BAC-824F-82C0-9BB9B88F6EE6}"/>
              </c:ext>
            </c:extLst>
          </c:dPt>
          <c:dPt>
            <c:idx val="2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Sheet1!$L$2:$L$31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0.15700085592243232</c:v>
                </c:pt>
                <c:pt idx="3">
                  <c:v>0.29009132930805426</c:v>
                </c:pt>
                <c:pt idx="4">
                  <c:v>0.29009132930805426</c:v>
                </c:pt>
                <c:pt idx="5">
                  <c:v>#N/A</c:v>
                </c:pt>
                <c:pt idx="6">
                  <c:v>#N/A</c:v>
                </c:pt>
                <c:pt idx="7">
                  <c:v>0.1111815527421615</c:v>
                </c:pt>
                <c:pt idx="8">
                  <c:v>0.23539679623420567</c:v>
                </c:pt>
                <c:pt idx="9">
                  <c:v>0.23539679623420567</c:v>
                </c:pt>
                <c:pt idx="10">
                  <c:v>#N/A</c:v>
                </c:pt>
                <c:pt idx="11">
                  <c:v>#N/A</c:v>
                </c:pt>
                <c:pt idx="12">
                  <c:v>8.6692656719654426E-2</c:v>
                </c:pt>
                <c:pt idx="13">
                  <c:v>0.20680724952473442</c:v>
                </c:pt>
                <c:pt idx="14">
                  <c:v>0.20680724952473442</c:v>
                </c:pt>
                <c:pt idx="15">
                  <c:v>2.4265947906124265E-2</c:v>
                </c:pt>
                <c:pt idx="16">
                  <c:v>3.194262167200098E-2</c:v>
                </c:pt>
                <c:pt idx="17">
                  <c:v>8.6839940594493265E-2</c:v>
                </c:pt>
                <c:pt idx="18">
                  <c:v>0.20249303445620309</c:v>
                </c:pt>
                <c:pt idx="19">
                  <c:v>0.24936517742556191</c:v>
                </c:pt>
                <c:pt idx="20">
                  <c:v>6.1356535954272352E-2</c:v>
                </c:pt>
                <c:pt idx="21">
                  <c:v>7.4297015590588253E-2</c:v>
                </c:pt>
                <c:pt idx="22">
                  <c:v>0.11130807964010447</c:v>
                </c:pt>
                <c:pt idx="23">
                  <c:v>0.19729911070030365</c:v>
                </c:pt>
                <c:pt idx="24">
                  <c:v>0.24905052157110286</c:v>
                </c:pt>
                <c:pt idx="25">
                  <c:v>0.15683653362774916</c:v>
                </c:pt>
                <c:pt idx="26">
                  <c:v>0.16985055021023296</c:v>
                </c:pt>
                <c:pt idx="27">
                  <c:v>0.18680589910125894</c:v>
                </c:pt>
                <c:pt idx="28">
                  <c:v>0.21385869829128687</c:v>
                </c:pt>
                <c:pt idx="29">
                  <c:v>0.24855865945861697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BAC-824F-82C0-9BB9B88F6EE6}"/>
            </c:ext>
          </c:extLst>
        </c:ser>
        <c:ser>
          <c:idx val="4"/>
          <c:order val="2"/>
          <c:tx>
            <c:strRef>
              <c:f>Sheet1!$M$1</c:f>
              <c:strCache>
                <c:ptCount val="1"/>
                <c:pt idx="0">
                  <c:v>HBF</c:v>
                </c:pt>
              </c:strCache>
            </c:strRef>
          </c:tx>
          <c:spPr>
            <a:ln w="19050" cap="rnd">
              <a:solidFill>
                <a:srgbClr val="9CC68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rgbClr val="9CC68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Pt>
            <c:idx val="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4BAC-824F-82C0-9BB9B88F6EE6}"/>
              </c:ext>
            </c:extLst>
          </c:dPt>
          <c:dPt>
            <c:idx val="8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4BAC-824F-82C0-9BB9B88F6EE6}"/>
              </c:ext>
            </c:extLst>
          </c:dPt>
          <c:dPt>
            <c:idx val="1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4BAC-824F-82C0-9BB9B88F6EE6}"/>
              </c:ext>
            </c:extLst>
          </c:dPt>
          <c:dPt>
            <c:idx val="11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4BAC-824F-82C0-9BB9B88F6EE6}"/>
              </c:ext>
            </c:extLst>
          </c:dPt>
          <c:dPt>
            <c:idx val="12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4BAC-824F-82C0-9BB9B88F6EE6}"/>
              </c:ext>
            </c:extLst>
          </c:dPt>
          <c:dPt>
            <c:idx val="14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4BAC-824F-82C0-9BB9B88F6EE6}"/>
              </c:ext>
            </c:extLst>
          </c:dPt>
          <c:dPt>
            <c:idx val="1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4BAC-824F-82C0-9BB9B88F6EE6}"/>
              </c:ext>
            </c:extLst>
          </c:dPt>
          <c:dPt>
            <c:idx val="16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4BAC-824F-82C0-9BB9B88F6EE6}"/>
              </c:ext>
            </c:extLst>
          </c:dPt>
          <c:dPt>
            <c:idx val="2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4BAC-824F-82C0-9BB9B88F6EE6}"/>
              </c:ext>
            </c:extLst>
          </c:dPt>
          <c:dPt>
            <c:idx val="2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Sheet1!$M$2:$M$31</c:f>
              <c:numCache>
                <c:formatCode>General</c:formatCode>
                <c:ptCount val="30"/>
                <c:pt idx="0">
                  <c:v>0.51990150510400501</c:v>
                </c:pt>
                <c:pt idx="1">
                  <c:v>0.76218476798944845</c:v>
                </c:pt>
                <c:pt idx="2">
                  <c:v>0.76218476798944845</c:v>
                </c:pt>
                <c:pt idx="3">
                  <c:v>0.76218476798944845</c:v>
                </c:pt>
                <c:pt idx="4">
                  <c:v>0.76218476798944845</c:v>
                </c:pt>
                <c:pt idx="5">
                  <c:v>0.39302806828995468</c:v>
                </c:pt>
                <c:pt idx="6">
                  <c:v>0.83043044310002678</c:v>
                </c:pt>
                <c:pt idx="7">
                  <c:v>0.83043044310002678</c:v>
                </c:pt>
                <c:pt idx="8">
                  <c:v>0.83043044310002678</c:v>
                </c:pt>
                <c:pt idx="9">
                  <c:v>0.83043044310002678</c:v>
                </c:pt>
                <c:pt idx="10">
                  <c:v>0.34303379560561559</c:v>
                </c:pt>
                <c:pt idx="11">
                  <c:v>0.79214806937443405</c:v>
                </c:pt>
                <c:pt idx="12">
                  <c:v>1.0060355960763931</c:v>
                </c:pt>
                <c:pt idx="13">
                  <c:v>1.0825314318227355</c:v>
                </c:pt>
                <c:pt idx="14">
                  <c:v>1.0825314318227355</c:v>
                </c:pt>
                <c:pt idx="15">
                  <c:v>0.30682499399231478</c:v>
                </c:pt>
                <c:pt idx="16">
                  <c:v>0.63581027467802842</c:v>
                </c:pt>
                <c:pt idx="17">
                  <c:v>0.80305058515290739</c:v>
                </c:pt>
                <c:pt idx="18">
                  <c:v>0.88645237681147981</c:v>
                </c:pt>
                <c:pt idx="19">
                  <c:v>0.88645237681147981</c:v>
                </c:pt>
                <c:pt idx="20">
                  <c:v>0.42455241894883344</c:v>
                </c:pt>
                <c:pt idx="21">
                  <c:v>0.71412103191803578</c:v>
                </c:pt>
                <c:pt idx="22">
                  <c:v>0.90323277886418607</c:v>
                </c:pt>
                <c:pt idx="23">
                  <c:v>0.99746470459038539</c:v>
                </c:pt>
                <c:pt idx="24">
                  <c:v>1.0106736666468767</c:v>
                </c:pt>
                <c:pt idx="25">
                  <c:v>0.73258027967978223</c:v>
                </c:pt>
                <c:pt idx="26">
                  <c:v>0.83476092316541517</c:v>
                </c:pt>
                <c:pt idx="27">
                  <c:v>0.96805686364346311</c:v>
                </c:pt>
                <c:pt idx="28">
                  <c:v>1.0683666935734024</c:v>
                </c:pt>
                <c:pt idx="29">
                  <c:v>1.1086624546402251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4BAC-824F-82C0-9BB9B88F6EE6}"/>
            </c:ext>
          </c:extLst>
        </c:ser>
        <c:ser>
          <c:idx val="0"/>
          <c:order val="3"/>
          <c:tx>
            <c:strRef>
              <c:f>Sheet1!$N$1</c:f>
              <c:strCache>
                <c:ptCount val="1"/>
                <c:pt idx="0">
                  <c:v>HBF+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4-4BAC-824F-82C0-9BB9B88F6EE6}"/>
              </c:ext>
            </c:extLst>
          </c:dPt>
          <c:dPt>
            <c:idx val="8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6-4BAC-824F-82C0-9BB9B88F6EE6}"/>
              </c:ext>
            </c:extLst>
          </c:dPt>
          <c:dPt>
            <c:idx val="1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8-4BAC-824F-82C0-9BB9B88F6EE6}"/>
              </c:ext>
            </c:extLst>
          </c:dPt>
          <c:dPt>
            <c:idx val="11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A-4BAC-824F-82C0-9BB9B88F6EE6}"/>
              </c:ext>
            </c:extLst>
          </c:dPt>
          <c:dPt>
            <c:idx val="12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C-4BAC-824F-82C0-9BB9B88F6EE6}"/>
              </c:ext>
            </c:extLst>
          </c:dPt>
          <c:dPt>
            <c:idx val="14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E-4BAC-824F-82C0-9BB9B88F6EE6}"/>
              </c:ext>
            </c:extLst>
          </c:dPt>
          <c:dPt>
            <c:idx val="1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0-4BAC-824F-82C0-9BB9B88F6EE6}"/>
              </c:ext>
            </c:extLst>
          </c:dPt>
          <c:dPt>
            <c:idx val="16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2-4BAC-824F-82C0-9BB9B88F6EE6}"/>
              </c:ext>
            </c:extLst>
          </c:dPt>
          <c:dPt>
            <c:idx val="2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4-4BAC-824F-82C0-9BB9B88F6EE6}"/>
              </c:ext>
            </c:extLst>
          </c:dPt>
          <c:dPt>
            <c:idx val="2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6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0.98466563279234243</c:v>
                </c:pt>
                <c:pt idx="1">
                  <c:v>0.98466563279234243</c:v>
                </c:pt>
                <c:pt idx="2">
                  <c:v>0.98466563279234243</c:v>
                </c:pt>
                <c:pt idx="3">
                  <c:v>0.98466563279234243</c:v>
                </c:pt>
                <c:pt idx="4">
                  <c:v>0.98466563279234243</c:v>
                </c:pt>
                <c:pt idx="5">
                  <c:v>0.65514621358194236</c:v>
                </c:pt>
                <c:pt idx="6">
                  <c:v>1.0795842104942113</c:v>
                </c:pt>
                <c:pt idx="7">
                  <c:v>1.0795842104942113</c:v>
                </c:pt>
                <c:pt idx="8">
                  <c:v>1.0795842104942113</c:v>
                </c:pt>
                <c:pt idx="9">
                  <c:v>1.0795842104942113</c:v>
                </c:pt>
                <c:pt idx="10">
                  <c:v>0.49607844831563946</c:v>
                </c:pt>
                <c:pt idx="11">
                  <c:v>0.98638719923207752</c:v>
                </c:pt>
                <c:pt idx="12">
                  <c:v>1.2006902882219694</c:v>
                </c:pt>
                <c:pt idx="13">
                  <c:v>1.2918233121204281</c:v>
                </c:pt>
                <c:pt idx="14">
                  <c:v>1.2918233121204281</c:v>
                </c:pt>
                <c:pt idx="15">
                  <c:v>0.43123772250924086</c:v>
                </c:pt>
                <c:pt idx="16">
                  <c:v>0.6327567484801826</c:v>
                </c:pt>
                <c:pt idx="17">
                  <c:v>0.82689608846655582</c:v>
                </c:pt>
                <c:pt idx="18">
                  <c:v>0.97667978662034083</c:v>
                </c:pt>
                <c:pt idx="19">
                  <c:v>0.97807916979656317</c:v>
                </c:pt>
                <c:pt idx="20">
                  <c:v>0.55745184692700245</c:v>
                </c:pt>
                <c:pt idx="21">
                  <c:v>0.89618228504110542</c:v>
                </c:pt>
                <c:pt idx="22">
                  <c:v>1.0905706540652997</c:v>
                </c:pt>
                <c:pt idx="23">
                  <c:v>1.1875929458910672</c:v>
                </c:pt>
                <c:pt idx="24">
                  <c:v>1.1897055132916117</c:v>
                </c:pt>
                <c:pt idx="25">
                  <c:v>0.86145094677083889</c:v>
                </c:pt>
                <c:pt idx="26">
                  <c:v>0.99508416652842124</c:v>
                </c:pt>
                <c:pt idx="27">
                  <c:v>1.1497182412788984</c:v>
                </c:pt>
                <c:pt idx="28">
                  <c:v>1.2526424233398394</c:v>
                </c:pt>
                <c:pt idx="29">
                  <c:v>1.2877412848688046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7-4BAC-824F-82C0-9BB9B88F6EE6}"/>
            </c:ext>
          </c:extLst>
        </c:ser>
        <c:ser>
          <c:idx val="1"/>
          <c:order val="4"/>
          <c:tx>
            <c:strRef>
              <c:f>Sheet1!$J$1</c:f>
              <c:strCache>
                <c:ptCount val="1"/>
                <c:pt idx="0">
                  <c:v>HBM4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EF8600"/>
              </a:solidFill>
              <a:ln w="19050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0.9223574662777082</c:v>
                </c:pt>
                <c:pt idx="3">
                  <c:v>1</c:v>
                </c:pt>
                <c:pt idx="4">
                  <c:v>1</c:v>
                </c:pt>
                <c:pt idx="5">
                  <c:v>#N/A</c:v>
                </c:pt>
                <c:pt idx="6">
                  <c:v>#N/A</c:v>
                </c:pt>
                <c:pt idx="7">
                  <c:v>0.68606771388449772</c:v>
                </c:pt>
                <c:pt idx="8">
                  <c:v>1</c:v>
                </c:pt>
                <c:pt idx="9">
                  <c:v>1.0587685617687101</c:v>
                </c:pt>
                <c:pt idx="10">
                  <c:v>#N/A</c:v>
                </c:pt>
                <c:pt idx="11">
                  <c:v>#N/A</c:v>
                </c:pt>
                <c:pt idx="12">
                  <c:v>0.49886078145303592</c:v>
                </c:pt>
                <c:pt idx="13">
                  <c:v>1</c:v>
                </c:pt>
                <c:pt idx="14">
                  <c:v>1.0693228057463076</c:v>
                </c:pt>
                <c:pt idx="15">
                  <c:v>#N/A</c:v>
                </c:pt>
                <c:pt idx="16">
                  <c:v>#N/A</c:v>
                </c:pt>
                <c:pt idx="17">
                  <c:v>0.52105439427868272</c:v>
                </c:pt>
                <c:pt idx="18">
                  <c:v>1</c:v>
                </c:pt>
                <c:pt idx="19">
                  <c:v>1.1047192989515742</c:v>
                </c:pt>
                <c:pt idx="20">
                  <c:v>#N/A</c:v>
                </c:pt>
                <c:pt idx="21">
                  <c:v>#N/A</c:v>
                </c:pt>
                <c:pt idx="22">
                  <c:v>0.55022256912950218</c:v>
                </c:pt>
                <c:pt idx="23">
                  <c:v>1</c:v>
                </c:pt>
                <c:pt idx="24">
                  <c:v>1.1768483859118395</c:v>
                </c:pt>
                <c:pt idx="25">
                  <c:v>#N/A</c:v>
                </c:pt>
                <c:pt idx="26">
                  <c:v>#N/A</c:v>
                </c:pt>
                <c:pt idx="27">
                  <c:v>0.80141160160182123</c:v>
                </c:pt>
                <c:pt idx="28">
                  <c:v>1</c:v>
                </c:pt>
                <c:pt idx="29">
                  <c:v>1.1683162805735301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8-4BAC-824F-82C0-9BB9B88F6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9535616"/>
        <c:axId val="1279535168"/>
      </c:lineChart>
      <c:catAx>
        <c:axId val="12795356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9535168"/>
        <c:crosses val="autoZero"/>
        <c:auto val="1"/>
        <c:lblAlgn val="ctr"/>
        <c:lblOffset val="100"/>
        <c:noMultiLvlLbl val="0"/>
      </c:catAx>
      <c:valAx>
        <c:axId val="1279535168"/>
        <c:scaling>
          <c:orientation val="minMax"/>
          <c:max val="1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KR"/>
          </a:p>
        </c:txPr>
        <c:crossAx val="1279535616"/>
        <c:crosses val="autoZero"/>
        <c:crossBetween val="between"/>
        <c:majorUnit val="0.5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700" b="1">
          <a:solidFill>
            <a:schemeClr val="tx1"/>
          </a:solidFill>
          <a:latin typeface="Cambria" panose="02040503050406030204" pitchFamily="18" charset="0"/>
        </a:defRPr>
      </a:pPr>
      <a:endParaRPr lang="en-KR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540160268683663E-2"/>
          <c:y val="0.10628792040923989"/>
          <c:w val="0.90882405810237477"/>
          <c:h val="0.44774494105414842"/>
        </c:manualLayout>
      </c:layout>
      <c:lineChart>
        <c:grouping val="standard"/>
        <c:varyColors val="0"/>
        <c:ser>
          <c:idx val="2"/>
          <c:order val="0"/>
          <c:tx>
            <c:strRef>
              <c:f>Sheet1!$K$1</c:f>
              <c:strCache>
                <c:ptCount val="1"/>
                <c:pt idx="0">
                  <c:v>CONV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triangle"/>
            <c:size val="9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dPt>
            <c:idx val="1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4BAC-824F-82C0-9BB9B88F6EE6}"/>
              </c:ext>
            </c:extLst>
          </c:dPt>
          <c:dPt>
            <c:idx val="20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BAC-824F-82C0-9BB9B88F6EE6}"/>
              </c:ext>
            </c:extLst>
          </c:dPt>
          <c:dPt>
            <c:idx val="25"/>
            <c:marker>
              <c:symbol val="triangle"/>
              <c:size val="9"/>
              <c:spPr>
                <a:solidFill>
                  <a:schemeClr val="accent1">
                    <a:lumMod val="60000"/>
                    <a:lumOff val="40000"/>
                  </a:schemeClr>
                </a:solidFill>
                <a:ln w="19050">
                  <a:solidFill>
                    <a:schemeClr val="accent1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8.7954107580071633E-2</c:v>
                </c:pt>
                <c:pt idx="3">
                  <c:v>0.23938886831534809</c:v>
                </c:pt>
                <c:pt idx="4">
                  <c:v>0.23938886831534809</c:v>
                </c:pt>
                <c:pt idx="5">
                  <c:v>#N/A</c:v>
                </c:pt>
                <c:pt idx="6">
                  <c:v>#N/A</c:v>
                </c:pt>
                <c:pt idx="7">
                  <c:v>6.1244003231372586E-2</c:v>
                </c:pt>
                <c:pt idx="8">
                  <c:v>0.19128590947467305</c:v>
                </c:pt>
                <c:pt idx="9">
                  <c:v>0.19128590947467305</c:v>
                </c:pt>
                <c:pt idx="10">
                  <c:v>#N/A</c:v>
                </c:pt>
                <c:pt idx="11">
                  <c:v>#N/A</c:v>
                </c:pt>
                <c:pt idx="12">
                  <c:v>3.5975463516476319E-2</c:v>
                </c:pt>
                <c:pt idx="13">
                  <c:v>0.16498996263257107</c:v>
                </c:pt>
                <c:pt idx="14">
                  <c:v>0.16498996263257107</c:v>
                </c:pt>
                <c:pt idx="15">
                  <c:v>2.0318406885546737E-2</c:v>
                </c:pt>
                <c:pt idx="16">
                  <c:v>2.5863105480781221E-2</c:v>
                </c:pt>
                <c:pt idx="17">
                  <c:v>5.5112518174655789E-2</c:v>
                </c:pt>
                <c:pt idx="18">
                  <c:v>0.16264435656181966</c:v>
                </c:pt>
                <c:pt idx="19">
                  <c:v>0.21403384046860763</c:v>
                </c:pt>
                <c:pt idx="20">
                  <c:v>5.1934219417462263E-2</c:v>
                </c:pt>
                <c:pt idx="21">
                  <c:v>6.1762928549973457E-2</c:v>
                </c:pt>
                <c:pt idx="22">
                  <c:v>8.6991689302997277E-2</c:v>
                </c:pt>
                <c:pt idx="23">
                  <c:v>0.15841133743878372</c:v>
                </c:pt>
                <c:pt idx="24">
                  <c:v>0.21048480680055784</c:v>
                </c:pt>
                <c:pt idx="25">
                  <c:v>0.13435034549149075</c:v>
                </c:pt>
                <c:pt idx="26">
                  <c:v>0.14602509163144278</c:v>
                </c:pt>
                <c:pt idx="27">
                  <c:v>0.15930313005393379</c:v>
                </c:pt>
                <c:pt idx="28">
                  <c:v>0.18101682422253515</c:v>
                </c:pt>
                <c:pt idx="29">
                  <c:v>0.21072553407169531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BAC-824F-82C0-9BB9B88F6EE6}"/>
            </c:ext>
          </c:extLst>
        </c:ser>
        <c:ser>
          <c:idx val="3"/>
          <c:order val="1"/>
          <c:tx>
            <c:strRef>
              <c:f>Sheet1!$L$1</c:f>
              <c:strCache>
                <c:ptCount val="1"/>
                <c:pt idx="0">
                  <c:v>CONV+</c:v>
                </c:pt>
              </c:strCache>
            </c:strRef>
          </c:tx>
          <c:spPr>
            <a:ln w="1905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1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BAC-824F-82C0-9BB9B88F6EE6}"/>
              </c:ext>
            </c:extLst>
          </c:dPt>
          <c:dPt>
            <c:idx val="20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BAC-824F-82C0-9BB9B88F6EE6}"/>
              </c:ext>
            </c:extLst>
          </c:dPt>
          <c:dPt>
            <c:idx val="25"/>
            <c:marker>
              <c:symbol val="circle"/>
              <c:size val="7"/>
              <c:spPr>
                <a:solidFill>
                  <a:schemeClr val="accent1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Sheet1!$L$2:$L$31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0.15700085592243232</c:v>
                </c:pt>
                <c:pt idx="3">
                  <c:v>0.29009132930805426</c:v>
                </c:pt>
                <c:pt idx="4">
                  <c:v>0.29009132930805426</c:v>
                </c:pt>
                <c:pt idx="5">
                  <c:v>#N/A</c:v>
                </c:pt>
                <c:pt idx="6">
                  <c:v>#N/A</c:v>
                </c:pt>
                <c:pt idx="7">
                  <c:v>0.1111815527421615</c:v>
                </c:pt>
                <c:pt idx="8">
                  <c:v>0.23539679623420567</c:v>
                </c:pt>
                <c:pt idx="9">
                  <c:v>0.23539679623420567</c:v>
                </c:pt>
                <c:pt idx="10">
                  <c:v>#N/A</c:v>
                </c:pt>
                <c:pt idx="11">
                  <c:v>#N/A</c:v>
                </c:pt>
                <c:pt idx="12">
                  <c:v>8.6692656719654426E-2</c:v>
                </c:pt>
                <c:pt idx="13">
                  <c:v>0.20680724952473442</c:v>
                </c:pt>
                <c:pt idx="14">
                  <c:v>0.20680724952473442</c:v>
                </c:pt>
                <c:pt idx="15">
                  <c:v>2.4265947906124265E-2</c:v>
                </c:pt>
                <c:pt idx="16">
                  <c:v>3.194262167200098E-2</c:v>
                </c:pt>
                <c:pt idx="17">
                  <c:v>8.6839940594493265E-2</c:v>
                </c:pt>
                <c:pt idx="18">
                  <c:v>0.20249303445620309</c:v>
                </c:pt>
                <c:pt idx="19">
                  <c:v>0.24936517742556191</c:v>
                </c:pt>
                <c:pt idx="20">
                  <c:v>6.1356535954272352E-2</c:v>
                </c:pt>
                <c:pt idx="21">
                  <c:v>7.4297015590588253E-2</c:v>
                </c:pt>
                <c:pt idx="22">
                  <c:v>0.11130807964010447</c:v>
                </c:pt>
                <c:pt idx="23">
                  <c:v>0.19729911070030365</c:v>
                </c:pt>
                <c:pt idx="24">
                  <c:v>0.24905052157110286</c:v>
                </c:pt>
                <c:pt idx="25">
                  <c:v>0.15683653362774916</c:v>
                </c:pt>
                <c:pt idx="26">
                  <c:v>0.16985055021023296</c:v>
                </c:pt>
                <c:pt idx="27">
                  <c:v>0.18680589910125894</c:v>
                </c:pt>
                <c:pt idx="28">
                  <c:v>0.21385869829128687</c:v>
                </c:pt>
                <c:pt idx="29">
                  <c:v>0.24855865945861697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BAC-824F-82C0-9BB9B88F6EE6}"/>
            </c:ext>
          </c:extLst>
        </c:ser>
        <c:ser>
          <c:idx val="4"/>
          <c:order val="2"/>
          <c:tx>
            <c:strRef>
              <c:f>Sheet1!$M$1</c:f>
              <c:strCache>
                <c:ptCount val="1"/>
                <c:pt idx="0">
                  <c:v>HBF</c:v>
                </c:pt>
              </c:strCache>
            </c:strRef>
          </c:tx>
          <c:spPr>
            <a:ln w="19050" cap="rnd">
              <a:solidFill>
                <a:srgbClr val="9CC68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rgbClr val="9CC68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Pt>
            <c:idx val="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4BAC-824F-82C0-9BB9B88F6EE6}"/>
              </c:ext>
            </c:extLst>
          </c:dPt>
          <c:dPt>
            <c:idx val="8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4BAC-824F-82C0-9BB9B88F6EE6}"/>
              </c:ext>
            </c:extLst>
          </c:dPt>
          <c:dPt>
            <c:idx val="1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4BAC-824F-82C0-9BB9B88F6EE6}"/>
              </c:ext>
            </c:extLst>
          </c:dPt>
          <c:dPt>
            <c:idx val="11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4BAC-824F-82C0-9BB9B88F6EE6}"/>
              </c:ext>
            </c:extLst>
          </c:dPt>
          <c:dPt>
            <c:idx val="12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4BAC-824F-82C0-9BB9B88F6EE6}"/>
              </c:ext>
            </c:extLst>
          </c:dPt>
          <c:dPt>
            <c:idx val="14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4BAC-824F-82C0-9BB9B88F6EE6}"/>
              </c:ext>
            </c:extLst>
          </c:dPt>
          <c:dPt>
            <c:idx val="1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B-4BAC-824F-82C0-9BB9B88F6EE6}"/>
              </c:ext>
            </c:extLst>
          </c:dPt>
          <c:dPt>
            <c:idx val="16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9CC68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D-4BAC-824F-82C0-9BB9B88F6EE6}"/>
              </c:ext>
            </c:extLst>
          </c:dPt>
          <c:dPt>
            <c:idx val="2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4BAC-824F-82C0-9BB9B88F6EE6}"/>
              </c:ext>
            </c:extLst>
          </c:dPt>
          <c:dPt>
            <c:idx val="25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Sheet1!$M$2:$M$31</c:f>
              <c:numCache>
                <c:formatCode>General</c:formatCode>
                <c:ptCount val="30"/>
                <c:pt idx="0">
                  <c:v>0.51990150510400501</c:v>
                </c:pt>
                <c:pt idx="1">
                  <c:v>0.76218476798944845</c:v>
                </c:pt>
                <c:pt idx="2">
                  <c:v>0.76218476798944845</c:v>
                </c:pt>
                <c:pt idx="3">
                  <c:v>0.76218476798944845</c:v>
                </c:pt>
                <c:pt idx="4">
                  <c:v>0.76218476798944845</c:v>
                </c:pt>
                <c:pt idx="5">
                  <c:v>0.39302806828995468</c:v>
                </c:pt>
                <c:pt idx="6">
                  <c:v>0.83043044310002678</c:v>
                </c:pt>
                <c:pt idx="7">
                  <c:v>0.83043044310002678</c:v>
                </c:pt>
                <c:pt idx="8">
                  <c:v>0.83043044310002678</c:v>
                </c:pt>
                <c:pt idx="9">
                  <c:v>0.83043044310002678</c:v>
                </c:pt>
                <c:pt idx="10">
                  <c:v>0.34303379560561559</c:v>
                </c:pt>
                <c:pt idx="11">
                  <c:v>0.79214806937443405</c:v>
                </c:pt>
                <c:pt idx="12">
                  <c:v>1.0060355960763931</c:v>
                </c:pt>
                <c:pt idx="13">
                  <c:v>1.0825314318227355</c:v>
                </c:pt>
                <c:pt idx="14">
                  <c:v>1.0825314318227355</c:v>
                </c:pt>
                <c:pt idx="15">
                  <c:v>0.30682499399231478</c:v>
                </c:pt>
                <c:pt idx="16">
                  <c:v>0.63581027467802842</c:v>
                </c:pt>
                <c:pt idx="17">
                  <c:v>0.80305058515290739</c:v>
                </c:pt>
                <c:pt idx="18">
                  <c:v>0.88645237681147981</c:v>
                </c:pt>
                <c:pt idx="19">
                  <c:v>0.88645237681147981</c:v>
                </c:pt>
                <c:pt idx="20">
                  <c:v>0.42455241894883344</c:v>
                </c:pt>
                <c:pt idx="21">
                  <c:v>0.71412103191803578</c:v>
                </c:pt>
                <c:pt idx="22">
                  <c:v>0.90323277886418607</c:v>
                </c:pt>
                <c:pt idx="23">
                  <c:v>0.99746470459038539</c:v>
                </c:pt>
                <c:pt idx="24">
                  <c:v>1.0106736666468767</c:v>
                </c:pt>
                <c:pt idx="25">
                  <c:v>0.73258027967978223</c:v>
                </c:pt>
                <c:pt idx="26">
                  <c:v>0.83476092316541517</c:v>
                </c:pt>
                <c:pt idx="27">
                  <c:v>0.96805686364346311</c:v>
                </c:pt>
                <c:pt idx="28">
                  <c:v>1.0683666935734024</c:v>
                </c:pt>
                <c:pt idx="29">
                  <c:v>1.1086624546402251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4BAC-824F-82C0-9BB9B88F6EE6}"/>
            </c:ext>
          </c:extLst>
        </c:ser>
        <c:ser>
          <c:idx val="0"/>
          <c:order val="3"/>
          <c:tx>
            <c:strRef>
              <c:f>Sheet1!$N$1</c:f>
              <c:strCache>
                <c:ptCount val="1"/>
                <c:pt idx="0">
                  <c:v>HBF+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4-4BAC-824F-82C0-9BB9B88F6EE6}"/>
              </c:ext>
            </c:extLst>
          </c:dPt>
          <c:dPt>
            <c:idx val="8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6-4BAC-824F-82C0-9BB9B88F6EE6}"/>
              </c:ext>
            </c:extLst>
          </c:dPt>
          <c:dPt>
            <c:idx val="1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8-4BAC-824F-82C0-9BB9B88F6EE6}"/>
              </c:ext>
            </c:extLst>
          </c:dPt>
          <c:dPt>
            <c:idx val="11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A-4BAC-824F-82C0-9BB9B88F6EE6}"/>
              </c:ext>
            </c:extLst>
          </c:dPt>
          <c:dPt>
            <c:idx val="12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C-4BAC-824F-82C0-9BB9B88F6EE6}"/>
              </c:ext>
            </c:extLst>
          </c:dPt>
          <c:dPt>
            <c:idx val="14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E-4BAC-824F-82C0-9BB9B88F6EE6}"/>
              </c:ext>
            </c:extLst>
          </c:dPt>
          <c:dPt>
            <c:idx val="1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0-4BAC-824F-82C0-9BB9B88F6EE6}"/>
              </c:ext>
            </c:extLst>
          </c:dPt>
          <c:dPt>
            <c:idx val="16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2-4BAC-824F-82C0-9BB9B88F6EE6}"/>
              </c:ext>
            </c:extLst>
          </c:dPt>
          <c:dPt>
            <c:idx val="2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4-4BAC-824F-82C0-9BB9B88F6EE6}"/>
              </c:ext>
            </c:extLst>
          </c:dPt>
          <c:dPt>
            <c:idx val="25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6-4BAC-824F-82C0-9BB9B88F6EE6}"/>
              </c:ext>
            </c:extLst>
          </c:dPt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0.98466563279234243</c:v>
                </c:pt>
                <c:pt idx="1">
                  <c:v>0.98466563279234243</c:v>
                </c:pt>
                <c:pt idx="2">
                  <c:v>0.98466563279234243</c:v>
                </c:pt>
                <c:pt idx="3">
                  <c:v>0.98466563279234243</c:v>
                </c:pt>
                <c:pt idx="4">
                  <c:v>0.98466563279234243</c:v>
                </c:pt>
                <c:pt idx="5">
                  <c:v>0.65514621358194236</c:v>
                </c:pt>
                <c:pt idx="6">
                  <c:v>1.0795842104942113</c:v>
                </c:pt>
                <c:pt idx="7">
                  <c:v>1.0795842104942113</c:v>
                </c:pt>
                <c:pt idx="8">
                  <c:v>1.0795842104942113</c:v>
                </c:pt>
                <c:pt idx="9">
                  <c:v>1.0795842104942113</c:v>
                </c:pt>
                <c:pt idx="10">
                  <c:v>0.49607844831563946</c:v>
                </c:pt>
                <c:pt idx="11">
                  <c:v>0.98638719923207752</c:v>
                </c:pt>
                <c:pt idx="12">
                  <c:v>1.2006902882219694</c:v>
                </c:pt>
                <c:pt idx="13">
                  <c:v>1.2918233121204281</c:v>
                </c:pt>
                <c:pt idx="14">
                  <c:v>1.2918233121204281</c:v>
                </c:pt>
                <c:pt idx="15">
                  <c:v>0.43123772250924086</c:v>
                </c:pt>
                <c:pt idx="16">
                  <c:v>0.6327567484801826</c:v>
                </c:pt>
                <c:pt idx="17">
                  <c:v>0.82689608846655582</c:v>
                </c:pt>
                <c:pt idx="18">
                  <c:v>0.97667978662034083</c:v>
                </c:pt>
                <c:pt idx="19">
                  <c:v>0.97807916979656317</c:v>
                </c:pt>
                <c:pt idx="20">
                  <c:v>0.55745184692700245</c:v>
                </c:pt>
                <c:pt idx="21">
                  <c:v>0.89618228504110542</c:v>
                </c:pt>
                <c:pt idx="22">
                  <c:v>1.0905706540652997</c:v>
                </c:pt>
                <c:pt idx="23">
                  <c:v>1.1875929458910672</c:v>
                </c:pt>
                <c:pt idx="24">
                  <c:v>1.1897055132916117</c:v>
                </c:pt>
                <c:pt idx="25">
                  <c:v>0.86145094677083889</c:v>
                </c:pt>
                <c:pt idx="26">
                  <c:v>0.99508416652842124</c:v>
                </c:pt>
                <c:pt idx="27">
                  <c:v>1.1497182412788984</c:v>
                </c:pt>
                <c:pt idx="28">
                  <c:v>1.2526424233398394</c:v>
                </c:pt>
                <c:pt idx="29">
                  <c:v>1.2877412848688046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7-4BAC-824F-82C0-9BB9B88F6EE6}"/>
            </c:ext>
          </c:extLst>
        </c:ser>
        <c:ser>
          <c:idx val="1"/>
          <c:order val="4"/>
          <c:tx>
            <c:strRef>
              <c:f>Sheet1!$J$1</c:f>
              <c:strCache>
                <c:ptCount val="1"/>
                <c:pt idx="0">
                  <c:v>HBM4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EF8600"/>
              </a:solidFill>
              <a:ln w="19050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cat>
            <c:multiLvlStrRef>
              <c:f>Sheet1!$G$2:$I$31</c:f>
              <c:multiLvlStrCache>
                <c:ptCount val="30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  <c:pt idx="5">
                    <c:v>1</c:v>
                  </c:pt>
                  <c:pt idx="6">
                    <c:v>2</c:v>
                  </c:pt>
                  <c:pt idx="7">
                    <c:v>4</c:v>
                  </c:pt>
                  <c:pt idx="8">
                    <c:v>8</c:v>
                  </c:pt>
                  <c:pt idx="9">
                    <c:v>16</c:v>
                  </c:pt>
                  <c:pt idx="10">
                    <c:v>1</c:v>
                  </c:pt>
                  <c:pt idx="11">
                    <c:v>2</c:v>
                  </c:pt>
                  <c:pt idx="12">
                    <c:v>4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2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1</c:v>
                  </c:pt>
                  <c:pt idx="21">
                    <c:v>2</c:v>
                  </c:pt>
                  <c:pt idx="22">
                    <c:v>4</c:v>
                  </c:pt>
                  <c:pt idx="23">
                    <c:v>8</c:v>
                  </c:pt>
                  <c:pt idx="24">
                    <c:v>16</c:v>
                  </c:pt>
                  <c:pt idx="25">
                    <c:v>1</c:v>
                  </c:pt>
                  <c:pt idx="26">
                    <c:v>2</c:v>
                  </c:pt>
                  <c:pt idx="27">
                    <c:v>4</c:v>
                  </c:pt>
                  <c:pt idx="28">
                    <c:v>8</c:v>
                  </c:pt>
                  <c:pt idx="29">
                    <c:v>16</c:v>
                  </c:pt>
                </c:lvl>
                <c:lvl>
                  <c:pt idx="0">
                    <c:v>sG</c:v>
                  </c:pt>
                  <c:pt idx="5">
                    <c:v>LB</c:v>
                  </c:pt>
                  <c:pt idx="10">
                    <c:v>ES</c:v>
                  </c:pt>
                  <c:pt idx="15">
                    <c:v>sG</c:v>
                  </c:pt>
                  <c:pt idx="20">
                    <c:v>LB</c:v>
                  </c:pt>
                  <c:pt idx="25">
                    <c:v>ES</c:v>
                  </c:pt>
                </c:lvl>
                <c:lvl>
                  <c:pt idx="0">
                    <c:v>Llama3</c:v>
                  </c:pt>
                  <c:pt idx="15">
                    <c:v>Llama4</c:v>
                  </c:pt>
                </c:lvl>
              </c:multiLvlStrCache>
            </c:multiLvlStr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0.9223574662777082</c:v>
                </c:pt>
                <c:pt idx="3">
                  <c:v>1</c:v>
                </c:pt>
                <c:pt idx="4">
                  <c:v>1</c:v>
                </c:pt>
                <c:pt idx="5">
                  <c:v>#N/A</c:v>
                </c:pt>
                <c:pt idx="6">
                  <c:v>#N/A</c:v>
                </c:pt>
                <c:pt idx="7">
                  <c:v>0.68606771388449772</c:v>
                </c:pt>
                <c:pt idx="8">
                  <c:v>1</c:v>
                </c:pt>
                <c:pt idx="9">
                  <c:v>1.0587685617687101</c:v>
                </c:pt>
                <c:pt idx="10">
                  <c:v>#N/A</c:v>
                </c:pt>
                <c:pt idx="11">
                  <c:v>#N/A</c:v>
                </c:pt>
                <c:pt idx="12">
                  <c:v>0.49886078145303592</c:v>
                </c:pt>
                <c:pt idx="13">
                  <c:v>1</c:v>
                </c:pt>
                <c:pt idx="14">
                  <c:v>1.0693228057463076</c:v>
                </c:pt>
                <c:pt idx="15">
                  <c:v>#N/A</c:v>
                </c:pt>
                <c:pt idx="16">
                  <c:v>#N/A</c:v>
                </c:pt>
                <c:pt idx="17">
                  <c:v>0.52105439427868272</c:v>
                </c:pt>
                <c:pt idx="18">
                  <c:v>1</c:v>
                </c:pt>
                <c:pt idx="19">
                  <c:v>1.1047192989515742</c:v>
                </c:pt>
                <c:pt idx="20">
                  <c:v>#N/A</c:v>
                </c:pt>
                <c:pt idx="21">
                  <c:v>#N/A</c:v>
                </c:pt>
                <c:pt idx="22">
                  <c:v>0.55022256912950218</c:v>
                </c:pt>
                <c:pt idx="23">
                  <c:v>1</c:v>
                </c:pt>
                <c:pt idx="24">
                  <c:v>1.1768483859118395</c:v>
                </c:pt>
                <c:pt idx="25">
                  <c:v>#N/A</c:v>
                </c:pt>
                <c:pt idx="26">
                  <c:v>#N/A</c:v>
                </c:pt>
                <c:pt idx="27">
                  <c:v>0.80141160160182123</c:v>
                </c:pt>
                <c:pt idx="28">
                  <c:v>1</c:v>
                </c:pt>
                <c:pt idx="29">
                  <c:v>1.1683162805735301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8-4BAC-824F-82C0-9BB9B88F6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9535616"/>
        <c:axId val="1279535168"/>
      </c:lineChart>
      <c:catAx>
        <c:axId val="12795356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9535168"/>
        <c:crosses val="autoZero"/>
        <c:auto val="1"/>
        <c:lblAlgn val="ctr"/>
        <c:lblOffset val="100"/>
        <c:noMultiLvlLbl val="0"/>
      </c:catAx>
      <c:valAx>
        <c:axId val="1279535168"/>
        <c:scaling>
          <c:orientation val="minMax"/>
          <c:max val="1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KR"/>
          </a:p>
        </c:txPr>
        <c:crossAx val="1279535616"/>
        <c:crosses val="autoZero"/>
        <c:crossBetween val="between"/>
        <c:majorUnit val="0.5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700" b="1">
          <a:solidFill>
            <a:schemeClr val="tx1"/>
          </a:solidFill>
          <a:latin typeface="Cambria" panose="02040503050406030204" pitchFamily="18" charset="0"/>
        </a:defRPr>
      </a:pPr>
      <a:endParaRPr lang="en-KR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398602844689818"/>
          <c:y val="0.1202718343505117"/>
          <c:w val="0.83176734525918572"/>
          <c:h val="0.5054545635584586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Sheet1!$L$2</c:f>
              <c:strCache>
                <c:ptCount val="1"/>
                <c:pt idx="0">
                  <c:v>Attention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multiLvlStrRef>
              <c:f>Sheet1!$H$3:$K$35</c:f>
              <c:multiLvlStrCache>
                <c:ptCount val="33"/>
                <c:lvl>
                  <c:pt idx="0">
                    <c:v>Dummy</c:v>
                  </c:pt>
                  <c:pt idx="1">
                    <c:v>4</c:v>
                  </c:pt>
                  <c:pt idx="2">
                    <c:v>8</c:v>
                  </c:pt>
                  <c:pt idx="3">
                    <c:v>16</c:v>
                  </c:pt>
                  <c:pt idx="4">
                    <c:v>Dummy</c:v>
                  </c:pt>
                  <c:pt idx="5">
                    <c:v>4</c:v>
                  </c:pt>
                  <c:pt idx="6">
                    <c:v>8</c:v>
                  </c:pt>
                  <c:pt idx="7">
                    <c:v>16</c:v>
                  </c:pt>
                  <c:pt idx="8">
                    <c:v>Dummy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Dummy</c:v>
                  </c:pt>
                  <c:pt idx="13">
                    <c:v>4</c:v>
                  </c:pt>
                  <c:pt idx="14">
                    <c:v>8</c:v>
                  </c:pt>
                  <c:pt idx="15">
                    <c:v>16</c:v>
                  </c:pt>
                  <c:pt idx="16">
                    <c:v>Dummy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Dummy</c:v>
                  </c:pt>
                  <c:pt idx="21">
                    <c:v>4</c:v>
                  </c:pt>
                  <c:pt idx="22">
                    <c:v>8</c:v>
                  </c:pt>
                  <c:pt idx="23">
                    <c:v>16</c:v>
                  </c:pt>
                  <c:pt idx="24">
                    <c:v>Dummy</c:v>
                  </c:pt>
                  <c:pt idx="25">
                    <c:v>4</c:v>
                  </c:pt>
                  <c:pt idx="26">
                    <c:v>8</c:v>
                  </c:pt>
                  <c:pt idx="27">
                    <c:v>16</c:v>
                  </c:pt>
                  <c:pt idx="28">
                    <c:v>Dummy</c:v>
                  </c:pt>
                  <c:pt idx="29">
                    <c:v>4</c:v>
                  </c:pt>
                  <c:pt idx="30">
                    <c:v>8</c:v>
                  </c:pt>
                  <c:pt idx="31">
                    <c:v>16</c:v>
                  </c:pt>
                  <c:pt idx="32">
                    <c:v>Dummy</c:v>
                  </c:pt>
                </c:lvl>
                <c:lvl>
                  <c:pt idx="0">
                    <c:v>LB</c:v>
                  </c:pt>
                  <c:pt idx="4">
                    <c:v>ES</c:v>
                  </c:pt>
                  <c:pt idx="8">
                    <c:v>LB</c:v>
                  </c:pt>
                  <c:pt idx="12">
                    <c:v>ES</c:v>
                  </c:pt>
                  <c:pt idx="17">
                    <c:v>LB</c:v>
                  </c:pt>
                  <c:pt idx="21">
                    <c:v>ES</c:v>
                  </c:pt>
                  <c:pt idx="25">
                    <c:v>LB</c:v>
                  </c:pt>
                  <c:pt idx="29">
                    <c:v>ES</c:v>
                  </c:pt>
                </c:lvl>
                <c:lvl>
                  <c:pt idx="0">
                    <c:v>HBM4</c:v>
                  </c:pt>
                  <c:pt idx="8">
                    <c:v>HBF+</c:v>
                  </c:pt>
                  <c:pt idx="17">
                    <c:v>HBM4</c:v>
                  </c:pt>
                  <c:pt idx="25">
                    <c:v>HBF+</c:v>
                  </c:pt>
                </c:lvl>
                <c:lvl>
                  <c:pt idx="0">
                    <c:v>Llama3</c:v>
                  </c:pt>
                  <c:pt idx="17">
                    <c:v>Llama4</c:v>
                  </c:pt>
                </c:lvl>
              </c:multiLvlStrCache>
            </c:multiLvlStrRef>
          </c:cat>
          <c:val>
            <c:numRef>
              <c:f>Sheet1!$L$3:$L$35</c:f>
              <c:numCache>
                <c:formatCode>General</c:formatCode>
                <c:ptCount val="33"/>
                <c:pt idx="0">
                  <c:v>0</c:v>
                </c:pt>
                <c:pt idx="1">
                  <c:v>1.08570810524E-2</c:v>
                </c:pt>
                <c:pt idx="2">
                  <c:v>1.7850697140699999E-2</c:v>
                </c:pt>
                <c:pt idx="3">
                  <c:v>2.21907893475E-2</c:v>
                </c:pt>
                <c:pt idx="4">
                  <c:v>0</c:v>
                </c:pt>
                <c:pt idx="5">
                  <c:v>1.0332372924100001E-2</c:v>
                </c:pt>
                <c:pt idx="6">
                  <c:v>1.7538035692699998E-2</c:v>
                </c:pt>
                <c:pt idx="7">
                  <c:v>2.13026939102E-2</c:v>
                </c:pt>
                <c:pt idx="8">
                  <c:v>0</c:v>
                </c:pt>
                <c:pt idx="9">
                  <c:v>5.5318218162999998E-2</c:v>
                </c:pt>
                <c:pt idx="10">
                  <c:v>5.5318218162999998E-2</c:v>
                </c:pt>
                <c:pt idx="11">
                  <c:v>5.5318218162999998E-2</c:v>
                </c:pt>
                <c:pt idx="12">
                  <c:v>0</c:v>
                </c:pt>
                <c:pt idx="13">
                  <c:v>7.8125432806100001E-2</c:v>
                </c:pt>
                <c:pt idx="14">
                  <c:v>8.3226492379200004E-2</c:v>
                </c:pt>
                <c:pt idx="15">
                  <c:v>8.3226492379200004E-2</c:v>
                </c:pt>
                <c:pt idx="16">
                  <c:v>0</c:v>
                </c:pt>
                <c:pt idx="17">
                  <c:v>7.9598905690099996E-3</c:v>
                </c:pt>
                <c:pt idx="18">
                  <c:v>1.4925374938899999E-2</c:v>
                </c:pt>
                <c:pt idx="19">
                  <c:v>1.85655448452E-2</c:v>
                </c:pt>
                <c:pt idx="20">
                  <c:v>0</c:v>
                </c:pt>
                <c:pt idx="21">
                  <c:v>8.1817814126699997E-3</c:v>
                </c:pt>
                <c:pt idx="22">
                  <c:v>1.5741608587000001E-2</c:v>
                </c:pt>
                <c:pt idx="23">
                  <c:v>1.93955250534E-2</c:v>
                </c:pt>
                <c:pt idx="24">
                  <c:v>0</c:v>
                </c:pt>
                <c:pt idx="25">
                  <c:v>6.7862330770599999E-2</c:v>
                </c:pt>
                <c:pt idx="26">
                  <c:v>7.3898657149600006E-2</c:v>
                </c:pt>
                <c:pt idx="27">
                  <c:v>7.3997613319700006E-2</c:v>
                </c:pt>
                <c:pt idx="28">
                  <c:v>0</c:v>
                </c:pt>
                <c:pt idx="29">
                  <c:v>7.6544614782100007E-2</c:v>
                </c:pt>
                <c:pt idx="30">
                  <c:v>8.33669142764E-2</c:v>
                </c:pt>
                <c:pt idx="31">
                  <c:v>8.5641014111299998E-2</c:v>
                </c:pt>
                <c:pt idx="3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6A-414D-9718-75CEEDE14BF8}"/>
            </c:ext>
          </c:extLst>
        </c:ser>
        <c:ser>
          <c:idx val="1"/>
          <c:order val="1"/>
          <c:tx>
            <c:strRef>
              <c:f>Sheet1!$M$2</c:f>
              <c:strCache>
                <c:ptCount val="1"/>
                <c:pt idx="0">
                  <c:v>FFN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multiLvlStrRef>
              <c:f>Sheet1!$H$3:$K$35</c:f>
              <c:multiLvlStrCache>
                <c:ptCount val="33"/>
                <c:lvl>
                  <c:pt idx="0">
                    <c:v>Dummy</c:v>
                  </c:pt>
                  <c:pt idx="1">
                    <c:v>4</c:v>
                  </c:pt>
                  <c:pt idx="2">
                    <c:v>8</c:v>
                  </c:pt>
                  <c:pt idx="3">
                    <c:v>16</c:v>
                  </c:pt>
                  <c:pt idx="4">
                    <c:v>Dummy</c:v>
                  </c:pt>
                  <c:pt idx="5">
                    <c:v>4</c:v>
                  </c:pt>
                  <c:pt idx="6">
                    <c:v>8</c:v>
                  </c:pt>
                  <c:pt idx="7">
                    <c:v>16</c:v>
                  </c:pt>
                  <c:pt idx="8">
                    <c:v>Dummy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Dummy</c:v>
                  </c:pt>
                  <c:pt idx="13">
                    <c:v>4</c:v>
                  </c:pt>
                  <c:pt idx="14">
                    <c:v>8</c:v>
                  </c:pt>
                  <c:pt idx="15">
                    <c:v>16</c:v>
                  </c:pt>
                  <c:pt idx="16">
                    <c:v>Dummy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Dummy</c:v>
                  </c:pt>
                  <c:pt idx="21">
                    <c:v>4</c:v>
                  </c:pt>
                  <c:pt idx="22">
                    <c:v>8</c:v>
                  </c:pt>
                  <c:pt idx="23">
                    <c:v>16</c:v>
                  </c:pt>
                  <c:pt idx="24">
                    <c:v>Dummy</c:v>
                  </c:pt>
                  <c:pt idx="25">
                    <c:v>4</c:v>
                  </c:pt>
                  <c:pt idx="26">
                    <c:v>8</c:v>
                  </c:pt>
                  <c:pt idx="27">
                    <c:v>16</c:v>
                  </c:pt>
                  <c:pt idx="28">
                    <c:v>Dummy</c:v>
                  </c:pt>
                  <c:pt idx="29">
                    <c:v>4</c:v>
                  </c:pt>
                  <c:pt idx="30">
                    <c:v>8</c:v>
                  </c:pt>
                  <c:pt idx="31">
                    <c:v>16</c:v>
                  </c:pt>
                  <c:pt idx="32">
                    <c:v>Dummy</c:v>
                  </c:pt>
                </c:lvl>
                <c:lvl>
                  <c:pt idx="0">
                    <c:v>LB</c:v>
                  </c:pt>
                  <c:pt idx="4">
                    <c:v>ES</c:v>
                  </c:pt>
                  <c:pt idx="8">
                    <c:v>LB</c:v>
                  </c:pt>
                  <c:pt idx="12">
                    <c:v>ES</c:v>
                  </c:pt>
                  <c:pt idx="17">
                    <c:v>LB</c:v>
                  </c:pt>
                  <c:pt idx="21">
                    <c:v>ES</c:v>
                  </c:pt>
                  <c:pt idx="25">
                    <c:v>LB</c:v>
                  </c:pt>
                  <c:pt idx="29">
                    <c:v>ES</c:v>
                  </c:pt>
                </c:lvl>
                <c:lvl>
                  <c:pt idx="0">
                    <c:v>HBM4</c:v>
                  </c:pt>
                  <c:pt idx="8">
                    <c:v>HBF+</c:v>
                  </c:pt>
                  <c:pt idx="17">
                    <c:v>HBM4</c:v>
                  </c:pt>
                  <c:pt idx="25">
                    <c:v>HBF+</c:v>
                  </c:pt>
                </c:lvl>
                <c:lvl>
                  <c:pt idx="0">
                    <c:v>Llama3</c:v>
                  </c:pt>
                  <c:pt idx="17">
                    <c:v>Llama4</c:v>
                  </c:pt>
                </c:lvl>
              </c:multiLvlStrCache>
            </c:multiLvlStrRef>
          </c:cat>
          <c:val>
            <c:numRef>
              <c:f>Sheet1!$M$3:$M$35</c:f>
              <c:numCache>
                <c:formatCode>General</c:formatCode>
                <c:ptCount val="33"/>
                <c:pt idx="0">
                  <c:v>0</c:v>
                </c:pt>
                <c:pt idx="1">
                  <c:v>1.319927616E-2</c:v>
                </c:pt>
                <c:pt idx="2">
                  <c:v>1.03339334892E-2</c:v>
                </c:pt>
                <c:pt idx="3">
                  <c:v>1.36463443201E-2</c:v>
                </c:pt>
                <c:pt idx="4">
                  <c:v>0</c:v>
                </c:pt>
                <c:pt idx="5">
                  <c:v>1.289953728E-2</c:v>
                </c:pt>
                <c:pt idx="6">
                  <c:v>6.4934956800000001E-3</c:v>
                </c:pt>
                <c:pt idx="7">
                  <c:v>6.5057731201399998E-3</c:v>
                </c:pt>
                <c:pt idx="8">
                  <c:v>0</c:v>
                </c:pt>
                <c:pt idx="9">
                  <c:v>3.1841957661699997E-2</c:v>
                </c:pt>
                <c:pt idx="10">
                  <c:v>3.1841957661699997E-2</c:v>
                </c:pt>
                <c:pt idx="11">
                  <c:v>3.1841957661699997E-2</c:v>
                </c:pt>
                <c:pt idx="12">
                  <c:v>0</c:v>
                </c:pt>
                <c:pt idx="13">
                  <c:v>1.305956736E-2</c:v>
                </c:pt>
                <c:pt idx="14">
                  <c:v>6.70747392E-3</c:v>
                </c:pt>
                <c:pt idx="15">
                  <c:v>6.70747392E-3</c:v>
                </c:pt>
                <c:pt idx="16">
                  <c:v>0</c:v>
                </c:pt>
                <c:pt idx="17">
                  <c:v>1.4779074449599999E-2</c:v>
                </c:pt>
                <c:pt idx="18">
                  <c:v>8.6965545967000006E-3</c:v>
                </c:pt>
                <c:pt idx="19">
                  <c:v>5.0567572663799999E-3</c:v>
                </c:pt>
                <c:pt idx="20">
                  <c:v>0</c:v>
                </c:pt>
                <c:pt idx="21">
                  <c:v>6.7041964731700005E-3</c:v>
                </c:pt>
                <c:pt idx="22">
                  <c:v>7.4293758401400003E-3</c:v>
                </c:pt>
                <c:pt idx="23">
                  <c:v>4.5648317871900008E-3</c:v>
                </c:pt>
                <c:pt idx="24">
                  <c:v>0</c:v>
                </c:pt>
                <c:pt idx="25">
                  <c:v>1.8569877097740002E-2</c:v>
                </c:pt>
                <c:pt idx="26">
                  <c:v>1.133220017318E-2</c:v>
                </c:pt>
                <c:pt idx="27">
                  <c:v>7.5646703910799999E-3</c:v>
                </c:pt>
                <c:pt idx="28">
                  <c:v>0</c:v>
                </c:pt>
                <c:pt idx="29">
                  <c:v>1.6197879879300003E-2</c:v>
                </c:pt>
                <c:pt idx="30">
                  <c:v>8.71365400783E-3</c:v>
                </c:pt>
                <c:pt idx="31">
                  <c:v>4.9458141224200001E-3</c:v>
                </c:pt>
                <c:pt idx="3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6A-414D-9718-75CEEDE14BF8}"/>
            </c:ext>
          </c:extLst>
        </c:ser>
        <c:ser>
          <c:idx val="2"/>
          <c:order val="2"/>
          <c:tx>
            <c:strRef>
              <c:f>Sheet1!$N$2</c:f>
              <c:strCache>
                <c:ptCount val="1"/>
                <c:pt idx="0">
                  <c:v>KV Write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multiLvlStrRef>
              <c:f>Sheet1!$H$3:$K$35</c:f>
              <c:multiLvlStrCache>
                <c:ptCount val="33"/>
                <c:lvl>
                  <c:pt idx="0">
                    <c:v>Dummy</c:v>
                  </c:pt>
                  <c:pt idx="1">
                    <c:v>4</c:v>
                  </c:pt>
                  <c:pt idx="2">
                    <c:v>8</c:v>
                  </c:pt>
                  <c:pt idx="3">
                    <c:v>16</c:v>
                  </c:pt>
                  <c:pt idx="4">
                    <c:v>Dummy</c:v>
                  </c:pt>
                  <c:pt idx="5">
                    <c:v>4</c:v>
                  </c:pt>
                  <c:pt idx="6">
                    <c:v>8</c:v>
                  </c:pt>
                  <c:pt idx="7">
                    <c:v>16</c:v>
                  </c:pt>
                  <c:pt idx="8">
                    <c:v>Dummy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Dummy</c:v>
                  </c:pt>
                  <c:pt idx="13">
                    <c:v>4</c:v>
                  </c:pt>
                  <c:pt idx="14">
                    <c:v>8</c:v>
                  </c:pt>
                  <c:pt idx="15">
                    <c:v>16</c:v>
                  </c:pt>
                  <c:pt idx="16">
                    <c:v>Dummy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Dummy</c:v>
                  </c:pt>
                  <c:pt idx="21">
                    <c:v>4</c:v>
                  </c:pt>
                  <c:pt idx="22">
                    <c:v>8</c:v>
                  </c:pt>
                  <c:pt idx="23">
                    <c:v>16</c:v>
                  </c:pt>
                  <c:pt idx="24">
                    <c:v>Dummy</c:v>
                  </c:pt>
                  <c:pt idx="25">
                    <c:v>4</c:v>
                  </c:pt>
                  <c:pt idx="26">
                    <c:v>8</c:v>
                  </c:pt>
                  <c:pt idx="27">
                    <c:v>16</c:v>
                  </c:pt>
                  <c:pt idx="28">
                    <c:v>Dummy</c:v>
                  </c:pt>
                  <c:pt idx="29">
                    <c:v>4</c:v>
                  </c:pt>
                  <c:pt idx="30">
                    <c:v>8</c:v>
                  </c:pt>
                  <c:pt idx="31">
                    <c:v>16</c:v>
                  </c:pt>
                  <c:pt idx="32">
                    <c:v>Dummy</c:v>
                  </c:pt>
                </c:lvl>
                <c:lvl>
                  <c:pt idx="0">
                    <c:v>LB</c:v>
                  </c:pt>
                  <c:pt idx="4">
                    <c:v>ES</c:v>
                  </c:pt>
                  <c:pt idx="8">
                    <c:v>LB</c:v>
                  </c:pt>
                  <c:pt idx="12">
                    <c:v>ES</c:v>
                  </c:pt>
                  <c:pt idx="17">
                    <c:v>LB</c:v>
                  </c:pt>
                  <c:pt idx="21">
                    <c:v>ES</c:v>
                  </c:pt>
                  <c:pt idx="25">
                    <c:v>LB</c:v>
                  </c:pt>
                  <c:pt idx="29">
                    <c:v>ES</c:v>
                  </c:pt>
                </c:lvl>
                <c:lvl>
                  <c:pt idx="0">
                    <c:v>HBM4</c:v>
                  </c:pt>
                  <c:pt idx="8">
                    <c:v>HBF+</c:v>
                  </c:pt>
                  <c:pt idx="17">
                    <c:v>HBM4</c:v>
                  </c:pt>
                  <c:pt idx="25">
                    <c:v>HBF+</c:v>
                  </c:pt>
                </c:lvl>
                <c:lvl>
                  <c:pt idx="0">
                    <c:v>Llama3</c:v>
                  </c:pt>
                  <c:pt idx="17">
                    <c:v>Llama4</c:v>
                  </c:pt>
                </c:lvl>
              </c:multiLvlStrCache>
            </c:multiLvlStrRef>
          </c:cat>
          <c:val>
            <c:numRef>
              <c:f>Sheet1!$N$3:$N$35</c:f>
              <c:numCache>
                <c:formatCode>General</c:formatCode>
                <c:ptCount val="33"/>
                <c:pt idx="0">
                  <c:v>0</c:v>
                </c:pt>
                <c:pt idx="1">
                  <c:v>1.5195204506999999E-5</c:v>
                </c:pt>
                <c:pt idx="2">
                  <c:v>3.00840540845E-5</c:v>
                </c:pt>
                <c:pt idx="3">
                  <c:v>3.6762591549800001E-5</c:v>
                </c:pt>
                <c:pt idx="4">
                  <c:v>0</c:v>
                </c:pt>
                <c:pt idx="5">
                  <c:v>5.7027689679699997E-6</c:v>
                </c:pt>
                <c:pt idx="6">
                  <c:v>1.3781691672599999E-5</c:v>
                </c:pt>
                <c:pt idx="7">
                  <c:v>1.7108306903900002E-5</c:v>
                </c:pt>
                <c:pt idx="8">
                  <c:v>0</c:v>
                </c:pt>
                <c:pt idx="9">
                  <c:v>9.2641730704200002E-3</c:v>
                </c:pt>
                <c:pt idx="10">
                  <c:v>9.2641730704200002E-3</c:v>
                </c:pt>
                <c:pt idx="11">
                  <c:v>9.2641730704200002E-3</c:v>
                </c:pt>
                <c:pt idx="12">
                  <c:v>0</c:v>
                </c:pt>
                <c:pt idx="13">
                  <c:v>6.5581843131700002E-3</c:v>
                </c:pt>
                <c:pt idx="14">
                  <c:v>7.1759842847000004E-3</c:v>
                </c:pt>
                <c:pt idx="15">
                  <c:v>7.1759842847000004E-3</c:v>
                </c:pt>
                <c:pt idx="16">
                  <c:v>0</c:v>
                </c:pt>
                <c:pt idx="17">
                  <c:v>1.50318152113E-5</c:v>
                </c:pt>
                <c:pt idx="18">
                  <c:v>2.8196324185100001E-5</c:v>
                </c:pt>
                <c:pt idx="19">
                  <c:v>3.5198722575500001E-5</c:v>
                </c:pt>
                <c:pt idx="20">
                  <c:v>0</c:v>
                </c:pt>
                <c:pt idx="21">
                  <c:v>7.02515017794E-6</c:v>
                </c:pt>
                <c:pt idx="22">
                  <c:v>1.3715769395E-5</c:v>
                </c:pt>
                <c:pt idx="23">
                  <c:v>1.6949568683300002E-5</c:v>
                </c:pt>
                <c:pt idx="24">
                  <c:v>0</c:v>
                </c:pt>
                <c:pt idx="25">
                  <c:v>1.27350285392E-2</c:v>
                </c:pt>
                <c:pt idx="26">
                  <c:v>1.38740853441E-2</c:v>
                </c:pt>
                <c:pt idx="27">
                  <c:v>1.38927584064E-2</c:v>
                </c:pt>
                <c:pt idx="28">
                  <c:v>0</c:v>
                </c:pt>
                <c:pt idx="29">
                  <c:v>6.7129212811400003E-3</c:v>
                </c:pt>
                <c:pt idx="30">
                  <c:v>7.31507701068E-3</c:v>
                </c:pt>
                <c:pt idx="31">
                  <c:v>7.5157955871900002E-3</c:v>
                </c:pt>
                <c:pt idx="3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6A-414D-9718-75CEEDE14BF8}"/>
            </c:ext>
          </c:extLst>
        </c:ser>
        <c:ser>
          <c:idx val="3"/>
          <c:order val="3"/>
          <c:tx>
            <c:strRef>
              <c:f>Sheet1!$O$2</c:f>
              <c:strCache>
                <c:ptCount val="1"/>
                <c:pt idx="0">
                  <c:v>Communication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multiLvlStrRef>
              <c:f>Sheet1!$H$3:$K$35</c:f>
              <c:multiLvlStrCache>
                <c:ptCount val="33"/>
                <c:lvl>
                  <c:pt idx="0">
                    <c:v>Dummy</c:v>
                  </c:pt>
                  <c:pt idx="1">
                    <c:v>4</c:v>
                  </c:pt>
                  <c:pt idx="2">
                    <c:v>8</c:v>
                  </c:pt>
                  <c:pt idx="3">
                    <c:v>16</c:v>
                  </c:pt>
                  <c:pt idx="4">
                    <c:v>Dummy</c:v>
                  </c:pt>
                  <c:pt idx="5">
                    <c:v>4</c:v>
                  </c:pt>
                  <c:pt idx="6">
                    <c:v>8</c:v>
                  </c:pt>
                  <c:pt idx="7">
                    <c:v>16</c:v>
                  </c:pt>
                  <c:pt idx="8">
                    <c:v>Dummy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Dummy</c:v>
                  </c:pt>
                  <c:pt idx="13">
                    <c:v>4</c:v>
                  </c:pt>
                  <c:pt idx="14">
                    <c:v>8</c:v>
                  </c:pt>
                  <c:pt idx="15">
                    <c:v>16</c:v>
                  </c:pt>
                  <c:pt idx="16">
                    <c:v>Dummy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Dummy</c:v>
                  </c:pt>
                  <c:pt idx="21">
                    <c:v>4</c:v>
                  </c:pt>
                  <c:pt idx="22">
                    <c:v>8</c:v>
                  </c:pt>
                  <c:pt idx="23">
                    <c:v>16</c:v>
                  </c:pt>
                  <c:pt idx="24">
                    <c:v>Dummy</c:v>
                  </c:pt>
                  <c:pt idx="25">
                    <c:v>4</c:v>
                  </c:pt>
                  <c:pt idx="26">
                    <c:v>8</c:v>
                  </c:pt>
                  <c:pt idx="27">
                    <c:v>16</c:v>
                  </c:pt>
                  <c:pt idx="28">
                    <c:v>Dummy</c:v>
                  </c:pt>
                  <c:pt idx="29">
                    <c:v>4</c:v>
                  </c:pt>
                  <c:pt idx="30">
                    <c:v>8</c:v>
                  </c:pt>
                  <c:pt idx="31">
                    <c:v>16</c:v>
                  </c:pt>
                  <c:pt idx="32">
                    <c:v>Dummy</c:v>
                  </c:pt>
                </c:lvl>
                <c:lvl>
                  <c:pt idx="0">
                    <c:v>LB</c:v>
                  </c:pt>
                  <c:pt idx="4">
                    <c:v>ES</c:v>
                  </c:pt>
                  <c:pt idx="8">
                    <c:v>LB</c:v>
                  </c:pt>
                  <c:pt idx="12">
                    <c:v>ES</c:v>
                  </c:pt>
                  <c:pt idx="17">
                    <c:v>LB</c:v>
                  </c:pt>
                  <c:pt idx="21">
                    <c:v>ES</c:v>
                  </c:pt>
                  <c:pt idx="25">
                    <c:v>LB</c:v>
                  </c:pt>
                  <c:pt idx="29">
                    <c:v>ES</c:v>
                  </c:pt>
                </c:lvl>
                <c:lvl>
                  <c:pt idx="0">
                    <c:v>HBM4</c:v>
                  </c:pt>
                  <c:pt idx="8">
                    <c:v>HBF+</c:v>
                  </c:pt>
                  <c:pt idx="17">
                    <c:v>HBM4</c:v>
                  </c:pt>
                  <c:pt idx="25">
                    <c:v>HBF+</c:v>
                  </c:pt>
                </c:lvl>
                <c:lvl>
                  <c:pt idx="0">
                    <c:v>Llama3</c:v>
                  </c:pt>
                  <c:pt idx="17">
                    <c:v>Llama4</c:v>
                  </c:pt>
                </c:lvl>
              </c:multiLvlStrCache>
            </c:multiLvlStrRef>
          </c:cat>
          <c:val>
            <c:numRef>
              <c:f>Sheet1!$O$3:$O$35</c:f>
              <c:numCache>
                <c:formatCode>General</c:formatCode>
                <c:ptCount val="33"/>
                <c:pt idx="0">
                  <c:v>0</c:v>
                </c:pt>
                <c:pt idx="1">
                  <c:v>1.3384466666700001E-3</c:v>
                </c:pt>
                <c:pt idx="2">
                  <c:v>5.1114518933299997E-3</c:v>
                </c:pt>
                <c:pt idx="3">
                  <c:v>3.0836796100299998E-3</c:v>
                </c:pt>
                <c:pt idx="4">
                  <c:v>0</c:v>
                </c:pt>
                <c:pt idx="5">
                  <c:v>5.0739941333299995E-4</c:v>
                </c:pt>
                <c:pt idx="6">
                  <c:v>1.3153970666700001E-3</c:v>
                </c:pt>
                <c:pt idx="7">
                  <c:v>1.3918309465100001E-3</c:v>
                </c:pt>
                <c:pt idx="8">
                  <c:v>0</c:v>
                </c:pt>
                <c:pt idx="9">
                  <c:v>1.93217406222E-3</c:v>
                </c:pt>
                <c:pt idx="10">
                  <c:v>1.93217406222E-3</c:v>
                </c:pt>
                <c:pt idx="11">
                  <c:v>1.93217406222E-3</c:v>
                </c:pt>
                <c:pt idx="12">
                  <c:v>0</c:v>
                </c:pt>
                <c:pt idx="13">
                  <c:v>9.5109413333399997E-4</c:v>
                </c:pt>
                <c:pt idx="14">
                  <c:v>2.3178184711100001E-3</c:v>
                </c:pt>
                <c:pt idx="15">
                  <c:v>2.3178184711100001E-3</c:v>
                </c:pt>
                <c:pt idx="16">
                  <c:v>0</c:v>
                </c:pt>
                <c:pt idx="17">
                  <c:v>5.0179871999999996E-4</c:v>
                </c:pt>
                <c:pt idx="18">
                  <c:v>3.2509251523400002E-4</c:v>
                </c:pt>
                <c:pt idx="19">
                  <c:v>1.7293091705399999E-3</c:v>
                </c:pt>
                <c:pt idx="20">
                  <c:v>0</c:v>
                </c:pt>
                <c:pt idx="21">
                  <c:v>2.4159695999999999E-4</c:v>
                </c:pt>
                <c:pt idx="22">
                  <c:v>3.2739286098900001E-4</c:v>
                </c:pt>
                <c:pt idx="23">
                  <c:v>8.4778655202800003E-4</c:v>
                </c:pt>
                <c:pt idx="24">
                  <c:v>0</c:v>
                </c:pt>
                <c:pt idx="25">
                  <c:v>1.6062555170999999E-4</c:v>
                </c:pt>
                <c:pt idx="26">
                  <c:v>2.0209029465700001E-4</c:v>
                </c:pt>
                <c:pt idx="27">
                  <c:v>3.8077290108699999E-3</c:v>
                </c:pt>
                <c:pt idx="28">
                  <c:v>0</c:v>
                </c:pt>
                <c:pt idx="29">
                  <c:v>3.0769497148300001E-4</c:v>
                </c:pt>
                <c:pt idx="30">
                  <c:v>3.46585142017E-4</c:v>
                </c:pt>
                <c:pt idx="31">
                  <c:v>1.57065545509E-3</c:v>
                </c:pt>
                <c:pt idx="3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6A-414D-9718-75CEEDE14BF8}"/>
            </c:ext>
          </c:extLst>
        </c:ser>
        <c:ser>
          <c:idx val="4"/>
          <c:order val="4"/>
          <c:tx>
            <c:strRef>
              <c:f>Sheet1!$P$2</c:f>
              <c:strCache>
                <c:ptCount val="1"/>
                <c:pt idx="0">
                  <c:v>Others</c:v>
                </c:pt>
              </c:strCache>
            </c:strRef>
          </c:tx>
          <c:spPr>
            <a:solidFill>
              <a:srgbClr val="6FAD45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multiLvlStrRef>
              <c:f>Sheet1!$H$3:$K$35</c:f>
              <c:multiLvlStrCache>
                <c:ptCount val="33"/>
                <c:lvl>
                  <c:pt idx="0">
                    <c:v>Dummy</c:v>
                  </c:pt>
                  <c:pt idx="1">
                    <c:v>4</c:v>
                  </c:pt>
                  <c:pt idx="2">
                    <c:v>8</c:v>
                  </c:pt>
                  <c:pt idx="3">
                    <c:v>16</c:v>
                  </c:pt>
                  <c:pt idx="4">
                    <c:v>Dummy</c:v>
                  </c:pt>
                  <c:pt idx="5">
                    <c:v>4</c:v>
                  </c:pt>
                  <c:pt idx="6">
                    <c:v>8</c:v>
                  </c:pt>
                  <c:pt idx="7">
                    <c:v>16</c:v>
                  </c:pt>
                  <c:pt idx="8">
                    <c:v>Dummy</c:v>
                  </c:pt>
                  <c:pt idx="9">
                    <c:v>4</c:v>
                  </c:pt>
                  <c:pt idx="10">
                    <c:v>8</c:v>
                  </c:pt>
                  <c:pt idx="11">
                    <c:v>16</c:v>
                  </c:pt>
                  <c:pt idx="12">
                    <c:v>Dummy</c:v>
                  </c:pt>
                  <c:pt idx="13">
                    <c:v>4</c:v>
                  </c:pt>
                  <c:pt idx="14">
                    <c:v>8</c:v>
                  </c:pt>
                  <c:pt idx="15">
                    <c:v>16</c:v>
                  </c:pt>
                  <c:pt idx="16">
                    <c:v>Dummy</c:v>
                  </c:pt>
                  <c:pt idx="17">
                    <c:v>4</c:v>
                  </c:pt>
                  <c:pt idx="18">
                    <c:v>8</c:v>
                  </c:pt>
                  <c:pt idx="19">
                    <c:v>16</c:v>
                  </c:pt>
                  <c:pt idx="20">
                    <c:v>Dummy</c:v>
                  </c:pt>
                  <c:pt idx="21">
                    <c:v>4</c:v>
                  </c:pt>
                  <c:pt idx="22">
                    <c:v>8</c:v>
                  </c:pt>
                  <c:pt idx="23">
                    <c:v>16</c:v>
                  </c:pt>
                  <c:pt idx="24">
                    <c:v>Dummy</c:v>
                  </c:pt>
                  <c:pt idx="25">
                    <c:v>4</c:v>
                  </c:pt>
                  <c:pt idx="26">
                    <c:v>8</c:v>
                  </c:pt>
                  <c:pt idx="27">
                    <c:v>16</c:v>
                  </c:pt>
                  <c:pt idx="28">
                    <c:v>Dummy</c:v>
                  </c:pt>
                  <c:pt idx="29">
                    <c:v>4</c:v>
                  </c:pt>
                  <c:pt idx="30">
                    <c:v>8</c:v>
                  </c:pt>
                  <c:pt idx="31">
                    <c:v>16</c:v>
                  </c:pt>
                  <c:pt idx="32">
                    <c:v>Dummy</c:v>
                  </c:pt>
                </c:lvl>
                <c:lvl>
                  <c:pt idx="0">
                    <c:v>LB</c:v>
                  </c:pt>
                  <c:pt idx="4">
                    <c:v>ES</c:v>
                  </c:pt>
                  <c:pt idx="8">
                    <c:v>LB</c:v>
                  </c:pt>
                  <c:pt idx="12">
                    <c:v>ES</c:v>
                  </c:pt>
                  <c:pt idx="17">
                    <c:v>LB</c:v>
                  </c:pt>
                  <c:pt idx="21">
                    <c:v>ES</c:v>
                  </c:pt>
                  <c:pt idx="25">
                    <c:v>LB</c:v>
                  </c:pt>
                  <c:pt idx="29">
                    <c:v>ES</c:v>
                  </c:pt>
                </c:lvl>
                <c:lvl>
                  <c:pt idx="0">
                    <c:v>HBM4</c:v>
                  </c:pt>
                  <c:pt idx="8">
                    <c:v>HBF+</c:v>
                  </c:pt>
                  <c:pt idx="17">
                    <c:v>HBM4</c:v>
                  </c:pt>
                  <c:pt idx="25">
                    <c:v>HBF+</c:v>
                  </c:pt>
                </c:lvl>
                <c:lvl>
                  <c:pt idx="0">
                    <c:v>Llama3</c:v>
                  </c:pt>
                  <c:pt idx="17">
                    <c:v>Llama4</c:v>
                  </c:pt>
                </c:lvl>
              </c:multiLvlStrCache>
            </c:multiLvlStrRef>
          </c:cat>
          <c:val>
            <c:numRef>
              <c:f>Sheet1!$P$3:$P$35</c:f>
              <c:numCache>
                <c:formatCode>General</c:formatCode>
                <c:ptCount val="33"/>
                <c:pt idx="0">
                  <c:v>0</c:v>
                </c:pt>
                <c:pt idx="1">
                  <c:v>4.8687520999999998E-4</c:v>
                </c:pt>
                <c:pt idx="2">
                  <c:v>1.6522567188500001E-3</c:v>
                </c:pt>
                <c:pt idx="3">
                  <c:v>1.0559131301099999E-3</c:v>
                </c:pt>
                <c:pt idx="4">
                  <c:v>0</c:v>
                </c:pt>
                <c:pt idx="5">
                  <c:v>1.0536114999999999E-4</c:v>
                </c:pt>
                <c:pt idx="6">
                  <c:v>1.3860699E-4</c:v>
                </c:pt>
                <c:pt idx="7">
                  <c:v>1.6122164496600001E-4</c:v>
                </c:pt>
                <c:pt idx="8">
                  <c:v>0</c:v>
                </c:pt>
                <c:pt idx="9">
                  <c:v>1.4222500823000001E-3</c:v>
                </c:pt>
                <c:pt idx="10">
                  <c:v>1.4222500823000001E-3</c:v>
                </c:pt>
                <c:pt idx="11">
                  <c:v>1.4222500823000001E-3</c:v>
                </c:pt>
                <c:pt idx="12">
                  <c:v>0</c:v>
                </c:pt>
                <c:pt idx="13">
                  <c:v>3.0905085999999998E-4</c:v>
                </c:pt>
                <c:pt idx="14">
                  <c:v>5.3274812000000005E-4</c:v>
                </c:pt>
                <c:pt idx="15">
                  <c:v>5.3274812000000005E-4</c:v>
                </c:pt>
                <c:pt idx="16">
                  <c:v>0</c:v>
                </c:pt>
                <c:pt idx="17">
                  <c:v>1.6732607749999999E-4</c:v>
                </c:pt>
                <c:pt idx="18">
                  <c:v>2.02273255E-4</c:v>
                </c:pt>
                <c:pt idx="19">
                  <c:v>2.4298770432000001E-4</c:v>
                </c:pt>
                <c:pt idx="20">
                  <c:v>0</c:v>
                </c:pt>
                <c:pt idx="21">
                  <c:v>6.5618720000000004E-5</c:v>
                </c:pt>
                <c:pt idx="22">
                  <c:v>8.9180270000000002E-5</c:v>
                </c:pt>
                <c:pt idx="23">
                  <c:v>1.005683525E-4</c:v>
                </c:pt>
                <c:pt idx="24">
                  <c:v>0</c:v>
                </c:pt>
                <c:pt idx="25">
                  <c:v>6.1562568704000005E-4</c:v>
                </c:pt>
                <c:pt idx="26">
                  <c:v>6.7060150272000001E-4</c:v>
                </c:pt>
                <c:pt idx="27">
                  <c:v>6.7150274559999996E-4</c:v>
                </c:pt>
                <c:pt idx="28">
                  <c:v>0</c:v>
                </c:pt>
                <c:pt idx="29">
                  <c:v>2.0187267E-4</c:v>
                </c:pt>
                <c:pt idx="30">
                  <c:v>2.1268846500000001E-4</c:v>
                </c:pt>
                <c:pt idx="31">
                  <c:v>2.1728284672000001E-4</c:v>
                </c:pt>
                <c:pt idx="3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6A-414D-9718-75CEEDE14B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230512000"/>
        <c:axId val="1158256768"/>
      </c:barChart>
      <c:catAx>
        <c:axId val="1230512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58256768"/>
        <c:crosses val="autoZero"/>
        <c:auto val="1"/>
        <c:lblAlgn val="ctr"/>
        <c:lblOffset val="100"/>
        <c:noMultiLvlLbl val="0"/>
      </c:catAx>
      <c:valAx>
        <c:axId val="115825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KR"/>
          </a:p>
        </c:txPr>
        <c:crossAx val="1230512000"/>
        <c:crosses val="autoZero"/>
        <c:crossBetween val="between"/>
        <c:majorUnit val="0.25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700" b="1">
          <a:solidFill>
            <a:schemeClr val="tx1"/>
          </a:solidFill>
          <a:latin typeface="Cambria" panose="02040503050406030204" pitchFamily="18" charset="0"/>
        </a:defRPr>
      </a:pPr>
      <a:endParaRPr lang="en-K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511365006315496E-2"/>
          <c:y val="0.2334626134089243"/>
          <c:w val="0.83090404807983176"/>
          <c:h val="0.365292086955293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Sheet1!$J$1</c:f>
              <c:strCache>
                <c:ptCount val="1"/>
                <c:pt idx="0">
                  <c:v>HBM4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multiLvlStrRef>
              <c:f>Sheet1!$G$2:$I$25</c:f>
              <c:multiLvlStrCache>
                <c:ptCount val="24"/>
                <c:lvl>
                  <c:pt idx="0">
                    <c:v>0.05</c:v>
                  </c:pt>
                  <c:pt idx="1">
                    <c:v>0.1</c:v>
                  </c:pt>
                  <c:pt idx="2">
                    <c:v>0.2</c:v>
                  </c:pt>
                  <c:pt idx="3">
                    <c:v>offline</c:v>
                  </c:pt>
                  <c:pt idx="4">
                    <c:v>0.05</c:v>
                  </c:pt>
                  <c:pt idx="5">
                    <c:v>0.1</c:v>
                  </c:pt>
                  <c:pt idx="6">
                    <c:v>0.2</c:v>
                  </c:pt>
                  <c:pt idx="7">
                    <c:v>offline</c:v>
                  </c:pt>
                  <c:pt idx="8">
                    <c:v>0.05</c:v>
                  </c:pt>
                  <c:pt idx="9">
                    <c:v>0.1</c:v>
                  </c:pt>
                  <c:pt idx="10">
                    <c:v>0.2</c:v>
                  </c:pt>
                  <c:pt idx="11">
                    <c:v>offline</c:v>
                  </c:pt>
                  <c:pt idx="12">
                    <c:v>0.05</c:v>
                  </c:pt>
                  <c:pt idx="13">
                    <c:v>0.1</c:v>
                  </c:pt>
                  <c:pt idx="14">
                    <c:v>0.2</c:v>
                  </c:pt>
                  <c:pt idx="15">
                    <c:v>offline</c:v>
                  </c:pt>
                  <c:pt idx="16">
                    <c:v>0.05</c:v>
                  </c:pt>
                  <c:pt idx="17">
                    <c:v>0.1</c:v>
                  </c:pt>
                  <c:pt idx="18">
                    <c:v>0.2</c:v>
                  </c:pt>
                  <c:pt idx="19">
                    <c:v>offline</c:v>
                  </c:pt>
                  <c:pt idx="20">
                    <c:v>0.05</c:v>
                  </c:pt>
                  <c:pt idx="21">
                    <c:v>0.1</c:v>
                  </c:pt>
                  <c:pt idx="22">
                    <c:v>0.2</c:v>
                  </c:pt>
                  <c:pt idx="23">
                    <c:v>offline</c:v>
                  </c:pt>
                </c:lvl>
                <c:lvl>
                  <c:pt idx="0">
                    <c:v>4</c:v>
                  </c:pt>
                  <c:pt idx="4">
                    <c:v>8</c:v>
                  </c:pt>
                  <c:pt idx="8">
                    <c:v>16</c:v>
                  </c:pt>
                  <c:pt idx="12">
                    <c:v>4</c:v>
                  </c:pt>
                  <c:pt idx="16">
                    <c:v>8</c:v>
                  </c:pt>
                  <c:pt idx="20">
                    <c:v>16</c:v>
                  </c:pt>
                </c:lvl>
                <c:lvl>
                  <c:pt idx="0">
                    <c:v>Llama3</c:v>
                  </c:pt>
                  <c:pt idx="12">
                    <c:v>Llama4</c:v>
                  </c:pt>
                </c:lvl>
              </c:multiLvlStrCache>
            </c:multiLvlStr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0.46666666666666667</c:v>
                </c:pt>
                <c:pt idx="1">
                  <c:v>0.46666666666666667</c:v>
                </c:pt>
                <c:pt idx="2">
                  <c:v>0.46666666666666667</c:v>
                </c:pt>
                <c:pt idx="3">
                  <c:v>0.46666666666666667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1.2333333333333334</c:v>
                </c:pt>
                <c:pt idx="9">
                  <c:v>1.2333333333333334</c:v>
                </c:pt>
                <c:pt idx="10">
                  <c:v>1.2333333333333334</c:v>
                </c:pt>
                <c:pt idx="11">
                  <c:v>1.2333333333333334</c:v>
                </c:pt>
                <c:pt idx="12">
                  <c:v>0.5161290322580645</c:v>
                </c:pt>
                <c:pt idx="13">
                  <c:v>0.5161290322580645</c:v>
                </c:pt>
                <c:pt idx="14">
                  <c:v>0.5161290322580645</c:v>
                </c:pt>
                <c:pt idx="15">
                  <c:v>0.5161290322580645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1.2338709677419355</c:v>
                </c:pt>
                <c:pt idx="21">
                  <c:v>1.2338709677419355</c:v>
                </c:pt>
                <c:pt idx="22">
                  <c:v>1.2338709677419355</c:v>
                </c:pt>
                <c:pt idx="23">
                  <c:v>1.2338709677419355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3F-B844-90D5-8E5B42F70928}"/>
            </c:ext>
          </c:extLst>
        </c:ser>
        <c:ser>
          <c:idx val="1"/>
          <c:order val="1"/>
          <c:tx>
            <c:strRef>
              <c:f>Sheet1!$K$1</c:f>
              <c:strCache>
                <c:ptCount val="1"/>
                <c:pt idx="0">
                  <c:v>HBF-7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A63F-B844-90D5-8E5B42F7092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A63F-B844-90D5-8E5B42F70928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A63F-B844-90D5-8E5B42F70928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A63F-B844-90D5-8E5B42F70928}"/>
              </c:ext>
            </c:extLst>
          </c:dPt>
          <c:cat>
            <c:multiLvlStrRef>
              <c:f>Sheet1!$G$2:$I$25</c:f>
              <c:multiLvlStrCache>
                <c:ptCount val="24"/>
                <c:lvl>
                  <c:pt idx="0">
                    <c:v>0.05</c:v>
                  </c:pt>
                  <c:pt idx="1">
                    <c:v>0.1</c:v>
                  </c:pt>
                  <c:pt idx="2">
                    <c:v>0.2</c:v>
                  </c:pt>
                  <c:pt idx="3">
                    <c:v>offline</c:v>
                  </c:pt>
                  <c:pt idx="4">
                    <c:v>0.05</c:v>
                  </c:pt>
                  <c:pt idx="5">
                    <c:v>0.1</c:v>
                  </c:pt>
                  <c:pt idx="6">
                    <c:v>0.2</c:v>
                  </c:pt>
                  <c:pt idx="7">
                    <c:v>offline</c:v>
                  </c:pt>
                  <c:pt idx="8">
                    <c:v>0.05</c:v>
                  </c:pt>
                  <c:pt idx="9">
                    <c:v>0.1</c:v>
                  </c:pt>
                  <c:pt idx="10">
                    <c:v>0.2</c:v>
                  </c:pt>
                  <c:pt idx="11">
                    <c:v>offline</c:v>
                  </c:pt>
                  <c:pt idx="12">
                    <c:v>0.05</c:v>
                  </c:pt>
                  <c:pt idx="13">
                    <c:v>0.1</c:v>
                  </c:pt>
                  <c:pt idx="14">
                    <c:v>0.2</c:v>
                  </c:pt>
                  <c:pt idx="15">
                    <c:v>offline</c:v>
                  </c:pt>
                  <c:pt idx="16">
                    <c:v>0.05</c:v>
                  </c:pt>
                  <c:pt idx="17">
                    <c:v>0.1</c:v>
                  </c:pt>
                  <c:pt idx="18">
                    <c:v>0.2</c:v>
                  </c:pt>
                  <c:pt idx="19">
                    <c:v>offline</c:v>
                  </c:pt>
                  <c:pt idx="20">
                    <c:v>0.05</c:v>
                  </c:pt>
                  <c:pt idx="21">
                    <c:v>0.1</c:v>
                  </c:pt>
                  <c:pt idx="22">
                    <c:v>0.2</c:v>
                  </c:pt>
                  <c:pt idx="23">
                    <c:v>offline</c:v>
                  </c:pt>
                </c:lvl>
                <c:lvl>
                  <c:pt idx="0">
                    <c:v>4</c:v>
                  </c:pt>
                  <c:pt idx="4">
                    <c:v>8</c:v>
                  </c:pt>
                  <c:pt idx="8">
                    <c:v>16</c:v>
                  </c:pt>
                  <c:pt idx="12">
                    <c:v>4</c:v>
                  </c:pt>
                  <c:pt idx="16">
                    <c:v>8</c:v>
                  </c:pt>
                  <c:pt idx="20">
                    <c:v>16</c:v>
                  </c:pt>
                </c:lvl>
                <c:lvl>
                  <c:pt idx="0">
                    <c:v>Llama3</c:v>
                  </c:pt>
                  <c:pt idx="12">
                    <c:v>Llama4</c:v>
                  </c:pt>
                </c:lvl>
              </c:multiLvlStrCache>
            </c:multiLvlStrRef>
          </c:cat>
          <c:val>
            <c:numRef>
              <c:f>Sheet1!$K$2:$K$25</c:f>
              <c:numCache>
                <c:formatCode>General</c:formatCode>
                <c:ptCount val="24"/>
                <c:pt idx="0">
                  <c:v>1.4666666666666666</c:v>
                </c:pt>
                <c:pt idx="1">
                  <c:v>3.9333333333333331</c:v>
                </c:pt>
                <c:pt idx="2">
                  <c:v>8.7333333333333325</c:v>
                </c:pt>
                <c:pt idx="3">
                  <c:v>17.533333333333335</c:v>
                </c:pt>
                <c:pt idx="4">
                  <c:v>1.8666666666666667</c:v>
                </c:pt>
                <c:pt idx="5">
                  <c:v>4.2333333333333334</c:v>
                </c:pt>
                <c:pt idx="6">
                  <c:v>8.9666666666666668</c:v>
                </c:pt>
                <c:pt idx="7">
                  <c:v>17.533333333333335</c:v>
                </c:pt>
                <c:pt idx="8">
                  <c:v>1.8666666666666667</c:v>
                </c:pt>
                <c:pt idx="9">
                  <c:v>4.2333333333333334</c:v>
                </c:pt>
                <c:pt idx="10">
                  <c:v>8.9666666666666668</c:v>
                </c:pt>
                <c:pt idx="11">
                  <c:v>17.533333333333335</c:v>
                </c:pt>
                <c:pt idx="12">
                  <c:v>1.717741935483871</c:v>
                </c:pt>
                <c:pt idx="13">
                  <c:v>4.096774193548387</c:v>
                </c:pt>
                <c:pt idx="14">
                  <c:v>9.1612903225806459</c:v>
                </c:pt>
                <c:pt idx="15">
                  <c:v>18.06451612903226</c:v>
                </c:pt>
                <c:pt idx="16">
                  <c:v>2</c:v>
                </c:pt>
                <c:pt idx="17">
                  <c:v>4.5161290322580649</c:v>
                </c:pt>
                <c:pt idx="18">
                  <c:v>9.5806451612903221</c:v>
                </c:pt>
                <c:pt idx="19">
                  <c:v>18.548387096774192</c:v>
                </c:pt>
                <c:pt idx="20">
                  <c:v>2.193548387096774</c:v>
                </c:pt>
                <c:pt idx="21">
                  <c:v>4.67741935483871</c:v>
                </c:pt>
                <c:pt idx="22">
                  <c:v>9.741935483870968</c:v>
                </c:pt>
                <c:pt idx="23">
                  <c:v>18.774193548387096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63F-B844-90D5-8E5B42F70928}"/>
            </c:ext>
          </c:extLst>
        </c:ser>
        <c:ser>
          <c:idx val="2"/>
          <c:order val="2"/>
          <c:tx>
            <c:strRef>
              <c:f>Sheet1!$L$1</c:f>
              <c:strCache>
                <c:ptCount val="1"/>
                <c:pt idx="0">
                  <c:v>HBF-8</c:v>
                </c:pt>
              </c:strCache>
            </c:strRef>
          </c:tx>
          <c:spPr>
            <a:solidFill>
              <a:srgbClr val="92AE7D"/>
            </a:solidFill>
            <a:ln w="12700">
              <a:solidFill>
                <a:schemeClr val="tx1"/>
              </a:solidFill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92AE7D"/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A63F-B844-90D5-8E5B42F70928}"/>
              </c:ext>
            </c:extLst>
          </c:dPt>
          <c:dPt>
            <c:idx val="8"/>
            <c:invertIfNegative val="0"/>
            <c:bubble3D val="0"/>
            <c:spPr>
              <a:solidFill>
                <a:srgbClr val="92AE7D"/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A63F-B844-90D5-8E5B42F70928}"/>
              </c:ext>
            </c:extLst>
          </c:dPt>
          <c:dPt>
            <c:idx val="11"/>
            <c:invertIfNegative val="0"/>
            <c:bubble3D val="0"/>
            <c:spPr>
              <a:solidFill>
                <a:srgbClr val="92AE7D"/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A63F-B844-90D5-8E5B42F70928}"/>
              </c:ext>
            </c:extLst>
          </c:dPt>
          <c:dPt>
            <c:idx val="12"/>
            <c:invertIfNegative val="0"/>
            <c:bubble3D val="0"/>
            <c:spPr>
              <a:solidFill>
                <a:srgbClr val="92AE7D"/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A63F-B844-90D5-8E5B42F70928}"/>
              </c:ext>
            </c:extLst>
          </c:dPt>
          <c:cat>
            <c:multiLvlStrRef>
              <c:f>Sheet1!$G$2:$I$25</c:f>
              <c:multiLvlStrCache>
                <c:ptCount val="24"/>
                <c:lvl>
                  <c:pt idx="0">
                    <c:v>0.05</c:v>
                  </c:pt>
                  <c:pt idx="1">
                    <c:v>0.1</c:v>
                  </c:pt>
                  <c:pt idx="2">
                    <c:v>0.2</c:v>
                  </c:pt>
                  <c:pt idx="3">
                    <c:v>offline</c:v>
                  </c:pt>
                  <c:pt idx="4">
                    <c:v>0.05</c:v>
                  </c:pt>
                  <c:pt idx="5">
                    <c:v>0.1</c:v>
                  </c:pt>
                  <c:pt idx="6">
                    <c:v>0.2</c:v>
                  </c:pt>
                  <c:pt idx="7">
                    <c:v>offline</c:v>
                  </c:pt>
                  <c:pt idx="8">
                    <c:v>0.05</c:v>
                  </c:pt>
                  <c:pt idx="9">
                    <c:v>0.1</c:v>
                  </c:pt>
                  <c:pt idx="10">
                    <c:v>0.2</c:v>
                  </c:pt>
                  <c:pt idx="11">
                    <c:v>offline</c:v>
                  </c:pt>
                  <c:pt idx="12">
                    <c:v>0.05</c:v>
                  </c:pt>
                  <c:pt idx="13">
                    <c:v>0.1</c:v>
                  </c:pt>
                  <c:pt idx="14">
                    <c:v>0.2</c:v>
                  </c:pt>
                  <c:pt idx="15">
                    <c:v>offline</c:v>
                  </c:pt>
                  <c:pt idx="16">
                    <c:v>0.05</c:v>
                  </c:pt>
                  <c:pt idx="17">
                    <c:v>0.1</c:v>
                  </c:pt>
                  <c:pt idx="18">
                    <c:v>0.2</c:v>
                  </c:pt>
                  <c:pt idx="19">
                    <c:v>offline</c:v>
                  </c:pt>
                  <c:pt idx="20">
                    <c:v>0.05</c:v>
                  </c:pt>
                  <c:pt idx="21">
                    <c:v>0.1</c:v>
                  </c:pt>
                  <c:pt idx="22">
                    <c:v>0.2</c:v>
                  </c:pt>
                  <c:pt idx="23">
                    <c:v>offline</c:v>
                  </c:pt>
                </c:lvl>
                <c:lvl>
                  <c:pt idx="0">
                    <c:v>4</c:v>
                  </c:pt>
                  <c:pt idx="4">
                    <c:v>8</c:v>
                  </c:pt>
                  <c:pt idx="8">
                    <c:v>16</c:v>
                  </c:pt>
                  <c:pt idx="12">
                    <c:v>4</c:v>
                  </c:pt>
                  <c:pt idx="16">
                    <c:v>8</c:v>
                  </c:pt>
                  <c:pt idx="20">
                    <c:v>16</c:v>
                  </c:pt>
                </c:lvl>
                <c:lvl>
                  <c:pt idx="0">
                    <c:v>Llama3</c:v>
                  </c:pt>
                  <c:pt idx="12">
                    <c:v>Llama4</c:v>
                  </c:pt>
                </c:lvl>
              </c:multiLvlStrCache>
            </c:multiLvlStrRef>
          </c:cat>
          <c:val>
            <c:numRef>
              <c:f>Sheet1!$L$2:$L$25</c:f>
              <c:numCache>
                <c:formatCode>General</c:formatCode>
                <c:ptCount val="24"/>
                <c:pt idx="0">
                  <c:v>1.8666666666666667</c:v>
                </c:pt>
                <c:pt idx="1">
                  <c:v>4.666666666666667</c:v>
                </c:pt>
                <c:pt idx="2">
                  <c:v>10.333333333333334</c:v>
                </c:pt>
                <c:pt idx="3">
                  <c:v>20.2</c:v>
                </c:pt>
                <c:pt idx="4">
                  <c:v>2.2666666666666666</c:v>
                </c:pt>
                <c:pt idx="5">
                  <c:v>5.0666666666666664</c:v>
                </c:pt>
                <c:pt idx="6">
                  <c:v>10.633333333333333</c:v>
                </c:pt>
                <c:pt idx="7">
                  <c:v>20.2</c:v>
                </c:pt>
                <c:pt idx="8">
                  <c:v>2.2666666666666666</c:v>
                </c:pt>
                <c:pt idx="9">
                  <c:v>5.0666666666666664</c:v>
                </c:pt>
                <c:pt idx="10">
                  <c:v>10.633333333333333</c:v>
                </c:pt>
                <c:pt idx="11">
                  <c:v>20.2</c:v>
                </c:pt>
                <c:pt idx="12">
                  <c:v>2.0725806451612905</c:v>
                </c:pt>
                <c:pt idx="13">
                  <c:v>4.870967741935484</c:v>
                </c:pt>
                <c:pt idx="14">
                  <c:v>10.67741935483871</c:v>
                </c:pt>
                <c:pt idx="15">
                  <c:v>20.806451612903224</c:v>
                </c:pt>
                <c:pt idx="16">
                  <c:v>2.3870967741935485</c:v>
                </c:pt>
                <c:pt idx="17">
                  <c:v>5.306451612903226</c:v>
                </c:pt>
                <c:pt idx="18">
                  <c:v>11.129032258064516</c:v>
                </c:pt>
                <c:pt idx="19">
                  <c:v>21.29032258064516</c:v>
                </c:pt>
                <c:pt idx="20">
                  <c:v>2.564516129032258</c:v>
                </c:pt>
                <c:pt idx="21">
                  <c:v>5.4516129032258061</c:v>
                </c:pt>
                <c:pt idx="22">
                  <c:v>11.225806451612904</c:v>
                </c:pt>
                <c:pt idx="23">
                  <c:v>21.516129032258064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63F-B844-90D5-8E5B42F709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7772799"/>
        <c:axId val="77773695"/>
      </c:barChart>
      <c:lineChart>
        <c:grouping val="standard"/>
        <c:varyColors val="0"/>
        <c:ser>
          <c:idx val="3"/>
          <c:order val="3"/>
          <c:tx>
            <c:strRef>
              <c:f>Sheet1!$M$1</c:f>
              <c:strCache>
                <c:ptCount val="1"/>
                <c:pt idx="0">
                  <c:v>HBM4 (tps)</c:v>
                </c:pt>
              </c:strCache>
            </c:strRef>
          </c:tx>
          <c:spPr>
            <a:ln w="19050" cap="rnd">
              <a:solidFill>
                <a:srgbClr val="EE860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EE8600"/>
              </a:solidFill>
              <a:ln w="19050">
                <a:solidFill>
                  <a:schemeClr val="accent2">
                    <a:lumMod val="50000"/>
                  </a:schemeClr>
                </a:solidFill>
              </a:ln>
              <a:effectLst/>
            </c:spPr>
          </c:marker>
          <c:dPt>
            <c:idx val="4"/>
            <c:marker>
              <c:symbol val="diamond"/>
              <c:size val="10"/>
              <c:spPr>
                <a:solidFill>
                  <a:srgbClr val="EE8600"/>
                </a:solidFill>
                <a:ln w="19050">
                  <a:solidFill>
                    <a:schemeClr val="accent2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A63F-B844-90D5-8E5B42F70928}"/>
              </c:ext>
            </c:extLst>
          </c:dPt>
          <c:dPt>
            <c:idx val="8"/>
            <c:marker>
              <c:symbol val="diamond"/>
              <c:size val="10"/>
              <c:spPr>
                <a:solidFill>
                  <a:srgbClr val="EE8600"/>
                </a:solidFill>
                <a:ln w="19050">
                  <a:solidFill>
                    <a:schemeClr val="accent2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6-A63F-B844-90D5-8E5B42F70928}"/>
              </c:ext>
            </c:extLst>
          </c:dPt>
          <c:dPt>
            <c:idx val="12"/>
            <c:marker>
              <c:symbol val="diamond"/>
              <c:size val="10"/>
              <c:spPr>
                <a:solidFill>
                  <a:srgbClr val="EE8600"/>
                </a:solidFill>
                <a:ln w="19050">
                  <a:solidFill>
                    <a:schemeClr val="accent2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A63F-B844-90D5-8E5B42F70928}"/>
              </c:ext>
            </c:extLst>
          </c:dPt>
          <c:dPt>
            <c:idx val="16"/>
            <c:marker>
              <c:symbol val="diamond"/>
              <c:size val="10"/>
              <c:spPr>
                <a:solidFill>
                  <a:srgbClr val="EE8600"/>
                </a:solidFill>
                <a:ln w="19050">
                  <a:solidFill>
                    <a:schemeClr val="accent2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A63F-B844-90D5-8E5B42F70928}"/>
              </c:ext>
            </c:extLst>
          </c:dPt>
          <c:dPt>
            <c:idx val="20"/>
            <c:marker>
              <c:symbol val="diamond"/>
              <c:size val="10"/>
              <c:spPr>
                <a:solidFill>
                  <a:srgbClr val="EE8600"/>
                </a:solidFill>
                <a:ln w="19050">
                  <a:solidFill>
                    <a:schemeClr val="accent2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C-A63F-B844-90D5-8E5B42F70928}"/>
              </c:ext>
            </c:extLst>
          </c:dPt>
          <c:cat>
            <c:multiLvlStrRef>
              <c:f>Sheet1!$G$2:$I$25</c:f>
              <c:multiLvlStrCache>
                <c:ptCount val="24"/>
                <c:lvl>
                  <c:pt idx="0">
                    <c:v>0.05</c:v>
                  </c:pt>
                  <c:pt idx="1">
                    <c:v>0.1</c:v>
                  </c:pt>
                  <c:pt idx="2">
                    <c:v>0.2</c:v>
                  </c:pt>
                  <c:pt idx="3">
                    <c:v>offline</c:v>
                  </c:pt>
                  <c:pt idx="4">
                    <c:v>0.05</c:v>
                  </c:pt>
                  <c:pt idx="5">
                    <c:v>0.1</c:v>
                  </c:pt>
                  <c:pt idx="6">
                    <c:v>0.2</c:v>
                  </c:pt>
                  <c:pt idx="7">
                    <c:v>offline</c:v>
                  </c:pt>
                  <c:pt idx="8">
                    <c:v>0.05</c:v>
                  </c:pt>
                  <c:pt idx="9">
                    <c:v>0.1</c:v>
                  </c:pt>
                  <c:pt idx="10">
                    <c:v>0.2</c:v>
                  </c:pt>
                  <c:pt idx="11">
                    <c:v>offline</c:v>
                  </c:pt>
                  <c:pt idx="12">
                    <c:v>0.05</c:v>
                  </c:pt>
                  <c:pt idx="13">
                    <c:v>0.1</c:v>
                  </c:pt>
                  <c:pt idx="14">
                    <c:v>0.2</c:v>
                  </c:pt>
                  <c:pt idx="15">
                    <c:v>offline</c:v>
                  </c:pt>
                  <c:pt idx="16">
                    <c:v>0.05</c:v>
                  </c:pt>
                  <c:pt idx="17">
                    <c:v>0.1</c:v>
                  </c:pt>
                  <c:pt idx="18">
                    <c:v>0.2</c:v>
                  </c:pt>
                  <c:pt idx="19">
                    <c:v>offline</c:v>
                  </c:pt>
                  <c:pt idx="20">
                    <c:v>0.05</c:v>
                  </c:pt>
                  <c:pt idx="21">
                    <c:v>0.1</c:v>
                  </c:pt>
                  <c:pt idx="22">
                    <c:v>0.2</c:v>
                  </c:pt>
                  <c:pt idx="23">
                    <c:v>offline</c:v>
                  </c:pt>
                </c:lvl>
                <c:lvl>
                  <c:pt idx="0">
                    <c:v>4</c:v>
                  </c:pt>
                  <c:pt idx="4">
                    <c:v>8</c:v>
                  </c:pt>
                  <c:pt idx="8">
                    <c:v>16</c:v>
                  </c:pt>
                  <c:pt idx="12">
                    <c:v>4</c:v>
                  </c:pt>
                  <c:pt idx="16">
                    <c:v>8</c:v>
                  </c:pt>
                  <c:pt idx="20">
                    <c:v>16</c:v>
                  </c:pt>
                </c:lvl>
                <c:lvl>
                  <c:pt idx="0">
                    <c:v>Llama3</c:v>
                  </c:pt>
                  <c:pt idx="12">
                    <c:v>Llama4</c:v>
                  </c:pt>
                </c:lvl>
              </c:multiLvlStrCache>
            </c:multiLvlStrRef>
          </c:cat>
          <c:val>
            <c:numRef>
              <c:f>Sheet1!$M$2:$M$25</c:f>
              <c:numCache>
                <c:formatCode>General</c:formatCode>
                <c:ptCount val="24"/>
                <c:pt idx="0">
                  <c:v>0.49886078145303592</c:v>
                </c:pt>
                <c:pt idx="1">
                  <c:v>0.49886078145303592</c:v>
                </c:pt>
                <c:pt idx="2">
                  <c:v>0.49886078145303592</c:v>
                </c:pt>
                <c:pt idx="3">
                  <c:v>0.49886078145303592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1.0693228057463076</c:v>
                </c:pt>
                <c:pt idx="9">
                  <c:v>1.0693228057463076</c:v>
                </c:pt>
                <c:pt idx="10">
                  <c:v>1.0693228057463076</c:v>
                </c:pt>
                <c:pt idx="11">
                  <c:v>1.0693228057463076</c:v>
                </c:pt>
                <c:pt idx="12">
                  <c:v>0.80141160160182123</c:v>
                </c:pt>
                <c:pt idx="13">
                  <c:v>0.80141160160182123</c:v>
                </c:pt>
                <c:pt idx="14">
                  <c:v>0.80141160160182123</c:v>
                </c:pt>
                <c:pt idx="15">
                  <c:v>0.80141160160182123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1.1683162805735301</c:v>
                </c:pt>
                <c:pt idx="21">
                  <c:v>1.1683162805735301</c:v>
                </c:pt>
                <c:pt idx="22">
                  <c:v>1.1683162805735301</c:v>
                </c:pt>
                <c:pt idx="23">
                  <c:v>1.1683162805735301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A63F-B844-90D5-8E5B42F70928}"/>
            </c:ext>
          </c:extLst>
        </c:ser>
        <c:ser>
          <c:idx val="4"/>
          <c:order val="4"/>
          <c:tx>
            <c:strRef>
              <c:f>Sheet1!$N$1</c:f>
              <c:strCache>
                <c:ptCount val="1"/>
                <c:pt idx="0">
                  <c:v>HBF-7 (tps)</c:v>
                </c:pt>
              </c:strCache>
            </c:strRef>
          </c:tx>
          <c:spPr>
            <a:ln w="19050" cap="rnd">
              <a:solidFill>
                <a:srgbClr val="9CC68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rgbClr val="9CC680"/>
              </a:solidFill>
              <a:ln w="1905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Pt>
            <c:idx val="4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F-A63F-B844-90D5-8E5B42F70928}"/>
              </c:ext>
            </c:extLst>
          </c:dPt>
          <c:dPt>
            <c:idx val="8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A63F-B844-90D5-8E5B42F70928}"/>
              </c:ext>
            </c:extLst>
          </c:dPt>
          <c:dPt>
            <c:idx val="12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3-A63F-B844-90D5-8E5B42F70928}"/>
              </c:ext>
            </c:extLst>
          </c:dPt>
          <c:dPt>
            <c:idx val="16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5-A63F-B844-90D5-8E5B42F70928}"/>
              </c:ext>
            </c:extLst>
          </c:dPt>
          <c:dPt>
            <c:idx val="20"/>
            <c:marker>
              <c:symbol val="triangle"/>
              <c:size val="10"/>
              <c:spPr>
                <a:solidFill>
                  <a:srgbClr val="9CC680"/>
                </a:solidFill>
                <a:ln w="19050">
                  <a:solidFill>
                    <a:schemeClr val="accent6">
                      <a:lumMod val="50000"/>
                    </a:schemeClr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7-A63F-B844-90D5-8E5B42F70928}"/>
              </c:ext>
            </c:extLst>
          </c:dPt>
          <c:cat>
            <c:multiLvlStrRef>
              <c:f>Sheet1!$G$2:$I$25</c:f>
              <c:multiLvlStrCache>
                <c:ptCount val="24"/>
                <c:lvl>
                  <c:pt idx="0">
                    <c:v>0.05</c:v>
                  </c:pt>
                  <c:pt idx="1">
                    <c:v>0.1</c:v>
                  </c:pt>
                  <c:pt idx="2">
                    <c:v>0.2</c:v>
                  </c:pt>
                  <c:pt idx="3">
                    <c:v>offline</c:v>
                  </c:pt>
                  <c:pt idx="4">
                    <c:v>0.05</c:v>
                  </c:pt>
                  <c:pt idx="5">
                    <c:v>0.1</c:v>
                  </c:pt>
                  <c:pt idx="6">
                    <c:v>0.2</c:v>
                  </c:pt>
                  <c:pt idx="7">
                    <c:v>offline</c:v>
                  </c:pt>
                  <c:pt idx="8">
                    <c:v>0.05</c:v>
                  </c:pt>
                  <c:pt idx="9">
                    <c:v>0.1</c:v>
                  </c:pt>
                  <c:pt idx="10">
                    <c:v>0.2</c:v>
                  </c:pt>
                  <c:pt idx="11">
                    <c:v>offline</c:v>
                  </c:pt>
                  <c:pt idx="12">
                    <c:v>0.05</c:v>
                  </c:pt>
                  <c:pt idx="13">
                    <c:v>0.1</c:v>
                  </c:pt>
                  <c:pt idx="14">
                    <c:v>0.2</c:v>
                  </c:pt>
                  <c:pt idx="15">
                    <c:v>offline</c:v>
                  </c:pt>
                  <c:pt idx="16">
                    <c:v>0.05</c:v>
                  </c:pt>
                  <c:pt idx="17">
                    <c:v>0.1</c:v>
                  </c:pt>
                  <c:pt idx="18">
                    <c:v>0.2</c:v>
                  </c:pt>
                  <c:pt idx="19">
                    <c:v>offline</c:v>
                  </c:pt>
                  <c:pt idx="20">
                    <c:v>0.05</c:v>
                  </c:pt>
                  <c:pt idx="21">
                    <c:v>0.1</c:v>
                  </c:pt>
                  <c:pt idx="22">
                    <c:v>0.2</c:v>
                  </c:pt>
                  <c:pt idx="23">
                    <c:v>offline</c:v>
                  </c:pt>
                </c:lvl>
                <c:lvl>
                  <c:pt idx="0">
                    <c:v>4</c:v>
                  </c:pt>
                  <c:pt idx="4">
                    <c:v>8</c:v>
                  </c:pt>
                  <c:pt idx="8">
                    <c:v>16</c:v>
                  </c:pt>
                  <c:pt idx="12">
                    <c:v>4</c:v>
                  </c:pt>
                  <c:pt idx="16">
                    <c:v>8</c:v>
                  </c:pt>
                  <c:pt idx="20">
                    <c:v>16</c:v>
                  </c:pt>
                </c:lvl>
                <c:lvl>
                  <c:pt idx="0">
                    <c:v>Llama3</c:v>
                  </c:pt>
                  <c:pt idx="12">
                    <c:v>Llama4</c:v>
                  </c:pt>
                </c:lvl>
              </c:multiLvlStrCache>
            </c:multiLvlStrRef>
          </c:cat>
          <c:val>
            <c:numRef>
              <c:f>Sheet1!$N$2:$N$25</c:f>
              <c:numCache>
                <c:formatCode>General</c:formatCode>
                <c:ptCount val="24"/>
                <c:pt idx="0">
                  <c:v>0.76690107461722223</c:v>
                </c:pt>
                <c:pt idx="1">
                  <c:v>1.0060355960763931</c:v>
                </c:pt>
                <c:pt idx="2">
                  <c:v>1.1201853454714279</c:v>
                </c:pt>
                <c:pt idx="3">
                  <c:v>1.1750186075025442</c:v>
                </c:pt>
                <c:pt idx="4">
                  <c:v>0.95956603073319879</c:v>
                </c:pt>
                <c:pt idx="5">
                  <c:v>1.0825314318227355</c:v>
                </c:pt>
                <c:pt idx="6">
                  <c:v>1.1433967138850349</c:v>
                </c:pt>
                <c:pt idx="7">
                  <c:v>1.1750186075025442</c:v>
                </c:pt>
                <c:pt idx="8">
                  <c:v>0.95956603073319879</c:v>
                </c:pt>
                <c:pt idx="9">
                  <c:v>1.0825314318227355</c:v>
                </c:pt>
                <c:pt idx="10">
                  <c:v>1.1433967138850349</c:v>
                </c:pt>
                <c:pt idx="11">
                  <c:v>1.1750186075025442</c:v>
                </c:pt>
                <c:pt idx="12">
                  <c:v>0.81358651242675661</c:v>
                </c:pt>
                <c:pt idx="13">
                  <c:v>0.96805686364346311</c:v>
                </c:pt>
                <c:pt idx="14">
                  <c:v>1.081877808554875</c:v>
                </c:pt>
                <c:pt idx="15">
                  <c:v>1.1334196675539119</c:v>
                </c:pt>
                <c:pt idx="16">
                  <c:v>0.94759548924239612</c:v>
                </c:pt>
                <c:pt idx="17">
                  <c:v>1.0683666935734024</c:v>
                </c:pt>
                <c:pt idx="18">
                  <c:v>1.1334529041757628</c:v>
                </c:pt>
                <c:pt idx="19">
                  <c:v>1.1606795141278923</c:v>
                </c:pt>
                <c:pt idx="20">
                  <c:v>1.0367983170468558</c:v>
                </c:pt>
                <c:pt idx="21">
                  <c:v>1.1086624546402251</c:v>
                </c:pt>
                <c:pt idx="22">
                  <c:v>1.1499219361495636</c:v>
                </c:pt>
                <c:pt idx="23">
                  <c:v>1.1654109943858451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8-A63F-B844-90D5-8E5B42F70928}"/>
            </c:ext>
          </c:extLst>
        </c:ser>
        <c:ser>
          <c:idx val="5"/>
          <c:order val="5"/>
          <c:tx>
            <c:strRef>
              <c:f>Sheet1!$O$1</c:f>
              <c:strCache>
                <c:ptCount val="1"/>
                <c:pt idx="0">
                  <c:v>HBF-8 (tps)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marker>
          <c:dPt>
            <c:idx val="4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A-A63F-B844-90D5-8E5B42F70928}"/>
              </c:ext>
            </c:extLst>
          </c:dPt>
          <c:dPt>
            <c:idx val="8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C-A63F-B844-90D5-8E5B42F70928}"/>
              </c:ext>
            </c:extLst>
          </c:dPt>
          <c:dPt>
            <c:idx val="12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E-A63F-B844-90D5-8E5B42F70928}"/>
              </c:ext>
            </c:extLst>
          </c:dPt>
          <c:dPt>
            <c:idx val="16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0-A63F-B844-90D5-8E5B42F70928}"/>
              </c:ext>
            </c:extLst>
          </c:dPt>
          <c:dPt>
            <c:idx val="20"/>
            <c:marker>
              <c:symbol val="circle"/>
              <c:size val="9"/>
              <c:spPr>
                <a:solidFill>
                  <a:schemeClr val="accent6">
                    <a:lumMod val="75000"/>
                  </a:schemeClr>
                </a:solidFill>
                <a:ln w="190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2-A63F-B844-90D5-8E5B42F70928}"/>
              </c:ext>
            </c:extLst>
          </c:dPt>
          <c:cat>
            <c:multiLvlStrRef>
              <c:f>Sheet1!$G$2:$I$25</c:f>
              <c:multiLvlStrCache>
                <c:ptCount val="24"/>
                <c:lvl>
                  <c:pt idx="0">
                    <c:v>0.05</c:v>
                  </c:pt>
                  <c:pt idx="1">
                    <c:v>0.1</c:v>
                  </c:pt>
                  <c:pt idx="2">
                    <c:v>0.2</c:v>
                  </c:pt>
                  <c:pt idx="3">
                    <c:v>offline</c:v>
                  </c:pt>
                  <c:pt idx="4">
                    <c:v>0.05</c:v>
                  </c:pt>
                  <c:pt idx="5">
                    <c:v>0.1</c:v>
                  </c:pt>
                  <c:pt idx="6">
                    <c:v>0.2</c:v>
                  </c:pt>
                  <c:pt idx="7">
                    <c:v>offline</c:v>
                  </c:pt>
                  <c:pt idx="8">
                    <c:v>0.05</c:v>
                  </c:pt>
                  <c:pt idx="9">
                    <c:v>0.1</c:v>
                  </c:pt>
                  <c:pt idx="10">
                    <c:v>0.2</c:v>
                  </c:pt>
                  <c:pt idx="11">
                    <c:v>offline</c:v>
                  </c:pt>
                  <c:pt idx="12">
                    <c:v>0.05</c:v>
                  </c:pt>
                  <c:pt idx="13">
                    <c:v>0.1</c:v>
                  </c:pt>
                  <c:pt idx="14">
                    <c:v>0.2</c:v>
                  </c:pt>
                  <c:pt idx="15">
                    <c:v>offline</c:v>
                  </c:pt>
                  <c:pt idx="16">
                    <c:v>0.05</c:v>
                  </c:pt>
                  <c:pt idx="17">
                    <c:v>0.1</c:v>
                  </c:pt>
                  <c:pt idx="18">
                    <c:v>0.2</c:v>
                  </c:pt>
                  <c:pt idx="19">
                    <c:v>offline</c:v>
                  </c:pt>
                  <c:pt idx="20">
                    <c:v>0.05</c:v>
                  </c:pt>
                  <c:pt idx="21">
                    <c:v>0.1</c:v>
                  </c:pt>
                  <c:pt idx="22">
                    <c:v>0.2</c:v>
                  </c:pt>
                  <c:pt idx="23">
                    <c:v>offline</c:v>
                  </c:pt>
                </c:lvl>
                <c:lvl>
                  <c:pt idx="0">
                    <c:v>4</c:v>
                  </c:pt>
                  <c:pt idx="4">
                    <c:v>8</c:v>
                  </c:pt>
                  <c:pt idx="8">
                    <c:v>16</c:v>
                  </c:pt>
                  <c:pt idx="12">
                    <c:v>4</c:v>
                  </c:pt>
                  <c:pt idx="16">
                    <c:v>8</c:v>
                  </c:pt>
                  <c:pt idx="20">
                    <c:v>16</c:v>
                  </c:pt>
                </c:lvl>
                <c:lvl>
                  <c:pt idx="0">
                    <c:v>Llama3</c:v>
                  </c:pt>
                  <c:pt idx="12">
                    <c:v>Llama4</c:v>
                  </c:pt>
                </c:lvl>
              </c:multiLvlStrCache>
            </c:multiLvlStrRef>
          </c:cat>
          <c:val>
            <c:numRef>
              <c:f>Sheet1!$O$2:$O$25</c:f>
              <c:numCache>
                <c:formatCode>General</c:formatCode>
                <c:ptCount val="24"/>
                <c:pt idx="0">
                  <c:v>0.96389590763300925</c:v>
                </c:pt>
                <c:pt idx="1">
                  <c:v>1.2006902882219694</c:v>
                </c:pt>
                <c:pt idx="2">
                  <c:v>1.3191682012784252</c:v>
                </c:pt>
                <c:pt idx="3">
                  <c:v>1.3736930260109086</c:v>
                </c:pt>
                <c:pt idx="4">
                  <c:v>1.1631970246651191</c:v>
                </c:pt>
                <c:pt idx="5">
                  <c:v>1.2918233121204281</c:v>
                </c:pt>
                <c:pt idx="6">
                  <c:v>1.3553388108057451</c:v>
                </c:pt>
                <c:pt idx="7">
                  <c:v>1.3736930260109086</c:v>
                </c:pt>
                <c:pt idx="8">
                  <c:v>1.1631970246651191</c:v>
                </c:pt>
                <c:pt idx="9">
                  <c:v>1.2918233121204281</c:v>
                </c:pt>
                <c:pt idx="10">
                  <c:v>1.3553388108057451</c:v>
                </c:pt>
                <c:pt idx="11">
                  <c:v>1.3736930260109086</c:v>
                </c:pt>
                <c:pt idx="12">
                  <c:v>0.97890472882397728</c:v>
                </c:pt>
                <c:pt idx="13">
                  <c:v>1.1497182412788984</c:v>
                </c:pt>
                <c:pt idx="14">
                  <c:v>1.2618382942072577</c:v>
                </c:pt>
                <c:pt idx="15">
                  <c:v>1.3114657219606991</c:v>
                </c:pt>
                <c:pt idx="16">
                  <c:v>1.1298316866441214</c:v>
                </c:pt>
                <c:pt idx="17">
                  <c:v>1.2526424233398394</c:v>
                </c:pt>
                <c:pt idx="18">
                  <c:v>1.3138529801398773</c:v>
                </c:pt>
                <c:pt idx="19">
                  <c:v>1.3390068789598966</c:v>
                </c:pt>
                <c:pt idx="20">
                  <c:v>1.215661998745615</c:v>
                </c:pt>
                <c:pt idx="21">
                  <c:v>1.2877412848688046</c:v>
                </c:pt>
                <c:pt idx="22">
                  <c:v>1.3273119050762874</c:v>
                </c:pt>
                <c:pt idx="23">
                  <c:v>1.341139419969801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3-A63F-B844-90D5-8E5B42F709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9535616"/>
        <c:axId val="1279535168"/>
      </c:lineChart>
      <c:catAx>
        <c:axId val="1279535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79535168"/>
        <c:crosses val="autoZero"/>
        <c:auto val="1"/>
        <c:lblAlgn val="ctr"/>
        <c:lblOffset val="100"/>
        <c:noMultiLvlLbl val="0"/>
      </c:catAx>
      <c:valAx>
        <c:axId val="1279535168"/>
        <c:scaling>
          <c:orientation val="minMax"/>
          <c:max val="1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KR"/>
          </a:p>
        </c:txPr>
        <c:crossAx val="1279535616"/>
        <c:crosses val="autoZero"/>
        <c:crossBetween val="between"/>
        <c:majorUnit val="0.5"/>
      </c:valAx>
      <c:valAx>
        <c:axId val="77773695"/>
        <c:scaling>
          <c:orientation val="minMax"/>
          <c:max val="30"/>
          <c:min val="0"/>
        </c:scaling>
        <c:delete val="0"/>
        <c:axPos val="r"/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KR"/>
          </a:p>
        </c:txPr>
        <c:crossAx val="77772799"/>
        <c:crosses val="max"/>
        <c:crossBetween val="between"/>
        <c:majorUnit val="10"/>
        <c:minorUnit val="2"/>
      </c:valAx>
      <c:catAx>
        <c:axId val="7777279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7773695"/>
        <c:crosses val="autoZero"/>
        <c:auto val="1"/>
        <c:lblAlgn val="ctr"/>
        <c:lblOffset val="100"/>
        <c:noMultiLvlLbl val="0"/>
      </c:cat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700" b="1">
          <a:solidFill>
            <a:schemeClr val="tx1"/>
          </a:solidFill>
          <a:latin typeface="Cambria" panose="02040503050406030204" pitchFamily="18" charset="0"/>
        </a:defRPr>
      </a:pPr>
      <a:endParaRPr lang="en-K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825819805728648E-2"/>
          <c:y val="0.10628802016890702"/>
          <c:w val="0.8861096359932461"/>
          <c:h val="0.46093441445943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Sheet1!$I$1</c:f>
              <c:strCache>
                <c:ptCount val="1"/>
                <c:pt idx="0">
                  <c:v>HBF (online)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C4-B745-A9DA-3DA1A7F1F5A7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C4-B745-A9DA-3DA1A7F1F5A7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AC4-B745-A9DA-3DA1A7F1F5A7}"/>
              </c:ext>
            </c:extLst>
          </c:dPt>
          <c:cat>
            <c:multiLvlStrRef>
              <c:f>Sheet1!$F$2:$H$19</c:f>
              <c:multiLvlStrCache>
                <c:ptCount val="18"/>
                <c:lvl>
                  <c:pt idx="0">
                    <c:v>1</c:v>
                  </c:pt>
                  <c:pt idx="1">
                    <c:v>8</c:v>
                  </c:pt>
                  <c:pt idx="2">
                    <c:v>16</c:v>
                  </c:pt>
                  <c:pt idx="3">
                    <c:v>1</c:v>
                  </c:pt>
                  <c:pt idx="4">
                    <c:v>8</c:v>
                  </c:pt>
                  <c:pt idx="5">
                    <c:v>16</c:v>
                  </c:pt>
                  <c:pt idx="6">
                    <c:v>1</c:v>
                  </c:pt>
                  <c:pt idx="7">
                    <c:v>8</c:v>
                  </c:pt>
                  <c:pt idx="8">
                    <c:v>16</c:v>
                  </c:pt>
                  <c:pt idx="9">
                    <c:v>1</c:v>
                  </c:pt>
                  <c:pt idx="10">
                    <c:v>8</c:v>
                  </c:pt>
                  <c:pt idx="11">
                    <c:v>16</c:v>
                  </c:pt>
                  <c:pt idx="12">
                    <c:v>1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8</c:v>
                  </c:pt>
                  <c:pt idx="17">
                    <c:v>16</c:v>
                  </c:pt>
                </c:lvl>
                <c:lvl>
                  <c:pt idx="0">
                    <c:v>(S)</c:v>
                  </c:pt>
                  <c:pt idx="3">
                    <c:v>(M)</c:v>
                  </c:pt>
                  <c:pt idx="6">
                    <c:v>(L)</c:v>
                  </c:pt>
                  <c:pt idx="9">
                    <c:v>(S)</c:v>
                  </c:pt>
                  <c:pt idx="12">
                    <c:v>(M)</c:v>
                  </c:pt>
                  <c:pt idx="15">
                    <c:v>(L)</c:v>
                  </c:pt>
                </c:lvl>
                <c:lvl>
                  <c:pt idx="0">
                    <c:v>Llama3</c:v>
                  </c:pt>
                  <c:pt idx="9">
                    <c:v>Llama4</c:v>
                  </c:pt>
                </c:lvl>
              </c:multiLvlStrCache>
            </c:multiLvlStrRef>
          </c:cat>
          <c:val>
            <c:numRef>
              <c:f>Sheet1!$I$2:$I$19</c:f>
              <c:numCache>
                <c:formatCode>General</c:formatCode>
                <c:ptCount val="18"/>
                <c:pt idx="0">
                  <c:v>119912.43642300001</c:v>
                </c:pt>
                <c:pt idx="1">
                  <c:v>175793.74482399999</c:v>
                </c:pt>
                <c:pt idx="2">
                  <c:v>175793.74482399999</c:v>
                </c:pt>
                <c:pt idx="3">
                  <c:v>115208.412566</c:v>
                </c:pt>
                <c:pt idx="4">
                  <c:v>243424.27629499999</c:v>
                </c:pt>
                <c:pt idx="5">
                  <c:v>243424.27629499999</c:v>
                </c:pt>
                <c:pt idx="6">
                  <c:v>60951.385283000003</c:v>
                </c:pt>
                <c:pt idx="7">
                  <c:v>192347.783245</c:v>
                </c:pt>
                <c:pt idx="8">
                  <c:v>192347.783245</c:v>
                </c:pt>
                <c:pt idx="9">
                  <c:v>153693.63172</c:v>
                </c:pt>
                <c:pt idx="10">
                  <c:v>444038.41867699998</c:v>
                </c:pt>
                <c:pt idx="11">
                  <c:v>444038.41867699998</c:v>
                </c:pt>
                <c:pt idx="12">
                  <c:v>168882.04368500001</c:v>
                </c:pt>
                <c:pt idx="13">
                  <c:v>396779.927004</c:v>
                </c:pt>
                <c:pt idx="14">
                  <c:v>402034.29938500002</c:v>
                </c:pt>
                <c:pt idx="15">
                  <c:v>139607.07685700001</c:v>
                </c:pt>
                <c:pt idx="16">
                  <c:v>203597.55140900001</c:v>
                </c:pt>
                <c:pt idx="17">
                  <c:v>211276.67352700001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AC4-B745-A9DA-3DA1A7F1F5A7}"/>
            </c:ext>
          </c:extLst>
        </c:ser>
        <c:ser>
          <c:idx val="1"/>
          <c:order val="1"/>
          <c:tx>
            <c:strRef>
              <c:f>Sheet1!$J$1</c:f>
              <c:strCache>
                <c:ptCount val="1"/>
                <c:pt idx="0">
                  <c:v>HBF+ (online)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DAC4-B745-A9DA-3DA1A7F1F5A7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DAC4-B745-A9DA-3DA1A7F1F5A7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270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DAC4-B745-A9DA-3DA1A7F1F5A7}"/>
              </c:ext>
            </c:extLst>
          </c:dPt>
          <c:cat>
            <c:multiLvlStrRef>
              <c:f>Sheet1!$F$2:$H$19</c:f>
              <c:multiLvlStrCache>
                <c:ptCount val="18"/>
                <c:lvl>
                  <c:pt idx="0">
                    <c:v>1</c:v>
                  </c:pt>
                  <c:pt idx="1">
                    <c:v>8</c:v>
                  </c:pt>
                  <c:pt idx="2">
                    <c:v>16</c:v>
                  </c:pt>
                  <c:pt idx="3">
                    <c:v>1</c:v>
                  </c:pt>
                  <c:pt idx="4">
                    <c:v>8</c:v>
                  </c:pt>
                  <c:pt idx="5">
                    <c:v>16</c:v>
                  </c:pt>
                  <c:pt idx="6">
                    <c:v>1</c:v>
                  </c:pt>
                  <c:pt idx="7">
                    <c:v>8</c:v>
                  </c:pt>
                  <c:pt idx="8">
                    <c:v>16</c:v>
                  </c:pt>
                  <c:pt idx="9">
                    <c:v>1</c:v>
                  </c:pt>
                  <c:pt idx="10">
                    <c:v>8</c:v>
                  </c:pt>
                  <c:pt idx="11">
                    <c:v>16</c:v>
                  </c:pt>
                  <c:pt idx="12">
                    <c:v>1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8</c:v>
                  </c:pt>
                  <c:pt idx="17">
                    <c:v>16</c:v>
                  </c:pt>
                </c:lvl>
                <c:lvl>
                  <c:pt idx="0">
                    <c:v>(S)</c:v>
                  </c:pt>
                  <c:pt idx="3">
                    <c:v>(M)</c:v>
                  </c:pt>
                  <c:pt idx="6">
                    <c:v>(L)</c:v>
                  </c:pt>
                  <c:pt idx="9">
                    <c:v>(S)</c:v>
                  </c:pt>
                  <c:pt idx="12">
                    <c:v>(M)</c:v>
                  </c:pt>
                  <c:pt idx="15">
                    <c:v>(L)</c:v>
                  </c:pt>
                </c:lvl>
                <c:lvl>
                  <c:pt idx="0">
                    <c:v>Llama3</c:v>
                  </c:pt>
                  <c:pt idx="9">
                    <c:v>Llama4</c:v>
                  </c:pt>
                </c:lvl>
              </c:multiLvlStrCache>
            </c:multiLvlStrRef>
          </c:cat>
          <c:val>
            <c:numRef>
              <c:f>Sheet1!$J$2:$J$19</c:f>
              <c:numCache>
                <c:formatCode>General</c:formatCode>
                <c:ptCount val="18"/>
                <c:pt idx="0">
                  <c:v>198719.27118700001</c:v>
                </c:pt>
                <c:pt idx="1">
                  <c:v>198719.27118700001</c:v>
                </c:pt>
                <c:pt idx="2">
                  <c:v>198719.27118700001</c:v>
                </c:pt>
                <c:pt idx="3">
                  <c:v>168037.771871</c:v>
                </c:pt>
                <c:pt idx="4">
                  <c:v>276901.43274900003</c:v>
                </c:pt>
                <c:pt idx="5">
                  <c:v>276901.43274900003</c:v>
                </c:pt>
                <c:pt idx="6">
                  <c:v>77126.758713999996</c:v>
                </c:pt>
                <c:pt idx="7">
                  <c:v>200843.52700599999</c:v>
                </c:pt>
                <c:pt idx="8">
                  <c:v>200843.52700599999</c:v>
                </c:pt>
                <c:pt idx="9">
                  <c:v>189012.242749</c:v>
                </c:pt>
                <c:pt idx="10">
                  <c:v>428080.446757</c:v>
                </c:pt>
                <c:pt idx="11">
                  <c:v>428693.79882999999</c:v>
                </c:pt>
                <c:pt idx="12">
                  <c:v>194029.412136</c:v>
                </c:pt>
                <c:pt idx="13">
                  <c:v>413359.40026600001</c:v>
                </c:pt>
                <c:pt idx="14">
                  <c:v>414094.710815</c:v>
                </c:pt>
                <c:pt idx="15">
                  <c:v>143645.099942</c:v>
                </c:pt>
                <c:pt idx="16">
                  <c:v>208875.440718</c:v>
                </c:pt>
                <c:pt idx="17">
                  <c:v>214728.10068999999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DAC4-B745-A9DA-3DA1A7F1F5A7}"/>
            </c:ext>
          </c:extLst>
        </c:ser>
        <c:ser>
          <c:idx val="2"/>
          <c:order val="2"/>
          <c:tx>
            <c:strRef>
              <c:f>Sheet1!$K$1</c:f>
              <c:strCache>
                <c:ptCount val="1"/>
                <c:pt idx="0">
                  <c:v>HBF (offline)</c:v>
                </c:pt>
              </c:strCache>
            </c:strRef>
          </c:tx>
          <c:spPr>
            <a:solidFill>
              <a:schemeClr val="accent6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multiLvlStrRef>
              <c:f>Sheet1!$F$2:$H$19</c:f>
              <c:multiLvlStrCache>
                <c:ptCount val="18"/>
                <c:lvl>
                  <c:pt idx="0">
                    <c:v>1</c:v>
                  </c:pt>
                  <c:pt idx="1">
                    <c:v>8</c:v>
                  </c:pt>
                  <c:pt idx="2">
                    <c:v>16</c:v>
                  </c:pt>
                  <c:pt idx="3">
                    <c:v>1</c:v>
                  </c:pt>
                  <c:pt idx="4">
                    <c:v>8</c:v>
                  </c:pt>
                  <c:pt idx="5">
                    <c:v>16</c:v>
                  </c:pt>
                  <c:pt idx="6">
                    <c:v>1</c:v>
                  </c:pt>
                  <c:pt idx="7">
                    <c:v>8</c:v>
                  </c:pt>
                  <c:pt idx="8">
                    <c:v>16</c:v>
                  </c:pt>
                  <c:pt idx="9">
                    <c:v>1</c:v>
                  </c:pt>
                  <c:pt idx="10">
                    <c:v>8</c:v>
                  </c:pt>
                  <c:pt idx="11">
                    <c:v>16</c:v>
                  </c:pt>
                  <c:pt idx="12">
                    <c:v>1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8</c:v>
                  </c:pt>
                  <c:pt idx="17">
                    <c:v>16</c:v>
                  </c:pt>
                </c:lvl>
                <c:lvl>
                  <c:pt idx="0">
                    <c:v>(S)</c:v>
                  </c:pt>
                  <c:pt idx="3">
                    <c:v>(M)</c:v>
                  </c:pt>
                  <c:pt idx="6">
                    <c:v>(L)</c:v>
                  </c:pt>
                  <c:pt idx="9">
                    <c:v>(S)</c:v>
                  </c:pt>
                  <c:pt idx="12">
                    <c:v>(M)</c:v>
                  </c:pt>
                  <c:pt idx="15">
                    <c:v>(L)</c:v>
                  </c:pt>
                </c:lvl>
                <c:lvl>
                  <c:pt idx="0">
                    <c:v>Llama3</c:v>
                  </c:pt>
                  <c:pt idx="9">
                    <c:v>Llama4</c:v>
                  </c:pt>
                </c:lvl>
              </c:multiLvlStrCache>
            </c:multiLvlStrRef>
          </c:cat>
          <c:val>
            <c:numRef>
              <c:f>Sheet1!$K$2:$K$19</c:f>
              <c:numCache>
                <c:formatCode>General</c:formatCode>
                <c:ptCount val="18"/>
                <c:pt idx="0">
                  <c:v>193328.97695400001</c:v>
                </c:pt>
                <c:pt idx="1">
                  <c:v>193328.97695400001</c:v>
                </c:pt>
                <c:pt idx="2">
                  <c:v>193328.97695400001</c:v>
                </c:pt>
                <c:pt idx="3">
                  <c:v>278330.30773399997</c:v>
                </c:pt>
                <c:pt idx="4">
                  <c:v>278330.30773399997</c:v>
                </c:pt>
                <c:pt idx="5">
                  <c:v>278330.30773399997</c:v>
                </c:pt>
                <c:pt idx="6">
                  <c:v>179373.24895099999</c:v>
                </c:pt>
                <c:pt idx="7">
                  <c:v>208781.211885</c:v>
                </c:pt>
                <c:pt idx="8">
                  <c:v>208781.211885</c:v>
                </c:pt>
                <c:pt idx="9">
                  <c:v>419383.61214099999</c:v>
                </c:pt>
                <c:pt idx="10">
                  <c:v>474190.73096199997</c:v>
                </c:pt>
                <c:pt idx="11">
                  <c:v>474190.73096199997</c:v>
                </c:pt>
                <c:pt idx="12">
                  <c:v>363507.50790500001</c:v>
                </c:pt>
                <c:pt idx="13">
                  <c:v>426844.14360299997</c:v>
                </c:pt>
                <c:pt idx="14">
                  <c:v>426844.14360299997</c:v>
                </c:pt>
                <c:pt idx="15">
                  <c:v>185072.34559000001</c:v>
                </c:pt>
                <c:pt idx="16">
                  <c:v>221189.51149500001</c:v>
                </c:pt>
                <c:pt idx="17">
                  <c:v>222091.18483899999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AC4-B745-A9DA-3DA1A7F1F5A7}"/>
            </c:ext>
          </c:extLst>
        </c:ser>
        <c:ser>
          <c:idx val="3"/>
          <c:order val="3"/>
          <c:tx>
            <c:strRef>
              <c:f>Sheet1!$L$1</c:f>
              <c:strCache>
                <c:ptCount val="1"/>
                <c:pt idx="0">
                  <c:v>HBF+ (offline)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multiLvlStrRef>
              <c:f>Sheet1!$F$2:$H$19</c:f>
              <c:multiLvlStrCache>
                <c:ptCount val="18"/>
                <c:lvl>
                  <c:pt idx="0">
                    <c:v>1</c:v>
                  </c:pt>
                  <c:pt idx="1">
                    <c:v>8</c:v>
                  </c:pt>
                  <c:pt idx="2">
                    <c:v>16</c:v>
                  </c:pt>
                  <c:pt idx="3">
                    <c:v>1</c:v>
                  </c:pt>
                  <c:pt idx="4">
                    <c:v>8</c:v>
                  </c:pt>
                  <c:pt idx="5">
                    <c:v>16</c:v>
                  </c:pt>
                  <c:pt idx="6">
                    <c:v>1</c:v>
                  </c:pt>
                  <c:pt idx="7">
                    <c:v>8</c:v>
                  </c:pt>
                  <c:pt idx="8">
                    <c:v>16</c:v>
                  </c:pt>
                  <c:pt idx="9">
                    <c:v>1</c:v>
                  </c:pt>
                  <c:pt idx="10">
                    <c:v>8</c:v>
                  </c:pt>
                  <c:pt idx="11">
                    <c:v>16</c:v>
                  </c:pt>
                  <c:pt idx="12">
                    <c:v>1</c:v>
                  </c:pt>
                  <c:pt idx="13">
                    <c:v>8</c:v>
                  </c:pt>
                  <c:pt idx="14">
                    <c:v>16</c:v>
                  </c:pt>
                  <c:pt idx="15">
                    <c:v>1</c:v>
                  </c:pt>
                  <c:pt idx="16">
                    <c:v>8</c:v>
                  </c:pt>
                  <c:pt idx="17">
                    <c:v>16</c:v>
                  </c:pt>
                </c:lvl>
                <c:lvl>
                  <c:pt idx="0">
                    <c:v>(S)</c:v>
                  </c:pt>
                  <c:pt idx="3">
                    <c:v>(M)</c:v>
                  </c:pt>
                  <c:pt idx="6">
                    <c:v>(L)</c:v>
                  </c:pt>
                  <c:pt idx="9">
                    <c:v>(S)</c:v>
                  </c:pt>
                  <c:pt idx="12">
                    <c:v>(M)</c:v>
                  </c:pt>
                  <c:pt idx="15">
                    <c:v>(L)</c:v>
                  </c:pt>
                </c:lvl>
                <c:lvl>
                  <c:pt idx="0">
                    <c:v>Llama3</c:v>
                  </c:pt>
                  <c:pt idx="9">
                    <c:v>Llama4</c:v>
                  </c:pt>
                </c:lvl>
              </c:multiLvlStrCache>
            </c:multiLvlStrRef>
          </c:cat>
          <c:val>
            <c:numRef>
              <c:f>Sheet1!$L$2:$L$19</c:f>
              <c:numCache>
                <c:formatCode>General</c:formatCode>
                <c:ptCount val="18"/>
                <c:pt idx="0">
                  <c:v>201248.24277099999</c:v>
                </c:pt>
                <c:pt idx="1">
                  <c:v>201248.24277099999</c:v>
                </c:pt>
                <c:pt idx="2">
                  <c:v>201248.24277099999</c:v>
                </c:pt>
                <c:pt idx="3">
                  <c:v>285047.14247999998</c:v>
                </c:pt>
                <c:pt idx="4">
                  <c:v>285047.14247999998</c:v>
                </c:pt>
                <c:pt idx="5">
                  <c:v>285047.14247999998</c:v>
                </c:pt>
                <c:pt idx="6">
                  <c:v>186155.23186699999</c:v>
                </c:pt>
                <c:pt idx="7">
                  <c:v>213572.04939900001</c:v>
                </c:pt>
                <c:pt idx="8">
                  <c:v>213572.04939900001</c:v>
                </c:pt>
                <c:pt idx="9">
                  <c:v>189012.242749</c:v>
                </c:pt>
                <c:pt idx="10">
                  <c:v>428080.446757</c:v>
                </c:pt>
                <c:pt idx="11">
                  <c:v>428693.79882999999</c:v>
                </c:pt>
                <c:pt idx="12">
                  <c:v>274578.29726600001</c:v>
                </c:pt>
                <c:pt idx="13">
                  <c:v>414417.440122</c:v>
                </c:pt>
                <c:pt idx="14">
                  <c:v>414656.16199300002</c:v>
                </c:pt>
                <c:pt idx="15">
                  <c:v>191083.59749300001</c:v>
                </c:pt>
                <c:pt idx="16">
                  <c:v>223276.52867</c:v>
                </c:pt>
                <c:pt idx="17">
                  <c:v>223632.125294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DAC4-B745-A9DA-3DA1A7F1F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9535616"/>
        <c:axId val="1279535168"/>
      </c:barChart>
      <c:catAx>
        <c:axId val="1279535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79535168"/>
        <c:crosses val="autoZero"/>
        <c:auto val="1"/>
        <c:lblAlgn val="ctr"/>
        <c:lblOffset val="100"/>
        <c:noMultiLvlLbl val="0"/>
      </c:catAx>
      <c:valAx>
        <c:axId val="1279535168"/>
        <c:scaling>
          <c:orientation val="minMax"/>
          <c:max val="5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endParaRPr lang="en-KR"/>
          </a:p>
        </c:txPr>
        <c:crossAx val="1279535616"/>
        <c:crosses val="autoZero"/>
        <c:crossBetween val="between"/>
        <c:majorUnit val="100000"/>
        <c:minorUnit val="25000"/>
        <c:dispUnits>
          <c:builtInUnit val="thousands"/>
        </c:dispUnits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700" b="1">
          <a:solidFill>
            <a:schemeClr val="tx1"/>
          </a:solidFill>
          <a:latin typeface="Cambria" panose="02040503050406030204" pitchFamily="18" charset="0"/>
        </a:defRPr>
      </a:pPr>
      <a:endParaRPr lang="en-K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5545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156869-1717-9544-95CE-FC33CF987F2B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15812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47976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071291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CBF54-DFD3-F57B-6F82-6394F2AAF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CE9BD44-CF05-2BAB-80B9-592634A4F6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1052F5F-CF33-7FFB-05F6-83CC5F06A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71A2DD6-F498-46F5-FD8F-78787F253B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35829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44640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KR" dirty="0"/>
          </a:p>
        </p:txBody>
      </p:sp>
    </p:spTree>
    <p:extLst>
      <p:ext uri="{BB962C8B-B14F-4D97-AF65-F5344CB8AC3E}">
        <p14:creationId xmlns:p14="http://schemas.microsoft.com/office/powerpoint/2010/main" val="34495707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8615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4636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88282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10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70555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D7DA0-66C5-8E5D-9EFF-8537C7D81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A4720B8-8E0A-B33C-9252-7AC0DE30BC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D44C83A-241A-07D0-A210-81EEE983E4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3F94D5B-7AD5-F224-DE8A-D1BE39A30C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11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160927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A0361-C287-7F66-ABD4-04480829C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0C9F552-B819-26A7-CD37-6C16F41BB2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56BB926-12E2-5422-C8EC-4A3CC78610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FBBF1B2-69E7-FF42-38DD-6DA92A394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12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9576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13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765648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8B913-7218-17C7-4832-1DAE68E2D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F2D2ABD-A306-495B-9B3E-57E398CACF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EF5F322-2952-C0F2-B57C-4B5E4433E2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7EA9A53-364B-4228-498F-349A752759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14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518338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FFEFE-3ECD-5B57-15CE-F6811A2BF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510C7D4-FBB0-74BA-8D7A-8D2FCAD6D5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CC310A3-793F-3195-ED9C-184091F2D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F8B82BD-BACF-EC0E-728D-D948D8AE53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15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963296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8943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623428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102954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34606019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3838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8E381840-DEB7-95A3-4DFC-2E588FAD7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3eaef692a2_0_76:notes">
            <a:extLst>
              <a:ext uri="{FF2B5EF4-FFF2-40B4-BE49-F238E27FC236}">
                <a16:creationId xmlns:a16="http://schemas.microsoft.com/office/drawing/2014/main" id="{C4DB52E1-198B-23D5-7994-94866E15B6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" name="Google Shape;31;g23eaef692a2_0_76:notes">
            <a:extLst>
              <a:ext uri="{FF2B5EF4-FFF2-40B4-BE49-F238E27FC236}">
                <a16:creationId xmlns:a16="http://schemas.microsoft.com/office/drawing/2014/main" id="{2F46ED07-454B-EDBC-EC37-BAE0878894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112690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BCD0119B-0F93-46AE-3B37-00B84B5B1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3eaef692a2_0_76:notes">
            <a:extLst>
              <a:ext uri="{FF2B5EF4-FFF2-40B4-BE49-F238E27FC236}">
                <a16:creationId xmlns:a16="http://schemas.microsoft.com/office/drawing/2014/main" id="{35ADAA8B-5EDC-C666-B9BA-596C5944DA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" name="Google Shape;31;g23eaef692a2_0_76:notes">
            <a:extLst>
              <a:ext uri="{FF2B5EF4-FFF2-40B4-BE49-F238E27FC236}">
                <a16:creationId xmlns:a16="http://schemas.microsoft.com/office/drawing/2014/main" id="{9E6B8EE9-C5A8-202A-C44E-09EFA44B9F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63357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E5553B40-09DE-33E2-2679-302081502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3eaef692a2_0_76:notes">
            <a:extLst>
              <a:ext uri="{FF2B5EF4-FFF2-40B4-BE49-F238E27FC236}">
                <a16:creationId xmlns:a16="http://schemas.microsoft.com/office/drawing/2014/main" id="{DD1ED120-8F86-C36C-A521-0DB62C1ECA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" name="Google Shape;31;g23eaef692a2_0_76:notes">
            <a:extLst>
              <a:ext uri="{FF2B5EF4-FFF2-40B4-BE49-F238E27FC236}">
                <a16:creationId xmlns:a16="http://schemas.microsoft.com/office/drawing/2014/main" id="{381B2EC4-F0E7-89AB-BAA5-7BB674C0E0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908517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B732180A-13B1-631D-589E-042CCE646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3eaef692a2_0_76:notes">
            <a:extLst>
              <a:ext uri="{FF2B5EF4-FFF2-40B4-BE49-F238E27FC236}">
                <a16:creationId xmlns:a16="http://schemas.microsoft.com/office/drawing/2014/main" id="{49D2EA77-214C-CDA2-6F82-FC1A470579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" name="Google Shape;31;g23eaef692a2_0_76:notes">
            <a:extLst>
              <a:ext uri="{FF2B5EF4-FFF2-40B4-BE49-F238E27FC236}">
                <a16:creationId xmlns:a16="http://schemas.microsoft.com/office/drawing/2014/main" id="{87753202-C2E7-BA7A-5B50-7E6CFA0DCD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8315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83930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26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3436668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27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416355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28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7386112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29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53965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30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350647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31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71623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32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657946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33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817936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EA1E1C5D-80AD-C9A0-80F3-ADD7EBC63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3eaef692a2_0_76:notes">
            <a:extLst>
              <a:ext uri="{FF2B5EF4-FFF2-40B4-BE49-F238E27FC236}">
                <a16:creationId xmlns:a16="http://schemas.microsoft.com/office/drawing/2014/main" id="{317E094E-3B77-28F6-8A92-D6012101E7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" name="Google Shape;31;g23eaef692a2_0_76:notes">
            <a:extLst>
              <a:ext uri="{FF2B5EF4-FFF2-40B4-BE49-F238E27FC236}">
                <a16:creationId xmlns:a16="http://schemas.microsoft.com/office/drawing/2014/main" id="{67966747-E84E-89E0-01D5-B9DFBB760A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45279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E1EE7B0E-A5E8-157E-990C-D0E249AD7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3eaef692a2_0_76:notes">
            <a:extLst>
              <a:ext uri="{FF2B5EF4-FFF2-40B4-BE49-F238E27FC236}">
                <a16:creationId xmlns:a16="http://schemas.microsoft.com/office/drawing/2014/main" id="{6FE00F29-E851-A5EA-C154-A5BD5B1CCB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" name="Google Shape;31;g23eaef692a2_0_76:notes">
            <a:extLst>
              <a:ext uri="{FF2B5EF4-FFF2-40B4-BE49-F238E27FC236}">
                <a16:creationId xmlns:a16="http://schemas.microsoft.com/office/drawing/2014/main" id="{395AF18B-41B6-090C-C75F-E2C8DE86E1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03577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FCB2519D-3601-C512-7A0E-9683F5AD0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3eaef692a2_0_76:notes">
            <a:extLst>
              <a:ext uri="{FF2B5EF4-FFF2-40B4-BE49-F238E27FC236}">
                <a16:creationId xmlns:a16="http://schemas.microsoft.com/office/drawing/2014/main" id="{5A6BF452-6769-5AEC-342E-5D930491C0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" name="Google Shape;31;g23eaef692a2_0_76:notes">
            <a:extLst>
              <a:ext uri="{FF2B5EF4-FFF2-40B4-BE49-F238E27FC236}">
                <a16:creationId xmlns:a16="http://schemas.microsoft.com/office/drawing/2014/main" id="{34E102C3-5632-F46F-4B45-2374C574E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584884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AF71B-2DD8-8B43-BFF1-1D1B54462F2D}" type="slidenum">
              <a:rPr kumimoji="1" lang="ko-KR" altLang="en-US" smtClean="0"/>
              <a:t>37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358589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FE1E9-77DF-3C86-92AC-082A2B73B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8EE944B-FD19-A538-BEC0-804A68C757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4340AA9-A8F8-898F-FD99-543AB544EE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1659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00" y="645000"/>
            <a:ext cx="11360800" cy="2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C60F65"/>
              </a:buClr>
              <a:buSzPts val="3600"/>
              <a:buNone/>
              <a:defRPr sz="4800" b="1" i="0">
                <a:solidFill>
                  <a:srgbClr val="C60F65"/>
                </a:solidFill>
                <a:latin typeface="S-Core Dream 6 Bold" panose="020B0503030302020204" pitchFamily="34" charset="-127"/>
                <a:ea typeface="S-Core Dream 6 Bold" panose="020B0503030302020204" pitchFamily="34" charset="-12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2749704"/>
            <a:ext cx="11360800" cy="96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884C"/>
              </a:buClr>
              <a:buSzPts val="2800"/>
              <a:buFont typeface="Lora SemiBold"/>
              <a:buNone/>
              <a:defRPr sz="4000" b="0" i="0">
                <a:solidFill>
                  <a:srgbClr val="F5884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cs typeface="S-Core Dream 5 Medium" panose="020B0503030302020204" pitchFamily="34" charset="-127"/>
                <a:sym typeface="Lora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Lora Medium"/>
              <a:buNone/>
              <a:defRPr sz="3733">
                <a:latin typeface="Lora Medium"/>
                <a:ea typeface="Lora Medium"/>
                <a:cs typeface="Lora Medium"/>
                <a:sym typeface="Lora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Lora Medium"/>
              <a:buNone/>
              <a:defRPr sz="3733">
                <a:latin typeface="Lora Medium"/>
                <a:ea typeface="Lora Medium"/>
                <a:cs typeface="Lora Medium"/>
                <a:sym typeface="Lora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Lora Medium"/>
              <a:buNone/>
              <a:defRPr sz="3733">
                <a:latin typeface="Lora Medium"/>
                <a:ea typeface="Lora Medium"/>
                <a:cs typeface="Lora Medium"/>
                <a:sym typeface="Lora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Lora Medium"/>
              <a:buNone/>
              <a:defRPr sz="3733">
                <a:latin typeface="Lora Medium"/>
                <a:ea typeface="Lora Medium"/>
                <a:cs typeface="Lora Medium"/>
                <a:sym typeface="Lora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Lora Medium"/>
              <a:buNone/>
              <a:defRPr sz="3733">
                <a:latin typeface="Lora Medium"/>
                <a:ea typeface="Lora Medium"/>
                <a:cs typeface="Lora Medium"/>
                <a:sym typeface="Lora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Lora Medium"/>
              <a:buNone/>
              <a:defRPr sz="3733">
                <a:latin typeface="Lora Medium"/>
                <a:ea typeface="Lora Medium"/>
                <a:cs typeface="Lora Medium"/>
                <a:sym typeface="Lora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Lora Medium"/>
              <a:buNone/>
              <a:defRPr sz="3733">
                <a:latin typeface="Lora Medium"/>
                <a:ea typeface="Lora Medium"/>
                <a:cs typeface="Lora Medium"/>
                <a:sym typeface="Lora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Lora Medium"/>
              <a:buNone/>
              <a:defRPr sz="3733">
                <a:latin typeface="Lora Medium"/>
                <a:ea typeface="Lora Medium"/>
                <a:cs typeface="Lora Medium"/>
                <a:sym typeface="Lora Medium"/>
              </a:defRPr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97650" y="4727434"/>
            <a:ext cx="2996701" cy="86233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subTitle" idx="2"/>
          </p:nvPr>
        </p:nvSpPr>
        <p:spPr>
          <a:xfrm>
            <a:off x="3587000" y="3941400"/>
            <a:ext cx="5018000" cy="7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Lora Medium"/>
              <a:buNone/>
              <a:defRPr sz="2800" b="0" i="0">
                <a:latin typeface="S-Core Dream 5 Medium" panose="020B0503030302020204" pitchFamily="34" charset="-127"/>
                <a:ea typeface="S-Core Dream 5 Medium" panose="020B0503030302020204" pitchFamily="34" charset="-127"/>
                <a:cs typeface="S-Core Dream 5 Medium" panose="020B0503030302020204" pitchFamily="34" charset="-127"/>
                <a:sym typeface="Lor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Font typeface="Lora Medium"/>
              <a:buNone/>
              <a:defRPr sz="2933">
                <a:latin typeface="Lora Medium"/>
                <a:ea typeface="Lora Medium"/>
                <a:cs typeface="Lora Medium"/>
                <a:sym typeface="Lora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Font typeface="Lora Medium"/>
              <a:buNone/>
              <a:defRPr sz="2933">
                <a:latin typeface="Lora Medium"/>
                <a:ea typeface="Lora Medium"/>
                <a:cs typeface="Lora Medium"/>
                <a:sym typeface="Lora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Font typeface="Lora Medium"/>
              <a:buNone/>
              <a:defRPr sz="2933">
                <a:latin typeface="Lora Medium"/>
                <a:ea typeface="Lora Medium"/>
                <a:cs typeface="Lora Medium"/>
                <a:sym typeface="Lora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Font typeface="Lora Medium"/>
              <a:buNone/>
              <a:defRPr sz="2933">
                <a:latin typeface="Lora Medium"/>
                <a:ea typeface="Lora Medium"/>
                <a:cs typeface="Lora Medium"/>
                <a:sym typeface="Lora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Font typeface="Lora Medium"/>
              <a:buNone/>
              <a:defRPr sz="2933">
                <a:latin typeface="Lora Medium"/>
                <a:ea typeface="Lora Medium"/>
                <a:cs typeface="Lora Medium"/>
                <a:sym typeface="Lora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Font typeface="Lora Medium"/>
              <a:buNone/>
              <a:defRPr sz="2933">
                <a:latin typeface="Lora Medium"/>
                <a:ea typeface="Lora Medium"/>
                <a:cs typeface="Lora Medium"/>
                <a:sym typeface="Lora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Font typeface="Lora Medium"/>
              <a:buNone/>
              <a:defRPr sz="2933">
                <a:latin typeface="Lora Medium"/>
                <a:ea typeface="Lora Medium"/>
                <a:cs typeface="Lora Medium"/>
                <a:sym typeface="Lora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Font typeface="Lora Medium"/>
              <a:buNone/>
              <a:defRPr sz="2933">
                <a:latin typeface="Lora Medium"/>
                <a:ea typeface="Lora Medium"/>
                <a:cs typeface="Lora Medium"/>
                <a:sym typeface="Lora Medium"/>
              </a:defRPr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3"/>
          </p:nvPr>
        </p:nvSpPr>
        <p:spPr>
          <a:xfrm>
            <a:off x="3587000" y="5626200"/>
            <a:ext cx="5018000" cy="7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7C8081"/>
              </a:buClr>
              <a:buSzPts val="2200"/>
              <a:buFont typeface="Lora Medium"/>
              <a:buNone/>
              <a:defRPr b="0" i="0">
                <a:solidFill>
                  <a:srgbClr val="7C808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cs typeface="S-Core Dream 5 Medium" panose="020B0503030302020204" pitchFamily="34" charset="-127"/>
                <a:sym typeface="Lora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7C8081"/>
              </a:buClr>
              <a:buSzPts val="2200"/>
              <a:buFont typeface="Lora Medium"/>
              <a:buNone/>
              <a:defRPr sz="29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7C8081"/>
              </a:buClr>
              <a:buSzPts val="2200"/>
              <a:buFont typeface="Lora Medium"/>
              <a:buNone/>
              <a:defRPr sz="29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7C8081"/>
              </a:buClr>
              <a:buSzPts val="2200"/>
              <a:buFont typeface="Lora Medium"/>
              <a:buNone/>
              <a:defRPr sz="29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7C8081"/>
              </a:buClr>
              <a:buSzPts val="2200"/>
              <a:buFont typeface="Lora Medium"/>
              <a:buNone/>
              <a:defRPr sz="29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7C8081"/>
              </a:buClr>
              <a:buSzPts val="2200"/>
              <a:buFont typeface="Lora Medium"/>
              <a:buNone/>
              <a:defRPr sz="29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7C8081"/>
              </a:buClr>
              <a:buSzPts val="2200"/>
              <a:buFont typeface="Lora Medium"/>
              <a:buNone/>
              <a:defRPr sz="29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7C8081"/>
              </a:buClr>
              <a:buSzPts val="2200"/>
              <a:buFont typeface="Lora Medium"/>
              <a:buNone/>
              <a:defRPr sz="29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7C8081"/>
              </a:buClr>
              <a:buSzPts val="2200"/>
              <a:buFont typeface="Lora Medium"/>
              <a:buNone/>
              <a:defRPr sz="29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63200" y="892066"/>
            <a:ext cx="12065600" cy="56387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68000" lvl="0" indent="-3240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 Medium"/>
              <a:buChar char="●"/>
              <a:defRPr sz="2400">
                <a:latin typeface="에스코어 드림 5 Medium" panose="020B0503030302020204" pitchFamily="34" charset="-127"/>
                <a:ea typeface="에스코어 드림 5 Medium" panose="020B0503030302020204" pitchFamily="34" charset="-127"/>
                <a:cs typeface="에스코어 드림 5 Medium" panose="020B0503030302020204" pitchFamily="34" charset="-127"/>
                <a:sym typeface="Lora Medium"/>
              </a:defRPr>
            </a:lvl1pPr>
            <a:lvl2pPr marL="792000" lvl="1" indent="-288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ora Medium"/>
              <a:buChar char="○"/>
              <a:defRPr sz="2200"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에스코어 드림 4 Regular" panose="020B0503030302020204" pitchFamily="34" charset="-127"/>
                <a:sym typeface="Lora Medium"/>
              </a:defRPr>
            </a:lvl2pPr>
            <a:lvl3pPr marL="1152000" lvl="2" indent="-324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ora Medium"/>
              <a:buChar char="■"/>
              <a:defRPr sz="2000"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에스코어 드림 4 Regular" panose="020B0503030302020204" pitchFamily="34" charset="-127"/>
                <a:sym typeface="Lora Medium"/>
              </a:defRPr>
            </a:lvl3pPr>
            <a:lvl4pPr marL="1512000" lvl="3" indent="-324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ora Medium"/>
              <a:buChar char="●"/>
              <a:defRPr sz="2000"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에스코어 드림 4 Regular" panose="020B0503030302020204" pitchFamily="34" charset="-127"/>
                <a:sym typeface="Lora Medium"/>
              </a:defRPr>
            </a:lvl4pPr>
            <a:lvl5pPr marL="1872000" lvl="4" indent="-324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ora Medium"/>
              <a:buChar char="○"/>
              <a:defRPr sz="2000"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에스코어 드림 4 Regular" panose="020B0503030302020204" pitchFamily="34" charset="-127"/>
                <a:sym typeface="Lora Medium"/>
              </a:defRPr>
            </a:lvl5pPr>
            <a:lvl6pPr marL="2232000" lvl="5" indent="-324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ora Medium"/>
              <a:buChar char="■"/>
              <a:defRPr sz="2000"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에스코어 드림 4 Regular" panose="020B0503030302020204" pitchFamily="34" charset="-127"/>
                <a:sym typeface="Lora Medium"/>
              </a:defRPr>
            </a:lvl6pPr>
            <a:lvl7pPr marL="2592000" lvl="6" indent="-324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ora Medium"/>
              <a:buChar char="●"/>
              <a:defRPr sz="2000"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에스코어 드림 4 Regular" panose="020B0503030302020204" pitchFamily="34" charset="-127"/>
                <a:sym typeface="Lora Medium"/>
              </a:defRPr>
            </a:lvl7pPr>
            <a:lvl8pPr marL="2952000" lvl="7" indent="-3240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ora Medium"/>
              <a:buChar char="○"/>
              <a:defRPr sz="2000"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에스코어 드림 4 Regular" panose="020B0503030302020204" pitchFamily="34" charset="-127"/>
                <a:sym typeface="Lora Medium"/>
              </a:defRPr>
            </a:lvl8pPr>
            <a:lvl9pPr marL="5046007" lvl="8" indent="0">
              <a:spcBef>
                <a:spcPts val="0"/>
              </a:spcBef>
              <a:spcAft>
                <a:spcPts val="0"/>
              </a:spcAft>
              <a:buSzPts val="1600"/>
              <a:buFont typeface="Lora Medium"/>
              <a:buNone/>
              <a:defRPr sz="2133">
                <a:latin typeface="Lora Medium"/>
                <a:ea typeface="Lora Medium"/>
                <a:cs typeface="Lora Medium"/>
                <a:sym typeface="Lora Medium"/>
              </a:defRPr>
            </a:lvl9pPr>
          </a:lstStyle>
          <a:p>
            <a:pPr lvl="0"/>
            <a:endParaRPr lang="en-US" altLang="en-US" dirty="0"/>
          </a:p>
        </p:txBody>
      </p:sp>
      <p:sp>
        <p:nvSpPr>
          <p:cNvPr id="18" name="Google Shape;18;p3"/>
          <p:cNvSpPr/>
          <p:nvPr/>
        </p:nvSpPr>
        <p:spPr>
          <a:xfrm rot="10800000">
            <a:off x="0" y="0"/>
            <a:ext cx="12192000" cy="892067"/>
          </a:xfrm>
          <a:prstGeom prst="rect">
            <a:avLst/>
          </a:prstGeom>
          <a:gradFill>
            <a:gsLst>
              <a:gs pos="0">
                <a:srgbClr val="F5884C"/>
              </a:gs>
              <a:gs pos="39000">
                <a:srgbClr val="C60F65"/>
              </a:gs>
              <a:gs pos="100000">
                <a:srgbClr val="C60F65"/>
              </a:gs>
            </a:gsLst>
            <a:lin ang="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11397200" y="6577297"/>
            <a:ext cx="731600" cy="26296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33">
                <a:solidFill>
                  <a:srgbClr val="7C808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  <a:cs typeface="에스코어 드림 5 Medium" panose="020B0503030302020204" pitchFamily="34" charset="-127"/>
                <a:sym typeface="Lora Medium"/>
              </a:defRPr>
            </a:lvl1pPr>
            <a:lvl2pPr lvl="1" algn="r" rtl="0">
              <a:buNone/>
              <a:defRPr sz="13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2pPr>
            <a:lvl3pPr lvl="2" algn="r" rtl="0">
              <a:buNone/>
              <a:defRPr sz="13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3pPr>
            <a:lvl4pPr lvl="3" algn="r" rtl="0">
              <a:buNone/>
              <a:defRPr sz="13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4pPr>
            <a:lvl5pPr lvl="4" algn="r" rtl="0">
              <a:buNone/>
              <a:defRPr sz="13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5pPr>
            <a:lvl6pPr lvl="5" algn="r" rtl="0">
              <a:buNone/>
              <a:defRPr sz="13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6pPr>
            <a:lvl7pPr lvl="6" algn="r" rtl="0">
              <a:buNone/>
              <a:defRPr sz="13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7pPr>
            <a:lvl8pPr lvl="7" algn="r" rtl="0">
              <a:buNone/>
              <a:defRPr sz="13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8pPr>
            <a:lvl9pPr lvl="8" algn="r" rtl="0">
              <a:buNone/>
              <a:defRPr sz="1333">
                <a:solidFill>
                  <a:srgbClr val="7C8081"/>
                </a:solidFill>
                <a:latin typeface="Lora Medium"/>
                <a:ea typeface="Lora Medium"/>
                <a:cs typeface="Lora Medium"/>
                <a:sym typeface="Lora Medium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바닥글 개체 틀 4">
            <a:extLst>
              <a:ext uri="{FF2B5EF4-FFF2-40B4-BE49-F238E27FC236}">
                <a16:creationId xmlns:a16="http://schemas.microsoft.com/office/drawing/2014/main" id="{BA179541-BE0A-0809-6A2E-E2CF3A3B83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09700" y="6577297"/>
            <a:ext cx="9372599" cy="2629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chemeClr val="tx1">
                    <a:tint val="75000"/>
                  </a:schemeClr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defRPr>
            </a:lvl1pPr>
          </a:lstStyle>
          <a:p>
            <a:r>
              <a:rPr kumimoji="1" lang="en-US" altLang="en-US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63200" y="64233"/>
            <a:ext cx="120656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3600" b="1" i="0">
                <a:solidFill>
                  <a:schemeClr val="bg1"/>
                </a:solidFill>
                <a:latin typeface="S-Core Dream 6 Bold" panose="020B0503030302020204" pitchFamily="34" charset="-127"/>
                <a:ea typeface="S-Core Dream 6 Bold" panose="020B0503030302020204" pitchFamily="34" charset="-12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6D30019-F383-4C29-02FB-355A9A36C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129" y="0"/>
            <a:ext cx="5511225" cy="366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792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3200" y="70467"/>
            <a:ext cx="12065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None/>
              <a:defRPr sz="2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None/>
              <a:defRPr sz="2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None/>
              <a:defRPr sz="2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None/>
              <a:defRPr sz="2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None/>
              <a:defRPr sz="2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None/>
              <a:defRPr sz="2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None/>
              <a:defRPr sz="2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None/>
              <a:defRPr sz="2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None/>
              <a:defRPr sz="2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9400" y="892067"/>
            <a:ext cx="11933200" cy="5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ora"/>
              <a:buChar char="●"/>
              <a:defRPr sz="2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ora"/>
              <a:buChar char="○"/>
              <a:defRPr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ora"/>
              <a:buChar char="■"/>
              <a:defRPr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lvl="3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ora"/>
              <a:buChar char="●"/>
              <a:defRPr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lvl="4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ora"/>
              <a:buChar char="○"/>
              <a:defRPr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lvl="5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ora"/>
              <a:buChar char="■"/>
              <a:defRPr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lvl="6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ora"/>
              <a:buChar char="●"/>
              <a:defRPr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lvl="7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ora"/>
              <a:buChar char="○"/>
              <a:defRPr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lvl="8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ora"/>
              <a:buChar char="■"/>
              <a:defRPr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733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r">
              <a:buNone/>
              <a:defRPr sz="1733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r">
              <a:buNone/>
              <a:defRPr sz="1733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r">
              <a:buNone/>
              <a:defRPr sz="1733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r">
              <a:buNone/>
              <a:defRPr sz="1733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r">
              <a:buNone/>
              <a:defRPr sz="1733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r">
              <a:buNone/>
              <a:defRPr sz="1733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r">
              <a:buNone/>
              <a:defRPr sz="1733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r">
              <a:buNone/>
              <a:defRPr sz="1733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aos.postech.ac.k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hyperlink" Target="mailto:jisungpark@postech.ac.kr" TargetMode="External"/><Relationship Id="rId4" Type="http://schemas.openxmlformats.org/officeDocument/2006/relationships/hyperlink" Target="https://jisung-park.github.io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document/11573667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www.computer.org/csdl/journal/ca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9B411B-5D91-B301-3FCC-9D57A326ED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Exploring High-Bandwidth Flash for Modern LLM Inference: Opportunities and Challenges</a:t>
            </a:r>
            <a:endParaRPr kumimoji="1" lang="ko-KR" altLang="en-US" sz="40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980EB01-84A9-12A7-1DDE-813D5B3D4E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ko-KR" dirty="0"/>
              <a:t>SAFARI Live Seminar</a:t>
            </a:r>
            <a:endParaRPr kumimoji="1" lang="ko-KR" altLang="en-US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3D9FB906-FCE1-9DDC-57CE-B1A4A5EF3541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altLang="ko-KR" dirty="0" err="1"/>
              <a:t>Jisung</a:t>
            </a:r>
            <a:r>
              <a:rPr lang="en-US" altLang="ko-KR" dirty="0"/>
              <a:t> Park</a:t>
            </a:r>
            <a:endParaRPr lang="ko-KR" altLang="en-US" dirty="0"/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3071C69F-034B-A1FB-99D7-D56ABBBCD374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rPr kumimoji="1" lang="en-US" altLang="ko-KR" dirty="0"/>
              <a:t>2026.07.24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5911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26A19-B4E8-4286-F0D0-D81BE4AC3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/>
              <a:t>Dr. Jisung Park</a:t>
            </a:r>
            <a:endParaRPr lang="en-CH" dirty="0"/>
          </a:p>
          <a:p>
            <a:pPr lvl="1"/>
            <a:r>
              <a:rPr lang="en-US" altLang="ko-KR" dirty="0"/>
              <a:t>Assistant Professor @ POSTECH CSE, </a:t>
            </a:r>
            <a:r>
              <a:rPr lang="en-CH"/>
              <a:t>2022</a:t>
            </a:r>
            <a:r>
              <a:rPr lang="en-US" altLang="ko-KR" dirty="0"/>
              <a:t>.09</a:t>
            </a:r>
            <a:r>
              <a:rPr lang="ko-KR" altLang="en-US" dirty="0"/>
              <a:t> </a:t>
            </a:r>
            <a:r>
              <a:rPr lang="en-US" altLang="ko-KR" dirty="0"/>
              <a:t>–</a:t>
            </a:r>
            <a:r>
              <a:rPr lang="ko-KR" altLang="en-US" dirty="0"/>
              <a:t> </a:t>
            </a:r>
            <a:r>
              <a:rPr lang="en-US" altLang="ko-KR" dirty="0"/>
              <a:t>Present</a:t>
            </a:r>
            <a:endParaRPr lang="en-CH" dirty="0"/>
          </a:p>
          <a:p>
            <a:pPr lvl="1"/>
            <a:r>
              <a:rPr lang="en-US" altLang="ko-KR" dirty="0"/>
              <a:t>Postdoctoral Research Associate and Lecturer,</a:t>
            </a:r>
            <a:r>
              <a:rPr lang="ko-KR" altLang="en-US" dirty="0"/>
              <a:t> </a:t>
            </a:r>
            <a:r>
              <a:rPr lang="en-US" altLang="ko-KR" dirty="0"/>
              <a:t>ETH Zurich</a:t>
            </a:r>
            <a:r>
              <a:rPr lang="en-CH"/>
              <a:t>, 2019</a:t>
            </a:r>
            <a:r>
              <a:rPr lang="en-US" dirty="0"/>
              <a:t> – </a:t>
            </a:r>
            <a:r>
              <a:rPr lang="en-CH"/>
              <a:t>2022</a:t>
            </a:r>
            <a:endParaRPr lang="en-CH" dirty="0"/>
          </a:p>
          <a:p>
            <a:pPr lvl="1"/>
            <a:r>
              <a:rPr lang="en-US" altLang="ko-KR" dirty="0"/>
              <a:t>Ph.D. from SNU EECS,</a:t>
            </a:r>
            <a:r>
              <a:rPr lang="ko-KR" altLang="en-US" dirty="0"/>
              <a:t> </a:t>
            </a:r>
            <a:r>
              <a:rPr lang="en-US" altLang="ko-KR" dirty="0"/>
              <a:t>2019</a:t>
            </a:r>
            <a:endParaRPr lang="en-US" dirty="0"/>
          </a:p>
          <a:p>
            <a:pPr lvl="1"/>
            <a:r>
              <a:rPr lang="en-US" altLang="ko-KR" dirty="0"/>
              <a:t>Homepages</a:t>
            </a:r>
          </a:p>
          <a:p>
            <a:pPr lvl="2"/>
            <a:r>
              <a:rPr lang="en-US" altLang="ko-KR" dirty="0"/>
              <a:t>Research Group</a:t>
            </a:r>
            <a:r>
              <a:rPr lang="ko-KR" altLang="en-US" dirty="0"/>
              <a:t> </a:t>
            </a:r>
            <a:r>
              <a:rPr lang="en-US" altLang="ko-KR" dirty="0"/>
              <a:t>–</a:t>
            </a:r>
            <a:r>
              <a:rPr lang="ko-KR" altLang="en-US" dirty="0"/>
              <a:t> </a:t>
            </a:r>
            <a:r>
              <a:rPr lang="en-US" altLang="ko-KR" dirty="0"/>
              <a:t>CAOS</a:t>
            </a:r>
            <a:r>
              <a:rPr lang="ko-KR" altLang="en-US" dirty="0"/>
              <a:t> </a:t>
            </a:r>
            <a:r>
              <a:rPr lang="en-US" altLang="ko-KR" sz="1700" dirty="0"/>
              <a:t>(</a:t>
            </a:r>
            <a:r>
              <a:rPr lang="en-US" altLang="ko-KR" sz="1700" b="1" u="sng" dirty="0"/>
              <a:t>C</a:t>
            </a:r>
            <a:r>
              <a:rPr lang="en-US" altLang="ko-KR" sz="1700" dirty="0"/>
              <a:t>omputer</a:t>
            </a:r>
            <a:r>
              <a:rPr lang="ko-KR" altLang="en-US" sz="1700" dirty="0"/>
              <a:t> </a:t>
            </a:r>
            <a:r>
              <a:rPr lang="en-US" altLang="ko-KR" sz="1700" b="1" u="sng" dirty="0"/>
              <a:t>A</a:t>
            </a:r>
            <a:r>
              <a:rPr lang="en-US" altLang="ko-KR" sz="1700" dirty="0"/>
              <a:t>rchitecture</a:t>
            </a:r>
            <a:r>
              <a:rPr lang="ko-KR" altLang="en-US" sz="1700" dirty="0"/>
              <a:t> </a:t>
            </a:r>
            <a:r>
              <a:rPr lang="en-US" altLang="ko-KR" sz="1700" dirty="0"/>
              <a:t>and</a:t>
            </a:r>
            <a:r>
              <a:rPr lang="ko-KR" altLang="en-US" sz="1700" dirty="0"/>
              <a:t> </a:t>
            </a:r>
            <a:r>
              <a:rPr lang="en-US" altLang="ko-KR" sz="1700" b="1" u="sng" dirty="0"/>
              <a:t>O</a:t>
            </a:r>
            <a:r>
              <a:rPr lang="en-US" altLang="ko-KR" sz="1700" dirty="0"/>
              <a:t>perating</a:t>
            </a:r>
            <a:r>
              <a:rPr lang="ko-KR" altLang="en-US" sz="1700" dirty="0"/>
              <a:t> </a:t>
            </a:r>
            <a:r>
              <a:rPr lang="en-US" altLang="ko-KR" sz="1700" b="1" u="sng" dirty="0"/>
              <a:t>S</a:t>
            </a:r>
            <a:r>
              <a:rPr lang="en-US" altLang="ko-KR" sz="1700" dirty="0"/>
              <a:t>ystems)</a:t>
            </a:r>
            <a:r>
              <a:rPr lang="ko-KR" altLang="en-US" dirty="0"/>
              <a:t> </a:t>
            </a:r>
            <a:r>
              <a:rPr lang="en-US" altLang="ko-KR" dirty="0"/>
              <a:t>Laboratory:</a:t>
            </a:r>
            <a:br>
              <a:rPr lang="en-US" dirty="0"/>
            </a:br>
            <a:r>
              <a:rPr lang="en-US" dirty="0">
                <a:hlinkClick r:id="rId3"/>
              </a:rPr>
              <a:t>http://caos.postech.ac.kr</a:t>
            </a:r>
            <a:endParaRPr lang="en-CH" dirty="0"/>
          </a:p>
          <a:p>
            <a:pPr lvl="2"/>
            <a:r>
              <a:rPr lang="en-US" altLang="ko-KR" dirty="0"/>
              <a:t>Personal: </a:t>
            </a:r>
            <a:r>
              <a:rPr lang="en-CH">
                <a:hlinkClick r:id="rId4"/>
              </a:rPr>
              <a:t>https://jisung-park.github.io/</a:t>
            </a:r>
            <a:endParaRPr lang="en-CH" dirty="0"/>
          </a:p>
          <a:p>
            <a:pPr lvl="1"/>
            <a:r>
              <a:rPr lang="en-US" altLang="ko-KR" dirty="0"/>
              <a:t>Email: </a:t>
            </a:r>
            <a:r>
              <a:rPr lang="en-GB" dirty="0">
                <a:hlinkClick r:id="rId5"/>
              </a:rPr>
              <a:t>j</a:t>
            </a:r>
            <a:r>
              <a:rPr lang="en-CH" dirty="0">
                <a:hlinkClick r:id="rId5"/>
              </a:rPr>
              <a:t>isung.park@postech.ac.kr</a:t>
            </a:r>
            <a:endParaRPr lang="en-CH" dirty="0"/>
          </a:p>
          <a:p>
            <a:pPr lvl="1"/>
            <a:endParaRPr lang="en-CH" dirty="0"/>
          </a:p>
          <a:p>
            <a:r>
              <a:rPr lang="en-US" altLang="ko-KR" dirty="0"/>
              <a:t>Research Interests</a:t>
            </a:r>
            <a:endParaRPr lang="en-CH" dirty="0"/>
          </a:p>
          <a:p>
            <a:pPr lvl="1"/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Computer Architecture and System Software</a:t>
            </a:r>
            <a:endParaRPr lang="en-CH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US" altLang="ko-KR" dirty="0"/>
              <a:t>Memory and Storage Systems</a:t>
            </a:r>
            <a:endParaRPr lang="en-CH" dirty="0"/>
          </a:p>
          <a:p>
            <a:pPr lvl="1"/>
            <a:r>
              <a:rPr lang="en-US" altLang="ko-KR" dirty="0"/>
              <a:t>System Security</a:t>
            </a:r>
            <a:endParaRPr lang="en-CH" dirty="0"/>
          </a:p>
          <a:p>
            <a:pPr lvl="1"/>
            <a:r>
              <a:rPr lang="en-US" altLang="ko-KR" dirty="0"/>
              <a:t>HW/SW Cooperation</a:t>
            </a:r>
            <a:endParaRPr lang="en-CH" dirty="0"/>
          </a:p>
          <a:p>
            <a:pPr lvl="1"/>
            <a:r>
              <a:rPr lang="en-US" altLang="ko-KR" dirty="0"/>
              <a:t>Application-Specific System Design </a:t>
            </a:r>
            <a:r>
              <a:rPr lang="en-CH"/>
              <a:t>(</a:t>
            </a:r>
            <a:r>
              <a:rPr lang="en-CH" dirty="0"/>
              <a:t>e.g</a:t>
            </a:r>
            <a:r>
              <a:rPr lang="en-CH"/>
              <a:t>., </a:t>
            </a:r>
            <a:r>
              <a:rPr lang="en-US" altLang="ko-KR" dirty="0"/>
              <a:t>Bioinformatics and AI</a:t>
            </a:r>
            <a:r>
              <a:rPr lang="en-CH"/>
              <a:t>)</a:t>
            </a:r>
            <a:endParaRPr lang="en-CH" dirty="0"/>
          </a:p>
          <a:p>
            <a:pPr lvl="1"/>
            <a:endParaRPr lang="en-CH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691BEB-FF75-D3A5-475F-5A59F8684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Brief Self-Introduction</a:t>
            </a:r>
            <a:endParaRPr lang="en-CH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3F52320-1E15-C261-C6FD-2862C94917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" altLang="ko-KR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CA8B702B-76A5-DD22-FC8C-0382B47CBF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1</a:t>
            </a:fld>
            <a:endParaRPr kumimoji="1" lang="ko-KR" altLang="en-US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5B9677FF-08D8-E09F-85D8-FD15ADC17A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1009" y="1013774"/>
            <a:ext cx="1547791" cy="1654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593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69543C5E-8F81-36BD-8DEC-CE4B8858B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ko-KR" dirty="0"/>
              <a:t>Performance Optimizations</a:t>
            </a:r>
          </a:p>
          <a:p>
            <a:pPr lvl="1"/>
            <a:r>
              <a:rPr kumimoji="1" lang="en-US" altLang="ko-KR" dirty="0">
                <a:solidFill>
                  <a:srgbClr val="C70E64"/>
                </a:solidFill>
              </a:rPr>
              <a:t>RPS</a:t>
            </a:r>
            <a:r>
              <a:rPr kumimoji="1" lang="en-US" altLang="ko-KR" dirty="0"/>
              <a:t>: Relaxed Program Sequence – </a:t>
            </a:r>
            <a:r>
              <a:rPr kumimoji="1" lang="en-US" altLang="ko-KR" dirty="0">
                <a:solidFill>
                  <a:srgbClr val="F5874C"/>
                </a:solidFill>
              </a:rPr>
              <a:t>DAC 2016</a:t>
            </a:r>
            <a:r>
              <a:rPr kumimoji="1" lang="en-US" altLang="ko-KR" dirty="0"/>
              <a:t> </a:t>
            </a:r>
          </a:p>
          <a:p>
            <a:pPr lvl="1"/>
            <a:r>
              <a:rPr kumimoji="1" lang="en-US" altLang="ko-KR" dirty="0">
                <a:solidFill>
                  <a:srgbClr val="C70E64"/>
                </a:solidFill>
              </a:rPr>
              <a:t>P&amp;AR</a:t>
            </a:r>
            <a:r>
              <a:rPr kumimoji="1" lang="en-US" altLang="ko-KR" baseline="30000" dirty="0">
                <a:solidFill>
                  <a:srgbClr val="C70E64"/>
                </a:solidFill>
              </a:rPr>
              <a:t>2</a:t>
            </a:r>
            <a:r>
              <a:rPr kumimoji="1" lang="en-US" altLang="ko-KR" dirty="0"/>
              <a:t>: Pipelined &amp; Adaptive Read Retry – </a:t>
            </a:r>
            <a:r>
              <a:rPr kumimoji="1" lang="en-US" altLang="ko-KR" dirty="0">
                <a:solidFill>
                  <a:srgbClr val="F5874C"/>
                </a:solidFill>
              </a:rPr>
              <a:t>ASPLOS 2021</a:t>
            </a:r>
          </a:p>
          <a:p>
            <a:pPr lvl="1"/>
            <a:r>
              <a:rPr kumimoji="1" lang="en-US" altLang="ko-KR" dirty="0">
                <a:solidFill>
                  <a:srgbClr val="C70E64"/>
                </a:solidFill>
              </a:rPr>
              <a:t>Flash-Cosmos</a:t>
            </a:r>
            <a:r>
              <a:rPr kumimoji="1" lang="en-US" altLang="ko-KR" dirty="0"/>
              <a:t>: In-Flash Bulk Bitwise Operation – </a:t>
            </a:r>
            <a:r>
              <a:rPr kumimoji="1" lang="en-US" altLang="ko-KR" dirty="0">
                <a:solidFill>
                  <a:srgbClr val="F5874C"/>
                </a:solidFill>
              </a:rPr>
              <a:t>MICRO 2022</a:t>
            </a:r>
          </a:p>
          <a:p>
            <a:pPr lvl="1"/>
            <a:r>
              <a:rPr kumimoji="1" lang="en-US" altLang="ko-KR" dirty="0">
                <a:solidFill>
                  <a:srgbClr val="C70E64"/>
                </a:solidFill>
              </a:rPr>
              <a:t>Experimental Study on Performance Impact of Read Disturbance</a:t>
            </a:r>
            <a:r>
              <a:rPr kumimoji="1" lang="en-US" altLang="ko-KR" dirty="0">
                <a:solidFill>
                  <a:schemeClr val="tx1"/>
                </a:solidFill>
              </a:rPr>
              <a:t> – </a:t>
            </a:r>
            <a:r>
              <a:rPr kumimoji="1" lang="en-US" altLang="ko-KR" dirty="0">
                <a:solidFill>
                  <a:srgbClr val="F5874C"/>
                </a:solidFill>
              </a:rPr>
              <a:t>SIGMETRICS 2026</a:t>
            </a:r>
          </a:p>
          <a:p>
            <a:r>
              <a:rPr kumimoji="1" lang="en-US" altLang="ko-KR" dirty="0"/>
              <a:t>Cost-effectiveness Optimizations</a:t>
            </a:r>
          </a:p>
          <a:p>
            <a:pPr lvl="1"/>
            <a:r>
              <a:rPr kumimoji="1" lang="en-US" altLang="ko-KR" dirty="0">
                <a:solidFill>
                  <a:srgbClr val="C70E64"/>
                </a:solidFill>
              </a:rPr>
              <a:t>DAC</a:t>
            </a:r>
            <a:r>
              <a:rPr kumimoji="1" lang="en-US" altLang="ko-KR" dirty="0"/>
              <a:t>: </a:t>
            </a:r>
            <a:r>
              <a:rPr kumimoji="1" lang="en-US" altLang="ko-KR" dirty="0" err="1"/>
              <a:t>Dedup</a:t>
            </a:r>
            <a:r>
              <a:rPr kumimoji="1" lang="en-US" altLang="ko-KR" dirty="0"/>
              <a:t>-Assisted Compression – </a:t>
            </a:r>
            <a:r>
              <a:rPr kumimoji="1" lang="en-US" altLang="ko-KR" dirty="0">
                <a:solidFill>
                  <a:srgbClr val="F5874C"/>
                </a:solidFill>
              </a:rPr>
              <a:t>DATE 2017</a:t>
            </a:r>
          </a:p>
          <a:p>
            <a:pPr lvl="1"/>
            <a:r>
              <a:rPr kumimoji="1" lang="en-US" altLang="ko-KR" dirty="0" err="1">
                <a:solidFill>
                  <a:srgbClr val="C70E64"/>
                </a:solidFill>
              </a:rPr>
              <a:t>DeepSketch</a:t>
            </a:r>
            <a:r>
              <a:rPr kumimoji="1" lang="en-US" altLang="ko-KR" dirty="0"/>
              <a:t>: ML-Assisted Delta Compression – </a:t>
            </a:r>
            <a:r>
              <a:rPr kumimoji="1" lang="en-US" altLang="ko-KR" dirty="0">
                <a:solidFill>
                  <a:srgbClr val="F5874C"/>
                </a:solidFill>
              </a:rPr>
              <a:t>USENIX FAST 2022</a:t>
            </a:r>
          </a:p>
          <a:p>
            <a:pPr lvl="1"/>
            <a:r>
              <a:rPr kumimoji="1" lang="en-US" altLang="ko-KR" dirty="0">
                <a:solidFill>
                  <a:srgbClr val="C70E64"/>
                </a:solidFill>
              </a:rPr>
              <a:t>AERO</a:t>
            </a:r>
            <a:r>
              <a:rPr kumimoji="1" lang="en-US" altLang="ko-KR" dirty="0"/>
              <a:t>: Adaptive Erase Operation – </a:t>
            </a:r>
            <a:r>
              <a:rPr kumimoji="1" lang="en-US" altLang="ko-KR" dirty="0">
                <a:solidFill>
                  <a:srgbClr val="F5874C"/>
                </a:solidFill>
              </a:rPr>
              <a:t>ASPLOS 2024</a:t>
            </a:r>
          </a:p>
          <a:p>
            <a:pPr lvl="1"/>
            <a:r>
              <a:rPr kumimoji="1" lang="en-US" altLang="ko-KR" dirty="0">
                <a:solidFill>
                  <a:srgbClr val="C70E64"/>
                </a:solidFill>
              </a:rPr>
              <a:t>Norns</a:t>
            </a:r>
            <a:r>
              <a:rPr kumimoji="1" lang="en-US" altLang="ko-KR" dirty="0"/>
              <a:t>: Learning-Based Post-Fabrication Optimization – </a:t>
            </a:r>
            <a:r>
              <a:rPr kumimoji="1" lang="en-US" altLang="ko-KR" dirty="0">
                <a:solidFill>
                  <a:srgbClr val="F5874C"/>
                </a:solidFill>
              </a:rPr>
              <a:t>ICCAD 2024</a:t>
            </a:r>
          </a:p>
          <a:p>
            <a:r>
              <a:rPr kumimoji="1" lang="en-US" altLang="ko-KR" dirty="0">
                <a:solidFill>
                  <a:schemeClr val="tx1"/>
                </a:solidFill>
              </a:rPr>
              <a:t>Security &amp; Privacy</a:t>
            </a:r>
          </a:p>
          <a:p>
            <a:pPr lvl="1"/>
            <a:r>
              <a:rPr kumimoji="1" lang="en-US" altLang="ko-KR" dirty="0" err="1">
                <a:solidFill>
                  <a:srgbClr val="C70E64"/>
                </a:solidFill>
              </a:rPr>
              <a:t>RansomBlocker</a:t>
            </a:r>
            <a:r>
              <a:rPr kumimoji="1" lang="en-US" altLang="ko-KR" dirty="0"/>
              <a:t>: Ransomware-Proof SSD – </a:t>
            </a:r>
            <a:r>
              <a:rPr kumimoji="1" lang="en-US" altLang="ko-KR" dirty="0">
                <a:solidFill>
                  <a:srgbClr val="F5874C"/>
                </a:solidFill>
              </a:rPr>
              <a:t>DAC 2019</a:t>
            </a:r>
          </a:p>
          <a:p>
            <a:pPr lvl="1"/>
            <a:r>
              <a:rPr kumimoji="1" lang="en-US" altLang="ko-KR" dirty="0" err="1">
                <a:solidFill>
                  <a:srgbClr val="C70E64"/>
                </a:solidFill>
              </a:rPr>
              <a:t>Evanesco</a:t>
            </a:r>
            <a:r>
              <a:rPr kumimoji="1" lang="en-US" altLang="ko-KR" dirty="0"/>
              <a:t>: Low-Cost Data Sanitization – </a:t>
            </a:r>
            <a:r>
              <a:rPr kumimoji="1" lang="en-US" altLang="ko-KR" dirty="0">
                <a:solidFill>
                  <a:srgbClr val="F5874C"/>
                </a:solidFill>
              </a:rPr>
              <a:t>ASPLOS 2020</a:t>
            </a:r>
          </a:p>
          <a:p>
            <a:r>
              <a:rPr kumimoji="1" lang="en-US" altLang="ko-KR" dirty="0"/>
              <a:t>+14 publications in ISCA, ASPLOS, MICRO, HPCA, DAC, and DATE</a:t>
            </a:r>
            <a:endParaRPr kumimoji="1"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4B8FB655-C043-D97F-D709-FDC7F7902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Research on NAND Flash Memory (Selected)</a:t>
            </a:r>
            <a:endParaRPr kumimoji="1"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B8F42A3-2579-E9D4-65EE-4300AD5B39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" altLang="ko-KR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65FED44-6BB6-096E-9206-29F6E64140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41754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B7A5D-5772-108C-1DA6-19A17657C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C935081-CA58-EF5F-D17C-11FCCF6BA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00" y="892066"/>
            <a:ext cx="12065600" cy="5638755"/>
          </a:xfrm>
        </p:spPr>
        <p:txBody>
          <a:bodyPr>
            <a:normAutofit/>
          </a:bodyPr>
          <a:lstStyle/>
          <a:p>
            <a:endParaRPr kumimoji="1" lang="en-US" altLang="ko-KR" dirty="0">
              <a:solidFill>
                <a:srgbClr val="F5874C"/>
              </a:solidFill>
            </a:endParaRPr>
          </a:p>
          <a:p>
            <a:endParaRPr kumimoji="1" lang="en-US" altLang="ko-KR" dirty="0">
              <a:solidFill>
                <a:srgbClr val="F5874C"/>
              </a:solidFill>
            </a:endParaRPr>
          </a:p>
          <a:p>
            <a:endParaRPr kumimoji="1" lang="en-US" altLang="ko-KR" dirty="0">
              <a:solidFill>
                <a:srgbClr val="F5874C"/>
              </a:solidFill>
            </a:endParaRPr>
          </a:p>
          <a:p>
            <a:endParaRPr kumimoji="1" lang="en-US" altLang="ko-KR" dirty="0">
              <a:solidFill>
                <a:srgbClr val="F5874C"/>
              </a:solidFill>
            </a:endParaRPr>
          </a:p>
          <a:p>
            <a:endParaRPr kumimoji="1" lang="en-US" altLang="ko-KR" dirty="0">
              <a:solidFill>
                <a:srgbClr val="F5874C"/>
              </a:solidFill>
            </a:endParaRPr>
          </a:p>
          <a:p>
            <a:endParaRPr kumimoji="1" lang="en-US" altLang="ko-KR" dirty="0">
              <a:solidFill>
                <a:srgbClr val="F5874C"/>
              </a:solidFill>
            </a:endParaRPr>
          </a:p>
          <a:p>
            <a:endParaRPr kumimoji="1" lang="en-US" altLang="ko-KR" dirty="0">
              <a:solidFill>
                <a:srgbClr val="F5874C"/>
              </a:solidFill>
            </a:endParaRPr>
          </a:p>
          <a:p>
            <a:endParaRPr kumimoji="1" lang="en-US" altLang="ko-KR" dirty="0">
              <a:solidFill>
                <a:srgbClr val="F5874C"/>
              </a:solidFill>
            </a:endParaRPr>
          </a:p>
          <a:p>
            <a:endParaRPr kumimoji="1" lang="en-US" altLang="ko-KR" dirty="0">
              <a:solidFill>
                <a:schemeClr val="tx1"/>
              </a:solidFill>
            </a:endParaRPr>
          </a:p>
          <a:p>
            <a:r>
              <a:rPr kumimoji="1" lang="en-US" altLang="ko-KR" dirty="0">
                <a:solidFill>
                  <a:schemeClr val="tx1"/>
                </a:solidFill>
              </a:rPr>
              <a:t>NAND flash has received </a:t>
            </a:r>
            <a:r>
              <a:rPr kumimoji="1" lang="en-US" altLang="ko-KR" dirty="0">
                <a:solidFill>
                  <a:srgbClr val="FF0000"/>
                </a:solidFill>
              </a:rPr>
              <a:t>far less attention </a:t>
            </a:r>
            <a:r>
              <a:rPr kumimoji="1" lang="en-US" altLang="ko-KR" dirty="0">
                <a:solidFill>
                  <a:schemeClr val="tx1"/>
                </a:solidFill>
              </a:rPr>
              <a:t>in (AI) systems research</a:t>
            </a:r>
          </a:p>
          <a:p>
            <a:endParaRPr kumimoji="1" lang="en-US" altLang="ko-KR" sz="1050" dirty="0">
              <a:solidFill>
                <a:schemeClr val="tx1"/>
              </a:solidFill>
            </a:endParaRPr>
          </a:p>
          <a:p>
            <a:r>
              <a:rPr kumimoji="1" lang="en-US" altLang="ko-KR" dirty="0"/>
              <a:t>This is </a:t>
            </a:r>
            <a:r>
              <a:rPr kumimoji="1" lang="en-US" altLang="ko-KR" dirty="0">
                <a:solidFill>
                  <a:srgbClr val="37761B"/>
                </a:solidFill>
              </a:rPr>
              <a:t>rapidly changing </a:t>
            </a:r>
            <a:r>
              <a:rPr kumimoji="1" lang="en-US" altLang="ko-KR" dirty="0"/>
              <a:t>as AI systems face explosive data growth</a:t>
            </a:r>
            <a:endParaRPr kumimoji="1" lang="ko-KR" altLang="en-US" dirty="0"/>
          </a:p>
          <a:p>
            <a:pPr marL="144000" indent="0">
              <a:buNone/>
            </a:pPr>
            <a:endParaRPr kumimoji="1" lang="en-US" altLang="ko-KR" dirty="0">
              <a:solidFill>
                <a:srgbClr val="F5874C"/>
              </a:solidFill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ED2ABA6-770E-AC4E-9DA9-3E48A104910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3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44822D3-3591-7531-E27A-4C88020073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" altLang="ko-KR" dirty="0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7A677BDC-4FB0-8F80-6054-1EBC9B44C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NAND Flash in AI Era</a:t>
            </a:r>
            <a:endParaRPr kumimoji="1"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85872E1-9940-0764-F61B-D316BEFEC2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9432" y="1104151"/>
            <a:ext cx="5308654" cy="35391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그룹 17">
            <a:extLst>
              <a:ext uri="{FF2B5EF4-FFF2-40B4-BE49-F238E27FC236}">
                <a16:creationId xmlns:a16="http://schemas.microsoft.com/office/drawing/2014/main" id="{680F5B6D-E339-0B9C-D10C-03497B1A5E92}"/>
              </a:ext>
            </a:extLst>
          </p:cNvPr>
          <p:cNvGrpSpPr/>
          <p:nvPr/>
        </p:nvGrpSpPr>
        <p:grpSpPr>
          <a:xfrm>
            <a:off x="5552301" y="1104151"/>
            <a:ext cx="6264940" cy="3539103"/>
            <a:chOff x="5825865" y="1265019"/>
            <a:chExt cx="5695400" cy="3217366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84078CD2-1614-6B52-4EF3-50B07E758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6695216" y="1265019"/>
              <a:ext cx="4826049" cy="321736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3" name="오른쪽 화살표[R] 12">
              <a:extLst>
                <a:ext uri="{FF2B5EF4-FFF2-40B4-BE49-F238E27FC236}">
                  <a16:creationId xmlns:a16="http://schemas.microsoft.com/office/drawing/2014/main" id="{4266963B-0054-936B-29F9-01F262732271}"/>
                </a:ext>
              </a:extLst>
            </p:cNvPr>
            <p:cNvSpPr/>
            <p:nvPr/>
          </p:nvSpPr>
          <p:spPr>
            <a:xfrm>
              <a:off x="5825865" y="2557849"/>
              <a:ext cx="988540" cy="976183"/>
            </a:xfrm>
            <a:prstGeom prst="rightArrow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 b="1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59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076ED-3EAE-FAB4-8601-5D28686CD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B172C99A-4B67-437E-6052-7E7149F1A6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4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E4023B3-04FC-533C-1E26-DBD9912DD2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" altLang="ko-KR" dirty="0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4BEEEF5D-74E2-2195-20EB-A2D5E10A6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 Growing Interest in NAND Flash</a:t>
            </a:r>
            <a:endParaRPr kumimoji="1" lang="ko-KR" altLang="en-US" dirty="0"/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FF484A72-960F-FA2F-313E-3BCE9E398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00" y="892066"/>
            <a:ext cx="12065600" cy="5638755"/>
          </a:xfrm>
        </p:spPr>
        <p:txBody>
          <a:bodyPr>
            <a:normAutofit/>
          </a:bodyPr>
          <a:lstStyle/>
          <a:p>
            <a:r>
              <a:rPr kumimoji="1" lang="en-US" altLang="ko-KR" dirty="0">
                <a:solidFill>
                  <a:schemeClr val="tx1"/>
                </a:solidFill>
              </a:rPr>
              <a:t>Industry is paying </a:t>
            </a:r>
            <a:r>
              <a:rPr kumimoji="1" lang="en-US" altLang="ko-KR" dirty="0">
                <a:solidFill>
                  <a:srgbClr val="C60E65"/>
                </a:solidFill>
              </a:rPr>
              <a:t>increasing attention </a:t>
            </a:r>
            <a:r>
              <a:rPr kumimoji="1" lang="en-US" altLang="ko-KR" dirty="0">
                <a:solidFill>
                  <a:schemeClr val="tx1"/>
                </a:solidFill>
              </a:rPr>
              <a:t>to </a:t>
            </a:r>
            <a:r>
              <a:rPr kumimoji="1" lang="en-US" altLang="ko-KR" dirty="0">
                <a:solidFill>
                  <a:srgbClr val="F5874C"/>
                </a:solidFill>
              </a:rPr>
              <a:t>importance and new possibilities</a:t>
            </a:r>
          </a:p>
        </p:txBody>
      </p:sp>
      <p:pic>
        <p:nvPicPr>
          <p:cNvPr id="7" name="그림 6" descr="텍스트, 의류, 인간의 얼굴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E629456-4A89-C95A-525E-43742B09F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31" y="1602125"/>
            <a:ext cx="5624600" cy="36537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그림 9" descr="텍스트, 폰트, 스크린샷, 화이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4D08846-DEDC-7F67-30B9-4ADD11ADC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019" y="3152953"/>
            <a:ext cx="6774677" cy="13639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그림 10" descr="텍스트, 폰트, 스크린샷, 그래픽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BC950D9-2591-2126-9DAE-30C9241E66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1019" y="1505988"/>
            <a:ext cx="6774677" cy="14838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그림 11" descr="슈트, 인간의 얼굴, 의류, 넥타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3FA8786-AA3A-2820-2AED-6E12FE8900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2177" y="3919860"/>
            <a:ext cx="3950823" cy="2499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모서리가 둥근 직사각형 44">
            <a:extLst>
              <a:ext uri="{FF2B5EF4-FFF2-40B4-BE49-F238E27FC236}">
                <a16:creationId xmlns:a16="http://schemas.microsoft.com/office/drawing/2014/main" id="{C6B63201-5746-ACC4-306A-EEFEB34EB95D}"/>
              </a:ext>
            </a:extLst>
          </p:cNvPr>
          <p:cNvSpPr/>
          <p:nvPr/>
        </p:nvSpPr>
        <p:spPr>
          <a:xfrm>
            <a:off x="0" y="5471381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Now is the time </a:t>
            </a:r>
            <a:r>
              <a:rPr lang="en-US" altLang="ko-KR" sz="24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for academia to explore potential and address challenges </a:t>
            </a:r>
          </a:p>
        </p:txBody>
      </p:sp>
    </p:spTree>
    <p:extLst>
      <p:ext uri="{BB962C8B-B14F-4D97-AF65-F5344CB8AC3E}">
        <p14:creationId xmlns:p14="http://schemas.microsoft.com/office/powerpoint/2010/main" val="355615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1B972-9229-AC25-B909-84FEB55DE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09DC9B40-0EAF-AD3B-9775-E5778BC764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/>
              <a:t>D. Son et al., </a:t>
            </a:r>
            <a:r>
              <a:rPr kumimoji="1" lang="en-US" altLang="ko-KR" dirty="0">
                <a:hlinkClick r:id="rId3"/>
              </a:rPr>
              <a:t>“Exploring High-Bandwidth Flash for Modern LLM Inference: Opportunities and Challenges,”</a:t>
            </a:r>
            <a:r>
              <a:rPr kumimoji="1" lang="en-US" altLang="ko-KR" dirty="0"/>
              <a:t> </a:t>
            </a:r>
            <a:r>
              <a:rPr kumimoji="1" lang="en-US" altLang="ko-KR" dirty="0">
                <a:hlinkClick r:id="rId4"/>
              </a:rPr>
              <a:t>IEEE Computer Architecture Letters (IEEE CAL)</a:t>
            </a:r>
            <a:r>
              <a:rPr kumimoji="1" lang="en-US" altLang="ko-KR" dirty="0"/>
              <a:t>, 2026 (early access).</a:t>
            </a:r>
          </a:p>
          <a:p>
            <a:pPr marL="144000" indent="0">
              <a:buNone/>
            </a:pPr>
            <a:endParaRPr kumimoji="1" lang="en-US" altLang="ko-KR" dirty="0"/>
          </a:p>
          <a:p>
            <a:pPr lvl="1"/>
            <a:endParaRPr kumimoji="1" lang="en-US" altLang="ko-KR" dirty="0"/>
          </a:p>
          <a:p>
            <a:endParaRPr kumimoji="1" lang="en-US" altLang="ko-KR" dirty="0"/>
          </a:p>
          <a:p>
            <a:pPr marL="144000" indent="0">
              <a:buNone/>
            </a:pPr>
            <a:endParaRPr kumimoji="1" lang="en-US" altLang="ko-KR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9CE42D30-7567-A483-B8C8-C749F45C33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5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CD8A0BC-C140-ECE4-BEAC-93502C14B8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ko-KR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6FAD4B77-76FD-61D8-558B-2E920C9AF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Exploring HBF for LLM-Serving Systems</a:t>
            </a:r>
            <a:endParaRPr kumimoji="1"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1DA1BAED-4EFE-E839-9918-67943B307C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1180" y="2492942"/>
            <a:ext cx="8549640" cy="39122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1951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DB65E-0A5B-C1F4-0471-FAF85AD7C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0A6135C-5A46-E2AA-A5FA-E31FAAA00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00" y="892066"/>
            <a:ext cx="12065600" cy="5638755"/>
          </a:xfrm>
        </p:spPr>
        <p:txBody>
          <a:bodyPr/>
          <a:lstStyle/>
          <a:p>
            <a:r>
              <a:rPr lang="en-US" altLang="ko-KR" sz="2200" dirty="0">
                <a:solidFill>
                  <a:schemeClr val="accent4">
                    <a:lumMod val="75000"/>
                  </a:schemeClr>
                </a:solidFill>
              </a:rPr>
              <a:t>Motivation</a:t>
            </a:r>
            <a:r>
              <a:rPr lang="en-KR" sz="2200"/>
              <a:t>: </a:t>
            </a:r>
            <a:r>
              <a:rPr lang="en-US" altLang="ko-KR" sz="2200" dirty="0"/>
              <a:t>High-bandwidth</a:t>
            </a:r>
            <a:r>
              <a:rPr lang="ko-KR" altLang="en-US" sz="2200" dirty="0"/>
              <a:t> </a:t>
            </a:r>
            <a:r>
              <a:rPr lang="en-US" altLang="ko-KR" sz="2200" dirty="0"/>
              <a:t>flash</a:t>
            </a:r>
            <a:r>
              <a:rPr lang="ko-KR" altLang="en-US" sz="2200" dirty="0"/>
              <a:t> </a:t>
            </a:r>
            <a:r>
              <a:rPr lang="en-US" altLang="ko-KR" sz="2200" dirty="0"/>
              <a:t>(HBF)</a:t>
            </a:r>
            <a:r>
              <a:rPr lang="ko-KR" altLang="en-US" sz="2200" dirty="0"/>
              <a:t> </a:t>
            </a:r>
            <a:r>
              <a:rPr lang="en-US" altLang="ko-KR" sz="2200" dirty="0"/>
              <a:t>is gaining</a:t>
            </a:r>
            <a:r>
              <a:rPr lang="ko-KR" altLang="en-US" sz="2200" dirty="0"/>
              <a:t> </a:t>
            </a:r>
            <a:r>
              <a:rPr lang="en-US" altLang="ko-KR" sz="2200" dirty="0"/>
              <a:t>significant</a:t>
            </a:r>
            <a:r>
              <a:rPr lang="ko-KR" altLang="en-US" sz="2200" dirty="0"/>
              <a:t> </a:t>
            </a:r>
            <a:r>
              <a:rPr lang="en-US" altLang="ko-KR" sz="2200" dirty="0"/>
              <a:t>attention a</a:t>
            </a:r>
            <a:r>
              <a:rPr lang="en-US" sz="2200" dirty="0"/>
              <a:t>s a promising alternative or complement to high-bandwidth memory (HBM)</a:t>
            </a:r>
          </a:p>
          <a:p>
            <a:endParaRPr lang="en-US" sz="1000" dirty="0">
              <a:solidFill>
                <a:srgbClr val="39761D"/>
              </a:solidFill>
            </a:endParaRPr>
          </a:p>
          <a:p>
            <a:r>
              <a:rPr lang="en-KR" sz="2200" dirty="0">
                <a:solidFill>
                  <a:srgbClr val="39761D"/>
                </a:solidFill>
              </a:rPr>
              <a:t>Goal</a:t>
            </a:r>
            <a:r>
              <a:rPr lang="en-KR" sz="2200" dirty="0"/>
              <a:t>:</a:t>
            </a:r>
            <a:r>
              <a:rPr lang="ko-KR" altLang="en-US" sz="2200" dirty="0"/>
              <a:t> </a:t>
            </a:r>
            <a:r>
              <a:rPr lang="en-US" altLang="ko-KR" sz="2200" dirty="0"/>
              <a:t>Understand HBF's potential benefits and technical challenges </a:t>
            </a:r>
          </a:p>
          <a:p>
            <a:pPr lvl="1"/>
            <a:r>
              <a:rPr lang="en-US" altLang="ko-KR" sz="2000" dirty="0"/>
              <a:t>In modern LLM-serving systems </a:t>
            </a:r>
          </a:p>
          <a:p>
            <a:pPr lvl="1"/>
            <a:r>
              <a:rPr lang="en-US" altLang="ko-KR" sz="2000" dirty="0"/>
              <a:t>When used as the main GPU-memory component</a:t>
            </a:r>
          </a:p>
          <a:p>
            <a:endParaRPr kumimoji="1" lang="en-US" altLang="ko-Kore-KR" sz="1000" dirty="0">
              <a:solidFill>
                <a:srgbClr val="C70F65"/>
              </a:solidFill>
            </a:endParaRPr>
          </a:p>
          <a:p>
            <a:r>
              <a:rPr kumimoji="1" lang="en-US" altLang="ko-Kore-KR" sz="2200" dirty="0">
                <a:solidFill>
                  <a:srgbClr val="C70F65"/>
                </a:solidFill>
              </a:rPr>
              <a:t>Methodology: </a:t>
            </a:r>
            <a:r>
              <a:rPr kumimoji="1" lang="en-US" altLang="ko-Kore-KR" sz="2200" dirty="0">
                <a:solidFill>
                  <a:schemeClr val="tx1"/>
                </a:solidFill>
              </a:rPr>
              <a:t>Simulation of HBF-enabled LLM-serving systems</a:t>
            </a:r>
          </a:p>
          <a:p>
            <a:pPr lvl="1"/>
            <a:r>
              <a:rPr kumimoji="1" lang="en-US" altLang="ko-Kore-KR" sz="2000" dirty="0">
                <a:solidFill>
                  <a:schemeClr val="tx1"/>
                </a:solidFill>
              </a:rPr>
              <a:t>Using recent large-scale LLMs</a:t>
            </a:r>
          </a:p>
          <a:p>
            <a:pPr lvl="1"/>
            <a:r>
              <a:rPr kumimoji="1" lang="en-US" altLang="ko-Kore-KR" sz="2000" dirty="0">
                <a:solidFill>
                  <a:schemeClr val="tx1"/>
                </a:solidFill>
              </a:rPr>
              <a:t>While varying GPU count, SLO constraint, and context length</a:t>
            </a:r>
          </a:p>
          <a:p>
            <a:endParaRPr kumimoji="1" lang="en-US" altLang="ko-Kore-KR" sz="10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rgbClr val="0070C0"/>
                </a:solidFill>
              </a:rPr>
              <a:t>Ten key observations and five takeaways</a:t>
            </a:r>
            <a:r>
              <a:rPr lang="en-US" sz="2200" dirty="0"/>
              <a:t>, including</a:t>
            </a:r>
          </a:p>
          <a:p>
            <a:pPr lvl="1"/>
            <a:r>
              <a:rPr kumimoji="1" lang="en-US" altLang="ko-KR" dirty="0"/>
              <a:t>HBF can significantly improve the batch size, throughput, and system flexibility</a:t>
            </a:r>
          </a:p>
          <a:p>
            <a:pPr lvl="1"/>
            <a:r>
              <a:rPr kumimoji="1" lang="en-US" altLang="ko-KR" dirty="0"/>
              <a:t>Providing larger capacity alone is insufficient; requires (1) HBM-comparable read bandwidth and (2) significant endurance enhancement (+ write performance)</a:t>
            </a:r>
          </a:p>
          <a:p>
            <a:pPr lvl="1"/>
            <a:endParaRPr kumimoji="1" lang="en-US" altLang="ko-KR" dirty="0"/>
          </a:p>
          <a:p>
            <a:pPr lvl="1"/>
            <a:endParaRPr lang="en-US" sz="2000" dirty="0"/>
          </a:p>
          <a:p>
            <a:pPr marL="504000" lvl="1" indent="0">
              <a:buNone/>
            </a:pPr>
            <a:endParaRPr lang="en-US" sz="20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2F1D67-CA16-FCB0-1916-2C64D0FB4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en-US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25EB43-E9D5-D774-97B7-1DF4D4BDE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  <a:endParaRPr lang="en-KR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1E0C8C4-2977-3559-C44C-295A42461E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29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C1AC1-D07D-1975-0696-FF11D6702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A5058309-EF2A-60AD-ACB1-F153616E5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Tx/>
            </a:pP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Background &amp; Motivation</a:t>
            </a:r>
          </a:p>
          <a:p>
            <a:pPr>
              <a:buClrTx/>
            </a:pPr>
            <a:endParaRPr lang="en-US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Methodology</a:t>
            </a:r>
          </a:p>
          <a:p>
            <a:pPr>
              <a:buClrTx/>
            </a:pPr>
            <a:endParaRPr lang="en-US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Evaluation Results</a:t>
            </a:r>
          </a:p>
          <a:p>
            <a:pPr marL="144000" indent="0">
              <a:buClrTx/>
              <a:buNone/>
            </a:pPr>
            <a:endParaRPr lang="en-US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ClrTx/>
            </a:pPr>
            <a:r>
              <a:rPr lang="en-US" altLang="ko-KR" dirty="0">
                <a:solidFill>
                  <a:schemeClr val="tx1"/>
                </a:solidFill>
                <a:sym typeface="Wingdings" pitchFamily="2" charset="2"/>
              </a:rPr>
              <a:t>Conclusion</a:t>
            </a:r>
          </a:p>
          <a:p>
            <a:pPr marL="144000" indent="0">
              <a:buClrTx/>
              <a:buNone/>
            </a:pPr>
            <a:endParaRPr lang="en-US" dirty="0">
              <a:solidFill>
                <a:schemeClr val="tx1"/>
              </a:solidFill>
              <a:sym typeface="Wingdings" pitchFamily="2" charset="2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4CD8A8-A7FB-23E3-CFAD-DC8C6FCC5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en-US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8937C19-19D0-7A06-F0A0-FD4971D3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K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8EA704-20C5-909B-C8C4-7FC7E9FF46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915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59582-C408-66E2-54AA-FEA5599BA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6CD65181-4593-AD6D-F163-156758F2E8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>
                <a:solidFill>
                  <a:srgbClr val="C60E65"/>
                </a:solidFill>
              </a:rPr>
              <a:t>Predicts the next token </a:t>
            </a:r>
            <a:r>
              <a:rPr kumimoji="1" lang="en-US" altLang="ko-KR" dirty="0">
                <a:solidFill>
                  <a:srgbClr val="F5874C"/>
                </a:solidFill>
              </a:rPr>
              <a:t>from the given context</a:t>
            </a:r>
          </a:p>
          <a:p>
            <a:pPr lvl="1"/>
            <a:r>
              <a:rPr kumimoji="1" lang="en-US" altLang="ko-KR" dirty="0">
                <a:solidFill>
                  <a:srgbClr val="C60E65"/>
                </a:solidFill>
              </a:rPr>
              <a:t>Statistically</a:t>
            </a:r>
            <a:r>
              <a:rPr kumimoji="1" lang="en-US" altLang="ko-KR" dirty="0"/>
              <a:t> based on patterns learned from training datasets</a:t>
            </a:r>
          </a:p>
          <a:p>
            <a:pPr lvl="1"/>
            <a:r>
              <a:rPr kumimoji="1" lang="en-US" altLang="ko-KR" dirty="0">
                <a:solidFill>
                  <a:srgbClr val="C60E65"/>
                </a:solidFill>
              </a:rPr>
              <a:t>Autoregressively</a:t>
            </a:r>
            <a:r>
              <a:rPr kumimoji="1" lang="en-US" altLang="ko-KR" dirty="0"/>
              <a:t> by using a new output token as an input for the next token</a:t>
            </a:r>
          </a:p>
          <a:p>
            <a:pPr lvl="1"/>
            <a:endParaRPr kumimoji="1" lang="en-US" altLang="ko-KR" dirty="0"/>
          </a:p>
          <a:p>
            <a:r>
              <a:rPr kumimoji="1" lang="en-US" altLang="ko-KR" dirty="0"/>
              <a:t>Requires </a:t>
            </a:r>
            <a:r>
              <a:rPr kumimoji="1" lang="en-US" altLang="ko-KR" dirty="0">
                <a:solidFill>
                  <a:srgbClr val="C60E65"/>
                </a:solidFill>
              </a:rPr>
              <a:t>access</a:t>
            </a:r>
            <a:r>
              <a:rPr kumimoji="1" lang="en-US" altLang="ko-KR" dirty="0"/>
              <a:t> to and </a:t>
            </a:r>
            <a:r>
              <a:rPr kumimoji="1" lang="en-US" altLang="ko-KR" dirty="0">
                <a:solidFill>
                  <a:srgbClr val="C60E65"/>
                </a:solidFill>
              </a:rPr>
              <a:t>computation</a:t>
            </a:r>
            <a:r>
              <a:rPr kumimoji="1" lang="en-US" altLang="ko-KR" dirty="0"/>
              <a:t> on </a:t>
            </a:r>
            <a:r>
              <a:rPr kumimoji="1" lang="en-US" altLang="ko-KR" dirty="0">
                <a:solidFill>
                  <a:srgbClr val="FF0000"/>
                </a:solidFill>
              </a:rPr>
              <a:t>massive amounts of data</a:t>
            </a:r>
          </a:p>
          <a:p>
            <a:pPr lvl="1"/>
            <a:r>
              <a:rPr kumimoji="1" lang="en-US" altLang="ko-KR" dirty="0">
                <a:solidFill>
                  <a:schemeClr val="tx1"/>
                </a:solidFill>
              </a:rPr>
              <a:t>For </a:t>
            </a:r>
            <a:r>
              <a:rPr kumimoji="1" lang="en-US" altLang="ko-KR" dirty="0">
                <a:solidFill>
                  <a:srgbClr val="C60E65"/>
                </a:solidFill>
              </a:rPr>
              <a:t>every</a:t>
            </a:r>
            <a:r>
              <a:rPr kumimoji="1" lang="en-US" altLang="ko-KR" dirty="0">
                <a:solidFill>
                  <a:schemeClr val="tx1"/>
                </a:solidFill>
              </a:rPr>
              <a:t> token</a:t>
            </a:r>
          </a:p>
          <a:p>
            <a:pPr lvl="1"/>
            <a:r>
              <a:rPr kumimoji="1" lang="en-US" altLang="ko-KR" dirty="0">
                <a:solidFill>
                  <a:schemeClr val="tx1"/>
                </a:solidFill>
              </a:rPr>
              <a:t>Increasing amount of </a:t>
            </a:r>
            <a:r>
              <a:rPr kumimoji="1" lang="en-US" altLang="ko-KR" dirty="0">
                <a:solidFill>
                  <a:srgbClr val="C60E65"/>
                </a:solidFill>
              </a:rPr>
              <a:t>model weights</a:t>
            </a:r>
          </a:p>
          <a:p>
            <a:pPr lvl="1"/>
            <a:r>
              <a:rPr kumimoji="1" lang="en-US" altLang="ko-KR" dirty="0">
                <a:solidFill>
                  <a:srgbClr val="C60E65"/>
                </a:solidFill>
              </a:rPr>
              <a:t>KV cache</a:t>
            </a:r>
            <a:r>
              <a:rPr kumimoji="1" lang="en-US" altLang="ko-KR" dirty="0">
                <a:solidFill>
                  <a:schemeClr val="tx1"/>
                </a:solidFill>
              </a:rPr>
              <a:t> also increasing w/ context length</a:t>
            </a:r>
            <a:br>
              <a:rPr kumimoji="1" lang="en-US" altLang="ko-KR" dirty="0">
                <a:solidFill>
                  <a:schemeClr val="tx1"/>
                </a:solidFill>
              </a:rPr>
            </a:br>
            <a:r>
              <a:rPr kumimoji="1" lang="en-US" altLang="ko-KR" dirty="0">
                <a:solidFill>
                  <a:schemeClr val="tx1"/>
                </a:solidFill>
                <a:sym typeface="Wingdings" pitchFamily="2" charset="2"/>
              </a:rPr>
              <a:t> e.g., Generating the </a:t>
            </a:r>
            <a:r>
              <a:rPr kumimoji="1" lang="en-US" altLang="ko-KR" dirty="0">
                <a:solidFill>
                  <a:srgbClr val="F5874C"/>
                </a:solidFill>
                <a:sym typeface="Wingdings" pitchFamily="2" charset="2"/>
              </a:rPr>
              <a:t>100,000th</a:t>
            </a:r>
            <a:r>
              <a:rPr kumimoji="1" lang="en-US" altLang="ko-KR" dirty="0">
                <a:solidFill>
                  <a:schemeClr val="tx1"/>
                </a:solidFill>
                <a:sym typeface="Wingdings" pitchFamily="2" charset="2"/>
              </a:rPr>
              <a:t> token in Llama-3 405B model requires</a:t>
            </a:r>
            <a:br>
              <a:rPr kumimoji="1" lang="en-US" altLang="ko-KR" dirty="0">
                <a:solidFill>
                  <a:schemeClr val="tx1"/>
                </a:solidFill>
                <a:sym typeface="Wingdings" pitchFamily="2" charset="2"/>
              </a:rPr>
            </a:br>
            <a:r>
              <a:rPr kumimoji="1" lang="en-US" altLang="ko-KR" dirty="0">
                <a:solidFill>
                  <a:schemeClr val="tx1"/>
                </a:solidFill>
                <a:sym typeface="Wingdings" pitchFamily="2" charset="2"/>
              </a:rPr>
              <a:t>		</a:t>
            </a:r>
            <a:r>
              <a:rPr kumimoji="1" lang="en-US" altLang="ko-KR" dirty="0">
                <a:solidFill>
                  <a:srgbClr val="FF0000"/>
                </a:solidFill>
                <a:sym typeface="Wingdings" pitchFamily="2" charset="2"/>
              </a:rPr>
              <a:t>reading ~800-GB data</a:t>
            </a:r>
            <a:r>
              <a:rPr kumimoji="1" lang="en-US" altLang="ko-KR" dirty="0">
                <a:solidFill>
                  <a:schemeClr val="tx1"/>
                </a:solidFill>
                <a:sym typeface="Wingdings" pitchFamily="2" charset="2"/>
              </a:rPr>
              <a:t> (756-GB weights + 50-GB KV cache) </a:t>
            </a:r>
            <a:br>
              <a:rPr kumimoji="1" lang="en-US" altLang="ko-KR" dirty="0">
                <a:solidFill>
                  <a:schemeClr val="tx1"/>
                </a:solidFill>
                <a:sym typeface="Wingdings" pitchFamily="2" charset="2"/>
              </a:rPr>
            </a:br>
            <a:r>
              <a:rPr kumimoji="1" lang="en-US" altLang="ko-KR" dirty="0">
                <a:solidFill>
                  <a:schemeClr val="tx1"/>
                </a:solidFill>
                <a:sym typeface="Wingdings" pitchFamily="2" charset="2"/>
              </a:rPr>
              <a:t>		</a:t>
            </a:r>
            <a:br>
              <a:rPr kumimoji="1" lang="en-US" altLang="ko-KR" dirty="0">
                <a:solidFill>
                  <a:schemeClr val="tx1"/>
                </a:solidFill>
                <a:sym typeface="Wingdings" pitchFamily="2" charset="2"/>
              </a:rPr>
            </a:br>
            <a:r>
              <a:rPr kumimoji="1" lang="en-US" altLang="ko-KR" dirty="0">
                <a:solidFill>
                  <a:schemeClr val="tx1"/>
                </a:solidFill>
                <a:sym typeface="Wingdings" pitchFamily="2" charset="2"/>
              </a:rPr>
              <a:t>		 </a:t>
            </a:r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7CF5566-2D99-7CA8-7725-3DFB3E06B4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E25A8B-B9B9-B80A-8779-84F2F7D3F6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en-US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536A3E79-60EB-6709-156E-355A11A15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Large Language Models (LLMs)</a:t>
            </a:r>
            <a:endParaRPr kumimoji="1" lang="ko-KR" altLang="en-US" dirty="0"/>
          </a:p>
        </p:txBody>
      </p:sp>
      <p:sp>
        <p:nvSpPr>
          <p:cNvPr id="7" name="모서리가 둥근 직사각형 44">
            <a:extLst>
              <a:ext uri="{FF2B5EF4-FFF2-40B4-BE49-F238E27FC236}">
                <a16:creationId xmlns:a16="http://schemas.microsoft.com/office/drawing/2014/main" id="{A1423AE3-4CBE-0661-04C1-A3D4738C0CBF}"/>
              </a:ext>
            </a:extLst>
          </p:cNvPr>
          <p:cNvSpPr/>
          <p:nvPr/>
        </p:nvSpPr>
        <p:spPr>
          <a:xfrm>
            <a:off x="0" y="5471381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LLM</a:t>
            </a:r>
            <a:r>
              <a:rPr lang="ko-KR" altLang="en-US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inference: </a:t>
            </a:r>
            <a:r>
              <a:rPr lang="en-US" altLang="ko-KR" sz="24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Significant memory requirements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in both </a:t>
            </a:r>
            <a:r>
              <a:rPr lang="en-US" altLang="ko-KR" sz="2400" dirty="0">
                <a:solidFill>
                  <a:srgbClr val="F5874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capacity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and </a:t>
            </a:r>
            <a:r>
              <a:rPr lang="en-US" altLang="ko-KR" sz="2400" dirty="0">
                <a:solidFill>
                  <a:srgbClr val="F5874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bandwidth</a:t>
            </a:r>
          </a:p>
        </p:txBody>
      </p:sp>
    </p:spTree>
    <p:extLst>
      <p:ext uri="{BB962C8B-B14F-4D97-AF65-F5344CB8AC3E}">
        <p14:creationId xmlns:p14="http://schemas.microsoft.com/office/powerpoint/2010/main" val="355778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6488B884-D773-151D-D6E6-5207A8674857}"/>
              </a:ext>
            </a:extLst>
          </p:cNvPr>
          <p:cNvGrpSpPr/>
          <p:nvPr/>
        </p:nvGrpSpPr>
        <p:grpSpPr>
          <a:xfrm>
            <a:off x="9221994" y="1397065"/>
            <a:ext cx="2970006" cy="2923432"/>
            <a:chOff x="9221994" y="3375991"/>
            <a:chExt cx="2970006" cy="2923432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5EF04A5A-1833-4CDA-54BC-A9D260A7A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9371459">
              <a:off x="9235832" y="3375991"/>
              <a:ext cx="2328386" cy="232838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61F5170-66BB-B9F2-D1AA-0545E1B32BDA}"/>
                </a:ext>
              </a:extLst>
            </p:cNvPr>
            <p:cNvSpPr txBox="1"/>
            <p:nvPr/>
          </p:nvSpPr>
          <p:spPr>
            <a:xfrm>
              <a:off x="9221994" y="5057801"/>
              <a:ext cx="2970006" cy="12416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ko-KR" b="1" dirty="0">
                  <a:solidFill>
                    <a:srgbClr val="C70E64"/>
                  </a:solidFill>
                  <a:latin typeface="Cambria" panose="02040503050406030204" pitchFamily="18" charset="0"/>
                  <a:ea typeface="S-Core Dream 5 Medium" panose="020B0503030302020204" pitchFamily="34" charset="-127"/>
                </a:rPr>
                <a:t>NVIDIA H200</a:t>
              </a:r>
            </a:p>
            <a:p>
              <a:pPr marL="342900" indent="-342900">
                <a:buFontTx/>
                <a:buChar char="-"/>
              </a:pPr>
              <a:r>
                <a:rPr kumimoji="1" lang="en-US" altLang="ko-KR" b="1" dirty="0">
                  <a:latin typeface="Cambria" panose="02040503050406030204" pitchFamily="18" charset="0"/>
                  <a:ea typeface="S-Core Dream 5 Medium" panose="020B0503030302020204" pitchFamily="34" charset="-127"/>
                </a:rPr>
                <a:t>141-GB capacity</a:t>
              </a:r>
            </a:p>
            <a:p>
              <a:pPr marL="342900" indent="-342900">
                <a:buFontTx/>
                <a:buChar char="-"/>
              </a:pPr>
              <a:r>
                <a:rPr kumimoji="1" lang="en-US" altLang="ko-KR" b="1" dirty="0">
                  <a:latin typeface="Cambria" panose="02040503050406030204" pitchFamily="18" charset="0"/>
                  <a:ea typeface="S-Core Dream 5 Medium" panose="020B0503030302020204" pitchFamily="34" charset="-127"/>
                </a:rPr>
                <a:t> 4.8-TB/s bandwidth</a:t>
              </a:r>
              <a:br>
                <a:rPr kumimoji="1" lang="en-US" altLang="ko-KR" b="1" dirty="0">
                  <a:latin typeface="Cambria" panose="02040503050406030204" pitchFamily="18" charset="0"/>
                  <a:ea typeface="S-Core Dream 5 Medium" panose="020B0503030302020204" pitchFamily="34" charset="-127"/>
                </a:rPr>
              </a:br>
              <a:r>
                <a:rPr kumimoji="1" lang="en-US" altLang="ko-KR" b="1" dirty="0">
                  <a:latin typeface="Cambria" panose="02040503050406030204" pitchFamily="18" charset="0"/>
                  <a:ea typeface="S-Core Dream 5 Medium" panose="020B0503030302020204" pitchFamily="34" charset="-127"/>
                </a:rPr>
                <a:t>(HBM3e)</a:t>
              </a:r>
            </a:p>
          </p:txBody>
        </p:sp>
      </p:grp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6C0611D-463F-B06B-A558-06C7D1D2AD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>
                <a:solidFill>
                  <a:srgbClr val="C70E64"/>
                </a:solidFill>
              </a:rPr>
              <a:t>Llama-3 405B </a:t>
            </a:r>
            <a:r>
              <a:rPr kumimoji="1" lang="en-US" altLang="ko-KR" dirty="0"/>
              <a:t>case</a:t>
            </a:r>
          </a:p>
          <a:p>
            <a:pPr lvl="1"/>
            <a:r>
              <a:rPr kumimoji="1" lang="en-US" altLang="ko-KR" dirty="0"/>
              <a:t>Model weights ≈ 750 GB</a:t>
            </a:r>
          </a:p>
          <a:p>
            <a:pPr lvl="1"/>
            <a:r>
              <a:rPr kumimoji="1" lang="en-US" altLang="ko-KR" dirty="0"/>
              <a:t>Max. KV cache per query ≈ 50</a:t>
            </a:r>
            <a:r>
              <a:rPr kumimoji="1" lang="ko-KR" altLang="en-US" dirty="0"/>
              <a:t> </a:t>
            </a:r>
            <a:r>
              <a:rPr kumimoji="1" lang="en-US" altLang="ko-KR" dirty="0"/>
              <a:t>GB (128K context length)</a:t>
            </a:r>
          </a:p>
          <a:p>
            <a:endParaRPr kumimoji="1" lang="en-US" altLang="ko-KR" dirty="0"/>
          </a:p>
          <a:p>
            <a:r>
              <a:rPr kumimoji="1" lang="en-US" altLang="ko-KR" dirty="0"/>
              <a:t>Capacity Requirement: </a:t>
            </a:r>
            <a:r>
              <a:rPr kumimoji="1" lang="en-US" altLang="ko-KR" dirty="0">
                <a:solidFill>
                  <a:srgbClr val="FF0000"/>
                </a:solidFill>
              </a:rPr>
              <a:t>&gt; 800 GB</a:t>
            </a:r>
          </a:p>
          <a:p>
            <a:pPr lvl="1"/>
            <a:r>
              <a:rPr kumimoji="1" lang="en-US" altLang="ko-KR" dirty="0"/>
              <a:t>Including memory space for activations and compute buffers</a:t>
            </a:r>
          </a:p>
          <a:p>
            <a:endParaRPr kumimoji="1" lang="en-US" altLang="ko-KR" dirty="0"/>
          </a:p>
          <a:p>
            <a:r>
              <a:rPr kumimoji="1" lang="en-US" altLang="ko-KR" dirty="0"/>
              <a:t>Bandwidth Requirement: </a:t>
            </a:r>
            <a:r>
              <a:rPr kumimoji="1" lang="en-US" altLang="ko-KR" dirty="0">
                <a:solidFill>
                  <a:srgbClr val="FF0000"/>
                </a:solidFill>
              </a:rPr>
              <a:t>&gt; 8 TB/s</a:t>
            </a:r>
          </a:p>
          <a:p>
            <a:pPr lvl="1"/>
            <a:r>
              <a:rPr kumimoji="1" lang="en-US" altLang="ko-KR" dirty="0">
                <a:solidFill>
                  <a:srgbClr val="C60E65"/>
                </a:solidFill>
              </a:rPr>
              <a:t>Service-Level Objective (SLO) </a:t>
            </a:r>
            <a:r>
              <a:rPr kumimoji="1" lang="en-US" altLang="ko-KR" dirty="0"/>
              <a:t>= 10 </a:t>
            </a:r>
            <a:r>
              <a:rPr kumimoji="1" lang="en-US" altLang="ko-KR" dirty="0">
                <a:solidFill>
                  <a:srgbClr val="F5874C"/>
                </a:solidFill>
              </a:rPr>
              <a:t>Tokens Per Second </a:t>
            </a:r>
            <a:r>
              <a:rPr kumimoji="1" lang="en-US" altLang="ko-KR" dirty="0"/>
              <a:t>(TPS)</a:t>
            </a:r>
          </a:p>
          <a:p>
            <a:pPr marL="504000" lvl="1" indent="0">
              <a:buNone/>
            </a:pPr>
            <a:r>
              <a:rPr kumimoji="1" lang="en-US" altLang="ko-KR" dirty="0"/>
              <a:t>					   = 0.1-second </a:t>
            </a:r>
            <a:r>
              <a:rPr kumimoji="1" lang="en-US" altLang="ko-KR" dirty="0">
                <a:solidFill>
                  <a:srgbClr val="F5874C"/>
                </a:solidFill>
              </a:rPr>
              <a:t>Time Per Output Token </a:t>
            </a:r>
            <a:r>
              <a:rPr kumimoji="1" lang="en-US" altLang="ko-KR" dirty="0"/>
              <a:t>(TPOT) </a:t>
            </a:r>
          </a:p>
          <a:p>
            <a:pPr lvl="1"/>
            <a:r>
              <a:rPr kumimoji="1" lang="en-US" altLang="ko-KR" dirty="0"/>
              <a:t>Max. amount of data to read per token ≈ 800 GB</a:t>
            </a:r>
          </a:p>
          <a:p>
            <a:pPr lvl="1"/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153001F3-6E14-4D19-0DB1-76118745A7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9</a:t>
            </a:fld>
            <a:endParaRPr kumimoji="1"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82295D7-5367-0DB8-61EC-FD4B8AC2F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5780" y="6577297"/>
            <a:ext cx="8820440" cy="262967"/>
          </a:xfrm>
        </p:spPr>
        <p:txBody>
          <a:bodyPr/>
          <a:lstStyle/>
          <a:p>
            <a:r>
              <a:rPr kumimoji="1" lang="en" altLang="ko-KR" dirty="0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598D73CD-F47F-C87D-0BCD-CB8A60760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Memory Requirements of LLMs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029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22E14-7C59-2D1E-5B57-DA44A8CB1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455BADA-4B15-0BC0-6E30-D0DF0446CE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/>
              <a:t>Aggregate HBM capacity and bandwidth</a:t>
            </a:r>
          </a:p>
          <a:p>
            <a:pPr lvl="1"/>
            <a:r>
              <a:rPr kumimoji="1" lang="en-US" altLang="ko-KR" dirty="0"/>
              <a:t>HGX H200 (8 GPUs)</a:t>
            </a:r>
          </a:p>
          <a:p>
            <a:pPr lvl="1"/>
            <a:r>
              <a:rPr kumimoji="1" lang="en-US" altLang="ko-KR" dirty="0"/>
              <a:t>Capacity: 141×8 = </a:t>
            </a:r>
            <a:r>
              <a:rPr kumimoji="1" lang="en-US" altLang="ko-KR" dirty="0">
                <a:solidFill>
                  <a:srgbClr val="009051"/>
                </a:solidFill>
              </a:rPr>
              <a:t>1,128 GB</a:t>
            </a:r>
            <a:r>
              <a:rPr kumimoji="1" lang="en-US" altLang="ko-KR" dirty="0"/>
              <a:t> &gt; 800 GB</a:t>
            </a:r>
          </a:p>
          <a:p>
            <a:pPr lvl="1"/>
            <a:r>
              <a:rPr kumimoji="1" lang="en-US" altLang="ko-KR" dirty="0"/>
              <a:t>Bandwidth: 4.8×8 = </a:t>
            </a:r>
            <a:r>
              <a:rPr kumimoji="1" lang="en-US" altLang="ko-KR" dirty="0">
                <a:solidFill>
                  <a:srgbClr val="009051"/>
                </a:solidFill>
              </a:rPr>
              <a:t>38.4 TB/s  </a:t>
            </a:r>
            <a:r>
              <a:rPr kumimoji="1" lang="en-US" altLang="ko-KR" dirty="0"/>
              <a:t>&gt; 8 TB/s</a:t>
            </a:r>
          </a:p>
          <a:p>
            <a:r>
              <a:rPr kumimoji="1" lang="en-US" altLang="ko-KR" dirty="0"/>
              <a:t>Partition a single large model across GPUs</a:t>
            </a:r>
          </a:p>
          <a:p>
            <a:pPr lvl="1"/>
            <a:r>
              <a:rPr kumimoji="1" lang="en-US" altLang="ko-KR" dirty="0"/>
              <a:t>Relying on high-bandwidth interconnects (e.g., </a:t>
            </a:r>
            <a:r>
              <a:rPr kumimoji="1" lang="en-US" altLang="ko-KR" dirty="0" err="1"/>
              <a:t>NVLink</a:t>
            </a:r>
            <a:r>
              <a:rPr kumimoji="1" lang="en-US" altLang="ko-KR" dirty="0"/>
              <a:t>)</a:t>
            </a:r>
          </a:p>
          <a:p>
            <a:pPr lvl="1"/>
            <a:endParaRPr kumimoji="1" lang="en-US" altLang="ko-KR" dirty="0"/>
          </a:p>
          <a:p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F6367A4-A516-574E-3470-F2F897E3B9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E26F7CB-CFF6-FB7B-07D6-877B8E492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86709" y="6577297"/>
            <a:ext cx="8018582" cy="262967"/>
          </a:xfrm>
        </p:spPr>
        <p:txBody>
          <a:bodyPr/>
          <a:lstStyle/>
          <a:p>
            <a:r>
              <a:rPr kumimoji="1" lang="en" altLang="en-US" dirty="0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07985EDC-CE05-A4DC-7138-8235A72A9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Today’s Solution: Scale Up GPUs</a:t>
            </a:r>
            <a:endParaRPr kumimoji="1" lang="ko-KR" altLang="en-US" dirty="0"/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90F4C704-9807-50FC-E06C-292ED671A0F6}"/>
              </a:ext>
            </a:extLst>
          </p:cNvPr>
          <p:cNvGrpSpPr/>
          <p:nvPr/>
        </p:nvGrpSpPr>
        <p:grpSpPr>
          <a:xfrm>
            <a:off x="3169921" y="3843410"/>
            <a:ext cx="8726706" cy="2672187"/>
            <a:chOff x="3169921" y="3843410"/>
            <a:chExt cx="8726706" cy="2672187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54AAC898-9F98-7CCA-64B8-13C92D7BE90D}"/>
                </a:ext>
              </a:extLst>
            </p:cNvPr>
            <p:cNvGrpSpPr/>
            <p:nvPr/>
          </p:nvGrpSpPr>
          <p:grpSpPr>
            <a:xfrm>
              <a:off x="3169921" y="3843410"/>
              <a:ext cx="8726706" cy="2672187"/>
              <a:chOff x="3169921" y="3538610"/>
              <a:chExt cx="8726706" cy="2672187"/>
            </a:xfrm>
          </p:grpSpPr>
          <p:sp>
            <p:nvSpPr>
              <p:cNvPr id="38" name="Rounded Rectangle 35">
                <a:extLst>
                  <a:ext uri="{FF2B5EF4-FFF2-40B4-BE49-F238E27FC236}">
                    <a16:creationId xmlns:a16="http://schemas.microsoft.com/office/drawing/2014/main" id="{64C15FA0-5C66-2F52-AF0C-250CA4848170}"/>
                  </a:ext>
                </a:extLst>
              </p:cNvPr>
              <p:cNvSpPr/>
              <p:nvPr/>
            </p:nvSpPr>
            <p:spPr>
              <a:xfrm>
                <a:off x="3169921" y="3538610"/>
                <a:ext cx="8726706" cy="770479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8575" cap="flat" cmpd="sng" algn="ctr">
                <a:solidFill>
                  <a:srgbClr val="000000"/>
                </a:solidFill>
                <a:prstDash val="solid"/>
                <a:tailEnd type="none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S-Core Dream 5 Medium" panose="020B0503030302020204" pitchFamily="34" charset="-127"/>
                    <a:cs typeface="+mn-cs"/>
                  </a:rPr>
                  <a:t>GPU 1</a:t>
                </a:r>
                <a:endPara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endParaRPr>
              </a:p>
            </p:txBody>
          </p:sp>
          <p:sp>
            <p:nvSpPr>
              <p:cNvPr id="39" name="Rounded Rectangle 35">
                <a:extLst>
                  <a:ext uri="{FF2B5EF4-FFF2-40B4-BE49-F238E27FC236}">
                    <a16:creationId xmlns:a16="http://schemas.microsoft.com/office/drawing/2014/main" id="{6973D171-A0E5-C27F-CEEF-CC625C192644}"/>
                  </a:ext>
                </a:extLst>
              </p:cNvPr>
              <p:cNvSpPr/>
              <p:nvPr/>
            </p:nvSpPr>
            <p:spPr>
              <a:xfrm>
                <a:off x="3169921" y="4370031"/>
                <a:ext cx="8726706" cy="770479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8575" cap="flat" cmpd="sng" algn="ctr">
                <a:solidFill>
                  <a:srgbClr val="000000"/>
                </a:solidFill>
                <a:prstDash val="solid"/>
                <a:tailEnd type="none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S-Core Dream 5 Medium" panose="020B0503030302020204" pitchFamily="34" charset="-127"/>
                    <a:cs typeface="+mn-cs"/>
                  </a:rPr>
                  <a:t>GPU 2</a:t>
                </a:r>
                <a:endPara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endParaRPr>
              </a:p>
            </p:txBody>
          </p:sp>
          <p:sp>
            <p:nvSpPr>
              <p:cNvPr id="40" name="Rounded Rectangle 35">
                <a:extLst>
                  <a:ext uri="{FF2B5EF4-FFF2-40B4-BE49-F238E27FC236}">
                    <a16:creationId xmlns:a16="http://schemas.microsoft.com/office/drawing/2014/main" id="{52D35E25-12E4-7CBF-5788-302BA2716929}"/>
                  </a:ext>
                </a:extLst>
              </p:cNvPr>
              <p:cNvSpPr/>
              <p:nvPr/>
            </p:nvSpPr>
            <p:spPr>
              <a:xfrm>
                <a:off x="3169921" y="5440318"/>
                <a:ext cx="8726706" cy="770479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8575" cap="flat" cmpd="sng" algn="ctr">
                <a:solidFill>
                  <a:srgbClr val="000000"/>
                </a:solidFill>
                <a:prstDash val="solid"/>
                <a:tailEnd type="none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S-Core Dream 5 Medium" panose="020B0503030302020204" pitchFamily="34" charset="-127"/>
                    <a:cs typeface="+mn-cs"/>
                  </a:rPr>
                  <a:t>GPU 8</a:t>
                </a:r>
                <a:endPara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738CEA0-9B79-126C-197A-FA77894F31C0}"/>
                </a:ext>
              </a:extLst>
            </p:cNvPr>
            <p:cNvSpPr txBox="1"/>
            <p:nvPr/>
          </p:nvSpPr>
          <p:spPr>
            <a:xfrm rot="5400000">
              <a:off x="5293760" y="5449535"/>
              <a:ext cx="17793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</a:rPr>
                <a:t>…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E5BECCC0-952D-CE25-2EB9-B1D931E91856}"/>
              </a:ext>
            </a:extLst>
          </p:cNvPr>
          <p:cNvGrpSpPr/>
          <p:nvPr/>
        </p:nvGrpSpPr>
        <p:grpSpPr>
          <a:xfrm>
            <a:off x="3371870" y="4228649"/>
            <a:ext cx="6533519" cy="2205616"/>
            <a:chOff x="3371870" y="4228649"/>
            <a:chExt cx="6533519" cy="2205616"/>
          </a:xfrm>
        </p:grpSpPr>
        <p:sp>
          <p:nvSpPr>
            <p:cNvPr id="42" name="Rectangle 36">
              <a:extLst>
                <a:ext uri="{FF2B5EF4-FFF2-40B4-BE49-F238E27FC236}">
                  <a16:creationId xmlns:a16="http://schemas.microsoft.com/office/drawing/2014/main" id="{A9F5ACBA-499A-33CF-F8AF-D9CC2BA17905}"/>
                </a:ext>
              </a:extLst>
            </p:cNvPr>
            <p:cNvSpPr/>
            <p:nvPr/>
          </p:nvSpPr>
          <p:spPr>
            <a:xfrm>
              <a:off x="3371870" y="4228649"/>
              <a:ext cx="6062400" cy="302400"/>
            </a:xfrm>
            <a:prstGeom prst="rect">
              <a:avLst/>
            </a:prstGeom>
            <a:solidFill>
              <a:srgbClr val="FFAB40">
                <a:lumMod val="20000"/>
                <a:lumOff val="80000"/>
              </a:srgbClr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Weight</a:t>
              </a:r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74217A7A-47B5-6594-0A1F-25291E590FE6}"/>
                </a:ext>
              </a:extLst>
            </p:cNvPr>
            <p:cNvSpPr/>
            <p:nvPr/>
          </p:nvSpPr>
          <p:spPr>
            <a:xfrm>
              <a:off x="9434270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$#1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44" name="Rectangle 36">
              <a:extLst>
                <a:ext uri="{FF2B5EF4-FFF2-40B4-BE49-F238E27FC236}">
                  <a16:creationId xmlns:a16="http://schemas.microsoft.com/office/drawing/2014/main" id="{7D40FEBE-65CF-62A5-DC4E-74455DB82AF3}"/>
                </a:ext>
              </a:extLst>
            </p:cNvPr>
            <p:cNvSpPr/>
            <p:nvPr/>
          </p:nvSpPr>
          <p:spPr>
            <a:xfrm>
              <a:off x="3371870" y="5060070"/>
              <a:ext cx="6062400" cy="302400"/>
            </a:xfrm>
            <a:prstGeom prst="rect">
              <a:avLst/>
            </a:prstGeom>
            <a:solidFill>
              <a:srgbClr val="FFAB40">
                <a:lumMod val="20000"/>
                <a:lumOff val="80000"/>
              </a:srgbClr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Weight</a:t>
              </a:r>
            </a:p>
          </p:txBody>
        </p:sp>
        <p:sp>
          <p:nvSpPr>
            <p:cNvPr id="45" name="Rectangle 38">
              <a:extLst>
                <a:ext uri="{FF2B5EF4-FFF2-40B4-BE49-F238E27FC236}">
                  <a16:creationId xmlns:a16="http://schemas.microsoft.com/office/drawing/2014/main" id="{2F2E3C6F-181A-4665-B5EB-6DFFD4D93850}"/>
                </a:ext>
              </a:extLst>
            </p:cNvPr>
            <p:cNvSpPr/>
            <p:nvPr/>
          </p:nvSpPr>
          <p:spPr>
            <a:xfrm>
              <a:off x="9434270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$#1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46" name="Rectangle 36">
              <a:extLst>
                <a:ext uri="{FF2B5EF4-FFF2-40B4-BE49-F238E27FC236}">
                  <a16:creationId xmlns:a16="http://schemas.microsoft.com/office/drawing/2014/main" id="{51BA57A5-7568-187E-EBCE-85D046471806}"/>
                </a:ext>
              </a:extLst>
            </p:cNvPr>
            <p:cNvSpPr/>
            <p:nvPr/>
          </p:nvSpPr>
          <p:spPr>
            <a:xfrm>
              <a:off x="3371870" y="6130357"/>
              <a:ext cx="6062400" cy="302400"/>
            </a:xfrm>
            <a:prstGeom prst="rect">
              <a:avLst/>
            </a:prstGeom>
            <a:solidFill>
              <a:srgbClr val="FFAB40">
                <a:lumMod val="20000"/>
                <a:lumOff val="80000"/>
              </a:srgbClr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Weight</a:t>
              </a:r>
            </a:p>
          </p:txBody>
        </p:sp>
        <p:sp>
          <p:nvSpPr>
            <p:cNvPr id="47" name="Rectangle 38">
              <a:extLst>
                <a:ext uri="{FF2B5EF4-FFF2-40B4-BE49-F238E27FC236}">
                  <a16:creationId xmlns:a16="http://schemas.microsoft.com/office/drawing/2014/main" id="{365AB353-801E-391E-0ED7-FC040FFB8D1D}"/>
                </a:ext>
              </a:extLst>
            </p:cNvPr>
            <p:cNvSpPr/>
            <p:nvPr/>
          </p:nvSpPr>
          <p:spPr>
            <a:xfrm>
              <a:off x="9434270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$#1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A1862E2-7C86-CB6C-34A4-D3C34F2F9C2C}"/>
              </a:ext>
            </a:extLst>
          </p:cNvPr>
          <p:cNvGrpSpPr/>
          <p:nvPr/>
        </p:nvGrpSpPr>
        <p:grpSpPr>
          <a:xfrm>
            <a:off x="9905610" y="4228649"/>
            <a:ext cx="1880467" cy="2205616"/>
            <a:chOff x="9905610" y="4228649"/>
            <a:chExt cx="1880467" cy="2205616"/>
          </a:xfrm>
        </p:grpSpPr>
        <p:sp>
          <p:nvSpPr>
            <p:cNvPr id="49" name="Rectangle 38">
              <a:extLst>
                <a:ext uri="{FF2B5EF4-FFF2-40B4-BE49-F238E27FC236}">
                  <a16:creationId xmlns:a16="http://schemas.microsoft.com/office/drawing/2014/main" id="{852A1255-E8E9-C464-50AE-132270A5ADF2}"/>
                </a:ext>
              </a:extLst>
            </p:cNvPr>
            <p:cNvSpPr/>
            <p:nvPr/>
          </p:nvSpPr>
          <p:spPr>
            <a:xfrm>
              <a:off x="9905610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$#2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0" name="Rectangle 38">
              <a:extLst>
                <a:ext uri="{FF2B5EF4-FFF2-40B4-BE49-F238E27FC236}">
                  <a16:creationId xmlns:a16="http://schemas.microsoft.com/office/drawing/2014/main" id="{A0DAF83B-24D6-6EC6-754B-644520AB7880}"/>
                </a:ext>
              </a:extLst>
            </p:cNvPr>
            <p:cNvSpPr/>
            <p:nvPr/>
          </p:nvSpPr>
          <p:spPr>
            <a:xfrm>
              <a:off x="10376950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…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1" name="Rectangle 38">
              <a:extLst>
                <a:ext uri="{FF2B5EF4-FFF2-40B4-BE49-F238E27FC236}">
                  <a16:creationId xmlns:a16="http://schemas.microsoft.com/office/drawing/2014/main" id="{771AE880-95FE-90B5-C541-03C49FCCC17F}"/>
                </a:ext>
              </a:extLst>
            </p:cNvPr>
            <p:cNvSpPr/>
            <p:nvPr/>
          </p:nvSpPr>
          <p:spPr>
            <a:xfrm>
              <a:off x="10848290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$#6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2" name="Rectangle 38">
              <a:extLst>
                <a:ext uri="{FF2B5EF4-FFF2-40B4-BE49-F238E27FC236}">
                  <a16:creationId xmlns:a16="http://schemas.microsoft.com/office/drawing/2014/main" id="{643F2390-3381-CE1B-E672-35ADDA5FFFFF}"/>
                </a:ext>
              </a:extLst>
            </p:cNvPr>
            <p:cNvSpPr/>
            <p:nvPr/>
          </p:nvSpPr>
          <p:spPr>
            <a:xfrm>
              <a:off x="11314958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$#7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3" name="Rectangle 38">
              <a:extLst>
                <a:ext uri="{FF2B5EF4-FFF2-40B4-BE49-F238E27FC236}">
                  <a16:creationId xmlns:a16="http://schemas.microsoft.com/office/drawing/2014/main" id="{F2B302E4-8892-7EE1-ADD8-5D256F3E9D01}"/>
                </a:ext>
              </a:extLst>
            </p:cNvPr>
            <p:cNvSpPr/>
            <p:nvPr/>
          </p:nvSpPr>
          <p:spPr>
            <a:xfrm>
              <a:off x="9905610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$#2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4" name="Rectangle 38">
              <a:extLst>
                <a:ext uri="{FF2B5EF4-FFF2-40B4-BE49-F238E27FC236}">
                  <a16:creationId xmlns:a16="http://schemas.microsoft.com/office/drawing/2014/main" id="{4460511E-4903-E39D-EB18-F574812D9EAC}"/>
                </a:ext>
              </a:extLst>
            </p:cNvPr>
            <p:cNvSpPr/>
            <p:nvPr/>
          </p:nvSpPr>
          <p:spPr>
            <a:xfrm>
              <a:off x="10376950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…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5" name="Rectangle 38">
              <a:extLst>
                <a:ext uri="{FF2B5EF4-FFF2-40B4-BE49-F238E27FC236}">
                  <a16:creationId xmlns:a16="http://schemas.microsoft.com/office/drawing/2014/main" id="{EC28F2AB-05E3-EF49-919D-DA92F882581D}"/>
                </a:ext>
              </a:extLst>
            </p:cNvPr>
            <p:cNvSpPr/>
            <p:nvPr/>
          </p:nvSpPr>
          <p:spPr>
            <a:xfrm>
              <a:off x="10848290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$#6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6" name="Rectangle 38">
              <a:extLst>
                <a:ext uri="{FF2B5EF4-FFF2-40B4-BE49-F238E27FC236}">
                  <a16:creationId xmlns:a16="http://schemas.microsoft.com/office/drawing/2014/main" id="{F61876B2-F097-3AEF-9CA9-2AAB75C5BDBB}"/>
                </a:ext>
              </a:extLst>
            </p:cNvPr>
            <p:cNvSpPr/>
            <p:nvPr/>
          </p:nvSpPr>
          <p:spPr>
            <a:xfrm>
              <a:off x="11314958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$#7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7" name="Rectangle 38">
              <a:extLst>
                <a:ext uri="{FF2B5EF4-FFF2-40B4-BE49-F238E27FC236}">
                  <a16:creationId xmlns:a16="http://schemas.microsoft.com/office/drawing/2014/main" id="{79558A2A-AF05-4285-3EAA-D18306D3BB94}"/>
                </a:ext>
              </a:extLst>
            </p:cNvPr>
            <p:cNvSpPr/>
            <p:nvPr/>
          </p:nvSpPr>
          <p:spPr>
            <a:xfrm>
              <a:off x="9905610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$#2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8" name="Rectangle 38">
              <a:extLst>
                <a:ext uri="{FF2B5EF4-FFF2-40B4-BE49-F238E27FC236}">
                  <a16:creationId xmlns:a16="http://schemas.microsoft.com/office/drawing/2014/main" id="{0E4CF625-D5E3-E6F7-C2ED-1F0FC16716F1}"/>
                </a:ext>
              </a:extLst>
            </p:cNvPr>
            <p:cNvSpPr/>
            <p:nvPr/>
          </p:nvSpPr>
          <p:spPr>
            <a:xfrm>
              <a:off x="10376950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…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9" name="Rectangle 38">
              <a:extLst>
                <a:ext uri="{FF2B5EF4-FFF2-40B4-BE49-F238E27FC236}">
                  <a16:creationId xmlns:a16="http://schemas.microsoft.com/office/drawing/2014/main" id="{20B25DB6-359A-569B-F8E7-1217BE35D84E}"/>
                </a:ext>
              </a:extLst>
            </p:cNvPr>
            <p:cNvSpPr/>
            <p:nvPr/>
          </p:nvSpPr>
          <p:spPr>
            <a:xfrm>
              <a:off x="10848290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$#6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60" name="Rectangle 38">
              <a:extLst>
                <a:ext uri="{FF2B5EF4-FFF2-40B4-BE49-F238E27FC236}">
                  <a16:creationId xmlns:a16="http://schemas.microsoft.com/office/drawing/2014/main" id="{A6ABFD8C-40CB-905E-9BBA-262DF95FED87}"/>
                </a:ext>
              </a:extLst>
            </p:cNvPr>
            <p:cNvSpPr/>
            <p:nvPr/>
          </p:nvSpPr>
          <p:spPr>
            <a:xfrm>
              <a:off x="11314958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$#7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089A12FD-759C-DDBD-C01E-872BBC49E341}"/>
              </a:ext>
            </a:extLst>
          </p:cNvPr>
          <p:cNvSpPr txBox="1"/>
          <p:nvPr/>
        </p:nvSpPr>
        <p:spPr>
          <a:xfrm>
            <a:off x="9233755" y="3818262"/>
            <a:ext cx="2807984" cy="43088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200" b="1" dirty="0">
                <a:solidFill>
                  <a:srgbClr val="C00000"/>
                </a:solidFill>
                <a:latin typeface="Cambria" panose="02040503050406030204" pitchFamily="18" charset="0"/>
                <a:ea typeface="S-Core Dream 5 Medium" panose="020B0503030302020204" pitchFamily="34" charset="-127"/>
              </a:rPr>
              <a:t>Batch Size:</a:t>
            </a:r>
            <a:r>
              <a:rPr lang="ko-KR" altLang="en-US" sz="2200" b="1" dirty="0">
                <a:solidFill>
                  <a:srgbClr val="C00000"/>
                </a:solidFill>
                <a:latin typeface="Cambria" panose="02040503050406030204" pitchFamily="18" charset="0"/>
                <a:ea typeface="S-Core Dream 5 Medium" panose="020B0503030302020204" pitchFamily="34" charset="-127"/>
              </a:rPr>
              <a:t> </a:t>
            </a:r>
            <a:r>
              <a:rPr lang="en-US" altLang="ko-KR" sz="2200" b="1" dirty="0">
                <a:solidFill>
                  <a:srgbClr val="C00000"/>
                </a:solidFill>
                <a:latin typeface="Cambria" panose="02040503050406030204" pitchFamily="18" charset="0"/>
                <a:ea typeface="S-Core Dream 5 Medium" panose="020B0503030302020204" pitchFamily="34" charset="-127"/>
              </a:rPr>
              <a:t>7</a:t>
            </a:r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id="{793D0E4A-A613-CA88-2375-79831DD46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05" y="4016243"/>
            <a:ext cx="2831142" cy="230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815CF-E8F5-5BB6-56CC-71C63ACBD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A52FE84-7D73-4773-579D-0116CF311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/>
              <a:t>Aggregate HBM capacity and bandwidth</a:t>
            </a:r>
          </a:p>
          <a:p>
            <a:pPr lvl="1"/>
            <a:r>
              <a:rPr kumimoji="1" lang="en-US" altLang="ko-KR" dirty="0"/>
              <a:t>HGX H200 (8 GPUs)</a:t>
            </a:r>
          </a:p>
          <a:p>
            <a:pPr lvl="1"/>
            <a:r>
              <a:rPr kumimoji="1" lang="en-US" altLang="ko-KR" dirty="0"/>
              <a:t>Capacity: 141×8 = </a:t>
            </a:r>
            <a:r>
              <a:rPr kumimoji="1" lang="en-US" altLang="ko-KR" dirty="0">
                <a:solidFill>
                  <a:srgbClr val="009051"/>
                </a:solidFill>
              </a:rPr>
              <a:t>1,128 GB</a:t>
            </a:r>
            <a:r>
              <a:rPr kumimoji="1" lang="en-US" altLang="ko-KR" dirty="0"/>
              <a:t> &gt; </a:t>
            </a:r>
            <a:r>
              <a:rPr kumimoji="1" lang="en-US" altLang="ko-KR" strike="sngStrike" dirty="0">
                <a:solidFill>
                  <a:schemeClr val="bg1">
                    <a:lumMod val="75000"/>
                  </a:schemeClr>
                </a:solidFill>
              </a:rPr>
              <a:t>800 GB</a:t>
            </a:r>
            <a:r>
              <a:rPr kumimoji="1" lang="en-US" altLang="ko-KR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ko-KR" dirty="0"/>
              <a:t>1,100 GB</a:t>
            </a:r>
          </a:p>
          <a:p>
            <a:pPr lvl="1"/>
            <a:r>
              <a:rPr kumimoji="1" lang="en-US" altLang="ko-KR" dirty="0"/>
              <a:t>Bandwidth: 4.8×8 = </a:t>
            </a:r>
            <a:r>
              <a:rPr kumimoji="1" lang="en-US" altLang="ko-KR" dirty="0">
                <a:solidFill>
                  <a:srgbClr val="009051"/>
                </a:solidFill>
              </a:rPr>
              <a:t>38.4 TB/s  </a:t>
            </a:r>
            <a:r>
              <a:rPr kumimoji="1" lang="en-US" altLang="ko-KR" dirty="0"/>
              <a:t>&gt; </a:t>
            </a:r>
            <a:r>
              <a:rPr kumimoji="1" lang="en-US" altLang="ko-KR" strike="sngStrike" dirty="0">
                <a:solidFill>
                  <a:schemeClr val="bg1">
                    <a:lumMod val="75000"/>
                  </a:schemeClr>
                </a:solidFill>
              </a:rPr>
              <a:t>8 TB/s</a:t>
            </a:r>
            <a:r>
              <a:rPr kumimoji="1" lang="en-US" altLang="ko-KR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ko-KR" dirty="0"/>
              <a:t>11 TB/s</a:t>
            </a:r>
          </a:p>
          <a:p>
            <a:r>
              <a:rPr kumimoji="1" lang="en-US" altLang="ko-KR" dirty="0"/>
              <a:t>Partition a single large model across GPUs</a:t>
            </a:r>
          </a:p>
          <a:p>
            <a:pPr lvl="1"/>
            <a:r>
              <a:rPr kumimoji="1" lang="en-US" altLang="ko-KR" dirty="0"/>
              <a:t>Relying on high-bandwidth interconnects (e.g., </a:t>
            </a:r>
            <a:r>
              <a:rPr kumimoji="1" lang="en-US" altLang="ko-KR" dirty="0" err="1"/>
              <a:t>NVLink</a:t>
            </a:r>
            <a:r>
              <a:rPr kumimoji="1" lang="en-US" altLang="ko-KR" dirty="0"/>
              <a:t>)</a:t>
            </a:r>
          </a:p>
          <a:p>
            <a:pPr lvl="1"/>
            <a:endParaRPr kumimoji="1" lang="en-US" altLang="ko-KR" dirty="0"/>
          </a:p>
          <a:p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AA91F3F-4D02-6681-2E55-0E597164DB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11CFD34-D549-B032-4017-71086CB90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86709" y="6577297"/>
            <a:ext cx="8018582" cy="262967"/>
          </a:xfrm>
        </p:spPr>
        <p:txBody>
          <a:bodyPr/>
          <a:lstStyle/>
          <a:p>
            <a:r>
              <a:rPr kumimoji="1" lang="en" altLang="en-US" dirty="0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608B742C-C005-CF64-884E-875A88D6E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Today’s Solution: Scale Up GPUs</a:t>
            </a:r>
            <a:endParaRPr kumimoji="1" lang="ko-KR" altLang="en-US" dirty="0"/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656C680C-20CC-766D-0B48-222B32734A0C}"/>
              </a:ext>
            </a:extLst>
          </p:cNvPr>
          <p:cNvGrpSpPr/>
          <p:nvPr/>
        </p:nvGrpSpPr>
        <p:grpSpPr>
          <a:xfrm>
            <a:off x="3169921" y="3843410"/>
            <a:ext cx="8726706" cy="2672187"/>
            <a:chOff x="3169921" y="3843410"/>
            <a:chExt cx="8726706" cy="2672187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36794C48-14A1-6AA8-4D36-13A10F5A1705}"/>
                </a:ext>
              </a:extLst>
            </p:cNvPr>
            <p:cNvGrpSpPr/>
            <p:nvPr/>
          </p:nvGrpSpPr>
          <p:grpSpPr>
            <a:xfrm>
              <a:off x="3169921" y="3843410"/>
              <a:ext cx="8726706" cy="2672187"/>
              <a:chOff x="3169921" y="3538610"/>
              <a:chExt cx="8726706" cy="2672187"/>
            </a:xfrm>
          </p:grpSpPr>
          <p:sp>
            <p:nvSpPr>
              <p:cNvPr id="38" name="Rounded Rectangle 35">
                <a:extLst>
                  <a:ext uri="{FF2B5EF4-FFF2-40B4-BE49-F238E27FC236}">
                    <a16:creationId xmlns:a16="http://schemas.microsoft.com/office/drawing/2014/main" id="{9F8101EE-A697-AC40-F2BF-434AA2FB6AF6}"/>
                  </a:ext>
                </a:extLst>
              </p:cNvPr>
              <p:cNvSpPr/>
              <p:nvPr/>
            </p:nvSpPr>
            <p:spPr>
              <a:xfrm>
                <a:off x="3169921" y="3538610"/>
                <a:ext cx="8726706" cy="770479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8575" cap="flat" cmpd="sng" algn="ctr">
                <a:solidFill>
                  <a:srgbClr val="000000"/>
                </a:solidFill>
                <a:prstDash val="solid"/>
                <a:tailEnd type="none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S-Core Dream 5 Medium" panose="020B0503030302020204" pitchFamily="34" charset="-127"/>
                    <a:cs typeface="+mn-cs"/>
                  </a:rPr>
                  <a:t>GPU 1</a:t>
                </a:r>
                <a:endPara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endParaRPr>
              </a:p>
            </p:txBody>
          </p:sp>
          <p:sp>
            <p:nvSpPr>
              <p:cNvPr id="39" name="Rounded Rectangle 35">
                <a:extLst>
                  <a:ext uri="{FF2B5EF4-FFF2-40B4-BE49-F238E27FC236}">
                    <a16:creationId xmlns:a16="http://schemas.microsoft.com/office/drawing/2014/main" id="{EC1904D5-CF1B-30F3-9A2D-85C43893D0DE}"/>
                  </a:ext>
                </a:extLst>
              </p:cNvPr>
              <p:cNvSpPr/>
              <p:nvPr/>
            </p:nvSpPr>
            <p:spPr>
              <a:xfrm>
                <a:off x="3169921" y="4370031"/>
                <a:ext cx="8726706" cy="770479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8575" cap="flat" cmpd="sng" algn="ctr">
                <a:solidFill>
                  <a:srgbClr val="000000"/>
                </a:solidFill>
                <a:prstDash val="solid"/>
                <a:tailEnd type="none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S-Core Dream 5 Medium" panose="020B0503030302020204" pitchFamily="34" charset="-127"/>
                    <a:cs typeface="+mn-cs"/>
                  </a:rPr>
                  <a:t>GPU 2</a:t>
                </a:r>
                <a:endPara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endParaRPr>
              </a:p>
            </p:txBody>
          </p:sp>
          <p:sp>
            <p:nvSpPr>
              <p:cNvPr id="40" name="Rounded Rectangle 35">
                <a:extLst>
                  <a:ext uri="{FF2B5EF4-FFF2-40B4-BE49-F238E27FC236}">
                    <a16:creationId xmlns:a16="http://schemas.microsoft.com/office/drawing/2014/main" id="{F78E992C-24F6-3FFE-E09C-60BCA6B23FBB}"/>
                  </a:ext>
                </a:extLst>
              </p:cNvPr>
              <p:cNvSpPr/>
              <p:nvPr/>
            </p:nvSpPr>
            <p:spPr>
              <a:xfrm>
                <a:off x="3169921" y="5440318"/>
                <a:ext cx="8726706" cy="770479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8575" cap="flat" cmpd="sng" algn="ctr">
                <a:solidFill>
                  <a:srgbClr val="000000"/>
                </a:solidFill>
                <a:prstDash val="solid"/>
                <a:tailEnd type="none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S-Core Dream 5 Medium" panose="020B0503030302020204" pitchFamily="34" charset="-127"/>
                    <a:cs typeface="+mn-cs"/>
                  </a:rPr>
                  <a:t>GPU 8</a:t>
                </a:r>
                <a:endPara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86F7200-AE70-0B69-22B5-991F27AB7965}"/>
                </a:ext>
              </a:extLst>
            </p:cNvPr>
            <p:cNvSpPr txBox="1"/>
            <p:nvPr/>
          </p:nvSpPr>
          <p:spPr>
            <a:xfrm rot="5400000">
              <a:off x="5293760" y="5449535"/>
              <a:ext cx="17793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</a:rPr>
                <a:t>…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8F17BCE1-51CD-D8D1-CC3B-B1AA8F6075B0}"/>
              </a:ext>
            </a:extLst>
          </p:cNvPr>
          <p:cNvGrpSpPr/>
          <p:nvPr/>
        </p:nvGrpSpPr>
        <p:grpSpPr>
          <a:xfrm>
            <a:off x="3371870" y="4228649"/>
            <a:ext cx="6533519" cy="2205616"/>
            <a:chOff x="3371870" y="4228649"/>
            <a:chExt cx="6533519" cy="2205616"/>
          </a:xfrm>
        </p:grpSpPr>
        <p:sp>
          <p:nvSpPr>
            <p:cNvPr id="42" name="Rectangle 36">
              <a:extLst>
                <a:ext uri="{FF2B5EF4-FFF2-40B4-BE49-F238E27FC236}">
                  <a16:creationId xmlns:a16="http://schemas.microsoft.com/office/drawing/2014/main" id="{985E1C7B-85A5-06E9-A3C3-57D0B90F0BD8}"/>
                </a:ext>
              </a:extLst>
            </p:cNvPr>
            <p:cNvSpPr/>
            <p:nvPr/>
          </p:nvSpPr>
          <p:spPr>
            <a:xfrm>
              <a:off x="3371870" y="4228649"/>
              <a:ext cx="6062400" cy="302400"/>
            </a:xfrm>
            <a:prstGeom prst="rect">
              <a:avLst/>
            </a:prstGeom>
            <a:solidFill>
              <a:srgbClr val="FFAB40">
                <a:lumMod val="20000"/>
                <a:lumOff val="80000"/>
              </a:srgbClr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Weight</a:t>
              </a:r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6A828299-F5EF-9A16-F94A-67F5D3F85B79}"/>
                </a:ext>
              </a:extLst>
            </p:cNvPr>
            <p:cNvSpPr/>
            <p:nvPr/>
          </p:nvSpPr>
          <p:spPr>
            <a:xfrm>
              <a:off x="9434270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$#1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44" name="Rectangle 36">
              <a:extLst>
                <a:ext uri="{FF2B5EF4-FFF2-40B4-BE49-F238E27FC236}">
                  <a16:creationId xmlns:a16="http://schemas.microsoft.com/office/drawing/2014/main" id="{2ABEC7D0-100A-73B9-A840-6C6C808A770D}"/>
                </a:ext>
              </a:extLst>
            </p:cNvPr>
            <p:cNvSpPr/>
            <p:nvPr/>
          </p:nvSpPr>
          <p:spPr>
            <a:xfrm>
              <a:off x="3371870" y="5060070"/>
              <a:ext cx="6062400" cy="302400"/>
            </a:xfrm>
            <a:prstGeom prst="rect">
              <a:avLst/>
            </a:prstGeom>
            <a:solidFill>
              <a:srgbClr val="FFAB40">
                <a:lumMod val="20000"/>
                <a:lumOff val="80000"/>
              </a:srgbClr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Weight</a:t>
              </a:r>
            </a:p>
          </p:txBody>
        </p:sp>
        <p:sp>
          <p:nvSpPr>
            <p:cNvPr id="45" name="Rectangle 38">
              <a:extLst>
                <a:ext uri="{FF2B5EF4-FFF2-40B4-BE49-F238E27FC236}">
                  <a16:creationId xmlns:a16="http://schemas.microsoft.com/office/drawing/2014/main" id="{A868E8DF-9BB3-F493-47EE-EF7E0DE1157F}"/>
                </a:ext>
              </a:extLst>
            </p:cNvPr>
            <p:cNvSpPr/>
            <p:nvPr/>
          </p:nvSpPr>
          <p:spPr>
            <a:xfrm>
              <a:off x="9434270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$#1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46" name="Rectangle 36">
              <a:extLst>
                <a:ext uri="{FF2B5EF4-FFF2-40B4-BE49-F238E27FC236}">
                  <a16:creationId xmlns:a16="http://schemas.microsoft.com/office/drawing/2014/main" id="{DD3D1965-39F0-9C6D-0229-F8B488354C67}"/>
                </a:ext>
              </a:extLst>
            </p:cNvPr>
            <p:cNvSpPr/>
            <p:nvPr/>
          </p:nvSpPr>
          <p:spPr>
            <a:xfrm>
              <a:off x="3371870" y="6130357"/>
              <a:ext cx="6062400" cy="302400"/>
            </a:xfrm>
            <a:prstGeom prst="rect">
              <a:avLst/>
            </a:prstGeom>
            <a:solidFill>
              <a:srgbClr val="FFAB40">
                <a:lumMod val="20000"/>
                <a:lumOff val="80000"/>
              </a:srgbClr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Weight</a:t>
              </a:r>
            </a:p>
          </p:txBody>
        </p:sp>
        <p:sp>
          <p:nvSpPr>
            <p:cNvPr id="47" name="Rectangle 38">
              <a:extLst>
                <a:ext uri="{FF2B5EF4-FFF2-40B4-BE49-F238E27FC236}">
                  <a16:creationId xmlns:a16="http://schemas.microsoft.com/office/drawing/2014/main" id="{4F11487B-DD32-460D-BFC7-2B8D4AB8E5D4}"/>
                </a:ext>
              </a:extLst>
            </p:cNvPr>
            <p:cNvSpPr/>
            <p:nvPr/>
          </p:nvSpPr>
          <p:spPr>
            <a:xfrm>
              <a:off x="9434270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$#1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FB96F80E-E2C7-1C78-C970-129DD7F079D4}"/>
              </a:ext>
            </a:extLst>
          </p:cNvPr>
          <p:cNvGrpSpPr/>
          <p:nvPr/>
        </p:nvGrpSpPr>
        <p:grpSpPr>
          <a:xfrm>
            <a:off x="9905610" y="4228649"/>
            <a:ext cx="1880467" cy="2205616"/>
            <a:chOff x="9905610" y="4228649"/>
            <a:chExt cx="1880467" cy="2205616"/>
          </a:xfrm>
        </p:grpSpPr>
        <p:sp>
          <p:nvSpPr>
            <p:cNvPr id="49" name="Rectangle 38">
              <a:extLst>
                <a:ext uri="{FF2B5EF4-FFF2-40B4-BE49-F238E27FC236}">
                  <a16:creationId xmlns:a16="http://schemas.microsoft.com/office/drawing/2014/main" id="{6ACFC418-E44A-5926-A5D5-BC4C1B84B6D5}"/>
                </a:ext>
              </a:extLst>
            </p:cNvPr>
            <p:cNvSpPr/>
            <p:nvPr/>
          </p:nvSpPr>
          <p:spPr>
            <a:xfrm>
              <a:off x="9905610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$#2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0" name="Rectangle 38">
              <a:extLst>
                <a:ext uri="{FF2B5EF4-FFF2-40B4-BE49-F238E27FC236}">
                  <a16:creationId xmlns:a16="http://schemas.microsoft.com/office/drawing/2014/main" id="{122ADCE1-4B85-BE27-BCF6-0F512FF2CF44}"/>
                </a:ext>
              </a:extLst>
            </p:cNvPr>
            <p:cNvSpPr/>
            <p:nvPr/>
          </p:nvSpPr>
          <p:spPr>
            <a:xfrm>
              <a:off x="10376950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…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1" name="Rectangle 38">
              <a:extLst>
                <a:ext uri="{FF2B5EF4-FFF2-40B4-BE49-F238E27FC236}">
                  <a16:creationId xmlns:a16="http://schemas.microsoft.com/office/drawing/2014/main" id="{CBEAEAC8-1735-8383-0B56-95C93EA04C14}"/>
                </a:ext>
              </a:extLst>
            </p:cNvPr>
            <p:cNvSpPr/>
            <p:nvPr/>
          </p:nvSpPr>
          <p:spPr>
            <a:xfrm>
              <a:off x="10848290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$#6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2" name="Rectangle 38">
              <a:extLst>
                <a:ext uri="{FF2B5EF4-FFF2-40B4-BE49-F238E27FC236}">
                  <a16:creationId xmlns:a16="http://schemas.microsoft.com/office/drawing/2014/main" id="{817FF4F6-5CCE-9EE7-3646-A255677802E0}"/>
                </a:ext>
              </a:extLst>
            </p:cNvPr>
            <p:cNvSpPr/>
            <p:nvPr/>
          </p:nvSpPr>
          <p:spPr>
            <a:xfrm>
              <a:off x="11314958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$#7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3" name="Rectangle 38">
              <a:extLst>
                <a:ext uri="{FF2B5EF4-FFF2-40B4-BE49-F238E27FC236}">
                  <a16:creationId xmlns:a16="http://schemas.microsoft.com/office/drawing/2014/main" id="{832292E9-99AB-BB28-05E5-DD26844B990F}"/>
                </a:ext>
              </a:extLst>
            </p:cNvPr>
            <p:cNvSpPr/>
            <p:nvPr/>
          </p:nvSpPr>
          <p:spPr>
            <a:xfrm>
              <a:off x="9905610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$#2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4" name="Rectangle 38">
              <a:extLst>
                <a:ext uri="{FF2B5EF4-FFF2-40B4-BE49-F238E27FC236}">
                  <a16:creationId xmlns:a16="http://schemas.microsoft.com/office/drawing/2014/main" id="{30706080-11D7-1F9B-1233-165CDA7945B8}"/>
                </a:ext>
              </a:extLst>
            </p:cNvPr>
            <p:cNvSpPr/>
            <p:nvPr/>
          </p:nvSpPr>
          <p:spPr>
            <a:xfrm>
              <a:off x="10376950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…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5" name="Rectangle 38">
              <a:extLst>
                <a:ext uri="{FF2B5EF4-FFF2-40B4-BE49-F238E27FC236}">
                  <a16:creationId xmlns:a16="http://schemas.microsoft.com/office/drawing/2014/main" id="{36FDB09A-2BDC-F9DC-B542-2CBF298BB43B}"/>
                </a:ext>
              </a:extLst>
            </p:cNvPr>
            <p:cNvSpPr/>
            <p:nvPr/>
          </p:nvSpPr>
          <p:spPr>
            <a:xfrm>
              <a:off x="10848290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$#6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6" name="Rectangle 38">
              <a:extLst>
                <a:ext uri="{FF2B5EF4-FFF2-40B4-BE49-F238E27FC236}">
                  <a16:creationId xmlns:a16="http://schemas.microsoft.com/office/drawing/2014/main" id="{16CB08A8-A6E8-554E-CECF-0A0C6FA2D6EA}"/>
                </a:ext>
              </a:extLst>
            </p:cNvPr>
            <p:cNvSpPr/>
            <p:nvPr/>
          </p:nvSpPr>
          <p:spPr>
            <a:xfrm>
              <a:off x="11314958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$#7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7" name="Rectangle 38">
              <a:extLst>
                <a:ext uri="{FF2B5EF4-FFF2-40B4-BE49-F238E27FC236}">
                  <a16:creationId xmlns:a16="http://schemas.microsoft.com/office/drawing/2014/main" id="{16E3B15D-197D-68AD-11E4-314A34DB2526}"/>
                </a:ext>
              </a:extLst>
            </p:cNvPr>
            <p:cNvSpPr/>
            <p:nvPr/>
          </p:nvSpPr>
          <p:spPr>
            <a:xfrm>
              <a:off x="9905610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$#2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8" name="Rectangle 38">
              <a:extLst>
                <a:ext uri="{FF2B5EF4-FFF2-40B4-BE49-F238E27FC236}">
                  <a16:creationId xmlns:a16="http://schemas.microsoft.com/office/drawing/2014/main" id="{0499DD53-2A2A-B911-E9E5-1127700497C4}"/>
                </a:ext>
              </a:extLst>
            </p:cNvPr>
            <p:cNvSpPr/>
            <p:nvPr/>
          </p:nvSpPr>
          <p:spPr>
            <a:xfrm>
              <a:off x="10376950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…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9" name="Rectangle 38">
              <a:extLst>
                <a:ext uri="{FF2B5EF4-FFF2-40B4-BE49-F238E27FC236}">
                  <a16:creationId xmlns:a16="http://schemas.microsoft.com/office/drawing/2014/main" id="{83CD59DC-353A-9303-4C47-2BD828066D68}"/>
                </a:ext>
              </a:extLst>
            </p:cNvPr>
            <p:cNvSpPr/>
            <p:nvPr/>
          </p:nvSpPr>
          <p:spPr>
            <a:xfrm>
              <a:off x="10848290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$#6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60" name="Rectangle 38">
              <a:extLst>
                <a:ext uri="{FF2B5EF4-FFF2-40B4-BE49-F238E27FC236}">
                  <a16:creationId xmlns:a16="http://schemas.microsoft.com/office/drawing/2014/main" id="{5B6FD813-B289-9ECB-F5E2-F941F97CD312}"/>
                </a:ext>
              </a:extLst>
            </p:cNvPr>
            <p:cNvSpPr/>
            <p:nvPr/>
          </p:nvSpPr>
          <p:spPr>
            <a:xfrm>
              <a:off x="11314958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$#7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3E585C7A-357B-A4A7-5C3B-DCEDDB03783F}"/>
              </a:ext>
            </a:extLst>
          </p:cNvPr>
          <p:cNvSpPr txBox="1"/>
          <p:nvPr/>
        </p:nvSpPr>
        <p:spPr>
          <a:xfrm>
            <a:off x="9233755" y="3818262"/>
            <a:ext cx="2807984" cy="43088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200" b="1" dirty="0">
                <a:solidFill>
                  <a:srgbClr val="C00000"/>
                </a:solidFill>
                <a:latin typeface="Cambria" panose="02040503050406030204" pitchFamily="18" charset="0"/>
                <a:ea typeface="S-Core Dream 5 Medium" panose="020B0503030302020204" pitchFamily="34" charset="-127"/>
              </a:rPr>
              <a:t>Batch Size:</a:t>
            </a:r>
            <a:r>
              <a:rPr lang="ko-KR" altLang="en-US" sz="2200" b="1" dirty="0">
                <a:solidFill>
                  <a:srgbClr val="C00000"/>
                </a:solidFill>
                <a:latin typeface="Cambria" panose="02040503050406030204" pitchFamily="18" charset="0"/>
                <a:ea typeface="S-Core Dream 5 Medium" panose="020B0503030302020204" pitchFamily="34" charset="-127"/>
              </a:rPr>
              <a:t> </a:t>
            </a:r>
            <a:r>
              <a:rPr lang="en-US" altLang="ko-KR" sz="2200" b="1" dirty="0">
                <a:solidFill>
                  <a:srgbClr val="C00000"/>
                </a:solidFill>
                <a:latin typeface="Cambria" panose="02040503050406030204" pitchFamily="18" charset="0"/>
                <a:ea typeface="S-Core Dream 5 Medium" panose="020B0503030302020204" pitchFamily="34" charset="-127"/>
              </a:rPr>
              <a:t>7</a:t>
            </a:r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id="{C10B20CB-DBC6-03AB-CA07-1291AAE19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05" y="4016243"/>
            <a:ext cx="2831142" cy="2305694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C9CBF530-D1BA-ED68-81A5-29F274E8A7B9}"/>
              </a:ext>
            </a:extLst>
          </p:cNvPr>
          <p:cNvSpPr/>
          <p:nvPr/>
        </p:nvSpPr>
        <p:spPr>
          <a:xfrm>
            <a:off x="3580597" y="2348564"/>
            <a:ext cx="3789193" cy="3850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CF17D8-94CC-4F22-D6E5-EF93E1B6E789}"/>
              </a:ext>
            </a:extLst>
          </p:cNvPr>
          <p:cNvSpPr txBox="1"/>
          <p:nvPr/>
        </p:nvSpPr>
        <p:spPr>
          <a:xfrm>
            <a:off x="6463579" y="2275926"/>
            <a:ext cx="5299421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CH" sz="2400" b="1">
                <a:solidFill>
                  <a:srgbClr val="FF0000"/>
                </a:solidFill>
                <a:latin typeface="Cambria" panose="02040503050406030204" pitchFamily="18" charset="0"/>
              </a:rPr>
              <a:t>HBM bandwidth is </a:t>
            </a:r>
            <a:b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en-CH" sz="2400" b="1">
                <a:solidFill>
                  <a:srgbClr val="FF0000"/>
                </a:solidFill>
                <a:latin typeface="Cambria" panose="02040503050406030204" pitchFamily="18" charset="0"/>
              </a:rPr>
              <a:t>largely underutilized</a:t>
            </a:r>
          </a:p>
        </p:txBody>
      </p:sp>
    </p:spTree>
    <p:extLst>
      <p:ext uri="{BB962C8B-B14F-4D97-AF65-F5344CB8AC3E}">
        <p14:creationId xmlns:p14="http://schemas.microsoft.com/office/powerpoint/2010/main" val="362099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147F4-BD14-7ED5-DFC7-121656585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D303224-227B-F6E0-4D0F-7471C6BED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/>
              <a:t>Aggregate HBM capacity and bandwidth</a:t>
            </a:r>
          </a:p>
          <a:p>
            <a:pPr lvl="1"/>
            <a:r>
              <a:rPr kumimoji="1" lang="en-US" altLang="ko-KR" dirty="0"/>
              <a:t>HGX H200 (8 GPUs)</a:t>
            </a:r>
          </a:p>
          <a:p>
            <a:pPr lvl="1"/>
            <a:r>
              <a:rPr kumimoji="1" lang="en-US" altLang="ko-KR" dirty="0"/>
              <a:t>Capacity: 141×8 = </a:t>
            </a:r>
            <a:r>
              <a:rPr kumimoji="1" lang="en-US" altLang="ko-KR" dirty="0">
                <a:solidFill>
                  <a:srgbClr val="009051"/>
                </a:solidFill>
              </a:rPr>
              <a:t>1,128 GB</a:t>
            </a:r>
            <a:r>
              <a:rPr kumimoji="1" lang="en-US" altLang="ko-KR" dirty="0"/>
              <a:t> &gt; </a:t>
            </a:r>
            <a:r>
              <a:rPr kumimoji="1" lang="en-US" altLang="ko-KR" strike="sngStrike" dirty="0">
                <a:solidFill>
                  <a:schemeClr val="bg1">
                    <a:lumMod val="75000"/>
                  </a:schemeClr>
                </a:solidFill>
              </a:rPr>
              <a:t>800 GB</a:t>
            </a:r>
            <a:r>
              <a:rPr kumimoji="1" lang="en-US" altLang="ko-KR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ko-KR" dirty="0"/>
              <a:t>1,100 GB</a:t>
            </a:r>
          </a:p>
          <a:p>
            <a:pPr lvl="1"/>
            <a:r>
              <a:rPr kumimoji="1" lang="en-US" altLang="ko-KR" dirty="0"/>
              <a:t>Bandwidth: 4.8×8 = </a:t>
            </a:r>
            <a:r>
              <a:rPr kumimoji="1" lang="en-US" altLang="ko-KR" dirty="0">
                <a:solidFill>
                  <a:srgbClr val="009051"/>
                </a:solidFill>
              </a:rPr>
              <a:t>38.4 TB/s  </a:t>
            </a:r>
            <a:r>
              <a:rPr kumimoji="1" lang="en-US" altLang="ko-KR" dirty="0"/>
              <a:t>&gt; </a:t>
            </a:r>
            <a:r>
              <a:rPr kumimoji="1" lang="en-US" altLang="ko-KR" strike="sngStrike" dirty="0">
                <a:solidFill>
                  <a:schemeClr val="bg1">
                    <a:lumMod val="75000"/>
                  </a:schemeClr>
                </a:solidFill>
              </a:rPr>
              <a:t>8 TB/s</a:t>
            </a:r>
            <a:r>
              <a:rPr kumimoji="1" lang="en-US" altLang="ko-KR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ko-KR" dirty="0"/>
              <a:t>11 TB/s</a:t>
            </a:r>
          </a:p>
          <a:p>
            <a:r>
              <a:rPr kumimoji="1" lang="en-US" altLang="ko-KR" dirty="0"/>
              <a:t>Partition a single large model across GPUs</a:t>
            </a:r>
          </a:p>
          <a:p>
            <a:pPr lvl="1"/>
            <a:r>
              <a:rPr kumimoji="1" lang="en-US" altLang="ko-KR" dirty="0"/>
              <a:t>Relying on high-bandwidth interconnects (e.g., </a:t>
            </a:r>
            <a:r>
              <a:rPr kumimoji="1" lang="en-US" altLang="ko-KR" dirty="0" err="1"/>
              <a:t>NVLink</a:t>
            </a:r>
            <a:r>
              <a:rPr kumimoji="1" lang="en-US" altLang="ko-KR" dirty="0"/>
              <a:t>)</a:t>
            </a:r>
          </a:p>
          <a:p>
            <a:pPr lvl="1"/>
            <a:endParaRPr kumimoji="1" lang="en-US" altLang="ko-KR" dirty="0"/>
          </a:p>
          <a:p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50099EA-2536-6ED3-C7AE-AA6E17F2B7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C35F3E9-A1AF-A8DE-65DA-CFF5333E4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86709" y="6577297"/>
            <a:ext cx="8018582" cy="262967"/>
          </a:xfrm>
        </p:spPr>
        <p:txBody>
          <a:bodyPr/>
          <a:lstStyle/>
          <a:p>
            <a:r>
              <a:rPr kumimoji="1" lang="en" altLang="en-US" dirty="0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8213D95D-DB2D-2D4C-F539-53BC3390B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Today’s Solution: Scale Up GPUs</a:t>
            </a:r>
            <a:endParaRPr kumimoji="1" lang="ko-KR" altLang="en-US" dirty="0"/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D1BA0928-5891-FA75-DEBB-2BB7B5F7FB22}"/>
              </a:ext>
            </a:extLst>
          </p:cNvPr>
          <p:cNvGrpSpPr/>
          <p:nvPr/>
        </p:nvGrpSpPr>
        <p:grpSpPr>
          <a:xfrm>
            <a:off x="3169921" y="3843410"/>
            <a:ext cx="8726706" cy="2672187"/>
            <a:chOff x="3169921" y="3843410"/>
            <a:chExt cx="8726706" cy="2672187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E302CD9A-BAC2-A8DA-C029-7D42200B2B9C}"/>
                </a:ext>
              </a:extLst>
            </p:cNvPr>
            <p:cNvGrpSpPr/>
            <p:nvPr/>
          </p:nvGrpSpPr>
          <p:grpSpPr>
            <a:xfrm>
              <a:off x="3169921" y="3843410"/>
              <a:ext cx="8726706" cy="2672187"/>
              <a:chOff x="3169921" y="3538610"/>
              <a:chExt cx="8726706" cy="2672187"/>
            </a:xfrm>
          </p:grpSpPr>
          <p:sp>
            <p:nvSpPr>
              <p:cNvPr id="38" name="Rounded Rectangle 35">
                <a:extLst>
                  <a:ext uri="{FF2B5EF4-FFF2-40B4-BE49-F238E27FC236}">
                    <a16:creationId xmlns:a16="http://schemas.microsoft.com/office/drawing/2014/main" id="{81611761-5618-62DA-7A4B-4586EABB92FA}"/>
                  </a:ext>
                </a:extLst>
              </p:cNvPr>
              <p:cNvSpPr/>
              <p:nvPr/>
            </p:nvSpPr>
            <p:spPr>
              <a:xfrm>
                <a:off x="3169921" y="3538610"/>
                <a:ext cx="8726706" cy="770479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8575" cap="flat" cmpd="sng" algn="ctr">
                <a:solidFill>
                  <a:srgbClr val="000000"/>
                </a:solidFill>
                <a:prstDash val="solid"/>
                <a:tailEnd type="none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S-Core Dream 5 Medium" panose="020B0503030302020204" pitchFamily="34" charset="-127"/>
                    <a:cs typeface="+mn-cs"/>
                  </a:rPr>
                  <a:t>GPU 1</a:t>
                </a:r>
                <a:endPara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endParaRPr>
              </a:p>
            </p:txBody>
          </p:sp>
          <p:sp>
            <p:nvSpPr>
              <p:cNvPr id="39" name="Rounded Rectangle 35">
                <a:extLst>
                  <a:ext uri="{FF2B5EF4-FFF2-40B4-BE49-F238E27FC236}">
                    <a16:creationId xmlns:a16="http://schemas.microsoft.com/office/drawing/2014/main" id="{810C2C5C-540B-DEC0-4743-CDF1DB235790}"/>
                  </a:ext>
                </a:extLst>
              </p:cNvPr>
              <p:cNvSpPr/>
              <p:nvPr/>
            </p:nvSpPr>
            <p:spPr>
              <a:xfrm>
                <a:off x="3169921" y="4370031"/>
                <a:ext cx="8726706" cy="770479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8575" cap="flat" cmpd="sng" algn="ctr">
                <a:solidFill>
                  <a:srgbClr val="000000"/>
                </a:solidFill>
                <a:prstDash val="solid"/>
                <a:tailEnd type="none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S-Core Dream 5 Medium" panose="020B0503030302020204" pitchFamily="34" charset="-127"/>
                    <a:cs typeface="+mn-cs"/>
                  </a:rPr>
                  <a:t>GPU 2</a:t>
                </a:r>
                <a:endPara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endParaRPr>
              </a:p>
            </p:txBody>
          </p:sp>
          <p:sp>
            <p:nvSpPr>
              <p:cNvPr id="40" name="Rounded Rectangle 35">
                <a:extLst>
                  <a:ext uri="{FF2B5EF4-FFF2-40B4-BE49-F238E27FC236}">
                    <a16:creationId xmlns:a16="http://schemas.microsoft.com/office/drawing/2014/main" id="{2A678DC6-A956-75B8-31F5-333FA4ACE373}"/>
                  </a:ext>
                </a:extLst>
              </p:cNvPr>
              <p:cNvSpPr/>
              <p:nvPr/>
            </p:nvSpPr>
            <p:spPr>
              <a:xfrm>
                <a:off x="3169921" y="5440318"/>
                <a:ext cx="8726706" cy="770479"/>
              </a:xfrm>
              <a:prstGeom prst="roundRect">
                <a:avLst/>
              </a:prstGeom>
              <a:solidFill>
                <a:srgbClr val="FFFFFF">
                  <a:lumMod val="95000"/>
                </a:srgbClr>
              </a:solidFill>
              <a:ln w="28575" cap="flat" cmpd="sng" algn="ctr">
                <a:solidFill>
                  <a:srgbClr val="000000"/>
                </a:solidFill>
                <a:prstDash val="solid"/>
                <a:tailEnd type="none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S-Core Dream 5 Medium" panose="020B0503030302020204" pitchFamily="34" charset="-127"/>
                    <a:cs typeface="+mn-cs"/>
                  </a:rPr>
                  <a:t>GPU 8</a:t>
                </a:r>
                <a:endPara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6A912FC-248E-451C-2D70-C216694B9C0E}"/>
                </a:ext>
              </a:extLst>
            </p:cNvPr>
            <p:cNvSpPr txBox="1"/>
            <p:nvPr/>
          </p:nvSpPr>
          <p:spPr>
            <a:xfrm rot="5400000">
              <a:off x="5293760" y="5449535"/>
              <a:ext cx="17793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</a:rPr>
                <a:t>…</a:t>
              </a: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921AC9DC-9F46-BDA9-4B77-B8162E5568A8}"/>
              </a:ext>
            </a:extLst>
          </p:cNvPr>
          <p:cNvGrpSpPr/>
          <p:nvPr/>
        </p:nvGrpSpPr>
        <p:grpSpPr>
          <a:xfrm>
            <a:off x="3371870" y="4228649"/>
            <a:ext cx="6533519" cy="2205616"/>
            <a:chOff x="3371870" y="4228649"/>
            <a:chExt cx="6533519" cy="2205616"/>
          </a:xfrm>
        </p:grpSpPr>
        <p:sp>
          <p:nvSpPr>
            <p:cNvPr id="42" name="Rectangle 36">
              <a:extLst>
                <a:ext uri="{FF2B5EF4-FFF2-40B4-BE49-F238E27FC236}">
                  <a16:creationId xmlns:a16="http://schemas.microsoft.com/office/drawing/2014/main" id="{3D98D7E8-60C3-2748-31B9-BC8225619BE8}"/>
                </a:ext>
              </a:extLst>
            </p:cNvPr>
            <p:cNvSpPr/>
            <p:nvPr/>
          </p:nvSpPr>
          <p:spPr>
            <a:xfrm>
              <a:off x="3371870" y="4228649"/>
              <a:ext cx="6062400" cy="302400"/>
            </a:xfrm>
            <a:prstGeom prst="rect">
              <a:avLst/>
            </a:prstGeom>
            <a:solidFill>
              <a:srgbClr val="FFAB40">
                <a:lumMod val="20000"/>
                <a:lumOff val="80000"/>
              </a:srgbClr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Weight</a:t>
              </a:r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C7E80993-917B-592D-786D-D60E07B609A8}"/>
                </a:ext>
              </a:extLst>
            </p:cNvPr>
            <p:cNvSpPr/>
            <p:nvPr/>
          </p:nvSpPr>
          <p:spPr>
            <a:xfrm>
              <a:off x="9434270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$#1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44" name="Rectangle 36">
              <a:extLst>
                <a:ext uri="{FF2B5EF4-FFF2-40B4-BE49-F238E27FC236}">
                  <a16:creationId xmlns:a16="http://schemas.microsoft.com/office/drawing/2014/main" id="{0E49BD74-0B4D-FF83-4389-EDD3B5CF2130}"/>
                </a:ext>
              </a:extLst>
            </p:cNvPr>
            <p:cNvSpPr/>
            <p:nvPr/>
          </p:nvSpPr>
          <p:spPr>
            <a:xfrm>
              <a:off x="3371870" y="5060070"/>
              <a:ext cx="6062400" cy="302400"/>
            </a:xfrm>
            <a:prstGeom prst="rect">
              <a:avLst/>
            </a:prstGeom>
            <a:solidFill>
              <a:srgbClr val="FFAB40">
                <a:lumMod val="20000"/>
                <a:lumOff val="80000"/>
              </a:srgbClr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Weight</a:t>
              </a:r>
            </a:p>
          </p:txBody>
        </p:sp>
        <p:sp>
          <p:nvSpPr>
            <p:cNvPr id="45" name="Rectangle 38">
              <a:extLst>
                <a:ext uri="{FF2B5EF4-FFF2-40B4-BE49-F238E27FC236}">
                  <a16:creationId xmlns:a16="http://schemas.microsoft.com/office/drawing/2014/main" id="{3A831AA3-CEA3-8DBB-26F5-9CCA470247C2}"/>
                </a:ext>
              </a:extLst>
            </p:cNvPr>
            <p:cNvSpPr/>
            <p:nvPr/>
          </p:nvSpPr>
          <p:spPr>
            <a:xfrm>
              <a:off x="9434270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$#1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46" name="Rectangle 36">
              <a:extLst>
                <a:ext uri="{FF2B5EF4-FFF2-40B4-BE49-F238E27FC236}">
                  <a16:creationId xmlns:a16="http://schemas.microsoft.com/office/drawing/2014/main" id="{82868690-F75B-D786-E91A-475798208BC2}"/>
                </a:ext>
              </a:extLst>
            </p:cNvPr>
            <p:cNvSpPr/>
            <p:nvPr/>
          </p:nvSpPr>
          <p:spPr>
            <a:xfrm>
              <a:off x="3371870" y="6130357"/>
              <a:ext cx="6062400" cy="302400"/>
            </a:xfrm>
            <a:prstGeom prst="rect">
              <a:avLst/>
            </a:prstGeom>
            <a:solidFill>
              <a:srgbClr val="FFAB40">
                <a:lumMod val="20000"/>
                <a:lumOff val="80000"/>
              </a:srgbClr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Weight</a:t>
              </a:r>
            </a:p>
          </p:txBody>
        </p:sp>
        <p:sp>
          <p:nvSpPr>
            <p:cNvPr id="47" name="Rectangle 38">
              <a:extLst>
                <a:ext uri="{FF2B5EF4-FFF2-40B4-BE49-F238E27FC236}">
                  <a16:creationId xmlns:a16="http://schemas.microsoft.com/office/drawing/2014/main" id="{77DE082B-6A03-B3E2-E80D-4CBF3DDDA5F0}"/>
                </a:ext>
              </a:extLst>
            </p:cNvPr>
            <p:cNvSpPr/>
            <p:nvPr/>
          </p:nvSpPr>
          <p:spPr>
            <a:xfrm>
              <a:off x="9434270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$#1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BA7BFB4A-71C3-E28A-C302-98DCA45E78EC}"/>
              </a:ext>
            </a:extLst>
          </p:cNvPr>
          <p:cNvGrpSpPr/>
          <p:nvPr/>
        </p:nvGrpSpPr>
        <p:grpSpPr>
          <a:xfrm>
            <a:off x="9905610" y="4228649"/>
            <a:ext cx="1880467" cy="2205616"/>
            <a:chOff x="9905610" y="4228649"/>
            <a:chExt cx="1880467" cy="2205616"/>
          </a:xfrm>
        </p:grpSpPr>
        <p:sp>
          <p:nvSpPr>
            <p:cNvPr id="49" name="Rectangle 38">
              <a:extLst>
                <a:ext uri="{FF2B5EF4-FFF2-40B4-BE49-F238E27FC236}">
                  <a16:creationId xmlns:a16="http://schemas.microsoft.com/office/drawing/2014/main" id="{45D66AAE-7C7D-D856-A63B-B0A092DF3391}"/>
                </a:ext>
              </a:extLst>
            </p:cNvPr>
            <p:cNvSpPr/>
            <p:nvPr/>
          </p:nvSpPr>
          <p:spPr>
            <a:xfrm>
              <a:off x="9905610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$#2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0" name="Rectangle 38">
              <a:extLst>
                <a:ext uri="{FF2B5EF4-FFF2-40B4-BE49-F238E27FC236}">
                  <a16:creationId xmlns:a16="http://schemas.microsoft.com/office/drawing/2014/main" id="{D43AB06D-8578-A933-9710-D75139B06115}"/>
                </a:ext>
              </a:extLst>
            </p:cNvPr>
            <p:cNvSpPr/>
            <p:nvPr/>
          </p:nvSpPr>
          <p:spPr>
            <a:xfrm>
              <a:off x="10376950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…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1" name="Rectangle 38">
              <a:extLst>
                <a:ext uri="{FF2B5EF4-FFF2-40B4-BE49-F238E27FC236}">
                  <a16:creationId xmlns:a16="http://schemas.microsoft.com/office/drawing/2014/main" id="{8973A1B4-E543-62B1-6C35-920CE48315F1}"/>
                </a:ext>
              </a:extLst>
            </p:cNvPr>
            <p:cNvSpPr/>
            <p:nvPr/>
          </p:nvSpPr>
          <p:spPr>
            <a:xfrm>
              <a:off x="10848290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$#6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2" name="Rectangle 38">
              <a:extLst>
                <a:ext uri="{FF2B5EF4-FFF2-40B4-BE49-F238E27FC236}">
                  <a16:creationId xmlns:a16="http://schemas.microsoft.com/office/drawing/2014/main" id="{B3963916-6C87-9C78-5CED-048CD759589E}"/>
                </a:ext>
              </a:extLst>
            </p:cNvPr>
            <p:cNvSpPr/>
            <p:nvPr/>
          </p:nvSpPr>
          <p:spPr>
            <a:xfrm>
              <a:off x="11314958" y="4228649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$#7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3" name="Rectangle 38">
              <a:extLst>
                <a:ext uri="{FF2B5EF4-FFF2-40B4-BE49-F238E27FC236}">
                  <a16:creationId xmlns:a16="http://schemas.microsoft.com/office/drawing/2014/main" id="{DFA4D018-CC14-D04A-0B70-BB7350C8CF73}"/>
                </a:ext>
              </a:extLst>
            </p:cNvPr>
            <p:cNvSpPr/>
            <p:nvPr/>
          </p:nvSpPr>
          <p:spPr>
            <a:xfrm>
              <a:off x="9905610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$#2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4" name="Rectangle 38">
              <a:extLst>
                <a:ext uri="{FF2B5EF4-FFF2-40B4-BE49-F238E27FC236}">
                  <a16:creationId xmlns:a16="http://schemas.microsoft.com/office/drawing/2014/main" id="{64936A0E-38D6-F3E4-A272-B04A483F3BE4}"/>
                </a:ext>
              </a:extLst>
            </p:cNvPr>
            <p:cNvSpPr/>
            <p:nvPr/>
          </p:nvSpPr>
          <p:spPr>
            <a:xfrm>
              <a:off x="10376950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…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5" name="Rectangle 38">
              <a:extLst>
                <a:ext uri="{FF2B5EF4-FFF2-40B4-BE49-F238E27FC236}">
                  <a16:creationId xmlns:a16="http://schemas.microsoft.com/office/drawing/2014/main" id="{0CF17B1E-7E2B-F0F9-82BE-51D1C5BB5A7C}"/>
                </a:ext>
              </a:extLst>
            </p:cNvPr>
            <p:cNvSpPr/>
            <p:nvPr/>
          </p:nvSpPr>
          <p:spPr>
            <a:xfrm>
              <a:off x="10848290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$#6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6" name="Rectangle 38">
              <a:extLst>
                <a:ext uri="{FF2B5EF4-FFF2-40B4-BE49-F238E27FC236}">
                  <a16:creationId xmlns:a16="http://schemas.microsoft.com/office/drawing/2014/main" id="{4BF5CF80-264C-8534-38E0-1098B100EF89}"/>
                </a:ext>
              </a:extLst>
            </p:cNvPr>
            <p:cNvSpPr/>
            <p:nvPr/>
          </p:nvSpPr>
          <p:spPr>
            <a:xfrm>
              <a:off x="11314958" y="5060070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$#7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7" name="Rectangle 38">
              <a:extLst>
                <a:ext uri="{FF2B5EF4-FFF2-40B4-BE49-F238E27FC236}">
                  <a16:creationId xmlns:a16="http://schemas.microsoft.com/office/drawing/2014/main" id="{E0944051-08E8-88F9-09AB-B6CE7270B25D}"/>
                </a:ext>
              </a:extLst>
            </p:cNvPr>
            <p:cNvSpPr/>
            <p:nvPr/>
          </p:nvSpPr>
          <p:spPr>
            <a:xfrm>
              <a:off x="9905610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$#2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8" name="Rectangle 38">
              <a:extLst>
                <a:ext uri="{FF2B5EF4-FFF2-40B4-BE49-F238E27FC236}">
                  <a16:creationId xmlns:a16="http://schemas.microsoft.com/office/drawing/2014/main" id="{FA0C7C52-1732-6B6B-825B-062EE817E71F}"/>
                </a:ext>
              </a:extLst>
            </p:cNvPr>
            <p:cNvSpPr/>
            <p:nvPr/>
          </p:nvSpPr>
          <p:spPr>
            <a:xfrm>
              <a:off x="10376950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…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59" name="Rectangle 38">
              <a:extLst>
                <a:ext uri="{FF2B5EF4-FFF2-40B4-BE49-F238E27FC236}">
                  <a16:creationId xmlns:a16="http://schemas.microsoft.com/office/drawing/2014/main" id="{E3C9EDC6-0042-C3B0-9AA8-FC8D0BDA1AA7}"/>
                </a:ext>
              </a:extLst>
            </p:cNvPr>
            <p:cNvSpPr/>
            <p:nvPr/>
          </p:nvSpPr>
          <p:spPr>
            <a:xfrm>
              <a:off x="10848290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$#6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  <p:sp>
          <p:nvSpPr>
            <p:cNvPr id="60" name="Rectangle 38">
              <a:extLst>
                <a:ext uri="{FF2B5EF4-FFF2-40B4-BE49-F238E27FC236}">
                  <a16:creationId xmlns:a16="http://schemas.microsoft.com/office/drawing/2014/main" id="{F8B52AAB-5901-4CFA-B4F2-80DFFAE7AC5F}"/>
                </a:ext>
              </a:extLst>
            </p:cNvPr>
            <p:cNvSpPr/>
            <p:nvPr/>
          </p:nvSpPr>
          <p:spPr>
            <a:xfrm>
              <a:off x="11314958" y="6130357"/>
              <a:ext cx="471119" cy="303908"/>
            </a:xfrm>
            <a:prstGeom prst="rect">
              <a:avLst/>
            </a:prstGeom>
            <a:solidFill>
              <a:srgbClr val="D8EBD4"/>
            </a:solidFill>
            <a:ln w="19050" cap="flat" cmpd="sng" algn="ctr">
              <a:solidFill>
                <a:srgbClr val="000000"/>
              </a:solidFill>
              <a:prstDash val="solid"/>
              <a:tailEnd type="none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S-Core Dream 5 Medium" panose="020B0503030302020204" pitchFamily="34" charset="-127"/>
                  <a:cs typeface="+mn-cs"/>
                </a:rPr>
                <a:t>$#7</a:t>
              </a:r>
              <a:endParaRPr kumimoji="0" lang="en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S-Core Dream 5 Medium" panose="020B0503030302020204" pitchFamily="34" charset="-127"/>
                <a:cs typeface="+mn-cs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4CCE6938-99CF-1A95-5777-E5EEAF4CF473}"/>
              </a:ext>
            </a:extLst>
          </p:cNvPr>
          <p:cNvSpPr txBox="1"/>
          <p:nvPr/>
        </p:nvSpPr>
        <p:spPr>
          <a:xfrm>
            <a:off x="9233755" y="3818262"/>
            <a:ext cx="2807984" cy="43088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200" b="1" dirty="0">
                <a:solidFill>
                  <a:srgbClr val="C00000"/>
                </a:solidFill>
                <a:latin typeface="Cambria" panose="02040503050406030204" pitchFamily="18" charset="0"/>
                <a:ea typeface="S-Core Dream 5 Medium" panose="020B0503030302020204" pitchFamily="34" charset="-127"/>
              </a:rPr>
              <a:t>Batch Size:</a:t>
            </a:r>
            <a:r>
              <a:rPr lang="ko-KR" altLang="en-US" sz="2200" b="1" dirty="0">
                <a:solidFill>
                  <a:srgbClr val="C00000"/>
                </a:solidFill>
                <a:latin typeface="Cambria" panose="02040503050406030204" pitchFamily="18" charset="0"/>
                <a:ea typeface="S-Core Dream 5 Medium" panose="020B0503030302020204" pitchFamily="34" charset="-127"/>
              </a:rPr>
              <a:t> </a:t>
            </a:r>
            <a:r>
              <a:rPr lang="en-US" altLang="ko-KR" sz="2200" b="1" dirty="0">
                <a:solidFill>
                  <a:srgbClr val="C00000"/>
                </a:solidFill>
                <a:latin typeface="Cambria" panose="02040503050406030204" pitchFamily="18" charset="0"/>
                <a:ea typeface="S-Core Dream 5 Medium" panose="020B0503030302020204" pitchFamily="34" charset="-127"/>
              </a:rPr>
              <a:t>7</a:t>
            </a:r>
          </a:p>
        </p:txBody>
      </p:sp>
      <p:pic>
        <p:nvPicPr>
          <p:cNvPr id="62" name="그림 61">
            <a:extLst>
              <a:ext uri="{FF2B5EF4-FFF2-40B4-BE49-F238E27FC236}">
                <a16:creationId xmlns:a16="http://schemas.microsoft.com/office/drawing/2014/main" id="{3F5335C8-7D4B-F554-E5C5-047931A25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05" y="4016243"/>
            <a:ext cx="2831142" cy="2305694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DAD830DE-C7D3-3EAA-0748-4FA28A107D6B}"/>
              </a:ext>
            </a:extLst>
          </p:cNvPr>
          <p:cNvSpPr/>
          <p:nvPr/>
        </p:nvSpPr>
        <p:spPr>
          <a:xfrm>
            <a:off x="3580597" y="2348564"/>
            <a:ext cx="3789193" cy="3850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1E7E89-106A-D19E-FB82-2F738933E7BC}"/>
              </a:ext>
            </a:extLst>
          </p:cNvPr>
          <p:cNvSpPr txBox="1"/>
          <p:nvPr/>
        </p:nvSpPr>
        <p:spPr>
          <a:xfrm>
            <a:off x="6742318" y="2275926"/>
            <a:ext cx="5299421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CH" sz="2400" b="1">
                <a:solidFill>
                  <a:srgbClr val="FF0000"/>
                </a:solidFill>
                <a:latin typeface="Cambria" panose="02040503050406030204" pitchFamily="18" charset="0"/>
              </a:rPr>
              <a:t>HBM bandwidth is largely underutilized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0E55A8D-E2CA-E377-15D7-A807CDD58387}"/>
              </a:ext>
            </a:extLst>
          </p:cNvPr>
          <p:cNvSpPr/>
          <p:nvPr/>
        </p:nvSpPr>
        <p:spPr>
          <a:xfrm>
            <a:off x="0" y="984910"/>
            <a:ext cx="12192000" cy="5610143"/>
          </a:xfrm>
          <a:prstGeom prst="rect">
            <a:avLst/>
          </a:prstGeom>
          <a:solidFill>
            <a:schemeClr val="bg1">
              <a:alpha val="850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8" name="모서리가 둥근 직사각형 44">
            <a:extLst>
              <a:ext uri="{FF2B5EF4-FFF2-40B4-BE49-F238E27FC236}">
                <a16:creationId xmlns:a16="http://schemas.microsoft.com/office/drawing/2014/main" id="{D4D3EA44-50E1-5FA0-B280-6D7A49C6F9D1}"/>
              </a:ext>
            </a:extLst>
          </p:cNvPr>
          <p:cNvSpPr/>
          <p:nvPr/>
        </p:nvSpPr>
        <p:spPr>
          <a:xfrm>
            <a:off x="0" y="2061631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LLM</a:t>
            </a:r>
            <a:r>
              <a:rPr lang="ko-KR" altLang="en-US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inference: </a:t>
            </a:r>
            <a:r>
              <a:rPr lang="en-US" altLang="ko-KR" sz="24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Significant memory requirements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on both </a:t>
            </a:r>
            <a:r>
              <a:rPr lang="en-US" altLang="ko-KR" sz="2400" dirty="0">
                <a:solidFill>
                  <a:srgbClr val="FF0000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capacity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and </a:t>
            </a:r>
            <a:r>
              <a:rPr lang="en-US" altLang="ko-KR" sz="2400" dirty="0">
                <a:solidFill>
                  <a:srgbClr val="F5874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bandwidth</a:t>
            </a:r>
          </a:p>
        </p:txBody>
      </p:sp>
      <p:sp>
        <p:nvSpPr>
          <p:cNvPr id="10" name="모서리가 둥근 직사각형 44">
            <a:extLst>
              <a:ext uri="{FF2B5EF4-FFF2-40B4-BE49-F238E27FC236}">
                <a16:creationId xmlns:a16="http://schemas.microsoft.com/office/drawing/2014/main" id="{32921A78-C542-F7C5-860C-6DABDDA80A79}"/>
              </a:ext>
            </a:extLst>
          </p:cNvPr>
          <p:cNvSpPr/>
          <p:nvPr/>
        </p:nvSpPr>
        <p:spPr>
          <a:xfrm>
            <a:off x="0" y="3699732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Current solution: </a:t>
            </a:r>
            <a:r>
              <a:rPr lang="en-US" altLang="ko-KR" sz="24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Scaling memory capacity w/ multiple GPUs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- </a:t>
            </a:r>
            <a:r>
              <a:rPr lang="en-US" altLang="ko-KR" sz="2400" dirty="0">
                <a:solidFill>
                  <a:srgbClr val="FF0000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costly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and </a:t>
            </a:r>
            <a:r>
              <a:rPr lang="en-US" altLang="ko-KR" sz="2400" dirty="0">
                <a:solidFill>
                  <a:srgbClr val="FF0000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wasteful</a:t>
            </a:r>
          </a:p>
        </p:txBody>
      </p:sp>
    </p:spTree>
    <p:extLst>
      <p:ext uri="{BB962C8B-B14F-4D97-AF65-F5344CB8AC3E}">
        <p14:creationId xmlns:p14="http://schemas.microsoft.com/office/powerpoint/2010/main" val="424237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DD0ED-C774-2EE2-5C08-B2D921306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6D9AE5C7-82DF-1EA4-4085-EBE8CD29FC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/>
              <a:t>SanDisk’s High-Bandwidth Flash (HBF)</a:t>
            </a:r>
          </a:p>
          <a:p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E84ED0B-0502-C22F-2EA9-EF592B1CB6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13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FAE9E3A-141B-CA26-583E-85AED51156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86709" y="6577297"/>
            <a:ext cx="8018582" cy="262967"/>
          </a:xfrm>
        </p:spPr>
        <p:txBody>
          <a:bodyPr/>
          <a:lstStyle/>
          <a:p>
            <a:r>
              <a:rPr kumimoji="1" lang="en" altLang="ko-KR" dirty="0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6DA7FAC6-00E5-7FC1-0E77-8E885E65D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NAND Flash-Based High-Bandwidth Memory</a:t>
            </a:r>
            <a:endParaRPr kumimoji="1"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47CAA9D-DC9A-63E2-2EE8-5FEB10512E14}"/>
              </a:ext>
            </a:extLst>
          </p:cNvPr>
          <p:cNvGrpSpPr/>
          <p:nvPr/>
        </p:nvGrpSpPr>
        <p:grpSpPr>
          <a:xfrm>
            <a:off x="159287" y="1530190"/>
            <a:ext cx="11873427" cy="4963560"/>
            <a:chOff x="63200" y="1530190"/>
            <a:chExt cx="11873427" cy="4963560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CD30ED7-3233-01BC-B28E-8D29CD3EBA5C}"/>
                </a:ext>
              </a:extLst>
            </p:cNvPr>
            <p:cNvSpPr/>
            <p:nvPr/>
          </p:nvSpPr>
          <p:spPr>
            <a:xfrm>
              <a:off x="63200" y="1530190"/>
              <a:ext cx="11873427" cy="496356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80D5DF7A-EA32-ADF7-B387-903D285DF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00" y="1567261"/>
              <a:ext cx="8979470" cy="4429063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93F01156-4F02-493B-7371-96D32830B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81748" y="1638250"/>
              <a:ext cx="2581252" cy="2110712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2D8F5F95-844C-3311-7173-209915D05D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81748" y="3857021"/>
              <a:ext cx="2581252" cy="24576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3501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887E4-5B1C-CDEC-899C-5248061F6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FDE8435-9030-6B28-B2AC-836164DCED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/>
              <a:t>SanDisk’s High-Bandwidth Flash (HBF)</a:t>
            </a:r>
          </a:p>
          <a:p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6825039-A435-E15D-E06A-8C16F83BF9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14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8761623-5C46-485B-C133-F63E022C5D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86709" y="6577297"/>
            <a:ext cx="8018582" cy="262967"/>
          </a:xfrm>
        </p:spPr>
        <p:txBody>
          <a:bodyPr/>
          <a:lstStyle/>
          <a:p>
            <a:r>
              <a:rPr kumimoji="1" lang="en" altLang="ko-KR" dirty="0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682882FE-8709-BC85-A630-8A45FE48E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NAND Flash-Based High-Bandwidth Memory</a:t>
            </a:r>
            <a:endParaRPr kumimoji="1"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AC6150D-5FBE-4762-6C58-438B50DA1FDD}"/>
              </a:ext>
            </a:extLst>
          </p:cNvPr>
          <p:cNvGrpSpPr/>
          <p:nvPr/>
        </p:nvGrpSpPr>
        <p:grpSpPr>
          <a:xfrm>
            <a:off x="159287" y="1530190"/>
            <a:ext cx="11873427" cy="4963560"/>
            <a:chOff x="63200" y="1530190"/>
            <a:chExt cx="11873427" cy="4963560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7F06F5A-CE59-C4E4-3A8A-09E3F7849123}"/>
                </a:ext>
              </a:extLst>
            </p:cNvPr>
            <p:cNvSpPr/>
            <p:nvPr/>
          </p:nvSpPr>
          <p:spPr>
            <a:xfrm>
              <a:off x="63200" y="1530190"/>
              <a:ext cx="11873427" cy="496356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B134616B-E933-CB87-240B-9F48A1FD7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00" y="1567261"/>
              <a:ext cx="8979470" cy="4429063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8B3CBCEF-54FF-9266-A181-3D7BDCB72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81748" y="1638250"/>
              <a:ext cx="2581252" cy="2110712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110CFA25-3ADE-BAE6-355C-42A40D034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81748" y="3857021"/>
              <a:ext cx="2581252" cy="2457682"/>
            </a:xfrm>
            <a:prstGeom prst="rect">
              <a:avLst/>
            </a:prstGeom>
          </p:spPr>
        </p:pic>
      </p:grpSp>
      <p:pic>
        <p:nvPicPr>
          <p:cNvPr id="6" name="그림 5" descr="텍스트, 폰트, 스크린샷, 화이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867F22F-3A8C-2802-5CD7-8B899C7688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21" y="3499832"/>
            <a:ext cx="7772400" cy="15647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 descr="텍스트, 폰트, 스크린샷, 그래픽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E316410-B630-BA63-F42E-0F5B85A433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21" y="1545246"/>
            <a:ext cx="7772400" cy="17023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그림 13" descr="슈트, 인간의 얼굴, 의류, 넥타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00DBEF8-A153-81D0-D746-EB971BBE8B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2616" y="3996706"/>
            <a:ext cx="3939036" cy="24920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8102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507B2-52A3-6AF3-1A2C-9611FF96E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DEB7CA0-95AF-BBDB-8308-78C31FDBD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/>
              <a:t>SanDisk’s High-Bandwidth Flash (HBF)</a:t>
            </a:r>
          </a:p>
          <a:p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73CD788-8AC3-5DA2-C942-9E3578F1E4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15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C8662A8-E853-2045-7232-34A9CDD171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86709" y="6577297"/>
            <a:ext cx="8018582" cy="262967"/>
          </a:xfrm>
        </p:spPr>
        <p:txBody>
          <a:bodyPr/>
          <a:lstStyle/>
          <a:p>
            <a:r>
              <a:rPr kumimoji="1" lang="en" altLang="ko-KR" dirty="0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288AD0D6-6B19-3B38-59C4-F0E29176B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NAND Flash-Based High-Bandwidth Memory</a:t>
            </a:r>
            <a:endParaRPr kumimoji="1"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3C63CB9-DF3D-54B6-F89A-29C554D935DD}"/>
              </a:ext>
            </a:extLst>
          </p:cNvPr>
          <p:cNvGrpSpPr/>
          <p:nvPr/>
        </p:nvGrpSpPr>
        <p:grpSpPr>
          <a:xfrm>
            <a:off x="159287" y="1530190"/>
            <a:ext cx="11873427" cy="4963560"/>
            <a:chOff x="63200" y="1530190"/>
            <a:chExt cx="11873427" cy="4963560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9C30CF1F-6F6A-8B62-04E0-27D661B0423E}"/>
                </a:ext>
              </a:extLst>
            </p:cNvPr>
            <p:cNvSpPr/>
            <p:nvPr/>
          </p:nvSpPr>
          <p:spPr>
            <a:xfrm>
              <a:off x="63200" y="1530190"/>
              <a:ext cx="11873427" cy="496356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/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B88F1DB3-0B29-7525-B676-DDF9F84BB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00" y="1567261"/>
              <a:ext cx="8979470" cy="4429063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565AD788-AB85-36F2-8A6D-5A574BBE2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81748" y="1638250"/>
              <a:ext cx="2581252" cy="2110712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E1B5520E-F77B-5B58-7E5A-65EA888AE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81748" y="3857021"/>
              <a:ext cx="2581252" cy="2457682"/>
            </a:xfrm>
            <a:prstGeom prst="rect">
              <a:avLst/>
            </a:prstGeom>
          </p:spPr>
        </p:pic>
      </p:grpSp>
      <p:pic>
        <p:nvPicPr>
          <p:cNvPr id="6" name="그림 5" descr="텍스트, 폰트, 스크린샷, 화이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3C70BFC-A509-4108-61D3-A347E1BE22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21" y="3499832"/>
            <a:ext cx="7772400" cy="15647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그림 7" descr="텍스트, 폰트, 스크린샷, 그래픽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DC12F75-B030-4B24-6804-AAD28ABF81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21" y="1545246"/>
            <a:ext cx="7772400" cy="17023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그림 13" descr="슈트, 인간의 얼굴, 의류, 넥타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E702796-0960-35B2-61E4-EF67BA235E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2616" y="3996706"/>
            <a:ext cx="3939036" cy="24920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187852BC-4F94-3BB1-A077-E70C56FE7A1E}"/>
              </a:ext>
            </a:extLst>
          </p:cNvPr>
          <p:cNvSpPr/>
          <p:nvPr/>
        </p:nvSpPr>
        <p:spPr>
          <a:xfrm>
            <a:off x="0" y="974983"/>
            <a:ext cx="12192000" cy="5602314"/>
          </a:xfrm>
          <a:prstGeom prst="rect">
            <a:avLst/>
          </a:prstGeom>
          <a:solidFill>
            <a:schemeClr val="bg1">
              <a:alpha val="8893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5" name="Rounded Rectangle 10">
            <a:extLst>
              <a:ext uri="{FF2B5EF4-FFF2-40B4-BE49-F238E27FC236}">
                <a16:creationId xmlns:a16="http://schemas.microsoft.com/office/drawing/2014/main" id="{C3E4CC88-AEAF-2E95-E7A1-E27AC398C1F9}"/>
              </a:ext>
            </a:extLst>
          </p:cNvPr>
          <p:cNvSpPr/>
          <p:nvPr/>
        </p:nvSpPr>
        <p:spPr>
          <a:xfrm>
            <a:off x="1" y="2228616"/>
            <a:ext cx="12191999" cy="1185860"/>
          </a:xfrm>
          <a:prstGeom prst="roundRect">
            <a:avLst>
              <a:gd name="adj" fmla="val 0"/>
            </a:avLst>
          </a:prstGeom>
          <a:solidFill>
            <a:srgbClr val="FAF7F5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728208">
              <a:buClr>
                <a:srgbClr val="000000"/>
              </a:buClr>
            </a:pPr>
            <a:r>
              <a:rPr lang="en-US" altLang="ko-KR" sz="2800" dirty="0" err="1"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Sandisk’s</a:t>
            </a:r>
            <a:r>
              <a:rPr lang="en-US" altLang="ko-KR" sz="2800" dirty="0"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promise: </a:t>
            </a:r>
            <a:br>
              <a:rPr lang="en-US" altLang="ko-KR" sz="2800" dirty="0">
                <a:latin typeface="S-Core Dream 5 Medium" panose="020B0503030302020204" pitchFamily="34" charset="-127"/>
                <a:ea typeface="S-Core Dream 5 Medium" panose="020B0503030302020204" pitchFamily="34" charset="-127"/>
              </a:rPr>
            </a:br>
            <a:r>
              <a:rPr lang="en-US" altLang="ko-KR" sz="2800" dirty="0">
                <a:solidFill>
                  <a:srgbClr val="00905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&gt;10x capacity </a:t>
            </a:r>
            <a:r>
              <a:rPr lang="en-US" altLang="ko-KR" sz="2800" dirty="0"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than &amp;</a:t>
            </a:r>
            <a:r>
              <a:rPr lang="en-US" altLang="ko-KR" sz="2800" dirty="0">
                <a:solidFill>
                  <a:srgbClr val="00905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comparable bandwidth</a:t>
            </a:r>
            <a:r>
              <a:rPr lang="en-US" altLang="ko-KR" sz="2800" kern="0" dirty="0">
                <a:latin typeface="S-Core Dream 5 Medium" panose="020B0503030302020204" pitchFamily="34" charset="-127"/>
                <a:ea typeface="S-Core Dream 5 Medium" panose="020B0503030302020204" pitchFamily="34" charset="-127"/>
                <a:sym typeface="Arial"/>
              </a:rPr>
              <a:t> to HBM4</a:t>
            </a:r>
          </a:p>
        </p:txBody>
      </p:sp>
      <p:sp>
        <p:nvSpPr>
          <p:cNvPr id="16" name="Rounded Rectangle 10">
            <a:extLst>
              <a:ext uri="{FF2B5EF4-FFF2-40B4-BE49-F238E27FC236}">
                <a16:creationId xmlns:a16="http://schemas.microsoft.com/office/drawing/2014/main" id="{E425E73A-3616-A1D5-5E1A-9FC400005994}"/>
              </a:ext>
            </a:extLst>
          </p:cNvPr>
          <p:cNvSpPr/>
          <p:nvPr/>
        </p:nvSpPr>
        <p:spPr>
          <a:xfrm>
            <a:off x="1" y="3808993"/>
            <a:ext cx="12191999" cy="1185860"/>
          </a:xfrm>
          <a:prstGeom prst="roundRect">
            <a:avLst>
              <a:gd name="adj" fmla="val 0"/>
            </a:avLst>
          </a:prstGeom>
          <a:solidFill>
            <a:srgbClr val="FAF7F5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728208">
              <a:buClr>
                <a:srgbClr val="000000"/>
              </a:buClr>
            </a:pPr>
            <a:r>
              <a:rPr lang="en-US" altLang="ko-KR" sz="2800" dirty="0">
                <a:solidFill>
                  <a:srgbClr val="C70E64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10% of GPUs </a:t>
            </a:r>
            <a:r>
              <a:rPr lang="en-US" altLang="ko-KR" sz="2800" dirty="0"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or</a:t>
            </a:r>
            <a:r>
              <a:rPr lang="en-US" altLang="ko-KR" sz="2800" dirty="0">
                <a:solidFill>
                  <a:srgbClr val="C70E64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10x throughput</a:t>
            </a:r>
            <a:r>
              <a:rPr lang="en-US" altLang="ko-KR" sz="2800" dirty="0"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?:</a:t>
            </a:r>
          </a:p>
          <a:p>
            <a:pPr algn="ctr" defTabSz="728208">
              <a:buClr>
                <a:srgbClr val="000000"/>
              </a:buClr>
            </a:pPr>
            <a:r>
              <a:rPr lang="en-US" altLang="ko-KR" sz="2800" dirty="0"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We</a:t>
            </a:r>
            <a:r>
              <a:rPr lang="ko-KR" altLang="en-US" sz="2800" dirty="0"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800" dirty="0"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need</a:t>
            </a:r>
            <a:r>
              <a:rPr lang="ko-KR" altLang="en-US" sz="2800" dirty="0"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800" dirty="0"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a</a:t>
            </a:r>
            <a:r>
              <a:rPr lang="ko-KR" altLang="en-US" sz="2800" dirty="0"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systematic</a:t>
            </a:r>
            <a:r>
              <a:rPr lang="ko-KR" altLang="en-US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analysis</a:t>
            </a:r>
            <a:r>
              <a:rPr lang="ko-KR" altLang="en-US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of</a:t>
            </a:r>
            <a:r>
              <a:rPr lang="ko-KR" altLang="en-US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the</a:t>
            </a:r>
            <a:r>
              <a:rPr lang="ko-KR" altLang="en-US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potential</a:t>
            </a:r>
            <a:r>
              <a:rPr lang="ko-KR" altLang="en-US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of</a:t>
            </a:r>
            <a:r>
              <a:rPr lang="ko-KR" altLang="en-US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800" dirty="0">
                <a:solidFill>
                  <a:srgbClr val="C60E65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HBF  </a:t>
            </a:r>
            <a:endParaRPr lang="en-US" altLang="ko-KR" sz="2800" kern="0" dirty="0">
              <a:solidFill>
                <a:srgbClr val="C60E65"/>
              </a:solidFill>
              <a:latin typeface="S-Core Dream 5 Medium" panose="020B0503030302020204" pitchFamily="34" charset="-127"/>
              <a:ea typeface="S-Core Dream 5 Medium" panose="020B0503030302020204" pitchFamily="34" charset="-127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475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E8247-8D8D-C486-4D6B-4042F50B2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AEF0CEF-CAA0-2A8B-95A5-DDAEDE2A9B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marL="144000" indent="0" algn="ctr">
              <a:buNone/>
            </a:pPr>
            <a:r>
              <a:rPr kumimoji="1" lang="en-US" altLang="ko-KR" sz="2800" dirty="0">
                <a:solidFill>
                  <a:schemeClr val="tx1"/>
                </a:solidFill>
              </a:rPr>
              <a:t>Provide </a:t>
            </a:r>
            <a:r>
              <a:rPr kumimoji="1" lang="en-US" altLang="ko-KR" sz="2800" dirty="0">
                <a:solidFill>
                  <a:srgbClr val="C60E65"/>
                </a:solidFill>
              </a:rPr>
              <a:t>new insights </a:t>
            </a:r>
            <a:r>
              <a:rPr kumimoji="1" lang="en-US" altLang="ko-KR" sz="2800" dirty="0">
                <a:solidFill>
                  <a:schemeClr val="tx1"/>
                </a:solidFill>
              </a:rPr>
              <a:t>on </a:t>
            </a:r>
            <a:r>
              <a:rPr kumimoji="1" lang="en-US" altLang="ko-KR" sz="2800" dirty="0">
                <a:solidFill>
                  <a:srgbClr val="C60E65"/>
                </a:solidFill>
              </a:rPr>
              <a:t>HBF’s potential benefits and challenges</a:t>
            </a:r>
          </a:p>
          <a:p>
            <a:pPr marL="144000" indent="0" algn="ctr">
              <a:buNone/>
            </a:pPr>
            <a:r>
              <a:rPr kumimoji="1" lang="en-US" altLang="ko-KR" sz="2800" dirty="0">
                <a:solidFill>
                  <a:schemeClr val="tx1"/>
                </a:solidFill>
              </a:rPr>
              <a:t>through a </a:t>
            </a:r>
            <a:r>
              <a:rPr kumimoji="1" lang="en-US" altLang="ko-KR" sz="2800" dirty="0">
                <a:solidFill>
                  <a:srgbClr val="C60E65"/>
                </a:solidFill>
              </a:rPr>
              <a:t>systematic analysis </a:t>
            </a:r>
            <a:r>
              <a:rPr kumimoji="1" lang="en-US" altLang="ko-KR" sz="2800" dirty="0">
                <a:solidFill>
                  <a:schemeClr val="tx1"/>
                </a:solidFill>
              </a:rPr>
              <a:t>of HBF-based LLM-serving systems</a:t>
            </a:r>
          </a:p>
          <a:p>
            <a:pPr marL="144000" indent="0" algn="ctr">
              <a:buNone/>
            </a:pPr>
            <a:r>
              <a:rPr kumimoji="1" lang="en-US" altLang="ko-KR" sz="2800" dirty="0">
                <a:solidFill>
                  <a:schemeClr val="tx1"/>
                </a:solidFill>
              </a:rPr>
              <a:t>under </a:t>
            </a:r>
            <a:r>
              <a:rPr kumimoji="1" lang="en-US" altLang="ko-KR" sz="2800" dirty="0">
                <a:solidFill>
                  <a:srgbClr val="C60E65"/>
                </a:solidFill>
              </a:rPr>
              <a:t>realistic, challenging workloads 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91EC11C9-258B-DDAA-2E86-4DD9008F6D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937FD31-709C-C5AA-7F77-C1625118C6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en-US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FB0C1CC7-A579-2384-7CAB-457722D2D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Our Goal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5580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2C168-3308-922A-943F-357F14642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F9C8A0E7-9DA4-D5B1-44DD-26271B8ED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Tx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Background &amp; Motivation</a:t>
            </a:r>
          </a:p>
          <a:p>
            <a:pPr>
              <a:buClrTx/>
            </a:pPr>
            <a:endParaRPr lang="en-US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Methodology</a:t>
            </a:r>
          </a:p>
          <a:p>
            <a:pPr>
              <a:buClrTx/>
            </a:pPr>
            <a:endParaRPr lang="en-US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ClrTx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Evaluation Results</a:t>
            </a:r>
          </a:p>
          <a:p>
            <a:pPr marL="144000" indent="0">
              <a:buClrTx/>
              <a:buNone/>
            </a:pPr>
            <a:endParaRPr lang="en-US" dirty="0">
              <a:solidFill>
                <a:schemeClr val="bg1">
                  <a:lumMod val="75000"/>
                </a:schemeClr>
              </a:solidFill>
              <a:sym typeface="Wingdings" pitchFamily="2" charset="2"/>
            </a:endParaRPr>
          </a:p>
          <a:p>
            <a:pPr>
              <a:buClrTx/>
            </a:pPr>
            <a:r>
              <a:rPr lang="en-US" altLang="ko-KR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Conclusion</a:t>
            </a:r>
          </a:p>
          <a:p>
            <a:pPr marL="144000" indent="0">
              <a:buClrTx/>
              <a:buNone/>
            </a:pPr>
            <a:endParaRPr lang="en-US" dirty="0">
              <a:solidFill>
                <a:schemeClr val="tx1"/>
              </a:solidFill>
              <a:sym typeface="Wingdings" pitchFamily="2" charset="2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5CC785-8EF3-E891-D82B-E5C215C8E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en-US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A1D5EF-AFC8-D115-F232-65A03932D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K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B84D29-7B7F-BA29-AA06-C5D5EDFE7B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145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721C6-BB32-BDD4-36F5-F0DD1D967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B0106D-D6BE-6EF9-BF93-6E8B49DD59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en-US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302A2B-C349-453D-5212-ECAED3B9B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Methodology: Key Assumption</a:t>
            </a:r>
            <a:endParaRPr lang="en-K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C4062A-3B43-CA89-D9EF-50A35346F7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5" name="텍스트 개체 틀 1">
            <a:extLst>
              <a:ext uri="{FF2B5EF4-FFF2-40B4-BE49-F238E27FC236}">
                <a16:creationId xmlns:a16="http://schemas.microsoft.com/office/drawing/2014/main" id="{2C82BAC9-EE30-26D6-D6CA-290977624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00" y="892066"/>
            <a:ext cx="12065600" cy="5638755"/>
          </a:xfrm>
        </p:spPr>
        <p:txBody>
          <a:bodyPr anchor="ctr"/>
          <a:lstStyle/>
          <a:p>
            <a:pPr marL="144000" indent="0" algn="ctr">
              <a:buNone/>
            </a:pPr>
            <a:r>
              <a:rPr kumimoji="1" lang="en-US" altLang="ko-KR" sz="2800" dirty="0">
                <a:solidFill>
                  <a:schemeClr val="tx1"/>
                </a:solidFill>
              </a:rPr>
              <a:t>All</a:t>
            </a:r>
            <a:r>
              <a:rPr kumimoji="1" lang="ko-KR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ko-KR" sz="2800" dirty="0">
                <a:solidFill>
                  <a:schemeClr val="tx1"/>
                </a:solidFill>
              </a:rPr>
              <a:t>HW</a:t>
            </a:r>
            <a:r>
              <a:rPr kumimoji="1" lang="ko-KR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ko-KR" sz="2800" dirty="0">
                <a:solidFill>
                  <a:schemeClr val="tx1"/>
                </a:solidFill>
              </a:rPr>
              <a:t>components</a:t>
            </a:r>
            <a:r>
              <a:rPr kumimoji="1" lang="ko-KR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ko-KR" sz="2800" dirty="0">
                <a:solidFill>
                  <a:schemeClr val="tx1"/>
                </a:solidFill>
              </a:rPr>
              <a:t>(GPU</a:t>
            </a:r>
            <a:r>
              <a:rPr kumimoji="1" lang="ko-KR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ko-KR" sz="2800" dirty="0">
                <a:solidFill>
                  <a:schemeClr val="tx1"/>
                </a:solidFill>
              </a:rPr>
              <a:t>cores,</a:t>
            </a:r>
            <a:r>
              <a:rPr kumimoji="1" lang="ko-KR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ko-KR" sz="2800" dirty="0">
                <a:solidFill>
                  <a:schemeClr val="tx1"/>
                </a:solidFill>
              </a:rPr>
              <a:t>memory</a:t>
            </a:r>
            <a:r>
              <a:rPr kumimoji="1" lang="ko-KR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ko-KR" sz="2800" dirty="0">
                <a:solidFill>
                  <a:schemeClr val="tx1"/>
                </a:solidFill>
              </a:rPr>
              <a:t>stacks,</a:t>
            </a:r>
            <a:r>
              <a:rPr kumimoji="1" lang="ko-KR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ko-KR" sz="2800" dirty="0">
                <a:solidFill>
                  <a:schemeClr val="tx1"/>
                </a:solidFill>
              </a:rPr>
              <a:t>and interconnects)</a:t>
            </a:r>
          </a:p>
          <a:p>
            <a:pPr marL="144000" indent="0" algn="ctr">
              <a:buNone/>
            </a:pPr>
            <a:r>
              <a:rPr kumimoji="1" lang="ko-KR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ko-KR" sz="2800" dirty="0">
                <a:solidFill>
                  <a:schemeClr val="tx1"/>
                </a:solidFill>
              </a:rPr>
              <a:t>operate</a:t>
            </a:r>
            <a:r>
              <a:rPr kumimoji="1" lang="ko-KR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ko-KR" sz="2800" dirty="0">
                <a:solidFill>
                  <a:schemeClr val="tx1"/>
                </a:solidFill>
              </a:rPr>
              <a:t>at</a:t>
            </a:r>
            <a:r>
              <a:rPr kumimoji="1" lang="ko-KR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ko-KR" sz="2800" dirty="0">
                <a:solidFill>
                  <a:schemeClr val="tx1"/>
                </a:solidFill>
              </a:rPr>
              <a:t>their</a:t>
            </a:r>
            <a:r>
              <a:rPr kumimoji="1" lang="ko-KR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ko-KR" sz="2800" dirty="0">
                <a:solidFill>
                  <a:srgbClr val="C60E65"/>
                </a:solidFill>
              </a:rPr>
              <a:t>specified peak</a:t>
            </a:r>
            <a:r>
              <a:rPr kumimoji="1" lang="ko-KR" altLang="en-US" sz="2800" dirty="0">
                <a:solidFill>
                  <a:srgbClr val="C60E65"/>
                </a:solidFill>
              </a:rPr>
              <a:t> </a:t>
            </a:r>
            <a:r>
              <a:rPr kumimoji="1" lang="en-US" altLang="ko-KR" sz="2800" dirty="0">
                <a:solidFill>
                  <a:srgbClr val="C60E65"/>
                </a:solidFill>
              </a:rPr>
              <a:t>performance</a:t>
            </a:r>
          </a:p>
          <a:p>
            <a:pPr marL="144000" indent="0" algn="ctr">
              <a:buNone/>
            </a:pPr>
            <a:endParaRPr kumimoji="1" lang="en-US" altLang="ko-KR" sz="2800" dirty="0">
              <a:solidFill>
                <a:schemeClr val="tx1"/>
              </a:solidFill>
            </a:endParaRPr>
          </a:p>
          <a:p>
            <a:pPr marL="144000" indent="0" algn="ctr">
              <a:buNone/>
            </a:pPr>
            <a:r>
              <a:rPr kumimoji="1" lang="en-US" altLang="ko-KR" sz="2800" dirty="0">
                <a:solidFill>
                  <a:schemeClr val="tx1"/>
                </a:solidFill>
              </a:rPr>
              <a:t>+ </a:t>
            </a:r>
            <a:r>
              <a:rPr kumimoji="1" lang="en-US" altLang="ko-KR" sz="2800" dirty="0">
                <a:solidFill>
                  <a:srgbClr val="37761B"/>
                </a:solidFill>
              </a:rPr>
              <a:t>Rapid exploration</a:t>
            </a:r>
            <a:r>
              <a:rPr kumimoji="1" lang="en-US" altLang="ko-KR" sz="2800" dirty="0">
                <a:solidFill>
                  <a:schemeClr val="tx1"/>
                </a:solidFill>
              </a:rPr>
              <a:t> of HBF’s potential benefits</a:t>
            </a:r>
          </a:p>
          <a:p>
            <a:pPr marL="144000" indent="0" algn="ctr">
              <a:buNone/>
            </a:pPr>
            <a:r>
              <a:rPr kumimoji="1" lang="en-US" altLang="ko-KR" sz="2800" dirty="0">
                <a:solidFill>
                  <a:schemeClr val="tx1"/>
                </a:solidFill>
              </a:rPr>
              <a:t>-</a:t>
            </a:r>
            <a:r>
              <a:rPr kumimoji="1" lang="ko-KR" altLang="en-US" sz="2800" dirty="0">
                <a:solidFill>
                  <a:schemeClr val="tx1"/>
                </a:solidFill>
              </a:rPr>
              <a:t> </a:t>
            </a:r>
            <a:r>
              <a:rPr kumimoji="1" lang="en-US" altLang="ko-KR" sz="2800" dirty="0">
                <a:solidFill>
                  <a:srgbClr val="FF0000"/>
                </a:solidFill>
              </a:rPr>
              <a:t>How to achieve such performance? </a:t>
            </a:r>
            <a:r>
              <a:rPr kumimoji="1" lang="en-US" altLang="ko-KR" sz="2800" dirty="0">
                <a:solidFill>
                  <a:schemeClr val="tx1"/>
                </a:solidFill>
              </a:rPr>
              <a:t>(future work)</a:t>
            </a:r>
            <a:br>
              <a:rPr kumimoji="1" lang="en-US" altLang="ko-KR" sz="2800" dirty="0">
                <a:solidFill>
                  <a:schemeClr val="tx1"/>
                </a:solidFill>
              </a:rPr>
            </a:br>
            <a:endParaRPr kumimoji="1" lang="en-US" altLang="ko-K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9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ECE08-A078-4B61-3C72-E0A77CF6C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Placeholder 1">
                <a:extLst>
                  <a:ext uri="{FF2B5EF4-FFF2-40B4-BE49-F238E27FC236}">
                    <a16:creationId xmlns:a16="http://schemas.microsoft.com/office/drawing/2014/main" id="{9C2EDAB9-2B40-6DAA-AF68-04758674D1D8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Focusing on </a:t>
                </a:r>
                <a:r>
                  <a:rPr lang="en-US" dirty="0">
                    <a:solidFill>
                      <a:srgbClr val="C60E65"/>
                    </a:solidFill>
                  </a:rPr>
                  <a:t>decode nodes </a:t>
                </a:r>
                <a:r>
                  <a:rPr lang="en-US" dirty="0">
                    <a:solidFill>
                      <a:schemeClr val="tx1"/>
                    </a:solidFill>
                  </a:rPr>
                  <a:t>in </a:t>
                </a:r>
                <a:r>
                  <a:rPr lang="en-US" dirty="0">
                    <a:solidFill>
                      <a:srgbClr val="F5874C"/>
                    </a:solidFill>
                  </a:rPr>
                  <a:t>disaggregated prefill-decode systems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Assuming high-performance prefill nodes for zero-stall batching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KV-cache transfer from prefill nodes to decode nodes</a:t>
                </a:r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Continuous batching, constrained by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GPU-memory capacity (no KV-cache spill)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SLO requirement (e.g., TPOT </a:t>
                </a:r>
                <a14:m>
                  <m:oMath xmlns:m="http://schemas.openxmlformats.org/officeDocument/2006/math">
                    <m:r>
                      <a:rPr lang="en-US" altLang="ko-KR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altLang="ko-KR" dirty="0">
                    <a:solidFill>
                      <a:schemeClr val="tx1"/>
                    </a:solidFill>
                  </a:rPr>
                  <a:t> 0.1 s)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On-die SRAM capacity for HBF-only systems</a:t>
                </a:r>
                <a:endParaRPr lang="en-US" sz="1000" dirty="0">
                  <a:solidFill>
                    <a:srgbClr val="C60E65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Using </a:t>
                </a:r>
                <a:r>
                  <a:rPr lang="en-US" dirty="0">
                    <a:solidFill>
                      <a:srgbClr val="C60E65"/>
                    </a:solidFill>
                  </a:rPr>
                  <a:t>best parallelism scheme </a:t>
                </a:r>
                <a:r>
                  <a:rPr lang="en-US" dirty="0">
                    <a:solidFill>
                      <a:schemeClr val="tx1"/>
                    </a:solidFill>
                  </a:rPr>
                  <a:t>to maximize TPS (tokens per second)</a:t>
                </a:r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Modeled using an extended version of </a:t>
                </a:r>
                <a:r>
                  <a:rPr lang="en-US" dirty="0" err="1">
                    <a:solidFill>
                      <a:schemeClr val="tx1"/>
                    </a:solidFill>
                  </a:rPr>
                  <a:t>LLMSimulator</a:t>
                </a:r>
                <a:r>
                  <a:rPr lang="ko-KR" alt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altLang="ko-KR" sz="2000" dirty="0">
                    <a:solidFill>
                      <a:schemeClr val="bg1">
                        <a:lumMod val="50000"/>
                      </a:schemeClr>
                    </a:solidFill>
                  </a:rPr>
                  <a:t>[S. Yun+, MICRO’24]</a:t>
                </a:r>
                <a:endParaRPr lang="en-US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8" name="Text Placeholder 1">
                <a:extLst>
                  <a:ext uri="{FF2B5EF4-FFF2-40B4-BE49-F238E27FC236}">
                    <a16:creationId xmlns:a16="http://schemas.microsoft.com/office/drawing/2014/main" id="{9C2EDAB9-2B40-6DAA-AF68-04758674D1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C40B57-2F69-42CD-F2A0-77CBBD13DE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en-US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63BA80E-715E-1706-C612-C46C48BA7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Methodology: LLM-Serving Systems</a:t>
            </a:r>
            <a:endParaRPr lang="en-KR" baseline="-25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4B6587-4D36-8C71-0AE5-C88CBD673EA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59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1C32CCF-4A5B-DB8F-7046-321CC47E0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/>
              <a:t>Three GPU-memory architectures</a:t>
            </a:r>
          </a:p>
          <a:p>
            <a:pPr lvl="1"/>
            <a:r>
              <a:rPr kumimoji="1" lang="en-US" altLang="ko-KR" dirty="0">
                <a:solidFill>
                  <a:srgbClr val="F5874C"/>
                </a:solidFill>
              </a:rPr>
              <a:t>HBM-only</a:t>
            </a:r>
            <a:r>
              <a:rPr kumimoji="1" lang="en-US" altLang="ko-KR" dirty="0"/>
              <a:t>: </a:t>
            </a:r>
            <a:r>
              <a:rPr kumimoji="1" lang="en-US" altLang="ko-KR" dirty="0">
                <a:solidFill>
                  <a:srgbClr val="F5874C"/>
                </a:solidFill>
              </a:rPr>
              <a:t>eight HBM stacks</a:t>
            </a:r>
            <a:r>
              <a:rPr kumimoji="1" lang="en-US" altLang="ko-KR" dirty="0"/>
              <a:t> per GPU</a:t>
            </a:r>
          </a:p>
          <a:p>
            <a:pPr lvl="1"/>
            <a:r>
              <a:rPr kumimoji="1" lang="en-US" altLang="ko-KR" dirty="0">
                <a:solidFill>
                  <a:srgbClr val="F5874C"/>
                </a:solidFill>
              </a:rPr>
              <a:t>HBM</a:t>
            </a:r>
            <a:r>
              <a:rPr kumimoji="1" lang="en-US" altLang="ko-KR" dirty="0"/>
              <a:t>-</a:t>
            </a:r>
            <a:r>
              <a:rPr kumimoji="1" lang="en-US" altLang="ko-KR" dirty="0">
                <a:solidFill>
                  <a:srgbClr val="37761B"/>
                </a:solidFill>
              </a:rPr>
              <a:t>HBF</a:t>
            </a:r>
            <a:r>
              <a:rPr kumimoji="1" lang="en-US" altLang="ko-KR" dirty="0"/>
              <a:t>: </a:t>
            </a:r>
            <a:r>
              <a:rPr kumimoji="1" lang="en-US" altLang="ko-KR" dirty="0">
                <a:solidFill>
                  <a:srgbClr val="F5874C"/>
                </a:solidFill>
              </a:rPr>
              <a:t>one HBM stack</a:t>
            </a:r>
            <a:r>
              <a:rPr kumimoji="1" lang="en-US" altLang="ko-KR" dirty="0"/>
              <a:t> and </a:t>
            </a:r>
            <a:r>
              <a:rPr kumimoji="1" lang="en-US" altLang="ko-KR" dirty="0">
                <a:solidFill>
                  <a:srgbClr val="37761B"/>
                </a:solidFill>
              </a:rPr>
              <a:t>seven HBF stacks</a:t>
            </a:r>
            <a:r>
              <a:rPr kumimoji="1" lang="en-US" altLang="ko-KR" dirty="0"/>
              <a:t> per GPU</a:t>
            </a:r>
          </a:p>
          <a:p>
            <a:pPr lvl="2"/>
            <a:r>
              <a:rPr kumimoji="1" lang="en-US" altLang="ko-KR" dirty="0"/>
              <a:t>HBM stack dedicated to </a:t>
            </a:r>
            <a:r>
              <a:rPr kumimoji="1" lang="en-US" altLang="ko-KR" dirty="0">
                <a:solidFill>
                  <a:srgbClr val="C60E65"/>
                </a:solidFill>
              </a:rPr>
              <a:t>intermediate data</a:t>
            </a:r>
            <a:r>
              <a:rPr kumimoji="1" lang="en-US" altLang="ko-KR" dirty="0"/>
              <a:t> (not KV)</a:t>
            </a:r>
          </a:p>
          <a:p>
            <a:pPr lvl="1"/>
            <a:r>
              <a:rPr kumimoji="1" lang="en-US" altLang="ko-KR" dirty="0">
                <a:solidFill>
                  <a:srgbClr val="37761B"/>
                </a:solidFill>
              </a:rPr>
              <a:t>HBF-only</a:t>
            </a:r>
            <a:r>
              <a:rPr kumimoji="1" lang="en-US" altLang="ko-KR" dirty="0"/>
              <a:t>: </a:t>
            </a:r>
            <a:r>
              <a:rPr kumimoji="1" lang="en-US" altLang="ko-KR" dirty="0">
                <a:solidFill>
                  <a:srgbClr val="37761B"/>
                </a:solidFill>
              </a:rPr>
              <a:t>eight HBF stacks</a:t>
            </a:r>
            <a:r>
              <a:rPr kumimoji="1" lang="en-US" altLang="ko-KR" dirty="0"/>
              <a:t> per GPU</a:t>
            </a:r>
          </a:p>
          <a:p>
            <a:pPr lvl="2"/>
            <a:r>
              <a:rPr kumimoji="1" lang="en-US" altLang="ko-KR" dirty="0"/>
              <a:t>Equipped with </a:t>
            </a:r>
            <a:r>
              <a:rPr kumimoji="1" lang="en-US" altLang="ko-KR" dirty="0">
                <a:solidFill>
                  <a:srgbClr val="C60E65"/>
                </a:solidFill>
              </a:rPr>
              <a:t>40-MB SRAM</a:t>
            </a:r>
            <a:r>
              <a:rPr kumimoji="1" lang="en-US" altLang="ko-KR" dirty="0"/>
              <a:t> on logic die to store intermediate data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DB0C9A1-F34F-6777-E384-2A92F2F0A0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7827C16-3533-4007-1C71-5FF2B7E5AF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en-US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3BBB468-F88D-5074-A401-721D8F3D0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GPU</a:t>
            </a:r>
            <a:r>
              <a:rPr kumimoji="1" lang="ko-KR" altLang="en-US" dirty="0"/>
              <a:t> </a:t>
            </a:r>
            <a:r>
              <a:rPr kumimoji="1" lang="en-US" altLang="ko-KR" dirty="0"/>
              <a:t>Configurations</a:t>
            </a:r>
            <a:endParaRPr kumimoji="1" lang="ko-KR" altLang="en-US" dirty="0"/>
          </a:p>
        </p:txBody>
      </p:sp>
      <p:grpSp>
        <p:nvGrpSpPr>
          <p:cNvPr id="6" name="Group 64">
            <a:extLst>
              <a:ext uri="{FF2B5EF4-FFF2-40B4-BE49-F238E27FC236}">
                <a16:creationId xmlns:a16="http://schemas.microsoft.com/office/drawing/2014/main" id="{F8DA0266-3BC7-86C7-FCBF-C1A05C8EC759}"/>
              </a:ext>
            </a:extLst>
          </p:cNvPr>
          <p:cNvGrpSpPr/>
          <p:nvPr/>
        </p:nvGrpSpPr>
        <p:grpSpPr>
          <a:xfrm>
            <a:off x="885422" y="3863041"/>
            <a:ext cx="2736502" cy="2725779"/>
            <a:chOff x="885422" y="3863041"/>
            <a:chExt cx="2736502" cy="2725779"/>
          </a:xfrm>
        </p:grpSpPr>
        <p:grpSp>
          <p:nvGrpSpPr>
            <p:cNvPr id="7" name="Group 2">
              <a:extLst>
                <a:ext uri="{FF2B5EF4-FFF2-40B4-BE49-F238E27FC236}">
                  <a16:creationId xmlns:a16="http://schemas.microsoft.com/office/drawing/2014/main" id="{0B38B0AD-F61A-9FD9-A127-F489CCD44F90}"/>
                </a:ext>
              </a:extLst>
            </p:cNvPr>
            <p:cNvGrpSpPr/>
            <p:nvPr/>
          </p:nvGrpSpPr>
          <p:grpSpPr>
            <a:xfrm>
              <a:off x="885422" y="3863041"/>
              <a:ext cx="2736502" cy="2267670"/>
              <a:chOff x="1547004" y="4238245"/>
              <a:chExt cx="2736502" cy="2267670"/>
            </a:xfrm>
          </p:grpSpPr>
          <p:sp>
            <p:nvSpPr>
              <p:cNvPr id="9" name="Rectangle 10">
                <a:extLst>
                  <a:ext uri="{FF2B5EF4-FFF2-40B4-BE49-F238E27FC236}">
                    <a16:creationId xmlns:a16="http://schemas.microsoft.com/office/drawing/2014/main" id="{D8D3B579-88C3-5B01-C57A-62D4B456D119}"/>
                  </a:ext>
                </a:extLst>
              </p:cNvPr>
              <p:cNvSpPr/>
              <p:nvPr/>
            </p:nvSpPr>
            <p:spPr>
              <a:xfrm>
                <a:off x="1547004" y="4925227"/>
                <a:ext cx="2736502" cy="8973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KR" sz="18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rPr>
                  <a:t>GPU</a:t>
                </a:r>
              </a:p>
            </p:txBody>
          </p:sp>
          <p:grpSp>
            <p:nvGrpSpPr>
              <p:cNvPr id="10" name="Group 7">
                <a:extLst>
                  <a:ext uri="{FF2B5EF4-FFF2-40B4-BE49-F238E27FC236}">
                    <a16:creationId xmlns:a16="http://schemas.microsoft.com/office/drawing/2014/main" id="{26761508-54F2-2D30-25E9-92FE9FBAD12D}"/>
                  </a:ext>
                </a:extLst>
              </p:cNvPr>
              <p:cNvGrpSpPr/>
              <p:nvPr/>
            </p:nvGrpSpPr>
            <p:grpSpPr>
              <a:xfrm>
                <a:off x="1547004" y="5883167"/>
                <a:ext cx="2736502" cy="622748"/>
                <a:chOff x="1547004" y="5883167"/>
                <a:chExt cx="2736502" cy="622748"/>
              </a:xfrm>
            </p:grpSpPr>
            <p:sp>
              <p:nvSpPr>
                <p:cNvPr id="16" name="Rectangle 93">
                  <a:extLst>
                    <a:ext uri="{FF2B5EF4-FFF2-40B4-BE49-F238E27FC236}">
                      <a16:creationId xmlns:a16="http://schemas.microsoft.com/office/drawing/2014/main" id="{1C40EB17-DE6D-7998-CEED-F97CA0060A4F}"/>
                    </a:ext>
                  </a:extLst>
                </p:cNvPr>
                <p:cNvSpPr/>
                <p:nvPr/>
              </p:nvSpPr>
              <p:spPr>
                <a:xfrm>
                  <a:off x="1547004" y="5883167"/>
                  <a:ext cx="638555" cy="62274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HBM</a:t>
                  </a:r>
                  <a:endParaRPr lang="en-KR" sz="1800" b="1" dirty="0">
                    <a:solidFill>
                      <a:schemeClr val="accent4">
                        <a:lumMod val="75000"/>
                      </a:schemeClr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17" name="Rectangle 93">
                  <a:extLst>
                    <a:ext uri="{FF2B5EF4-FFF2-40B4-BE49-F238E27FC236}">
                      <a16:creationId xmlns:a16="http://schemas.microsoft.com/office/drawing/2014/main" id="{9A9B1AB0-25AD-B9A9-869B-41A99D53555A}"/>
                    </a:ext>
                  </a:extLst>
                </p:cNvPr>
                <p:cNvSpPr/>
                <p:nvPr/>
              </p:nvSpPr>
              <p:spPr>
                <a:xfrm>
                  <a:off x="2246320" y="5883167"/>
                  <a:ext cx="638555" cy="62274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HBM</a:t>
                  </a:r>
                  <a:endParaRPr lang="en-KR" sz="1800" b="1" dirty="0">
                    <a:solidFill>
                      <a:schemeClr val="accent4">
                        <a:lumMod val="75000"/>
                      </a:schemeClr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18" name="Rectangle 93">
                  <a:extLst>
                    <a:ext uri="{FF2B5EF4-FFF2-40B4-BE49-F238E27FC236}">
                      <a16:creationId xmlns:a16="http://schemas.microsoft.com/office/drawing/2014/main" id="{1876AAF7-3035-6179-853A-FCFEF44FDA6C}"/>
                    </a:ext>
                  </a:extLst>
                </p:cNvPr>
                <p:cNvSpPr/>
                <p:nvPr/>
              </p:nvSpPr>
              <p:spPr>
                <a:xfrm>
                  <a:off x="2945636" y="5883167"/>
                  <a:ext cx="638555" cy="62274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HBM</a:t>
                  </a:r>
                  <a:endParaRPr lang="en-KR" sz="1800" b="1" dirty="0">
                    <a:solidFill>
                      <a:schemeClr val="accent4">
                        <a:lumMod val="75000"/>
                      </a:schemeClr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19" name="Rectangle 93">
                  <a:extLst>
                    <a:ext uri="{FF2B5EF4-FFF2-40B4-BE49-F238E27FC236}">
                      <a16:creationId xmlns:a16="http://schemas.microsoft.com/office/drawing/2014/main" id="{DD5787C7-C952-1B39-07B9-A0502A0D7924}"/>
                    </a:ext>
                  </a:extLst>
                </p:cNvPr>
                <p:cNvSpPr/>
                <p:nvPr/>
              </p:nvSpPr>
              <p:spPr>
                <a:xfrm>
                  <a:off x="3644951" y="5883167"/>
                  <a:ext cx="638555" cy="62274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HBM</a:t>
                  </a:r>
                  <a:endParaRPr lang="en-KR" sz="1800" b="1" dirty="0">
                    <a:solidFill>
                      <a:schemeClr val="accent4">
                        <a:lumMod val="75000"/>
                      </a:schemeClr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</p:grpSp>
          <p:grpSp>
            <p:nvGrpSpPr>
              <p:cNvPr id="11" name="Group 8">
                <a:extLst>
                  <a:ext uri="{FF2B5EF4-FFF2-40B4-BE49-F238E27FC236}">
                    <a16:creationId xmlns:a16="http://schemas.microsoft.com/office/drawing/2014/main" id="{3697CA63-6ECC-B6C3-8F70-FD79AF46D498}"/>
                  </a:ext>
                </a:extLst>
              </p:cNvPr>
              <p:cNvGrpSpPr/>
              <p:nvPr/>
            </p:nvGrpSpPr>
            <p:grpSpPr>
              <a:xfrm>
                <a:off x="1547004" y="4238245"/>
                <a:ext cx="2736502" cy="622748"/>
                <a:chOff x="1547004" y="5883167"/>
                <a:chExt cx="2736502" cy="622748"/>
              </a:xfrm>
            </p:grpSpPr>
            <p:sp>
              <p:nvSpPr>
                <p:cNvPr id="12" name="Rectangle 93">
                  <a:extLst>
                    <a:ext uri="{FF2B5EF4-FFF2-40B4-BE49-F238E27FC236}">
                      <a16:creationId xmlns:a16="http://schemas.microsoft.com/office/drawing/2014/main" id="{3E59BB21-4E22-9718-A155-2B421366259F}"/>
                    </a:ext>
                  </a:extLst>
                </p:cNvPr>
                <p:cNvSpPr/>
                <p:nvPr/>
              </p:nvSpPr>
              <p:spPr>
                <a:xfrm>
                  <a:off x="1547004" y="5883167"/>
                  <a:ext cx="638555" cy="62274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HBM</a:t>
                  </a:r>
                  <a:endParaRPr lang="en-KR" sz="1800" b="1" dirty="0">
                    <a:solidFill>
                      <a:schemeClr val="accent4">
                        <a:lumMod val="75000"/>
                      </a:schemeClr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13" name="Rectangle 93">
                  <a:extLst>
                    <a:ext uri="{FF2B5EF4-FFF2-40B4-BE49-F238E27FC236}">
                      <a16:creationId xmlns:a16="http://schemas.microsoft.com/office/drawing/2014/main" id="{53DBEA87-A9F0-47E9-17E9-4963937C7F6C}"/>
                    </a:ext>
                  </a:extLst>
                </p:cNvPr>
                <p:cNvSpPr/>
                <p:nvPr/>
              </p:nvSpPr>
              <p:spPr>
                <a:xfrm>
                  <a:off x="2246320" y="5883167"/>
                  <a:ext cx="638555" cy="62274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HBM</a:t>
                  </a:r>
                  <a:endParaRPr lang="en-KR" sz="1800" b="1" dirty="0">
                    <a:solidFill>
                      <a:schemeClr val="accent4">
                        <a:lumMod val="75000"/>
                      </a:schemeClr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14" name="Rectangle 93">
                  <a:extLst>
                    <a:ext uri="{FF2B5EF4-FFF2-40B4-BE49-F238E27FC236}">
                      <a16:creationId xmlns:a16="http://schemas.microsoft.com/office/drawing/2014/main" id="{5F0A1B3A-862B-010A-778A-32B079A996F4}"/>
                    </a:ext>
                  </a:extLst>
                </p:cNvPr>
                <p:cNvSpPr/>
                <p:nvPr/>
              </p:nvSpPr>
              <p:spPr>
                <a:xfrm>
                  <a:off x="2945636" y="5883167"/>
                  <a:ext cx="638555" cy="62274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HBM</a:t>
                  </a:r>
                  <a:endParaRPr lang="en-KR" sz="1800" b="1" dirty="0">
                    <a:solidFill>
                      <a:schemeClr val="accent4">
                        <a:lumMod val="75000"/>
                      </a:schemeClr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15" name="Rectangle 93">
                  <a:extLst>
                    <a:ext uri="{FF2B5EF4-FFF2-40B4-BE49-F238E27FC236}">
                      <a16:creationId xmlns:a16="http://schemas.microsoft.com/office/drawing/2014/main" id="{EDB6A67D-1491-5B53-5807-F62CB25D9F4C}"/>
                    </a:ext>
                  </a:extLst>
                </p:cNvPr>
                <p:cNvSpPr/>
                <p:nvPr/>
              </p:nvSpPr>
              <p:spPr>
                <a:xfrm>
                  <a:off x="3644951" y="5883167"/>
                  <a:ext cx="638555" cy="62274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HBM</a:t>
                  </a:r>
                  <a:endParaRPr lang="en-KR" sz="1800" b="1" dirty="0">
                    <a:solidFill>
                      <a:schemeClr val="accent4">
                        <a:lumMod val="75000"/>
                      </a:schemeClr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</p:grp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E349358-A122-8F2B-3831-C795A4FA2544}"/>
                </a:ext>
              </a:extLst>
            </p:cNvPr>
            <p:cNvSpPr txBox="1"/>
            <p:nvPr/>
          </p:nvSpPr>
          <p:spPr>
            <a:xfrm>
              <a:off x="1578785" y="6188710"/>
              <a:ext cx="13548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KR" sz="2000" b="1" dirty="0">
                  <a:solidFill>
                    <a:srgbClr val="F5874C"/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HBM</a:t>
              </a:r>
              <a:r>
                <a:rPr lang="en-US" altLang="ko-KR" sz="2000" b="1" dirty="0">
                  <a:solidFill>
                    <a:srgbClr val="F5874C"/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-only</a:t>
              </a:r>
              <a:endParaRPr lang="en-KR" sz="2000" b="1" dirty="0">
                <a:solidFill>
                  <a:srgbClr val="F5874C"/>
                </a:solidFill>
                <a:latin typeface="Cambria" panose="02040503050406030204" pitchFamily="18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 65">
            <a:extLst>
              <a:ext uri="{FF2B5EF4-FFF2-40B4-BE49-F238E27FC236}">
                <a16:creationId xmlns:a16="http://schemas.microsoft.com/office/drawing/2014/main" id="{9D872C14-2408-4A9D-1040-2D3A22FAA76D}"/>
              </a:ext>
            </a:extLst>
          </p:cNvPr>
          <p:cNvGrpSpPr/>
          <p:nvPr/>
        </p:nvGrpSpPr>
        <p:grpSpPr>
          <a:xfrm>
            <a:off x="4727749" y="3863041"/>
            <a:ext cx="2736502" cy="2725779"/>
            <a:chOff x="4727749" y="3863041"/>
            <a:chExt cx="2736502" cy="2725779"/>
          </a:xfrm>
        </p:grpSpPr>
        <p:grpSp>
          <p:nvGrpSpPr>
            <p:cNvPr id="21" name="Group 44">
              <a:extLst>
                <a:ext uri="{FF2B5EF4-FFF2-40B4-BE49-F238E27FC236}">
                  <a16:creationId xmlns:a16="http://schemas.microsoft.com/office/drawing/2014/main" id="{FB5C50CD-F405-73F3-077A-DBA4D41F23BA}"/>
                </a:ext>
              </a:extLst>
            </p:cNvPr>
            <p:cNvGrpSpPr/>
            <p:nvPr/>
          </p:nvGrpSpPr>
          <p:grpSpPr>
            <a:xfrm>
              <a:off x="4727749" y="3863041"/>
              <a:ext cx="2736502" cy="2267670"/>
              <a:chOff x="1547004" y="4238245"/>
              <a:chExt cx="2736502" cy="2267670"/>
            </a:xfrm>
          </p:grpSpPr>
          <p:sp>
            <p:nvSpPr>
              <p:cNvPr id="23" name="Rectangle 10">
                <a:extLst>
                  <a:ext uri="{FF2B5EF4-FFF2-40B4-BE49-F238E27FC236}">
                    <a16:creationId xmlns:a16="http://schemas.microsoft.com/office/drawing/2014/main" id="{D7B6CF47-93E0-FEEF-F139-23DE371CCAB9}"/>
                  </a:ext>
                </a:extLst>
              </p:cNvPr>
              <p:cNvSpPr/>
              <p:nvPr/>
            </p:nvSpPr>
            <p:spPr>
              <a:xfrm>
                <a:off x="1547004" y="4925227"/>
                <a:ext cx="2736502" cy="8973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KR" sz="18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rPr>
                  <a:t>GPU</a:t>
                </a:r>
              </a:p>
            </p:txBody>
          </p:sp>
          <p:grpSp>
            <p:nvGrpSpPr>
              <p:cNvPr id="24" name="Group 46">
                <a:extLst>
                  <a:ext uri="{FF2B5EF4-FFF2-40B4-BE49-F238E27FC236}">
                    <a16:creationId xmlns:a16="http://schemas.microsoft.com/office/drawing/2014/main" id="{BD60561F-2F16-1A9B-911C-5CB910726909}"/>
                  </a:ext>
                </a:extLst>
              </p:cNvPr>
              <p:cNvGrpSpPr/>
              <p:nvPr/>
            </p:nvGrpSpPr>
            <p:grpSpPr>
              <a:xfrm>
                <a:off x="1547004" y="5883167"/>
                <a:ext cx="2736502" cy="622748"/>
                <a:chOff x="1547004" y="5883167"/>
                <a:chExt cx="2736502" cy="622748"/>
              </a:xfrm>
            </p:grpSpPr>
            <p:sp>
              <p:nvSpPr>
                <p:cNvPr id="30" name="Rectangle 93">
                  <a:extLst>
                    <a:ext uri="{FF2B5EF4-FFF2-40B4-BE49-F238E27FC236}">
                      <a16:creationId xmlns:a16="http://schemas.microsoft.com/office/drawing/2014/main" id="{4EC67A02-F61A-6C4E-1A2F-821BB8C23DBF}"/>
                    </a:ext>
                  </a:extLst>
                </p:cNvPr>
                <p:cNvSpPr/>
                <p:nvPr/>
              </p:nvSpPr>
              <p:spPr>
                <a:xfrm>
                  <a:off x="1547004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31" name="Rectangle 93">
                  <a:extLst>
                    <a:ext uri="{FF2B5EF4-FFF2-40B4-BE49-F238E27FC236}">
                      <a16:creationId xmlns:a16="http://schemas.microsoft.com/office/drawing/2014/main" id="{80E736E0-FC22-BC12-C25D-198559591798}"/>
                    </a:ext>
                  </a:extLst>
                </p:cNvPr>
                <p:cNvSpPr/>
                <p:nvPr/>
              </p:nvSpPr>
              <p:spPr>
                <a:xfrm>
                  <a:off x="2246320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32" name="Rectangle 93">
                  <a:extLst>
                    <a:ext uri="{FF2B5EF4-FFF2-40B4-BE49-F238E27FC236}">
                      <a16:creationId xmlns:a16="http://schemas.microsoft.com/office/drawing/2014/main" id="{693DE320-24FB-3020-CF4F-09C332EC4F59}"/>
                    </a:ext>
                  </a:extLst>
                </p:cNvPr>
                <p:cNvSpPr/>
                <p:nvPr/>
              </p:nvSpPr>
              <p:spPr>
                <a:xfrm>
                  <a:off x="2945636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33" name="Rectangle 93">
                  <a:extLst>
                    <a:ext uri="{FF2B5EF4-FFF2-40B4-BE49-F238E27FC236}">
                      <a16:creationId xmlns:a16="http://schemas.microsoft.com/office/drawing/2014/main" id="{34540C28-00DA-3538-CE85-B1B8144FFCB0}"/>
                    </a:ext>
                  </a:extLst>
                </p:cNvPr>
                <p:cNvSpPr/>
                <p:nvPr/>
              </p:nvSpPr>
              <p:spPr>
                <a:xfrm>
                  <a:off x="3644951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</p:grpSp>
          <p:grpSp>
            <p:nvGrpSpPr>
              <p:cNvPr id="25" name="Group 47">
                <a:extLst>
                  <a:ext uri="{FF2B5EF4-FFF2-40B4-BE49-F238E27FC236}">
                    <a16:creationId xmlns:a16="http://schemas.microsoft.com/office/drawing/2014/main" id="{9A9F59FE-BD07-C0AE-2FD2-5D4B9F805DEF}"/>
                  </a:ext>
                </a:extLst>
              </p:cNvPr>
              <p:cNvGrpSpPr/>
              <p:nvPr/>
            </p:nvGrpSpPr>
            <p:grpSpPr>
              <a:xfrm>
                <a:off x="1547004" y="4238245"/>
                <a:ext cx="2736502" cy="622748"/>
                <a:chOff x="1547004" y="5883167"/>
                <a:chExt cx="2736502" cy="622748"/>
              </a:xfrm>
            </p:grpSpPr>
            <p:sp>
              <p:nvSpPr>
                <p:cNvPr id="26" name="Rectangle 93">
                  <a:extLst>
                    <a:ext uri="{FF2B5EF4-FFF2-40B4-BE49-F238E27FC236}">
                      <a16:creationId xmlns:a16="http://schemas.microsoft.com/office/drawing/2014/main" id="{A505F762-0003-46F3-0231-CC3D7E55601B}"/>
                    </a:ext>
                  </a:extLst>
                </p:cNvPr>
                <p:cNvSpPr/>
                <p:nvPr/>
              </p:nvSpPr>
              <p:spPr>
                <a:xfrm>
                  <a:off x="1547004" y="5883167"/>
                  <a:ext cx="638555" cy="622748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HBM</a:t>
                  </a:r>
                  <a:endParaRPr lang="en-KR" sz="1800" b="1" dirty="0">
                    <a:solidFill>
                      <a:schemeClr val="accent4">
                        <a:lumMod val="75000"/>
                      </a:schemeClr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chemeClr val="accent4">
                          <a:lumMod val="75000"/>
                        </a:schemeClr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27" name="Rectangle 93">
                  <a:extLst>
                    <a:ext uri="{FF2B5EF4-FFF2-40B4-BE49-F238E27FC236}">
                      <a16:creationId xmlns:a16="http://schemas.microsoft.com/office/drawing/2014/main" id="{AF207967-904D-9F74-1AD3-DC8FBB2E10F2}"/>
                    </a:ext>
                  </a:extLst>
                </p:cNvPr>
                <p:cNvSpPr/>
                <p:nvPr/>
              </p:nvSpPr>
              <p:spPr>
                <a:xfrm>
                  <a:off x="2246320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28" name="Rectangle 93">
                  <a:extLst>
                    <a:ext uri="{FF2B5EF4-FFF2-40B4-BE49-F238E27FC236}">
                      <a16:creationId xmlns:a16="http://schemas.microsoft.com/office/drawing/2014/main" id="{BD96A2F1-D2BD-5049-4B6C-05B92F9AB09E}"/>
                    </a:ext>
                  </a:extLst>
                </p:cNvPr>
                <p:cNvSpPr/>
                <p:nvPr/>
              </p:nvSpPr>
              <p:spPr>
                <a:xfrm>
                  <a:off x="2945636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29" name="Rectangle 93">
                  <a:extLst>
                    <a:ext uri="{FF2B5EF4-FFF2-40B4-BE49-F238E27FC236}">
                      <a16:creationId xmlns:a16="http://schemas.microsoft.com/office/drawing/2014/main" id="{23BC99FB-EC6B-EC8D-331D-36CD4C2E50F4}"/>
                    </a:ext>
                  </a:extLst>
                </p:cNvPr>
                <p:cNvSpPr/>
                <p:nvPr/>
              </p:nvSpPr>
              <p:spPr>
                <a:xfrm>
                  <a:off x="3644951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</p:grp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4B1D83-9A02-3551-F623-4D2FE7A1D611}"/>
                </a:ext>
              </a:extLst>
            </p:cNvPr>
            <p:cNvSpPr txBox="1"/>
            <p:nvPr/>
          </p:nvSpPr>
          <p:spPr>
            <a:xfrm>
              <a:off x="5427596" y="6188710"/>
              <a:ext cx="13308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KR" sz="2000" b="1">
                  <a:solidFill>
                    <a:srgbClr val="F5874C"/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HB</a:t>
              </a:r>
              <a:r>
                <a:rPr lang="en-US" sz="2000" b="1" dirty="0">
                  <a:solidFill>
                    <a:srgbClr val="F5874C"/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M</a:t>
              </a:r>
              <a:r>
                <a:rPr lang="en-KR" sz="2000" b="1">
                  <a:latin typeface="Cambria" panose="02040503050406030204" pitchFamily="18" charset="0"/>
                  <a:cs typeface="Calibri" panose="020F0502020204030204" pitchFamily="34" charset="0"/>
                </a:rPr>
                <a:t>-</a:t>
              </a:r>
              <a:r>
                <a:rPr lang="en-KR" sz="2000" b="1">
                  <a:solidFill>
                    <a:srgbClr val="37761B"/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HBF</a:t>
              </a:r>
              <a:endParaRPr lang="en-KR" sz="2000" b="1" dirty="0">
                <a:solidFill>
                  <a:srgbClr val="37761B"/>
                </a:solidFill>
                <a:latin typeface="Cambria" panose="02040503050406030204" pitchFamily="18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4" name="Group 66">
            <a:extLst>
              <a:ext uri="{FF2B5EF4-FFF2-40B4-BE49-F238E27FC236}">
                <a16:creationId xmlns:a16="http://schemas.microsoft.com/office/drawing/2014/main" id="{DF1E59E0-C161-06BA-E8CD-5E9C3F53105B}"/>
              </a:ext>
            </a:extLst>
          </p:cNvPr>
          <p:cNvGrpSpPr/>
          <p:nvPr/>
        </p:nvGrpSpPr>
        <p:grpSpPr>
          <a:xfrm>
            <a:off x="8669367" y="3863041"/>
            <a:ext cx="2736502" cy="2725779"/>
            <a:chOff x="8669367" y="3863041"/>
            <a:chExt cx="2736502" cy="2725779"/>
          </a:xfrm>
        </p:grpSpPr>
        <p:grpSp>
          <p:nvGrpSpPr>
            <p:cNvPr id="35" name="Group 18">
              <a:extLst>
                <a:ext uri="{FF2B5EF4-FFF2-40B4-BE49-F238E27FC236}">
                  <a16:creationId xmlns:a16="http://schemas.microsoft.com/office/drawing/2014/main" id="{558C475B-25FC-2FA1-D4A4-4E1A9AB8C94F}"/>
                </a:ext>
              </a:extLst>
            </p:cNvPr>
            <p:cNvGrpSpPr/>
            <p:nvPr/>
          </p:nvGrpSpPr>
          <p:grpSpPr>
            <a:xfrm>
              <a:off x="8669367" y="3863041"/>
              <a:ext cx="2736502" cy="2267670"/>
              <a:chOff x="1547004" y="4238245"/>
              <a:chExt cx="2736502" cy="2267670"/>
            </a:xfrm>
          </p:grpSpPr>
          <p:sp>
            <p:nvSpPr>
              <p:cNvPr id="37" name="Rectangle 10">
                <a:extLst>
                  <a:ext uri="{FF2B5EF4-FFF2-40B4-BE49-F238E27FC236}">
                    <a16:creationId xmlns:a16="http://schemas.microsoft.com/office/drawing/2014/main" id="{571642FB-EC60-13C7-DDC2-3D385F875E3A}"/>
                  </a:ext>
                </a:extLst>
              </p:cNvPr>
              <p:cNvSpPr/>
              <p:nvPr/>
            </p:nvSpPr>
            <p:spPr>
              <a:xfrm>
                <a:off x="1547004" y="4925227"/>
                <a:ext cx="2736502" cy="8973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KR" sz="1800" b="1" dirty="0">
                    <a:solidFill>
                      <a:schemeClr val="tx1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rPr>
                  <a:t>GPU</a:t>
                </a:r>
              </a:p>
            </p:txBody>
          </p:sp>
          <p:grpSp>
            <p:nvGrpSpPr>
              <p:cNvPr id="38" name="Group 20">
                <a:extLst>
                  <a:ext uri="{FF2B5EF4-FFF2-40B4-BE49-F238E27FC236}">
                    <a16:creationId xmlns:a16="http://schemas.microsoft.com/office/drawing/2014/main" id="{19AE06F8-15BA-8E26-7D38-BAC0E274165A}"/>
                  </a:ext>
                </a:extLst>
              </p:cNvPr>
              <p:cNvGrpSpPr/>
              <p:nvPr/>
            </p:nvGrpSpPr>
            <p:grpSpPr>
              <a:xfrm>
                <a:off x="1547004" y="5883167"/>
                <a:ext cx="2736502" cy="622748"/>
                <a:chOff x="1547004" y="5883167"/>
                <a:chExt cx="2736502" cy="622748"/>
              </a:xfrm>
            </p:grpSpPr>
            <p:sp>
              <p:nvSpPr>
                <p:cNvPr id="44" name="Rectangle 93">
                  <a:extLst>
                    <a:ext uri="{FF2B5EF4-FFF2-40B4-BE49-F238E27FC236}">
                      <a16:creationId xmlns:a16="http://schemas.microsoft.com/office/drawing/2014/main" id="{3CDDC6E3-F73F-C593-C94E-6F8C5DD22106}"/>
                    </a:ext>
                  </a:extLst>
                </p:cNvPr>
                <p:cNvSpPr/>
                <p:nvPr/>
              </p:nvSpPr>
              <p:spPr>
                <a:xfrm>
                  <a:off x="1547004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45" name="Rectangle 93">
                  <a:extLst>
                    <a:ext uri="{FF2B5EF4-FFF2-40B4-BE49-F238E27FC236}">
                      <a16:creationId xmlns:a16="http://schemas.microsoft.com/office/drawing/2014/main" id="{2E684380-BEA4-5D54-72E7-DDA2192C8228}"/>
                    </a:ext>
                  </a:extLst>
                </p:cNvPr>
                <p:cNvSpPr/>
                <p:nvPr/>
              </p:nvSpPr>
              <p:spPr>
                <a:xfrm>
                  <a:off x="2246320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46" name="Rectangle 93">
                  <a:extLst>
                    <a:ext uri="{FF2B5EF4-FFF2-40B4-BE49-F238E27FC236}">
                      <a16:creationId xmlns:a16="http://schemas.microsoft.com/office/drawing/2014/main" id="{87146BF6-0A5A-F0B8-FEDB-A5C955624054}"/>
                    </a:ext>
                  </a:extLst>
                </p:cNvPr>
                <p:cNvSpPr/>
                <p:nvPr/>
              </p:nvSpPr>
              <p:spPr>
                <a:xfrm>
                  <a:off x="2945636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47" name="Rectangle 93">
                  <a:extLst>
                    <a:ext uri="{FF2B5EF4-FFF2-40B4-BE49-F238E27FC236}">
                      <a16:creationId xmlns:a16="http://schemas.microsoft.com/office/drawing/2014/main" id="{E416F789-5BFE-30E1-22F7-01C438E3D094}"/>
                    </a:ext>
                  </a:extLst>
                </p:cNvPr>
                <p:cNvSpPr/>
                <p:nvPr/>
              </p:nvSpPr>
              <p:spPr>
                <a:xfrm>
                  <a:off x="3644951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</p:grpSp>
          <p:grpSp>
            <p:nvGrpSpPr>
              <p:cNvPr id="39" name="Group 21">
                <a:extLst>
                  <a:ext uri="{FF2B5EF4-FFF2-40B4-BE49-F238E27FC236}">
                    <a16:creationId xmlns:a16="http://schemas.microsoft.com/office/drawing/2014/main" id="{96635A97-C23A-D627-9CC6-2E264558187A}"/>
                  </a:ext>
                </a:extLst>
              </p:cNvPr>
              <p:cNvGrpSpPr/>
              <p:nvPr/>
            </p:nvGrpSpPr>
            <p:grpSpPr>
              <a:xfrm>
                <a:off x="1547004" y="4238245"/>
                <a:ext cx="2736502" cy="622748"/>
                <a:chOff x="1547004" y="5883167"/>
                <a:chExt cx="2736502" cy="622748"/>
              </a:xfrm>
            </p:grpSpPr>
            <p:sp>
              <p:nvSpPr>
                <p:cNvPr id="40" name="Rectangle 93">
                  <a:extLst>
                    <a:ext uri="{FF2B5EF4-FFF2-40B4-BE49-F238E27FC236}">
                      <a16:creationId xmlns:a16="http://schemas.microsoft.com/office/drawing/2014/main" id="{25DFEC4D-613B-C0A8-631A-6090E52E4877}"/>
                    </a:ext>
                  </a:extLst>
                </p:cNvPr>
                <p:cNvSpPr/>
                <p:nvPr/>
              </p:nvSpPr>
              <p:spPr>
                <a:xfrm>
                  <a:off x="1547004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41" name="Rectangle 93">
                  <a:extLst>
                    <a:ext uri="{FF2B5EF4-FFF2-40B4-BE49-F238E27FC236}">
                      <a16:creationId xmlns:a16="http://schemas.microsoft.com/office/drawing/2014/main" id="{E267E050-927F-20F2-611B-AB7BFC535D82}"/>
                    </a:ext>
                  </a:extLst>
                </p:cNvPr>
                <p:cNvSpPr/>
                <p:nvPr/>
              </p:nvSpPr>
              <p:spPr>
                <a:xfrm>
                  <a:off x="2246320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42" name="Rectangle 93">
                  <a:extLst>
                    <a:ext uri="{FF2B5EF4-FFF2-40B4-BE49-F238E27FC236}">
                      <a16:creationId xmlns:a16="http://schemas.microsoft.com/office/drawing/2014/main" id="{E634CA22-7FC1-3AED-6B0C-E7E0A3F4A8B7}"/>
                    </a:ext>
                  </a:extLst>
                </p:cNvPr>
                <p:cNvSpPr/>
                <p:nvPr/>
              </p:nvSpPr>
              <p:spPr>
                <a:xfrm>
                  <a:off x="2945636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  <p:sp>
              <p:nvSpPr>
                <p:cNvPr id="43" name="Rectangle 93">
                  <a:extLst>
                    <a:ext uri="{FF2B5EF4-FFF2-40B4-BE49-F238E27FC236}">
                      <a16:creationId xmlns:a16="http://schemas.microsoft.com/office/drawing/2014/main" id="{A6954FE9-39A5-CD56-FAF5-2144A0D3D7D8}"/>
                    </a:ext>
                  </a:extLst>
                </p:cNvPr>
                <p:cNvSpPr/>
                <p:nvPr/>
              </p:nvSpPr>
              <p:spPr>
                <a:xfrm>
                  <a:off x="3644951" y="5883167"/>
                  <a:ext cx="638555" cy="622748"/>
                </a:xfrm>
                <a:prstGeom prst="rect">
                  <a:avLst/>
                </a:prstGeom>
                <a:solidFill>
                  <a:srgbClr val="E7F6D7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HBF</a:t>
                  </a:r>
                  <a:endParaRPr lang="en-KR" sz="1800" b="1" dirty="0">
                    <a:solidFill>
                      <a:srgbClr val="38761C"/>
                    </a:solidFill>
                    <a:latin typeface="Cambria" panose="02040503050406030204" pitchFamily="18" charset="0"/>
                    <a:ea typeface="S-Core Dream 5 Medium" panose="020B0503030302020204" pitchFamily="34" charset="-127"/>
                    <a:cs typeface="Times New Roman" panose="02020603050405020304" pitchFamily="18" charset="0"/>
                  </a:endParaRPr>
                </a:p>
                <a:p>
                  <a:pPr algn="ctr"/>
                  <a:r>
                    <a:rPr lang="en-KR" sz="1800" b="1" dirty="0">
                      <a:solidFill>
                        <a:srgbClr val="38761C"/>
                      </a:solidFill>
                      <a:latin typeface="Cambria" panose="02040503050406030204" pitchFamily="18" charset="0"/>
                      <a:ea typeface="S-Core Dream 5 Medium" panose="020B0503030302020204" pitchFamily="34" charset="-127"/>
                      <a:cs typeface="Times New Roman" panose="02020603050405020304" pitchFamily="18" charset="0"/>
                    </a:rPr>
                    <a:t>stack</a:t>
                  </a:r>
                </a:p>
              </p:txBody>
            </p:sp>
          </p:grp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214234A-8782-7837-BD99-E87845011D85}"/>
                </a:ext>
              </a:extLst>
            </p:cNvPr>
            <p:cNvSpPr txBox="1"/>
            <p:nvPr/>
          </p:nvSpPr>
          <p:spPr>
            <a:xfrm>
              <a:off x="9397860" y="6188710"/>
              <a:ext cx="12795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KR" sz="2000" b="1" dirty="0">
                  <a:solidFill>
                    <a:srgbClr val="37761B"/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HBF-only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96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>
          <a:extLst>
            <a:ext uri="{FF2B5EF4-FFF2-40B4-BE49-F238E27FC236}">
              <a16:creationId xmlns:a16="http://schemas.microsoft.com/office/drawing/2014/main" id="{402151A1-DCB1-E3A8-1199-A5E101891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4B4660C3-CEDC-54EA-F767-B0D4BD79EB74}"/>
              </a:ext>
            </a:extLst>
          </p:cNvPr>
          <p:cNvGrpSpPr/>
          <p:nvPr/>
        </p:nvGrpSpPr>
        <p:grpSpPr>
          <a:xfrm>
            <a:off x="-2172378" y="0"/>
            <a:ext cx="20027732" cy="4902238"/>
            <a:chOff x="-2172378" y="0"/>
            <a:chExt cx="20027732" cy="4902238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A36D44F-2E7A-27F5-C343-C753C784D7BE}"/>
                </a:ext>
              </a:extLst>
            </p:cNvPr>
            <p:cNvSpPr/>
            <p:nvPr/>
          </p:nvSpPr>
          <p:spPr>
            <a:xfrm>
              <a:off x="-1151822" y="0"/>
              <a:ext cx="926511" cy="750898"/>
            </a:xfrm>
            <a:prstGeom prst="rect">
              <a:avLst/>
            </a:prstGeom>
            <a:solidFill>
              <a:srgbClr val="C60F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Red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BF5E8D7-7898-419A-2144-DD2304342D9A}"/>
                </a:ext>
              </a:extLst>
            </p:cNvPr>
            <p:cNvSpPr/>
            <p:nvPr/>
          </p:nvSpPr>
          <p:spPr>
            <a:xfrm>
              <a:off x="-1151822" y="830268"/>
              <a:ext cx="926511" cy="750898"/>
            </a:xfrm>
            <a:prstGeom prst="rect">
              <a:avLst/>
            </a:prstGeom>
            <a:solidFill>
              <a:srgbClr val="F485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 dirty="0">
                  <a:latin typeface="Cambria" panose="02040503050406030204" pitchFamily="18" charset="0"/>
                </a:rPr>
                <a:t>Orange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85B46C8-CA0E-4A6C-3E02-576997679795}"/>
                </a:ext>
              </a:extLst>
            </p:cNvPr>
            <p:cNvSpPr/>
            <p:nvPr/>
          </p:nvSpPr>
          <p:spPr>
            <a:xfrm>
              <a:off x="-1160905" y="4151340"/>
              <a:ext cx="926511" cy="750898"/>
            </a:xfrm>
            <a:prstGeom prst="rect">
              <a:avLst/>
            </a:prstGeom>
            <a:solidFill>
              <a:srgbClr val="6666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Grey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7F7199E-B288-48B0-9789-0D4EA9D53C40}"/>
                </a:ext>
              </a:extLst>
            </p:cNvPr>
            <p:cNvSpPr/>
            <p:nvPr/>
          </p:nvSpPr>
          <p:spPr>
            <a:xfrm>
              <a:off x="-1151822" y="2490804"/>
              <a:ext cx="926511" cy="750898"/>
            </a:xfrm>
            <a:prstGeom prst="rect">
              <a:avLst/>
            </a:prstGeom>
            <a:solidFill>
              <a:srgbClr val="8EB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Sky Blue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5C15F9-F4C8-76EA-C5FF-7AE00F96F683}"/>
                </a:ext>
              </a:extLst>
            </p:cNvPr>
            <p:cNvSpPr/>
            <p:nvPr/>
          </p:nvSpPr>
          <p:spPr>
            <a:xfrm>
              <a:off x="-1160905" y="3321072"/>
              <a:ext cx="926511" cy="750898"/>
            </a:xfrm>
            <a:prstGeom prst="rect">
              <a:avLst/>
            </a:prstGeom>
            <a:solidFill>
              <a:srgbClr val="2121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 dirty="0">
                  <a:latin typeface="Cambria" panose="02040503050406030204" pitchFamily="18" charset="0"/>
                </a:rPr>
                <a:t>Dark Blue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E737803-135F-E913-B273-3ABC83A9E462}"/>
                </a:ext>
              </a:extLst>
            </p:cNvPr>
            <p:cNvSpPr/>
            <p:nvPr/>
          </p:nvSpPr>
          <p:spPr>
            <a:xfrm>
              <a:off x="-2172377" y="0"/>
              <a:ext cx="926511" cy="750898"/>
            </a:xfrm>
            <a:prstGeom prst="rect">
              <a:avLst/>
            </a:prstGeom>
            <a:solidFill>
              <a:srgbClr val="F2C7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Red</a:t>
              </a:r>
              <a:b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</a:br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(Trans)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42EB840-8C45-7342-FDD1-1C5651291CA9}"/>
                </a:ext>
              </a:extLst>
            </p:cNvPr>
            <p:cNvSpPr/>
            <p:nvPr/>
          </p:nvSpPr>
          <p:spPr>
            <a:xfrm>
              <a:off x="-2172378" y="2494124"/>
              <a:ext cx="926511" cy="750898"/>
            </a:xfrm>
            <a:prstGeom prst="rect">
              <a:avLst/>
            </a:prstGeom>
            <a:solidFill>
              <a:srgbClr val="D9E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Blue (Trans)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9D668FC-6CD4-7600-0A00-0CC444775DA1}"/>
                </a:ext>
              </a:extLst>
            </p:cNvPr>
            <p:cNvSpPr/>
            <p:nvPr/>
          </p:nvSpPr>
          <p:spPr>
            <a:xfrm>
              <a:off x="-2172377" y="827833"/>
              <a:ext cx="926511" cy="750898"/>
            </a:xfrm>
            <a:prstGeom prst="rect">
              <a:avLst/>
            </a:prstGeom>
            <a:solidFill>
              <a:srgbClr val="FFEE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Orange (Trans)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DC08B9A-6577-DFEC-54CB-B56EBCA92163}"/>
                </a:ext>
              </a:extLst>
            </p:cNvPr>
            <p:cNvSpPr/>
            <p:nvPr/>
          </p:nvSpPr>
          <p:spPr>
            <a:xfrm>
              <a:off x="-1151822" y="1660536"/>
              <a:ext cx="926511" cy="750898"/>
            </a:xfrm>
            <a:prstGeom prst="rect">
              <a:avLst/>
            </a:prstGeom>
            <a:solidFill>
              <a:srgbClr val="FFAC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Orange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004BF57-F2AB-F3C1-3A6B-01EA32E04398}"/>
                </a:ext>
              </a:extLst>
            </p:cNvPr>
            <p:cNvSpPr/>
            <p:nvPr/>
          </p:nvSpPr>
          <p:spPr>
            <a:xfrm>
              <a:off x="-2172378" y="1663856"/>
              <a:ext cx="926511" cy="750898"/>
            </a:xfrm>
            <a:prstGeom prst="rect">
              <a:avLst/>
            </a:prstGeom>
            <a:solidFill>
              <a:srgbClr val="E6F5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Green (Trans)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1F84EC8-8F46-8EB3-1EDF-455AB8C5D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44129" y="0"/>
              <a:ext cx="5511225" cy="3665360"/>
            </a:xfrm>
            <a:prstGeom prst="rect">
              <a:avLst/>
            </a:prstGeom>
          </p:spPr>
        </p:pic>
      </p:grpSp>
      <p:sp>
        <p:nvSpPr>
          <p:cNvPr id="33" name="Google Shape;33;p5">
            <a:extLst>
              <a:ext uri="{FF2B5EF4-FFF2-40B4-BE49-F238E27FC236}">
                <a16:creationId xmlns:a16="http://schemas.microsoft.com/office/drawing/2014/main" id="{CF75FD51-CFA8-3F1B-CA3E-711C8906EA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00" y="70467"/>
            <a:ext cx="120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kumimoji="1" lang="en-US" altLang="ko-KR" dirty="0"/>
              <a:t>Methodology: GPU Configurations (Cont’d)</a:t>
            </a:r>
            <a:endParaRPr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B77DCD79-2596-C007-6ED5-7D48DC622B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" altLang="ko-KR" dirty="0"/>
              <a:t>R100 GPU core (4 PFLOPS for BF16)</a:t>
            </a:r>
          </a:p>
          <a:p>
            <a:endParaRPr lang="en" altLang="ko-KR" sz="1000" dirty="0"/>
          </a:p>
          <a:p>
            <a:r>
              <a:rPr lang="en" altLang="ko-KR" dirty="0"/>
              <a:t>Interconnects</a:t>
            </a:r>
            <a:endParaRPr lang="en-US" altLang="ko-KR" dirty="0">
              <a:latin typeface="+mn-lt"/>
              <a:cs typeface="Calibri" panose="020F0502020204030204" pitchFamily="34" charset="0"/>
            </a:endParaRPr>
          </a:p>
          <a:p>
            <a:pPr lvl="1"/>
            <a:r>
              <a:rPr lang="en-US" altLang="ko-KR" dirty="0">
                <a:latin typeface="+mn-lt"/>
                <a:cs typeface="Calibri" panose="020F0502020204030204" pitchFamily="34" charset="0"/>
              </a:rPr>
              <a:t>Intra-node (~8 GPUs): 1,800 GB/s </a:t>
            </a:r>
            <a:r>
              <a:rPr lang="en-US" altLang="ko-KR" dirty="0" err="1">
                <a:latin typeface="+mn-lt"/>
                <a:cs typeface="Calibri" panose="020F0502020204030204" pitchFamily="34" charset="0"/>
              </a:rPr>
              <a:t>NVLink</a:t>
            </a:r>
            <a:endParaRPr lang="en-US" altLang="ko-KR" dirty="0">
              <a:latin typeface="+mn-lt"/>
              <a:cs typeface="Calibri" panose="020F0502020204030204" pitchFamily="34" charset="0"/>
            </a:endParaRPr>
          </a:p>
          <a:p>
            <a:pPr lvl="1"/>
            <a:r>
              <a:rPr lang="en-US" altLang="ko-KR" dirty="0">
                <a:latin typeface="+mn-lt"/>
                <a:cs typeface="Calibri" panose="020F0502020204030204" pitchFamily="34" charset="0"/>
              </a:rPr>
              <a:t>Inter-node: 100 GB/s InfiniBand</a:t>
            </a:r>
          </a:p>
          <a:p>
            <a:endParaRPr lang="en" altLang="ko-KR" sz="1000" dirty="0"/>
          </a:p>
          <a:p>
            <a:r>
              <a:rPr lang="en" altLang="ko-KR" dirty="0"/>
              <a:t>HBM stacks (HBM4)</a:t>
            </a:r>
          </a:p>
          <a:p>
            <a:pPr lvl="1"/>
            <a:r>
              <a:rPr lang="en" altLang="ko-KR" dirty="0"/>
              <a:t>Per-stack read bandwidth: </a:t>
            </a:r>
            <a:r>
              <a:rPr lang="en" altLang="ko-KR" dirty="0">
                <a:solidFill>
                  <a:srgbClr val="37761B"/>
                </a:solidFill>
              </a:rPr>
              <a:t>1.6 TB/s</a:t>
            </a:r>
          </a:p>
          <a:p>
            <a:pPr lvl="1"/>
            <a:r>
              <a:rPr lang="en" altLang="ko-KR" dirty="0"/>
              <a:t>Per-stack capacity: </a:t>
            </a:r>
            <a:r>
              <a:rPr lang="en" altLang="ko-KR" dirty="0">
                <a:solidFill>
                  <a:srgbClr val="FF0000"/>
                </a:solidFill>
              </a:rPr>
              <a:t>36 GB</a:t>
            </a:r>
          </a:p>
          <a:p>
            <a:endParaRPr lang="en" altLang="ko-KR" sz="1000" dirty="0"/>
          </a:p>
          <a:p>
            <a:r>
              <a:rPr lang="en" altLang="ko-KR" dirty="0"/>
              <a:t>HBF stacks (based on </a:t>
            </a:r>
            <a:r>
              <a:rPr lang="en" altLang="ko-KR" dirty="0" err="1"/>
              <a:t>Sandisk’s</a:t>
            </a:r>
            <a:r>
              <a:rPr lang="en" altLang="ko-KR" dirty="0"/>
              <a:t> projection)</a:t>
            </a:r>
          </a:p>
          <a:p>
            <a:pPr lvl="1"/>
            <a:r>
              <a:rPr lang="en" altLang="ko-KR" dirty="0"/>
              <a:t>Per-stack read bandwidth: </a:t>
            </a:r>
            <a:r>
              <a:rPr lang="en" altLang="ko-KR" dirty="0">
                <a:solidFill>
                  <a:srgbClr val="37761B"/>
                </a:solidFill>
              </a:rPr>
              <a:t>1.6 TB/s</a:t>
            </a:r>
          </a:p>
          <a:p>
            <a:pPr lvl="1"/>
            <a:r>
              <a:rPr lang="en" altLang="ko-KR" dirty="0"/>
              <a:t>Per-stack capacity: </a:t>
            </a:r>
            <a:r>
              <a:rPr lang="en" altLang="ko-KR" dirty="0">
                <a:solidFill>
                  <a:srgbClr val="37761B"/>
                </a:solidFill>
              </a:rPr>
              <a:t>512 GB</a:t>
            </a:r>
          </a:p>
          <a:p>
            <a:pPr lvl="1"/>
            <a:endParaRPr lang="en" altLang="ko-KR" dirty="0"/>
          </a:p>
        </p:txBody>
      </p:sp>
      <p:sp>
        <p:nvSpPr>
          <p:cNvPr id="31" name="바닥글 개체 틀 6">
            <a:extLst>
              <a:ext uri="{FF2B5EF4-FFF2-40B4-BE49-F238E27FC236}">
                <a16:creationId xmlns:a16="http://schemas.microsoft.com/office/drawing/2014/main" id="{D02D21FF-2490-CC86-794B-C9D3CCC616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5780" y="6577297"/>
            <a:ext cx="8820440" cy="262967"/>
          </a:xfrm>
        </p:spPr>
        <p:txBody>
          <a:bodyPr/>
          <a:lstStyle/>
          <a:p>
            <a:r>
              <a:rPr kumimoji="1" lang="en-US" altLang="ko-KR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52C9DF-DBF5-F8AD-D942-AFC3C7D37D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080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>
          <a:extLst>
            <a:ext uri="{FF2B5EF4-FFF2-40B4-BE49-F238E27FC236}">
              <a16:creationId xmlns:a16="http://schemas.microsoft.com/office/drawing/2014/main" id="{DD6ED8A7-600D-500B-5E43-C86B830F8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66BCB3DF-0F53-03E1-3F6A-E70877183C7E}"/>
              </a:ext>
            </a:extLst>
          </p:cNvPr>
          <p:cNvGrpSpPr/>
          <p:nvPr/>
        </p:nvGrpSpPr>
        <p:grpSpPr>
          <a:xfrm>
            <a:off x="-2172378" y="0"/>
            <a:ext cx="20027732" cy="4902238"/>
            <a:chOff x="-2172378" y="0"/>
            <a:chExt cx="20027732" cy="4902238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D5F4B77-CB6E-8C4D-69C4-CA243C938A4D}"/>
                </a:ext>
              </a:extLst>
            </p:cNvPr>
            <p:cNvSpPr/>
            <p:nvPr/>
          </p:nvSpPr>
          <p:spPr>
            <a:xfrm>
              <a:off x="-1151822" y="0"/>
              <a:ext cx="926511" cy="750898"/>
            </a:xfrm>
            <a:prstGeom prst="rect">
              <a:avLst/>
            </a:prstGeom>
            <a:solidFill>
              <a:srgbClr val="C60F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Red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0F0B526-8276-A386-460C-8009BEEEF92E}"/>
                </a:ext>
              </a:extLst>
            </p:cNvPr>
            <p:cNvSpPr/>
            <p:nvPr/>
          </p:nvSpPr>
          <p:spPr>
            <a:xfrm>
              <a:off x="-1151822" y="830268"/>
              <a:ext cx="926511" cy="750898"/>
            </a:xfrm>
            <a:prstGeom prst="rect">
              <a:avLst/>
            </a:prstGeom>
            <a:solidFill>
              <a:srgbClr val="F485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 dirty="0">
                  <a:latin typeface="Cambria" panose="02040503050406030204" pitchFamily="18" charset="0"/>
                </a:rPr>
                <a:t>Orange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91C95D9-2EFF-A69C-EC78-63A8E49AA1F9}"/>
                </a:ext>
              </a:extLst>
            </p:cNvPr>
            <p:cNvSpPr/>
            <p:nvPr/>
          </p:nvSpPr>
          <p:spPr>
            <a:xfrm>
              <a:off x="-1160905" y="4151340"/>
              <a:ext cx="926511" cy="750898"/>
            </a:xfrm>
            <a:prstGeom prst="rect">
              <a:avLst/>
            </a:prstGeom>
            <a:solidFill>
              <a:srgbClr val="6666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Grey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1443A06-ABAA-2DE5-09EC-7831A5EF1F61}"/>
                </a:ext>
              </a:extLst>
            </p:cNvPr>
            <p:cNvSpPr/>
            <p:nvPr/>
          </p:nvSpPr>
          <p:spPr>
            <a:xfrm>
              <a:off x="-1151822" y="2490804"/>
              <a:ext cx="926511" cy="750898"/>
            </a:xfrm>
            <a:prstGeom prst="rect">
              <a:avLst/>
            </a:prstGeom>
            <a:solidFill>
              <a:srgbClr val="8EB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Sky Blue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0DC272C-FFC5-8BFA-AF97-DD02A52B1B00}"/>
                </a:ext>
              </a:extLst>
            </p:cNvPr>
            <p:cNvSpPr/>
            <p:nvPr/>
          </p:nvSpPr>
          <p:spPr>
            <a:xfrm>
              <a:off x="-1160905" y="3321072"/>
              <a:ext cx="926511" cy="750898"/>
            </a:xfrm>
            <a:prstGeom prst="rect">
              <a:avLst/>
            </a:prstGeom>
            <a:solidFill>
              <a:srgbClr val="2121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 dirty="0">
                  <a:latin typeface="Cambria" panose="02040503050406030204" pitchFamily="18" charset="0"/>
                </a:rPr>
                <a:t>Dark Blue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4DD1ED9-73B6-659C-3A5E-099FBF20692B}"/>
                </a:ext>
              </a:extLst>
            </p:cNvPr>
            <p:cNvSpPr/>
            <p:nvPr/>
          </p:nvSpPr>
          <p:spPr>
            <a:xfrm>
              <a:off x="-2172377" y="0"/>
              <a:ext cx="926511" cy="750898"/>
            </a:xfrm>
            <a:prstGeom prst="rect">
              <a:avLst/>
            </a:prstGeom>
            <a:solidFill>
              <a:srgbClr val="F2C7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Red</a:t>
              </a:r>
              <a:b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</a:br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(Trans)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AA55F6D-2B47-E261-B84E-8BEE1C5A178F}"/>
                </a:ext>
              </a:extLst>
            </p:cNvPr>
            <p:cNvSpPr/>
            <p:nvPr/>
          </p:nvSpPr>
          <p:spPr>
            <a:xfrm>
              <a:off x="-2172378" y="2494124"/>
              <a:ext cx="926511" cy="750898"/>
            </a:xfrm>
            <a:prstGeom prst="rect">
              <a:avLst/>
            </a:prstGeom>
            <a:solidFill>
              <a:srgbClr val="D9E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Blue (Trans)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EB44AD0-2C71-3814-5F4E-3C531809C8EE}"/>
                </a:ext>
              </a:extLst>
            </p:cNvPr>
            <p:cNvSpPr/>
            <p:nvPr/>
          </p:nvSpPr>
          <p:spPr>
            <a:xfrm>
              <a:off x="-2172377" y="827833"/>
              <a:ext cx="926511" cy="750898"/>
            </a:xfrm>
            <a:prstGeom prst="rect">
              <a:avLst/>
            </a:prstGeom>
            <a:solidFill>
              <a:srgbClr val="FFEE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Orange (Trans)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36320F2-6AD4-0955-B7F0-F9B2DD1976C5}"/>
                </a:ext>
              </a:extLst>
            </p:cNvPr>
            <p:cNvSpPr/>
            <p:nvPr/>
          </p:nvSpPr>
          <p:spPr>
            <a:xfrm>
              <a:off x="-1151822" y="1660536"/>
              <a:ext cx="926511" cy="750898"/>
            </a:xfrm>
            <a:prstGeom prst="rect">
              <a:avLst/>
            </a:prstGeom>
            <a:solidFill>
              <a:srgbClr val="FFAC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Orange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D9DBC25-41E9-DB4F-09B8-B116AAFA9960}"/>
                </a:ext>
              </a:extLst>
            </p:cNvPr>
            <p:cNvSpPr/>
            <p:nvPr/>
          </p:nvSpPr>
          <p:spPr>
            <a:xfrm>
              <a:off x="-2172378" y="1663856"/>
              <a:ext cx="926511" cy="750898"/>
            </a:xfrm>
            <a:prstGeom prst="rect">
              <a:avLst/>
            </a:prstGeom>
            <a:solidFill>
              <a:srgbClr val="E6F5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Green (Trans)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6BA1C4D-EA13-C762-0C8E-9F92F4C34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44129" y="0"/>
              <a:ext cx="5511225" cy="3665360"/>
            </a:xfrm>
            <a:prstGeom prst="rect">
              <a:avLst/>
            </a:prstGeom>
          </p:spPr>
        </p:pic>
      </p:grpSp>
      <p:sp>
        <p:nvSpPr>
          <p:cNvPr id="33" name="Google Shape;33;p5">
            <a:extLst>
              <a:ext uri="{FF2B5EF4-FFF2-40B4-BE49-F238E27FC236}">
                <a16:creationId xmlns:a16="http://schemas.microsoft.com/office/drawing/2014/main" id="{7611587C-1352-9C4B-485C-D61F5A29B8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00" y="70467"/>
            <a:ext cx="120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kumimoji="1" lang="en-US" altLang="ko-KR" dirty="0"/>
              <a:t>Methodology: GPU Configurations (Cont’d)</a:t>
            </a:r>
            <a:endParaRPr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9F25BBC-938D-2E04-6325-1B456FE9B7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altLang="ko-KR" dirty="0"/>
              <a:t>HBF model based on </a:t>
            </a:r>
            <a:r>
              <a:rPr lang="en-US" altLang="ko-KR" dirty="0">
                <a:solidFill>
                  <a:srgbClr val="C60E65"/>
                </a:solidFill>
              </a:rPr>
              <a:t>conventional low-latency NAND flash</a:t>
            </a:r>
          </a:p>
          <a:p>
            <a:pPr lvl="1"/>
            <a:r>
              <a:rPr lang="en-US" altLang="ko-KR" dirty="0">
                <a:solidFill>
                  <a:srgbClr val="FF0000"/>
                </a:solidFill>
              </a:rPr>
              <a:t>It may not be easy </a:t>
            </a:r>
            <a:r>
              <a:rPr lang="en-US" altLang="ko-KR" dirty="0"/>
              <a:t>to achieve the 1.6-TB/s per-stack bandwidth with NAND flash</a:t>
            </a:r>
          </a:p>
          <a:p>
            <a:pPr lvl="1"/>
            <a:endParaRPr lang="en-US" altLang="ko-KR" sz="500" dirty="0"/>
          </a:p>
          <a:p>
            <a:pPr lvl="1"/>
            <a:r>
              <a:rPr lang="en-US" altLang="ko-KR" dirty="0"/>
              <a:t>e.g., Samsung 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Z-NAND</a:t>
            </a:r>
            <a:r>
              <a:rPr lang="en-US" altLang="ko-KR" dirty="0"/>
              <a:t> and </a:t>
            </a:r>
            <a:r>
              <a:rPr lang="en-US" altLang="ko-KR" dirty="0" err="1"/>
              <a:t>Kioxia</a:t>
            </a:r>
            <a:r>
              <a:rPr lang="en-US" altLang="ko-KR" dirty="0"/>
              <a:t> </a:t>
            </a:r>
            <a:r>
              <a:rPr lang="en-US" altLang="ko-KR" dirty="0">
                <a:solidFill>
                  <a:srgbClr val="7030A0"/>
                </a:solidFill>
              </a:rPr>
              <a:t>XL Flash</a:t>
            </a:r>
          </a:p>
          <a:p>
            <a:pPr lvl="2"/>
            <a:r>
              <a:rPr lang="en-US" altLang="ko-KR" dirty="0"/>
              <a:t>Page size: 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2 KiB</a:t>
            </a:r>
            <a:r>
              <a:rPr lang="en-US" altLang="ko-KR" dirty="0"/>
              <a:t> and </a:t>
            </a:r>
            <a:r>
              <a:rPr lang="en-US" altLang="ko-KR" dirty="0">
                <a:solidFill>
                  <a:srgbClr val="7030A0"/>
                </a:solidFill>
              </a:rPr>
              <a:t>4 KiB</a:t>
            </a:r>
          </a:p>
          <a:p>
            <a:pPr lvl="2"/>
            <a:r>
              <a:rPr lang="en-US" altLang="ko-KR" dirty="0"/>
              <a:t>Planes per die: 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8</a:t>
            </a:r>
            <a:r>
              <a:rPr lang="en-US" altLang="ko-KR" dirty="0"/>
              <a:t> and </a:t>
            </a:r>
            <a:r>
              <a:rPr lang="en-US" altLang="ko-KR" dirty="0">
                <a:solidFill>
                  <a:srgbClr val="7030A0"/>
                </a:solidFill>
              </a:rPr>
              <a:t>16</a:t>
            </a:r>
          </a:p>
          <a:p>
            <a:pPr lvl="2"/>
            <a:r>
              <a:rPr lang="en-US" altLang="ko-KR" dirty="0"/>
              <a:t>Page-read latency: 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3 </a:t>
            </a:r>
            <a:r>
              <a:rPr lang="el-GR" altLang="ko-KR" dirty="0">
                <a:solidFill>
                  <a:schemeClr val="accent1">
                    <a:lumMod val="75000"/>
                  </a:schemeClr>
                </a:solidFill>
              </a:rPr>
              <a:t>μ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s</a:t>
            </a:r>
            <a:r>
              <a:rPr lang="en-US" altLang="ko-KR" dirty="0">
                <a:solidFill>
                  <a:srgbClr val="C00000"/>
                </a:solidFill>
              </a:rPr>
              <a:t> </a:t>
            </a:r>
            <a:r>
              <a:rPr lang="en-US" altLang="ko-KR" dirty="0"/>
              <a:t>and </a:t>
            </a:r>
            <a:r>
              <a:rPr lang="en-US" altLang="ko-KR" dirty="0">
                <a:solidFill>
                  <a:srgbClr val="7030A0"/>
                </a:solidFill>
              </a:rPr>
              <a:t>4 </a:t>
            </a:r>
            <a:r>
              <a:rPr lang="el-GR" altLang="ko-KR" dirty="0">
                <a:solidFill>
                  <a:srgbClr val="7030A0"/>
                </a:solidFill>
              </a:rPr>
              <a:t>μ</a:t>
            </a:r>
            <a:r>
              <a:rPr lang="en-US" altLang="ko-KR" dirty="0">
                <a:solidFill>
                  <a:srgbClr val="7030A0"/>
                </a:solidFill>
              </a:rPr>
              <a:t>s</a:t>
            </a:r>
          </a:p>
          <a:p>
            <a:pPr lvl="2"/>
            <a:r>
              <a:rPr lang="en-US" altLang="ko-KR" dirty="0">
                <a:solidFill>
                  <a:schemeClr val="tx1"/>
                </a:solidFill>
              </a:rPr>
              <a:t>Die bandwidth: 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~5</a:t>
            </a:r>
            <a:r>
              <a:rPr lang="ko-KR" alt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GB/s </a:t>
            </a:r>
            <a:r>
              <a:rPr lang="en-US" altLang="ko-KR" dirty="0">
                <a:solidFill>
                  <a:schemeClr val="tx1"/>
                </a:solidFill>
              </a:rPr>
              <a:t>and </a:t>
            </a:r>
            <a:r>
              <a:rPr lang="en-US" altLang="ko-KR" dirty="0">
                <a:solidFill>
                  <a:srgbClr val="7030A0"/>
                </a:solidFill>
              </a:rPr>
              <a:t>~16</a:t>
            </a:r>
            <a:r>
              <a:rPr lang="ko-KR" altLang="en-US" dirty="0">
                <a:solidFill>
                  <a:srgbClr val="7030A0"/>
                </a:solidFill>
              </a:rPr>
              <a:t> </a:t>
            </a:r>
            <a:r>
              <a:rPr lang="en-US" altLang="ko-KR" dirty="0">
                <a:solidFill>
                  <a:srgbClr val="7030A0"/>
                </a:solidFill>
              </a:rPr>
              <a:t>GB/s</a:t>
            </a:r>
          </a:p>
          <a:p>
            <a:pPr lvl="2"/>
            <a:r>
              <a:rPr lang="en-US" altLang="ko-KR" dirty="0">
                <a:solidFill>
                  <a:schemeClr val="tx1"/>
                </a:solidFill>
              </a:rPr>
              <a:t>Stack bandwidth: </a:t>
            </a:r>
            <a:r>
              <a:rPr lang="en-US" altLang="ko-KR" dirty="0">
                <a:solidFill>
                  <a:schemeClr val="accent1">
                    <a:lumMod val="75000"/>
                  </a:schemeClr>
                </a:solidFill>
              </a:rPr>
              <a:t>~80 GB/s </a:t>
            </a:r>
            <a:r>
              <a:rPr lang="en-US" altLang="ko-KR" dirty="0">
                <a:solidFill>
                  <a:schemeClr val="tx1"/>
                </a:solidFill>
              </a:rPr>
              <a:t>and </a:t>
            </a:r>
            <a:r>
              <a:rPr lang="en-US" altLang="ko-KR" dirty="0">
                <a:solidFill>
                  <a:srgbClr val="7030A0"/>
                </a:solidFill>
              </a:rPr>
              <a:t>~256 GB/s </a:t>
            </a:r>
            <a:r>
              <a:rPr lang="en-US" altLang="ko-KR" dirty="0">
                <a:solidFill>
                  <a:schemeClr val="tx1"/>
                </a:solidFill>
              </a:rPr>
              <a:t>(16 dies per stack)</a:t>
            </a:r>
          </a:p>
          <a:p>
            <a:pPr lvl="1"/>
            <a:endParaRPr lang="en-US" altLang="ko-KR" sz="500" dirty="0">
              <a:solidFill>
                <a:schemeClr val="tx1"/>
              </a:solidFill>
            </a:endParaRPr>
          </a:p>
          <a:p>
            <a:pPr lvl="1"/>
            <a:r>
              <a:rPr lang="en-US" altLang="ko-KR" dirty="0">
                <a:solidFill>
                  <a:schemeClr val="tx1"/>
                </a:solidFill>
              </a:rPr>
              <a:t>Achieving target bandwidth requires </a:t>
            </a:r>
            <a:r>
              <a:rPr lang="en-US" altLang="ko-KR" dirty="0">
                <a:solidFill>
                  <a:srgbClr val="FF0000"/>
                </a:solidFill>
              </a:rPr>
              <a:t>27 planes per die even with 1-</a:t>
            </a:r>
            <a:r>
              <a:rPr lang="el-GR" altLang="ko-KR" dirty="0">
                <a:solidFill>
                  <a:srgbClr val="FF0000"/>
                </a:solidFill>
              </a:rPr>
              <a:t>μ</a:t>
            </a:r>
            <a:r>
              <a:rPr lang="en-US" altLang="ko-KR" dirty="0">
                <a:solidFill>
                  <a:srgbClr val="FF0000"/>
                </a:solidFill>
              </a:rPr>
              <a:t>s latency</a:t>
            </a:r>
          </a:p>
          <a:p>
            <a:pPr lvl="1"/>
            <a:endParaRPr lang="en-US" altLang="ko-KR" sz="500" dirty="0">
              <a:solidFill>
                <a:srgbClr val="FF0000"/>
              </a:solidFill>
            </a:endParaRPr>
          </a:p>
          <a:p>
            <a:pPr lvl="1"/>
            <a:r>
              <a:rPr lang="en" altLang="ko-KR" dirty="0">
                <a:solidFill>
                  <a:srgbClr val="C60E65"/>
                </a:solidFill>
              </a:rPr>
              <a:t>Optimistic modeling </a:t>
            </a:r>
            <a:r>
              <a:rPr lang="en" altLang="ko-KR" dirty="0">
                <a:solidFill>
                  <a:schemeClr val="tx1"/>
                </a:solidFill>
              </a:rPr>
              <a:t>of conventional NAND-based HBF</a:t>
            </a:r>
          </a:p>
          <a:p>
            <a:pPr lvl="2"/>
            <a:r>
              <a:rPr lang="en" altLang="ko-KR" dirty="0">
                <a:solidFill>
                  <a:schemeClr val="tx1"/>
                </a:solidFill>
              </a:rPr>
              <a:t>4-KiB page, 16 planes per die, 3-</a:t>
            </a:r>
            <a:r>
              <a:rPr lang="el-GR" altLang="ko-KR" dirty="0">
                <a:solidFill>
                  <a:schemeClr val="tx1"/>
                </a:solidFill>
              </a:rPr>
              <a:t>μ</a:t>
            </a:r>
            <a:r>
              <a:rPr lang="en-US" altLang="ko-KR" dirty="0">
                <a:solidFill>
                  <a:schemeClr val="tx1"/>
                </a:solidFill>
              </a:rPr>
              <a:t>s latency</a:t>
            </a:r>
            <a:br>
              <a:rPr lang="en-US" altLang="ko-KR" dirty="0">
                <a:solidFill>
                  <a:schemeClr val="tx1"/>
                </a:solidFill>
              </a:rPr>
            </a:br>
            <a:r>
              <a:rPr lang="en-US" altLang="ko-KR" dirty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altLang="ko-KR" dirty="0">
                <a:solidFill>
                  <a:srgbClr val="FF0000"/>
                </a:solidFill>
                <a:sym typeface="Wingdings" pitchFamily="2" charset="2"/>
              </a:rPr>
              <a:t>~350-GB/s</a:t>
            </a:r>
            <a:r>
              <a:rPr lang="en-US" altLang="ko-KR" dirty="0">
                <a:solidFill>
                  <a:schemeClr val="tx1"/>
                </a:solidFill>
                <a:sym typeface="Wingdings" pitchFamily="2" charset="2"/>
              </a:rPr>
              <a:t> per-stack bandwidth </a:t>
            </a:r>
            <a:r>
              <a:rPr lang="en-US" altLang="ko-KR" dirty="0">
                <a:solidFill>
                  <a:schemeClr val="tx1"/>
                </a:solidFill>
              </a:rPr>
              <a:t> </a:t>
            </a:r>
            <a:endParaRPr lang="en" altLang="ko-KR" dirty="0">
              <a:solidFill>
                <a:schemeClr val="tx1"/>
              </a:solidFill>
            </a:endParaRPr>
          </a:p>
        </p:txBody>
      </p:sp>
      <p:sp>
        <p:nvSpPr>
          <p:cNvPr id="31" name="바닥글 개체 틀 6">
            <a:extLst>
              <a:ext uri="{FF2B5EF4-FFF2-40B4-BE49-F238E27FC236}">
                <a16:creationId xmlns:a16="http://schemas.microsoft.com/office/drawing/2014/main" id="{4F0D2365-D4EF-A006-4EBC-9BCA404243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5780" y="6577297"/>
            <a:ext cx="8820440" cy="262967"/>
          </a:xfrm>
        </p:spPr>
        <p:txBody>
          <a:bodyPr/>
          <a:lstStyle/>
          <a:p>
            <a:r>
              <a:rPr kumimoji="1" lang="en-US" altLang="ko-KR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622990-A452-7358-880E-B8E00C7C65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01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>
          <a:extLst>
            <a:ext uri="{FF2B5EF4-FFF2-40B4-BE49-F238E27FC236}">
              <a16:creationId xmlns:a16="http://schemas.microsoft.com/office/drawing/2014/main" id="{CA239E86-F043-E387-EFFC-5FCAE0DA3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47845CA7-CFF6-2B28-3926-67E5A5D4D4B8}"/>
              </a:ext>
            </a:extLst>
          </p:cNvPr>
          <p:cNvGrpSpPr/>
          <p:nvPr/>
        </p:nvGrpSpPr>
        <p:grpSpPr>
          <a:xfrm>
            <a:off x="-2172378" y="0"/>
            <a:ext cx="20027732" cy="4902238"/>
            <a:chOff x="-2172378" y="0"/>
            <a:chExt cx="20027732" cy="4902238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382B757-DD65-E96E-69C3-492648A5FF50}"/>
                </a:ext>
              </a:extLst>
            </p:cNvPr>
            <p:cNvSpPr/>
            <p:nvPr/>
          </p:nvSpPr>
          <p:spPr>
            <a:xfrm>
              <a:off x="-1151822" y="0"/>
              <a:ext cx="926511" cy="750898"/>
            </a:xfrm>
            <a:prstGeom prst="rect">
              <a:avLst/>
            </a:prstGeom>
            <a:solidFill>
              <a:srgbClr val="C60F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Red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2127B3D-57D9-6D6F-E24F-ABA942935EDF}"/>
                </a:ext>
              </a:extLst>
            </p:cNvPr>
            <p:cNvSpPr/>
            <p:nvPr/>
          </p:nvSpPr>
          <p:spPr>
            <a:xfrm>
              <a:off x="-1151822" y="830268"/>
              <a:ext cx="926511" cy="750898"/>
            </a:xfrm>
            <a:prstGeom prst="rect">
              <a:avLst/>
            </a:prstGeom>
            <a:solidFill>
              <a:srgbClr val="F485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 dirty="0">
                  <a:latin typeface="Cambria" panose="02040503050406030204" pitchFamily="18" charset="0"/>
                </a:rPr>
                <a:t>Orange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014432C-3B1E-1F60-7465-FB65854C3381}"/>
                </a:ext>
              </a:extLst>
            </p:cNvPr>
            <p:cNvSpPr/>
            <p:nvPr/>
          </p:nvSpPr>
          <p:spPr>
            <a:xfrm>
              <a:off x="-1160905" y="4151340"/>
              <a:ext cx="926511" cy="750898"/>
            </a:xfrm>
            <a:prstGeom prst="rect">
              <a:avLst/>
            </a:prstGeom>
            <a:solidFill>
              <a:srgbClr val="6666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Grey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284275B-569A-6B23-D957-A18C5BA77396}"/>
                </a:ext>
              </a:extLst>
            </p:cNvPr>
            <p:cNvSpPr/>
            <p:nvPr/>
          </p:nvSpPr>
          <p:spPr>
            <a:xfrm>
              <a:off x="-1151822" y="2490804"/>
              <a:ext cx="926511" cy="750898"/>
            </a:xfrm>
            <a:prstGeom prst="rect">
              <a:avLst/>
            </a:prstGeom>
            <a:solidFill>
              <a:srgbClr val="8EB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Sky Blue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695E16C-C72F-16FE-077F-E9582E294707}"/>
                </a:ext>
              </a:extLst>
            </p:cNvPr>
            <p:cNvSpPr/>
            <p:nvPr/>
          </p:nvSpPr>
          <p:spPr>
            <a:xfrm>
              <a:off x="-1160905" y="3321072"/>
              <a:ext cx="926511" cy="750898"/>
            </a:xfrm>
            <a:prstGeom prst="rect">
              <a:avLst/>
            </a:prstGeom>
            <a:solidFill>
              <a:srgbClr val="2121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 dirty="0">
                  <a:latin typeface="Cambria" panose="02040503050406030204" pitchFamily="18" charset="0"/>
                </a:rPr>
                <a:t>Dark Blue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FE784F7-42A8-52C7-6B6B-9FD8B8B1B45A}"/>
                </a:ext>
              </a:extLst>
            </p:cNvPr>
            <p:cNvSpPr/>
            <p:nvPr/>
          </p:nvSpPr>
          <p:spPr>
            <a:xfrm>
              <a:off x="-2172377" y="0"/>
              <a:ext cx="926511" cy="750898"/>
            </a:xfrm>
            <a:prstGeom prst="rect">
              <a:avLst/>
            </a:prstGeom>
            <a:solidFill>
              <a:srgbClr val="F2C7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Red</a:t>
              </a:r>
              <a:b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</a:br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(Trans)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C5090F5-2490-8425-38D7-69F86CA22859}"/>
                </a:ext>
              </a:extLst>
            </p:cNvPr>
            <p:cNvSpPr/>
            <p:nvPr/>
          </p:nvSpPr>
          <p:spPr>
            <a:xfrm>
              <a:off x="-2172378" y="2494124"/>
              <a:ext cx="926511" cy="750898"/>
            </a:xfrm>
            <a:prstGeom prst="rect">
              <a:avLst/>
            </a:prstGeom>
            <a:solidFill>
              <a:srgbClr val="D9E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Blue (Trans)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528B68B-F6BB-219D-1B2A-0D635026D74A}"/>
                </a:ext>
              </a:extLst>
            </p:cNvPr>
            <p:cNvSpPr/>
            <p:nvPr/>
          </p:nvSpPr>
          <p:spPr>
            <a:xfrm>
              <a:off x="-2172377" y="827833"/>
              <a:ext cx="926511" cy="750898"/>
            </a:xfrm>
            <a:prstGeom prst="rect">
              <a:avLst/>
            </a:prstGeom>
            <a:solidFill>
              <a:srgbClr val="FFEE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Orange (Trans)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05B79B5-2834-8379-5096-A6BEE8730F87}"/>
                </a:ext>
              </a:extLst>
            </p:cNvPr>
            <p:cNvSpPr/>
            <p:nvPr/>
          </p:nvSpPr>
          <p:spPr>
            <a:xfrm>
              <a:off x="-1151822" y="1660536"/>
              <a:ext cx="926511" cy="750898"/>
            </a:xfrm>
            <a:prstGeom prst="rect">
              <a:avLst/>
            </a:prstGeom>
            <a:solidFill>
              <a:srgbClr val="FFAC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Orange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012716A-4967-9B1F-31B4-609FD0A563F7}"/>
                </a:ext>
              </a:extLst>
            </p:cNvPr>
            <p:cNvSpPr/>
            <p:nvPr/>
          </p:nvSpPr>
          <p:spPr>
            <a:xfrm>
              <a:off x="-2172378" y="1663856"/>
              <a:ext cx="926511" cy="750898"/>
            </a:xfrm>
            <a:prstGeom prst="rect">
              <a:avLst/>
            </a:prstGeom>
            <a:solidFill>
              <a:srgbClr val="E6F5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Green (Trans)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EBF39C4-9CCE-046A-FFE6-C3F238B2A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44129" y="0"/>
              <a:ext cx="5511225" cy="3665360"/>
            </a:xfrm>
            <a:prstGeom prst="rect">
              <a:avLst/>
            </a:prstGeom>
          </p:spPr>
        </p:pic>
      </p:grpSp>
      <p:sp>
        <p:nvSpPr>
          <p:cNvPr id="33" name="Google Shape;33;p5">
            <a:extLst>
              <a:ext uri="{FF2B5EF4-FFF2-40B4-BE49-F238E27FC236}">
                <a16:creationId xmlns:a16="http://schemas.microsoft.com/office/drawing/2014/main" id="{429B8D83-D42E-7AB7-9A26-18999D7886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00" y="70467"/>
            <a:ext cx="120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kumimoji="1" lang="en-US" altLang="ko-KR" dirty="0"/>
              <a:t>Methodology: GPU Configurations (Cont’d)</a:t>
            </a:r>
            <a:endParaRPr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5DF91A09-BC51-F78F-18FA-8C39E62EBA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" altLang="ko-KR" dirty="0">
                <a:solidFill>
                  <a:srgbClr val="C70E64"/>
                </a:solidFill>
              </a:rPr>
              <a:t>Five</a:t>
            </a:r>
            <a:r>
              <a:rPr lang="en" altLang="ko-KR" dirty="0"/>
              <a:t> LLM-serving systems w/ </a:t>
            </a:r>
            <a:r>
              <a:rPr lang="en" altLang="ko-KR" dirty="0">
                <a:solidFill>
                  <a:srgbClr val="F5874C"/>
                </a:solidFill>
              </a:rPr>
              <a:t>different GPU-memory configurations</a:t>
            </a:r>
          </a:p>
          <a:p>
            <a:endParaRPr lang="en" altLang="ko-KR" dirty="0">
              <a:solidFill>
                <a:srgbClr val="F5874C"/>
              </a:solidFill>
            </a:endParaRPr>
          </a:p>
          <a:p>
            <a:r>
              <a:rPr lang="en" altLang="ko-KR" sz="2800" dirty="0">
                <a:latin typeface="Calibri" panose="020F0502020204030204" pitchFamily="34" charset="0"/>
                <a:cs typeface="Calibri" panose="020F0502020204030204" pitchFamily="34" charset="0"/>
              </a:rPr>
              <a:t>HB</a:t>
            </a:r>
            <a:r>
              <a:rPr lang="en-US" altLang="ko-KR" sz="2800" dirty="0">
                <a:latin typeface="Calibri" panose="020F0502020204030204" pitchFamily="34" charset="0"/>
                <a:cs typeface="Calibri" panose="020F0502020204030204" pitchFamily="34" charset="0"/>
              </a:rPr>
              <a:t>M4 </a:t>
            </a:r>
            <a:r>
              <a:rPr lang="en" altLang="ko-KR" sz="28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" altLang="ko-KR" dirty="0">
                <a:solidFill>
                  <a:schemeClr val="accent4">
                    <a:lumMod val="75000"/>
                  </a:schemeClr>
                </a:solidFill>
              </a:rPr>
              <a:t>HBM-only</a:t>
            </a:r>
            <a:r>
              <a:rPr lang="en-US" altLang="ko-KR" dirty="0"/>
              <a:t>),</a:t>
            </a:r>
            <a:r>
              <a:rPr lang="ko-KR" altLang="en-US" dirty="0"/>
              <a:t> </a:t>
            </a:r>
            <a:r>
              <a:rPr lang="en" altLang="ko-KR" sz="2800" dirty="0">
                <a:latin typeface="Calibri" panose="020F0502020204030204" pitchFamily="34" charset="0"/>
                <a:cs typeface="Calibri" panose="020F0502020204030204" pitchFamily="34" charset="0"/>
              </a:rPr>
              <a:t>HBF</a:t>
            </a:r>
            <a:r>
              <a:rPr lang="en" altLang="ko-KR" dirty="0"/>
              <a:t> and </a:t>
            </a:r>
            <a:r>
              <a:rPr lang="en" altLang="ko-KR" sz="2800" dirty="0">
                <a:latin typeface="Calibri" panose="020F0502020204030204" pitchFamily="34" charset="0"/>
                <a:cs typeface="Calibri" panose="020F0502020204030204" pitchFamily="34" charset="0"/>
              </a:rPr>
              <a:t>CONV</a:t>
            </a:r>
            <a:r>
              <a:rPr lang="en" altLang="ko-KR" dirty="0"/>
              <a:t> </a:t>
            </a:r>
            <a:r>
              <a:rPr lang="en-US" altLang="ko-KR" dirty="0"/>
              <a:t>(</a:t>
            </a:r>
            <a:r>
              <a:rPr lang="en" altLang="ko-KR" dirty="0">
                <a:solidFill>
                  <a:schemeClr val="accent4">
                    <a:lumMod val="75000"/>
                  </a:schemeClr>
                </a:solidFill>
              </a:rPr>
              <a:t>HBM</a:t>
            </a:r>
            <a:r>
              <a:rPr lang="en" altLang="ko-KR" dirty="0"/>
              <a:t>-</a:t>
            </a:r>
            <a:r>
              <a:rPr lang="en-US" altLang="ko-KR" dirty="0">
                <a:solidFill>
                  <a:srgbClr val="38761C"/>
                </a:solidFill>
              </a:rPr>
              <a:t>HBF</a:t>
            </a:r>
            <a:r>
              <a:rPr lang="en-US" altLang="ko-KR" dirty="0"/>
              <a:t>),</a:t>
            </a:r>
            <a:r>
              <a:rPr lang="ko-KR" altLang="en-US" dirty="0"/>
              <a:t> </a:t>
            </a:r>
            <a:r>
              <a:rPr lang="en" altLang="ko-KR" sz="2800" dirty="0">
                <a:latin typeface="Calibri" panose="020F0502020204030204" pitchFamily="34" charset="0"/>
                <a:cs typeface="Calibri" panose="020F0502020204030204" pitchFamily="34" charset="0"/>
              </a:rPr>
              <a:t>HBF</a:t>
            </a:r>
            <a:r>
              <a:rPr lang="en" altLang="ko-KR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" altLang="ko-KR" dirty="0"/>
              <a:t> and </a:t>
            </a:r>
            <a:r>
              <a:rPr lang="en" altLang="ko-KR" sz="2800" dirty="0">
                <a:latin typeface="Calibri" panose="020F0502020204030204" pitchFamily="34" charset="0"/>
                <a:cs typeface="Calibri" panose="020F0502020204030204" pitchFamily="34" charset="0"/>
              </a:rPr>
              <a:t>CONV</a:t>
            </a:r>
            <a:r>
              <a:rPr lang="en" altLang="ko-KR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" altLang="ko-KR" dirty="0"/>
              <a:t> </a:t>
            </a:r>
            <a:r>
              <a:rPr lang="en-US" altLang="ko-KR" dirty="0"/>
              <a:t>(</a:t>
            </a:r>
            <a:r>
              <a:rPr lang="en" altLang="ko-KR" dirty="0">
                <a:solidFill>
                  <a:srgbClr val="38761C"/>
                </a:solidFill>
              </a:rPr>
              <a:t>HBF-only</a:t>
            </a:r>
            <a:r>
              <a:rPr lang="en-US" altLang="ko-KR" dirty="0"/>
              <a:t>)</a:t>
            </a:r>
            <a:endParaRPr lang="en" altLang="ko-KR" dirty="0"/>
          </a:p>
          <a:p>
            <a:pPr lvl="1"/>
            <a:r>
              <a:rPr lang="en" altLang="ko-KR" dirty="0"/>
              <a:t>Assume </a:t>
            </a:r>
            <a:r>
              <a:rPr lang="en" altLang="ko-KR" dirty="0">
                <a:solidFill>
                  <a:srgbClr val="C60E65"/>
                </a:solidFill>
              </a:rPr>
              <a:t>100-</a:t>
            </a:r>
            <a:r>
              <a:rPr lang="el-GR" altLang="ko-KR" dirty="0">
                <a:solidFill>
                  <a:srgbClr val="C60E65"/>
                </a:solidFill>
              </a:rPr>
              <a:t>μ</a:t>
            </a:r>
            <a:r>
              <a:rPr lang="en-US" altLang="ko-KR" dirty="0">
                <a:solidFill>
                  <a:srgbClr val="C60E65"/>
                </a:solidFill>
              </a:rPr>
              <a:t>s </a:t>
            </a:r>
            <a:r>
              <a:rPr lang="en" altLang="ko-KR" dirty="0">
                <a:solidFill>
                  <a:srgbClr val="C60E65"/>
                </a:solidFill>
              </a:rPr>
              <a:t>program latency</a:t>
            </a:r>
            <a:r>
              <a:rPr lang="en" altLang="ko-KR" dirty="0"/>
              <a:t> (from Z-NAND) for all HBF configurations </a:t>
            </a:r>
          </a:p>
          <a:p>
            <a:endParaRPr lang="en" altLang="ko-KR" dirty="0">
              <a:solidFill>
                <a:srgbClr val="F5874C"/>
              </a:solidFill>
            </a:endParaRPr>
          </a:p>
        </p:txBody>
      </p:sp>
      <p:sp>
        <p:nvSpPr>
          <p:cNvPr id="31" name="바닥글 개체 틀 6">
            <a:extLst>
              <a:ext uri="{FF2B5EF4-FFF2-40B4-BE49-F238E27FC236}">
                <a16:creationId xmlns:a16="http://schemas.microsoft.com/office/drawing/2014/main" id="{6ED02A4C-5374-3038-D4CD-7545FF3B0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5780" y="6577297"/>
            <a:ext cx="8820440" cy="262967"/>
          </a:xfrm>
        </p:spPr>
        <p:txBody>
          <a:bodyPr/>
          <a:lstStyle/>
          <a:p>
            <a:r>
              <a:rPr kumimoji="1" lang="en-US" altLang="ko-KR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1AEE09-056E-61D9-6114-615E920B3E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23</a:t>
            </a:fld>
            <a:endParaRPr lang="en-GB"/>
          </a:p>
        </p:txBody>
      </p:sp>
      <p:graphicFrame>
        <p:nvGraphicFramePr>
          <p:cNvPr id="3" name="표 63">
            <a:extLst>
              <a:ext uri="{FF2B5EF4-FFF2-40B4-BE49-F238E27FC236}">
                <a16:creationId xmlns:a16="http://schemas.microsoft.com/office/drawing/2014/main" id="{81862EE9-F9A4-8EAC-CBA2-939214B0E6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533440"/>
              </p:ext>
            </p:extLst>
          </p:nvPr>
        </p:nvGraphicFramePr>
        <p:xfrm>
          <a:off x="393289" y="3158020"/>
          <a:ext cx="11454582" cy="274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997">
                  <a:extLst>
                    <a:ext uri="{9D8B030D-6E8A-4147-A177-3AD203B41FA5}">
                      <a16:colId xmlns:a16="http://schemas.microsoft.com/office/drawing/2014/main" val="3837547127"/>
                    </a:ext>
                  </a:extLst>
                </a:gridCol>
                <a:gridCol w="2134756">
                  <a:extLst>
                    <a:ext uri="{9D8B030D-6E8A-4147-A177-3AD203B41FA5}">
                      <a16:colId xmlns:a16="http://schemas.microsoft.com/office/drawing/2014/main" val="1922992438"/>
                    </a:ext>
                  </a:extLst>
                </a:gridCol>
                <a:gridCol w="2468879">
                  <a:extLst>
                    <a:ext uri="{9D8B030D-6E8A-4147-A177-3AD203B41FA5}">
                      <a16:colId xmlns:a16="http://schemas.microsoft.com/office/drawing/2014/main" val="3398354051"/>
                    </a:ext>
                  </a:extLst>
                </a:gridCol>
                <a:gridCol w="2442712">
                  <a:extLst>
                    <a:ext uri="{9D8B030D-6E8A-4147-A177-3AD203B41FA5}">
                      <a16:colId xmlns:a16="http://schemas.microsoft.com/office/drawing/2014/main" val="1056664372"/>
                    </a:ext>
                  </a:extLst>
                </a:gridCol>
                <a:gridCol w="2525238">
                  <a:extLst>
                    <a:ext uri="{9D8B030D-6E8A-4147-A177-3AD203B41FA5}">
                      <a16:colId xmlns:a16="http://schemas.microsoft.com/office/drawing/2014/main" val="3382917532"/>
                    </a:ext>
                  </a:extLst>
                </a:gridCol>
              </a:tblGrid>
              <a:tr h="701926"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GPU</a:t>
                      </a:r>
                      <a:endParaRPr lang="ko-Kore-KR" altLang="en-US" sz="2400" b="1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# Stacks</a:t>
                      </a:r>
                    </a:p>
                    <a:p>
                      <a:pPr algn="ctr"/>
                      <a:r>
                        <a:rPr lang="en-US" altLang="en-US" sz="2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(HBM/HBF)</a:t>
                      </a:r>
                      <a:endParaRPr lang="ko-Kore-KR" altLang="en-US" sz="2400" b="1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ore-KR" sz="2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Capacity [GB]</a:t>
                      </a:r>
                      <a:endParaRPr lang="ko-Kore-KR" altLang="en-US" sz="2400" b="1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en-US" sz="2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RD BW [TB/s]</a:t>
                      </a:r>
                      <a:br>
                        <a:rPr lang="en-US" altLang="en-US" sz="2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</a:br>
                      <a:r>
                        <a:rPr lang="en-US" altLang="en-US" sz="2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(HBM/HBF)</a:t>
                      </a:r>
                      <a:endParaRPr lang="ko-Kore-KR" altLang="en-US" sz="2400" b="1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en-US" sz="2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WR BW [TB/s]</a:t>
                      </a:r>
                      <a:br>
                        <a:rPr lang="en-US" altLang="en-US" sz="2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</a:br>
                      <a:r>
                        <a:rPr lang="en-US" altLang="en-US" sz="2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(HBM/HBF)</a:t>
                      </a:r>
                      <a:endParaRPr lang="ko-Kore-KR" altLang="en-US" sz="2400" b="1">
                        <a:solidFill>
                          <a:schemeClr val="tx1"/>
                        </a:solidFill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750965"/>
                  </a:ext>
                </a:extLst>
              </a:tr>
              <a:tr h="3205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HBM4</a:t>
                      </a:r>
                    </a:p>
                  </a:txBody>
                  <a:tcPr marL="121920" marR="12192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8/0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KR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  <a:sym typeface="Arial"/>
                        </a:rPr>
                        <a:t>288</a:t>
                      </a: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       12.8/-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        12.8/-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624334"/>
                  </a:ext>
                </a:extLst>
              </a:tr>
              <a:tr h="3205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HBF</a:t>
                      </a:r>
                    </a:p>
                  </a:txBody>
                  <a:tcPr marL="121920" marR="12192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1/7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3,620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        1.6/11.2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          1.6/0.112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039009"/>
                  </a:ext>
                </a:extLst>
              </a:tr>
              <a:tr h="3205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HBF</a:t>
                      </a:r>
                      <a:r>
                        <a:rPr lang="en-US" sz="2800" b="0" i="0" u="none" strike="noStrike" cap="none" baseline="300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  <a:endParaRPr lang="en-US" sz="2400" b="0" i="0" u="none" strike="noStrike" cap="none" baseline="300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121920" marR="12192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0/8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4,096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            -/12.8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              -/0.128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3057932"/>
                  </a:ext>
                </a:extLst>
              </a:tr>
              <a:tr h="3205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CONV</a:t>
                      </a:r>
                    </a:p>
                  </a:txBody>
                  <a:tcPr marL="121920" marR="12192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1/7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3,620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         1.6/2.45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          1.6/0.073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6552886"/>
                  </a:ext>
                </a:extLst>
              </a:tr>
              <a:tr h="3205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CONV</a:t>
                      </a:r>
                      <a:r>
                        <a:rPr lang="en-US" sz="2800" b="0" i="0" u="none" strike="noStrike" cap="none" baseline="300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+</a:t>
                      </a:r>
                      <a:endParaRPr lang="en-US" sz="2400" b="0" i="0" u="none" strike="noStrike" cap="none" baseline="300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121920" marR="12192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0/8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4,096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             -/2.80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en-US" sz="2400" b="0" dirty="0">
                          <a:latin typeface="Cambria" panose="02040503050406030204" pitchFamily="18" charset="0"/>
                          <a:cs typeface="Courier New" panose="02070309020205020404" pitchFamily="49" charset="0"/>
                        </a:rPr>
                        <a:t>              -/0.084</a:t>
                      </a:r>
                      <a:endParaRPr lang="ko-Kore-KR" altLang="en-US" sz="2400" b="0">
                        <a:latin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marL="121920" marR="121920" marT="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441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298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>
          <a:extLst>
            <a:ext uri="{FF2B5EF4-FFF2-40B4-BE49-F238E27FC236}">
              <a16:creationId xmlns:a16="http://schemas.microsoft.com/office/drawing/2014/main" id="{ED5852B7-D1F0-0758-3E1D-130DC52A2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8B676147-DFA3-0D92-8B73-2A342EED5F6A}"/>
              </a:ext>
            </a:extLst>
          </p:cNvPr>
          <p:cNvGrpSpPr/>
          <p:nvPr/>
        </p:nvGrpSpPr>
        <p:grpSpPr>
          <a:xfrm>
            <a:off x="-2172378" y="0"/>
            <a:ext cx="20027732" cy="4902238"/>
            <a:chOff x="-2172378" y="0"/>
            <a:chExt cx="20027732" cy="4902238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C635632-E83B-FC18-13BE-DD5919E5A3FF}"/>
                </a:ext>
              </a:extLst>
            </p:cNvPr>
            <p:cNvSpPr/>
            <p:nvPr/>
          </p:nvSpPr>
          <p:spPr>
            <a:xfrm>
              <a:off x="-1151822" y="0"/>
              <a:ext cx="926511" cy="750898"/>
            </a:xfrm>
            <a:prstGeom prst="rect">
              <a:avLst/>
            </a:prstGeom>
            <a:solidFill>
              <a:srgbClr val="C60F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Red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E43095A-1069-910D-5EA4-4FC6974047AC}"/>
                </a:ext>
              </a:extLst>
            </p:cNvPr>
            <p:cNvSpPr/>
            <p:nvPr/>
          </p:nvSpPr>
          <p:spPr>
            <a:xfrm>
              <a:off x="-1151822" y="830268"/>
              <a:ext cx="926511" cy="750898"/>
            </a:xfrm>
            <a:prstGeom prst="rect">
              <a:avLst/>
            </a:prstGeom>
            <a:solidFill>
              <a:srgbClr val="F485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Orange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0F6C613-448B-000B-BBF7-F8856AA4BC94}"/>
                </a:ext>
              </a:extLst>
            </p:cNvPr>
            <p:cNvSpPr/>
            <p:nvPr/>
          </p:nvSpPr>
          <p:spPr>
            <a:xfrm>
              <a:off x="-1160905" y="4151340"/>
              <a:ext cx="926511" cy="750898"/>
            </a:xfrm>
            <a:prstGeom prst="rect">
              <a:avLst/>
            </a:prstGeom>
            <a:solidFill>
              <a:srgbClr val="6666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Grey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847C7DD-9572-EF06-4E84-FF7AE6A975A9}"/>
                </a:ext>
              </a:extLst>
            </p:cNvPr>
            <p:cNvSpPr/>
            <p:nvPr/>
          </p:nvSpPr>
          <p:spPr>
            <a:xfrm>
              <a:off x="-1151822" y="2490804"/>
              <a:ext cx="926511" cy="750898"/>
            </a:xfrm>
            <a:prstGeom prst="rect">
              <a:avLst/>
            </a:prstGeom>
            <a:solidFill>
              <a:srgbClr val="8EB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Sky Blue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F201760-C502-DCFC-85D2-F82CF8C76A7C}"/>
                </a:ext>
              </a:extLst>
            </p:cNvPr>
            <p:cNvSpPr/>
            <p:nvPr/>
          </p:nvSpPr>
          <p:spPr>
            <a:xfrm>
              <a:off x="-1160905" y="3321072"/>
              <a:ext cx="926511" cy="750898"/>
            </a:xfrm>
            <a:prstGeom prst="rect">
              <a:avLst/>
            </a:prstGeom>
            <a:solidFill>
              <a:srgbClr val="2121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 dirty="0">
                  <a:latin typeface="Cambria" panose="02040503050406030204" pitchFamily="18" charset="0"/>
                </a:rPr>
                <a:t>Dark Blue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985B283-15DD-2738-DE15-6E35D75DCA4E}"/>
                </a:ext>
              </a:extLst>
            </p:cNvPr>
            <p:cNvSpPr/>
            <p:nvPr/>
          </p:nvSpPr>
          <p:spPr>
            <a:xfrm>
              <a:off x="-2172377" y="0"/>
              <a:ext cx="926511" cy="750898"/>
            </a:xfrm>
            <a:prstGeom prst="rect">
              <a:avLst/>
            </a:prstGeom>
            <a:solidFill>
              <a:srgbClr val="F2C7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Red</a:t>
              </a:r>
              <a:b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</a:br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(Trans)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88590D9-B699-B6A6-CAE3-4EFD9077CFB4}"/>
                </a:ext>
              </a:extLst>
            </p:cNvPr>
            <p:cNvSpPr/>
            <p:nvPr/>
          </p:nvSpPr>
          <p:spPr>
            <a:xfrm>
              <a:off x="-2172378" y="2494124"/>
              <a:ext cx="926511" cy="750898"/>
            </a:xfrm>
            <a:prstGeom prst="rect">
              <a:avLst/>
            </a:prstGeom>
            <a:solidFill>
              <a:srgbClr val="D9E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Blue (Trans)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3DC1F28-2B29-A1FA-488A-4BE4C1E31C63}"/>
                </a:ext>
              </a:extLst>
            </p:cNvPr>
            <p:cNvSpPr/>
            <p:nvPr/>
          </p:nvSpPr>
          <p:spPr>
            <a:xfrm>
              <a:off x="-2172377" y="827833"/>
              <a:ext cx="926511" cy="750898"/>
            </a:xfrm>
            <a:prstGeom prst="rect">
              <a:avLst/>
            </a:prstGeom>
            <a:solidFill>
              <a:srgbClr val="FFEE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Orange (Trans)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30BE854-0DD8-BC51-01FC-3F47543B02F6}"/>
                </a:ext>
              </a:extLst>
            </p:cNvPr>
            <p:cNvSpPr/>
            <p:nvPr/>
          </p:nvSpPr>
          <p:spPr>
            <a:xfrm>
              <a:off x="-1151822" y="1660536"/>
              <a:ext cx="926511" cy="750898"/>
            </a:xfrm>
            <a:prstGeom prst="rect">
              <a:avLst/>
            </a:prstGeom>
            <a:solidFill>
              <a:srgbClr val="FFAC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Orange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0748688-E9D9-8CEE-CDC5-6FF56E03B3E0}"/>
                </a:ext>
              </a:extLst>
            </p:cNvPr>
            <p:cNvSpPr/>
            <p:nvPr/>
          </p:nvSpPr>
          <p:spPr>
            <a:xfrm>
              <a:off x="-2172378" y="1663856"/>
              <a:ext cx="926511" cy="750898"/>
            </a:xfrm>
            <a:prstGeom prst="rect">
              <a:avLst/>
            </a:prstGeom>
            <a:solidFill>
              <a:srgbClr val="E6F5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Green (Trans)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45A890F-0625-CE32-BE6E-9D92E6FA7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44129" y="0"/>
              <a:ext cx="5511225" cy="3665360"/>
            </a:xfrm>
            <a:prstGeom prst="rect">
              <a:avLst/>
            </a:prstGeom>
          </p:spPr>
        </p:pic>
      </p:grpSp>
      <p:sp>
        <p:nvSpPr>
          <p:cNvPr id="33" name="Google Shape;33;p5">
            <a:extLst>
              <a:ext uri="{FF2B5EF4-FFF2-40B4-BE49-F238E27FC236}">
                <a16:creationId xmlns:a16="http://schemas.microsoft.com/office/drawing/2014/main" id="{C64004D2-D564-8EF2-1A49-59493E6ABA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00" y="70467"/>
            <a:ext cx="120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kumimoji="1" lang="en-US" altLang="ko-KR" dirty="0"/>
              <a:t>Methodology: Workloads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텍스트 개체 틀 5">
                <a:extLst>
                  <a:ext uri="{FF2B5EF4-FFF2-40B4-BE49-F238E27FC236}">
                    <a16:creationId xmlns:a16="http://schemas.microsoft.com/office/drawing/2014/main" id="{94A59DE1-3F0D-D959-C00F-1192C4ED6FC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Autofit/>
              </a:bodyPr>
              <a:lstStyle/>
              <a:p>
                <a:pPr fontAlgn="base"/>
                <a:r>
                  <a:rPr lang="en-US" sz="2600" dirty="0"/>
                  <a:t>Target models: </a:t>
                </a:r>
                <a:r>
                  <a:rPr lang="en-US" dirty="0"/>
                  <a:t>Llama 3 405B and Llama 4 Maverick </a:t>
                </a:r>
              </a:p>
              <a:p>
                <a:pPr lvl="1" fontAlgn="base"/>
                <a:r>
                  <a:rPr lang="en-US" dirty="0"/>
                  <a:t>Llama 3 405B (</a:t>
                </a:r>
                <a:r>
                  <a:rPr lang="en-US" dirty="0">
                    <a:solidFill>
                      <a:schemeClr val="tx1"/>
                    </a:solidFill>
                  </a:rPr>
                  <a:t>dense</a:t>
                </a:r>
                <a:r>
                  <a:rPr lang="en-US" dirty="0"/>
                  <a:t>): 756-GB weights</a:t>
                </a:r>
              </a:p>
              <a:p>
                <a:pPr lvl="1" fontAlgn="base"/>
                <a:r>
                  <a:rPr lang="en-US" dirty="0"/>
                  <a:t>Llama 4 Maverick (</a:t>
                </a:r>
                <a:r>
                  <a:rPr lang="en-US" dirty="0" err="1">
                    <a:solidFill>
                      <a:schemeClr val="tx1"/>
                    </a:solidFill>
                  </a:rPr>
                  <a:t>MoE</a:t>
                </a:r>
                <a:r>
                  <a:rPr lang="en-US" dirty="0"/>
                  <a:t>): 746-GB weights</a:t>
                </a:r>
              </a:p>
              <a:p>
                <a:pPr fontAlgn="base"/>
                <a:endParaRPr lang="en-US" dirty="0"/>
              </a:p>
              <a:p>
                <a:pPr fontAlgn="base"/>
                <a:r>
                  <a:rPr lang="en-US" dirty="0"/>
                  <a:t>Three workloads w/ different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𝐼𝑁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based on real-world benchmarks</a:t>
                </a:r>
              </a:p>
              <a:p>
                <a:pPr lvl="1" fontAlgn="base">
                  <a:lnSpc>
                    <a:spcPct val="114000"/>
                  </a:lnSpc>
                </a:pPr>
                <a:r>
                  <a:rPr lang="en-US" sz="2600" cap="small" dirty="0">
                    <a:latin typeface="Calibri" panose="020F0502020204030204" pitchFamily="34" charset="0"/>
                    <a:cs typeface="Calibri" panose="020F0502020204030204" pitchFamily="34" charset="0"/>
                  </a:rPr>
                  <a:t>Short</a:t>
                </a:r>
                <a:r>
                  <a:rPr lang="en-US" dirty="0"/>
                  <a:t> (</a:t>
                </a:r>
                <a:r>
                  <a:rPr lang="en-US" dirty="0" err="1"/>
                  <a:t>ShareGPT</a:t>
                </a:r>
                <a:r>
                  <a:rPr lang="en-US" dirty="0"/>
                  <a:t>):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1660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373</m:t>
                        </m:r>
                      </m:e>
                    </m:d>
                  </m:oMath>
                </a14:m>
                <a:endParaRPr lang="en-US" dirty="0"/>
              </a:p>
              <a:p>
                <a:pPr lvl="1" fontAlgn="base">
                  <a:lnSpc>
                    <a:spcPct val="114000"/>
                  </a:lnSpc>
                </a:pPr>
                <a:r>
                  <a:rPr lang="en-US" sz="2600" cap="small" dirty="0">
                    <a:latin typeface="Calibri" panose="020F0502020204030204" pitchFamily="34" charset="0"/>
                    <a:cs typeface="Calibri" panose="020F0502020204030204" pitchFamily="34" charset="0"/>
                  </a:rPr>
                  <a:t>Mid</a:t>
                </a:r>
                <a:r>
                  <a:rPr lang="en-US" dirty="0"/>
                  <a:t> (</a:t>
                </a:r>
                <a:r>
                  <a:rPr lang="en-US" dirty="0" err="1"/>
                  <a:t>LongBench</a:t>
                </a:r>
                <a:r>
                  <a:rPr lang="en-US" dirty="0"/>
                  <a:t>):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5.9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499</m:t>
                        </m:r>
                      </m:e>
                    </m:d>
                  </m:oMath>
                </a14:m>
                <a:endParaRPr lang="en-US" dirty="0"/>
              </a:p>
              <a:p>
                <a:pPr lvl="1" fontAlgn="base">
                  <a:lnSpc>
                    <a:spcPct val="114000"/>
                  </a:lnSpc>
                </a:pPr>
                <a:r>
                  <a:rPr lang="en-US" sz="2600" cap="small" dirty="0">
                    <a:latin typeface="Calibri" panose="020F0502020204030204" pitchFamily="34" charset="0"/>
                    <a:cs typeface="Calibri" panose="020F0502020204030204" pitchFamily="34" charset="0"/>
                  </a:rPr>
                  <a:t>Long</a:t>
                </a:r>
                <a:r>
                  <a:rPr lang="en-US" dirty="0"/>
                  <a:t> (English summarization):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103.5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1.1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텍스트 개체 틀 5">
                <a:extLst>
                  <a:ext uri="{FF2B5EF4-FFF2-40B4-BE49-F238E27FC236}">
                    <a16:creationId xmlns:a16="http://schemas.microsoft.com/office/drawing/2014/main" id="{94A59DE1-3F0D-D959-C00F-1192C4ED6F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바닥글 개체 틀 6">
            <a:extLst>
              <a:ext uri="{FF2B5EF4-FFF2-40B4-BE49-F238E27FC236}">
                <a16:creationId xmlns:a16="http://schemas.microsoft.com/office/drawing/2014/main" id="{DA5A0D27-C2AF-F6AB-8ABC-09BD56A40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5780" y="6577297"/>
            <a:ext cx="8820440" cy="262967"/>
          </a:xfrm>
        </p:spPr>
        <p:txBody>
          <a:bodyPr/>
          <a:lstStyle/>
          <a:p>
            <a:r>
              <a:rPr kumimoji="1" lang="en-US" altLang="en-US" dirty="0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F741B0-4E59-079D-E0E6-DC2D35B966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51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55359-8A12-DE39-1E48-BC5308AB3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E67F1530-FAF9-4925-D481-9F2EB4D39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Tx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Background &amp; Motivation</a:t>
            </a:r>
          </a:p>
          <a:p>
            <a:pPr>
              <a:buClrTx/>
            </a:pPr>
            <a:endParaRPr lang="en-US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ClrTx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Methodology</a:t>
            </a:r>
          </a:p>
          <a:p>
            <a:pPr>
              <a:buClrTx/>
            </a:pPr>
            <a:endParaRPr lang="en-US" dirty="0">
              <a:solidFill>
                <a:schemeClr val="tx1"/>
              </a:solidFill>
              <a:sym typeface="Wingdings" pitchFamily="2" charset="2"/>
            </a:endParaRPr>
          </a:p>
          <a:p>
            <a:pPr>
              <a:buClrTx/>
            </a:pP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Evaluation Results</a:t>
            </a:r>
          </a:p>
          <a:p>
            <a:pPr marL="144000" indent="0">
              <a:buClrTx/>
              <a:buNone/>
            </a:pPr>
            <a:endParaRPr lang="en-US" dirty="0">
              <a:solidFill>
                <a:schemeClr val="bg1">
                  <a:lumMod val="75000"/>
                </a:schemeClr>
              </a:solidFill>
              <a:sym typeface="Wingdings" pitchFamily="2" charset="2"/>
            </a:endParaRPr>
          </a:p>
          <a:p>
            <a:pPr>
              <a:buClrTx/>
            </a:pPr>
            <a:r>
              <a:rPr lang="en-US" altLang="ko-KR" dirty="0">
                <a:solidFill>
                  <a:schemeClr val="bg1">
                    <a:lumMod val="75000"/>
                  </a:schemeClr>
                </a:solidFill>
                <a:sym typeface="Wingdings" pitchFamily="2" charset="2"/>
              </a:rPr>
              <a:t>Conclusion</a:t>
            </a:r>
          </a:p>
          <a:p>
            <a:pPr marL="144000" indent="0">
              <a:buClrTx/>
              <a:buNone/>
            </a:pPr>
            <a:endParaRPr lang="en-US" dirty="0">
              <a:solidFill>
                <a:schemeClr val="tx1"/>
              </a:solidFill>
              <a:sym typeface="Wingdings" pitchFamily="2" charset="2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70D247-ABF6-A556-4F39-B3A4065A9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en-US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DA6C49-3DED-3347-61AA-7CE41A2A0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K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B402CA-8050-F784-B92E-46B0CEBD32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8861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A9D38-118C-692D-F7F6-E41E59C3E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28E2218-B676-A7AF-7463-1BC9AAD488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26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74020BB-879D-449F-582E-EA746FB9BF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ko-KR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8439360F-DAC8-FCE3-4C9D-FFAB0B405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Evaluation Results: System Throughput</a:t>
            </a:r>
            <a:endParaRPr kumimoji="1" lang="ko-KR" altLang="en-US" dirty="0"/>
          </a:p>
        </p:txBody>
      </p:sp>
      <p:graphicFrame>
        <p:nvGraphicFramePr>
          <p:cNvPr id="7" name="Chart 4">
            <a:extLst>
              <a:ext uri="{FF2B5EF4-FFF2-40B4-BE49-F238E27FC236}">
                <a16:creationId xmlns:a16="http://schemas.microsoft.com/office/drawing/2014/main" id="{7322C146-F845-D8A4-CC5A-25232935E7EB}"/>
              </a:ext>
            </a:extLst>
          </p:cNvPr>
          <p:cNvGraphicFramePr/>
          <p:nvPr/>
        </p:nvGraphicFramePr>
        <p:xfrm>
          <a:off x="267126" y="845590"/>
          <a:ext cx="11620074" cy="5685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3672F26-6592-3513-B653-7F79EE93D838}"/>
              </a:ext>
            </a:extLst>
          </p:cNvPr>
          <p:cNvSpPr txBox="1"/>
          <p:nvPr/>
        </p:nvSpPr>
        <p:spPr>
          <a:xfrm rot="16200000">
            <a:off x="-639126" y="2470664"/>
            <a:ext cx="2026299" cy="4638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US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P</a:t>
            </a:r>
            <a:r>
              <a: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er-GPU TPS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71F8B7-BBA1-D7C5-05FC-D0B29A587D7F}"/>
              </a:ext>
            </a:extLst>
          </p:cNvPr>
          <p:cNvSpPr txBox="1"/>
          <p:nvPr/>
        </p:nvSpPr>
        <p:spPr>
          <a:xfrm>
            <a:off x="8585454" y="4575802"/>
            <a:ext cx="1115191" cy="366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Llama4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7C1569-C102-EC98-76B2-E6CAF7B0C6CF}"/>
              </a:ext>
            </a:extLst>
          </p:cNvPr>
          <p:cNvSpPr txBox="1"/>
          <p:nvPr/>
        </p:nvSpPr>
        <p:spPr>
          <a:xfrm>
            <a:off x="3313114" y="4575802"/>
            <a:ext cx="986469" cy="3667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rPr>
              <a:t>Llama3</a:t>
            </a:r>
          </a:p>
        </p:txBody>
      </p:sp>
      <p:grpSp>
        <p:nvGrpSpPr>
          <p:cNvPr id="11" name="Group 9">
            <a:extLst>
              <a:ext uri="{FF2B5EF4-FFF2-40B4-BE49-F238E27FC236}">
                <a16:creationId xmlns:a16="http://schemas.microsoft.com/office/drawing/2014/main" id="{E081C13A-3B1A-A7D1-EB60-B7BE27859E56}"/>
              </a:ext>
            </a:extLst>
          </p:cNvPr>
          <p:cNvGrpSpPr/>
          <p:nvPr/>
        </p:nvGrpSpPr>
        <p:grpSpPr>
          <a:xfrm>
            <a:off x="1744469" y="4293989"/>
            <a:ext cx="9398315" cy="366798"/>
            <a:chOff x="3058529" y="6185938"/>
            <a:chExt cx="5525339" cy="20452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DFE5772-1AC7-EB3B-ADDF-C4FEF10827EF}"/>
                </a:ext>
              </a:extLst>
            </p:cNvPr>
            <p:cNvSpPr txBox="1"/>
            <p:nvPr/>
          </p:nvSpPr>
          <p:spPr>
            <a:xfrm>
              <a:off x="3058529" y="6185938"/>
              <a:ext cx="392806" cy="2045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Short</a:t>
              </a:r>
              <a:endParaRPr lang="en-KR" sz="1800" kern="1200" cap="small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7E17061-7C77-3CB2-E04B-C13837A2FF2B}"/>
                </a:ext>
              </a:extLst>
            </p:cNvPr>
            <p:cNvSpPr txBox="1"/>
            <p:nvPr/>
          </p:nvSpPr>
          <p:spPr>
            <a:xfrm>
              <a:off x="4159482" y="6185938"/>
              <a:ext cx="29815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Mid</a:t>
              </a:r>
              <a:endParaRPr lang="en-KR" sz="1800" kern="1200" cap="small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0FF448F-C0B2-39A9-7318-F09FDA6B1758}"/>
                </a:ext>
              </a:extLst>
            </p:cNvPr>
            <p:cNvSpPr txBox="1"/>
            <p:nvPr/>
          </p:nvSpPr>
          <p:spPr>
            <a:xfrm>
              <a:off x="5151821" y="6185938"/>
              <a:ext cx="332397" cy="20452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Long</a:t>
              </a:r>
              <a:endParaRPr lang="en-KR" sz="1800" kern="1200" cap="small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88B5598-8CB8-942B-5819-B651BFE07E5B}"/>
                </a:ext>
              </a:extLst>
            </p:cNvPr>
            <p:cNvSpPr txBox="1"/>
            <p:nvPr/>
          </p:nvSpPr>
          <p:spPr>
            <a:xfrm>
              <a:off x="6152913" y="6185938"/>
              <a:ext cx="392806" cy="20452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Short</a:t>
              </a:r>
              <a:endParaRPr lang="en-KR" sz="1800" kern="1200" cap="small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388E825-E8B8-0BC9-F811-0C2172C6B47B}"/>
                </a:ext>
              </a:extLst>
            </p:cNvPr>
            <p:cNvSpPr txBox="1"/>
            <p:nvPr/>
          </p:nvSpPr>
          <p:spPr>
            <a:xfrm>
              <a:off x="7259130" y="6185938"/>
              <a:ext cx="263938" cy="20452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Mid</a:t>
              </a:r>
              <a:endParaRPr lang="en-KR" sz="1800" kern="1200" cap="small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F4D7F5E-FC4A-1762-0F72-A2CE6C2DCA5C}"/>
                </a:ext>
              </a:extLst>
            </p:cNvPr>
            <p:cNvSpPr txBox="1"/>
            <p:nvPr/>
          </p:nvSpPr>
          <p:spPr>
            <a:xfrm>
              <a:off x="8251471" y="6185938"/>
              <a:ext cx="332397" cy="20452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Long</a:t>
              </a:r>
              <a:endParaRPr lang="en-KR" sz="1800" kern="1200" cap="small" dirty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 10">
            <a:extLst>
              <a:ext uri="{FF2B5EF4-FFF2-40B4-BE49-F238E27FC236}">
                <a16:creationId xmlns:a16="http://schemas.microsoft.com/office/drawing/2014/main" id="{A5273271-6FF9-F3DF-583B-B02C494D6B4E}"/>
              </a:ext>
            </a:extLst>
          </p:cNvPr>
          <p:cNvGrpSpPr/>
          <p:nvPr/>
        </p:nvGrpSpPr>
        <p:grpSpPr>
          <a:xfrm>
            <a:off x="549231" y="1268452"/>
            <a:ext cx="636716" cy="2840437"/>
            <a:chOff x="2337792" y="4488807"/>
            <a:chExt cx="374330" cy="1583799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6D35B1D-4477-FAF6-127B-3CCBF40CF82A}"/>
                </a:ext>
              </a:extLst>
            </p:cNvPr>
            <p:cNvSpPr txBox="1"/>
            <p:nvPr/>
          </p:nvSpPr>
          <p:spPr>
            <a:xfrm>
              <a:off x="2611517" y="5868084"/>
              <a:ext cx="100605" cy="20452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0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4F5AB2BB-C708-49F9-71FD-A05EDDC749D7}"/>
                </a:ext>
              </a:extLst>
            </p:cNvPr>
            <p:cNvSpPr txBox="1"/>
            <p:nvPr/>
          </p:nvSpPr>
          <p:spPr>
            <a:xfrm>
              <a:off x="2337792" y="5429490"/>
              <a:ext cx="374330" cy="20452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0.5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C197FD6-E3A8-2C32-4619-43CE705B811C}"/>
                </a:ext>
              </a:extLst>
            </p:cNvPr>
            <p:cNvSpPr txBox="1"/>
            <p:nvPr/>
          </p:nvSpPr>
          <p:spPr>
            <a:xfrm>
              <a:off x="2337792" y="4959148"/>
              <a:ext cx="374330" cy="20452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1.0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827C807-2661-DDE0-9932-42F9FED970EF}"/>
                </a:ext>
              </a:extLst>
            </p:cNvPr>
            <p:cNvSpPr txBox="1"/>
            <p:nvPr/>
          </p:nvSpPr>
          <p:spPr>
            <a:xfrm>
              <a:off x="2337792" y="4488807"/>
              <a:ext cx="374330" cy="20452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1.5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11E26190-33E7-7481-325C-3A71A6864F17}"/>
              </a:ext>
            </a:extLst>
          </p:cNvPr>
          <p:cNvGrpSpPr/>
          <p:nvPr/>
        </p:nvGrpSpPr>
        <p:grpSpPr>
          <a:xfrm>
            <a:off x="9949833" y="4002479"/>
            <a:ext cx="1901330" cy="366798"/>
            <a:chOff x="2721209" y="6319019"/>
            <a:chExt cx="1201634" cy="20452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7E82631-5F12-AE66-774F-05DA5213EF5A}"/>
                </a:ext>
              </a:extLst>
            </p:cNvPr>
            <p:cNvSpPr txBox="1"/>
            <p:nvPr/>
          </p:nvSpPr>
          <p:spPr>
            <a:xfrm>
              <a:off x="2721209" y="6319019"/>
              <a:ext cx="311299" cy="2045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BB19356-A0C0-C921-F5D5-DA7C0ECD5EAE}"/>
                </a:ext>
              </a:extLst>
            </p:cNvPr>
            <p:cNvSpPr txBox="1"/>
            <p:nvPr/>
          </p:nvSpPr>
          <p:spPr>
            <a:xfrm>
              <a:off x="2941526" y="6319019"/>
              <a:ext cx="311300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D2C9BAB-E589-4651-6139-EE08A7E4BEFF}"/>
                </a:ext>
              </a:extLst>
            </p:cNvPr>
            <p:cNvSpPr txBox="1"/>
            <p:nvPr/>
          </p:nvSpPr>
          <p:spPr>
            <a:xfrm>
              <a:off x="3167585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4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38C3CB2-729B-8E0F-0FAD-A386923DFC3B}"/>
                </a:ext>
              </a:extLst>
            </p:cNvPr>
            <p:cNvSpPr txBox="1"/>
            <p:nvPr/>
          </p:nvSpPr>
          <p:spPr>
            <a:xfrm>
              <a:off x="3386809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8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CEEBF6A-750B-6CFD-E550-5C7AE741E61F}"/>
                </a:ext>
              </a:extLst>
            </p:cNvPr>
            <p:cNvSpPr txBox="1"/>
            <p:nvPr/>
          </p:nvSpPr>
          <p:spPr>
            <a:xfrm>
              <a:off x="3611544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16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 12">
            <a:extLst>
              <a:ext uri="{FF2B5EF4-FFF2-40B4-BE49-F238E27FC236}">
                <a16:creationId xmlns:a16="http://schemas.microsoft.com/office/drawing/2014/main" id="{A96C225A-FB27-7925-CBFD-A7AE504BF8F3}"/>
              </a:ext>
            </a:extLst>
          </p:cNvPr>
          <p:cNvGrpSpPr/>
          <p:nvPr/>
        </p:nvGrpSpPr>
        <p:grpSpPr>
          <a:xfrm>
            <a:off x="8192384" y="4002479"/>
            <a:ext cx="1901330" cy="366798"/>
            <a:chOff x="2721209" y="6319019"/>
            <a:chExt cx="1201634" cy="20452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F652DD6-940A-D7EB-B001-7647E204C9B3}"/>
                </a:ext>
              </a:extLst>
            </p:cNvPr>
            <p:cNvSpPr txBox="1"/>
            <p:nvPr/>
          </p:nvSpPr>
          <p:spPr>
            <a:xfrm>
              <a:off x="2721209" y="6319019"/>
              <a:ext cx="311299" cy="2045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4306E6A-535E-23D8-8990-F637E8271BEE}"/>
                </a:ext>
              </a:extLst>
            </p:cNvPr>
            <p:cNvSpPr txBox="1"/>
            <p:nvPr/>
          </p:nvSpPr>
          <p:spPr>
            <a:xfrm>
              <a:off x="2941526" y="6319019"/>
              <a:ext cx="311300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01198E4-C06E-7D82-CC01-8EBCABDE1BF5}"/>
                </a:ext>
              </a:extLst>
            </p:cNvPr>
            <p:cNvSpPr txBox="1"/>
            <p:nvPr/>
          </p:nvSpPr>
          <p:spPr>
            <a:xfrm>
              <a:off x="3167585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4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532A8C6-B10D-939C-27A5-9E83BD93EB81}"/>
                </a:ext>
              </a:extLst>
            </p:cNvPr>
            <p:cNvSpPr txBox="1"/>
            <p:nvPr/>
          </p:nvSpPr>
          <p:spPr>
            <a:xfrm>
              <a:off x="3386809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8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135B009-A1B3-B168-70BB-7B6E2FBAD03A}"/>
                </a:ext>
              </a:extLst>
            </p:cNvPr>
            <p:cNvSpPr txBox="1"/>
            <p:nvPr/>
          </p:nvSpPr>
          <p:spPr>
            <a:xfrm>
              <a:off x="3611544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16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5" name="Group 13">
            <a:extLst>
              <a:ext uri="{FF2B5EF4-FFF2-40B4-BE49-F238E27FC236}">
                <a16:creationId xmlns:a16="http://schemas.microsoft.com/office/drawing/2014/main" id="{D7023EAF-07DB-8815-2369-95BB1FFFCE0F}"/>
              </a:ext>
            </a:extLst>
          </p:cNvPr>
          <p:cNvGrpSpPr/>
          <p:nvPr/>
        </p:nvGrpSpPr>
        <p:grpSpPr>
          <a:xfrm>
            <a:off x="6434937" y="4002479"/>
            <a:ext cx="1901330" cy="366798"/>
            <a:chOff x="2721209" y="6319019"/>
            <a:chExt cx="1201634" cy="20452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C66E896-8DCD-52B9-7060-C3DB63A78352}"/>
                </a:ext>
              </a:extLst>
            </p:cNvPr>
            <p:cNvSpPr txBox="1"/>
            <p:nvPr/>
          </p:nvSpPr>
          <p:spPr>
            <a:xfrm>
              <a:off x="2721209" y="6319019"/>
              <a:ext cx="311299" cy="2045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BBDB2FC-300E-196A-752B-1737AB5645DA}"/>
                </a:ext>
              </a:extLst>
            </p:cNvPr>
            <p:cNvSpPr txBox="1"/>
            <p:nvPr/>
          </p:nvSpPr>
          <p:spPr>
            <a:xfrm>
              <a:off x="2941526" y="6319019"/>
              <a:ext cx="311300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D355925-06F8-8437-BE36-B2D92DBF726A}"/>
                </a:ext>
              </a:extLst>
            </p:cNvPr>
            <p:cNvSpPr txBox="1"/>
            <p:nvPr/>
          </p:nvSpPr>
          <p:spPr>
            <a:xfrm>
              <a:off x="3167585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4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18384A4-B611-93C3-6AA1-EBAC26891791}"/>
                </a:ext>
              </a:extLst>
            </p:cNvPr>
            <p:cNvSpPr txBox="1"/>
            <p:nvPr/>
          </p:nvSpPr>
          <p:spPr>
            <a:xfrm>
              <a:off x="3386809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8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C20A1F2-1A29-2E17-A1B8-E94D2497F181}"/>
                </a:ext>
              </a:extLst>
            </p:cNvPr>
            <p:cNvSpPr txBox="1"/>
            <p:nvPr/>
          </p:nvSpPr>
          <p:spPr>
            <a:xfrm>
              <a:off x="3611544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16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6" name="Group 14">
            <a:extLst>
              <a:ext uri="{FF2B5EF4-FFF2-40B4-BE49-F238E27FC236}">
                <a16:creationId xmlns:a16="http://schemas.microsoft.com/office/drawing/2014/main" id="{C82F6BB3-FBBA-0F92-6DE6-0D4CFD7B55DD}"/>
              </a:ext>
            </a:extLst>
          </p:cNvPr>
          <p:cNvGrpSpPr/>
          <p:nvPr/>
        </p:nvGrpSpPr>
        <p:grpSpPr>
          <a:xfrm>
            <a:off x="4677491" y="4002479"/>
            <a:ext cx="1901330" cy="366798"/>
            <a:chOff x="2721209" y="6319019"/>
            <a:chExt cx="1201634" cy="20452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1A332EF-3338-A343-E34E-4583C1260AB1}"/>
                </a:ext>
              </a:extLst>
            </p:cNvPr>
            <p:cNvSpPr txBox="1"/>
            <p:nvPr/>
          </p:nvSpPr>
          <p:spPr>
            <a:xfrm>
              <a:off x="2721209" y="6319019"/>
              <a:ext cx="311299" cy="2045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20CC2E9-1F94-9CED-B0C7-6452352D3E88}"/>
                </a:ext>
              </a:extLst>
            </p:cNvPr>
            <p:cNvSpPr txBox="1"/>
            <p:nvPr/>
          </p:nvSpPr>
          <p:spPr>
            <a:xfrm>
              <a:off x="2941526" y="6319019"/>
              <a:ext cx="311300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1F2087C-3B0D-A8CF-3791-9D7763B825DA}"/>
                </a:ext>
              </a:extLst>
            </p:cNvPr>
            <p:cNvSpPr txBox="1"/>
            <p:nvPr/>
          </p:nvSpPr>
          <p:spPr>
            <a:xfrm>
              <a:off x="3167585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4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676C85D-A65F-010F-ACD9-86ECA619BA2E}"/>
                </a:ext>
              </a:extLst>
            </p:cNvPr>
            <p:cNvSpPr txBox="1"/>
            <p:nvPr/>
          </p:nvSpPr>
          <p:spPr>
            <a:xfrm>
              <a:off x="3386809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8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B84396D-6B29-E742-8D2D-AC2B30459DD7}"/>
                </a:ext>
              </a:extLst>
            </p:cNvPr>
            <p:cNvSpPr txBox="1"/>
            <p:nvPr/>
          </p:nvSpPr>
          <p:spPr>
            <a:xfrm>
              <a:off x="3611544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16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7" name="Group 15">
            <a:extLst>
              <a:ext uri="{FF2B5EF4-FFF2-40B4-BE49-F238E27FC236}">
                <a16:creationId xmlns:a16="http://schemas.microsoft.com/office/drawing/2014/main" id="{3BE30ABA-D68E-A01D-2310-3FA76341BDEF}"/>
              </a:ext>
            </a:extLst>
          </p:cNvPr>
          <p:cNvGrpSpPr/>
          <p:nvPr/>
        </p:nvGrpSpPr>
        <p:grpSpPr>
          <a:xfrm>
            <a:off x="2920044" y="4002479"/>
            <a:ext cx="1901330" cy="366798"/>
            <a:chOff x="2721209" y="6319019"/>
            <a:chExt cx="1201634" cy="20452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17784E2-A00C-5146-0CBE-F7E411EF2010}"/>
                </a:ext>
              </a:extLst>
            </p:cNvPr>
            <p:cNvSpPr txBox="1"/>
            <p:nvPr/>
          </p:nvSpPr>
          <p:spPr>
            <a:xfrm>
              <a:off x="2721209" y="6319019"/>
              <a:ext cx="311299" cy="2045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EB8A91F-FBED-8545-9139-337377445D7A}"/>
                </a:ext>
              </a:extLst>
            </p:cNvPr>
            <p:cNvSpPr txBox="1"/>
            <p:nvPr/>
          </p:nvSpPr>
          <p:spPr>
            <a:xfrm>
              <a:off x="2941526" y="6319019"/>
              <a:ext cx="311300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DE22A96-74E5-34A6-5DA5-C236052668B4}"/>
                </a:ext>
              </a:extLst>
            </p:cNvPr>
            <p:cNvSpPr txBox="1"/>
            <p:nvPr/>
          </p:nvSpPr>
          <p:spPr>
            <a:xfrm>
              <a:off x="3167585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4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F8F49AF-936C-6FEB-EFBC-36B51A4BE66B}"/>
                </a:ext>
              </a:extLst>
            </p:cNvPr>
            <p:cNvSpPr txBox="1"/>
            <p:nvPr/>
          </p:nvSpPr>
          <p:spPr>
            <a:xfrm>
              <a:off x="3386809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8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15531D5-9598-DF76-7467-6619FB80D233}"/>
                </a:ext>
              </a:extLst>
            </p:cNvPr>
            <p:cNvSpPr txBox="1"/>
            <p:nvPr/>
          </p:nvSpPr>
          <p:spPr>
            <a:xfrm>
              <a:off x="3611544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16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id="{71AE43D4-5003-CD30-6C93-D341B5BF82AF}"/>
              </a:ext>
            </a:extLst>
          </p:cNvPr>
          <p:cNvGrpSpPr/>
          <p:nvPr/>
        </p:nvGrpSpPr>
        <p:grpSpPr>
          <a:xfrm>
            <a:off x="1162597" y="4002479"/>
            <a:ext cx="1901330" cy="366798"/>
            <a:chOff x="2721209" y="6319019"/>
            <a:chExt cx="1201634" cy="20452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F5A8BF6-1DEA-FEE8-D180-EC200C95C9DD}"/>
                </a:ext>
              </a:extLst>
            </p:cNvPr>
            <p:cNvSpPr txBox="1"/>
            <p:nvPr/>
          </p:nvSpPr>
          <p:spPr>
            <a:xfrm>
              <a:off x="2721209" y="6319019"/>
              <a:ext cx="311299" cy="2045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0EF1752-DE54-0677-DF44-144EAACDC75E}"/>
                </a:ext>
              </a:extLst>
            </p:cNvPr>
            <p:cNvSpPr txBox="1"/>
            <p:nvPr/>
          </p:nvSpPr>
          <p:spPr>
            <a:xfrm>
              <a:off x="2941526" y="6319019"/>
              <a:ext cx="311300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5E3F11C-D615-37CF-0F07-04EA0C567C9A}"/>
                </a:ext>
              </a:extLst>
            </p:cNvPr>
            <p:cNvSpPr txBox="1"/>
            <p:nvPr/>
          </p:nvSpPr>
          <p:spPr>
            <a:xfrm>
              <a:off x="3167585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4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5459F98-C942-E8A0-5721-FD1CF2DAA75E}"/>
                </a:ext>
              </a:extLst>
            </p:cNvPr>
            <p:cNvSpPr txBox="1"/>
            <p:nvPr/>
          </p:nvSpPr>
          <p:spPr>
            <a:xfrm>
              <a:off x="3386809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8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C2F7D4C-11E6-F0E4-BE15-7B646A686669}"/>
                </a:ext>
              </a:extLst>
            </p:cNvPr>
            <p:cNvSpPr txBox="1"/>
            <p:nvPr/>
          </p:nvSpPr>
          <p:spPr>
            <a:xfrm>
              <a:off x="3611544" y="6319019"/>
              <a:ext cx="311299" cy="2045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16</a:t>
              </a:r>
              <a:endParaRPr lang="en-KR" sz="1800" b="1" kern="1200" baseline="300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cxnSp>
        <p:nvCxnSpPr>
          <p:cNvPr id="19" name="Straight Connector 17">
            <a:extLst>
              <a:ext uri="{FF2B5EF4-FFF2-40B4-BE49-F238E27FC236}">
                <a16:creationId xmlns:a16="http://schemas.microsoft.com/office/drawing/2014/main" id="{322CCF63-8B60-25F1-D4A6-1ED4041FE15F}"/>
              </a:ext>
            </a:extLst>
          </p:cNvPr>
          <p:cNvCxnSpPr>
            <a:cxnSpLocks/>
          </p:cNvCxnSpPr>
          <p:nvPr/>
        </p:nvCxnSpPr>
        <p:spPr>
          <a:xfrm>
            <a:off x="1260029" y="3815541"/>
            <a:ext cx="0" cy="109758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" name="Straight Connector 18">
            <a:extLst>
              <a:ext uri="{FF2B5EF4-FFF2-40B4-BE49-F238E27FC236}">
                <a16:creationId xmlns:a16="http://schemas.microsoft.com/office/drawing/2014/main" id="{71A60442-89B3-1BFF-2204-43426AF64942}"/>
              </a:ext>
            </a:extLst>
          </p:cNvPr>
          <p:cNvCxnSpPr>
            <a:cxnSpLocks/>
          </p:cNvCxnSpPr>
          <p:nvPr/>
        </p:nvCxnSpPr>
        <p:spPr>
          <a:xfrm>
            <a:off x="6541238" y="3815541"/>
            <a:ext cx="0" cy="109758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" name="Straight Connector 19">
            <a:extLst>
              <a:ext uri="{FF2B5EF4-FFF2-40B4-BE49-F238E27FC236}">
                <a16:creationId xmlns:a16="http://schemas.microsoft.com/office/drawing/2014/main" id="{10951F21-9D93-2030-13FC-DB6F96063BD2}"/>
              </a:ext>
            </a:extLst>
          </p:cNvPr>
          <p:cNvCxnSpPr>
            <a:cxnSpLocks/>
          </p:cNvCxnSpPr>
          <p:nvPr/>
        </p:nvCxnSpPr>
        <p:spPr>
          <a:xfrm>
            <a:off x="11815681" y="3815541"/>
            <a:ext cx="0" cy="109758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2" name="Straight Connector 20">
            <a:extLst>
              <a:ext uri="{FF2B5EF4-FFF2-40B4-BE49-F238E27FC236}">
                <a16:creationId xmlns:a16="http://schemas.microsoft.com/office/drawing/2014/main" id="{50A1D040-A4FB-43CD-A75C-B288949705DA}"/>
              </a:ext>
            </a:extLst>
          </p:cNvPr>
          <p:cNvCxnSpPr>
            <a:cxnSpLocks/>
          </p:cNvCxnSpPr>
          <p:nvPr/>
        </p:nvCxnSpPr>
        <p:spPr>
          <a:xfrm>
            <a:off x="4780835" y="3815541"/>
            <a:ext cx="0" cy="839327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3" name="Straight Connector 21">
            <a:extLst>
              <a:ext uri="{FF2B5EF4-FFF2-40B4-BE49-F238E27FC236}">
                <a16:creationId xmlns:a16="http://schemas.microsoft.com/office/drawing/2014/main" id="{17472526-283B-9AE7-1129-93BB61A0B574}"/>
              </a:ext>
            </a:extLst>
          </p:cNvPr>
          <p:cNvCxnSpPr>
            <a:cxnSpLocks/>
          </p:cNvCxnSpPr>
          <p:nvPr/>
        </p:nvCxnSpPr>
        <p:spPr>
          <a:xfrm>
            <a:off x="8301640" y="3815541"/>
            <a:ext cx="0" cy="839327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4" name="Straight Connector 22">
            <a:extLst>
              <a:ext uri="{FF2B5EF4-FFF2-40B4-BE49-F238E27FC236}">
                <a16:creationId xmlns:a16="http://schemas.microsoft.com/office/drawing/2014/main" id="{D3AD0407-861D-08C2-8861-8DE0BCBDE932}"/>
              </a:ext>
            </a:extLst>
          </p:cNvPr>
          <p:cNvCxnSpPr>
            <a:cxnSpLocks/>
          </p:cNvCxnSpPr>
          <p:nvPr/>
        </p:nvCxnSpPr>
        <p:spPr>
          <a:xfrm>
            <a:off x="10062044" y="3815541"/>
            <a:ext cx="0" cy="839327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5" name="Straight Connector 23">
            <a:extLst>
              <a:ext uri="{FF2B5EF4-FFF2-40B4-BE49-F238E27FC236}">
                <a16:creationId xmlns:a16="http://schemas.microsoft.com/office/drawing/2014/main" id="{B52F07AD-52B8-D6A4-8F12-36A34B31B8D0}"/>
              </a:ext>
            </a:extLst>
          </p:cNvPr>
          <p:cNvCxnSpPr>
            <a:cxnSpLocks/>
          </p:cNvCxnSpPr>
          <p:nvPr/>
        </p:nvCxnSpPr>
        <p:spPr>
          <a:xfrm>
            <a:off x="3020431" y="3815541"/>
            <a:ext cx="0" cy="839327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818755B-9A94-E4B6-DA97-80A0A2DECCDF}"/>
              </a:ext>
            </a:extLst>
          </p:cNvPr>
          <p:cNvSpPr txBox="1"/>
          <p:nvPr/>
        </p:nvSpPr>
        <p:spPr>
          <a:xfrm>
            <a:off x="307687" y="3996315"/>
            <a:ext cx="936140" cy="3667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defTabSz="457200">
              <a:buClrTx/>
              <a:buFontTx/>
              <a:buNone/>
            </a:pPr>
            <a:r>
              <a:rPr lang="en-US" altLang="ko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  <a:cs typeface="+mn-cs"/>
              </a:rPr>
              <a:t>#</a:t>
            </a:r>
            <a:r>
              <a:rPr lang="ko-KR" altLang="en-US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  <a:cs typeface="+mn-cs"/>
              </a:rPr>
              <a:t> </a:t>
            </a:r>
            <a:r>
              <a:rPr lang="en-US" altLang="ko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맑은 고딕" panose="020B0503020000020004" pitchFamily="34" charset="-127"/>
                <a:cs typeface="+mn-cs"/>
              </a:rPr>
              <a:t>GPUs</a:t>
            </a:r>
            <a:endParaRPr lang="en-KR" sz="1800" b="1" kern="1200" dirty="0">
              <a:solidFill>
                <a:prstClr val="black"/>
              </a:solidFill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27" name="Group 25">
            <a:extLst>
              <a:ext uri="{FF2B5EF4-FFF2-40B4-BE49-F238E27FC236}">
                <a16:creationId xmlns:a16="http://schemas.microsoft.com/office/drawing/2014/main" id="{75151748-2DC4-E452-9E4B-9E28EE899443}"/>
              </a:ext>
            </a:extLst>
          </p:cNvPr>
          <p:cNvGrpSpPr/>
          <p:nvPr/>
        </p:nvGrpSpPr>
        <p:grpSpPr>
          <a:xfrm>
            <a:off x="7192747" y="1051316"/>
            <a:ext cx="1429200" cy="366798"/>
            <a:chOff x="6261612" y="4369350"/>
            <a:chExt cx="840237" cy="20452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5B06DA4-B07B-AD6F-1BAC-D9B2BDEB5EEE}"/>
                </a:ext>
              </a:extLst>
            </p:cNvPr>
            <p:cNvSpPr txBox="1"/>
            <p:nvPr/>
          </p:nvSpPr>
          <p:spPr>
            <a:xfrm>
              <a:off x="6565093" y="4369350"/>
              <a:ext cx="536756" cy="2045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CONV</a:t>
              </a:r>
            </a:p>
          </p:txBody>
        </p:sp>
        <p:grpSp>
          <p:nvGrpSpPr>
            <p:cNvPr id="62" name="Group 74">
              <a:extLst>
                <a:ext uri="{FF2B5EF4-FFF2-40B4-BE49-F238E27FC236}">
                  <a16:creationId xmlns:a16="http://schemas.microsoft.com/office/drawing/2014/main" id="{A55CC6E7-54AB-2335-EBAC-9F94F27FF33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61612" y="4424439"/>
              <a:ext cx="288000" cy="118349"/>
              <a:chOff x="10116284" y="4377069"/>
              <a:chExt cx="396000" cy="162731"/>
            </a:xfrm>
          </p:grpSpPr>
          <p:cxnSp>
            <p:nvCxnSpPr>
              <p:cNvPr id="63" name="Straight Connector 75">
                <a:extLst>
                  <a:ext uri="{FF2B5EF4-FFF2-40B4-BE49-F238E27FC236}">
                    <a16:creationId xmlns:a16="http://schemas.microsoft.com/office/drawing/2014/main" id="{2112ADC2-1097-204D-3B9F-BC79995721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16284" y="4458434"/>
                <a:ext cx="39600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4472C4">
                    <a:lumMod val="60000"/>
                    <a:lumOff val="40000"/>
                  </a:srgbClr>
                </a:solidFill>
                <a:prstDash val="solid"/>
                <a:miter lim="800000"/>
              </a:ln>
              <a:effectLst/>
            </p:spPr>
          </p:cxnSp>
          <p:sp>
            <p:nvSpPr>
              <p:cNvPr id="64" name="Triangle 76">
                <a:extLst>
                  <a:ext uri="{FF2B5EF4-FFF2-40B4-BE49-F238E27FC236}">
                    <a16:creationId xmlns:a16="http://schemas.microsoft.com/office/drawing/2014/main" id="{CBEAB5E8-1DBF-341D-7C26-B7EF300A347F}"/>
                  </a:ext>
                </a:extLst>
              </p:cNvPr>
              <p:cNvSpPr/>
              <p:nvPr/>
            </p:nvSpPr>
            <p:spPr>
              <a:xfrm>
                <a:off x="10219900" y="4377069"/>
                <a:ext cx="188768" cy="162731"/>
              </a:xfrm>
              <a:prstGeom prst="triangle">
                <a:avLst/>
              </a:prstGeom>
              <a:solidFill>
                <a:srgbClr val="4472C4">
                  <a:lumMod val="60000"/>
                  <a:lumOff val="40000"/>
                </a:srgbClr>
              </a:solidFill>
              <a:ln w="19050" cap="flat" cmpd="sng" algn="ctr">
                <a:solidFill>
                  <a:srgbClr val="4472C4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K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8" name="Group 26">
            <a:extLst>
              <a:ext uri="{FF2B5EF4-FFF2-40B4-BE49-F238E27FC236}">
                <a16:creationId xmlns:a16="http://schemas.microsoft.com/office/drawing/2014/main" id="{5138EF76-9A12-4C49-45A6-3F29DD6BED16}"/>
              </a:ext>
            </a:extLst>
          </p:cNvPr>
          <p:cNvGrpSpPr/>
          <p:nvPr/>
        </p:nvGrpSpPr>
        <p:grpSpPr>
          <a:xfrm>
            <a:off x="2279910" y="1051316"/>
            <a:ext cx="1476797" cy="366798"/>
            <a:chOff x="3373319" y="4369350"/>
            <a:chExt cx="868220" cy="20452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C594102-0264-F1CA-0554-A40A28188B83}"/>
                </a:ext>
              </a:extLst>
            </p:cNvPr>
            <p:cNvSpPr txBox="1"/>
            <p:nvPr/>
          </p:nvSpPr>
          <p:spPr>
            <a:xfrm>
              <a:off x="3659687" y="4369350"/>
              <a:ext cx="581852" cy="2045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HBM4</a:t>
              </a:r>
            </a:p>
          </p:txBody>
        </p:sp>
        <p:grpSp>
          <p:nvGrpSpPr>
            <p:cNvPr id="58" name="Group 70">
              <a:extLst>
                <a:ext uri="{FF2B5EF4-FFF2-40B4-BE49-F238E27FC236}">
                  <a16:creationId xmlns:a16="http://schemas.microsoft.com/office/drawing/2014/main" id="{C6A8BBD3-D343-3B86-4EE1-FEEBFE7093B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73319" y="4417334"/>
              <a:ext cx="288000" cy="132558"/>
              <a:chOff x="9706532" y="6592681"/>
              <a:chExt cx="396000" cy="182268"/>
            </a:xfrm>
          </p:grpSpPr>
          <p:cxnSp>
            <p:nvCxnSpPr>
              <p:cNvPr id="59" name="Straight Connector 71">
                <a:extLst>
                  <a:ext uri="{FF2B5EF4-FFF2-40B4-BE49-F238E27FC236}">
                    <a16:creationId xmlns:a16="http://schemas.microsoft.com/office/drawing/2014/main" id="{DBABFDFE-8B07-5261-80F2-B133067CD7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06532" y="6683815"/>
                <a:ext cx="396000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ED7D31"/>
                </a:solidFill>
                <a:prstDash val="solid"/>
                <a:miter lim="800000"/>
              </a:ln>
              <a:effectLst/>
            </p:spPr>
          </p:cxnSp>
          <p:sp>
            <p:nvSpPr>
              <p:cNvPr id="60" name="Diamond 72">
                <a:extLst>
                  <a:ext uri="{FF2B5EF4-FFF2-40B4-BE49-F238E27FC236}">
                    <a16:creationId xmlns:a16="http://schemas.microsoft.com/office/drawing/2014/main" id="{7555C545-B574-C69E-F28F-5BED2EA54041}"/>
                  </a:ext>
                </a:extLst>
              </p:cNvPr>
              <p:cNvSpPr/>
              <p:nvPr/>
            </p:nvSpPr>
            <p:spPr>
              <a:xfrm>
                <a:off x="9813398" y="6592681"/>
                <a:ext cx="182268" cy="182268"/>
              </a:xfrm>
              <a:prstGeom prst="diamond">
                <a:avLst/>
              </a:prstGeom>
              <a:solidFill>
                <a:srgbClr val="ED7D31"/>
              </a:solidFill>
              <a:ln w="19050" cap="flat" cmpd="sng" algn="ctr">
                <a:solidFill>
                  <a:srgbClr val="ED7D31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K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" name="Group 27">
            <a:extLst>
              <a:ext uri="{FF2B5EF4-FFF2-40B4-BE49-F238E27FC236}">
                <a16:creationId xmlns:a16="http://schemas.microsoft.com/office/drawing/2014/main" id="{09993013-6FFF-AE61-B86B-2BC7E43FA840}"/>
              </a:ext>
            </a:extLst>
          </p:cNvPr>
          <p:cNvGrpSpPr/>
          <p:nvPr/>
        </p:nvGrpSpPr>
        <p:grpSpPr>
          <a:xfrm>
            <a:off x="4103056" y="1051316"/>
            <a:ext cx="1128465" cy="366798"/>
            <a:chOff x="4445160" y="4369350"/>
            <a:chExt cx="663433" cy="20452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CE30266-FD5C-4E53-06D7-4258BD539EA5}"/>
                </a:ext>
              </a:extLst>
            </p:cNvPr>
            <p:cNvSpPr txBox="1"/>
            <p:nvPr/>
          </p:nvSpPr>
          <p:spPr>
            <a:xfrm>
              <a:off x="4746973" y="4369350"/>
              <a:ext cx="361620" cy="2045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HBF</a:t>
              </a:r>
            </a:p>
          </p:txBody>
        </p:sp>
        <p:grpSp>
          <p:nvGrpSpPr>
            <p:cNvPr id="54" name="Group 66">
              <a:extLst>
                <a:ext uri="{FF2B5EF4-FFF2-40B4-BE49-F238E27FC236}">
                  <a16:creationId xmlns:a16="http://schemas.microsoft.com/office/drawing/2014/main" id="{15D85A67-F5BE-92BA-3304-27F0C5B694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445160" y="4424439"/>
              <a:ext cx="288000" cy="118349"/>
              <a:chOff x="10116284" y="4377069"/>
              <a:chExt cx="396000" cy="162731"/>
            </a:xfrm>
            <a:solidFill>
              <a:srgbClr val="70AD47"/>
            </a:solidFill>
          </p:grpSpPr>
          <p:cxnSp>
            <p:nvCxnSpPr>
              <p:cNvPr id="55" name="Straight Connector 67">
                <a:extLst>
                  <a:ext uri="{FF2B5EF4-FFF2-40B4-BE49-F238E27FC236}">
                    <a16:creationId xmlns:a16="http://schemas.microsoft.com/office/drawing/2014/main" id="{1C141D40-55EB-FEB0-C6C3-DE8CFD3764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16284" y="4458434"/>
                <a:ext cx="396000" cy="0"/>
              </a:xfrm>
              <a:prstGeom prst="line">
                <a:avLst/>
              </a:prstGeom>
              <a:solidFill>
                <a:srgbClr val="9CC680"/>
              </a:solidFill>
              <a:ln w="28575" cap="flat" cmpd="sng" algn="ctr">
                <a:solidFill>
                  <a:srgbClr val="9CC680"/>
                </a:solidFill>
                <a:prstDash val="solid"/>
                <a:miter lim="800000"/>
              </a:ln>
              <a:effectLst/>
            </p:spPr>
          </p:cxnSp>
          <p:sp>
            <p:nvSpPr>
              <p:cNvPr id="56" name="Triangle 68">
                <a:extLst>
                  <a:ext uri="{FF2B5EF4-FFF2-40B4-BE49-F238E27FC236}">
                    <a16:creationId xmlns:a16="http://schemas.microsoft.com/office/drawing/2014/main" id="{53C35EEC-A58D-015A-3C23-B3470EF8FE83}"/>
                  </a:ext>
                </a:extLst>
              </p:cNvPr>
              <p:cNvSpPr/>
              <p:nvPr/>
            </p:nvSpPr>
            <p:spPr>
              <a:xfrm>
                <a:off x="10219900" y="4377069"/>
                <a:ext cx="188768" cy="162731"/>
              </a:xfrm>
              <a:prstGeom prst="triangle">
                <a:avLst/>
              </a:prstGeom>
              <a:solidFill>
                <a:srgbClr val="9CC680"/>
              </a:solidFill>
              <a:ln w="19050" cap="flat" cmpd="sng" algn="ctr">
                <a:solidFill>
                  <a:srgbClr val="70AD47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K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0" name="Group 28">
            <a:extLst>
              <a:ext uri="{FF2B5EF4-FFF2-40B4-BE49-F238E27FC236}">
                <a16:creationId xmlns:a16="http://schemas.microsoft.com/office/drawing/2014/main" id="{ABDF3F3F-1953-8E8A-AD1F-B9DF804F14DF}"/>
              </a:ext>
            </a:extLst>
          </p:cNvPr>
          <p:cNvGrpSpPr/>
          <p:nvPr/>
        </p:nvGrpSpPr>
        <p:grpSpPr>
          <a:xfrm>
            <a:off x="8968297" y="1051316"/>
            <a:ext cx="1561999" cy="366798"/>
            <a:chOff x="7305471" y="4369350"/>
            <a:chExt cx="918311" cy="20452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28B3FB3-2558-57F8-AC9C-700469993BB4}"/>
                </a:ext>
              </a:extLst>
            </p:cNvPr>
            <p:cNvSpPr txBox="1"/>
            <p:nvPr/>
          </p:nvSpPr>
          <p:spPr>
            <a:xfrm>
              <a:off x="7605605" y="4369350"/>
              <a:ext cx="618177" cy="2045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CONV</a:t>
              </a:r>
              <a:r>
                <a:rPr kumimoji="0" lang="en-KR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</a:p>
          </p:txBody>
        </p:sp>
        <p:grpSp>
          <p:nvGrpSpPr>
            <p:cNvPr id="50" name="Group 62">
              <a:extLst>
                <a:ext uri="{FF2B5EF4-FFF2-40B4-BE49-F238E27FC236}">
                  <a16:creationId xmlns:a16="http://schemas.microsoft.com/office/drawing/2014/main" id="{ADC54469-CB73-7DB7-75E1-E8FD194C3B35}"/>
                </a:ext>
              </a:extLst>
            </p:cNvPr>
            <p:cNvGrpSpPr/>
            <p:nvPr/>
          </p:nvGrpSpPr>
          <p:grpSpPr>
            <a:xfrm>
              <a:off x="7305471" y="4424213"/>
              <a:ext cx="288000" cy="118800"/>
              <a:chOff x="7305471" y="4415644"/>
              <a:chExt cx="288000" cy="118800"/>
            </a:xfrm>
          </p:grpSpPr>
          <p:cxnSp>
            <p:nvCxnSpPr>
              <p:cNvPr id="51" name="Straight Connector 63">
                <a:extLst>
                  <a:ext uri="{FF2B5EF4-FFF2-40B4-BE49-F238E27FC236}">
                    <a16:creationId xmlns:a16="http://schemas.microsoft.com/office/drawing/2014/main" id="{DF432D7E-1ECF-FD02-BABE-E2C11734B8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5471" y="4475044"/>
                <a:ext cx="288000" cy="0"/>
              </a:xfrm>
              <a:prstGeom prst="line">
                <a:avLst/>
              </a:prstGeom>
              <a:solidFill>
                <a:srgbClr val="4472C4">
                  <a:lumMod val="75000"/>
                </a:srgbClr>
              </a:solidFill>
              <a:ln w="28575" cap="flat" cmpd="sng" algn="ctr">
                <a:solidFill>
                  <a:srgbClr val="4472C4">
                    <a:lumMod val="75000"/>
                  </a:srgbClr>
                </a:solidFill>
                <a:prstDash val="solid"/>
                <a:miter lim="800000"/>
              </a:ln>
              <a:effectLst/>
            </p:spPr>
          </p:cxnSp>
          <p:sp>
            <p:nvSpPr>
              <p:cNvPr id="52" name="Oval 64">
                <a:extLst>
                  <a:ext uri="{FF2B5EF4-FFF2-40B4-BE49-F238E27FC236}">
                    <a16:creationId xmlns:a16="http://schemas.microsoft.com/office/drawing/2014/main" id="{8A87E629-FA1F-088A-6C98-FF174A50AC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390071" y="4415644"/>
                <a:ext cx="118801" cy="118800"/>
              </a:xfrm>
              <a:prstGeom prst="ellipse">
                <a:avLst/>
              </a:prstGeom>
              <a:solidFill>
                <a:srgbClr val="4472C4">
                  <a:lumMod val="75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1" name="Group 29">
            <a:extLst>
              <a:ext uri="{FF2B5EF4-FFF2-40B4-BE49-F238E27FC236}">
                <a16:creationId xmlns:a16="http://schemas.microsoft.com/office/drawing/2014/main" id="{F2FBA962-1DCF-825D-6389-A60D33CDBDA8}"/>
              </a:ext>
            </a:extLst>
          </p:cNvPr>
          <p:cNvGrpSpPr/>
          <p:nvPr/>
        </p:nvGrpSpPr>
        <p:grpSpPr>
          <a:xfrm>
            <a:off x="5577870" y="1051316"/>
            <a:ext cx="1268528" cy="366798"/>
            <a:chOff x="5312214" y="4369350"/>
            <a:chExt cx="745777" cy="20452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78203A7-3D6E-40D8-43F8-2793F5C6295F}"/>
                </a:ext>
              </a:extLst>
            </p:cNvPr>
            <p:cNvSpPr txBox="1"/>
            <p:nvPr/>
          </p:nvSpPr>
          <p:spPr>
            <a:xfrm>
              <a:off x="5615295" y="4369350"/>
              <a:ext cx="442696" cy="2045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HBF</a:t>
              </a:r>
              <a:r>
                <a:rPr kumimoji="0" lang="en-KR" sz="20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+</a:t>
              </a:r>
            </a:p>
          </p:txBody>
        </p:sp>
        <p:grpSp>
          <p:nvGrpSpPr>
            <p:cNvPr id="46" name="Group 58">
              <a:extLst>
                <a:ext uri="{FF2B5EF4-FFF2-40B4-BE49-F238E27FC236}">
                  <a16:creationId xmlns:a16="http://schemas.microsoft.com/office/drawing/2014/main" id="{204A47B9-1140-5AC8-9575-919DEB943F01}"/>
                </a:ext>
              </a:extLst>
            </p:cNvPr>
            <p:cNvGrpSpPr/>
            <p:nvPr/>
          </p:nvGrpSpPr>
          <p:grpSpPr>
            <a:xfrm>
              <a:off x="5312214" y="4424213"/>
              <a:ext cx="288000" cy="118800"/>
              <a:chOff x="5312214" y="4427929"/>
              <a:chExt cx="288000" cy="118800"/>
            </a:xfrm>
          </p:grpSpPr>
          <p:cxnSp>
            <p:nvCxnSpPr>
              <p:cNvPr id="47" name="Straight Connector 59">
                <a:extLst>
                  <a:ext uri="{FF2B5EF4-FFF2-40B4-BE49-F238E27FC236}">
                    <a16:creationId xmlns:a16="http://schemas.microsoft.com/office/drawing/2014/main" id="{C29404DD-285E-C851-85DE-596F995F7C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2214" y="4487329"/>
                <a:ext cx="288000" cy="0"/>
              </a:xfrm>
              <a:prstGeom prst="line">
                <a:avLst/>
              </a:prstGeom>
              <a:solidFill>
                <a:srgbClr val="70AD47">
                  <a:lumMod val="75000"/>
                </a:srgbClr>
              </a:solidFill>
              <a:ln w="28575" cap="flat" cmpd="sng" algn="ctr">
                <a:solidFill>
                  <a:srgbClr val="70AD47">
                    <a:lumMod val="75000"/>
                  </a:srgbClr>
                </a:solidFill>
                <a:prstDash val="solid"/>
                <a:miter lim="800000"/>
              </a:ln>
              <a:effectLst/>
            </p:spPr>
          </p:cxnSp>
          <p:sp>
            <p:nvSpPr>
              <p:cNvPr id="48" name="Oval 60">
                <a:extLst>
                  <a:ext uri="{FF2B5EF4-FFF2-40B4-BE49-F238E27FC236}">
                    <a16:creationId xmlns:a16="http://schemas.microsoft.com/office/drawing/2014/main" id="{DBC8F457-0093-6021-5C45-E63C08C8B4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96814" y="4427929"/>
                <a:ext cx="118801" cy="118800"/>
              </a:xfrm>
              <a:prstGeom prst="ellipse">
                <a:avLst/>
              </a:prstGeom>
              <a:solidFill>
                <a:srgbClr val="70AD47">
                  <a:lumMod val="75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K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68844C80-102B-BD87-60BE-0CB087FDEA43}"/>
              </a:ext>
            </a:extLst>
          </p:cNvPr>
          <p:cNvSpPr txBox="1"/>
          <p:nvPr/>
        </p:nvSpPr>
        <p:spPr>
          <a:xfrm>
            <a:off x="3328591" y="4916745"/>
            <a:ext cx="6189938" cy="552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Cambria" panose="02040503050406030204" pitchFamily="18" charset="0"/>
              </a:rPr>
              <a:t>Per-GPU TPS under 0.1-second TPOT SLO</a:t>
            </a:r>
            <a:endParaRPr lang="en-KR" sz="2000" dirty="0">
              <a:latin typeface="Cambria" panose="02040503050406030204" pitchFamily="18" charset="0"/>
            </a:endParaRPr>
          </a:p>
        </p:txBody>
      </p: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407CFF38-6971-9B4E-0CEF-BC0C69DBE04E}"/>
              </a:ext>
            </a:extLst>
          </p:cNvPr>
          <p:cNvGrpSpPr/>
          <p:nvPr/>
        </p:nvGrpSpPr>
        <p:grpSpPr>
          <a:xfrm>
            <a:off x="1438848" y="1704927"/>
            <a:ext cx="10266460" cy="1561446"/>
            <a:chOff x="1438848" y="1704927"/>
            <a:chExt cx="10266460" cy="156144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A4324F0-97FD-D9B7-DC74-1C57607C7BB1}"/>
                </a:ext>
              </a:extLst>
            </p:cNvPr>
            <p:cNvSpPr txBox="1"/>
            <p:nvPr/>
          </p:nvSpPr>
          <p:spPr>
            <a:xfrm>
              <a:off x="1438848" y="1704927"/>
              <a:ext cx="1723304" cy="3260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altLang="ko-KR" sz="1600" b="1" kern="1200" dirty="0">
                  <a:solidFill>
                    <a:srgbClr val="FF0000"/>
                  </a:solidFill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w/ 8 GPUs: 3.3K</a:t>
              </a:r>
              <a:endParaRPr lang="en-KR" sz="1600" b="1" kern="12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A5B961C-DF3F-0972-B54C-F9F4952FE885}"/>
                </a:ext>
              </a:extLst>
            </p:cNvPr>
            <p:cNvSpPr txBox="1"/>
            <p:nvPr/>
          </p:nvSpPr>
          <p:spPr>
            <a:xfrm>
              <a:off x="4188536" y="2926230"/>
              <a:ext cx="471089" cy="3260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altLang="ko-KR" sz="1600" b="1" kern="1200" dirty="0">
                  <a:solidFill>
                    <a:srgbClr val="FF0000"/>
                  </a:solidFill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1.8K</a:t>
              </a:r>
              <a:endParaRPr lang="en-KR" sz="1600" b="1" kern="12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4" name="Curved Connector 46">
              <a:extLst>
                <a:ext uri="{FF2B5EF4-FFF2-40B4-BE49-F238E27FC236}">
                  <a16:creationId xmlns:a16="http://schemas.microsoft.com/office/drawing/2014/main" id="{DA2119CD-B0E9-2904-23AB-B395C50DAB80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032911" y="2572609"/>
              <a:ext cx="658549" cy="170693"/>
            </a:xfrm>
            <a:prstGeom prst="curvedConnector3">
              <a:avLst>
                <a:gd name="adj1" fmla="val 85497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35C2C12-E1B0-C2C8-183B-8057285EE830}"/>
                </a:ext>
              </a:extLst>
            </p:cNvPr>
            <p:cNvSpPr txBox="1"/>
            <p:nvPr/>
          </p:nvSpPr>
          <p:spPr>
            <a:xfrm>
              <a:off x="7345328" y="1704927"/>
              <a:ext cx="402642" cy="3260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altLang="ko-KR" sz="1600" b="1" kern="1200" dirty="0">
                  <a:solidFill>
                    <a:srgbClr val="FF0000"/>
                  </a:solidFill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19K</a:t>
              </a:r>
              <a:endParaRPr lang="en-KR" sz="1600" b="1" kern="12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6" name="Curved Connector 48">
              <a:extLst>
                <a:ext uri="{FF2B5EF4-FFF2-40B4-BE49-F238E27FC236}">
                  <a16:creationId xmlns:a16="http://schemas.microsoft.com/office/drawing/2014/main" id="{E051B1EF-E1C2-BD70-ACC2-393563B3BD0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526211" y="2038369"/>
              <a:ext cx="258254" cy="183703"/>
            </a:xfrm>
            <a:prstGeom prst="curvedConnector3">
              <a:avLst>
                <a:gd name="adj1" fmla="val 74022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7" name="Curved Connector 49">
              <a:extLst>
                <a:ext uri="{FF2B5EF4-FFF2-40B4-BE49-F238E27FC236}">
                  <a16:creationId xmlns:a16="http://schemas.microsoft.com/office/drawing/2014/main" id="{4692E819-5684-7FB3-6C1B-32376EC5B0DD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5805448" y="2572609"/>
              <a:ext cx="658549" cy="170693"/>
            </a:xfrm>
            <a:prstGeom prst="curvedConnector3">
              <a:avLst>
                <a:gd name="adj1" fmla="val 85497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656A48E-5F6F-7384-F58A-4E8187492500}"/>
                </a:ext>
              </a:extLst>
            </p:cNvPr>
            <p:cNvSpPr txBox="1"/>
            <p:nvPr/>
          </p:nvSpPr>
          <p:spPr>
            <a:xfrm>
              <a:off x="11234219" y="2926230"/>
              <a:ext cx="471089" cy="32604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altLang="ko-KR" sz="1600" b="1" kern="1200" dirty="0">
                  <a:solidFill>
                    <a:srgbClr val="FF0000"/>
                  </a:solidFill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1.3K</a:t>
              </a:r>
              <a:endParaRPr lang="en-KR" sz="1600" b="1" kern="12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9" name="Curved Connector 51">
              <a:extLst>
                <a:ext uri="{FF2B5EF4-FFF2-40B4-BE49-F238E27FC236}">
                  <a16:creationId xmlns:a16="http://schemas.microsoft.com/office/drawing/2014/main" id="{930AD709-3166-E43F-A3D7-C0746B32FA79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11081016" y="2572609"/>
              <a:ext cx="658549" cy="170693"/>
            </a:xfrm>
            <a:prstGeom prst="curvedConnector3">
              <a:avLst>
                <a:gd name="adj1" fmla="val 85497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0" name="Straight Arrow Connector 52">
              <a:extLst>
                <a:ext uri="{FF2B5EF4-FFF2-40B4-BE49-F238E27FC236}">
                  <a16:creationId xmlns:a16="http://schemas.microsoft.com/office/drawing/2014/main" id="{5656E319-BC40-C024-079E-2372231F6A3A}"/>
                </a:ext>
              </a:extLst>
            </p:cNvPr>
            <p:cNvCxnSpPr>
              <a:cxnSpLocks noChangeAspect="1"/>
            </p:cNvCxnSpPr>
            <p:nvPr/>
          </p:nvCxnSpPr>
          <p:spPr>
            <a:xfrm flipH="1">
              <a:off x="2521303" y="1986310"/>
              <a:ext cx="293924" cy="277966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F12CD8C-83DA-F754-C978-132543168165}"/>
                </a:ext>
              </a:extLst>
            </p:cNvPr>
            <p:cNvSpPr txBox="1"/>
            <p:nvPr/>
          </p:nvSpPr>
          <p:spPr>
            <a:xfrm>
              <a:off x="6142295" y="2926230"/>
              <a:ext cx="392576" cy="32604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600" b="1" kern="1200" dirty="0">
                  <a:solidFill>
                    <a:srgbClr val="FF0000"/>
                  </a:solidFill>
                  <a:latin typeface="Calibri" panose="020F0502020204030204"/>
                  <a:ea typeface="+mn-ea"/>
                  <a:cs typeface="+mn-cs"/>
                </a:rPr>
                <a:t>147</a:t>
              </a:r>
              <a:endParaRPr lang="en-KR" sz="1600" b="1" kern="12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2EFE212-9C4C-9343-2C65-562785B7FE01}"/>
                </a:ext>
              </a:extLst>
            </p:cNvPr>
            <p:cNvSpPr txBox="1"/>
            <p:nvPr/>
          </p:nvSpPr>
          <p:spPr>
            <a:xfrm>
              <a:off x="9478159" y="2926230"/>
              <a:ext cx="491465" cy="34014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altLang="ko-KR" sz="1600" b="1" kern="1200" dirty="0">
                  <a:solidFill>
                    <a:srgbClr val="FF0000"/>
                  </a:solidFill>
                  <a:latin typeface="Calibri" panose="020F0502020204030204"/>
                  <a:ea typeface="맑은 고딕" panose="020B0503020000020004" pitchFamily="34" charset="-127"/>
                  <a:cs typeface="+mn-cs"/>
                </a:rPr>
                <a:t>6.3K</a:t>
              </a:r>
              <a:endParaRPr lang="en-KR" sz="1600" b="1" kern="1200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4" name="Curved Connector 56">
              <a:extLst>
                <a:ext uri="{FF2B5EF4-FFF2-40B4-BE49-F238E27FC236}">
                  <a16:creationId xmlns:a16="http://schemas.microsoft.com/office/drawing/2014/main" id="{F66346D1-B871-F4EB-44F2-147781C5538C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324956" y="2572609"/>
              <a:ext cx="658549" cy="170693"/>
            </a:xfrm>
            <a:prstGeom prst="curvedConnector3">
              <a:avLst>
                <a:gd name="adj1" fmla="val 85497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CAE37F5-E8A7-83BF-2148-5C4417BC57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>
              <a:solidFill>
                <a:srgbClr val="FF0000"/>
              </a:solidFill>
            </a:endParaRPr>
          </a:p>
          <a:p>
            <a:pPr lvl="1"/>
            <a:endParaRPr kumimoji="1" lang="en-US" altLang="ko-KR" dirty="0">
              <a:solidFill>
                <a:srgbClr val="FF0000"/>
              </a:solidFill>
            </a:endParaRPr>
          </a:p>
          <a:p>
            <a:pPr lvl="1"/>
            <a:endParaRPr kumimoji="1" lang="en-US" altLang="ko-KR" dirty="0">
              <a:solidFill>
                <a:srgbClr val="FF0000"/>
              </a:solidFill>
            </a:endParaRPr>
          </a:p>
          <a:p>
            <a:pPr lvl="1"/>
            <a:endParaRPr kumimoji="1" lang="en-US" altLang="ko-KR" dirty="0">
              <a:solidFill>
                <a:srgbClr val="FF0000"/>
              </a:solidFill>
            </a:endParaRPr>
          </a:p>
          <a:p>
            <a:pPr lvl="1"/>
            <a:endParaRPr kumimoji="1" lang="en-US" altLang="ko-KR" dirty="0">
              <a:solidFill>
                <a:srgbClr val="FF0000"/>
              </a:solidFill>
            </a:endParaRPr>
          </a:p>
          <a:p>
            <a:pPr lvl="1"/>
            <a:endParaRPr kumimoji="1" lang="en-US" altLang="ko-KR" dirty="0">
              <a:solidFill>
                <a:srgbClr val="FF0000"/>
              </a:solidFill>
            </a:endParaRPr>
          </a:p>
          <a:p>
            <a:pPr lvl="1"/>
            <a:endParaRPr kumimoji="1" lang="en-US" altLang="ko-KR" dirty="0">
              <a:solidFill>
                <a:srgbClr val="FF0000"/>
              </a:solidFill>
            </a:endParaRPr>
          </a:p>
          <a:p>
            <a:pPr lvl="1"/>
            <a:endParaRPr kumimoji="1" lang="en-US" altLang="ko-KR" dirty="0">
              <a:solidFill>
                <a:srgbClr val="FF0000"/>
              </a:solidFill>
            </a:endParaRPr>
          </a:p>
          <a:p>
            <a:pPr lvl="1"/>
            <a:endParaRPr kumimoji="1" lang="en-US" altLang="ko-KR" dirty="0">
              <a:solidFill>
                <a:srgbClr val="FF0000"/>
              </a:solidFill>
            </a:endParaRPr>
          </a:p>
          <a:p>
            <a:pPr lvl="1"/>
            <a:endParaRPr kumimoji="1" lang="en-US" altLang="ko-KR" dirty="0">
              <a:solidFill>
                <a:srgbClr val="FF0000"/>
              </a:solidFill>
            </a:endParaRPr>
          </a:p>
          <a:p>
            <a:pPr lvl="1"/>
            <a:endParaRPr kumimoji="1" lang="en-US" altLang="ko-KR" dirty="0">
              <a:solidFill>
                <a:srgbClr val="FF0000"/>
              </a:solidFill>
            </a:endParaRPr>
          </a:p>
          <a:p>
            <a:pPr marL="144000" indent="0" algn="ctr">
              <a:buNone/>
            </a:pPr>
            <a:r>
              <a:rPr kumimoji="1" lang="en-US" altLang="ko-KR" dirty="0">
                <a:solidFill>
                  <a:srgbClr val="FF0000"/>
                </a:solidFill>
              </a:rPr>
              <a:t>Normalized to HBM4 w/ 8 GPUs: Significantly higher TPS in </a:t>
            </a:r>
            <a:r>
              <a:rPr kumimoji="1" lang="en-US" altLang="ko-KR" dirty="0" err="1">
                <a:solidFill>
                  <a:srgbClr val="FF0000"/>
                </a:solidFill>
              </a:rPr>
              <a:t>MoE</a:t>
            </a:r>
            <a:r>
              <a:rPr kumimoji="1" lang="en-US" altLang="ko-KR" dirty="0">
                <a:solidFill>
                  <a:srgbClr val="FF0000"/>
                </a:solidFill>
              </a:rPr>
              <a:t> models</a:t>
            </a:r>
            <a:endParaRPr kumimoji="1"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44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DD81C-F074-10A1-8CC5-F58D17B8E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CB7C8EC-C2D0-F5FF-0BF4-B56CCEBE2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  <a:p>
            <a:pPr lvl="1"/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3C15F91-14F5-307B-AF94-A707DCCB57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27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9D77549-64F0-1E9C-9BEF-44D3AC77BC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ko-KR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031D1EDC-57C5-31AF-1133-00D5E8A5E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Evaluation Results: System Throughput</a:t>
            </a:r>
            <a:endParaRPr kumimoji="1" lang="ko-KR" altLang="en-US" dirty="0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1D6A6BAA-306F-1BC2-AA79-D09C561332CC}"/>
              </a:ext>
            </a:extLst>
          </p:cNvPr>
          <p:cNvGrpSpPr/>
          <p:nvPr/>
        </p:nvGrpSpPr>
        <p:grpSpPr>
          <a:xfrm>
            <a:off x="142103" y="845590"/>
            <a:ext cx="11745097" cy="5685231"/>
            <a:chOff x="1181194" y="3241702"/>
            <a:chExt cx="8964257" cy="4115398"/>
          </a:xfrm>
        </p:grpSpPr>
        <p:graphicFrame>
          <p:nvGraphicFramePr>
            <p:cNvPr id="7" name="Chart 4">
              <a:extLst>
                <a:ext uri="{FF2B5EF4-FFF2-40B4-BE49-F238E27FC236}">
                  <a16:creationId xmlns:a16="http://schemas.microsoft.com/office/drawing/2014/main" id="{AB5FC194-D623-E5FA-11FA-A4A89F1C737E}"/>
                </a:ext>
              </a:extLst>
            </p:cNvPr>
            <p:cNvGraphicFramePr/>
            <p:nvPr/>
          </p:nvGraphicFramePr>
          <p:xfrm>
            <a:off x="1276616" y="3241702"/>
            <a:ext cx="8868835" cy="41153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EA9B8C9-47A1-6690-D47B-9DE8D49A8E47}"/>
                </a:ext>
              </a:extLst>
            </p:cNvPr>
            <p:cNvSpPr txBox="1"/>
            <p:nvPr/>
          </p:nvSpPr>
          <p:spPr>
            <a:xfrm rot="16200000">
              <a:off x="624810" y="4408925"/>
              <a:ext cx="1466788" cy="35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P</a:t>
              </a: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er-GPU TPS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98D951D-86F8-1F52-7D4F-B39CAC443845}"/>
                </a:ext>
              </a:extLst>
            </p:cNvPr>
            <p:cNvSpPr txBox="1"/>
            <p:nvPr/>
          </p:nvSpPr>
          <p:spPr>
            <a:xfrm>
              <a:off x="7625446" y="5941910"/>
              <a:ext cx="851152" cy="2655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ECCD705-32CC-F688-2A21-8CA0058BBCB9}"/>
                </a:ext>
              </a:extLst>
            </p:cNvPr>
            <p:cNvSpPr txBox="1"/>
            <p:nvPr/>
          </p:nvSpPr>
          <p:spPr>
            <a:xfrm>
              <a:off x="3601417" y="5941910"/>
              <a:ext cx="752907" cy="2655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Llama3</a:t>
              </a:r>
            </a:p>
          </p:txBody>
        </p:sp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97B7ED4C-AEC7-CDB1-EDBA-29CDDFAB1706}"/>
                </a:ext>
              </a:extLst>
            </p:cNvPr>
            <p:cNvGrpSpPr/>
            <p:nvPr/>
          </p:nvGrpSpPr>
          <p:grpSpPr>
            <a:xfrm>
              <a:off x="2404174" y="5737913"/>
              <a:ext cx="7173113" cy="265516"/>
              <a:chOff x="3058529" y="6185938"/>
              <a:chExt cx="5525339" cy="204523"/>
            </a:xfrm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0449624-02B4-FF6D-0B1B-7EB3D1B61F8C}"/>
                  </a:ext>
                </a:extLst>
              </p:cNvPr>
              <p:cNvSpPr txBox="1"/>
              <p:nvPr/>
            </p:nvSpPr>
            <p:spPr>
              <a:xfrm>
                <a:off x="3058529" y="6185938"/>
                <a:ext cx="392806" cy="2045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5AA3544-1918-D8D4-B807-0F3ED47F44AD}"/>
                  </a:ext>
                </a:extLst>
              </p:cNvPr>
              <p:cNvSpPr txBox="1"/>
              <p:nvPr/>
            </p:nvSpPr>
            <p:spPr>
              <a:xfrm>
                <a:off x="4159482" y="6185938"/>
                <a:ext cx="29815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2768DA4F-1FFA-3D50-2C77-D00810179A8D}"/>
                  </a:ext>
                </a:extLst>
              </p:cNvPr>
              <p:cNvSpPr txBox="1"/>
              <p:nvPr/>
            </p:nvSpPr>
            <p:spPr>
              <a:xfrm>
                <a:off x="5151821" y="6185938"/>
                <a:ext cx="332397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B45F6E14-BC99-8B48-A82A-BC6148A718F1}"/>
                  </a:ext>
                </a:extLst>
              </p:cNvPr>
              <p:cNvSpPr txBox="1"/>
              <p:nvPr/>
            </p:nvSpPr>
            <p:spPr>
              <a:xfrm>
                <a:off x="6152913" y="6185938"/>
                <a:ext cx="392806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9D454DBF-3849-C82B-0E1E-B4EFD1F95B08}"/>
                  </a:ext>
                </a:extLst>
              </p:cNvPr>
              <p:cNvSpPr txBox="1"/>
              <p:nvPr/>
            </p:nvSpPr>
            <p:spPr>
              <a:xfrm>
                <a:off x="7259130" y="6185938"/>
                <a:ext cx="263938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C5BB7362-E991-DB9C-890A-0923AEBD9504}"/>
                  </a:ext>
                </a:extLst>
              </p:cNvPr>
              <p:cNvSpPr txBox="1"/>
              <p:nvPr/>
            </p:nvSpPr>
            <p:spPr>
              <a:xfrm>
                <a:off x="8251471" y="6185938"/>
                <a:ext cx="332397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C91D7F7C-C6CC-FA9E-688E-BA1D367F2CF7}"/>
                </a:ext>
              </a:extLst>
            </p:cNvPr>
            <p:cNvGrpSpPr/>
            <p:nvPr/>
          </p:nvGrpSpPr>
          <p:grpSpPr>
            <a:xfrm>
              <a:off x="1491928" y="3547801"/>
              <a:ext cx="485963" cy="2056122"/>
              <a:chOff x="2337792" y="4488807"/>
              <a:chExt cx="374330" cy="1583799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E1C07E1-2620-996F-B0C7-F30E3339FFF9}"/>
                  </a:ext>
                </a:extLst>
              </p:cNvPr>
              <p:cNvSpPr txBox="1"/>
              <p:nvPr/>
            </p:nvSpPr>
            <p:spPr>
              <a:xfrm>
                <a:off x="2611517" y="5868084"/>
                <a:ext cx="100605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F454BE2F-0BA8-24AC-5C2D-6D6A49534B29}"/>
                  </a:ext>
                </a:extLst>
              </p:cNvPr>
              <p:cNvSpPr txBox="1"/>
              <p:nvPr/>
            </p:nvSpPr>
            <p:spPr>
              <a:xfrm>
                <a:off x="2337792" y="5429490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854C685-8ACD-A17B-6F76-D2AD171EF3A2}"/>
                  </a:ext>
                </a:extLst>
              </p:cNvPr>
              <p:cNvSpPr txBox="1"/>
              <p:nvPr/>
            </p:nvSpPr>
            <p:spPr>
              <a:xfrm>
                <a:off x="2337792" y="4959148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58B71AA-F04E-ACFE-4DB9-30FB2C934924}"/>
                  </a:ext>
                </a:extLst>
              </p:cNvPr>
              <p:cNvSpPr txBox="1"/>
              <p:nvPr/>
            </p:nvSpPr>
            <p:spPr>
              <a:xfrm>
                <a:off x="2337792" y="4488807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A3E08A24-4865-1EB0-6F03-4D9F3DC9D2DC}"/>
                </a:ext>
              </a:extLst>
            </p:cNvPr>
            <p:cNvGrpSpPr/>
            <p:nvPr/>
          </p:nvGrpSpPr>
          <p:grpSpPr>
            <a:xfrm>
              <a:off x="8666787" y="5526896"/>
              <a:ext cx="1451160" cy="265516"/>
              <a:chOff x="2721209" y="6319019"/>
              <a:chExt cx="1201634" cy="204523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A846AFC1-3CFF-AF38-287B-919ED703373E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87FA843-4F3F-4CDD-2943-816D8194D137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9C801D9C-63F4-6727-5BD7-1439A51E98FC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DCC67895-A1A4-91EC-A8CF-0F58D6E68029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4E2D784D-D464-E986-C702-2338057EB48E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1406DF2D-3602-F89D-AA07-F94F78F1EE9F}"/>
                </a:ext>
              </a:extLst>
            </p:cNvPr>
            <p:cNvGrpSpPr/>
            <p:nvPr/>
          </p:nvGrpSpPr>
          <p:grpSpPr>
            <a:xfrm>
              <a:off x="7325442" y="5526896"/>
              <a:ext cx="1451160" cy="265516"/>
              <a:chOff x="2721209" y="6319019"/>
              <a:chExt cx="1201634" cy="204523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5FEAA4C3-DDB7-EDB5-50EE-375500A0B2FD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45A546C-D577-3CC9-F9FA-6901EC47D488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3ECD83B-518F-6E1F-43C1-C014116C1A6E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55CBEB7-6614-37EA-FDBA-691EF66BEA57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20031261-6D2E-4AFF-36D3-335432EE9EA2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473DF228-2975-A851-C92F-85E7989360B4}"/>
                </a:ext>
              </a:extLst>
            </p:cNvPr>
            <p:cNvGrpSpPr/>
            <p:nvPr/>
          </p:nvGrpSpPr>
          <p:grpSpPr>
            <a:xfrm>
              <a:off x="5984099" y="5526896"/>
              <a:ext cx="1451160" cy="265516"/>
              <a:chOff x="2721209" y="6319019"/>
              <a:chExt cx="1201634" cy="204523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BDD011C7-94A4-86D6-ECFC-DE3F76460FC8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10DFCE4-AB73-D4FF-9BF3-3A19BFE44191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F61D595-0C9E-659C-A757-749A91E5D3B3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24E8D0B4-9478-C121-67C2-D0FB8CA77D95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636AB52-92C2-40A3-8E76-473540685330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4">
              <a:extLst>
                <a:ext uri="{FF2B5EF4-FFF2-40B4-BE49-F238E27FC236}">
                  <a16:creationId xmlns:a16="http://schemas.microsoft.com/office/drawing/2014/main" id="{77A23543-3A1D-B057-2D5A-B10C2027FE01}"/>
                </a:ext>
              </a:extLst>
            </p:cNvPr>
            <p:cNvGrpSpPr/>
            <p:nvPr/>
          </p:nvGrpSpPr>
          <p:grpSpPr>
            <a:xfrm>
              <a:off x="4642756" y="5526896"/>
              <a:ext cx="1451160" cy="265516"/>
              <a:chOff x="2721209" y="6319019"/>
              <a:chExt cx="1201634" cy="204523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6926BE3-59B4-3A39-DD88-C2134C51B483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ADCEC1C-F39D-150F-4E38-705436E34C3A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B5F45E6-2811-7BBD-0F0E-FE55B1FB997E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F9F6107-9D92-6AFA-D897-D1FFD57ACAB0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404208D-EF5C-54FD-EBAF-F9172C1207CF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5">
              <a:extLst>
                <a:ext uri="{FF2B5EF4-FFF2-40B4-BE49-F238E27FC236}">
                  <a16:creationId xmlns:a16="http://schemas.microsoft.com/office/drawing/2014/main" id="{E9CF2A67-C6BF-0D53-915D-B88807572E75}"/>
                </a:ext>
              </a:extLst>
            </p:cNvPr>
            <p:cNvGrpSpPr/>
            <p:nvPr/>
          </p:nvGrpSpPr>
          <p:grpSpPr>
            <a:xfrm>
              <a:off x="3301413" y="5526896"/>
              <a:ext cx="1451160" cy="265516"/>
              <a:chOff x="2721209" y="6319019"/>
              <a:chExt cx="1201634" cy="204523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6967171-864F-2052-CC0D-E79A2A37BECC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758F95A-698B-7222-8B8E-F1C224D1978B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21F824C-DF1C-77F4-153A-0F8186CD4081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50E67A8-7849-31A7-00D8-B71092644AF2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703B7F8E-3A32-4FFD-574B-62DA2A12813D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6">
              <a:extLst>
                <a:ext uri="{FF2B5EF4-FFF2-40B4-BE49-F238E27FC236}">
                  <a16:creationId xmlns:a16="http://schemas.microsoft.com/office/drawing/2014/main" id="{13E5A622-12EF-488B-5FFF-E9142D3F51AF}"/>
                </a:ext>
              </a:extLst>
            </p:cNvPr>
            <p:cNvGrpSpPr/>
            <p:nvPr/>
          </p:nvGrpSpPr>
          <p:grpSpPr>
            <a:xfrm>
              <a:off x="1960070" y="5526896"/>
              <a:ext cx="1451160" cy="265516"/>
              <a:chOff x="2721209" y="6319019"/>
              <a:chExt cx="1201634" cy="204523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94D0B2E-B87D-63AC-1E30-03DA70C8B9D4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7DBA292-42A5-3677-80BC-F1AE06F963AB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2086D44-5944-B0E4-7E43-AA3B95F6B740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8628C32-050C-37F1-8EB5-BE069E19864B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FC54C86-34BB-2EA5-FFF3-C4DDD9C2FF33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19" name="Straight Connector 17">
              <a:extLst>
                <a:ext uri="{FF2B5EF4-FFF2-40B4-BE49-F238E27FC236}">
                  <a16:creationId xmlns:a16="http://schemas.microsoft.com/office/drawing/2014/main" id="{746D0F9A-DE72-064C-8248-BA9ED24F04C2}"/>
                </a:ext>
              </a:extLst>
            </p:cNvPr>
            <p:cNvCxnSpPr>
              <a:cxnSpLocks/>
            </p:cNvCxnSpPr>
            <p:nvPr/>
          </p:nvCxnSpPr>
          <p:spPr>
            <a:xfrm>
              <a:off x="2034433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8">
              <a:extLst>
                <a:ext uri="{FF2B5EF4-FFF2-40B4-BE49-F238E27FC236}">
                  <a16:creationId xmlns:a16="http://schemas.microsoft.com/office/drawing/2014/main" id="{C97507C8-ADF2-DE0B-5350-036EA8C2A090}"/>
                </a:ext>
              </a:extLst>
            </p:cNvPr>
            <p:cNvCxnSpPr>
              <a:cxnSpLocks/>
            </p:cNvCxnSpPr>
            <p:nvPr/>
          </p:nvCxnSpPr>
          <p:spPr>
            <a:xfrm>
              <a:off x="6065231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19">
              <a:extLst>
                <a:ext uri="{FF2B5EF4-FFF2-40B4-BE49-F238E27FC236}">
                  <a16:creationId xmlns:a16="http://schemas.microsoft.com/office/drawing/2014/main" id="{3A9EE854-976A-B58C-4F49-60DD70775E6E}"/>
                </a:ext>
              </a:extLst>
            </p:cNvPr>
            <p:cNvCxnSpPr>
              <a:cxnSpLocks/>
            </p:cNvCxnSpPr>
            <p:nvPr/>
          </p:nvCxnSpPr>
          <p:spPr>
            <a:xfrm>
              <a:off x="10090865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" name="Straight Connector 20">
              <a:extLst>
                <a:ext uri="{FF2B5EF4-FFF2-40B4-BE49-F238E27FC236}">
                  <a16:creationId xmlns:a16="http://schemas.microsoft.com/office/drawing/2014/main" id="{60ECF7B3-1B6B-84B4-BBB5-B4285ACD8F0B}"/>
                </a:ext>
              </a:extLst>
            </p:cNvPr>
            <p:cNvCxnSpPr>
              <a:cxnSpLocks/>
            </p:cNvCxnSpPr>
            <p:nvPr/>
          </p:nvCxnSpPr>
          <p:spPr>
            <a:xfrm>
              <a:off x="4721632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1">
              <a:extLst>
                <a:ext uri="{FF2B5EF4-FFF2-40B4-BE49-F238E27FC236}">
                  <a16:creationId xmlns:a16="http://schemas.microsoft.com/office/drawing/2014/main" id="{5746FB6C-D6A3-2693-A7E4-C7052C3B0BC9}"/>
                </a:ext>
              </a:extLst>
            </p:cNvPr>
            <p:cNvCxnSpPr>
              <a:cxnSpLocks/>
            </p:cNvCxnSpPr>
            <p:nvPr/>
          </p:nvCxnSpPr>
          <p:spPr>
            <a:xfrm>
              <a:off x="7408830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4" name="Straight Connector 22">
              <a:extLst>
                <a:ext uri="{FF2B5EF4-FFF2-40B4-BE49-F238E27FC236}">
                  <a16:creationId xmlns:a16="http://schemas.microsoft.com/office/drawing/2014/main" id="{2EC35667-AB49-5DE5-CEF8-A2E64B1BC1E5}"/>
                </a:ext>
              </a:extLst>
            </p:cNvPr>
            <p:cNvCxnSpPr>
              <a:cxnSpLocks/>
            </p:cNvCxnSpPr>
            <p:nvPr/>
          </p:nvCxnSpPr>
          <p:spPr>
            <a:xfrm>
              <a:off x="8752430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" name="Straight Connector 23">
              <a:extLst>
                <a:ext uri="{FF2B5EF4-FFF2-40B4-BE49-F238E27FC236}">
                  <a16:creationId xmlns:a16="http://schemas.microsoft.com/office/drawing/2014/main" id="{EA8C3269-D5D7-0084-5882-903C53E7E686}"/>
                </a:ext>
              </a:extLst>
            </p:cNvPr>
            <p:cNvCxnSpPr>
              <a:cxnSpLocks/>
            </p:cNvCxnSpPr>
            <p:nvPr/>
          </p:nvCxnSpPr>
          <p:spPr>
            <a:xfrm>
              <a:off x="3378032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E81F3FE-6514-D1DE-76BC-FAAC21BD5FAD}"/>
                </a:ext>
              </a:extLst>
            </p:cNvPr>
            <p:cNvSpPr txBox="1"/>
            <p:nvPr/>
          </p:nvSpPr>
          <p:spPr>
            <a:xfrm>
              <a:off x="1307573" y="5522434"/>
              <a:ext cx="714494" cy="2655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#</a:t>
              </a:r>
              <a:r>
                <a:rPr lang="ko-KR" alt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 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GPUs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27" name="Group 25">
              <a:extLst>
                <a:ext uri="{FF2B5EF4-FFF2-40B4-BE49-F238E27FC236}">
                  <a16:creationId xmlns:a16="http://schemas.microsoft.com/office/drawing/2014/main" id="{82435841-EC98-59F7-4809-03219B0202A9}"/>
                </a:ext>
              </a:extLst>
            </p:cNvPr>
            <p:cNvGrpSpPr/>
            <p:nvPr/>
          </p:nvGrpSpPr>
          <p:grpSpPr>
            <a:xfrm>
              <a:off x="6562485" y="3390622"/>
              <a:ext cx="1090814" cy="265516"/>
              <a:chOff x="6261612" y="4369350"/>
              <a:chExt cx="840237" cy="204523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4A44EA29-70B7-7430-7F89-B6417BEC5086}"/>
                  </a:ext>
                </a:extLst>
              </p:cNvPr>
              <p:cNvSpPr txBox="1"/>
              <p:nvPr/>
            </p:nvSpPr>
            <p:spPr>
              <a:xfrm>
                <a:off x="6565093" y="4369350"/>
                <a:ext cx="536756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CONV</a:t>
                </a:r>
              </a:p>
            </p:txBody>
          </p:sp>
          <p:grpSp>
            <p:nvGrpSpPr>
              <p:cNvPr id="62" name="Group 74">
                <a:extLst>
                  <a:ext uri="{FF2B5EF4-FFF2-40B4-BE49-F238E27FC236}">
                    <a16:creationId xmlns:a16="http://schemas.microsoft.com/office/drawing/2014/main" id="{C78526AE-1F2E-EB69-5912-DCDC3F582E0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261612" y="4424439"/>
                <a:ext cx="288000" cy="118349"/>
                <a:chOff x="10116284" y="4377069"/>
                <a:chExt cx="396000" cy="162731"/>
              </a:xfrm>
            </p:grpSpPr>
            <p:cxnSp>
              <p:nvCxnSpPr>
                <p:cNvPr id="63" name="Straight Connector 75">
                  <a:extLst>
                    <a:ext uri="{FF2B5EF4-FFF2-40B4-BE49-F238E27FC236}">
                      <a16:creationId xmlns:a16="http://schemas.microsoft.com/office/drawing/2014/main" id="{D729EA95-4E52-23D9-20F2-01CC818D43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6284" y="4458434"/>
                  <a:ext cx="396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4472C4">
                      <a:lumMod val="60000"/>
                      <a:lumOff val="40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4" name="Triangle 76">
                  <a:extLst>
                    <a:ext uri="{FF2B5EF4-FFF2-40B4-BE49-F238E27FC236}">
                      <a16:creationId xmlns:a16="http://schemas.microsoft.com/office/drawing/2014/main" id="{C9F39888-8D19-E926-EF42-2C7564310962}"/>
                    </a:ext>
                  </a:extLst>
                </p:cNvPr>
                <p:cNvSpPr/>
                <p:nvPr/>
              </p:nvSpPr>
              <p:spPr>
                <a:xfrm>
                  <a:off x="10219900" y="4377069"/>
                  <a:ext cx="188768" cy="162731"/>
                </a:xfrm>
                <a:prstGeom prst="triangle">
                  <a:avLst/>
                </a:prstGeom>
                <a:solidFill>
                  <a:srgbClr val="4472C4">
                    <a:lumMod val="60000"/>
                    <a:lumOff val="40000"/>
                  </a:srgbClr>
                </a:solidFill>
                <a:ln w="19050" cap="flat" cmpd="sng" algn="ctr">
                  <a:solidFill>
                    <a:srgbClr val="4472C4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8" name="Group 26">
              <a:extLst>
                <a:ext uri="{FF2B5EF4-FFF2-40B4-BE49-F238E27FC236}">
                  <a16:creationId xmlns:a16="http://schemas.microsoft.com/office/drawing/2014/main" id="{2BFA10C3-1D19-5A36-6612-566EB0D6C29B}"/>
                </a:ext>
              </a:extLst>
            </p:cNvPr>
            <p:cNvGrpSpPr/>
            <p:nvPr/>
          </p:nvGrpSpPr>
          <p:grpSpPr>
            <a:xfrm>
              <a:off x="2812841" y="3390622"/>
              <a:ext cx="1127142" cy="265516"/>
              <a:chOff x="3373319" y="4369350"/>
              <a:chExt cx="868220" cy="204523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11DABCB-32B4-1452-8500-06EA3D4C0DB8}"/>
                  </a:ext>
                </a:extLst>
              </p:cNvPr>
              <p:cNvSpPr txBox="1"/>
              <p:nvPr/>
            </p:nvSpPr>
            <p:spPr>
              <a:xfrm>
                <a:off x="3659687" y="4369350"/>
                <a:ext cx="581852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HBM4</a:t>
                </a:r>
              </a:p>
            </p:txBody>
          </p:sp>
          <p:grpSp>
            <p:nvGrpSpPr>
              <p:cNvPr id="58" name="Group 70">
                <a:extLst>
                  <a:ext uri="{FF2B5EF4-FFF2-40B4-BE49-F238E27FC236}">
                    <a16:creationId xmlns:a16="http://schemas.microsoft.com/office/drawing/2014/main" id="{4B11AA61-3734-E330-26EE-BC5F90F82B8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73319" y="4417334"/>
                <a:ext cx="288000" cy="132558"/>
                <a:chOff x="9706532" y="6592681"/>
                <a:chExt cx="396000" cy="182268"/>
              </a:xfrm>
            </p:grpSpPr>
            <p:cxnSp>
              <p:nvCxnSpPr>
                <p:cNvPr id="59" name="Straight Connector 71">
                  <a:extLst>
                    <a:ext uri="{FF2B5EF4-FFF2-40B4-BE49-F238E27FC236}">
                      <a16:creationId xmlns:a16="http://schemas.microsoft.com/office/drawing/2014/main" id="{394015B6-3FC4-ED62-1F28-0D883BDED5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706532" y="6683815"/>
                  <a:ext cx="396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ED7D31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0" name="Diamond 72">
                  <a:extLst>
                    <a:ext uri="{FF2B5EF4-FFF2-40B4-BE49-F238E27FC236}">
                      <a16:creationId xmlns:a16="http://schemas.microsoft.com/office/drawing/2014/main" id="{B2070B70-A1B9-388E-CE73-50DCC1D5DCF8}"/>
                    </a:ext>
                  </a:extLst>
                </p:cNvPr>
                <p:cNvSpPr/>
                <p:nvPr/>
              </p:nvSpPr>
              <p:spPr>
                <a:xfrm>
                  <a:off x="9813398" y="6592681"/>
                  <a:ext cx="182268" cy="182268"/>
                </a:xfrm>
                <a:prstGeom prst="diamond">
                  <a:avLst/>
                </a:prstGeom>
                <a:solidFill>
                  <a:srgbClr val="ED7D31"/>
                </a:solidFill>
                <a:ln w="19050" cap="flat" cmpd="sng" algn="ctr">
                  <a:solidFill>
                    <a:srgbClr val="ED7D31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9" name="Group 27">
              <a:extLst>
                <a:ext uri="{FF2B5EF4-FFF2-40B4-BE49-F238E27FC236}">
                  <a16:creationId xmlns:a16="http://schemas.microsoft.com/office/drawing/2014/main" id="{7EA905B6-E55C-797F-5A81-071BCE68DF0E}"/>
                </a:ext>
              </a:extLst>
            </p:cNvPr>
            <p:cNvGrpSpPr/>
            <p:nvPr/>
          </p:nvGrpSpPr>
          <p:grpSpPr>
            <a:xfrm>
              <a:off x="4204328" y="3390622"/>
              <a:ext cx="861283" cy="265516"/>
              <a:chOff x="4445160" y="4369350"/>
              <a:chExt cx="663433" cy="204523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C7C984B-5F4F-4A14-5C13-34040DA31B36}"/>
                  </a:ext>
                </a:extLst>
              </p:cNvPr>
              <p:cNvSpPr txBox="1"/>
              <p:nvPr/>
            </p:nvSpPr>
            <p:spPr>
              <a:xfrm>
                <a:off x="4746973" y="4369350"/>
                <a:ext cx="361620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HBF</a:t>
                </a:r>
              </a:p>
            </p:txBody>
          </p:sp>
          <p:grpSp>
            <p:nvGrpSpPr>
              <p:cNvPr id="54" name="Group 66">
                <a:extLst>
                  <a:ext uri="{FF2B5EF4-FFF2-40B4-BE49-F238E27FC236}">
                    <a16:creationId xmlns:a16="http://schemas.microsoft.com/office/drawing/2014/main" id="{0DB338A3-503E-A781-D8AD-F6CE95138DE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445160" y="4424439"/>
                <a:ext cx="288000" cy="118349"/>
                <a:chOff x="10116284" y="4377069"/>
                <a:chExt cx="396000" cy="162731"/>
              </a:xfrm>
              <a:solidFill>
                <a:srgbClr val="70AD47"/>
              </a:solidFill>
            </p:grpSpPr>
            <p:cxnSp>
              <p:nvCxnSpPr>
                <p:cNvPr id="55" name="Straight Connector 67">
                  <a:extLst>
                    <a:ext uri="{FF2B5EF4-FFF2-40B4-BE49-F238E27FC236}">
                      <a16:creationId xmlns:a16="http://schemas.microsoft.com/office/drawing/2014/main" id="{2475DA1F-591C-F4B3-64E7-160EBF296E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6284" y="4458434"/>
                  <a:ext cx="396000" cy="0"/>
                </a:xfrm>
                <a:prstGeom prst="line">
                  <a:avLst/>
                </a:prstGeom>
                <a:solidFill>
                  <a:srgbClr val="9CC680"/>
                </a:solidFill>
                <a:ln w="28575" cap="flat" cmpd="sng" algn="ctr">
                  <a:solidFill>
                    <a:srgbClr val="9CC680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6" name="Triangle 68">
                  <a:extLst>
                    <a:ext uri="{FF2B5EF4-FFF2-40B4-BE49-F238E27FC236}">
                      <a16:creationId xmlns:a16="http://schemas.microsoft.com/office/drawing/2014/main" id="{1D549B5E-7DF8-F8BA-01DE-F56246953062}"/>
                    </a:ext>
                  </a:extLst>
                </p:cNvPr>
                <p:cNvSpPr/>
                <p:nvPr/>
              </p:nvSpPr>
              <p:spPr>
                <a:xfrm>
                  <a:off x="10219900" y="4377069"/>
                  <a:ext cx="188768" cy="162731"/>
                </a:xfrm>
                <a:prstGeom prst="triangle">
                  <a:avLst/>
                </a:prstGeom>
                <a:solidFill>
                  <a:srgbClr val="9CC680"/>
                </a:solidFill>
                <a:ln w="19050" cap="flat" cmpd="sng" algn="ctr">
                  <a:solidFill>
                    <a:srgbClr val="70AD47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0" name="Group 28">
              <a:extLst>
                <a:ext uri="{FF2B5EF4-FFF2-40B4-BE49-F238E27FC236}">
                  <a16:creationId xmlns:a16="http://schemas.microsoft.com/office/drawing/2014/main" id="{FD855270-9D46-2914-8186-C2C63BED0DD2}"/>
                </a:ext>
              </a:extLst>
            </p:cNvPr>
            <p:cNvGrpSpPr/>
            <p:nvPr/>
          </p:nvGrpSpPr>
          <p:grpSpPr>
            <a:xfrm>
              <a:off x="7917645" y="3390622"/>
              <a:ext cx="1192171" cy="265516"/>
              <a:chOff x="7305471" y="4369350"/>
              <a:chExt cx="918311" cy="204523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6C855BE-7C88-E2DB-4BF3-A354BB5BDCB4}"/>
                  </a:ext>
                </a:extLst>
              </p:cNvPr>
              <p:cNvSpPr txBox="1"/>
              <p:nvPr/>
            </p:nvSpPr>
            <p:spPr>
              <a:xfrm>
                <a:off x="7605605" y="4369350"/>
                <a:ext cx="618177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CONV</a:t>
                </a:r>
                <a:r>
                  <a:rPr kumimoji="0" lang="en-KR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grpSp>
            <p:nvGrpSpPr>
              <p:cNvPr id="50" name="Group 62">
                <a:extLst>
                  <a:ext uri="{FF2B5EF4-FFF2-40B4-BE49-F238E27FC236}">
                    <a16:creationId xmlns:a16="http://schemas.microsoft.com/office/drawing/2014/main" id="{8AA891AA-6903-64C0-5D17-7D1068071CBC}"/>
                  </a:ext>
                </a:extLst>
              </p:cNvPr>
              <p:cNvGrpSpPr/>
              <p:nvPr/>
            </p:nvGrpSpPr>
            <p:grpSpPr>
              <a:xfrm>
                <a:off x="7305471" y="4424213"/>
                <a:ext cx="288000" cy="118800"/>
                <a:chOff x="7305471" y="4415644"/>
                <a:chExt cx="288000" cy="118800"/>
              </a:xfrm>
            </p:grpSpPr>
            <p:cxnSp>
              <p:nvCxnSpPr>
                <p:cNvPr id="51" name="Straight Connector 63">
                  <a:extLst>
                    <a:ext uri="{FF2B5EF4-FFF2-40B4-BE49-F238E27FC236}">
                      <a16:creationId xmlns:a16="http://schemas.microsoft.com/office/drawing/2014/main" id="{63CA0C8C-E928-FA6F-9889-ACDE92E200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05471" y="4475044"/>
                  <a:ext cx="288000" cy="0"/>
                </a:xfrm>
                <a:prstGeom prst="line">
                  <a:avLst/>
                </a:prstGeom>
                <a:solidFill>
                  <a:srgbClr val="4472C4">
                    <a:lumMod val="75000"/>
                  </a:srgbClr>
                </a:solidFill>
                <a:ln w="28575" cap="flat" cmpd="sng" algn="ctr">
                  <a:solidFill>
                    <a:srgbClr val="4472C4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2" name="Oval 64">
                  <a:extLst>
                    <a:ext uri="{FF2B5EF4-FFF2-40B4-BE49-F238E27FC236}">
                      <a16:creationId xmlns:a16="http://schemas.microsoft.com/office/drawing/2014/main" id="{0F72F6AD-8DDF-B3C9-404D-CBFAC3036B8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390071" y="4415644"/>
                  <a:ext cx="118801" cy="118800"/>
                </a:xfrm>
                <a:prstGeom prst="ellipse">
                  <a:avLst/>
                </a:prstGeom>
                <a:solidFill>
                  <a:srgbClr val="4472C4">
                    <a:lumMod val="75000"/>
                  </a:srgbClr>
                </a:solidFill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1" name="Group 29">
              <a:extLst>
                <a:ext uri="{FF2B5EF4-FFF2-40B4-BE49-F238E27FC236}">
                  <a16:creationId xmlns:a16="http://schemas.microsoft.com/office/drawing/2014/main" id="{963C098E-EE1F-5312-C873-D45098AEF6B6}"/>
                </a:ext>
              </a:extLst>
            </p:cNvPr>
            <p:cNvGrpSpPr/>
            <p:nvPr/>
          </p:nvGrpSpPr>
          <p:grpSpPr>
            <a:xfrm>
              <a:off x="5329956" y="3390622"/>
              <a:ext cx="968184" cy="265516"/>
              <a:chOff x="5312214" y="4369350"/>
              <a:chExt cx="745777" cy="204523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E267D9A-3048-2527-5438-F5F3B2395031}"/>
                  </a:ext>
                </a:extLst>
              </p:cNvPr>
              <p:cNvSpPr txBox="1"/>
              <p:nvPr/>
            </p:nvSpPr>
            <p:spPr>
              <a:xfrm>
                <a:off x="5615295" y="4369350"/>
                <a:ext cx="442696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HBF</a:t>
                </a:r>
                <a:r>
                  <a:rPr kumimoji="0" lang="en-KR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grpSp>
            <p:nvGrpSpPr>
              <p:cNvPr id="46" name="Group 58">
                <a:extLst>
                  <a:ext uri="{FF2B5EF4-FFF2-40B4-BE49-F238E27FC236}">
                    <a16:creationId xmlns:a16="http://schemas.microsoft.com/office/drawing/2014/main" id="{BB6993D1-9F8B-5D8F-DD32-1A2AAD162DFD}"/>
                  </a:ext>
                </a:extLst>
              </p:cNvPr>
              <p:cNvGrpSpPr/>
              <p:nvPr/>
            </p:nvGrpSpPr>
            <p:grpSpPr>
              <a:xfrm>
                <a:off x="5312214" y="4424213"/>
                <a:ext cx="288000" cy="118800"/>
                <a:chOff x="5312214" y="4427929"/>
                <a:chExt cx="288000" cy="118800"/>
              </a:xfrm>
            </p:grpSpPr>
            <p:cxnSp>
              <p:nvCxnSpPr>
                <p:cNvPr id="47" name="Straight Connector 59">
                  <a:extLst>
                    <a:ext uri="{FF2B5EF4-FFF2-40B4-BE49-F238E27FC236}">
                      <a16:creationId xmlns:a16="http://schemas.microsoft.com/office/drawing/2014/main" id="{A8AE1696-97A0-767A-04A0-65685AAC2E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12214" y="4487329"/>
                  <a:ext cx="288000" cy="0"/>
                </a:xfrm>
                <a:prstGeom prst="line">
                  <a:avLst/>
                </a:prstGeom>
                <a:solidFill>
                  <a:srgbClr val="70AD47">
                    <a:lumMod val="75000"/>
                  </a:srgbClr>
                </a:solidFill>
                <a:ln w="28575" cap="flat" cmpd="sng" algn="ctr">
                  <a:solidFill>
                    <a:srgbClr val="70AD47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48" name="Oval 60">
                  <a:extLst>
                    <a:ext uri="{FF2B5EF4-FFF2-40B4-BE49-F238E27FC236}">
                      <a16:creationId xmlns:a16="http://schemas.microsoft.com/office/drawing/2014/main" id="{1402E552-CE0D-C423-2FE3-AACE00C49A1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96814" y="4427929"/>
                  <a:ext cx="118801" cy="118800"/>
                </a:xfrm>
                <a:prstGeom prst="ellipse">
                  <a:avLst/>
                </a:prstGeom>
                <a:solidFill>
                  <a:srgbClr val="70AD47">
                    <a:lumMod val="75000"/>
                  </a:srgbClr>
                </a:solidFill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7CDED8D-0950-79FF-25D3-7DFD82A7E8F6}"/>
                </a:ext>
              </a:extLst>
            </p:cNvPr>
            <p:cNvSpPr txBox="1"/>
            <p:nvPr/>
          </p:nvSpPr>
          <p:spPr>
            <a:xfrm>
              <a:off x="3613230" y="6188710"/>
              <a:ext cx="47243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Cambria" panose="02040503050406030204" pitchFamily="18" charset="0"/>
                </a:rPr>
                <a:t>Per-GPU TPS under 0.1-second TPOT SLO</a:t>
              </a:r>
              <a:endParaRPr lang="en-KR" sz="2000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E8136B81-8BC4-4330-4C18-0C7D4FC0D592}"/>
              </a:ext>
            </a:extLst>
          </p:cNvPr>
          <p:cNvGrpSpPr/>
          <p:nvPr/>
        </p:nvGrpSpPr>
        <p:grpSpPr>
          <a:xfrm>
            <a:off x="1338856" y="2040520"/>
            <a:ext cx="9381095" cy="2017705"/>
            <a:chOff x="1338856" y="2040520"/>
            <a:chExt cx="9381095" cy="2017705"/>
          </a:xfrm>
        </p:grpSpPr>
        <p:sp>
          <p:nvSpPr>
            <p:cNvPr id="105" name="모서리가 둥근 직사각형 104">
              <a:extLst>
                <a:ext uri="{FF2B5EF4-FFF2-40B4-BE49-F238E27FC236}">
                  <a16:creationId xmlns:a16="http://schemas.microsoft.com/office/drawing/2014/main" id="{9E28276C-4916-860F-B852-239C3D937A3D}"/>
                </a:ext>
              </a:extLst>
            </p:cNvPr>
            <p:cNvSpPr/>
            <p:nvPr/>
          </p:nvSpPr>
          <p:spPr>
            <a:xfrm>
              <a:off x="1338856" y="2183400"/>
              <a:ext cx="614660" cy="1088449"/>
            </a:xfrm>
            <a:prstGeom prst="roundRect">
              <a:avLst/>
            </a:prstGeom>
            <a:noFill/>
            <a:ln w="28575">
              <a:solidFill>
                <a:srgbClr val="C70E64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FF0000"/>
                </a:solidFill>
              </a:endParaRPr>
            </a:p>
          </p:txBody>
        </p:sp>
        <p:sp>
          <p:nvSpPr>
            <p:cNvPr id="106" name="모서리가 둥근 직사각형 105">
              <a:extLst>
                <a:ext uri="{FF2B5EF4-FFF2-40B4-BE49-F238E27FC236}">
                  <a16:creationId xmlns:a16="http://schemas.microsoft.com/office/drawing/2014/main" id="{56A7A54D-5212-3898-22AA-A6DC99599051}"/>
                </a:ext>
              </a:extLst>
            </p:cNvPr>
            <p:cNvSpPr/>
            <p:nvPr/>
          </p:nvSpPr>
          <p:spPr>
            <a:xfrm>
              <a:off x="3063927" y="2040520"/>
              <a:ext cx="614660" cy="1473939"/>
            </a:xfrm>
            <a:prstGeom prst="roundRect">
              <a:avLst/>
            </a:prstGeom>
            <a:noFill/>
            <a:ln w="28575">
              <a:solidFill>
                <a:srgbClr val="C70E64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FF0000"/>
                </a:solidFill>
              </a:endParaRPr>
            </a:p>
          </p:txBody>
        </p:sp>
        <p:sp>
          <p:nvSpPr>
            <p:cNvPr id="107" name="모서리가 둥근 직사각형 106">
              <a:extLst>
                <a:ext uri="{FF2B5EF4-FFF2-40B4-BE49-F238E27FC236}">
                  <a16:creationId xmlns:a16="http://schemas.microsoft.com/office/drawing/2014/main" id="{CD024489-B1CD-2785-13A8-C87D2F92BA04}"/>
                </a:ext>
              </a:extLst>
            </p:cNvPr>
            <p:cNvSpPr/>
            <p:nvPr/>
          </p:nvSpPr>
          <p:spPr>
            <a:xfrm>
              <a:off x="4821374" y="2183400"/>
              <a:ext cx="614660" cy="1390672"/>
            </a:xfrm>
            <a:prstGeom prst="roundRect">
              <a:avLst/>
            </a:prstGeom>
            <a:noFill/>
            <a:ln w="28575">
              <a:solidFill>
                <a:srgbClr val="C70E64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FF0000"/>
                </a:solidFill>
              </a:endParaRPr>
            </a:p>
          </p:txBody>
        </p:sp>
        <p:sp>
          <p:nvSpPr>
            <p:cNvPr id="108" name="모서리가 둥근 직사각형 107">
              <a:extLst>
                <a:ext uri="{FF2B5EF4-FFF2-40B4-BE49-F238E27FC236}">
                  <a16:creationId xmlns:a16="http://schemas.microsoft.com/office/drawing/2014/main" id="{FC3FBFE1-6776-0261-ADF3-FCFB34646639}"/>
                </a:ext>
              </a:extLst>
            </p:cNvPr>
            <p:cNvSpPr/>
            <p:nvPr/>
          </p:nvSpPr>
          <p:spPr>
            <a:xfrm>
              <a:off x="6578821" y="2771227"/>
              <a:ext cx="614660" cy="1286998"/>
            </a:xfrm>
            <a:prstGeom prst="roundRect">
              <a:avLst/>
            </a:prstGeom>
            <a:noFill/>
            <a:ln w="28575">
              <a:solidFill>
                <a:srgbClr val="C70E64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FF0000"/>
                </a:solidFill>
              </a:endParaRPr>
            </a:p>
          </p:txBody>
        </p:sp>
        <p:sp>
          <p:nvSpPr>
            <p:cNvPr id="109" name="모서리가 둥근 직사각형 108">
              <a:extLst>
                <a:ext uri="{FF2B5EF4-FFF2-40B4-BE49-F238E27FC236}">
                  <a16:creationId xmlns:a16="http://schemas.microsoft.com/office/drawing/2014/main" id="{1B8494D8-D360-21C4-1381-66FC87C49A9D}"/>
                </a:ext>
              </a:extLst>
            </p:cNvPr>
            <p:cNvSpPr/>
            <p:nvPr/>
          </p:nvSpPr>
          <p:spPr>
            <a:xfrm>
              <a:off x="8336267" y="2300289"/>
              <a:ext cx="614660" cy="1737740"/>
            </a:xfrm>
            <a:prstGeom prst="roundRect">
              <a:avLst/>
            </a:prstGeom>
            <a:noFill/>
            <a:ln w="28575">
              <a:solidFill>
                <a:srgbClr val="C70E64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FF0000"/>
                </a:solidFill>
              </a:endParaRPr>
            </a:p>
          </p:txBody>
        </p:sp>
        <p:sp>
          <p:nvSpPr>
            <p:cNvPr id="110" name="모서리가 둥근 직사각형 109">
              <a:extLst>
                <a:ext uri="{FF2B5EF4-FFF2-40B4-BE49-F238E27FC236}">
                  <a16:creationId xmlns:a16="http://schemas.microsoft.com/office/drawing/2014/main" id="{57C603DB-FFAE-9896-A880-CF7661B11629}"/>
                </a:ext>
              </a:extLst>
            </p:cNvPr>
            <p:cNvSpPr/>
            <p:nvPr/>
          </p:nvSpPr>
          <p:spPr>
            <a:xfrm>
              <a:off x="10105291" y="2183400"/>
              <a:ext cx="614660" cy="1754845"/>
            </a:xfrm>
            <a:prstGeom prst="roundRect">
              <a:avLst/>
            </a:prstGeom>
            <a:noFill/>
            <a:ln w="28575">
              <a:solidFill>
                <a:srgbClr val="C70E64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R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111" name="모서리가 둥근 직사각형 44">
            <a:extLst>
              <a:ext uri="{FF2B5EF4-FFF2-40B4-BE49-F238E27FC236}">
                <a16:creationId xmlns:a16="http://schemas.microsoft.com/office/drawing/2014/main" id="{55C9B37E-6ECB-6249-B4CF-748AD1AFD096}"/>
              </a:ext>
            </a:extLst>
          </p:cNvPr>
          <p:cNvSpPr/>
          <p:nvPr/>
        </p:nvSpPr>
        <p:spPr>
          <a:xfrm>
            <a:off x="0" y="5385498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rgbClr val="C70E64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Benefit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:</a:t>
            </a:r>
            <a:r>
              <a:rPr lang="ko-KR" altLang="en-US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HBF </a:t>
            </a:r>
            <a:r>
              <a:rPr lang="en-US" altLang="ko-KR" sz="2400" dirty="0">
                <a:solidFill>
                  <a:srgbClr val="38761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reduces the minimum GPU count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to support the given models</a:t>
            </a:r>
            <a:endParaRPr lang="en-US" altLang="ko-KR" sz="2400" dirty="0">
              <a:solidFill>
                <a:srgbClr val="FF0000"/>
              </a:solidFill>
              <a:latin typeface="S-Core Dream 5 Medium" panose="020B0503030302020204" pitchFamily="34" charset="-127"/>
              <a:ea typeface="S-Core Dream 5 Medium" panose="020B05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878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FC25-FF6E-3756-37ED-B37FA84BA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1F63604-CD8C-BE0E-26C4-6FEFC24F4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  <a:p>
            <a:pPr lvl="1"/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F76D2C6-A1C8-93FB-DF96-1C146414B4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28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98E449C-1240-905C-18D0-9522BBBCD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ko-KR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41590077-6E3C-8639-2E79-AA13A95AE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Evaluation Results: System Throughput</a:t>
            </a:r>
            <a:endParaRPr kumimoji="1" lang="ko-KR" altLang="en-US" dirty="0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D22C23A1-1BC0-1804-2AA0-4C7FB6116AF7}"/>
              </a:ext>
            </a:extLst>
          </p:cNvPr>
          <p:cNvGrpSpPr/>
          <p:nvPr/>
        </p:nvGrpSpPr>
        <p:grpSpPr>
          <a:xfrm>
            <a:off x="142103" y="845590"/>
            <a:ext cx="11745097" cy="5685231"/>
            <a:chOff x="1181194" y="3241702"/>
            <a:chExt cx="8964257" cy="4115398"/>
          </a:xfrm>
        </p:grpSpPr>
        <p:graphicFrame>
          <p:nvGraphicFramePr>
            <p:cNvPr id="7" name="Chart 4">
              <a:extLst>
                <a:ext uri="{FF2B5EF4-FFF2-40B4-BE49-F238E27FC236}">
                  <a16:creationId xmlns:a16="http://schemas.microsoft.com/office/drawing/2014/main" id="{591949E1-01CA-6E19-E66D-EA2DE3AB051A}"/>
                </a:ext>
              </a:extLst>
            </p:cNvPr>
            <p:cNvGraphicFramePr/>
            <p:nvPr/>
          </p:nvGraphicFramePr>
          <p:xfrm>
            <a:off x="1276616" y="3241702"/>
            <a:ext cx="8868835" cy="41153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837886-42B2-3E8D-4359-858DF3A9095E}"/>
                </a:ext>
              </a:extLst>
            </p:cNvPr>
            <p:cNvSpPr txBox="1"/>
            <p:nvPr/>
          </p:nvSpPr>
          <p:spPr>
            <a:xfrm rot="16200000">
              <a:off x="624810" y="4408925"/>
              <a:ext cx="1466788" cy="35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P</a:t>
              </a: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er-GPU TPS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AA1DF1D-2891-E1A5-90BC-701B146A301C}"/>
                </a:ext>
              </a:extLst>
            </p:cNvPr>
            <p:cNvSpPr txBox="1"/>
            <p:nvPr/>
          </p:nvSpPr>
          <p:spPr>
            <a:xfrm>
              <a:off x="7625446" y="5941910"/>
              <a:ext cx="851152" cy="2655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7686EEB-66E2-F5F6-0F93-4D814D5F5548}"/>
                </a:ext>
              </a:extLst>
            </p:cNvPr>
            <p:cNvSpPr txBox="1"/>
            <p:nvPr/>
          </p:nvSpPr>
          <p:spPr>
            <a:xfrm>
              <a:off x="3601417" y="5941910"/>
              <a:ext cx="752907" cy="2655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Llama3</a:t>
              </a:r>
            </a:p>
          </p:txBody>
        </p:sp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84F93718-4709-0C72-2A5D-8283F6169413}"/>
                </a:ext>
              </a:extLst>
            </p:cNvPr>
            <p:cNvGrpSpPr/>
            <p:nvPr/>
          </p:nvGrpSpPr>
          <p:grpSpPr>
            <a:xfrm>
              <a:off x="2404174" y="5737913"/>
              <a:ext cx="7173113" cy="265516"/>
              <a:chOff x="3058529" y="6185938"/>
              <a:chExt cx="5525339" cy="204523"/>
            </a:xfrm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8B326DB7-3A58-DF7A-DABF-4F528FD50324}"/>
                  </a:ext>
                </a:extLst>
              </p:cNvPr>
              <p:cNvSpPr txBox="1"/>
              <p:nvPr/>
            </p:nvSpPr>
            <p:spPr>
              <a:xfrm>
                <a:off x="3058529" y="6185938"/>
                <a:ext cx="392806" cy="2045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B430088A-5B3D-5B0A-8287-DEF2E50C50D5}"/>
                  </a:ext>
                </a:extLst>
              </p:cNvPr>
              <p:cNvSpPr txBox="1"/>
              <p:nvPr/>
            </p:nvSpPr>
            <p:spPr>
              <a:xfrm>
                <a:off x="4159482" y="6185938"/>
                <a:ext cx="29815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21BE6E08-8D2F-5999-DA64-32601E679855}"/>
                  </a:ext>
                </a:extLst>
              </p:cNvPr>
              <p:cNvSpPr txBox="1"/>
              <p:nvPr/>
            </p:nvSpPr>
            <p:spPr>
              <a:xfrm>
                <a:off x="5151821" y="6185938"/>
                <a:ext cx="332397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6CA4087E-B9D3-14EC-38D5-14DB58C46885}"/>
                  </a:ext>
                </a:extLst>
              </p:cNvPr>
              <p:cNvSpPr txBox="1"/>
              <p:nvPr/>
            </p:nvSpPr>
            <p:spPr>
              <a:xfrm>
                <a:off x="6152913" y="6185938"/>
                <a:ext cx="392806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F9371621-D755-3364-3B7E-6F26C1D40BA9}"/>
                  </a:ext>
                </a:extLst>
              </p:cNvPr>
              <p:cNvSpPr txBox="1"/>
              <p:nvPr/>
            </p:nvSpPr>
            <p:spPr>
              <a:xfrm>
                <a:off x="7259130" y="6185938"/>
                <a:ext cx="263938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464447BA-569E-CE13-20EA-1C21017F66B4}"/>
                  </a:ext>
                </a:extLst>
              </p:cNvPr>
              <p:cNvSpPr txBox="1"/>
              <p:nvPr/>
            </p:nvSpPr>
            <p:spPr>
              <a:xfrm>
                <a:off x="8251471" y="6185938"/>
                <a:ext cx="332397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0F1D63C4-4B49-E852-F5BF-549F3E71B324}"/>
                </a:ext>
              </a:extLst>
            </p:cNvPr>
            <p:cNvGrpSpPr/>
            <p:nvPr/>
          </p:nvGrpSpPr>
          <p:grpSpPr>
            <a:xfrm>
              <a:off x="1491928" y="3547801"/>
              <a:ext cx="485963" cy="2056122"/>
              <a:chOff x="2337792" y="4488807"/>
              <a:chExt cx="374330" cy="1583799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CF2789A-CE03-EDEF-A66E-AD2E95AA8CBA}"/>
                  </a:ext>
                </a:extLst>
              </p:cNvPr>
              <p:cNvSpPr txBox="1"/>
              <p:nvPr/>
            </p:nvSpPr>
            <p:spPr>
              <a:xfrm>
                <a:off x="2611517" y="5868084"/>
                <a:ext cx="100605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A1EB298F-24A1-602B-6AC6-D017DE01EEFA}"/>
                  </a:ext>
                </a:extLst>
              </p:cNvPr>
              <p:cNvSpPr txBox="1"/>
              <p:nvPr/>
            </p:nvSpPr>
            <p:spPr>
              <a:xfrm>
                <a:off x="2337792" y="5429490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036BCD7-8D42-5BC5-01B1-B0D4B6A3F2BB}"/>
                  </a:ext>
                </a:extLst>
              </p:cNvPr>
              <p:cNvSpPr txBox="1"/>
              <p:nvPr/>
            </p:nvSpPr>
            <p:spPr>
              <a:xfrm>
                <a:off x="2337792" y="4959148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ADBDAB68-D618-9FC4-3155-2B51E4216275}"/>
                  </a:ext>
                </a:extLst>
              </p:cNvPr>
              <p:cNvSpPr txBox="1"/>
              <p:nvPr/>
            </p:nvSpPr>
            <p:spPr>
              <a:xfrm>
                <a:off x="2337792" y="4488807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2CB5C941-C32B-C55C-8BB5-AF81F4054DBD}"/>
                </a:ext>
              </a:extLst>
            </p:cNvPr>
            <p:cNvGrpSpPr/>
            <p:nvPr/>
          </p:nvGrpSpPr>
          <p:grpSpPr>
            <a:xfrm>
              <a:off x="8666787" y="5526896"/>
              <a:ext cx="1451160" cy="265516"/>
              <a:chOff x="2721209" y="6319019"/>
              <a:chExt cx="1201634" cy="204523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2D775FE-6C0D-5115-C67D-A2B79DE86D89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2A78C9D-C5BC-AEF9-5D66-AF7B8157E7B9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49C1B805-445F-644D-5E5B-A197D90403B6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A2851AC3-8D87-5201-80BD-2C04967E4CCB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D14EBE30-18A3-C6D4-71FD-35FB8A2E3FFB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131BB6DF-76FC-C364-4BD4-2F805E05F730}"/>
                </a:ext>
              </a:extLst>
            </p:cNvPr>
            <p:cNvGrpSpPr/>
            <p:nvPr/>
          </p:nvGrpSpPr>
          <p:grpSpPr>
            <a:xfrm>
              <a:off x="7325442" y="5526896"/>
              <a:ext cx="1451160" cy="265516"/>
              <a:chOff x="2721209" y="6319019"/>
              <a:chExt cx="1201634" cy="204523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114662C-C166-88EB-6D39-23438F17DFFA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6FA8671-AD86-10E3-49BC-FF22684DE1E3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95E3F41-713B-4DCE-F1F8-EF7C7C542E65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AEEF01BA-29DF-50E1-86CD-AAF518787032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AF05A37E-A5CF-32C7-D943-7497D9619193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7A33E3EE-100F-421E-971F-5E75D0C9EB26}"/>
                </a:ext>
              </a:extLst>
            </p:cNvPr>
            <p:cNvGrpSpPr/>
            <p:nvPr/>
          </p:nvGrpSpPr>
          <p:grpSpPr>
            <a:xfrm>
              <a:off x="5984099" y="5526896"/>
              <a:ext cx="1451160" cy="265516"/>
              <a:chOff x="2721209" y="6319019"/>
              <a:chExt cx="1201634" cy="204523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2EE5D89-BA30-4E76-DC9E-22F56E3ABC50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FB74A39-89FC-C337-0B2D-43381DD5B88B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F705C686-620E-159E-66DC-F0787C05C782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FAB99B2-9108-EF8A-DDCE-556E7B84B3E2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66B09B8B-03C1-9932-C691-05D02CF3B9BA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4">
              <a:extLst>
                <a:ext uri="{FF2B5EF4-FFF2-40B4-BE49-F238E27FC236}">
                  <a16:creationId xmlns:a16="http://schemas.microsoft.com/office/drawing/2014/main" id="{936DCEDA-4DC1-240E-7648-E9E5C027BAEF}"/>
                </a:ext>
              </a:extLst>
            </p:cNvPr>
            <p:cNvGrpSpPr/>
            <p:nvPr/>
          </p:nvGrpSpPr>
          <p:grpSpPr>
            <a:xfrm>
              <a:off x="4642756" y="5526896"/>
              <a:ext cx="1451160" cy="265516"/>
              <a:chOff x="2721209" y="6319019"/>
              <a:chExt cx="1201634" cy="204523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5DF5F28-7A5F-880B-F3F0-27E5B64276EF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B4C73F3-E1A4-68F5-4023-542C66F24588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3966565E-407C-D4D0-2946-A4C534593715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375741BE-3192-B87F-A624-5E83BB8AAF68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F600FADF-7FB6-6673-0D92-D3D6FC6271F2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5">
              <a:extLst>
                <a:ext uri="{FF2B5EF4-FFF2-40B4-BE49-F238E27FC236}">
                  <a16:creationId xmlns:a16="http://schemas.microsoft.com/office/drawing/2014/main" id="{D5D7AAF9-7A92-2089-6BB7-91E790C96157}"/>
                </a:ext>
              </a:extLst>
            </p:cNvPr>
            <p:cNvGrpSpPr/>
            <p:nvPr/>
          </p:nvGrpSpPr>
          <p:grpSpPr>
            <a:xfrm>
              <a:off x="3301413" y="5526896"/>
              <a:ext cx="1451160" cy="265516"/>
              <a:chOff x="2721209" y="6319019"/>
              <a:chExt cx="1201634" cy="204523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C01E0EC-8C06-A8D1-6F4A-A29498C25547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8FDF33E-5669-8D1E-3E99-876B2F284D17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6D706A5-BCD2-846E-D960-24696120E24C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337D9DF5-E65F-5A0D-4CAB-F360480F89D7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0482049-BE6C-162D-346D-C41529657F60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6">
              <a:extLst>
                <a:ext uri="{FF2B5EF4-FFF2-40B4-BE49-F238E27FC236}">
                  <a16:creationId xmlns:a16="http://schemas.microsoft.com/office/drawing/2014/main" id="{E67D7568-AD1B-B342-688B-21FBB2E23D5A}"/>
                </a:ext>
              </a:extLst>
            </p:cNvPr>
            <p:cNvGrpSpPr/>
            <p:nvPr/>
          </p:nvGrpSpPr>
          <p:grpSpPr>
            <a:xfrm>
              <a:off x="1960070" y="5526896"/>
              <a:ext cx="1451160" cy="265516"/>
              <a:chOff x="2721209" y="6319019"/>
              <a:chExt cx="1201634" cy="204523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CD90348-AC3A-2433-E31D-36A8BF397380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E07E298-5932-DF43-CE60-95E5B9A49848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1A1CDD2F-7680-1C8C-604C-05538C944E5C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045F0E4-85AB-A0BB-530F-7F21E62ADF5A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E6E3B86-DA32-3F0A-9A67-9A619DC74853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19" name="Straight Connector 17">
              <a:extLst>
                <a:ext uri="{FF2B5EF4-FFF2-40B4-BE49-F238E27FC236}">
                  <a16:creationId xmlns:a16="http://schemas.microsoft.com/office/drawing/2014/main" id="{2E959F5A-160B-C7D1-CDEF-21A8D1839AA8}"/>
                </a:ext>
              </a:extLst>
            </p:cNvPr>
            <p:cNvCxnSpPr>
              <a:cxnSpLocks/>
            </p:cNvCxnSpPr>
            <p:nvPr/>
          </p:nvCxnSpPr>
          <p:spPr>
            <a:xfrm>
              <a:off x="2034433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8">
              <a:extLst>
                <a:ext uri="{FF2B5EF4-FFF2-40B4-BE49-F238E27FC236}">
                  <a16:creationId xmlns:a16="http://schemas.microsoft.com/office/drawing/2014/main" id="{CEE0F522-6462-87FA-126F-6275037987F9}"/>
                </a:ext>
              </a:extLst>
            </p:cNvPr>
            <p:cNvCxnSpPr>
              <a:cxnSpLocks/>
            </p:cNvCxnSpPr>
            <p:nvPr/>
          </p:nvCxnSpPr>
          <p:spPr>
            <a:xfrm>
              <a:off x="6065231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19">
              <a:extLst>
                <a:ext uri="{FF2B5EF4-FFF2-40B4-BE49-F238E27FC236}">
                  <a16:creationId xmlns:a16="http://schemas.microsoft.com/office/drawing/2014/main" id="{1F1B4523-8388-80C8-BBFD-BABDE94A3E7B}"/>
                </a:ext>
              </a:extLst>
            </p:cNvPr>
            <p:cNvCxnSpPr>
              <a:cxnSpLocks/>
            </p:cNvCxnSpPr>
            <p:nvPr/>
          </p:nvCxnSpPr>
          <p:spPr>
            <a:xfrm>
              <a:off x="10090865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" name="Straight Connector 20">
              <a:extLst>
                <a:ext uri="{FF2B5EF4-FFF2-40B4-BE49-F238E27FC236}">
                  <a16:creationId xmlns:a16="http://schemas.microsoft.com/office/drawing/2014/main" id="{FF9F7024-703B-4244-630B-57D85B41B410}"/>
                </a:ext>
              </a:extLst>
            </p:cNvPr>
            <p:cNvCxnSpPr>
              <a:cxnSpLocks/>
            </p:cNvCxnSpPr>
            <p:nvPr/>
          </p:nvCxnSpPr>
          <p:spPr>
            <a:xfrm>
              <a:off x="4721632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1">
              <a:extLst>
                <a:ext uri="{FF2B5EF4-FFF2-40B4-BE49-F238E27FC236}">
                  <a16:creationId xmlns:a16="http://schemas.microsoft.com/office/drawing/2014/main" id="{32D9C238-B125-5DBB-650B-87C8B4AA6CC5}"/>
                </a:ext>
              </a:extLst>
            </p:cNvPr>
            <p:cNvCxnSpPr>
              <a:cxnSpLocks/>
            </p:cNvCxnSpPr>
            <p:nvPr/>
          </p:nvCxnSpPr>
          <p:spPr>
            <a:xfrm>
              <a:off x="7408830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4" name="Straight Connector 22">
              <a:extLst>
                <a:ext uri="{FF2B5EF4-FFF2-40B4-BE49-F238E27FC236}">
                  <a16:creationId xmlns:a16="http://schemas.microsoft.com/office/drawing/2014/main" id="{D1580529-B51B-E1F0-3698-3A70BAA99D18}"/>
                </a:ext>
              </a:extLst>
            </p:cNvPr>
            <p:cNvCxnSpPr>
              <a:cxnSpLocks/>
            </p:cNvCxnSpPr>
            <p:nvPr/>
          </p:nvCxnSpPr>
          <p:spPr>
            <a:xfrm>
              <a:off x="8752430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" name="Straight Connector 23">
              <a:extLst>
                <a:ext uri="{FF2B5EF4-FFF2-40B4-BE49-F238E27FC236}">
                  <a16:creationId xmlns:a16="http://schemas.microsoft.com/office/drawing/2014/main" id="{B5C6F4CB-7B19-9878-2CFB-73AFE7024166}"/>
                </a:ext>
              </a:extLst>
            </p:cNvPr>
            <p:cNvCxnSpPr>
              <a:cxnSpLocks/>
            </p:cNvCxnSpPr>
            <p:nvPr/>
          </p:nvCxnSpPr>
          <p:spPr>
            <a:xfrm>
              <a:off x="3378032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6FF1A95-D813-6E1A-AFDF-BC8D10A2EF6C}"/>
                </a:ext>
              </a:extLst>
            </p:cNvPr>
            <p:cNvSpPr txBox="1"/>
            <p:nvPr/>
          </p:nvSpPr>
          <p:spPr>
            <a:xfrm>
              <a:off x="1307573" y="5522434"/>
              <a:ext cx="714494" cy="2655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#</a:t>
              </a:r>
              <a:r>
                <a:rPr lang="ko-KR" alt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 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GPUs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27" name="Group 25">
              <a:extLst>
                <a:ext uri="{FF2B5EF4-FFF2-40B4-BE49-F238E27FC236}">
                  <a16:creationId xmlns:a16="http://schemas.microsoft.com/office/drawing/2014/main" id="{6F67238F-DE03-5805-D3A3-4D34D8913559}"/>
                </a:ext>
              </a:extLst>
            </p:cNvPr>
            <p:cNvGrpSpPr/>
            <p:nvPr/>
          </p:nvGrpSpPr>
          <p:grpSpPr>
            <a:xfrm>
              <a:off x="6562485" y="3390622"/>
              <a:ext cx="1090814" cy="265516"/>
              <a:chOff x="6261612" y="4369350"/>
              <a:chExt cx="840237" cy="204523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77B685A-4546-BF35-0F5B-392D29195517}"/>
                  </a:ext>
                </a:extLst>
              </p:cNvPr>
              <p:cNvSpPr txBox="1"/>
              <p:nvPr/>
            </p:nvSpPr>
            <p:spPr>
              <a:xfrm>
                <a:off x="6565093" y="4369350"/>
                <a:ext cx="536756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CONV</a:t>
                </a:r>
              </a:p>
            </p:txBody>
          </p:sp>
          <p:grpSp>
            <p:nvGrpSpPr>
              <p:cNvPr id="62" name="Group 74">
                <a:extLst>
                  <a:ext uri="{FF2B5EF4-FFF2-40B4-BE49-F238E27FC236}">
                    <a16:creationId xmlns:a16="http://schemas.microsoft.com/office/drawing/2014/main" id="{ABB6A2EA-0BBE-4739-687D-9FDD833375D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261612" y="4424439"/>
                <a:ext cx="288000" cy="118349"/>
                <a:chOff x="10116284" y="4377069"/>
                <a:chExt cx="396000" cy="162731"/>
              </a:xfrm>
            </p:grpSpPr>
            <p:cxnSp>
              <p:nvCxnSpPr>
                <p:cNvPr id="63" name="Straight Connector 75">
                  <a:extLst>
                    <a:ext uri="{FF2B5EF4-FFF2-40B4-BE49-F238E27FC236}">
                      <a16:creationId xmlns:a16="http://schemas.microsoft.com/office/drawing/2014/main" id="{F8EB5CA8-9C54-EDBE-756F-C41829EAD6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6284" y="4458434"/>
                  <a:ext cx="396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4472C4">
                      <a:lumMod val="60000"/>
                      <a:lumOff val="40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4" name="Triangle 76">
                  <a:extLst>
                    <a:ext uri="{FF2B5EF4-FFF2-40B4-BE49-F238E27FC236}">
                      <a16:creationId xmlns:a16="http://schemas.microsoft.com/office/drawing/2014/main" id="{06FBDD1C-D769-1D74-FAEC-45EA85335FAF}"/>
                    </a:ext>
                  </a:extLst>
                </p:cNvPr>
                <p:cNvSpPr/>
                <p:nvPr/>
              </p:nvSpPr>
              <p:spPr>
                <a:xfrm>
                  <a:off x="10219900" y="4377069"/>
                  <a:ext cx="188768" cy="162731"/>
                </a:xfrm>
                <a:prstGeom prst="triangle">
                  <a:avLst/>
                </a:prstGeom>
                <a:solidFill>
                  <a:srgbClr val="4472C4">
                    <a:lumMod val="60000"/>
                    <a:lumOff val="40000"/>
                  </a:srgbClr>
                </a:solidFill>
                <a:ln w="19050" cap="flat" cmpd="sng" algn="ctr">
                  <a:solidFill>
                    <a:srgbClr val="4472C4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8" name="Group 26">
              <a:extLst>
                <a:ext uri="{FF2B5EF4-FFF2-40B4-BE49-F238E27FC236}">
                  <a16:creationId xmlns:a16="http://schemas.microsoft.com/office/drawing/2014/main" id="{6A5BEF3D-DEF6-9FB2-690A-480E222A72B7}"/>
                </a:ext>
              </a:extLst>
            </p:cNvPr>
            <p:cNvGrpSpPr/>
            <p:nvPr/>
          </p:nvGrpSpPr>
          <p:grpSpPr>
            <a:xfrm>
              <a:off x="2812841" y="3390622"/>
              <a:ext cx="1127142" cy="265516"/>
              <a:chOff x="3373319" y="4369350"/>
              <a:chExt cx="868220" cy="204523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99291CF-C9BD-1600-7F94-BAB6F746A83D}"/>
                  </a:ext>
                </a:extLst>
              </p:cNvPr>
              <p:cNvSpPr txBox="1"/>
              <p:nvPr/>
            </p:nvSpPr>
            <p:spPr>
              <a:xfrm>
                <a:off x="3659687" y="4369350"/>
                <a:ext cx="581852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HBM4</a:t>
                </a:r>
              </a:p>
            </p:txBody>
          </p:sp>
          <p:grpSp>
            <p:nvGrpSpPr>
              <p:cNvPr id="58" name="Group 70">
                <a:extLst>
                  <a:ext uri="{FF2B5EF4-FFF2-40B4-BE49-F238E27FC236}">
                    <a16:creationId xmlns:a16="http://schemas.microsoft.com/office/drawing/2014/main" id="{24221B55-5749-ADEE-6B83-58E96C8984F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73319" y="4417334"/>
                <a:ext cx="288000" cy="132558"/>
                <a:chOff x="9706532" y="6592681"/>
                <a:chExt cx="396000" cy="182268"/>
              </a:xfrm>
            </p:grpSpPr>
            <p:cxnSp>
              <p:nvCxnSpPr>
                <p:cNvPr id="59" name="Straight Connector 71">
                  <a:extLst>
                    <a:ext uri="{FF2B5EF4-FFF2-40B4-BE49-F238E27FC236}">
                      <a16:creationId xmlns:a16="http://schemas.microsoft.com/office/drawing/2014/main" id="{ADCE211A-9FDC-BE95-D2F8-37BB8924BF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706532" y="6683815"/>
                  <a:ext cx="396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ED7D31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0" name="Diamond 72">
                  <a:extLst>
                    <a:ext uri="{FF2B5EF4-FFF2-40B4-BE49-F238E27FC236}">
                      <a16:creationId xmlns:a16="http://schemas.microsoft.com/office/drawing/2014/main" id="{BC641247-82EC-3B25-0016-2CF3C039F586}"/>
                    </a:ext>
                  </a:extLst>
                </p:cNvPr>
                <p:cNvSpPr/>
                <p:nvPr/>
              </p:nvSpPr>
              <p:spPr>
                <a:xfrm>
                  <a:off x="9813398" y="6592681"/>
                  <a:ext cx="182268" cy="182268"/>
                </a:xfrm>
                <a:prstGeom prst="diamond">
                  <a:avLst/>
                </a:prstGeom>
                <a:solidFill>
                  <a:srgbClr val="ED7D31"/>
                </a:solidFill>
                <a:ln w="19050" cap="flat" cmpd="sng" algn="ctr">
                  <a:solidFill>
                    <a:srgbClr val="ED7D31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9" name="Group 27">
              <a:extLst>
                <a:ext uri="{FF2B5EF4-FFF2-40B4-BE49-F238E27FC236}">
                  <a16:creationId xmlns:a16="http://schemas.microsoft.com/office/drawing/2014/main" id="{D790D24A-5428-BF43-40D6-D39EE0588D4D}"/>
                </a:ext>
              </a:extLst>
            </p:cNvPr>
            <p:cNvGrpSpPr/>
            <p:nvPr/>
          </p:nvGrpSpPr>
          <p:grpSpPr>
            <a:xfrm>
              <a:off x="4204328" y="3390622"/>
              <a:ext cx="861283" cy="265516"/>
              <a:chOff x="4445160" y="4369350"/>
              <a:chExt cx="663433" cy="204523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DEDD05B-25A3-0D4B-578B-657CE8B7C182}"/>
                  </a:ext>
                </a:extLst>
              </p:cNvPr>
              <p:cNvSpPr txBox="1"/>
              <p:nvPr/>
            </p:nvSpPr>
            <p:spPr>
              <a:xfrm>
                <a:off x="4746973" y="4369350"/>
                <a:ext cx="361620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HBF</a:t>
                </a:r>
              </a:p>
            </p:txBody>
          </p:sp>
          <p:grpSp>
            <p:nvGrpSpPr>
              <p:cNvPr id="54" name="Group 66">
                <a:extLst>
                  <a:ext uri="{FF2B5EF4-FFF2-40B4-BE49-F238E27FC236}">
                    <a16:creationId xmlns:a16="http://schemas.microsoft.com/office/drawing/2014/main" id="{7F6FDEA2-362E-5F35-5910-C9DDA7044C2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445160" y="4424439"/>
                <a:ext cx="288000" cy="118349"/>
                <a:chOff x="10116284" y="4377069"/>
                <a:chExt cx="396000" cy="162731"/>
              </a:xfrm>
              <a:solidFill>
                <a:srgbClr val="70AD47"/>
              </a:solidFill>
            </p:grpSpPr>
            <p:cxnSp>
              <p:nvCxnSpPr>
                <p:cNvPr id="55" name="Straight Connector 67">
                  <a:extLst>
                    <a:ext uri="{FF2B5EF4-FFF2-40B4-BE49-F238E27FC236}">
                      <a16:creationId xmlns:a16="http://schemas.microsoft.com/office/drawing/2014/main" id="{13B1F636-5ACD-56F7-167A-66F8A8EDE0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6284" y="4458434"/>
                  <a:ext cx="396000" cy="0"/>
                </a:xfrm>
                <a:prstGeom prst="line">
                  <a:avLst/>
                </a:prstGeom>
                <a:solidFill>
                  <a:srgbClr val="9CC680"/>
                </a:solidFill>
                <a:ln w="28575" cap="flat" cmpd="sng" algn="ctr">
                  <a:solidFill>
                    <a:srgbClr val="9CC680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6" name="Triangle 68">
                  <a:extLst>
                    <a:ext uri="{FF2B5EF4-FFF2-40B4-BE49-F238E27FC236}">
                      <a16:creationId xmlns:a16="http://schemas.microsoft.com/office/drawing/2014/main" id="{6559C5DD-96F1-CC16-FF73-39572BC91C4D}"/>
                    </a:ext>
                  </a:extLst>
                </p:cNvPr>
                <p:cNvSpPr/>
                <p:nvPr/>
              </p:nvSpPr>
              <p:spPr>
                <a:xfrm>
                  <a:off x="10219900" y="4377069"/>
                  <a:ext cx="188768" cy="162731"/>
                </a:xfrm>
                <a:prstGeom prst="triangle">
                  <a:avLst/>
                </a:prstGeom>
                <a:solidFill>
                  <a:srgbClr val="9CC680"/>
                </a:solidFill>
                <a:ln w="19050" cap="flat" cmpd="sng" algn="ctr">
                  <a:solidFill>
                    <a:srgbClr val="70AD47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0" name="Group 28">
              <a:extLst>
                <a:ext uri="{FF2B5EF4-FFF2-40B4-BE49-F238E27FC236}">
                  <a16:creationId xmlns:a16="http://schemas.microsoft.com/office/drawing/2014/main" id="{E6ACAE75-16BC-767E-A04A-BFD1B1D09787}"/>
                </a:ext>
              </a:extLst>
            </p:cNvPr>
            <p:cNvGrpSpPr/>
            <p:nvPr/>
          </p:nvGrpSpPr>
          <p:grpSpPr>
            <a:xfrm>
              <a:off x="7917645" y="3390622"/>
              <a:ext cx="1192171" cy="265516"/>
              <a:chOff x="7305471" y="4369350"/>
              <a:chExt cx="918311" cy="204523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7DE7CD5-BE5B-E526-35D7-B114E400699C}"/>
                  </a:ext>
                </a:extLst>
              </p:cNvPr>
              <p:cNvSpPr txBox="1"/>
              <p:nvPr/>
            </p:nvSpPr>
            <p:spPr>
              <a:xfrm>
                <a:off x="7605605" y="4369350"/>
                <a:ext cx="618177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CONV</a:t>
                </a:r>
                <a:r>
                  <a:rPr kumimoji="0" lang="en-KR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grpSp>
            <p:nvGrpSpPr>
              <p:cNvPr id="50" name="Group 62">
                <a:extLst>
                  <a:ext uri="{FF2B5EF4-FFF2-40B4-BE49-F238E27FC236}">
                    <a16:creationId xmlns:a16="http://schemas.microsoft.com/office/drawing/2014/main" id="{450C7A9E-1786-77BE-61DA-3054FBE4A4CA}"/>
                  </a:ext>
                </a:extLst>
              </p:cNvPr>
              <p:cNvGrpSpPr/>
              <p:nvPr/>
            </p:nvGrpSpPr>
            <p:grpSpPr>
              <a:xfrm>
                <a:off x="7305471" y="4424213"/>
                <a:ext cx="288000" cy="118800"/>
                <a:chOff x="7305471" y="4415644"/>
                <a:chExt cx="288000" cy="118800"/>
              </a:xfrm>
            </p:grpSpPr>
            <p:cxnSp>
              <p:nvCxnSpPr>
                <p:cNvPr id="51" name="Straight Connector 63">
                  <a:extLst>
                    <a:ext uri="{FF2B5EF4-FFF2-40B4-BE49-F238E27FC236}">
                      <a16:creationId xmlns:a16="http://schemas.microsoft.com/office/drawing/2014/main" id="{C3069F0E-D8B1-5E9C-9698-6CD9AE2447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05471" y="4475044"/>
                  <a:ext cx="288000" cy="0"/>
                </a:xfrm>
                <a:prstGeom prst="line">
                  <a:avLst/>
                </a:prstGeom>
                <a:solidFill>
                  <a:srgbClr val="4472C4">
                    <a:lumMod val="75000"/>
                  </a:srgbClr>
                </a:solidFill>
                <a:ln w="28575" cap="flat" cmpd="sng" algn="ctr">
                  <a:solidFill>
                    <a:srgbClr val="4472C4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2" name="Oval 64">
                  <a:extLst>
                    <a:ext uri="{FF2B5EF4-FFF2-40B4-BE49-F238E27FC236}">
                      <a16:creationId xmlns:a16="http://schemas.microsoft.com/office/drawing/2014/main" id="{F340BBFD-4409-6A93-0096-444D9B84A25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390071" y="4415644"/>
                  <a:ext cx="118801" cy="118800"/>
                </a:xfrm>
                <a:prstGeom prst="ellipse">
                  <a:avLst/>
                </a:prstGeom>
                <a:solidFill>
                  <a:srgbClr val="4472C4">
                    <a:lumMod val="75000"/>
                  </a:srgbClr>
                </a:solidFill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1" name="Group 29">
              <a:extLst>
                <a:ext uri="{FF2B5EF4-FFF2-40B4-BE49-F238E27FC236}">
                  <a16:creationId xmlns:a16="http://schemas.microsoft.com/office/drawing/2014/main" id="{F39BA78B-4AA9-3BC8-6D2D-D7682A8940B4}"/>
                </a:ext>
              </a:extLst>
            </p:cNvPr>
            <p:cNvGrpSpPr/>
            <p:nvPr/>
          </p:nvGrpSpPr>
          <p:grpSpPr>
            <a:xfrm>
              <a:off x="5329956" y="3390622"/>
              <a:ext cx="968184" cy="265516"/>
              <a:chOff x="5312214" y="4369350"/>
              <a:chExt cx="745777" cy="204523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304F91B-2519-6B68-CC7A-A1B8E96B2F19}"/>
                  </a:ext>
                </a:extLst>
              </p:cNvPr>
              <p:cNvSpPr txBox="1"/>
              <p:nvPr/>
            </p:nvSpPr>
            <p:spPr>
              <a:xfrm>
                <a:off x="5615295" y="4369350"/>
                <a:ext cx="442696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HBF</a:t>
                </a:r>
                <a:r>
                  <a:rPr kumimoji="0" lang="en-KR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grpSp>
            <p:nvGrpSpPr>
              <p:cNvPr id="46" name="Group 58">
                <a:extLst>
                  <a:ext uri="{FF2B5EF4-FFF2-40B4-BE49-F238E27FC236}">
                    <a16:creationId xmlns:a16="http://schemas.microsoft.com/office/drawing/2014/main" id="{3B22C419-05D6-D01A-5308-B7D7980557E6}"/>
                  </a:ext>
                </a:extLst>
              </p:cNvPr>
              <p:cNvGrpSpPr/>
              <p:nvPr/>
            </p:nvGrpSpPr>
            <p:grpSpPr>
              <a:xfrm>
                <a:off x="5312214" y="4424213"/>
                <a:ext cx="288000" cy="118800"/>
                <a:chOff x="5312214" y="4427929"/>
                <a:chExt cx="288000" cy="118800"/>
              </a:xfrm>
            </p:grpSpPr>
            <p:cxnSp>
              <p:nvCxnSpPr>
                <p:cNvPr id="47" name="Straight Connector 59">
                  <a:extLst>
                    <a:ext uri="{FF2B5EF4-FFF2-40B4-BE49-F238E27FC236}">
                      <a16:creationId xmlns:a16="http://schemas.microsoft.com/office/drawing/2014/main" id="{002E89D8-3D2E-D2D6-8A23-87268F9B64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12214" y="4487329"/>
                  <a:ext cx="288000" cy="0"/>
                </a:xfrm>
                <a:prstGeom prst="line">
                  <a:avLst/>
                </a:prstGeom>
                <a:solidFill>
                  <a:srgbClr val="70AD47">
                    <a:lumMod val="75000"/>
                  </a:srgbClr>
                </a:solidFill>
                <a:ln w="28575" cap="flat" cmpd="sng" algn="ctr">
                  <a:solidFill>
                    <a:srgbClr val="70AD47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48" name="Oval 60">
                  <a:extLst>
                    <a:ext uri="{FF2B5EF4-FFF2-40B4-BE49-F238E27FC236}">
                      <a16:creationId xmlns:a16="http://schemas.microsoft.com/office/drawing/2014/main" id="{FAE1F0C3-FCF1-E2A4-582F-092B07D2468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96814" y="4427929"/>
                  <a:ext cx="118801" cy="118800"/>
                </a:xfrm>
                <a:prstGeom prst="ellipse">
                  <a:avLst/>
                </a:prstGeom>
                <a:solidFill>
                  <a:srgbClr val="70AD47">
                    <a:lumMod val="75000"/>
                  </a:srgbClr>
                </a:solidFill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30C957B-4022-E221-F708-7CFDFB392988}"/>
                </a:ext>
              </a:extLst>
            </p:cNvPr>
            <p:cNvSpPr txBox="1"/>
            <p:nvPr/>
          </p:nvSpPr>
          <p:spPr>
            <a:xfrm>
              <a:off x="3613230" y="6188710"/>
              <a:ext cx="47243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Cambria" panose="02040503050406030204" pitchFamily="18" charset="0"/>
                </a:rPr>
                <a:t>Per-GPU TPS under 0.1-second TPOT SLO</a:t>
              </a:r>
              <a:endParaRPr lang="en-KR" sz="2000" dirty="0">
                <a:latin typeface="Cambria" panose="02040503050406030204" pitchFamily="18" charset="0"/>
              </a:endParaRPr>
            </a:p>
          </p:txBody>
        </p:sp>
      </p:grpSp>
      <p:sp>
        <p:nvSpPr>
          <p:cNvPr id="105" name="모서리가 둥근 직사각형 104">
            <a:extLst>
              <a:ext uri="{FF2B5EF4-FFF2-40B4-BE49-F238E27FC236}">
                <a16:creationId xmlns:a16="http://schemas.microsoft.com/office/drawing/2014/main" id="{91CC57E6-BD5C-4468-C551-6F27CA19FF4C}"/>
              </a:ext>
            </a:extLst>
          </p:cNvPr>
          <p:cNvSpPr/>
          <p:nvPr/>
        </p:nvSpPr>
        <p:spPr>
          <a:xfrm>
            <a:off x="1971753" y="2177676"/>
            <a:ext cx="315418" cy="381495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06" name="모서리가 둥근 직사각형 105">
            <a:extLst>
              <a:ext uri="{FF2B5EF4-FFF2-40B4-BE49-F238E27FC236}">
                <a16:creationId xmlns:a16="http://schemas.microsoft.com/office/drawing/2014/main" id="{5075B819-92B2-040F-BE5C-1F11169602E6}"/>
              </a:ext>
            </a:extLst>
          </p:cNvPr>
          <p:cNvSpPr/>
          <p:nvPr/>
        </p:nvSpPr>
        <p:spPr>
          <a:xfrm>
            <a:off x="3755913" y="2048419"/>
            <a:ext cx="636716" cy="915203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07" name="모서리가 둥근 직사각형 106">
            <a:extLst>
              <a:ext uri="{FF2B5EF4-FFF2-40B4-BE49-F238E27FC236}">
                <a16:creationId xmlns:a16="http://schemas.microsoft.com/office/drawing/2014/main" id="{F5D4628B-C224-5075-49F6-E44850ADF7E7}"/>
              </a:ext>
            </a:extLst>
          </p:cNvPr>
          <p:cNvSpPr/>
          <p:nvPr/>
        </p:nvSpPr>
        <p:spPr>
          <a:xfrm>
            <a:off x="5511399" y="1674073"/>
            <a:ext cx="984794" cy="1644455"/>
          </a:xfrm>
          <a:prstGeom prst="roundRect">
            <a:avLst>
              <a:gd name="adj" fmla="val 9413"/>
            </a:avLst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08" name="모서리가 둥근 직사각형 107">
            <a:extLst>
              <a:ext uri="{FF2B5EF4-FFF2-40B4-BE49-F238E27FC236}">
                <a16:creationId xmlns:a16="http://schemas.microsoft.com/office/drawing/2014/main" id="{BC367F47-D8E0-0AF3-BDE2-6CAABCDDADAA}"/>
              </a:ext>
            </a:extLst>
          </p:cNvPr>
          <p:cNvSpPr/>
          <p:nvPr/>
        </p:nvSpPr>
        <p:spPr>
          <a:xfrm>
            <a:off x="7240233" y="2455671"/>
            <a:ext cx="346960" cy="799125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09" name="모서리가 둥근 직사각형 108">
            <a:extLst>
              <a:ext uri="{FF2B5EF4-FFF2-40B4-BE49-F238E27FC236}">
                <a16:creationId xmlns:a16="http://schemas.microsoft.com/office/drawing/2014/main" id="{704C65AB-7771-6CFB-7A51-C9F5AFA0F903}"/>
              </a:ext>
            </a:extLst>
          </p:cNvPr>
          <p:cNvSpPr/>
          <p:nvPr/>
        </p:nvSpPr>
        <p:spPr>
          <a:xfrm>
            <a:off x="9033555" y="1843055"/>
            <a:ext cx="614660" cy="1411741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10" name="모서리가 둥근 직사각형 109">
            <a:extLst>
              <a:ext uri="{FF2B5EF4-FFF2-40B4-BE49-F238E27FC236}">
                <a16:creationId xmlns:a16="http://schemas.microsoft.com/office/drawing/2014/main" id="{0A8FF431-8BE8-7B31-4D30-3FF32546A78E}"/>
              </a:ext>
            </a:extLst>
          </p:cNvPr>
          <p:cNvSpPr/>
          <p:nvPr/>
        </p:nvSpPr>
        <p:spPr>
          <a:xfrm>
            <a:off x="10800592" y="1671502"/>
            <a:ext cx="939874" cy="1184019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11" name="모서리가 둥근 직사각형 44">
            <a:extLst>
              <a:ext uri="{FF2B5EF4-FFF2-40B4-BE49-F238E27FC236}">
                <a16:creationId xmlns:a16="http://schemas.microsoft.com/office/drawing/2014/main" id="{C4B5A233-68E6-7F69-AFC8-21EFC1060009}"/>
              </a:ext>
            </a:extLst>
          </p:cNvPr>
          <p:cNvSpPr/>
          <p:nvPr/>
        </p:nvSpPr>
        <p:spPr>
          <a:xfrm>
            <a:off x="0" y="5385498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rgbClr val="C70E64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Benefit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:</a:t>
            </a:r>
            <a:r>
              <a:rPr lang="ko-KR" altLang="en-US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HBF</a:t>
            </a:r>
            <a:r>
              <a:rPr lang="ko-KR" altLang="en-US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can </a:t>
            </a:r>
            <a:r>
              <a:rPr lang="en-US" altLang="ko-KR" sz="2400" dirty="0">
                <a:solidFill>
                  <a:srgbClr val="38761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improve system throughput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at the same GPU count:</a:t>
            </a:r>
            <a:b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</a:br>
            <a:r>
              <a:rPr lang="en-US" altLang="ko-KR" sz="2400" dirty="0">
                <a:solidFill>
                  <a:srgbClr val="38761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larger improvements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for </a:t>
            </a:r>
            <a:r>
              <a:rPr lang="en-US" altLang="ko-KR" sz="2400" dirty="0">
                <a:solidFill>
                  <a:srgbClr val="F5874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longer-context workloads </a:t>
            </a:r>
          </a:p>
        </p:txBody>
      </p:sp>
    </p:spTree>
    <p:extLst>
      <p:ext uri="{BB962C8B-B14F-4D97-AF65-F5344CB8AC3E}">
        <p14:creationId xmlns:p14="http://schemas.microsoft.com/office/powerpoint/2010/main" val="302599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6C9D9-E6CA-19DA-C9AD-7B316FA41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0B168E08-CD83-A619-D5F3-D6547913D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  <a:p>
            <a:pPr lvl="1"/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515C5B9-B8A8-D4F3-0767-C91AD91A52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29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1A55E07-F3B7-0415-987B-1CFAF0BA7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ko-KR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1CAF0349-23FD-F506-8735-940A80FB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Evaluation Results: System Throughput</a:t>
            </a:r>
            <a:endParaRPr kumimoji="1" lang="ko-KR" altLang="en-US" dirty="0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BEF86BBE-FD18-E14A-1C77-7656BF43D605}"/>
              </a:ext>
            </a:extLst>
          </p:cNvPr>
          <p:cNvGrpSpPr/>
          <p:nvPr/>
        </p:nvGrpSpPr>
        <p:grpSpPr>
          <a:xfrm>
            <a:off x="142103" y="845590"/>
            <a:ext cx="11745097" cy="5685231"/>
            <a:chOff x="1181194" y="3241702"/>
            <a:chExt cx="8964257" cy="4115398"/>
          </a:xfrm>
        </p:grpSpPr>
        <p:graphicFrame>
          <p:nvGraphicFramePr>
            <p:cNvPr id="7" name="Chart 4">
              <a:extLst>
                <a:ext uri="{FF2B5EF4-FFF2-40B4-BE49-F238E27FC236}">
                  <a16:creationId xmlns:a16="http://schemas.microsoft.com/office/drawing/2014/main" id="{94265352-65E8-51F7-CB5B-12D43E351CDF}"/>
                </a:ext>
              </a:extLst>
            </p:cNvPr>
            <p:cNvGraphicFramePr/>
            <p:nvPr/>
          </p:nvGraphicFramePr>
          <p:xfrm>
            <a:off x="1276616" y="3241702"/>
            <a:ext cx="8868835" cy="41153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69609F7-094B-8467-7D19-06FB56869D36}"/>
                </a:ext>
              </a:extLst>
            </p:cNvPr>
            <p:cNvSpPr txBox="1"/>
            <p:nvPr/>
          </p:nvSpPr>
          <p:spPr>
            <a:xfrm rot="16200000">
              <a:off x="624810" y="4408925"/>
              <a:ext cx="1466788" cy="35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P</a:t>
              </a: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er-GPU TPS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223FB44-C1EA-1F54-A0A9-F545B8379F68}"/>
                </a:ext>
              </a:extLst>
            </p:cNvPr>
            <p:cNvSpPr txBox="1"/>
            <p:nvPr/>
          </p:nvSpPr>
          <p:spPr>
            <a:xfrm>
              <a:off x="7625446" y="5941910"/>
              <a:ext cx="851152" cy="2655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E70A59B-5EB6-832E-6EF8-FAD9E878C260}"/>
                </a:ext>
              </a:extLst>
            </p:cNvPr>
            <p:cNvSpPr txBox="1"/>
            <p:nvPr/>
          </p:nvSpPr>
          <p:spPr>
            <a:xfrm>
              <a:off x="3601417" y="5941910"/>
              <a:ext cx="752907" cy="2655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Llama3</a:t>
              </a:r>
            </a:p>
          </p:txBody>
        </p:sp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5FE3DA10-BD0A-3035-DEEC-F4F322A6292D}"/>
                </a:ext>
              </a:extLst>
            </p:cNvPr>
            <p:cNvGrpSpPr/>
            <p:nvPr/>
          </p:nvGrpSpPr>
          <p:grpSpPr>
            <a:xfrm>
              <a:off x="2404174" y="5737913"/>
              <a:ext cx="7173113" cy="265516"/>
              <a:chOff x="3058529" y="6185938"/>
              <a:chExt cx="5525339" cy="204523"/>
            </a:xfrm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9ECE096F-EA20-5015-54E9-A124D6219C72}"/>
                  </a:ext>
                </a:extLst>
              </p:cNvPr>
              <p:cNvSpPr txBox="1"/>
              <p:nvPr/>
            </p:nvSpPr>
            <p:spPr>
              <a:xfrm>
                <a:off x="3058529" y="6185938"/>
                <a:ext cx="392806" cy="2045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A0788D6A-0BDB-D89D-10FE-071AA15FD52E}"/>
                  </a:ext>
                </a:extLst>
              </p:cNvPr>
              <p:cNvSpPr txBox="1"/>
              <p:nvPr/>
            </p:nvSpPr>
            <p:spPr>
              <a:xfrm>
                <a:off x="4159482" y="6185938"/>
                <a:ext cx="29815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6686E9C5-E48E-5EE0-1995-7A9C52A2014C}"/>
                  </a:ext>
                </a:extLst>
              </p:cNvPr>
              <p:cNvSpPr txBox="1"/>
              <p:nvPr/>
            </p:nvSpPr>
            <p:spPr>
              <a:xfrm>
                <a:off x="5151821" y="6185938"/>
                <a:ext cx="332397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E480EBE-8670-B033-F104-B99688688808}"/>
                  </a:ext>
                </a:extLst>
              </p:cNvPr>
              <p:cNvSpPr txBox="1"/>
              <p:nvPr/>
            </p:nvSpPr>
            <p:spPr>
              <a:xfrm>
                <a:off x="6152913" y="6185938"/>
                <a:ext cx="392806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9F2FB4FA-5CFB-12D5-30C3-65B93FE42113}"/>
                  </a:ext>
                </a:extLst>
              </p:cNvPr>
              <p:cNvSpPr txBox="1"/>
              <p:nvPr/>
            </p:nvSpPr>
            <p:spPr>
              <a:xfrm>
                <a:off x="7259130" y="6185938"/>
                <a:ext cx="263938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6791C06-472C-E2A7-418A-3DCCD314B461}"/>
                  </a:ext>
                </a:extLst>
              </p:cNvPr>
              <p:cNvSpPr txBox="1"/>
              <p:nvPr/>
            </p:nvSpPr>
            <p:spPr>
              <a:xfrm>
                <a:off x="8251471" y="6185938"/>
                <a:ext cx="332397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8786AB5C-EE61-C3E6-BC29-FF912AD896B3}"/>
                </a:ext>
              </a:extLst>
            </p:cNvPr>
            <p:cNvGrpSpPr/>
            <p:nvPr/>
          </p:nvGrpSpPr>
          <p:grpSpPr>
            <a:xfrm>
              <a:off x="1491928" y="3547801"/>
              <a:ext cx="485963" cy="2056122"/>
              <a:chOff x="2337792" y="4488807"/>
              <a:chExt cx="374330" cy="1583799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EA779D8-4D29-ECD5-BACA-D1664D322B2A}"/>
                  </a:ext>
                </a:extLst>
              </p:cNvPr>
              <p:cNvSpPr txBox="1"/>
              <p:nvPr/>
            </p:nvSpPr>
            <p:spPr>
              <a:xfrm>
                <a:off x="2611517" y="5868084"/>
                <a:ext cx="100605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9C31A13C-9150-3C00-D87D-BA91F5F25BC2}"/>
                  </a:ext>
                </a:extLst>
              </p:cNvPr>
              <p:cNvSpPr txBox="1"/>
              <p:nvPr/>
            </p:nvSpPr>
            <p:spPr>
              <a:xfrm>
                <a:off x="2337792" y="5429490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7468C06E-8536-CB5D-A267-CF95C7A54B99}"/>
                  </a:ext>
                </a:extLst>
              </p:cNvPr>
              <p:cNvSpPr txBox="1"/>
              <p:nvPr/>
            </p:nvSpPr>
            <p:spPr>
              <a:xfrm>
                <a:off x="2337792" y="4959148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C923E602-80FB-2107-8C90-D476EC3BB5C9}"/>
                  </a:ext>
                </a:extLst>
              </p:cNvPr>
              <p:cNvSpPr txBox="1"/>
              <p:nvPr/>
            </p:nvSpPr>
            <p:spPr>
              <a:xfrm>
                <a:off x="2337792" y="4488807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32B9D737-DDF5-62D7-130C-60E3963E04E4}"/>
                </a:ext>
              </a:extLst>
            </p:cNvPr>
            <p:cNvGrpSpPr/>
            <p:nvPr/>
          </p:nvGrpSpPr>
          <p:grpSpPr>
            <a:xfrm>
              <a:off x="8666787" y="5526896"/>
              <a:ext cx="1451160" cy="265516"/>
              <a:chOff x="2721209" y="6319019"/>
              <a:chExt cx="1201634" cy="204523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7BF7E258-D850-3934-8977-AE49BD9662A5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7DD18DB-EB6E-DA83-82CB-23B41D88A799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5381E598-54B3-F652-CB3E-83BF0F27ED1F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F6987018-290B-8DAF-818B-4EDE3E66707F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AE53513-ED03-34C2-C04D-B136845259FC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4ACF503D-D013-B3CB-260A-38CCFF969B0E}"/>
                </a:ext>
              </a:extLst>
            </p:cNvPr>
            <p:cNvGrpSpPr/>
            <p:nvPr/>
          </p:nvGrpSpPr>
          <p:grpSpPr>
            <a:xfrm>
              <a:off x="7325442" y="5526896"/>
              <a:ext cx="1451160" cy="265516"/>
              <a:chOff x="2721209" y="6319019"/>
              <a:chExt cx="1201634" cy="204523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03D13BF3-45FF-56E3-0F2B-6576B0ACDC68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D4E6BF12-7D20-8B3E-1338-F9A77E6651FB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79C80414-2F25-0737-B08D-1D623AEAE0BA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39636B8-7EBA-FC88-220B-06BE186FB465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BD6E754-9A46-C0D5-B7DB-7FDDB16AB960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C63807D3-93EF-BE57-FC97-88E9A8817DEB}"/>
                </a:ext>
              </a:extLst>
            </p:cNvPr>
            <p:cNvGrpSpPr/>
            <p:nvPr/>
          </p:nvGrpSpPr>
          <p:grpSpPr>
            <a:xfrm>
              <a:off x="5984099" y="5526896"/>
              <a:ext cx="1451160" cy="265516"/>
              <a:chOff x="2721209" y="6319019"/>
              <a:chExt cx="1201634" cy="204523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D753E93-978E-0D11-79D1-D53DA5CDA356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2B8E5BA-E1BC-D7E2-C828-DDC96A94BACD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ED2FBD8F-FEDF-E0AA-1929-B503AEBB4AB8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D13EF2E-2C07-EB03-1602-700AFCCACC0A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6D8802BA-9006-E396-0456-52BD92725F78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4">
              <a:extLst>
                <a:ext uri="{FF2B5EF4-FFF2-40B4-BE49-F238E27FC236}">
                  <a16:creationId xmlns:a16="http://schemas.microsoft.com/office/drawing/2014/main" id="{C76FA2AE-0468-11EE-869B-6079548F18CE}"/>
                </a:ext>
              </a:extLst>
            </p:cNvPr>
            <p:cNvGrpSpPr/>
            <p:nvPr/>
          </p:nvGrpSpPr>
          <p:grpSpPr>
            <a:xfrm>
              <a:off x="4642756" y="5526896"/>
              <a:ext cx="1451160" cy="265516"/>
              <a:chOff x="2721209" y="6319019"/>
              <a:chExt cx="1201634" cy="204523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303B03D-E72B-81C9-5CC3-E4D273016A7A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2007311-1AE1-2B0B-35B4-51E9F7D7A944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A615D47-19C4-CDCD-4716-61E19C5C6A90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A9CB3B6-DB30-F435-5E71-012DF3809513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52B2A103-84C1-FE61-6D1B-E584F5FEE317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5">
              <a:extLst>
                <a:ext uri="{FF2B5EF4-FFF2-40B4-BE49-F238E27FC236}">
                  <a16:creationId xmlns:a16="http://schemas.microsoft.com/office/drawing/2014/main" id="{D666FBAD-A3DB-401C-55E6-E1DF48790179}"/>
                </a:ext>
              </a:extLst>
            </p:cNvPr>
            <p:cNvGrpSpPr/>
            <p:nvPr/>
          </p:nvGrpSpPr>
          <p:grpSpPr>
            <a:xfrm>
              <a:off x="3301413" y="5526896"/>
              <a:ext cx="1451160" cy="265516"/>
              <a:chOff x="2721209" y="6319019"/>
              <a:chExt cx="1201634" cy="204523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0717BDC-ADB8-CEDD-6A48-0024E6E0EF29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F4A4180-D46C-10C1-8ED4-BF75AAE809F3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7A14E435-EE83-0652-616B-17E0E2DC65E0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6BB3F26-994F-62E0-B919-3A7E1F0B4C01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F64650E5-0533-076D-9814-2F53A205E1D2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6">
              <a:extLst>
                <a:ext uri="{FF2B5EF4-FFF2-40B4-BE49-F238E27FC236}">
                  <a16:creationId xmlns:a16="http://schemas.microsoft.com/office/drawing/2014/main" id="{03C89C75-6DC8-0C80-7944-20651A117A73}"/>
                </a:ext>
              </a:extLst>
            </p:cNvPr>
            <p:cNvGrpSpPr/>
            <p:nvPr/>
          </p:nvGrpSpPr>
          <p:grpSpPr>
            <a:xfrm>
              <a:off x="1960070" y="5526896"/>
              <a:ext cx="1451160" cy="265516"/>
              <a:chOff x="2721209" y="6319019"/>
              <a:chExt cx="1201634" cy="204523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A8F6BA8-C6B6-F2EC-FC93-777FDF4676E8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39C6AC7-5419-5637-AF7A-0D0B5E473EAA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5D9DB60-F9B7-2D8B-89E7-2206EDB16BE7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0911FE5-6366-BA9B-FD80-767601A7846A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A1EFC7B-68BD-E6CB-ACDF-F87FC29EAA2B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19" name="Straight Connector 17">
              <a:extLst>
                <a:ext uri="{FF2B5EF4-FFF2-40B4-BE49-F238E27FC236}">
                  <a16:creationId xmlns:a16="http://schemas.microsoft.com/office/drawing/2014/main" id="{84BE582C-C1FA-4905-8A5C-1FFFE6D7668C}"/>
                </a:ext>
              </a:extLst>
            </p:cNvPr>
            <p:cNvCxnSpPr>
              <a:cxnSpLocks/>
            </p:cNvCxnSpPr>
            <p:nvPr/>
          </p:nvCxnSpPr>
          <p:spPr>
            <a:xfrm>
              <a:off x="2034433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8">
              <a:extLst>
                <a:ext uri="{FF2B5EF4-FFF2-40B4-BE49-F238E27FC236}">
                  <a16:creationId xmlns:a16="http://schemas.microsoft.com/office/drawing/2014/main" id="{960BD1A8-7AFE-E93C-86DF-10A0A8840DBA}"/>
                </a:ext>
              </a:extLst>
            </p:cNvPr>
            <p:cNvCxnSpPr>
              <a:cxnSpLocks/>
            </p:cNvCxnSpPr>
            <p:nvPr/>
          </p:nvCxnSpPr>
          <p:spPr>
            <a:xfrm>
              <a:off x="6065231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19">
              <a:extLst>
                <a:ext uri="{FF2B5EF4-FFF2-40B4-BE49-F238E27FC236}">
                  <a16:creationId xmlns:a16="http://schemas.microsoft.com/office/drawing/2014/main" id="{56B67EC3-2676-6EE7-ECF2-4CECF5B1960A}"/>
                </a:ext>
              </a:extLst>
            </p:cNvPr>
            <p:cNvCxnSpPr>
              <a:cxnSpLocks/>
            </p:cNvCxnSpPr>
            <p:nvPr/>
          </p:nvCxnSpPr>
          <p:spPr>
            <a:xfrm>
              <a:off x="10090865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" name="Straight Connector 20">
              <a:extLst>
                <a:ext uri="{FF2B5EF4-FFF2-40B4-BE49-F238E27FC236}">
                  <a16:creationId xmlns:a16="http://schemas.microsoft.com/office/drawing/2014/main" id="{004129FB-C47B-4624-D0FD-83A115B69E5C}"/>
                </a:ext>
              </a:extLst>
            </p:cNvPr>
            <p:cNvCxnSpPr>
              <a:cxnSpLocks/>
            </p:cNvCxnSpPr>
            <p:nvPr/>
          </p:nvCxnSpPr>
          <p:spPr>
            <a:xfrm>
              <a:off x="4721632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1">
              <a:extLst>
                <a:ext uri="{FF2B5EF4-FFF2-40B4-BE49-F238E27FC236}">
                  <a16:creationId xmlns:a16="http://schemas.microsoft.com/office/drawing/2014/main" id="{8AB5385A-9A6A-28D9-E1DB-FFCF58567415}"/>
                </a:ext>
              </a:extLst>
            </p:cNvPr>
            <p:cNvCxnSpPr>
              <a:cxnSpLocks/>
            </p:cNvCxnSpPr>
            <p:nvPr/>
          </p:nvCxnSpPr>
          <p:spPr>
            <a:xfrm>
              <a:off x="7408830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4" name="Straight Connector 22">
              <a:extLst>
                <a:ext uri="{FF2B5EF4-FFF2-40B4-BE49-F238E27FC236}">
                  <a16:creationId xmlns:a16="http://schemas.microsoft.com/office/drawing/2014/main" id="{887ED3E8-3F54-225D-FC40-A5C25682438E}"/>
                </a:ext>
              </a:extLst>
            </p:cNvPr>
            <p:cNvCxnSpPr>
              <a:cxnSpLocks/>
            </p:cNvCxnSpPr>
            <p:nvPr/>
          </p:nvCxnSpPr>
          <p:spPr>
            <a:xfrm>
              <a:off x="8752430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" name="Straight Connector 23">
              <a:extLst>
                <a:ext uri="{FF2B5EF4-FFF2-40B4-BE49-F238E27FC236}">
                  <a16:creationId xmlns:a16="http://schemas.microsoft.com/office/drawing/2014/main" id="{40B1CED1-36D8-89F7-11A3-CEC45846E668}"/>
                </a:ext>
              </a:extLst>
            </p:cNvPr>
            <p:cNvCxnSpPr>
              <a:cxnSpLocks/>
            </p:cNvCxnSpPr>
            <p:nvPr/>
          </p:nvCxnSpPr>
          <p:spPr>
            <a:xfrm>
              <a:off x="3378032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6619BA2-9110-2485-A7D5-836C9590243D}"/>
                </a:ext>
              </a:extLst>
            </p:cNvPr>
            <p:cNvSpPr txBox="1"/>
            <p:nvPr/>
          </p:nvSpPr>
          <p:spPr>
            <a:xfrm>
              <a:off x="1307573" y="5522434"/>
              <a:ext cx="714494" cy="2655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#</a:t>
              </a:r>
              <a:r>
                <a:rPr lang="ko-KR" alt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 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GPUs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27" name="Group 25">
              <a:extLst>
                <a:ext uri="{FF2B5EF4-FFF2-40B4-BE49-F238E27FC236}">
                  <a16:creationId xmlns:a16="http://schemas.microsoft.com/office/drawing/2014/main" id="{3E5E1F7E-E62A-887A-3D9A-23475BF90A31}"/>
                </a:ext>
              </a:extLst>
            </p:cNvPr>
            <p:cNvGrpSpPr/>
            <p:nvPr/>
          </p:nvGrpSpPr>
          <p:grpSpPr>
            <a:xfrm>
              <a:off x="6562485" y="3390622"/>
              <a:ext cx="1090814" cy="265516"/>
              <a:chOff x="6261612" y="4369350"/>
              <a:chExt cx="840237" cy="204523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FC78D57-18CF-A4F8-5E85-F70C13346BED}"/>
                  </a:ext>
                </a:extLst>
              </p:cNvPr>
              <p:cNvSpPr txBox="1"/>
              <p:nvPr/>
            </p:nvSpPr>
            <p:spPr>
              <a:xfrm>
                <a:off x="6565093" y="4369350"/>
                <a:ext cx="536756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CONV</a:t>
                </a:r>
              </a:p>
            </p:txBody>
          </p:sp>
          <p:grpSp>
            <p:nvGrpSpPr>
              <p:cNvPr id="62" name="Group 74">
                <a:extLst>
                  <a:ext uri="{FF2B5EF4-FFF2-40B4-BE49-F238E27FC236}">
                    <a16:creationId xmlns:a16="http://schemas.microsoft.com/office/drawing/2014/main" id="{479C51B7-E334-97DE-18B7-AB1FD02604C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261612" y="4424439"/>
                <a:ext cx="288000" cy="118349"/>
                <a:chOff x="10116284" y="4377069"/>
                <a:chExt cx="396000" cy="162731"/>
              </a:xfrm>
            </p:grpSpPr>
            <p:cxnSp>
              <p:nvCxnSpPr>
                <p:cNvPr id="63" name="Straight Connector 75">
                  <a:extLst>
                    <a:ext uri="{FF2B5EF4-FFF2-40B4-BE49-F238E27FC236}">
                      <a16:creationId xmlns:a16="http://schemas.microsoft.com/office/drawing/2014/main" id="{C440C431-5498-4B30-5C57-9151101E29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6284" y="4458434"/>
                  <a:ext cx="396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4472C4">
                      <a:lumMod val="60000"/>
                      <a:lumOff val="40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4" name="Triangle 76">
                  <a:extLst>
                    <a:ext uri="{FF2B5EF4-FFF2-40B4-BE49-F238E27FC236}">
                      <a16:creationId xmlns:a16="http://schemas.microsoft.com/office/drawing/2014/main" id="{6A51218F-A198-58BA-32FE-CD6CFBE361B6}"/>
                    </a:ext>
                  </a:extLst>
                </p:cNvPr>
                <p:cNvSpPr/>
                <p:nvPr/>
              </p:nvSpPr>
              <p:spPr>
                <a:xfrm>
                  <a:off x="10219900" y="4377069"/>
                  <a:ext cx="188768" cy="162731"/>
                </a:xfrm>
                <a:prstGeom prst="triangle">
                  <a:avLst/>
                </a:prstGeom>
                <a:solidFill>
                  <a:srgbClr val="4472C4">
                    <a:lumMod val="60000"/>
                    <a:lumOff val="40000"/>
                  </a:srgbClr>
                </a:solidFill>
                <a:ln w="19050" cap="flat" cmpd="sng" algn="ctr">
                  <a:solidFill>
                    <a:srgbClr val="4472C4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8" name="Group 26">
              <a:extLst>
                <a:ext uri="{FF2B5EF4-FFF2-40B4-BE49-F238E27FC236}">
                  <a16:creationId xmlns:a16="http://schemas.microsoft.com/office/drawing/2014/main" id="{6DB7099C-DF9E-2A43-ED28-66A3485B2749}"/>
                </a:ext>
              </a:extLst>
            </p:cNvPr>
            <p:cNvGrpSpPr/>
            <p:nvPr/>
          </p:nvGrpSpPr>
          <p:grpSpPr>
            <a:xfrm>
              <a:off x="2812841" y="3390622"/>
              <a:ext cx="1127142" cy="265516"/>
              <a:chOff x="3373319" y="4369350"/>
              <a:chExt cx="868220" cy="204523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EB38D47-F494-CD25-F4E8-D46D936C2E3C}"/>
                  </a:ext>
                </a:extLst>
              </p:cNvPr>
              <p:cNvSpPr txBox="1"/>
              <p:nvPr/>
            </p:nvSpPr>
            <p:spPr>
              <a:xfrm>
                <a:off x="3659687" y="4369350"/>
                <a:ext cx="581852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HBM4</a:t>
                </a:r>
              </a:p>
            </p:txBody>
          </p:sp>
          <p:grpSp>
            <p:nvGrpSpPr>
              <p:cNvPr id="58" name="Group 70">
                <a:extLst>
                  <a:ext uri="{FF2B5EF4-FFF2-40B4-BE49-F238E27FC236}">
                    <a16:creationId xmlns:a16="http://schemas.microsoft.com/office/drawing/2014/main" id="{DE5A4750-A299-491F-E19D-0DAC5F0B446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73319" y="4417334"/>
                <a:ext cx="288000" cy="132558"/>
                <a:chOff x="9706532" y="6592681"/>
                <a:chExt cx="396000" cy="182268"/>
              </a:xfrm>
            </p:grpSpPr>
            <p:cxnSp>
              <p:nvCxnSpPr>
                <p:cNvPr id="59" name="Straight Connector 71">
                  <a:extLst>
                    <a:ext uri="{FF2B5EF4-FFF2-40B4-BE49-F238E27FC236}">
                      <a16:creationId xmlns:a16="http://schemas.microsoft.com/office/drawing/2014/main" id="{BA8C27B2-9BDF-A296-3530-2C64E08834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706532" y="6683815"/>
                  <a:ext cx="396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ED7D31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0" name="Diamond 72">
                  <a:extLst>
                    <a:ext uri="{FF2B5EF4-FFF2-40B4-BE49-F238E27FC236}">
                      <a16:creationId xmlns:a16="http://schemas.microsoft.com/office/drawing/2014/main" id="{A750538F-8567-EBC9-8B77-179C09CA3CE3}"/>
                    </a:ext>
                  </a:extLst>
                </p:cNvPr>
                <p:cNvSpPr/>
                <p:nvPr/>
              </p:nvSpPr>
              <p:spPr>
                <a:xfrm>
                  <a:off x="9813398" y="6592681"/>
                  <a:ext cx="182268" cy="182268"/>
                </a:xfrm>
                <a:prstGeom prst="diamond">
                  <a:avLst/>
                </a:prstGeom>
                <a:solidFill>
                  <a:srgbClr val="ED7D31"/>
                </a:solidFill>
                <a:ln w="19050" cap="flat" cmpd="sng" algn="ctr">
                  <a:solidFill>
                    <a:srgbClr val="ED7D31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9" name="Group 27">
              <a:extLst>
                <a:ext uri="{FF2B5EF4-FFF2-40B4-BE49-F238E27FC236}">
                  <a16:creationId xmlns:a16="http://schemas.microsoft.com/office/drawing/2014/main" id="{02434104-2E9E-8013-8315-4FCB116D840C}"/>
                </a:ext>
              </a:extLst>
            </p:cNvPr>
            <p:cNvGrpSpPr/>
            <p:nvPr/>
          </p:nvGrpSpPr>
          <p:grpSpPr>
            <a:xfrm>
              <a:off x="4204328" y="3390622"/>
              <a:ext cx="861283" cy="265516"/>
              <a:chOff x="4445160" y="4369350"/>
              <a:chExt cx="663433" cy="204523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0E335BE-B8FC-8FFF-3987-E3D867AD73DA}"/>
                  </a:ext>
                </a:extLst>
              </p:cNvPr>
              <p:cNvSpPr txBox="1"/>
              <p:nvPr/>
            </p:nvSpPr>
            <p:spPr>
              <a:xfrm>
                <a:off x="4746973" y="4369350"/>
                <a:ext cx="361620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HBF</a:t>
                </a:r>
              </a:p>
            </p:txBody>
          </p:sp>
          <p:grpSp>
            <p:nvGrpSpPr>
              <p:cNvPr id="54" name="Group 66">
                <a:extLst>
                  <a:ext uri="{FF2B5EF4-FFF2-40B4-BE49-F238E27FC236}">
                    <a16:creationId xmlns:a16="http://schemas.microsoft.com/office/drawing/2014/main" id="{D54795C3-15D3-BE31-86FB-19617BCADB8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445160" y="4424439"/>
                <a:ext cx="288000" cy="118349"/>
                <a:chOff x="10116284" y="4377069"/>
                <a:chExt cx="396000" cy="162731"/>
              </a:xfrm>
              <a:solidFill>
                <a:srgbClr val="70AD47"/>
              </a:solidFill>
            </p:grpSpPr>
            <p:cxnSp>
              <p:nvCxnSpPr>
                <p:cNvPr id="55" name="Straight Connector 67">
                  <a:extLst>
                    <a:ext uri="{FF2B5EF4-FFF2-40B4-BE49-F238E27FC236}">
                      <a16:creationId xmlns:a16="http://schemas.microsoft.com/office/drawing/2014/main" id="{F6C2FCFB-4B09-C76B-CDAC-41EDA1400E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6284" y="4458434"/>
                  <a:ext cx="396000" cy="0"/>
                </a:xfrm>
                <a:prstGeom prst="line">
                  <a:avLst/>
                </a:prstGeom>
                <a:solidFill>
                  <a:srgbClr val="9CC680"/>
                </a:solidFill>
                <a:ln w="28575" cap="flat" cmpd="sng" algn="ctr">
                  <a:solidFill>
                    <a:srgbClr val="9CC680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6" name="Triangle 68">
                  <a:extLst>
                    <a:ext uri="{FF2B5EF4-FFF2-40B4-BE49-F238E27FC236}">
                      <a16:creationId xmlns:a16="http://schemas.microsoft.com/office/drawing/2014/main" id="{93B20C81-DD22-95FC-DD96-AD04F0A9EECD}"/>
                    </a:ext>
                  </a:extLst>
                </p:cNvPr>
                <p:cNvSpPr/>
                <p:nvPr/>
              </p:nvSpPr>
              <p:spPr>
                <a:xfrm>
                  <a:off x="10219900" y="4377069"/>
                  <a:ext cx="188768" cy="162731"/>
                </a:xfrm>
                <a:prstGeom prst="triangle">
                  <a:avLst/>
                </a:prstGeom>
                <a:solidFill>
                  <a:srgbClr val="9CC680"/>
                </a:solidFill>
                <a:ln w="19050" cap="flat" cmpd="sng" algn="ctr">
                  <a:solidFill>
                    <a:srgbClr val="70AD47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0" name="Group 28">
              <a:extLst>
                <a:ext uri="{FF2B5EF4-FFF2-40B4-BE49-F238E27FC236}">
                  <a16:creationId xmlns:a16="http://schemas.microsoft.com/office/drawing/2014/main" id="{09350764-E705-C424-3508-383D9E6872F5}"/>
                </a:ext>
              </a:extLst>
            </p:cNvPr>
            <p:cNvGrpSpPr/>
            <p:nvPr/>
          </p:nvGrpSpPr>
          <p:grpSpPr>
            <a:xfrm>
              <a:off x="7917645" y="3390622"/>
              <a:ext cx="1192171" cy="265516"/>
              <a:chOff x="7305471" y="4369350"/>
              <a:chExt cx="918311" cy="204523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C2C45A2-A4B8-8777-1B00-D6D00EFA5A34}"/>
                  </a:ext>
                </a:extLst>
              </p:cNvPr>
              <p:cNvSpPr txBox="1"/>
              <p:nvPr/>
            </p:nvSpPr>
            <p:spPr>
              <a:xfrm>
                <a:off x="7605605" y="4369350"/>
                <a:ext cx="618177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CONV</a:t>
                </a:r>
                <a:r>
                  <a:rPr kumimoji="0" lang="en-KR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grpSp>
            <p:nvGrpSpPr>
              <p:cNvPr id="50" name="Group 62">
                <a:extLst>
                  <a:ext uri="{FF2B5EF4-FFF2-40B4-BE49-F238E27FC236}">
                    <a16:creationId xmlns:a16="http://schemas.microsoft.com/office/drawing/2014/main" id="{18E5BF21-0054-8AFC-28DD-D6EEEB28CDA2}"/>
                  </a:ext>
                </a:extLst>
              </p:cNvPr>
              <p:cNvGrpSpPr/>
              <p:nvPr/>
            </p:nvGrpSpPr>
            <p:grpSpPr>
              <a:xfrm>
                <a:off x="7305471" y="4424213"/>
                <a:ext cx="288000" cy="118800"/>
                <a:chOff x="7305471" y="4415644"/>
                <a:chExt cx="288000" cy="118800"/>
              </a:xfrm>
            </p:grpSpPr>
            <p:cxnSp>
              <p:nvCxnSpPr>
                <p:cNvPr id="51" name="Straight Connector 63">
                  <a:extLst>
                    <a:ext uri="{FF2B5EF4-FFF2-40B4-BE49-F238E27FC236}">
                      <a16:creationId xmlns:a16="http://schemas.microsoft.com/office/drawing/2014/main" id="{F8293387-F681-4D78-7A27-8BCFE6A070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05471" y="4475044"/>
                  <a:ext cx="288000" cy="0"/>
                </a:xfrm>
                <a:prstGeom prst="line">
                  <a:avLst/>
                </a:prstGeom>
                <a:solidFill>
                  <a:srgbClr val="4472C4">
                    <a:lumMod val="75000"/>
                  </a:srgbClr>
                </a:solidFill>
                <a:ln w="28575" cap="flat" cmpd="sng" algn="ctr">
                  <a:solidFill>
                    <a:srgbClr val="4472C4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2" name="Oval 64">
                  <a:extLst>
                    <a:ext uri="{FF2B5EF4-FFF2-40B4-BE49-F238E27FC236}">
                      <a16:creationId xmlns:a16="http://schemas.microsoft.com/office/drawing/2014/main" id="{386B619B-E45F-5818-27BB-AF19155001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390071" y="4415644"/>
                  <a:ext cx="118801" cy="118800"/>
                </a:xfrm>
                <a:prstGeom prst="ellipse">
                  <a:avLst/>
                </a:prstGeom>
                <a:solidFill>
                  <a:srgbClr val="4472C4">
                    <a:lumMod val="75000"/>
                  </a:srgbClr>
                </a:solidFill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1" name="Group 29">
              <a:extLst>
                <a:ext uri="{FF2B5EF4-FFF2-40B4-BE49-F238E27FC236}">
                  <a16:creationId xmlns:a16="http://schemas.microsoft.com/office/drawing/2014/main" id="{25112856-44F7-6A4F-681E-F0F60211D5E9}"/>
                </a:ext>
              </a:extLst>
            </p:cNvPr>
            <p:cNvGrpSpPr/>
            <p:nvPr/>
          </p:nvGrpSpPr>
          <p:grpSpPr>
            <a:xfrm>
              <a:off x="5329956" y="3390622"/>
              <a:ext cx="968184" cy="265516"/>
              <a:chOff x="5312214" y="4369350"/>
              <a:chExt cx="745777" cy="204523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DA90571-4C5D-E3ED-310F-9093B01F6F76}"/>
                  </a:ext>
                </a:extLst>
              </p:cNvPr>
              <p:cNvSpPr txBox="1"/>
              <p:nvPr/>
            </p:nvSpPr>
            <p:spPr>
              <a:xfrm>
                <a:off x="5615295" y="4369350"/>
                <a:ext cx="442696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HBF</a:t>
                </a:r>
                <a:r>
                  <a:rPr kumimoji="0" lang="en-KR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grpSp>
            <p:nvGrpSpPr>
              <p:cNvPr id="46" name="Group 58">
                <a:extLst>
                  <a:ext uri="{FF2B5EF4-FFF2-40B4-BE49-F238E27FC236}">
                    <a16:creationId xmlns:a16="http://schemas.microsoft.com/office/drawing/2014/main" id="{0F1E0963-45FA-6826-2D9A-E1F1C3125806}"/>
                  </a:ext>
                </a:extLst>
              </p:cNvPr>
              <p:cNvGrpSpPr/>
              <p:nvPr/>
            </p:nvGrpSpPr>
            <p:grpSpPr>
              <a:xfrm>
                <a:off x="5312214" y="4424213"/>
                <a:ext cx="288000" cy="118800"/>
                <a:chOff x="5312214" y="4427929"/>
                <a:chExt cx="288000" cy="118800"/>
              </a:xfrm>
            </p:grpSpPr>
            <p:cxnSp>
              <p:nvCxnSpPr>
                <p:cNvPr id="47" name="Straight Connector 59">
                  <a:extLst>
                    <a:ext uri="{FF2B5EF4-FFF2-40B4-BE49-F238E27FC236}">
                      <a16:creationId xmlns:a16="http://schemas.microsoft.com/office/drawing/2014/main" id="{104DB425-0BC8-077B-9F99-2BC19D0D93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12214" y="4487329"/>
                  <a:ext cx="288000" cy="0"/>
                </a:xfrm>
                <a:prstGeom prst="line">
                  <a:avLst/>
                </a:prstGeom>
                <a:solidFill>
                  <a:srgbClr val="70AD47">
                    <a:lumMod val="75000"/>
                  </a:srgbClr>
                </a:solidFill>
                <a:ln w="28575" cap="flat" cmpd="sng" algn="ctr">
                  <a:solidFill>
                    <a:srgbClr val="70AD47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48" name="Oval 60">
                  <a:extLst>
                    <a:ext uri="{FF2B5EF4-FFF2-40B4-BE49-F238E27FC236}">
                      <a16:creationId xmlns:a16="http://schemas.microsoft.com/office/drawing/2014/main" id="{8D2FB9D2-F156-87FA-D454-A902B91AE23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96814" y="4427929"/>
                  <a:ext cx="118801" cy="118800"/>
                </a:xfrm>
                <a:prstGeom prst="ellipse">
                  <a:avLst/>
                </a:prstGeom>
                <a:solidFill>
                  <a:srgbClr val="70AD47">
                    <a:lumMod val="75000"/>
                  </a:srgbClr>
                </a:solidFill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E16B8A3-30F2-83F6-1751-D1DF8C7C7E4C}"/>
                </a:ext>
              </a:extLst>
            </p:cNvPr>
            <p:cNvSpPr txBox="1"/>
            <p:nvPr/>
          </p:nvSpPr>
          <p:spPr>
            <a:xfrm>
              <a:off x="3613230" y="6188710"/>
              <a:ext cx="47243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Cambria" panose="02040503050406030204" pitchFamily="18" charset="0"/>
                </a:rPr>
                <a:t>Per-GPU TPS under 0.1-second TPOT SLO</a:t>
              </a:r>
              <a:endParaRPr lang="en-KR" sz="2000" dirty="0">
                <a:latin typeface="Cambria" panose="02040503050406030204" pitchFamily="18" charset="0"/>
              </a:endParaRPr>
            </a:p>
          </p:txBody>
        </p:sp>
      </p:grpSp>
      <p:sp>
        <p:nvSpPr>
          <p:cNvPr id="105" name="모서리가 둥근 직사각형 104">
            <a:extLst>
              <a:ext uri="{FF2B5EF4-FFF2-40B4-BE49-F238E27FC236}">
                <a16:creationId xmlns:a16="http://schemas.microsoft.com/office/drawing/2014/main" id="{146DADD6-175F-EF35-35DC-E03F5A36A90E}"/>
              </a:ext>
            </a:extLst>
          </p:cNvPr>
          <p:cNvSpPr/>
          <p:nvPr/>
        </p:nvSpPr>
        <p:spPr>
          <a:xfrm>
            <a:off x="2376347" y="2124338"/>
            <a:ext cx="608742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06" name="모서리가 둥근 직사각형 105">
            <a:extLst>
              <a:ext uri="{FF2B5EF4-FFF2-40B4-BE49-F238E27FC236}">
                <a16:creationId xmlns:a16="http://schemas.microsoft.com/office/drawing/2014/main" id="{229DE70B-E7CD-F12D-5DD8-B3ACCCB1840A}"/>
              </a:ext>
            </a:extLst>
          </p:cNvPr>
          <p:cNvSpPr/>
          <p:nvPr/>
        </p:nvSpPr>
        <p:spPr>
          <a:xfrm>
            <a:off x="4101765" y="2021172"/>
            <a:ext cx="636716" cy="41316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08" name="모서리가 둥근 직사각형 107">
            <a:extLst>
              <a:ext uri="{FF2B5EF4-FFF2-40B4-BE49-F238E27FC236}">
                <a16:creationId xmlns:a16="http://schemas.microsoft.com/office/drawing/2014/main" id="{55EBDCF6-D544-7424-BC6D-0C6E4D0D3E04}"/>
              </a:ext>
            </a:extLst>
          </p:cNvPr>
          <p:cNvSpPr/>
          <p:nvPr/>
        </p:nvSpPr>
        <p:spPr>
          <a:xfrm>
            <a:off x="7633711" y="1980952"/>
            <a:ext cx="636716" cy="687298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09" name="모서리가 둥근 직사각형 108">
            <a:extLst>
              <a:ext uri="{FF2B5EF4-FFF2-40B4-BE49-F238E27FC236}">
                <a16:creationId xmlns:a16="http://schemas.microsoft.com/office/drawing/2014/main" id="{FC8E7430-50E2-014C-822C-F11DEE474457}"/>
              </a:ext>
            </a:extLst>
          </p:cNvPr>
          <p:cNvSpPr/>
          <p:nvPr/>
        </p:nvSpPr>
        <p:spPr>
          <a:xfrm>
            <a:off x="9738117" y="1826089"/>
            <a:ext cx="274738" cy="687298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10" name="모서리가 둥근 직사각형 109">
            <a:extLst>
              <a:ext uri="{FF2B5EF4-FFF2-40B4-BE49-F238E27FC236}">
                <a16:creationId xmlns:a16="http://schemas.microsoft.com/office/drawing/2014/main" id="{96F80598-F362-57D4-2BBB-8720DF35E400}"/>
              </a:ext>
            </a:extLst>
          </p:cNvPr>
          <p:cNvSpPr/>
          <p:nvPr/>
        </p:nvSpPr>
        <p:spPr>
          <a:xfrm>
            <a:off x="11495566" y="1671502"/>
            <a:ext cx="270681" cy="687299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11" name="모서리가 둥근 직사각형 44">
            <a:extLst>
              <a:ext uri="{FF2B5EF4-FFF2-40B4-BE49-F238E27FC236}">
                <a16:creationId xmlns:a16="http://schemas.microsoft.com/office/drawing/2014/main" id="{9263477F-CCE6-7556-0811-805549327C6A}"/>
              </a:ext>
            </a:extLst>
          </p:cNvPr>
          <p:cNvSpPr/>
          <p:nvPr/>
        </p:nvSpPr>
        <p:spPr>
          <a:xfrm>
            <a:off x="0" y="5385498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rgbClr val="FF0000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Diminishing improvements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as </a:t>
            </a:r>
            <a:r>
              <a:rPr lang="en-US" altLang="ko-KR" sz="2400" dirty="0">
                <a:solidFill>
                  <a:srgbClr val="F5874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GPU count increases</a:t>
            </a:r>
            <a:b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</a:b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</a:t>
            </a:r>
            <a:r>
              <a:rPr lang="ko-KR" altLang="en-US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Is HBF effective </a:t>
            </a:r>
            <a:r>
              <a:rPr lang="en-US" altLang="ko-KR" sz="2400" dirty="0">
                <a:solidFill>
                  <a:srgbClr val="FF0000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only for small-scale systems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?</a:t>
            </a:r>
            <a:endParaRPr lang="en-US" altLang="ko-KR" sz="2400" dirty="0">
              <a:solidFill>
                <a:schemeClr val="tx1"/>
              </a:solidFill>
              <a:latin typeface="S-Core Dream 5 Medium" panose="020B0503030302020204" pitchFamily="34" charset="-127"/>
              <a:ea typeface="S-Core Dream 5 Medium" panose="020B05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42966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6AAB2-0BBE-E6FC-34E1-B5B0B0060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299F323-D048-4ECA-E3CD-CC52C1FD07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30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D4AEF81-5836-48A1-2D23-31FF839C3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ko-KR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6E1AB8A2-452C-3E4B-3925-6F9145E7B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Evaluation Results: Diminishing Gains w/ more GPUs</a:t>
            </a:r>
            <a:endParaRPr kumimoji="1" lang="ko-KR" altLang="en-US" dirty="0"/>
          </a:p>
        </p:txBody>
      </p:sp>
      <p:sp>
        <p:nvSpPr>
          <p:cNvPr id="35" name="텍스트 개체 틀 34">
            <a:extLst>
              <a:ext uri="{FF2B5EF4-FFF2-40B4-BE49-F238E27FC236}">
                <a16:creationId xmlns:a16="http://schemas.microsoft.com/office/drawing/2014/main" id="{E2D40D23-80D7-4F40-2113-163FCD372D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GPU scaling</a:t>
            </a:r>
          </a:p>
          <a:p>
            <a:pPr marL="504000" lvl="1" indent="0">
              <a:buNone/>
            </a:pPr>
            <a:r>
              <a:rPr lang="en-US" altLang="ko-KR" dirty="0">
                <a:sym typeface="Wingdings" pitchFamily="2" charset="2"/>
              </a:rPr>
              <a:t> </a:t>
            </a:r>
            <a:r>
              <a:rPr lang="en-US" altLang="ko-KR" dirty="0">
                <a:solidFill>
                  <a:srgbClr val="38761C"/>
                </a:solidFill>
                <a:sym typeface="Wingdings" pitchFamily="2" charset="2"/>
              </a:rPr>
              <a:t>Larger aggregate capacity &amp; bandwidth</a:t>
            </a:r>
            <a:br>
              <a:rPr lang="en-US" altLang="ko-KR" dirty="0">
                <a:sym typeface="Wingdings" pitchFamily="2" charset="2"/>
              </a:rPr>
            </a:br>
            <a:r>
              <a:rPr lang="en-US" altLang="ko-KR" dirty="0">
                <a:sym typeface="Wingdings" pitchFamily="2" charset="2"/>
              </a:rPr>
              <a:t> </a:t>
            </a:r>
            <a:r>
              <a:rPr lang="en-US" altLang="ko-KR" dirty="0">
                <a:solidFill>
                  <a:srgbClr val="38761C"/>
                </a:solidFill>
                <a:sym typeface="Wingdings" pitchFamily="2" charset="2"/>
              </a:rPr>
              <a:t>Overcome</a:t>
            </a:r>
            <a:r>
              <a:rPr lang="en-US" altLang="ko-KR" dirty="0">
                <a:sym typeface="Wingdings" pitchFamily="2" charset="2"/>
              </a:rPr>
              <a:t> the memory wall (at </a:t>
            </a:r>
            <a:r>
              <a:rPr lang="en-US" altLang="ko-KR" dirty="0">
                <a:solidFill>
                  <a:srgbClr val="FF0000"/>
                </a:solidFill>
                <a:sym typeface="Wingdings" pitchFamily="2" charset="2"/>
              </a:rPr>
              <a:t>high cost</a:t>
            </a:r>
            <a:r>
              <a:rPr lang="en-US" altLang="ko-KR" dirty="0">
                <a:sym typeface="Wingdings" pitchFamily="2" charset="2"/>
              </a:rPr>
              <a:t>)</a:t>
            </a:r>
          </a:p>
          <a:p>
            <a:endParaRPr lang="en-US" altLang="ko-KR" sz="2800" dirty="0"/>
          </a:p>
          <a:p>
            <a:r>
              <a:rPr lang="en-US" altLang="ko-KR" dirty="0"/>
              <a:t>The benefits of GPU scaling </a:t>
            </a:r>
            <a:r>
              <a:rPr lang="en-US" altLang="ko-KR" dirty="0">
                <a:solidFill>
                  <a:srgbClr val="C70E64"/>
                </a:solidFill>
              </a:rPr>
              <a:t>diminish under all evaluated systems</a:t>
            </a:r>
          </a:p>
          <a:p>
            <a:pPr lvl="1"/>
            <a:r>
              <a:rPr lang="en-US" altLang="ko-KR" dirty="0"/>
              <a:t>Regardless of the memory technology (i.e., also in HBM-based systems)</a:t>
            </a:r>
          </a:p>
          <a:p>
            <a:pPr lvl="1"/>
            <a:r>
              <a:rPr lang="en-US" altLang="ko-KR" dirty="0"/>
              <a:t>Larger batch </a:t>
            </a:r>
            <a:r>
              <a:rPr lang="en-US" altLang="ko-KR" dirty="0">
                <a:sym typeface="Wingdings" pitchFamily="2" charset="2"/>
              </a:rPr>
              <a:t> Amortizing more weight accesses (diminishing after a certain point)</a:t>
            </a:r>
          </a:p>
          <a:p>
            <a:pPr lvl="1"/>
            <a:endParaRPr lang="en-US" altLang="ko-KR" dirty="0">
              <a:sym typeface="Wingdings" pitchFamily="2" charset="2"/>
            </a:endParaRPr>
          </a:p>
          <a:p>
            <a:r>
              <a:rPr lang="en-US" altLang="ko-KR" dirty="0">
                <a:sym typeface="Wingdings" pitchFamily="2" charset="2"/>
              </a:rPr>
              <a:t>HBF enables </a:t>
            </a:r>
            <a:r>
              <a:rPr lang="en-US" altLang="ko-KR" dirty="0">
                <a:solidFill>
                  <a:srgbClr val="C70E64"/>
                </a:solidFill>
                <a:sym typeface="Wingdings" pitchFamily="2" charset="2"/>
              </a:rPr>
              <a:t>achieving such batch sizes w/ fewer GPUs</a:t>
            </a:r>
            <a:r>
              <a:rPr lang="en-US" altLang="ko-KR" dirty="0">
                <a:sym typeface="Wingdings" pitchFamily="2" charset="2"/>
              </a:rPr>
              <a:t>, which can potentially</a:t>
            </a:r>
          </a:p>
          <a:p>
            <a:pPr lvl="1"/>
            <a:r>
              <a:rPr lang="en-US" altLang="ko-KR" dirty="0">
                <a:sym typeface="Wingdings" pitchFamily="2" charset="2"/>
              </a:rPr>
              <a:t>Provide </a:t>
            </a:r>
            <a:r>
              <a:rPr lang="en-US" altLang="ko-KR" dirty="0">
                <a:solidFill>
                  <a:srgbClr val="38761C"/>
                </a:solidFill>
                <a:sym typeface="Wingdings" pitchFamily="2" charset="2"/>
              </a:rPr>
              <a:t>larger throughput gains for larger models </a:t>
            </a:r>
            <a:r>
              <a:rPr lang="en-US" altLang="ko-KR" dirty="0">
                <a:sym typeface="Wingdings" pitchFamily="2" charset="2"/>
              </a:rPr>
              <a:t>(e.g., w/ trillion-parameter LLMs)</a:t>
            </a:r>
          </a:p>
          <a:p>
            <a:pPr lvl="1"/>
            <a:r>
              <a:rPr lang="en-US" altLang="ko-KR" dirty="0">
                <a:sym typeface="Wingdings" pitchFamily="2" charset="2"/>
              </a:rPr>
              <a:t>Allow </a:t>
            </a:r>
            <a:r>
              <a:rPr lang="en-US" altLang="ko-KR" dirty="0">
                <a:solidFill>
                  <a:srgbClr val="F5874C"/>
                </a:solidFill>
                <a:sym typeface="Wingdings" pitchFamily="2" charset="2"/>
              </a:rPr>
              <a:t>developing even larger LLMs or leveraging multiple LLMs </a:t>
            </a:r>
          </a:p>
          <a:p>
            <a:pPr lvl="1"/>
            <a:endParaRPr lang="en-US" altLang="ko-KR" dirty="0">
              <a:sym typeface="Wingdings" pitchFamily="2" charset="2"/>
            </a:endParaRPr>
          </a:p>
          <a:p>
            <a:endParaRPr lang="en-US" altLang="ko-KR" dirty="0"/>
          </a:p>
          <a:p>
            <a:endParaRPr lang="en-US" altLang="ko-KR" dirty="0"/>
          </a:p>
          <a:p>
            <a:pPr lvl="1"/>
            <a:endParaRPr lang="ko-KR" altLang="en-US" dirty="0"/>
          </a:p>
        </p:txBody>
      </p:sp>
      <p:pic>
        <p:nvPicPr>
          <p:cNvPr id="196" name="그림 195">
            <a:extLst>
              <a:ext uri="{FF2B5EF4-FFF2-40B4-BE49-F238E27FC236}">
                <a16:creationId xmlns:a16="http://schemas.microsoft.com/office/drawing/2014/main" id="{011D8448-E1D8-FA8E-097B-4CF922F1A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748" y="799601"/>
            <a:ext cx="5583162" cy="263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0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AFF26-D387-1C5E-2D9E-C903494BA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26679CA9-A8DE-29B7-E2BC-273B48F15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  <a:p>
            <a:pPr lvl="1"/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5711C65F-8EE8-AAD0-A8C6-76D2DC9D893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31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6FA4BC7-8420-673E-4008-83EFE45E3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ko-KR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5C9B0295-1098-9911-26C9-93C50A261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Evaluation Results: System Throughput</a:t>
            </a:r>
            <a:endParaRPr kumimoji="1" lang="ko-KR" altLang="en-US" dirty="0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73A771E2-39D7-9D29-1BF4-F569123EC5ED}"/>
              </a:ext>
            </a:extLst>
          </p:cNvPr>
          <p:cNvGrpSpPr/>
          <p:nvPr/>
        </p:nvGrpSpPr>
        <p:grpSpPr>
          <a:xfrm>
            <a:off x="142103" y="845590"/>
            <a:ext cx="11745097" cy="5685231"/>
            <a:chOff x="1181194" y="3241702"/>
            <a:chExt cx="8964257" cy="4115398"/>
          </a:xfrm>
        </p:grpSpPr>
        <p:graphicFrame>
          <p:nvGraphicFramePr>
            <p:cNvPr id="7" name="Chart 4">
              <a:extLst>
                <a:ext uri="{FF2B5EF4-FFF2-40B4-BE49-F238E27FC236}">
                  <a16:creationId xmlns:a16="http://schemas.microsoft.com/office/drawing/2014/main" id="{B777ADD4-D9AE-73AF-FB9F-7DB0225AC092}"/>
                </a:ext>
              </a:extLst>
            </p:cNvPr>
            <p:cNvGraphicFramePr/>
            <p:nvPr/>
          </p:nvGraphicFramePr>
          <p:xfrm>
            <a:off x="1276616" y="3241702"/>
            <a:ext cx="8868835" cy="41153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FFFF43-A10F-2BB1-B61C-0213BD73CF2C}"/>
                </a:ext>
              </a:extLst>
            </p:cNvPr>
            <p:cNvSpPr txBox="1"/>
            <p:nvPr/>
          </p:nvSpPr>
          <p:spPr>
            <a:xfrm rot="16200000">
              <a:off x="624810" y="4408925"/>
              <a:ext cx="1466788" cy="35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P</a:t>
              </a: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er-GPU TPS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42C5F6-598B-A463-6774-53C091515870}"/>
                </a:ext>
              </a:extLst>
            </p:cNvPr>
            <p:cNvSpPr txBox="1"/>
            <p:nvPr/>
          </p:nvSpPr>
          <p:spPr>
            <a:xfrm>
              <a:off x="7625446" y="5941910"/>
              <a:ext cx="851152" cy="2655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AB5FB29-A420-D111-B8E7-B88E26A85C9B}"/>
                </a:ext>
              </a:extLst>
            </p:cNvPr>
            <p:cNvSpPr txBox="1"/>
            <p:nvPr/>
          </p:nvSpPr>
          <p:spPr>
            <a:xfrm>
              <a:off x="3601417" y="5941910"/>
              <a:ext cx="752907" cy="2655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Llama3</a:t>
              </a:r>
            </a:p>
          </p:txBody>
        </p:sp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EE03C215-B22B-D3D9-7E2D-54A6DD81B049}"/>
                </a:ext>
              </a:extLst>
            </p:cNvPr>
            <p:cNvGrpSpPr/>
            <p:nvPr/>
          </p:nvGrpSpPr>
          <p:grpSpPr>
            <a:xfrm>
              <a:off x="2404174" y="5737913"/>
              <a:ext cx="7173113" cy="265516"/>
              <a:chOff x="3058529" y="6185938"/>
              <a:chExt cx="5525339" cy="204523"/>
            </a:xfrm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22025AFF-21EB-78CD-C34A-769AE7E1CF74}"/>
                  </a:ext>
                </a:extLst>
              </p:cNvPr>
              <p:cNvSpPr txBox="1"/>
              <p:nvPr/>
            </p:nvSpPr>
            <p:spPr>
              <a:xfrm>
                <a:off x="3058529" y="6185938"/>
                <a:ext cx="392806" cy="2045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3CE96FD-1426-EB77-385D-B214404E7240}"/>
                  </a:ext>
                </a:extLst>
              </p:cNvPr>
              <p:cNvSpPr txBox="1"/>
              <p:nvPr/>
            </p:nvSpPr>
            <p:spPr>
              <a:xfrm>
                <a:off x="4159482" y="6185938"/>
                <a:ext cx="29815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EE49B10C-B4F9-A2CD-E16D-78D5EE0B5C15}"/>
                  </a:ext>
                </a:extLst>
              </p:cNvPr>
              <p:cNvSpPr txBox="1"/>
              <p:nvPr/>
            </p:nvSpPr>
            <p:spPr>
              <a:xfrm>
                <a:off x="5151821" y="6185938"/>
                <a:ext cx="332397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E664AB86-A0FD-2586-5EE4-15B8D1E1F193}"/>
                  </a:ext>
                </a:extLst>
              </p:cNvPr>
              <p:cNvSpPr txBox="1"/>
              <p:nvPr/>
            </p:nvSpPr>
            <p:spPr>
              <a:xfrm>
                <a:off x="6152913" y="6185938"/>
                <a:ext cx="392806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8D47FA50-BFC7-5DB9-00A8-C7119B8D6854}"/>
                  </a:ext>
                </a:extLst>
              </p:cNvPr>
              <p:cNvSpPr txBox="1"/>
              <p:nvPr/>
            </p:nvSpPr>
            <p:spPr>
              <a:xfrm>
                <a:off x="7259130" y="6185938"/>
                <a:ext cx="263938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B9E6FAF-1327-CCB5-3003-26468C7352A0}"/>
                  </a:ext>
                </a:extLst>
              </p:cNvPr>
              <p:cNvSpPr txBox="1"/>
              <p:nvPr/>
            </p:nvSpPr>
            <p:spPr>
              <a:xfrm>
                <a:off x="8251471" y="6185938"/>
                <a:ext cx="332397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DB20F3C3-6162-4229-07E8-3D556F00CE51}"/>
                </a:ext>
              </a:extLst>
            </p:cNvPr>
            <p:cNvGrpSpPr/>
            <p:nvPr/>
          </p:nvGrpSpPr>
          <p:grpSpPr>
            <a:xfrm>
              <a:off x="1491928" y="3547801"/>
              <a:ext cx="485963" cy="2056122"/>
              <a:chOff x="2337792" y="4488807"/>
              <a:chExt cx="374330" cy="1583799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6CD8739D-C3D9-EC61-E9C7-2957DD593420}"/>
                  </a:ext>
                </a:extLst>
              </p:cNvPr>
              <p:cNvSpPr txBox="1"/>
              <p:nvPr/>
            </p:nvSpPr>
            <p:spPr>
              <a:xfrm>
                <a:off x="2611517" y="5868084"/>
                <a:ext cx="100605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DC17200A-87C2-ACCA-715E-A2F3019AF316}"/>
                  </a:ext>
                </a:extLst>
              </p:cNvPr>
              <p:cNvSpPr txBox="1"/>
              <p:nvPr/>
            </p:nvSpPr>
            <p:spPr>
              <a:xfrm>
                <a:off x="2337792" y="5429490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311F538A-F96A-47C1-440A-6CB86106546F}"/>
                  </a:ext>
                </a:extLst>
              </p:cNvPr>
              <p:cNvSpPr txBox="1"/>
              <p:nvPr/>
            </p:nvSpPr>
            <p:spPr>
              <a:xfrm>
                <a:off x="2337792" y="4959148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71ACCA6D-70C5-F4B0-CBF5-D92ADD68AA44}"/>
                  </a:ext>
                </a:extLst>
              </p:cNvPr>
              <p:cNvSpPr txBox="1"/>
              <p:nvPr/>
            </p:nvSpPr>
            <p:spPr>
              <a:xfrm>
                <a:off x="2337792" y="4488807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E9B0B34E-EC1E-18E3-8DC4-59EF7BA4799B}"/>
                </a:ext>
              </a:extLst>
            </p:cNvPr>
            <p:cNvGrpSpPr/>
            <p:nvPr/>
          </p:nvGrpSpPr>
          <p:grpSpPr>
            <a:xfrm>
              <a:off x="8666787" y="5526896"/>
              <a:ext cx="1451160" cy="265516"/>
              <a:chOff x="2721209" y="6319019"/>
              <a:chExt cx="1201634" cy="204523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121DC512-A462-20BB-7C5E-F6B374B34A7B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C6BF7692-4F8D-ADA6-8DF7-4BB7906F1EAD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29F068F2-E87C-0BFC-8364-8A9B16B9FEDC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434DCEEE-F980-E9CE-DF04-85085771BA81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0ECEC152-854D-2DFD-881D-42D74E30E70B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DCDE604B-84E1-3429-70C5-B40AAC3DE37C}"/>
                </a:ext>
              </a:extLst>
            </p:cNvPr>
            <p:cNvGrpSpPr/>
            <p:nvPr/>
          </p:nvGrpSpPr>
          <p:grpSpPr>
            <a:xfrm>
              <a:off x="7325442" y="5526896"/>
              <a:ext cx="1451160" cy="265516"/>
              <a:chOff x="2721209" y="6319019"/>
              <a:chExt cx="1201634" cy="204523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BA80302-244D-2FA7-3DD4-9CFA92D36EB8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F2458D37-64CF-83CD-B6EC-F36E130AA1BA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EF67516-3EEF-5479-3BF1-86EB4B0CA3C3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E038660F-EA78-1563-B0E3-7DA996C13E3B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23AC996-02BF-9B5F-9470-EEB5D9C2A81E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341C8F42-C1E4-764A-18C7-9774C869DC64}"/>
                </a:ext>
              </a:extLst>
            </p:cNvPr>
            <p:cNvGrpSpPr/>
            <p:nvPr/>
          </p:nvGrpSpPr>
          <p:grpSpPr>
            <a:xfrm>
              <a:off x="5984099" y="5526896"/>
              <a:ext cx="1451160" cy="265516"/>
              <a:chOff x="2721209" y="6319019"/>
              <a:chExt cx="1201634" cy="204523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4D9AF52-BF41-4408-42AB-73BA56FDB4A4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8BA8BDC-5F1D-451D-ACCF-B8A7AE458606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82D363BC-CF0F-9EE7-E994-E0FFE2CD646E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27FD331-8417-49EC-EBEC-D943D8F356B6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F07B79B-5A26-F325-E9C6-2CDAF437AF84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4">
              <a:extLst>
                <a:ext uri="{FF2B5EF4-FFF2-40B4-BE49-F238E27FC236}">
                  <a16:creationId xmlns:a16="http://schemas.microsoft.com/office/drawing/2014/main" id="{897159D8-8CA0-67A4-BF6B-AF410C87DD2C}"/>
                </a:ext>
              </a:extLst>
            </p:cNvPr>
            <p:cNvGrpSpPr/>
            <p:nvPr/>
          </p:nvGrpSpPr>
          <p:grpSpPr>
            <a:xfrm>
              <a:off x="4642756" y="5526896"/>
              <a:ext cx="1451160" cy="265516"/>
              <a:chOff x="2721209" y="6319019"/>
              <a:chExt cx="1201634" cy="204523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6709BA0-F53C-C4CA-B391-2C576E1C3CFE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D72B5D5-B693-8AC2-1D61-7E058576DCB5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692B4F1-A86F-4237-4431-3B18168DD6B2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818965A1-9311-F6D6-001D-D0C5231F4A65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AB78DBA2-DDF7-8137-5703-EBC8EBA87CBB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5">
              <a:extLst>
                <a:ext uri="{FF2B5EF4-FFF2-40B4-BE49-F238E27FC236}">
                  <a16:creationId xmlns:a16="http://schemas.microsoft.com/office/drawing/2014/main" id="{EC78E2B0-F374-DF19-E08A-CBF45697783D}"/>
                </a:ext>
              </a:extLst>
            </p:cNvPr>
            <p:cNvGrpSpPr/>
            <p:nvPr/>
          </p:nvGrpSpPr>
          <p:grpSpPr>
            <a:xfrm>
              <a:off x="3301413" y="5526896"/>
              <a:ext cx="1451160" cy="265516"/>
              <a:chOff x="2721209" y="6319019"/>
              <a:chExt cx="1201634" cy="204523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B7F41A1F-DF94-C0E8-5A7E-C9E399708EE1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D5E696E-1DEF-4469-69A0-588841BF1866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CF534C0-6645-D34A-A4E9-905C6A9D11C8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3AC2C078-717A-7F9E-3AC8-F2F7E87CF3EA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13D37DEB-EA77-E932-A044-5A2102EDB464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6">
              <a:extLst>
                <a:ext uri="{FF2B5EF4-FFF2-40B4-BE49-F238E27FC236}">
                  <a16:creationId xmlns:a16="http://schemas.microsoft.com/office/drawing/2014/main" id="{E45875C6-0307-E352-A48F-8F2FE227E83C}"/>
                </a:ext>
              </a:extLst>
            </p:cNvPr>
            <p:cNvGrpSpPr/>
            <p:nvPr/>
          </p:nvGrpSpPr>
          <p:grpSpPr>
            <a:xfrm>
              <a:off x="1960070" y="5526896"/>
              <a:ext cx="1451160" cy="265516"/>
              <a:chOff x="2721209" y="6319019"/>
              <a:chExt cx="1201634" cy="204523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80C6A6D-2091-CAE8-83B7-C2FD5D02FAA3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201F412-776A-4070-BD40-39F88FBE65C3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36B2DCF-4902-20DD-DCBE-659873219D62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EC80753-B921-BB19-0433-6D13E8424DDB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22C83D1-8C97-8D01-6FA8-38EDD7D452D2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19" name="Straight Connector 17">
              <a:extLst>
                <a:ext uri="{FF2B5EF4-FFF2-40B4-BE49-F238E27FC236}">
                  <a16:creationId xmlns:a16="http://schemas.microsoft.com/office/drawing/2014/main" id="{03040812-9943-84B0-E47B-BC7F77679569}"/>
                </a:ext>
              </a:extLst>
            </p:cNvPr>
            <p:cNvCxnSpPr>
              <a:cxnSpLocks/>
            </p:cNvCxnSpPr>
            <p:nvPr/>
          </p:nvCxnSpPr>
          <p:spPr>
            <a:xfrm>
              <a:off x="2034433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8">
              <a:extLst>
                <a:ext uri="{FF2B5EF4-FFF2-40B4-BE49-F238E27FC236}">
                  <a16:creationId xmlns:a16="http://schemas.microsoft.com/office/drawing/2014/main" id="{DECC1CF5-B3D0-D274-3AD9-94893D21B98F}"/>
                </a:ext>
              </a:extLst>
            </p:cNvPr>
            <p:cNvCxnSpPr>
              <a:cxnSpLocks/>
            </p:cNvCxnSpPr>
            <p:nvPr/>
          </p:nvCxnSpPr>
          <p:spPr>
            <a:xfrm>
              <a:off x="6065231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19">
              <a:extLst>
                <a:ext uri="{FF2B5EF4-FFF2-40B4-BE49-F238E27FC236}">
                  <a16:creationId xmlns:a16="http://schemas.microsoft.com/office/drawing/2014/main" id="{E4D882D0-C58F-17DA-2CDD-90181D43FA68}"/>
                </a:ext>
              </a:extLst>
            </p:cNvPr>
            <p:cNvCxnSpPr>
              <a:cxnSpLocks/>
            </p:cNvCxnSpPr>
            <p:nvPr/>
          </p:nvCxnSpPr>
          <p:spPr>
            <a:xfrm>
              <a:off x="10090865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" name="Straight Connector 20">
              <a:extLst>
                <a:ext uri="{FF2B5EF4-FFF2-40B4-BE49-F238E27FC236}">
                  <a16:creationId xmlns:a16="http://schemas.microsoft.com/office/drawing/2014/main" id="{3B78D50F-308A-479D-12B0-D315AB7713FD}"/>
                </a:ext>
              </a:extLst>
            </p:cNvPr>
            <p:cNvCxnSpPr>
              <a:cxnSpLocks/>
            </p:cNvCxnSpPr>
            <p:nvPr/>
          </p:nvCxnSpPr>
          <p:spPr>
            <a:xfrm>
              <a:off x="4721632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1">
              <a:extLst>
                <a:ext uri="{FF2B5EF4-FFF2-40B4-BE49-F238E27FC236}">
                  <a16:creationId xmlns:a16="http://schemas.microsoft.com/office/drawing/2014/main" id="{2D9001DD-E9FB-D244-FB16-E860A7AE1DFF}"/>
                </a:ext>
              </a:extLst>
            </p:cNvPr>
            <p:cNvCxnSpPr>
              <a:cxnSpLocks/>
            </p:cNvCxnSpPr>
            <p:nvPr/>
          </p:nvCxnSpPr>
          <p:spPr>
            <a:xfrm>
              <a:off x="7408830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4" name="Straight Connector 22">
              <a:extLst>
                <a:ext uri="{FF2B5EF4-FFF2-40B4-BE49-F238E27FC236}">
                  <a16:creationId xmlns:a16="http://schemas.microsoft.com/office/drawing/2014/main" id="{4D8FD932-96CF-B86D-63F9-2D7CC9E72C37}"/>
                </a:ext>
              </a:extLst>
            </p:cNvPr>
            <p:cNvCxnSpPr>
              <a:cxnSpLocks/>
            </p:cNvCxnSpPr>
            <p:nvPr/>
          </p:nvCxnSpPr>
          <p:spPr>
            <a:xfrm>
              <a:off x="8752430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" name="Straight Connector 23">
              <a:extLst>
                <a:ext uri="{FF2B5EF4-FFF2-40B4-BE49-F238E27FC236}">
                  <a16:creationId xmlns:a16="http://schemas.microsoft.com/office/drawing/2014/main" id="{6DE485D6-BEEB-BFF8-0BF9-B97BDBC34ADB}"/>
                </a:ext>
              </a:extLst>
            </p:cNvPr>
            <p:cNvCxnSpPr>
              <a:cxnSpLocks/>
            </p:cNvCxnSpPr>
            <p:nvPr/>
          </p:nvCxnSpPr>
          <p:spPr>
            <a:xfrm>
              <a:off x="3378032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738A239-BE31-E8B3-EBC7-08F6929D079B}"/>
                </a:ext>
              </a:extLst>
            </p:cNvPr>
            <p:cNvSpPr txBox="1"/>
            <p:nvPr/>
          </p:nvSpPr>
          <p:spPr>
            <a:xfrm>
              <a:off x="1307573" y="5522434"/>
              <a:ext cx="714494" cy="2655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#</a:t>
              </a:r>
              <a:r>
                <a:rPr lang="ko-KR" alt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 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GPUs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27" name="Group 25">
              <a:extLst>
                <a:ext uri="{FF2B5EF4-FFF2-40B4-BE49-F238E27FC236}">
                  <a16:creationId xmlns:a16="http://schemas.microsoft.com/office/drawing/2014/main" id="{0DCCDF6E-6C9B-3C06-5ABA-7E7D3B831D02}"/>
                </a:ext>
              </a:extLst>
            </p:cNvPr>
            <p:cNvGrpSpPr/>
            <p:nvPr/>
          </p:nvGrpSpPr>
          <p:grpSpPr>
            <a:xfrm>
              <a:off x="6562485" y="3390622"/>
              <a:ext cx="1090814" cy="265516"/>
              <a:chOff x="6261612" y="4369350"/>
              <a:chExt cx="840237" cy="204523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2379D189-60F7-2B9D-CA38-F95587AD00C9}"/>
                  </a:ext>
                </a:extLst>
              </p:cNvPr>
              <p:cNvSpPr txBox="1"/>
              <p:nvPr/>
            </p:nvSpPr>
            <p:spPr>
              <a:xfrm>
                <a:off x="6565093" y="4369350"/>
                <a:ext cx="536756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CONV</a:t>
                </a:r>
              </a:p>
            </p:txBody>
          </p:sp>
          <p:grpSp>
            <p:nvGrpSpPr>
              <p:cNvPr id="62" name="Group 74">
                <a:extLst>
                  <a:ext uri="{FF2B5EF4-FFF2-40B4-BE49-F238E27FC236}">
                    <a16:creationId xmlns:a16="http://schemas.microsoft.com/office/drawing/2014/main" id="{0EDC8E0F-A082-0F9C-41AE-20EE69C506F4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261612" y="4424439"/>
                <a:ext cx="288000" cy="118349"/>
                <a:chOff x="10116284" y="4377069"/>
                <a:chExt cx="396000" cy="162731"/>
              </a:xfrm>
            </p:grpSpPr>
            <p:cxnSp>
              <p:nvCxnSpPr>
                <p:cNvPr id="63" name="Straight Connector 75">
                  <a:extLst>
                    <a:ext uri="{FF2B5EF4-FFF2-40B4-BE49-F238E27FC236}">
                      <a16:creationId xmlns:a16="http://schemas.microsoft.com/office/drawing/2014/main" id="{4EF47FC3-5B66-D187-9532-5CF9E18BA8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6284" y="4458434"/>
                  <a:ext cx="396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4472C4">
                      <a:lumMod val="60000"/>
                      <a:lumOff val="40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4" name="Triangle 76">
                  <a:extLst>
                    <a:ext uri="{FF2B5EF4-FFF2-40B4-BE49-F238E27FC236}">
                      <a16:creationId xmlns:a16="http://schemas.microsoft.com/office/drawing/2014/main" id="{042025EC-DD31-B78E-EC9F-497DF84A9E0A}"/>
                    </a:ext>
                  </a:extLst>
                </p:cNvPr>
                <p:cNvSpPr/>
                <p:nvPr/>
              </p:nvSpPr>
              <p:spPr>
                <a:xfrm>
                  <a:off x="10219900" y="4377069"/>
                  <a:ext cx="188768" cy="162731"/>
                </a:xfrm>
                <a:prstGeom prst="triangle">
                  <a:avLst/>
                </a:prstGeom>
                <a:solidFill>
                  <a:srgbClr val="4472C4">
                    <a:lumMod val="60000"/>
                    <a:lumOff val="40000"/>
                  </a:srgbClr>
                </a:solidFill>
                <a:ln w="19050" cap="flat" cmpd="sng" algn="ctr">
                  <a:solidFill>
                    <a:srgbClr val="4472C4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8" name="Group 26">
              <a:extLst>
                <a:ext uri="{FF2B5EF4-FFF2-40B4-BE49-F238E27FC236}">
                  <a16:creationId xmlns:a16="http://schemas.microsoft.com/office/drawing/2014/main" id="{4EC57310-19F9-81EB-CB89-E44C9D916B28}"/>
                </a:ext>
              </a:extLst>
            </p:cNvPr>
            <p:cNvGrpSpPr/>
            <p:nvPr/>
          </p:nvGrpSpPr>
          <p:grpSpPr>
            <a:xfrm>
              <a:off x="2812841" y="3390622"/>
              <a:ext cx="1127142" cy="265516"/>
              <a:chOff x="3373319" y="4369350"/>
              <a:chExt cx="868220" cy="204523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A22665F-6469-B5EE-C9BF-FBD1D1264BE2}"/>
                  </a:ext>
                </a:extLst>
              </p:cNvPr>
              <p:cNvSpPr txBox="1"/>
              <p:nvPr/>
            </p:nvSpPr>
            <p:spPr>
              <a:xfrm>
                <a:off x="3659687" y="4369350"/>
                <a:ext cx="581852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HBM4</a:t>
                </a:r>
              </a:p>
            </p:txBody>
          </p:sp>
          <p:grpSp>
            <p:nvGrpSpPr>
              <p:cNvPr id="58" name="Group 70">
                <a:extLst>
                  <a:ext uri="{FF2B5EF4-FFF2-40B4-BE49-F238E27FC236}">
                    <a16:creationId xmlns:a16="http://schemas.microsoft.com/office/drawing/2014/main" id="{36A25AA6-652C-ABCC-ACF1-666F247B450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73319" y="4417334"/>
                <a:ext cx="288000" cy="132558"/>
                <a:chOff x="9706532" y="6592681"/>
                <a:chExt cx="396000" cy="182268"/>
              </a:xfrm>
            </p:grpSpPr>
            <p:cxnSp>
              <p:nvCxnSpPr>
                <p:cNvPr id="59" name="Straight Connector 71">
                  <a:extLst>
                    <a:ext uri="{FF2B5EF4-FFF2-40B4-BE49-F238E27FC236}">
                      <a16:creationId xmlns:a16="http://schemas.microsoft.com/office/drawing/2014/main" id="{D18C4351-013E-F7A4-43C9-A21391CBEB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706532" y="6683815"/>
                  <a:ext cx="396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ED7D31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0" name="Diamond 72">
                  <a:extLst>
                    <a:ext uri="{FF2B5EF4-FFF2-40B4-BE49-F238E27FC236}">
                      <a16:creationId xmlns:a16="http://schemas.microsoft.com/office/drawing/2014/main" id="{8098F5DC-1B93-8273-4277-F1501893FCA3}"/>
                    </a:ext>
                  </a:extLst>
                </p:cNvPr>
                <p:cNvSpPr/>
                <p:nvPr/>
              </p:nvSpPr>
              <p:spPr>
                <a:xfrm>
                  <a:off x="9813398" y="6592681"/>
                  <a:ext cx="182268" cy="182268"/>
                </a:xfrm>
                <a:prstGeom prst="diamond">
                  <a:avLst/>
                </a:prstGeom>
                <a:solidFill>
                  <a:srgbClr val="ED7D31"/>
                </a:solidFill>
                <a:ln w="19050" cap="flat" cmpd="sng" algn="ctr">
                  <a:solidFill>
                    <a:srgbClr val="ED7D31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9" name="Group 27">
              <a:extLst>
                <a:ext uri="{FF2B5EF4-FFF2-40B4-BE49-F238E27FC236}">
                  <a16:creationId xmlns:a16="http://schemas.microsoft.com/office/drawing/2014/main" id="{C368A3CC-F16B-05C0-34BC-ED915BE6A56C}"/>
                </a:ext>
              </a:extLst>
            </p:cNvPr>
            <p:cNvGrpSpPr/>
            <p:nvPr/>
          </p:nvGrpSpPr>
          <p:grpSpPr>
            <a:xfrm>
              <a:off x="4204328" y="3390622"/>
              <a:ext cx="861283" cy="265516"/>
              <a:chOff x="4445160" y="4369350"/>
              <a:chExt cx="663433" cy="204523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A05F059-BC66-00A8-D1FB-13A6942B34CD}"/>
                  </a:ext>
                </a:extLst>
              </p:cNvPr>
              <p:cNvSpPr txBox="1"/>
              <p:nvPr/>
            </p:nvSpPr>
            <p:spPr>
              <a:xfrm>
                <a:off x="4746973" y="4369350"/>
                <a:ext cx="361620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HBF</a:t>
                </a:r>
              </a:p>
            </p:txBody>
          </p:sp>
          <p:grpSp>
            <p:nvGrpSpPr>
              <p:cNvPr id="54" name="Group 66">
                <a:extLst>
                  <a:ext uri="{FF2B5EF4-FFF2-40B4-BE49-F238E27FC236}">
                    <a16:creationId xmlns:a16="http://schemas.microsoft.com/office/drawing/2014/main" id="{34738DE6-271D-911A-41AF-040195F3DF5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445160" y="4424439"/>
                <a:ext cx="288000" cy="118349"/>
                <a:chOff x="10116284" y="4377069"/>
                <a:chExt cx="396000" cy="162731"/>
              </a:xfrm>
              <a:solidFill>
                <a:srgbClr val="70AD47"/>
              </a:solidFill>
            </p:grpSpPr>
            <p:cxnSp>
              <p:nvCxnSpPr>
                <p:cNvPr id="55" name="Straight Connector 67">
                  <a:extLst>
                    <a:ext uri="{FF2B5EF4-FFF2-40B4-BE49-F238E27FC236}">
                      <a16:creationId xmlns:a16="http://schemas.microsoft.com/office/drawing/2014/main" id="{89CC8456-0E64-3A23-7FF6-22CEAC407B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6284" y="4458434"/>
                  <a:ext cx="396000" cy="0"/>
                </a:xfrm>
                <a:prstGeom prst="line">
                  <a:avLst/>
                </a:prstGeom>
                <a:solidFill>
                  <a:srgbClr val="9CC680"/>
                </a:solidFill>
                <a:ln w="28575" cap="flat" cmpd="sng" algn="ctr">
                  <a:solidFill>
                    <a:srgbClr val="9CC680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6" name="Triangle 68">
                  <a:extLst>
                    <a:ext uri="{FF2B5EF4-FFF2-40B4-BE49-F238E27FC236}">
                      <a16:creationId xmlns:a16="http://schemas.microsoft.com/office/drawing/2014/main" id="{32E1BA32-29D0-B5A8-253D-07AD9654E439}"/>
                    </a:ext>
                  </a:extLst>
                </p:cNvPr>
                <p:cNvSpPr/>
                <p:nvPr/>
              </p:nvSpPr>
              <p:spPr>
                <a:xfrm>
                  <a:off x="10219900" y="4377069"/>
                  <a:ext cx="188768" cy="162731"/>
                </a:xfrm>
                <a:prstGeom prst="triangle">
                  <a:avLst/>
                </a:prstGeom>
                <a:solidFill>
                  <a:srgbClr val="9CC680"/>
                </a:solidFill>
                <a:ln w="19050" cap="flat" cmpd="sng" algn="ctr">
                  <a:solidFill>
                    <a:srgbClr val="70AD47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0" name="Group 28">
              <a:extLst>
                <a:ext uri="{FF2B5EF4-FFF2-40B4-BE49-F238E27FC236}">
                  <a16:creationId xmlns:a16="http://schemas.microsoft.com/office/drawing/2014/main" id="{2AA63B5F-293A-0C27-0767-6333A675A7FA}"/>
                </a:ext>
              </a:extLst>
            </p:cNvPr>
            <p:cNvGrpSpPr/>
            <p:nvPr/>
          </p:nvGrpSpPr>
          <p:grpSpPr>
            <a:xfrm>
              <a:off x="7917645" y="3390622"/>
              <a:ext cx="1192171" cy="265516"/>
              <a:chOff x="7305471" y="4369350"/>
              <a:chExt cx="918311" cy="204523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869D833-F707-8C52-F930-A385C23C1C9B}"/>
                  </a:ext>
                </a:extLst>
              </p:cNvPr>
              <p:cNvSpPr txBox="1"/>
              <p:nvPr/>
            </p:nvSpPr>
            <p:spPr>
              <a:xfrm>
                <a:off x="7605605" y="4369350"/>
                <a:ext cx="618177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CONV</a:t>
                </a:r>
                <a:r>
                  <a:rPr kumimoji="0" lang="en-KR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grpSp>
            <p:nvGrpSpPr>
              <p:cNvPr id="50" name="Group 62">
                <a:extLst>
                  <a:ext uri="{FF2B5EF4-FFF2-40B4-BE49-F238E27FC236}">
                    <a16:creationId xmlns:a16="http://schemas.microsoft.com/office/drawing/2014/main" id="{EDD6CB2A-36EB-0B81-2E75-A54DAD7FAB0B}"/>
                  </a:ext>
                </a:extLst>
              </p:cNvPr>
              <p:cNvGrpSpPr/>
              <p:nvPr/>
            </p:nvGrpSpPr>
            <p:grpSpPr>
              <a:xfrm>
                <a:off x="7305471" y="4424213"/>
                <a:ext cx="288000" cy="118800"/>
                <a:chOff x="7305471" y="4415644"/>
                <a:chExt cx="288000" cy="118800"/>
              </a:xfrm>
            </p:grpSpPr>
            <p:cxnSp>
              <p:nvCxnSpPr>
                <p:cNvPr id="51" name="Straight Connector 63">
                  <a:extLst>
                    <a:ext uri="{FF2B5EF4-FFF2-40B4-BE49-F238E27FC236}">
                      <a16:creationId xmlns:a16="http://schemas.microsoft.com/office/drawing/2014/main" id="{7C61A262-ED86-0ECB-0BD5-8F8D2B01F7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05471" y="4475044"/>
                  <a:ext cx="288000" cy="0"/>
                </a:xfrm>
                <a:prstGeom prst="line">
                  <a:avLst/>
                </a:prstGeom>
                <a:solidFill>
                  <a:srgbClr val="4472C4">
                    <a:lumMod val="75000"/>
                  </a:srgbClr>
                </a:solidFill>
                <a:ln w="28575" cap="flat" cmpd="sng" algn="ctr">
                  <a:solidFill>
                    <a:srgbClr val="4472C4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2" name="Oval 64">
                  <a:extLst>
                    <a:ext uri="{FF2B5EF4-FFF2-40B4-BE49-F238E27FC236}">
                      <a16:creationId xmlns:a16="http://schemas.microsoft.com/office/drawing/2014/main" id="{FCE63CA8-B7A5-7B97-5961-33DBEECEF93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390071" y="4415644"/>
                  <a:ext cx="118801" cy="118800"/>
                </a:xfrm>
                <a:prstGeom prst="ellipse">
                  <a:avLst/>
                </a:prstGeom>
                <a:solidFill>
                  <a:srgbClr val="4472C4">
                    <a:lumMod val="75000"/>
                  </a:srgbClr>
                </a:solidFill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1" name="Group 29">
              <a:extLst>
                <a:ext uri="{FF2B5EF4-FFF2-40B4-BE49-F238E27FC236}">
                  <a16:creationId xmlns:a16="http://schemas.microsoft.com/office/drawing/2014/main" id="{328115B8-50BD-28D9-D88F-B749058F8473}"/>
                </a:ext>
              </a:extLst>
            </p:cNvPr>
            <p:cNvGrpSpPr/>
            <p:nvPr/>
          </p:nvGrpSpPr>
          <p:grpSpPr>
            <a:xfrm>
              <a:off x="5329956" y="3390622"/>
              <a:ext cx="968184" cy="265516"/>
              <a:chOff x="5312214" y="4369350"/>
              <a:chExt cx="745777" cy="204523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F48C970-7728-36E6-996F-9E7E1CDE2C0D}"/>
                  </a:ext>
                </a:extLst>
              </p:cNvPr>
              <p:cNvSpPr txBox="1"/>
              <p:nvPr/>
            </p:nvSpPr>
            <p:spPr>
              <a:xfrm>
                <a:off x="5615295" y="4369350"/>
                <a:ext cx="442696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HBF</a:t>
                </a:r>
                <a:r>
                  <a:rPr kumimoji="0" lang="en-KR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grpSp>
            <p:nvGrpSpPr>
              <p:cNvPr id="46" name="Group 58">
                <a:extLst>
                  <a:ext uri="{FF2B5EF4-FFF2-40B4-BE49-F238E27FC236}">
                    <a16:creationId xmlns:a16="http://schemas.microsoft.com/office/drawing/2014/main" id="{5AAD94EA-969B-C537-50D6-AD27D245C903}"/>
                  </a:ext>
                </a:extLst>
              </p:cNvPr>
              <p:cNvGrpSpPr/>
              <p:nvPr/>
            </p:nvGrpSpPr>
            <p:grpSpPr>
              <a:xfrm>
                <a:off x="5312214" y="4424213"/>
                <a:ext cx="288000" cy="118800"/>
                <a:chOff x="5312214" y="4427929"/>
                <a:chExt cx="288000" cy="118800"/>
              </a:xfrm>
            </p:grpSpPr>
            <p:cxnSp>
              <p:nvCxnSpPr>
                <p:cNvPr id="47" name="Straight Connector 59">
                  <a:extLst>
                    <a:ext uri="{FF2B5EF4-FFF2-40B4-BE49-F238E27FC236}">
                      <a16:creationId xmlns:a16="http://schemas.microsoft.com/office/drawing/2014/main" id="{DE1DC213-ECDD-BC49-9188-19140F4215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12214" y="4487329"/>
                  <a:ext cx="288000" cy="0"/>
                </a:xfrm>
                <a:prstGeom prst="line">
                  <a:avLst/>
                </a:prstGeom>
                <a:solidFill>
                  <a:srgbClr val="70AD47">
                    <a:lumMod val="75000"/>
                  </a:srgbClr>
                </a:solidFill>
                <a:ln w="28575" cap="flat" cmpd="sng" algn="ctr">
                  <a:solidFill>
                    <a:srgbClr val="70AD47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48" name="Oval 60">
                  <a:extLst>
                    <a:ext uri="{FF2B5EF4-FFF2-40B4-BE49-F238E27FC236}">
                      <a16:creationId xmlns:a16="http://schemas.microsoft.com/office/drawing/2014/main" id="{96946A6A-1DF4-A085-4862-54529CE06C4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96814" y="4427929"/>
                  <a:ext cx="118801" cy="118800"/>
                </a:xfrm>
                <a:prstGeom prst="ellipse">
                  <a:avLst/>
                </a:prstGeom>
                <a:solidFill>
                  <a:srgbClr val="70AD47">
                    <a:lumMod val="75000"/>
                  </a:srgbClr>
                </a:solidFill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7D0F126-8990-90FD-FBDA-0470AE332F0A}"/>
                </a:ext>
              </a:extLst>
            </p:cNvPr>
            <p:cNvSpPr txBox="1"/>
            <p:nvPr/>
          </p:nvSpPr>
          <p:spPr>
            <a:xfrm>
              <a:off x="3613230" y="6188710"/>
              <a:ext cx="47243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Cambria" panose="02040503050406030204" pitchFamily="18" charset="0"/>
                </a:rPr>
                <a:t>Per-GPU TPS under 0.1-second TPOT SLO</a:t>
              </a:r>
              <a:endParaRPr lang="en-KR" sz="2000" dirty="0">
                <a:latin typeface="Cambria" panose="02040503050406030204" pitchFamily="18" charset="0"/>
              </a:endParaRPr>
            </a:p>
          </p:txBody>
        </p:sp>
      </p:grpSp>
      <p:sp>
        <p:nvSpPr>
          <p:cNvPr id="111" name="모서리가 둥근 직사각형 44">
            <a:extLst>
              <a:ext uri="{FF2B5EF4-FFF2-40B4-BE49-F238E27FC236}">
                <a16:creationId xmlns:a16="http://schemas.microsoft.com/office/drawing/2014/main" id="{ADCE7795-72A6-FCB5-21A3-F3C48E713C80}"/>
              </a:ext>
            </a:extLst>
          </p:cNvPr>
          <p:cNvSpPr/>
          <p:nvPr/>
        </p:nvSpPr>
        <p:spPr>
          <a:xfrm>
            <a:off x="0" y="5385498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rgbClr val="FF0000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Diminishing improvements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as </a:t>
            </a:r>
            <a:r>
              <a:rPr lang="en-US" altLang="ko-KR" sz="2400" dirty="0">
                <a:solidFill>
                  <a:srgbClr val="F5874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GPU count increases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?</a:t>
            </a:r>
            <a:b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</a:b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 </a:t>
            </a:r>
            <a:r>
              <a:rPr lang="en-US" altLang="ko-KR" sz="2400" dirty="0">
                <a:solidFill>
                  <a:srgbClr val="C70E64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Benefit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: HBF </a:t>
            </a:r>
            <a:r>
              <a:rPr lang="en-US" altLang="ko-KR" sz="2400" dirty="0">
                <a:solidFill>
                  <a:srgbClr val="38761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enables achieving sufficient batch sizes w/ fewer GPUs</a:t>
            </a:r>
            <a:endParaRPr lang="en-US" altLang="ko-KR" sz="2400" dirty="0">
              <a:solidFill>
                <a:srgbClr val="38761C"/>
              </a:solidFill>
              <a:latin typeface="S-Core Dream 5 Medium" panose="020B0503030302020204" pitchFamily="34" charset="-127"/>
              <a:ea typeface="S-Core Dream 5 Medium" panose="020B0503030302020204" pitchFamily="34" charset="-127"/>
            </a:endParaRPr>
          </a:p>
        </p:txBody>
      </p:sp>
      <p:sp>
        <p:nvSpPr>
          <p:cNvPr id="32" name="모서리가 둥근 직사각형 31">
            <a:extLst>
              <a:ext uri="{FF2B5EF4-FFF2-40B4-BE49-F238E27FC236}">
                <a16:creationId xmlns:a16="http://schemas.microsoft.com/office/drawing/2014/main" id="{DFE88DD8-CD4F-4ABD-544A-7903D8C606A6}"/>
              </a:ext>
            </a:extLst>
          </p:cNvPr>
          <p:cNvSpPr/>
          <p:nvPr/>
        </p:nvSpPr>
        <p:spPr>
          <a:xfrm>
            <a:off x="1607143" y="2152345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33" name="모서리가 둥근 직사각형 32">
            <a:extLst>
              <a:ext uri="{FF2B5EF4-FFF2-40B4-BE49-F238E27FC236}">
                <a16:creationId xmlns:a16="http://schemas.microsoft.com/office/drawing/2014/main" id="{9F9142F1-7824-22E3-1017-9C7E8A5509AE}"/>
              </a:ext>
            </a:extLst>
          </p:cNvPr>
          <p:cNvSpPr/>
          <p:nvPr/>
        </p:nvSpPr>
        <p:spPr>
          <a:xfrm>
            <a:off x="2296617" y="2152345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cxnSp>
        <p:nvCxnSpPr>
          <p:cNvPr id="35" name="구부러진 연결선[U] 34">
            <a:extLst>
              <a:ext uri="{FF2B5EF4-FFF2-40B4-BE49-F238E27FC236}">
                <a16:creationId xmlns:a16="http://schemas.microsoft.com/office/drawing/2014/main" id="{545CC854-2494-AA2A-65E2-82F0E78A8AC5}"/>
              </a:ext>
            </a:extLst>
          </p:cNvPr>
          <p:cNvCxnSpPr>
            <a:stCxn id="33" idx="0"/>
            <a:endCxn id="32" idx="0"/>
          </p:cNvCxnSpPr>
          <p:nvPr/>
        </p:nvCxnSpPr>
        <p:spPr>
          <a:xfrm rot="16200000" flipV="1">
            <a:off x="2123690" y="1807608"/>
            <a:ext cx="12700" cy="689474"/>
          </a:xfrm>
          <a:prstGeom prst="curvedConnector3">
            <a:avLst>
              <a:gd name="adj1" fmla="val 1800000"/>
            </a:avLst>
          </a:prstGeom>
          <a:ln w="28575">
            <a:solidFill>
              <a:srgbClr val="C70E64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35">
            <a:extLst>
              <a:ext uri="{FF2B5EF4-FFF2-40B4-BE49-F238E27FC236}">
                <a16:creationId xmlns:a16="http://schemas.microsoft.com/office/drawing/2014/main" id="{C58BDF64-57F7-8C3E-3A2E-DDCC24CD4A7C}"/>
              </a:ext>
            </a:extLst>
          </p:cNvPr>
          <p:cNvSpPr/>
          <p:nvPr/>
        </p:nvSpPr>
        <p:spPr>
          <a:xfrm>
            <a:off x="3369950" y="1985288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37" name="모서리가 둥근 직사각형 36">
            <a:extLst>
              <a:ext uri="{FF2B5EF4-FFF2-40B4-BE49-F238E27FC236}">
                <a16:creationId xmlns:a16="http://schemas.microsoft.com/office/drawing/2014/main" id="{0AFF0F27-C835-6024-9FE6-810BD6C75B75}"/>
              </a:ext>
            </a:extLst>
          </p:cNvPr>
          <p:cNvSpPr/>
          <p:nvPr/>
        </p:nvSpPr>
        <p:spPr>
          <a:xfrm>
            <a:off x="4403282" y="1985288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cxnSp>
        <p:nvCxnSpPr>
          <p:cNvPr id="38" name="구부러진 연결선[U] 37">
            <a:extLst>
              <a:ext uri="{FF2B5EF4-FFF2-40B4-BE49-F238E27FC236}">
                <a16:creationId xmlns:a16="http://schemas.microsoft.com/office/drawing/2014/main" id="{7237E2E1-B0E4-C3C2-1091-2C8B8DA53814}"/>
              </a:ext>
            </a:extLst>
          </p:cNvPr>
          <p:cNvCxnSpPr>
            <a:stCxn id="37" idx="0"/>
            <a:endCxn id="36" idx="0"/>
          </p:cNvCxnSpPr>
          <p:nvPr/>
        </p:nvCxnSpPr>
        <p:spPr>
          <a:xfrm rot="16200000" flipV="1">
            <a:off x="4058426" y="1468622"/>
            <a:ext cx="12700" cy="1033332"/>
          </a:xfrm>
          <a:prstGeom prst="curvedConnector3">
            <a:avLst>
              <a:gd name="adj1" fmla="val 1800000"/>
            </a:avLst>
          </a:prstGeom>
          <a:ln w="28575">
            <a:solidFill>
              <a:srgbClr val="C70E64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모서리가 둥근 직사각형 39">
            <a:extLst>
              <a:ext uri="{FF2B5EF4-FFF2-40B4-BE49-F238E27FC236}">
                <a16:creationId xmlns:a16="http://schemas.microsoft.com/office/drawing/2014/main" id="{109B55EF-0C25-2894-7A39-997DBE4DFA99}"/>
              </a:ext>
            </a:extLst>
          </p:cNvPr>
          <p:cNvSpPr/>
          <p:nvPr/>
        </p:nvSpPr>
        <p:spPr>
          <a:xfrm>
            <a:off x="5789042" y="1632123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41" name="모서리가 둥근 직사각형 40">
            <a:extLst>
              <a:ext uri="{FF2B5EF4-FFF2-40B4-BE49-F238E27FC236}">
                <a16:creationId xmlns:a16="http://schemas.microsoft.com/office/drawing/2014/main" id="{34DEDA4F-AF24-F5E5-3645-379615366278}"/>
              </a:ext>
            </a:extLst>
          </p:cNvPr>
          <p:cNvSpPr/>
          <p:nvPr/>
        </p:nvSpPr>
        <p:spPr>
          <a:xfrm>
            <a:off x="6197619" y="2003373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cxnSp>
        <p:nvCxnSpPr>
          <p:cNvPr id="43" name="구부러진 연결선[U] 42">
            <a:extLst>
              <a:ext uri="{FF2B5EF4-FFF2-40B4-BE49-F238E27FC236}">
                <a16:creationId xmlns:a16="http://schemas.microsoft.com/office/drawing/2014/main" id="{84D76B51-DEBC-5376-DBD3-BBD19C643C48}"/>
              </a:ext>
            </a:extLst>
          </p:cNvPr>
          <p:cNvCxnSpPr>
            <a:stCxn id="41" idx="0"/>
            <a:endCxn id="40" idx="0"/>
          </p:cNvCxnSpPr>
          <p:nvPr/>
        </p:nvCxnSpPr>
        <p:spPr>
          <a:xfrm rot="16200000" flipV="1">
            <a:off x="5979516" y="1613459"/>
            <a:ext cx="371250" cy="408577"/>
          </a:xfrm>
          <a:prstGeom prst="curvedConnector3">
            <a:avLst>
              <a:gd name="adj1" fmla="val 161576"/>
            </a:avLst>
          </a:prstGeom>
          <a:ln w="28575">
            <a:solidFill>
              <a:srgbClr val="C70E64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모서리가 둥근 직사각형 111">
            <a:extLst>
              <a:ext uri="{FF2B5EF4-FFF2-40B4-BE49-F238E27FC236}">
                <a16:creationId xmlns:a16="http://schemas.microsoft.com/office/drawing/2014/main" id="{D38549E9-4394-CB16-AF58-D0C6CE7ABD35}"/>
              </a:ext>
            </a:extLst>
          </p:cNvPr>
          <p:cNvSpPr/>
          <p:nvPr/>
        </p:nvSpPr>
        <p:spPr>
          <a:xfrm>
            <a:off x="9295478" y="1805530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13" name="모서리가 둥근 직사각형 112">
            <a:extLst>
              <a:ext uri="{FF2B5EF4-FFF2-40B4-BE49-F238E27FC236}">
                <a16:creationId xmlns:a16="http://schemas.microsoft.com/office/drawing/2014/main" id="{2FD9C960-EA06-28EC-0668-C8A854648A2A}"/>
              </a:ext>
            </a:extLst>
          </p:cNvPr>
          <p:cNvSpPr/>
          <p:nvPr/>
        </p:nvSpPr>
        <p:spPr>
          <a:xfrm>
            <a:off x="9714110" y="1820024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cxnSp>
        <p:nvCxnSpPr>
          <p:cNvPr id="114" name="구부러진 연결선[U] 113">
            <a:extLst>
              <a:ext uri="{FF2B5EF4-FFF2-40B4-BE49-F238E27FC236}">
                <a16:creationId xmlns:a16="http://schemas.microsoft.com/office/drawing/2014/main" id="{814D75FE-F4DA-7082-7CFF-7AD770CA0B68}"/>
              </a:ext>
            </a:extLst>
          </p:cNvPr>
          <p:cNvCxnSpPr>
            <a:stCxn id="113" idx="0"/>
            <a:endCxn id="112" idx="0"/>
          </p:cNvCxnSpPr>
          <p:nvPr/>
        </p:nvCxnSpPr>
        <p:spPr>
          <a:xfrm rot="16200000" flipV="1">
            <a:off x="9669357" y="1603461"/>
            <a:ext cx="14494" cy="418632"/>
          </a:xfrm>
          <a:prstGeom prst="curvedConnector3">
            <a:avLst>
              <a:gd name="adj1" fmla="val 1677204"/>
            </a:avLst>
          </a:prstGeom>
          <a:ln w="28575">
            <a:solidFill>
              <a:srgbClr val="C70E64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모서리가 둥근 직사각형 117">
            <a:extLst>
              <a:ext uri="{FF2B5EF4-FFF2-40B4-BE49-F238E27FC236}">
                <a16:creationId xmlns:a16="http://schemas.microsoft.com/office/drawing/2014/main" id="{2C28E9FE-831B-3037-596A-4D3188000F8E}"/>
              </a:ext>
            </a:extLst>
          </p:cNvPr>
          <p:cNvSpPr/>
          <p:nvPr/>
        </p:nvSpPr>
        <p:spPr>
          <a:xfrm>
            <a:off x="11077475" y="1700459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19" name="모서리가 둥근 직사각형 118">
            <a:extLst>
              <a:ext uri="{FF2B5EF4-FFF2-40B4-BE49-F238E27FC236}">
                <a16:creationId xmlns:a16="http://schemas.microsoft.com/office/drawing/2014/main" id="{BE5DDB25-6865-2B5F-610A-AB716FA02C00}"/>
              </a:ext>
            </a:extLst>
          </p:cNvPr>
          <p:cNvSpPr/>
          <p:nvPr/>
        </p:nvSpPr>
        <p:spPr>
          <a:xfrm>
            <a:off x="11453210" y="1860756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cxnSp>
        <p:nvCxnSpPr>
          <p:cNvPr id="120" name="구부러진 연결선[U] 119">
            <a:extLst>
              <a:ext uri="{FF2B5EF4-FFF2-40B4-BE49-F238E27FC236}">
                <a16:creationId xmlns:a16="http://schemas.microsoft.com/office/drawing/2014/main" id="{7CB1B098-B5D4-F7CB-AB3C-7958F9D52FDC}"/>
              </a:ext>
            </a:extLst>
          </p:cNvPr>
          <p:cNvCxnSpPr>
            <a:stCxn id="119" idx="0"/>
            <a:endCxn id="118" idx="0"/>
          </p:cNvCxnSpPr>
          <p:nvPr/>
        </p:nvCxnSpPr>
        <p:spPr>
          <a:xfrm rot="16200000" flipV="1">
            <a:off x="11357005" y="1592740"/>
            <a:ext cx="160297" cy="375735"/>
          </a:xfrm>
          <a:prstGeom prst="curvedConnector3">
            <a:avLst>
              <a:gd name="adj1" fmla="val 242610"/>
            </a:avLst>
          </a:prstGeom>
          <a:ln w="28575">
            <a:solidFill>
              <a:srgbClr val="C70E64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390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2D939-BAEE-6CDD-CB3C-1850F428B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6EAAA93E-442C-7713-C66A-B93910E36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  <a:p>
            <a:pPr lvl="1"/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AC6CA65-7F8F-C69D-5E4E-E1CA3D8316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32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A415464-1F87-A34B-6827-D43D45E73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ko-KR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742C8886-4D1A-E768-688A-12FEDE941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Evaluation Results: System Throughput</a:t>
            </a:r>
            <a:endParaRPr kumimoji="1" lang="ko-KR" altLang="en-US" dirty="0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95388583-F31C-A28E-8F64-AFB6E52792E3}"/>
              </a:ext>
            </a:extLst>
          </p:cNvPr>
          <p:cNvGrpSpPr/>
          <p:nvPr/>
        </p:nvGrpSpPr>
        <p:grpSpPr>
          <a:xfrm>
            <a:off x="142103" y="845590"/>
            <a:ext cx="11745097" cy="5685231"/>
            <a:chOff x="1181194" y="3241702"/>
            <a:chExt cx="8964257" cy="4115398"/>
          </a:xfrm>
        </p:grpSpPr>
        <p:graphicFrame>
          <p:nvGraphicFramePr>
            <p:cNvPr id="7" name="Chart 4">
              <a:extLst>
                <a:ext uri="{FF2B5EF4-FFF2-40B4-BE49-F238E27FC236}">
                  <a16:creationId xmlns:a16="http://schemas.microsoft.com/office/drawing/2014/main" id="{7A994C68-D458-3EF7-6257-0F5ACF0C9989}"/>
                </a:ext>
              </a:extLst>
            </p:cNvPr>
            <p:cNvGraphicFramePr/>
            <p:nvPr/>
          </p:nvGraphicFramePr>
          <p:xfrm>
            <a:off x="1276616" y="3241702"/>
            <a:ext cx="8868835" cy="41153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B42DB9A-2E9C-65AE-6A59-4D8E121C9C28}"/>
                </a:ext>
              </a:extLst>
            </p:cNvPr>
            <p:cNvSpPr txBox="1"/>
            <p:nvPr/>
          </p:nvSpPr>
          <p:spPr>
            <a:xfrm rot="16200000">
              <a:off x="624810" y="4408925"/>
              <a:ext cx="1466788" cy="35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P</a:t>
              </a: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er-GPU TPS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8C81A49-F5B6-2B89-EAA8-3E415D66EEDE}"/>
                </a:ext>
              </a:extLst>
            </p:cNvPr>
            <p:cNvSpPr txBox="1"/>
            <p:nvPr/>
          </p:nvSpPr>
          <p:spPr>
            <a:xfrm>
              <a:off x="7625446" y="5941910"/>
              <a:ext cx="851152" cy="2655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0561A64-82FB-55A0-5AB9-933DE5B23364}"/>
                </a:ext>
              </a:extLst>
            </p:cNvPr>
            <p:cNvSpPr txBox="1"/>
            <p:nvPr/>
          </p:nvSpPr>
          <p:spPr>
            <a:xfrm>
              <a:off x="3601417" y="5941910"/>
              <a:ext cx="752907" cy="2655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Llama3</a:t>
              </a:r>
            </a:p>
          </p:txBody>
        </p:sp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9482F3F1-4798-8FEA-516D-905E1D626A34}"/>
                </a:ext>
              </a:extLst>
            </p:cNvPr>
            <p:cNvGrpSpPr/>
            <p:nvPr/>
          </p:nvGrpSpPr>
          <p:grpSpPr>
            <a:xfrm>
              <a:off x="2404174" y="5737913"/>
              <a:ext cx="7173113" cy="265516"/>
              <a:chOff x="3058529" y="6185938"/>
              <a:chExt cx="5525339" cy="204523"/>
            </a:xfrm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1FBE0267-C686-D598-9821-5DF8A62057E3}"/>
                  </a:ext>
                </a:extLst>
              </p:cNvPr>
              <p:cNvSpPr txBox="1"/>
              <p:nvPr/>
            </p:nvSpPr>
            <p:spPr>
              <a:xfrm>
                <a:off x="3058529" y="6185938"/>
                <a:ext cx="392806" cy="2045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B748D3C-D5DF-9FD3-7C2D-AE696FE7860C}"/>
                  </a:ext>
                </a:extLst>
              </p:cNvPr>
              <p:cNvSpPr txBox="1"/>
              <p:nvPr/>
            </p:nvSpPr>
            <p:spPr>
              <a:xfrm>
                <a:off x="4159482" y="6185938"/>
                <a:ext cx="29815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88117558-CB56-483E-D23F-3586D368E139}"/>
                  </a:ext>
                </a:extLst>
              </p:cNvPr>
              <p:cNvSpPr txBox="1"/>
              <p:nvPr/>
            </p:nvSpPr>
            <p:spPr>
              <a:xfrm>
                <a:off x="5151821" y="6185938"/>
                <a:ext cx="332397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905BDFFC-FEF9-0D0D-1CB5-FAB81DB454B6}"/>
                  </a:ext>
                </a:extLst>
              </p:cNvPr>
              <p:cNvSpPr txBox="1"/>
              <p:nvPr/>
            </p:nvSpPr>
            <p:spPr>
              <a:xfrm>
                <a:off x="6152913" y="6185938"/>
                <a:ext cx="392806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6897EDB-3D16-77A4-93B5-30E8F0DFFCD5}"/>
                  </a:ext>
                </a:extLst>
              </p:cNvPr>
              <p:cNvSpPr txBox="1"/>
              <p:nvPr/>
            </p:nvSpPr>
            <p:spPr>
              <a:xfrm>
                <a:off x="7259130" y="6185938"/>
                <a:ext cx="263938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24ED2A35-49C5-2D56-22D7-F6CF63735854}"/>
                  </a:ext>
                </a:extLst>
              </p:cNvPr>
              <p:cNvSpPr txBox="1"/>
              <p:nvPr/>
            </p:nvSpPr>
            <p:spPr>
              <a:xfrm>
                <a:off x="8251471" y="6185938"/>
                <a:ext cx="332397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D7202932-1B84-9920-BEC5-4ACB6759AA30}"/>
                </a:ext>
              </a:extLst>
            </p:cNvPr>
            <p:cNvGrpSpPr/>
            <p:nvPr/>
          </p:nvGrpSpPr>
          <p:grpSpPr>
            <a:xfrm>
              <a:off x="1491928" y="3547801"/>
              <a:ext cx="485963" cy="2056122"/>
              <a:chOff x="2337792" y="4488807"/>
              <a:chExt cx="374330" cy="1583799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96DE4F68-099E-EB01-DDB3-B37E6591EED7}"/>
                  </a:ext>
                </a:extLst>
              </p:cNvPr>
              <p:cNvSpPr txBox="1"/>
              <p:nvPr/>
            </p:nvSpPr>
            <p:spPr>
              <a:xfrm>
                <a:off x="2611517" y="5868084"/>
                <a:ext cx="100605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3CD7A31-17F3-AD18-2683-A4A2D6B3C909}"/>
                  </a:ext>
                </a:extLst>
              </p:cNvPr>
              <p:cNvSpPr txBox="1"/>
              <p:nvPr/>
            </p:nvSpPr>
            <p:spPr>
              <a:xfrm>
                <a:off x="2337792" y="5429490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62BE08CE-1766-B7B3-524C-B58AA1E4D7E3}"/>
                  </a:ext>
                </a:extLst>
              </p:cNvPr>
              <p:cNvSpPr txBox="1"/>
              <p:nvPr/>
            </p:nvSpPr>
            <p:spPr>
              <a:xfrm>
                <a:off x="2337792" y="4959148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41149D0-0CF1-01AC-953C-E1098FE30E50}"/>
                  </a:ext>
                </a:extLst>
              </p:cNvPr>
              <p:cNvSpPr txBox="1"/>
              <p:nvPr/>
            </p:nvSpPr>
            <p:spPr>
              <a:xfrm>
                <a:off x="2337792" y="4488807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797C29C7-0E96-31AF-29D0-8A437CAAB266}"/>
                </a:ext>
              </a:extLst>
            </p:cNvPr>
            <p:cNvGrpSpPr/>
            <p:nvPr/>
          </p:nvGrpSpPr>
          <p:grpSpPr>
            <a:xfrm>
              <a:off x="8666787" y="5526896"/>
              <a:ext cx="1451160" cy="265516"/>
              <a:chOff x="2721209" y="6319019"/>
              <a:chExt cx="1201634" cy="204523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989287E6-9CA8-0973-8BF6-CB76062BCC4C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1B6377BE-2E1A-AADB-7277-74CBC4D4B89C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570911A6-076B-8152-0D4B-9724B4BD7872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7F8EB5BE-CE47-1C62-1505-5E1DB1989E9C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11BBAFE9-08AC-A7C6-BF30-07D87741998D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901E3C96-CAF0-CF30-F3B2-D5AA7385BD47}"/>
                </a:ext>
              </a:extLst>
            </p:cNvPr>
            <p:cNvGrpSpPr/>
            <p:nvPr/>
          </p:nvGrpSpPr>
          <p:grpSpPr>
            <a:xfrm>
              <a:off x="7325442" y="5526896"/>
              <a:ext cx="1451160" cy="265516"/>
              <a:chOff x="2721209" y="6319019"/>
              <a:chExt cx="1201634" cy="204523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FAA47C8-71B1-BF88-D2D9-5E82A2E4552A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E251FC11-C4DC-A3B1-977A-7F6DCAAD8737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E921C59-FE80-BEA0-AA8D-26347A038F23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B6979D7-923B-00EE-3AA1-235D2A625285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CAEF337B-0207-7498-B4B1-1DD3E9B4665F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4DB3FEFE-C32D-5FDB-DD7F-087372C93AD3}"/>
                </a:ext>
              </a:extLst>
            </p:cNvPr>
            <p:cNvGrpSpPr/>
            <p:nvPr/>
          </p:nvGrpSpPr>
          <p:grpSpPr>
            <a:xfrm>
              <a:off x="5984099" y="5526896"/>
              <a:ext cx="1451160" cy="265516"/>
              <a:chOff x="2721209" y="6319019"/>
              <a:chExt cx="1201634" cy="204523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CFE1E4C-299C-92FE-50BF-37AE8A993F3A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29084F7-2A20-9D38-865B-29CB1D6DED6B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84563DC-F186-C46F-A443-CF7B5E3FB7A2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405EE7DF-A72E-0983-0FEC-E5F572726887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9C92AD66-5A66-42B1-2D60-AB9ED4D8D510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4">
              <a:extLst>
                <a:ext uri="{FF2B5EF4-FFF2-40B4-BE49-F238E27FC236}">
                  <a16:creationId xmlns:a16="http://schemas.microsoft.com/office/drawing/2014/main" id="{EC0DF0B2-63AB-903E-28D8-D5235DA162C8}"/>
                </a:ext>
              </a:extLst>
            </p:cNvPr>
            <p:cNvGrpSpPr/>
            <p:nvPr/>
          </p:nvGrpSpPr>
          <p:grpSpPr>
            <a:xfrm>
              <a:off x="4642756" y="5526896"/>
              <a:ext cx="1451160" cy="265516"/>
              <a:chOff x="2721209" y="6319019"/>
              <a:chExt cx="1201634" cy="204523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17E77CA-C008-D88C-CF11-94B043EACEAB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F907E2E-36EA-2306-53DA-5D8FD7F39F2B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0C190E1-6DE7-9EFD-F02D-70A9F160F6A5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AAB95A71-3380-2993-1F1E-BCFCA90023AE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E219F34-63DB-13F7-E771-313B70C605E0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5">
              <a:extLst>
                <a:ext uri="{FF2B5EF4-FFF2-40B4-BE49-F238E27FC236}">
                  <a16:creationId xmlns:a16="http://schemas.microsoft.com/office/drawing/2014/main" id="{9BFDD8D8-3102-F04B-5250-E99E79ED5E85}"/>
                </a:ext>
              </a:extLst>
            </p:cNvPr>
            <p:cNvGrpSpPr/>
            <p:nvPr/>
          </p:nvGrpSpPr>
          <p:grpSpPr>
            <a:xfrm>
              <a:off x="3301413" y="5526896"/>
              <a:ext cx="1451160" cy="265516"/>
              <a:chOff x="2721209" y="6319019"/>
              <a:chExt cx="1201634" cy="204523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0019544-2A16-0C95-4B6A-6BAABDA157CA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E2F3985-1888-2C28-CE10-3B2CBA992DF7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453D99F-E5FB-AAD2-518B-42231B75CF06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0400447-066E-CB7D-7EF4-4969CECAA55B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D4F066F-B57F-8382-57ED-9CEB496682C8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6">
              <a:extLst>
                <a:ext uri="{FF2B5EF4-FFF2-40B4-BE49-F238E27FC236}">
                  <a16:creationId xmlns:a16="http://schemas.microsoft.com/office/drawing/2014/main" id="{DE8F6CEB-C89B-DF40-400A-FFAF76BEF677}"/>
                </a:ext>
              </a:extLst>
            </p:cNvPr>
            <p:cNvGrpSpPr/>
            <p:nvPr/>
          </p:nvGrpSpPr>
          <p:grpSpPr>
            <a:xfrm>
              <a:off x="1960070" y="5526896"/>
              <a:ext cx="1451160" cy="265516"/>
              <a:chOff x="2721209" y="6319019"/>
              <a:chExt cx="1201634" cy="204523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1A353EDD-838F-59DE-FAE3-CC2F6F31EA45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78640A9-BD43-6313-9B24-4A8CA9BD3B87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A90C5377-E962-E59C-B275-645F45F06147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80245060-59B5-44C4-373D-106694050B6D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57BD6AC-92A5-CF2E-1888-07904231FD3E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19" name="Straight Connector 17">
              <a:extLst>
                <a:ext uri="{FF2B5EF4-FFF2-40B4-BE49-F238E27FC236}">
                  <a16:creationId xmlns:a16="http://schemas.microsoft.com/office/drawing/2014/main" id="{C3FC7825-AF68-3EB0-7995-3BA4056F1A68}"/>
                </a:ext>
              </a:extLst>
            </p:cNvPr>
            <p:cNvCxnSpPr>
              <a:cxnSpLocks/>
            </p:cNvCxnSpPr>
            <p:nvPr/>
          </p:nvCxnSpPr>
          <p:spPr>
            <a:xfrm>
              <a:off x="2034433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8">
              <a:extLst>
                <a:ext uri="{FF2B5EF4-FFF2-40B4-BE49-F238E27FC236}">
                  <a16:creationId xmlns:a16="http://schemas.microsoft.com/office/drawing/2014/main" id="{4565DE10-8C1E-1CF2-2F4E-7186B217647C}"/>
                </a:ext>
              </a:extLst>
            </p:cNvPr>
            <p:cNvCxnSpPr>
              <a:cxnSpLocks/>
            </p:cNvCxnSpPr>
            <p:nvPr/>
          </p:nvCxnSpPr>
          <p:spPr>
            <a:xfrm>
              <a:off x="6065231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19">
              <a:extLst>
                <a:ext uri="{FF2B5EF4-FFF2-40B4-BE49-F238E27FC236}">
                  <a16:creationId xmlns:a16="http://schemas.microsoft.com/office/drawing/2014/main" id="{48BCC74C-0924-8A33-670C-BEC07C296C19}"/>
                </a:ext>
              </a:extLst>
            </p:cNvPr>
            <p:cNvCxnSpPr>
              <a:cxnSpLocks/>
            </p:cNvCxnSpPr>
            <p:nvPr/>
          </p:nvCxnSpPr>
          <p:spPr>
            <a:xfrm>
              <a:off x="10090865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" name="Straight Connector 20">
              <a:extLst>
                <a:ext uri="{FF2B5EF4-FFF2-40B4-BE49-F238E27FC236}">
                  <a16:creationId xmlns:a16="http://schemas.microsoft.com/office/drawing/2014/main" id="{59FFAE79-1107-1AEB-418C-5F9A19FB8247}"/>
                </a:ext>
              </a:extLst>
            </p:cNvPr>
            <p:cNvCxnSpPr>
              <a:cxnSpLocks/>
            </p:cNvCxnSpPr>
            <p:nvPr/>
          </p:nvCxnSpPr>
          <p:spPr>
            <a:xfrm>
              <a:off x="4721632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1">
              <a:extLst>
                <a:ext uri="{FF2B5EF4-FFF2-40B4-BE49-F238E27FC236}">
                  <a16:creationId xmlns:a16="http://schemas.microsoft.com/office/drawing/2014/main" id="{BF2B5E72-A219-7A3E-595E-EE221CA7D87E}"/>
                </a:ext>
              </a:extLst>
            </p:cNvPr>
            <p:cNvCxnSpPr>
              <a:cxnSpLocks/>
            </p:cNvCxnSpPr>
            <p:nvPr/>
          </p:nvCxnSpPr>
          <p:spPr>
            <a:xfrm>
              <a:off x="7408830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4" name="Straight Connector 22">
              <a:extLst>
                <a:ext uri="{FF2B5EF4-FFF2-40B4-BE49-F238E27FC236}">
                  <a16:creationId xmlns:a16="http://schemas.microsoft.com/office/drawing/2014/main" id="{088707CD-0379-02EF-26D4-891A43822464}"/>
                </a:ext>
              </a:extLst>
            </p:cNvPr>
            <p:cNvCxnSpPr>
              <a:cxnSpLocks/>
            </p:cNvCxnSpPr>
            <p:nvPr/>
          </p:nvCxnSpPr>
          <p:spPr>
            <a:xfrm>
              <a:off x="8752430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" name="Straight Connector 23">
              <a:extLst>
                <a:ext uri="{FF2B5EF4-FFF2-40B4-BE49-F238E27FC236}">
                  <a16:creationId xmlns:a16="http://schemas.microsoft.com/office/drawing/2014/main" id="{BDA91273-1A97-CDE1-C9BC-ACC29F8A0DCA}"/>
                </a:ext>
              </a:extLst>
            </p:cNvPr>
            <p:cNvCxnSpPr>
              <a:cxnSpLocks/>
            </p:cNvCxnSpPr>
            <p:nvPr/>
          </p:nvCxnSpPr>
          <p:spPr>
            <a:xfrm>
              <a:off x="3378032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621CCC8-0112-845A-613D-165909E8F4AF}"/>
                </a:ext>
              </a:extLst>
            </p:cNvPr>
            <p:cNvSpPr txBox="1"/>
            <p:nvPr/>
          </p:nvSpPr>
          <p:spPr>
            <a:xfrm>
              <a:off x="1307573" y="5522434"/>
              <a:ext cx="714494" cy="2655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#</a:t>
              </a:r>
              <a:r>
                <a:rPr lang="ko-KR" alt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 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GPUs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27" name="Group 25">
              <a:extLst>
                <a:ext uri="{FF2B5EF4-FFF2-40B4-BE49-F238E27FC236}">
                  <a16:creationId xmlns:a16="http://schemas.microsoft.com/office/drawing/2014/main" id="{7DA81B70-DCAA-1B52-67D8-473D1A5B0AAC}"/>
                </a:ext>
              </a:extLst>
            </p:cNvPr>
            <p:cNvGrpSpPr/>
            <p:nvPr/>
          </p:nvGrpSpPr>
          <p:grpSpPr>
            <a:xfrm>
              <a:off x="6562485" y="3390622"/>
              <a:ext cx="1090814" cy="265516"/>
              <a:chOff x="6261612" y="4369350"/>
              <a:chExt cx="840237" cy="204523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A6589EA-88AB-022A-EEDF-93105D0A14DD}"/>
                  </a:ext>
                </a:extLst>
              </p:cNvPr>
              <p:cNvSpPr txBox="1"/>
              <p:nvPr/>
            </p:nvSpPr>
            <p:spPr>
              <a:xfrm>
                <a:off x="6565093" y="4369350"/>
                <a:ext cx="536756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CONV</a:t>
                </a:r>
              </a:p>
            </p:txBody>
          </p:sp>
          <p:grpSp>
            <p:nvGrpSpPr>
              <p:cNvPr id="62" name="Group 74">
                <a:extLst>
                  <a:ext uri="{FF2B5EF4-FFF2-40B4-BE49-F238E27FC236}">
                    <a16:creationId xmlns:a16="http://schemas.microsoft.com/office/drawing/2014/main" id="{B301E238-C381-8935-1B71-054FBB7AA90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261612" y="4424439"/>
                <a:ext cx="288000" cy="118349"/>
                <a:chOff x="10116284" y="4377069"/>
                <a:chExt cx="396000" cy="162731"/>
              </a:xfrm>
            </p:grpSpPr>
            <p:cxnSp>
              <p:nvCxnSpPr>
                <p:cNvPr id="63" name="Straight Connector 75">
                  <a:extLst>
                    <a:ext uri="{FF2B5EF4-FFF2-40B4-BE49-F238E27FC236}">
                      <a16:creationId xmlns:a16="http://schemas.microsoft.com/office/drawing/2014/main" id="{0F935DD2-3828-A989-2AD5-F1437195EC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6284" y="4458434"/>
                  <a:ext cx="396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4472C4">
                      <a:lumMod val="60000"/>
                      <a:lumOff val="40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4" name="Triangle 76">
                  <a:extLst>
                    <a:ext uri="{FF2B5EF4-FFF2-40B4-BE49-F238E27FC236}">
                      <a16:creationId xmlns:a16="http://schemas.microsoft.com/office/drawing/2014/main" id="{B67339D9-9CC7-56EF-C769-FF83338A0F04}"/>
                    </a:ext>
                  </a:extLst>
                </p:cNvPr>
                <p:cNvSpPr/>
                <p:nvPr/>
              </p:nvSpPr>
              <p:spPr>
                <a:xfrm>
                  <a:off x="10219900" y="4377069"/>
                  <a:ext cx="188768" cy="162731"/>
                </a:xfrm>
                <a:prstGeom prst="triangle">
                  <a:avLst/>
                </a:prstGeom>
                <a:solidFill>
                  <a:srgbClr val="4472C4">
                    <a:lumMod val="60000"/>
                    <a:lumOff val="40000"/>
                  </a:srgbClr>
                </a:solidFill>
                <a:ln w="19050" cap="flat" cmpd="sng" algn="ctr">
                  <a:solidFill>
                    <a:srgbClr val="4472C4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8" name="Group 26">
              <a:extLst>
                <a:ext uri="{FF2B5EF4-FFF2-40B4-BE49-F238E27FC236}">
                  <a16:creationId xmlns:a16="http://schemas.microsoft.com/office/drawing/2014/main" id="{656DDCC5-9B41-F3A4-9114-F88B07268E75}"/>
                </a:ext>
              </a:extLst>
            </p:cNvPr>
            <p:cNvGrpSpPr/>
            <p:nvPr/>
          </p:nvGrpSpPr>
          <p:grpSpPr>
            <a:xfrm>
              <a:off x="2812841" y="3390622"/>
              <a:ext cx="1127142" cy="265516"/>
              <a:chOff x="3373319" y="4369350"/>
              <a:chExt cx="868220" cy="204523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C8F8D33-5CF6-27DB-1BFA-B3BACE2B706B}"/>
                  </a:ext>
                </a:extLst>
              </p:cNvPr>
              <p:cNvSpPr txBox="1"/>
              <p:nvPr/>
            </p:nvSpPr>
            <p:spPr>
              <a:xfrm>
                <a:off x="3659687" y="4369350"/>
                <a:ext cx="581852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HBM4</a:t>
                </a:r>
              </a:p>
            </p:txBody>
          </p:sp>
          <p:grpSp>
            <p:nvGrpSpPr>
              <p:cNvPr id="58" name="Group 70">
                <a:extLst>
                  <a:ext uri="{FF2B5EF4-FFF2-40B4-BE49-F238E27FC236}">
                    <a16:creationId xmlns:a16="http://schemas.microsoft.com/office/drawing/2014/main" id="{2EBD1AAC-1827-8943-4200-DEC9B89FCF0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73319" y="4417334"/>
                <a:ext cx="288000" cy="132558"/>
                <a:chOff x="9706532" y="6592681"/>
                <a:chExt cx="396000" cy="182268"/>
              </a:xfrm>
            </p:grpSpPr>
            <p:cxnSp>
              <p:nvCxnSpPr>
                <p:cNvPr id="59" name="Straight Connector 71">
                  <a:extLst>
                    <a:ext uri="{FF2B5EF4-FFF2-40B4-BE49-F238E27FC236}">
                      <a16:creationId xmlns:a16="http://schemas.microsoft.com/office/drawing/2014/main" id="{F2E51D01-F554-9866-8F86-F0C92B6F5C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706532" y="6683815"/>
                  <a:ext cx="396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ED7D31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0" name="Diamond 72">
                  <a:extLst>
                    <a:ext uri="{FF2B5EF4-FFF2-40B4-BE49-F238E27FC236}">
                      <a16:creationId xmlns:a16="http://schemas.microsoft.com/office/drawing/2014/main" id="{64D4AC1C-F766-103B-AAE4-9A92A4C8AB9D}"/>
                    </a:ext>
                  </a:extLst>
                </p:cNvPr>
                <p:cNvSpPr/>
                <p:nvPr/>
              </p:nvSpPr>
              <p:spPr>
                <a:xfrm>
                  <a:off x="9813398" y="6592681"/>
                  <a:ext cx="182268" cy="182268"/>
                </a:xfrm>
                <a:prstGeom prst="diamond">
                  <a:avLst/>
                </a:prstGeom>
                <a:solidFill>
                  <a:srgbClr val="ED7D31"/>
                </a:solidFill>
                <a:ln w="19050" cap="flat" cmpd="sng" algn="ctr">
                  <a:solidFill>
                    <a:srgbClr val="ED7D31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9" name="Group 27">
              <a:extLst>
                <a:ext uri="{FF2B5EF4-FFF2-40B4-BE49-F238E27FC236}">
                  <a16:creationId xmlns:a16="http://schemas.microsoft.com/office/drawing/2014/main" id="{03135CA5-1B82-D268-17DD-18F85070B504}"/>
                </a:ext>
              </a:extLst>
            </p:cNvPr>
            <p:cNvGrpSpPr/>
            <p:nvPr/>
          </p:nvGrpSpPr>
          <p:grpSpPr>
            <a:xfrm>
              <a:off x="4204328" y="3390622"/>
              <a:ext cx="861283" cy="265516"/>
              <a:chOff x="4445160" y="4369350"/>
              <a:chExt cx="663433" cy="204523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A54C6F5-3510-35B1-7F46-633FF0191110}"/>
                  </a:ext>
                </a:extLst>
              </p:cNvPr>
              <p:cNvSpPr txBox="1"/>
              <p:nvPr/>
            </p:nvSpPr>
            <p:spPr>
              <a:xfrm>
                <a:off x="4746973" y="4369350"/>
                <a:ext cx="361620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HBF</a:t>
                </a:r>
              </a:p>
            </p:txBody>
          </p:sp>
          <p:grpSp>
            <p:nvGrpSpPr>
              <p:cNvPr id="54" name="Group 66">
                <a:extLst>
                  <a:ext uri="{FF2B5EF4-FFF2-40B4-BE49-F238E27FC236}">
                    <a16:creationId xmlns:a16="http://schemas.microsoft.com/office/drawing/2014/main" id="{D3EADFE4-E234-3586-B2C2-DD6CFB9288D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445160" y="4424439"/>
                <a:ext cx="288000" cy="118349"/>
                <a:chOff x="10116284" y="4377069"/>
                <a:chExt cx="396000" cy="162731"/>
              </a:xfrm>
              <a:solidFill>
                <a:srgbClr val="70AD47"/>
              </a:solidFill>
            </p:grpSpPr>
            <p:cxnSp>
              <p:nvCxnSpPr>
                <p:cNvPr id="55" name="Straight Connector 67">
                  <a:extLst>
                    <a:ext uri="{FF2B5EF4-FFF2-40B4-BE49-F238E27FC236}">
                      <a16:creationId xmlns:a16="http://schemas.microsoft.com/office/drawing/2014/main" id="{34DFA075-BA7C-82FA-9436-1B14937EBF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6284" y="4458434"/>
                  <a:ext cx="396000" cy="0"/>
                </a:xfrm>
                <a:prstGeom prst="line">
                  <a:avLst/>
                </a:prstGeom>
                <a:solidFill>
                  <a:srgbClr val="9CC680"/>
                </a:solidFill>
                <a:ln w="28575" cap="flat" cmpd="sng" algn="ctr">
                  <a:solidFill>
                    <a:srgbClr val="9CC680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6" name="Triangle 68">
                  <a:extLst>
                    <a:ext uri="{FF2B5EF4-FFF2-40B4-BE49-F238E27FC236}">
                      <a16:creationId xmlns:a16="http://schemas.microsoft.com/office/drawing/2014/main" id="{4DABF9A6-6EC0-7075-9282-4DAE4613F370}"/>
                    </a:ext>
                  </a:extLst>
                </p:cNvPr>
                <p:cNvSpPr/>
                <p:nvPr/>
              </p:nvSpPr>
              <p:spPr>
                <a:xfrm>
                  <a:off x="10219900" y="4377069"/>
                  <a:ext cx="188768" cy="162731"/>
                </a:xfrm>
                <a:prstGeom prst="triangle">
                  <a:avLst/>
                </a:prstGeom>
                <a:solidFill>
                  <a:srgbClr val="9CC680"/>
                </a:solidFill>
                <a:ln w="19050" cap="flat" cmpd="sng" algn="ctr">
                  <a:solidFill>
                    <a:srgbClr val="70AD47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0" name="Group 28">
              <a:extLst>
                <a:ext uri="{FF2B5EF4-FFF2-40B4-BE49-F238E27FC236}">
                  <a16:creationId xmlns:a16="http://schemas.microsoft.com/office/drawing/2014/main" id="{4D20F7E5-52A5-EE6A-29A5-1022B6AE75D4}"/>
                </a:ext>
              </a:extLst>
            </p:cNvPr>
            <p:cNvGrpSpPr/>
            <p:nvPr/>
          </p:nvGrpSpPr>
          <p:grpSpPr>
            <a:xfrm>
              <a:off x="7917645" y="3390622"/>
              <a:ext cx="1192171" cy="265516"/>
              <a:chOff x="7305471" y="4369350"/>
              <a:chExt cx="918311" cy="204523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5545193-4784-6585-1A27-4927EF18E87A}"/>
                  </a:ext>
                </a:extLst>
              </p:cNvPr>
              <p:cNvSpPr txBox="1"/>
              <p:nvPr/>
            </p:nvSpPr>
            <p:spPr>
              <a:xfrm>
                <a:off x="7605605" y="4369350"/>
                <a:ext cx="618177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CONV</a:t>
                </a:r>
                <a:r>
                  <a:rPr kumimoji="0" lang="en-KR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grpSp>
            <p:nvGrpSpPr>
              <p:cNvPr id="50" name="Group 62">
                <a:extLst>
                  <a:ext uri="{FF2B5EF4-FFF2-40B4-BE49-F238E27FC236}">
                    <a16:creationId xmlns:a16="http://schemas.microsoft.com/office/drawing/2014/main" id="{D4E1330C-3FC0-8E57-4D76-C1FC7DF3BE93}"/>
                  </a:ext>
                </a:extLst>
              </p:cNvPr>
              <p:cNvGrpSpPr/>
              <p:nvPr/>
            </p:nvGrpSpPr>
            <p:grpSpPr>
              <a:xfrm>
                <a:off x="7305471" y="4424213"/>
                <a:ext cx="288000" cy="118800"/>
                <a:chOff x="7305471" y="4415644"/>
                <a:chExt cx="288000" cy="118800"/>
              </a:xfrm>
            </p:grpSpPr>
            <p:cxnSp>
              <p:nvCxnSpPr>
                <p:cNvPr id="51" name="Straight Connector 63">
                  <a:extLst>
                    <a:ext uri="{FF2B5EF4-FFF2-40B4-BE49-F238E27FC236}">
                      <a16:creationId xmlns:a16="http://schemas.microsoft.com/office/drawing/2014/main" id="{A1AEF91E-8EE7-8CAE-DEED-2E023E5E81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05471" y="4475044"/>
                  <a:ext cx="288000" cy="0"/>
                </a:xfrm>
                <a:prstGeom prst="line">
                  <a:avLst/>
                </a:prstGeom>
                <a:solidFill>
                  <a:srgbClr val="4472C4">
                    <a:lumMod val="75000"/>
                  </a:srgbClr>
                </a:solidFill>
                <a:ln w="28575" cap="flat" cmpd="sng" algn="ctr">
                  <a:solidFill>
                    <a:srgbClr val="4472C4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2" name="Oval 64">
                  <a:extLst>
                    <a:ext uri="{FF2B5EF4-FFF2-40B4-BE49-F238E27FC236}">
                      <a16:creationId xmlns:a16="http://schemas.microsoft.com/office/drawing/2014/main" id="{B27F662D-897A-65FC-1FF5-206DD5C57FE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390071" y="4415644"/>
                  <a:ext cx="118801" cy="118800"/>
                </a:xfrm>
                <a:prstGeom prst="ellipse">
                  <a:avLst/>
                </a:prstGeom>
                <a:solidFill>
                  <a:srgbClr val="4472C4">
                    <a:lumMod val="75000"/>
                  </a:srgbClr>
                </a:solidFill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1" name="Group 29">
              <a:extLst>
                <a:ext uri="{FF2B5EF4-FFF2-40B4-BE49-F238E27FC236}">
                  <a16:creationId xmlns:a16="http://schemas.microsoft.com/office/drawing/2014/main" id="{27E9C569-09C9-D81D-A992-DCFFBA076878}"/>
                </a:ext>
              </a:extLst>
            </p:cNvPr>
            <p:cNvGrpSpPr/>
            <p:nvPr/>
          </p:nvGrpSpPr>
          <p:grpSpPr>
            <a:xfrm>
              <a:off x="5329956" y="3390622"/>
              <a:ext cx="968184" cy="265516"/>
              <a:chOff x="5312214" y="4369350"/>
              <a:chExt cx="745777" cy="204523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E448A94-389C-D606-A3D5-32613AE3FB84}"/>
                  </a:ext>
                </a:extLst>
              </p:cNvPr>
              <p:cNvSpPr txBox="1"/>
              <p:nvPr/>
            </p:nvSpPr>
            <p:spPr>
              <a:xfrm>
                <a:off x="5615295" y="4369350"/>
                <a:ext cx="442696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HBF</a:t>
                </a:r>
                <a:r>
                  <a:rPr kumimoji="0" lang="en-KR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grpSp>
            <p:nvGrpSpPr>
              <p:cNvPr id="46" name="Group 58">
                <a:extLst>
                  <a:ext uri="{FF2B5EF4-FFF2-40B4-BE49-F238E27FC236}">
                    <a16:creationId xmlns:a16="http://schemas.microsoft.com/office/drawing/2014/main" id="{C0E1C90D-4576-C655-89AD-D043E76BE319}"/>
                  </a:ext>
                </a:extLst>
              </p:cNvPr>
              <p:cNvGrpSpPr/>
              <p:nvPr/>
            </p:nvGrpSpPr>
            <p:grpSpPr>
              <a:xfrm>
                <a:off x="5312214" y="4424213"/>
                <a:ext cx="288000" cy="118800"/>
                <a:chOff x="5312214" y="4427929"/>
                <a:chExt cx="288000" cy="118800"/>
              </a:xfrm>
            </p:grpSpPr>
            <p:cxnSp>
              <p:nvCxnSpPr>
                <p:cNvPr id="47" name="Straight Connector 59">
                  <a:extLst>
                    <a:ext uri="{FF2B5EF4-FFF2-40B4-BE49-F238E27FC236}">
                      <a16:creationId xmlns:a16="http://schemas.microsoft.com/office/drawing/2014/main" id="{0FA80EFA-7AC8-51F7-B10D-C5AA2EB945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12214" y="4487329"/>
                  <a:ext cx="288000" cy="0"/>
                </a:xfrm>
                <a:prstGeom prst="line">
                  <a:avLst/>
                </a:prstGeom>
                <a:solidFill>
                  <a:srgbClr val="70AD47">
                    <a:lumMod val="75000"/>
                  </a:srgbClr>
                </a:solidFill>
                <a:ln w="28575" cap="flat" cmpd="sng" algn="ctr">
                  <a:solidFill>
                    <a:srgbClr val="70AD47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48" name="Oval 60">
                  <a:extLst>
                    <a:ext uri="{FF2B5EF4-FFF2-40B4-BE49-F238E27FC236}">
                      <a16:creationId xmlns:a16="http://schemas.microsoft.com/office/drawing/2014/main" id="{7D8731E0-307B-3C9D-5AF8-2E6A147E82A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96814" y="4427929"/>
                  <a:ext cx="118801" cy="118800"/>
                </a:xfrm>
                <a:prstGeom prst="ellipse">
                  <a:avLst/>
                </a:prstGeom>
                <a:solidFill>
                  <a:srgbClr val="70AD47">
                    <a:lumMod val="75000"/>
                  </a:srgbClr>
                </a:solidFill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DDED7E3-2B23-528F-7408-FA2009DF3EC0}"/>
                </a:ext>
              </a:extLst>
            </p:cNvPr>
            <p:cNvSpPr txBox="1"/>
            <p:nvPr/>
          </p:nvSpPr>
          <p:spPr>
            <a:xfrm>
              <a:off x="3613230" y="6188710"/>
              <a:ext cx="47243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Cambria" panose="02040503050406030204" pitchFamily="18" charset="0"/>
                </a:rPr>
                <a:t>Per-GPU TPS under 0.1-second TPOT SLO</a:t>
              </a:r>
              <a:endParaRPr lang="en-KR" sz="2000" dirty="0">
                <a:latin typeface="Cambria" panose="02040503050406030204" pitchFamily="18" charset="0"/>
              </a:endParaRPr>
            </a:p>
          </p:txBody>
        </p:sp>
      </p:grpSp>
      <p:sp>
        <p:nvSpPr>
          <p:cNvPr id="111" name="모서리가 둥근 직사각형 44">
            <a:extLst>
              <a:ext uri="{FF2B5EF4-FFF2-40B4-BE49-F238E27FC236}">
                <a16:creationId xmlns:a16="http://schemas.microsoft.com/office/drawing/2014/main" id="{E1CE7A0C-A93D-6603-335B-5C0D2126C14C}"/>
              </a:ext>
            </a:extLst>
          </p:cNvPr>
          <p:cNvSpPr/>
          <p:nvPr/>
        </p:nvSpPr>
        <p:spPr>
          <a:xfrm>
            <a:off x="0" y="5385498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HBF can enable </a:t>
            </a:r>
            <a:r>
              <a:rPr lang="en-US" altLang="ko-KR" sz="2400" dirty="0">
                <a:solidFill>
                  <a:srgbClr val="38761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high per-GPU TPS even w/ fewer GPUs</a:t>
            </a:r>
          </a:p>
          <a:p>
            <a:pPr lvl="1" algn="ctr"/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 </a:t>
            </a:r>
            <a:r>
              <a:rPr lang="en-US" altLang="ko-KR" sz="2400" dirty="0">
                <a:solidFill>
                  <a:srgbClr val="C70E64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Benefit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: HBF can </a:t>
            </a:r>
            <a:r>
              <a:rPr lang="en-US" altLang="ko-KR" sz="2400" dirty="0">
                <a:solidFill>
                  <a:srgbClr val="38761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simultaneously improve performance and flexibility</a:t>
            </a:r>
            <a:endParaRPr lang="en-US" altLang="ko-KR" sz="2400" dirty="0">
              <a:solidFill>
                <a:srgbClr val="38761C"/>
              </a:solidFill>
              <a:latin typeface="S-Core Dream 5 Medium" panose="020B0503030302020204" pitchFamily="34" charset="-127"/>
              <a:ea typeface="S-Core Dream 5 Medium" panose="020B0503030302020204" pitchFamily="34" charset="-127"/>
            </a:endParaRPr>
          </a:p>
        </p:txBody>
      </p:sp>
      <p:sp>
        <p:nvSpPr>
          <p:cNvPr id="32" name="모서리가 둥근 직사각형 31">
            <a:extLst>
              <a:ext uri="{FF2B5EF4-FFF2-40B4-BE49-F238E27FC236}">
                <a16:creationId xmlns:a16="http://schemas.microsoft.com/office/drawing/2014/main" id="{B23F67E3-8BEA-4EC0-D0D2-8EF7D832AABD}"/>
              </a:ext>
            </a:extLst>
          </p:cNvPr>
          <p:cNvSpPr/>
          <p:nvPr/>
        </p:nvSpPr>
        <p:spPr>
          <a:xfrm>
            <a:off x="1310971" y="2152345"/>
            <a:ext cx="639791" cy="345251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33" name="모서리가 둥근 직사각형 32">
            <a:extLst>
              <a:ext uri="{FF2B5EF4-FFF2-40B4-BE49-F238E27FC236}">
                <a16:creationId xmlns:a16="http://schemas.microsoft.com/office/drawing/2014/main" id="{2B7AA813-C1F7-3329-5B8B-64DEC4E064F7}"/>
              </a:ext>
            </a:extLst>
          </p:cNvPr>
          <p:cNvSpPr/>
          <p:nvPr/>
        </p:nvSpPr>
        <p:spPr>
          <a:xfrm>
            <a:off x="1982878" y="2273866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cxnSp>
        <p:nvCxnSpPr>
          <p:cNvPr id="35" name="구부러진 연결선[U] 34">
            <a:extLst>
              <a:ext uri="{FF2B5EF4-FFF2-40B4-BE49-F238E27FC236}">
                <a16:creationId xmlns:a16="http://schemas.microsoft.com/office/drawing/2014/main" id="{3C278643-A3A3-92FC-94EE-E7EF6E6F1EEC}"/>
              </a:ext>
            </a:extLst>
          </p:cNvPr>
          <p:cNvCxnSpPr>
            <a:cxnSpLocks/>
            <a:stCxn id="33" idx="0"/>
            <a:endCxn id="32" idx="0"/>
          </p:cNvCxnSpPr>
          <p:nvPr/>
        </p:nvCxnSpPr>
        <p:spPr>
          <a:xfrm rot="16200000" flipV="1">
            <a:off x="1832018" y="1951195"/>
            <a:ext cx="121521" cy="523821"/>
          </a:xfrm>
          <a:prstGeom prst="curvedConnector3">
            <a:avLst>
              <a:gd name="adj1" fmla="val 288116"/>
            </a:avLst>
          </a:prstGeom>
          <a:ln w="28575">
            <a:solidFill>
              <a:srgbClr val="C70E64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모서리가 둥근 직사각형 35">
            <a:extLst>
              <a:ext uri="{FF2B5EF4-FFF2-40B4-BE49-F238E27FC236}">
                <a16:creationId xmlns:a16="http://schemas.microsoft.com/office/drawing/2014/main" id="{53C413C7-58DE-CD86-CEE7-066A4294FFD7}"/>
              </a:ext>
            </a:extLst>
          </p:cNvPr>
          <p:cNvSpPr/>
          <p:nvPr/>
        </p:nvSpPr>
        <p:spPr>
          <a:xfrm>
            <a:off x="3369950" y="1985288"/>
            <a:ext cx="970132" cy="371250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37" name="모서리가 둥근 직사각형 36">
            <a:extLst>
              <a:ext uri="{FF2B5EF4-FFF2-40B4-BE49-F238E27FC236}">
                <a16:creationId xmlns:a16="http://schemas.microsoft.com/office/drawing/2014/main" id="{17689AC1-D5D0-EA40-657D-129C0A40A456}"/>
              </a:ext>
            </a:extLst>
          </p:cNvPr>
          <p:cNvSpPr/>
          <p:nvPr/>
        </p:nvSpPr>
        <p:spPr>
          <a:xfrm>
            <a:off x="4403282" y="1985288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cxnSp>
        <p:nvCxnSpPr>
          <p:cNvPr id="38" name="구부러진 연결선[U] 37">
            <a:extLst>
              <a:ext uri="{FF2B5EF4-FFF2-40B4-BE49-F238E27FC236}">
                <a16:creationId xmlns:a16="http://schemas.microsoft.com/office/drawing/2014/main" id="{7CEC28C1-F6B1-04E6-D1B0-C2E6E7EC6494}"/>
              </a:ext>
            </a:extLst>
          </p:cNvPr>
          <p:cNvCxnSpPr>
            <a:cxnSpLocks/>
            <a:stCxn id="37" idx="0"/>
            <a:endCxn id="36" idx="0"/>
          </p:cNvCxnSpPr>
          <p:nvPr/>
        </p:nvCxnSpPr>
        <p:spPr>
          <a:xfrm rot="16200000" flipV="1">
            <a:off x="4215054" y="1625250"/>
            <a:ext cx="12700" cy="720076"/>
          </a:xfrm>
          <a:prstGeom prst="curvedConnector3">
            <a:avLst>
              <a:gd name="adj1" fmla="val 1800000"/>
            </a:avLst>
          </a:prstGeom>
          <a:ln w="28575">
            <a:solidFill>
              <a:srgbClr val="C70E64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모서리가 둥근 직사각형 39">
            <a:extLst>
              <a:ext uri="{FF2B5EF4-FFF2-40B4-BE49-F238E27FC236}">
                <a16:creationId xmlns:a16="http://schemas.microsoft.com/office/drawing/2014/main" id="{29A40857-9CE5-256B-F6E9-00C0A235E647}"/>
              </a:ext>
            </a:extLst>
          </p:cNvPr>
          <p:cNvSpPr/>
          <p:nvPr/>
        </p:nvSpPr>
        <p:spPr>
          <a:xfrm>
            <a:off x="5531638" y="1632123"/>
            <a:ext cx="601024" cy="47985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41" name="모서리가 둥근 직사각형 40">
            <a:extLst>
              <a:ext uri="{FF2B5EF4-FFF2-40B4-BE49-F238E27FC236}">
                <a16:creationId xmlns:a16="http://schemas.microsoft.com/office/drawing/2014/main" id="{028654DD-57F1-0547-884D-AE5492E50D14}"/>
              </a:ext>
            </a:extLst>
          </p:cNvPr>
          <p:cNvSpPr/>
          <p:nvPr/>
        </p:nvSpPr>
        <p:spPr>
          <a:xfrm>
            <a:off x="6197619" y="2003373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cxnSp>
        <p:nvCxnSpPr>
          <p:cNvPr id="43" name="구부러진 연결선[U] 42">
            <a:extLst>
              <a:ext uri="{FF2B5EF4-FFF2-40B4-BE49-F238E27FC236}">
                <a16:creationId xmlns:a16="http://schemas.microsoft.com/office/drawing/2014/main" id="{18C2D5EE-EBAD-BEB4-7C4E-02C2C780C75E}"/>
              </a:ext>
            </a:extLst>
          </p:cNvPr>
          <p:cNvCxnSpPr>
            <a:cxnSpLocks/>
            <a:stCxn id="41" idx="0"/>
            <a:endCxn id="40" idx="0"/>
          </p:cNvCxnSpPr>
          <p:nvPr/>
        </p:nvCxnSpPr>
        <p:spPr>
          <a:xfrm rot="16200000" flipV="1">
            <a:off x="5915165" y="1549108"/>
            <a:ext cx="371250" cy="537279"/>
          </a:xfrm>
          <a:prstGeom prst="curvedConnector3">
            <a:avLst>
              <a:gd name="adj1" fmla="val 161576"/>
            </a:avLst>
          </a:prstGeom>
          <a:ln w="28575">
            <a:solidFill>
              <a:srgbClr val="C70E64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모서리가 둥근 직사각형 111">
            <a:extLst>
              <a:ext uri="{FF2B5EF4-FFF2-40B4-BE49-F238E27FC236}">
                <a16:creationId xmlns:a16="http://schemas.microsoft.com/office/drawing/2014/main" id="{3F95BA5B-45C8-AD4C-667F-02B64EC50FF6}"/>
              </a:ext>
            </a:extLst>
          </p:cNvPr>
          <p:cNvSpPr/>
          <p:nvPr/>
        </p:nvSpPr>
        <p:spPr>
          <a:xfrm>
            <a:off x="9032203" y="1957313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13" name="모서리가 둥근 직사각형 112">
            <a:extLst>
              <a:ext uri="{FF2B5EF4-FFF2-40B4-BE49-F238E27FC236}">
                <a16:creationId xmlns:a16="http://schemas.microsoft.com/office/drawing/2014/main" id="{7A47AF4F-E094-9CFB-CD7B-5CA7B5488683}"/>
              </a:ext>
            </a:extLst>
          </p:cNvPr>
          <p:cNvSpPr/>
          <p:nvPr/>
        </p:nvSpPr>
        <p:spPr>
          <a:xfrm>
            <a:off x="9402166" y="2117692"/>
            <a:ext cx="343618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cxnSp>
        <p:nvCxnSpPr>
          <p:cNvPr id="114" name="구부러진 연결선[U] 113">
            <a:extLst>
              <a:ext uri="{FF2B5EF4-FFF2-40B4-BE49-F238E27FC236}">
                <a16:creationId xmlns:a16="http://schemas.microsoft.com/office/drawing/2014/main" id="{270905CF-48FC-B305-E5F5-C7531AFF8E22}"/>
              </a:ext>
            </a:extLst>
          </p:cNvPr>
          <p:cNvCxnSpPr>
            <a:cxnSpLocks/>
            <a:stCxn id="113" idx="0"/>
            <a:endCxn id="112" idx="0"/>
          </p:cNvCxnSpPr>
          <p:nvPr/>
        </p:nvCxnSpPr>
        <p:spPr>
          <a:xfrm rot="16200000" flipV="1">
            <a:off x="9308805" y="1852522"/>
            <a:ext cx="160379" cy="369962"/>
          </a:xfrm>
          <a:prstGeom prst="curvedConnector3">
            <a:avLst>
              <a:gd name="adj1" fmla="val 242537"/>
            </a:avLst>
          </a:prstGeom>
          <a:ln w="28575">
            <a:solidFill>
              <a:srgbClr val="C70E64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모서리가 둥근 직사각형 117">
            <a:extLst>
              <a:ext uri="{FF2B5EF4-FFF2-40B4-BE49-F238E27FC236}">
                <a16:creationId xmlns:a16="http://schemas.microsoft.com/office/drawing/2014/main" id="{F726D589-6E5F-0FD4-6F01-13AB4E0B0D18}"/>
              </a:ext>
            </a:extLst>
          </p:cNvPr>
          <p:cNvSpPr/>
          <p:nvPr/>
        </p:nvSpPr>
        <p:spPr>
          <a:xfrm>
            <a:off x="11077475" y="1700459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sp>
        <p:nvSpPr>
          <p:cNvPr id="119" name="모서리가 둥근 직사각형 118">
            <a:extLst>
              <a:ext uri="{FF2B5EF4-FFF2-40B4-BE49-F238E27FC236}">
                <a16:creationId xmlns:a16="http://schemas.microsoft.com/office/drawing/2014/main" id="{6ADC2F32-C3BE-961C-016E-04343FCAD06E}"/>
              </a:ext>
            </a:extLst>
          </p:cNvPr>
          <p:cNvSpPr/>
          <p:nvPr/>
        </p:nvSpPr>
        <p:spPr>
          <a:xfrm>
            <a:off x="11453210" y="1860756"/>
            <a:ext cx="343619" cy="346814"/>
          </a:xfrm>
          <a:prstGeom prst="roundRect">
            <a:avLst/>
          </a:prstGeom>
          <a:noFill/>
          <a:ln w="28575">
            <a:solidFill>
              <a:srgbClr val="C70E6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rgbClr val="FF0000"/>
              </a:solidFill>
            </a:endParaRPr>
          </a:p>
        </p:txBody>
      </p:sp>
      <p:cxnSp>
        <p:nvCxnSpPr>
          <p:cNvPr id="120" name="구부러진 연결선[U] 119">
            <a:extLst>
              <a:ext uri="{FF2B5EF4-FFF2-40B4-BE49-F238E27FC236}">
                <a16:creationId xmlns:a16="http://schemas.microsoft.com/office/drawing/2014/main" id="{9F0D9962-925E-0AD0-7E93-6A6BEA1F086D}"/>
              </a:ext>
            </a:extLst>
          </p:cNvPr>
          <p:cNvCxnSpPr>
            <a:stCxn id="119" idx="0"/>
            <a:endCxn id="118" idx="0"/>
          </p:cNvCxnSpPr>
          <p:nvPr/>
        </p:nvCxnSpPr>
        <p:spPr>
          <a:xfrm rot="16200000" flipV="1">
            <a:off x="11357005" y="1592740"/>
            <a:ext cx="160297" cy="375735"/>
          </a:xfrm>
          <a:prstGeom prst="curvedConnector3">
            <a:avLst>
              <a:gd name="adj1" fmla="val 242610"/>
            </a:avLst>
          </a:prstGeom>
          <a:ln w="28575">
            <a:solidFill>
              <a:srgbClr val="C70E64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86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FFCE1-9F17-93DD-CCDB-1BDB7D5B0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951C52AB-3BF5-CDAC-28EF-C112EAFDD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  <a:p>
            <a:pPr lvl="1"/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88EDA2D-6358-E691-EA35-86E8013405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33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06F5E52-DEFC-BAB9-65AE-2AB74089F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ko-KR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347124D4-5DC9-4145-AA49-33F5A790A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Evaluation Results: System Throughput</a:t>
            </a:r>
            <a:endParaRPr kumimoji="1" lang="ko-KR" altLang="en-US" dirty="0"/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7054362D-6ADB-3AEF-A434-0126520799E1}"/>
              </a:ext>
            </a:extLst>
          </p:cNvPr>
          <p:cNvGrpSpPr/>
          <p:nvPr/>
        </p:nvGrpSpPr>
        <p:grpSpPr>
          <a:xfrm>
            <a:off x="142103" y="845590"/>
            <a:ext cx="11745097" cy="5685231"/>
            <a:chOff x="1181194" y="3241702"/>
            <a:chExt cx="8964257" cy="4115398"/>
          </a:xfrm>
        </p:grpSpPr>
        <p:graphicFrame>
          <p:nvGraphicFramePr>
            <p:cNvPr id="7" name="Chart 4">
              <a:extLst>
                <a:ext uri="{FF2B5EF4-FFF2-40B4-BE49-F238E27FC236}">
                  <a16:creationId xmlns:a16="http://schemas.microsoft.com/office/drawing/2014/main" id="{58C1F5A5-C02F-A110-AB30-B797C3672058}"/>
                </a:ext>
              </a:extLst>
            </p:cNvPr>
            <p:cNvGraphicFramePr/>
            <p:nvPr/>
          </p:nvGraphicFramePr>
          <p:xfrm>
            <a:off x="1276616" y="3241702"/>
            <a:ext cx="8868835" cy="41153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294DD3E-802C-65BC-B3DE-C52023583981}"/>
                </a:ext>
              </a:extLst>
            </p:cNvPr>
            <p:cNvSpPr txBox="1"/>
            <p:nvPr/>
          </p:nvSpPr>
          <p:spPr>
            <a:xfrm rot="16200000">
              <a:off x="624810" y="4408925"/>
              <a:ext cx="1466788" cy="3540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P</a:t>
              </a: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er-GPU TPS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5F1E4DD-8A47-A12A-5B00-38F8CA3A0EBE}"/>
                </a:ext>
              </a:extLst>
            </p:cNvPr>
            <p:cNvSpPr txBox="1"/>
            <p:nvPr/>
          </p:nvSpPr>
          <p:spPr>
            <a:xfrm>
              <a:off x="7625446" y="5941910"/>
              <a:ext cx="851152" cy="26551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21336ED-59E3-2FA1-E238-0D9A9F71D336}"/>
                </a:ext>
              </a:extLst>
            </p:cNvPr>
            <p:cNvSpPr txBox="1"/>
            <p:nvPr/>
          </p:nvSpPr>
          <p:spPr>
            <a:xfrm>
              <a:off x="3601417" y="5941910"/>
              <a:ext cx="752907" cy="2655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Llama3</a:t>
              </a:r>
            </a:p>
          </p:txBody>
        </p:sp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7A7985F3-B148-03F0-EC80-EA618A9E14AC}"/>
                </a:ext>
              </a:extLst>
            </p:cNvPr>
            <p:cNvGrpSpPr/>
            <p:nvPr/>
          </p:nvGrpSpPr>
          <p:grpSpPr>
            <a:xfrm>
              <a:off x="2404174" y="5737913"/>
              <a:ext cx="7173113" cy="265516"/>
              <a:chOff x="3058529" y="6185938"/>
              <a:chExt cx="5525339" cy="204523"/>
            </a:xfrm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1C48CEA-DC79-66E4-F6E8-289C6EFCF97D}"/>
                  </a:ext>
                </a:extLst>
              </p:cNvPr>
              <p:cNvSpPr txBox="1"/>
              <p:nvPr/>
            </p:nvSpPr>
            <p:spPr>
              <a:xfrm>
                <a:off x="3058529" y="6185938"/>
                <a:ext cx="392806" cy="2045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943AA605-9AA2-3119-7739-E6B92829563F}"/>
                  </a:ext>
                </a:extLst>
              </p:cNvPr>
              <p:cNvSpPr txBox="1"/>
              <p:nvPr/>
            </p:nvSpPr>
            <p:spPr>
              <a:xfrm>
                <a:off x="4159482" y="6185938"/>
                <a:ext cx="29815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D693EB4A-678D-9C5E-D3E2-2FF51C045858}"/>
                  </a:ext>
                </a:extLst>
              </p:cNvPr>
              <p:cNvSpPr txBox="1"/>
              <p:nvPr/>
            </p:nvSpPr>
            <p:spPr>
              <a:xfrm>
                <a:off x="5151821" y="6185938"/>
                <a:ext cx="332397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C3D9A55D-AC15-28AD-5E94-3440EC13E8C7}"/>
                  </a:ext>
                </a:extLst>
              </p:cNvPr>
              <p:cNvSpPr txBox="1"/>
              <p:nvPr/>
            </p:nvSpPr>
            <p:spPr>
              <a:xfrm>
                <a:off x="6152913" y="6185938"/>
                <a:ext cx="392806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39B5C19B-3463-CCCF-FC49-776C5A9B4D79}"/>
                  </a:ext>
                </a:extLst>
              </p:cNvPr>
              <p:cNvSpPr txBox="1"/>
              <p:nvPr/>
            </p:nvSpPr>
            <p:spPr>
              <a:xfrm>
                <a:off x="7259130" y="6185938"/>
                <a:ext cx="263938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6A3D22EC-FCEA-CB63-B230-7E0F303EC9D0}"/>
                  </a:ext>
                </a:extLst>
              </p:cNvPr>
              <p:cNvSpPr txBox="1"/>
              <p:nvPr/>
            </p:nvSpPr>
            <p:spPr>
              <a:xfrm>
                <a:off x="8251471" y="6185938"/>
                <a:ext cx="332397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2" name="Group 10">
              <a:extLst>
                <a:ext uri="{FF2B5EF4-FFF2-40B4-BE49-F238E27FC236}">
                  <a16:creationId xmlns:a16="http://schemas.microsoft.com/office/drawing/2014/main" id="{7F9B0DDA-BE8B-7A48-1EF7-5E7156847F5B}"/>
                </a:ext>
              </a:extLst>
            </p:cNvPr>
            <p:cNvGrpSpPr/>
            <p:nvPr/>
          </p:nvGrpSpPr>
          <p:grpSpPr>
            <a:xfrm>
              <a:off x="1491928" y="3547801"/>
              <a:ext cx="485963" cy="2056122"/>
              <a:chOff x="2337792" y="4488807"/>
              <a:chExt cx="374330" cy="1583799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95784B22-E5B0-8652-DB92-AB23DAB78FEE}"/>
                  </a:ext>
                </a:extLst>
              </p:cNvPr>
              <p:cNvSpPr txBox="1"/>
              <p:nvPr/>
            </p:nvSpPr>
            <p:spPr>
              <a:xfrm>
                <a:off x="2611517" y="5868084"/>
                <a:ext cx="100605" cy="20452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D9EDF062-4397-9AFE-6444-275891DDC689}"/>
                  </a:ext>
                </a:extLst>
              </p:cNvPr>
              <p:cNvSpPr txBox="1"/>
              <p:nvPr/>
            </p:nvSpPr>
            <p:spPr>
              <a:xfrm>
                <a:off x="2337792" y="5429490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2F54443A-A028-7DBF-786C-E20A17D3552F}"/>
                  </a:ext>
                </a:extLst>
              </p:cNvPr>
              <p:cNvSpPr txBox="1"/>
              <p:nvPr/>
            </p:nvSpPr>
            <p:spPr>
              <a:xfrm>
                <a:off x="2337792" y="4959148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BD3A9BE-54AA-EF90-AD83-7A4FF8F27730}"/>
                  </a:ext>
                </a:extLst>
              </p:cNvPr>
              <p:cNvSpPr txBox="1"/>
              <p:nvPr/>
            </p:nvSpPr>
            <p:spPr>
              <a:xfrm>
                <a:off x="2337792" y="4488807"/>
                <a:ext cx="37433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11">
              <a:extLst>
                <a:ext uri="{FF2B5EF4-FFF2-40B4-BE49-F238E27FC236}">
                  <a16:creationId xmlns:a16="http://schemas.microsoft.com/office/drawing/2014/main" id="{85E9B784-CE95-7D01-49C6-F9FE1BAFA319}"/>
                </a:ext>
              </a:extLst>
            </p:cNvPr>
            <p:cNvGrpSpPr/>
            <p:nvPr/>
          </p:nvGrpSpPr>
          <p:grpSpPr>
            <a:xfrm>
              <a:off x="8666787" y="5526896"/>
              <a:ext cx="1451160" cy="265516"/>
              <a:chOff x="2721209" y="6319019"/>
              <a:chExt cx="1201634" cy="204523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8C955ED4-5792-61BB-CE23-FEF849681C0A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E20C35D-09C0-45B7-A5D7-A6057B2C0B42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2E0D596-595B-280F-C183-B9E9C2FEDD65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979F5ABE-EFAB-818F-C285-981546D5CDAC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799974B8-AEF7-48C2-0DF4-31814F5F8347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id="{E03A9EA8-0F6E-ADB7-CBD4-CC4FD1C4617F}"/>
                </a:ext>
              </a:extLst>
            </p:cNvPr>
            <p:cNvGrpSpPr/>
            <p:nvPr/>
          </p:nvGrpSpPr>
          <p:grpSpPr>
            <a:xfrm>
              <a:off x="7325442" y="5526896"/>
              <a:ext cx="1451160" cy="265516"/>
              <a:chOff x="2721209" y="6319019"/>
              <a:chExt cx="1201634" cy="204523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B65CAD6-A722-123B-60C2-F4DE199843FE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C2CECFE-05D1-DBBC-C9CC-2AAA1FE42E35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622968E-CA93-E7AC-6829-F1B3FED91DD0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C0573FF-E85F-4B7A-F9BD-730DE1618C8C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ACB2159-4D9E-005E-6BFE-076B5CEDCCAA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13">
              <a:extLst>
                <a:ext uri="{FF2B5EF4-FFF2-40B4-BE49-F238E27FC236}">
                  <a16:creationId xmlns:a16="http://schemas.microsoft.com/office/drawing/2014/main" id="{5C330971-4D9B-463D-99FF-B8D6473D3022}"/>
                </a:ext>
              </a:extLst>
            </p:cNvPr>
            <p:cNvGrpSpPr/>
            <p:nvPr/>
          </p:nvGrpSpPr>
          <p:grpSpPr>
            <a:xfrm>
              <a:off x="5984099" y="5526896"/>
              <a:ext cx="1451160" cy="265516"/>
              <a:chOff x="2721209" y="6319019"/>
              <a:chExt cx="1201634" cy="204523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F7667A7A-8D22-69DA-E806-F1897E4B62B7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1C074B1-07D9-6546-4585-76F6A3306A67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F112B8E6-25B3-600D-3D6A-74B555FAA3BA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04FEABD5-9CCA-2FF0-EE7C-592EBAC5E66F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30B0436-73E2-21A3-BCD6-941E46F451AC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4">
              <a:extLst>
                <a:ext uri="{FF2B5EF4-FFF2-40B4-BE49-F238E27FC236}">
                  <a16:creationId xmlns:a16="http://schemas.microsoft.com/office/drawing/2014/main" id="{50B90DA5-E490-6DCB-3840-224F75CA39B5}"/>
                </a:ext>
              </a:extLst>
            </p:cNvPr>
            <p:cNvGrpSpPr/>
            <p:nvPr/>
          </p:nvGrpSpPr>
          <p:grpSpPr>
            <a:xfrm>
              <a:off x="4642756" y="5526896"/>
              <a:ext cx="1451160" cy="265516"/>
              <a:chOff x="2721209" y="6319019"/>
              <a:chExt cx="1201634" cy="204523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BE2DA12D-796E-212A-A741-1966DE48C124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7411867-01C1-C8A0-299B-38FDFEC7C758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ECB807E6-100A-DF7A-7445-71290F3156A6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AB3EF4EA-7A28-85A4-83CE-2CC4A2CA7C6C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7811EEF-1349-7833-A3AE-A658934D6485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5">
              <a:extLst>
                <a:ext uri="{FF2B5EF4-FFF2-40B4-BE49-F238E27FC236}">
                  <a16:creationId xmlns:a16="http://schemas.microsoft.com/office/drawing/2014/main" id="{3776D492-C3D7-2119-9AB7-51BD463276C7}"/>
                </a:ext>
              </a:extLst>
            </p:cNvPr>
            <p:cNvGrpSpPr/>
            <p:nvPr/>
          </p:nvGrpSpPr>
          <p:grpSpPr>
            <a:xfrm>
              <a:off x="3301413" y="5526896"/>
              <a:ext cx="1451160" cy="265516"/>
              <a:chOff x="2721209" y="6319019"/>
              <a:chExt cx="1201634" cy="204523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844E501-3001-094D-7ACF-DBA9D95453FE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A53E399-0C03-DF85-B606-49C7FDF4B842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34C53D3-5042-C58E-B2B1-E05376E92516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C61D4F3-7996-4E25-789B-B4276BB61499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B70FD05-F35D-8FE9-378F-5E39C2212968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6">
              <a:extLst>
                <a:ext uri="{FF2B5EF4-FFF2-40B4-BE49-F238E27FC236}">
                  <a16:creationId xmlns:a16="http://schemas.microsoft.com/office/drawing/2014/main" id="{DA1AAD60-1FCE-0EB0-413B-0A1A596C7D36}"/>
                </a:ext>
              </a:extLst>
            </p:cNvPr>
            <p:cNvGrpSpPr/>
            <p:nvPr/>
          </p:nvGrpSpPr>
          <p:grpSpPr>
            <a:xfrm>
              <a:off x="1960070" y="5526896"/>
              <a:ext cx="1451160" cy="265516"/>
              <a:chOff x="2721209" y="6319019"/>
              <a:chExt cx="1201634" cy="204523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4A120C0-DB0F-CBDC-BEE2-2C1904C7EEAF}"/>
                  </a:ext>
                </a:extLst>
              </p:cNvPr>
              <p:cNvSpPr txBox="1"/>
              <p:nvPr/>
            </p:nvSpPr>
            <p:spPr>
              <a:xfrm>
                <a:off x="2721209" y="6319019"/>
                <a:ext cx="311299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4140B31-61C5-29AE-27AD-24DEE22B55B3}"/>
                  </a:ext>
                </a:extLst>
              </p:cNvPr>
              <p:cNvSpPr txBox="1"/>
              <p:nvPr/>
            </p:nvSpPr>
            <p:spPr>
              <a:xfrm>
                <a:off x="2941526" y="6319019"/>
                <a:ext cx="311300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1205705-C746-B188-A465-DA9B94525FA1}"/>
                  </a:ext>
                </a:extLst>
              </p:cNvPr>
              <p:cNvSpPr txBox="1"/>
              <p:nvPr/>
            </p:nvSpPr>
            <p:spPr>
              <a:xfrm>
                <a:off x="3167585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59B6283-8BD8-ED03-BB00-413A055C4902}"/>
                  </a:ext>
                </a:extLst>
              </p:cNvPr>
              <p:cNvSpPr txBox="1"/>
              <p:nvPr/>
            </p:nvSpPr>
            <p:spPr>
              <a:xfrm>
                <a:off x="3386809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04F38D3-0EDF-9DBB-72EE-7ACB042AC07A}"/>
                  </a:ext>
                </a:extLst>
              </p:cNvPr>
              <p:cNvSpPr txBox="1"/>
              <p:nvPr/>
            </p:nvSpPr>
            <p:spPr>
              <a:xfrm>
                <a:off x="3611544" y="6319019"/>
                <a:ext cx="311299" cy="2045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19" name="Straight Connector 17">
              <a:extLst>
                <a:ext uri="{FF2B5EF4-FFF2-40B4-BE49-F238E27FC236}">
                  <a16:creationId xmlns:a16="http://schemas.microsoft.com/office/drawing/2014/main" id="{D9E8CD3E-8CAD-23CF-154C-F48A257E1EAF}"/>
                </a:ext>
              </a:extLst>
            </p:cNvPr>
            <p:cNvCxnSpPr>
              <a:cxnSpLocks/>
            </p:cNvCxnSpPr>
            <p:nvPr/>
          </p:nvCxnSpPr>
          <p:spPr>
            <a:xfrm>
              <a:off x="2034433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8">
              <a:extLst>
                <a:ext uri="{FF2B5EF4-FFF2-40B4-BE49-F238E27FC236}">
                  <a16:creationId xmlns:a16="http://schemas.microsoft.com/office/drawing/2014/main" id="{EA58EBEA-ECF3-9352-52A2-76BDE987D7F7}"/>
                </a:ext>
              </a:extLst>
            </p:cNvPr>
            <p:cNvCxnSpPr>
              <a:cxnSpLocks/>
            </p:cNvCxnSpPr>
            <p:nvPr/>
          </p:nvCxnSpPr>
          <p:spPr>
            <a:xfrm>
              <a:off x="6065231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1" name="Straight Connector 19">
              <a:extLst>
                <a:ext uri="{FF2B5EF4-FFF2-40B4-BE49-F238E27FC236}">
                  <a16:creationId xmlns:a16="http://schemas.microsoft.com/office/drawing/2014/main" id="{C92173AD-FE3B-44C8-ABA7-2398422899E1}"/>
                </a:ext>
              </a:extLst>
            </p:cNvPr>
            <p:cNvCxnSpPr>
              <a:cxnSpLocks/>
            </p:cNvCxnSpPr>
            <p:nvPr/>
          </p:nvCxnSpPr>
          <p:spPr>
            <a:xfrm>
              <a:off x="10090865" y="5391576"/>
              <a:ext cx="0" cy="79451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2" name="Straight Connector 20">
              <a:extLst>
                <a:ext uri="{FF2B5EF4-FFF2-40B4-BE49-F238E27FC236}">
                  <a16:creationId xmlns:a16="http://schemas.microsoft.com/office/drawing/2014/main" id="{DFD39971-564A-F9A5-F797-ACB1BB5398EF}"/>
                </a:ext>
              </a:extLst>
            </p:cNvPr>
            <p:cNvCxnSpPr>
              <a:cxnSpLocks/>
            </p:cNvCxnSpPr>
            <p:nvPr/>
          </p:nvCxnSpPr>
          <p:spPr>
            <a:xfrm>
              <a:off x="4721632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1">
              <a:extLst>
                <a:ext uri="{FF2B5EF4-FFF2-40B4-BE49-F238E27FC236}">
                  <a16:creationId xmlns:a16="http://schemas.microsoft.com/office/drawing/2014/main" id="{2BE53798-5A36-DF56-06B0-F28B2D39B74D}"/>
                </a:ext>
              </a:extLst>
            </p:cNvPr>
            <p:cNvCxnSpPr>
              <a:cxnSpLocks/>
            </p:cNvCxnSpPr>
            <p:nvPr/>
          </p:nvCxnSpPr>
          <p:spPr>
            <a:xfrm>
              <a:off x="7408830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4" name="Straight Connector 22">
              <a:extLst>
                <a:ext uri="{FF2B5EF4-FFF2-40B4-BE49-F238E27FC236}">
                  <a16:creationId xmlns:a16="http://schemas.microsoft.com/office/drawing/2014/main" id="{96488900-F2E2-E67D-7D0C-36161E5204A6}"/>
                </a:ext>
              </a:extLst>
            </p:cNvPr>
            <p:cNvCxnSpPr>
              <a:cxnSpLocks/>
            </p:cNvCxnSpPr>
            <p:nvPr/>
          </p:nvCxnSpPr>
          <p:spPr>
            <a:xfrm>
              <a:off x="8752430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5" name="Straight Connector 23">
              <a:extLst>
                <a:ext uri="{FF2B5EF4-FFF2-40B4-BE49-F238E27FC236}">
                  <a16:creationId xmlns:a16="http://schemas.microsoft.com/office/drawing/2014/main" id="{CE5071DB-E822-C175-85E8-A5D5FA971F11}"/>
                </a:ext>
              </a:extLst>
            </p:cNvPr>
            <p:cNvCxnSpPr>
              <a:cxnSpLocks/>
            </p:cNvCxnSpPr>
            <p:nvPr/>
          </p:nvCxnSpPr>
          <p:spPr>
            <a:xfrm>
              <a:off x="3378032" y="5391576"/>
              <a:ext cx="0" cy="607568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B7143CA-5C8B-B744-235E-D3DC16AF6F09}"/>
                </a:ext>
              </a:extLst>
            </p:cNvPr>
            <p:cNvSpPr txBox="1"/>
            <p:nvPr/>
          </p:nvSpPr>
          <p:spPr>
            <a:xfrm>
              <a:off x="1307573" y="5522434"/>
              <a:ext cx="714494" cy="2655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#</a:t>
              </a:r>
              <a:r>
                <a:rPr lang="ko-KR" alt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 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GPUs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27" name="Group 25">
              <a:extLst>
                <a:ext uri="{FF2B5EF4-FFF2-40B4-BE49-F238E27FC236}">
                  <a16:creationId xmlns:a16="http://schemas.microsoft.com/office/drawing/2014/main" id="{04FB3CBB-2540-04CC-EB67-CDAA360CC1AF}"/>
                </a:ext>
              </a:extLst>
            </p:cNvPr>
            <p:cNvGrpSpPr/>
            <p:nvPr/>
          </p:nvGrpSpPr>
          <p:grpSpPr>
            <a:xfrm>
              <a:off x="6562485" y="3390622"/>
              <a:ext cx="1090814" cy="265516"/>
              <a:chOff x="6261612" y="4369350"/>
              <a:chExt cx="840237" cy="204523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5B5720E9-1D9F-A9F7-798E-AB7E713372EB}"/>
                  </a:ext>
                </a:extLst>
              </p:cNvPr>
              <p:cNvSpPr txBox="1"/>
              <p:nvPr/>
            </p:nvSpPr>
            <p:spPr>
              <a:xfrm>
                <a:off x="6565093" y="4369350"/>
                <a:ext cx="536756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CONV</a:t>
                </a:r>
              </a:p>
            </p:txBody>
          </p:sp>
          <p:grpSp>
            <p:nvGrpSpPr>
              <p:cNvPr id="62" name="Group 74">
                <a:extLst>
                  <a:ext uri="{FF2B5EF4-FFF2-40B4-BE49-F238E27FC236}">
                    <a16:creationId xmlns:a16="http://schemas.microsoft.com/office/drawing/2014/main" id="{FFE0E4FF-8995-B433-8CB7-B39E951F4A0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261612" y="4424439"/>
                <a:ext cx="288000" cy="118349"/>
                <a:chOff x="10116284" y="4377069"/>
                <a:chExt cx="396000" cy="162731"/>
              </a:xfrm>
            </p:grpSpPr>
            <p:cxnSp>
              <p:nvCxnSpPr>
                <p:cNvPr id="63" name="Straight Connector 75">
                  <a:extLst>
                    <a:ext uri="{FF2B5EF4-FFF2-40B4-BE49-F238E27FC236}">
                      <a16:creationId xmlns:a16="http://schemas.microsoft.com/office/drawing/2014/main" id="{D58607E2-CC51-D9B7-5A7E-FDF1F790C5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6284" y="4458434"/>
                  <a:ext cx="396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4472C4">
                      <a:lumMod val="60000"/>
                      <a:lumOff val="40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4" name="Triangle 76">
                  <a:extLst>
                    <a:ext uri="{FF2B5EF4-FFF2-40B4-BE49-F238E27FC236}">
                      <a16:creationId xmlns:a16="http://schemas.microsoft.com/office/drawing/2014/main" id="{38AF6BF3-E5E7-D611-7F79-16588C38CC1D}"/>
                    </a:ext>
                  </a:extLst>
                </p:cNvPr>
                <p:cNvSpPr/>
                <p:nvPr/>
              </p:nvSpPr>
              <p:spPr>
                <a:xfrm>
                  <a:off x="10219900" y="4377069"/>
                  <a:ext cx="188768" cy="162731"/>
                </a:xfrm>
                <a:prstGeom prst="triangle">
                  <a:avLst/>
                </a:prstGeom>
                <a:solidFill>
                  <a:srgbClr val="4472C4">
                    <a:lumMod val="60000"/>
                    <a:lumOff val="40000"/>
                  </a:srgbClr>
                </a:solidFill>
                <a:ln w="19050" cap="flat" cmpd="sng" algn="ctr">
                  <a:solidFill>
                    <a:srgbClr val="4472C4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8" name="Group 26">
              <a:extLst>
                <a:ext uri="{FF2B5EF4-FFF2-40B4-BE49-F238E27FC236}">
                  <a16:creationId xmlns:a16="http://schemas.microsoft.com/office/drawing/2014/main" id="{55FE0C4F-C145-CF2E-996B-B809FC3F3E0F}"/>
                </a:ext>
              </a:extLst>
            </p:cNvPr>
            <p:cNvGrpSpPr/>
            <p:nvPr/>
          </p:nvGrpSpPr>
          <p:grpSpPr>
            <a:xfrm>
              <a:off x="2812841" y="3390622"/>
              <a:ext cx="1127142" cy="265516"/>
              <a:chOff x="3373319" y="4369350"/>
              <a:chExt cx="868220" cy="204523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8BFAA1D-2A07-173A-45E3-EAA73A5201FA}"/>
                  </a:ext>
                </a:extLst>
              </p:cNvPr>
              <p:cNvSpPr txBox="1"/>
              <p:nvPr/>
            </p:nvSpPr>
            <p:spPr>
              <a:xfrm>
                <a:off x="3659687" y="4369350"/>
                <a:ext cx="581852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HBM4</a:t>
                </a:r>
              </a:p>
            </p:txBody>
          </p:sp>
          <p:grpSp>
            <p:nvGrpSpPr>
              <p:cNvPr id="58" name="Group 70">
                <a:extLst>
                  <a:ext uri="{FF2B5EF4-FFF2-40B4-BE49-F238E27FC236}">
                    <a16:creationId xmlns:a16="http://schemas.microsoft.com/office/drawing/2014/main" id="{151B72A1-618B-5616-43A0-FF833553B0E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73319" y="4417334"/>
                <a:ext cx="288000" cy="132558"/>
                <a:chOff x="9706532" y="6592681"/>
                <a:chExt cx="396000" cy="182268"/>
              </a:xfrm>
            </p:grpSpPr>
            <p:cxnSp>
              <p:nvCxnSpPr>
                <p:cNvPr id="59" name="Straight Connector 71">
                  <a:extLst>
                    <a:ext uri="{FF2B5EF4-FFF2-40B4-BE49-F238E27FC236}">
                      <a16:creationId xmlns:a16="http://schemas.microsoft.com/office/drawing/2014/main" id="{A9F4982D-0E38-4DC2-361B-137C2B4B49C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706532" y="6683815"/>
                  <a:ext cx="39600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ED7D31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0" name="Diamond 72">
                  <a:extLst>
                    <a:ext uri="{FF2B5EF4-FFF2-40B4-BE49-F238E27FC236}">
                      <a16:creationId xmlns:a16="http://schemas.microsoft.com/office/drawing/2014/main" id="{FB607AB6-45C7-4A0B-0E72-AB7FA1B8211D}"/>
                    </a:ext>
                  </a:extLst>
                </p:cNvPr>
                <p:cNvSpPr/>
                <p:nvPr/>
              </p:nvSpPr>
              <p:spPr>
                <a:xfrm>
                  <a:off x="9813398" y="6592681"/>
                  <a:ext cx="182268" cy="182268"/>
                </a:xfrm>
                <a:prstGeom prst="diamond">
                  <a:avLst/>
                </a:prstGeom>
                <a:solidFill>
                  <a:srgbClr val="ED7D31"/>
                </a:solidFill>
                <a:ln w="19050" cap="flat" cmpd="sng" algn="ctr">
                  <a:solidFill>
                    <a:srgbClr val="ED7D31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9" name="Group 27">
              <a:extLst>
                <a:ext uri="{FF2B5EF4-FFF2-40B4-BE49-F238E27FC236}">
                  <a16:creationId xmlns:a16="http://schemas.microsoft.com/office/drawing/2014/main" id="{649B0FDF-0849-E0E0-9310-27441A874F4B}"/>
                </a:ext>
              </a:extLst>
            </p:cNvPr>
            <p:cNvGrpSpPr/>
            <p:nvPr/>
          </p:nvGrpSpPr>
          <p:grpSpPr>
            <a:xfrm>
              <a:off x="4204328" y="3390622"/>
              <a:ext cx="861283" cy="265516"/>
              <a:chOff x="4445160" y="4369350"/>
              <a:chExt cx="663433" cy="204523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3155C02-C831-9F09-FF37-83190ED6416A}"/>
                  </a:ext>
                </a:extLst>
              </p:cNvPr>
              <p:cNvSpPr txBox="1"/>
              <p:nvPr/>
            </p:nvSpPr>
            <p:spPr>
              <a:xfrm>
                <a:off x="4746973" y="4369350"/>
                <a:ext cx="361620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HBF</a:t>
                </a:r>
              </a:p>
            </p:txBody>
          </p:sp>
          <p:grpSp>
            <p:nvGrpSpPr>
              <p:cNvPr id="54" name="Group 66">
                <a:extLst>
                  <a:ext uri="{FF2B5EF4-FFF2-40B4-BE49-F238E27FC236}">
                    <a16:creationId xmlns:a16="http://schemas.microsoft.com/office/drawing/2014/main" id="{348DBFC3-5037-9DF7-D0E1-75056CC6EFE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445160" y="4424439"/>
                <a:ext cx="288000" cy="118349"/>
                <a:chOff x="10116284" y="4377069"/>
                <a:chExt cx="396000" cy="162731"/>
              </a:xfrm>
              <a:solidFill>
                <a:srgbClr val="70AD47"/>
              </a:solidFill>
            </p:grpSpPr>
            <p:cxnSp>
              <p:nvCxnSpPr>
                <p:cNvPr id="55" name="Straight Connector 67">
                  <a:extLst>
                    <a:ext uri="{FF2B5EF4-FFF2-40B4-BE49-F238E27FC236}">
                      <a16:creationId xmlns:a16="http://schemas.microsoft.com/office/drawing/2014/main" id="{AA02887B-F398-7642-685E-0DDF9E3A99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116284" y="4458434"/>
                  <a:ext cx="396000" cy="0"/>
                </a:xfrm>
                <a:prstGeom prst="line">
                  <a:avLst/>
                </a:prstGeom>
                <a:solidFill>
                  <a:srgbClr val="9CC680"/>
                </a:solidFill>
                <a:ln w="28575" cap="flat" cmpd="sng" algn="ctr">
                  <a:solidFill>
                    <a:srgbClr val="9CC680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6" name="Triangle 68">
                  <a:extLst>
                    <a:ext uri="{FF2B5EF4-FFF2-40B4-BE49-F238E27FC236}">
                      <a16:creationId xmlns:a16="http://schemas.microsoft.com/office/drawing/2014/main" id="{2D666F64-7711-1265-C783-86624305312B}"/>
                    </a:ext>
                  </a:extLst>
                </p:cNvPr>
                <p:cNvSpPr/>
                <p:nvPr/>
              </p:nvSpPr>
              <p:spPr>
                <a:xfrm>
                  <a:off x="10219900" y="4377069"/>
                  <a:ext cx="188768" cy="162731"/>
                </a:xfrm>
                <a:prstGeom prst="triangle">
                  <a:avLst/>
                </a:prstGeom>
                <a:solidFill>
                  <a:srgbClr val="9CC680"/>
                </a:solidFill>
                <a:ln w="19050" cap="flat" cmpd="sng" algn="ctr">
                  <a:solidFill>
                    <a:srgbClr val="70AD47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0" name="Group 28">
              <a:extLst>
                <a:ext uri="{FF2B5EF4-FFF2-40B4-BE49-F238E27FC236}">
                  <a16:creationId xmlns:a16="http://schemas.microsoft.com/office/drawing/2014/main" id="{BA299363-A981-C6DB-1FC8-E9965E8CD447}"/>
                </a:ext>
              </a:extLst>
            </p:cNvPr>
            <p:cNvGrpSpPr/>
            <p:nvPr/>
          </p:nvGrpSpPr>
          <p:grpSpPr>
            <a:xfrm>
              <a:off x="7917645" y="3390622"/>
              <a:ext cx="1192171" cy="265516"/>
              <a:chOff x="7305471" y="4369350"/>
              <a:chExt cx="918311" cy="204523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9A96156-92C1-FF06-1842-94C6D6A4805F}"/>
                  </a:ext>
                </a:extLst>
              </p:cNvPr>
              <p:cNvSpPr txBox="1"/>
              <p:nvPr/>
            </p:nvSpPr>
            <p:spPr>
              <a:xfrm>
                <a:off x="7605605" y="4369350"/>
                <a:ext cx="618177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CONV</a:t>
                </a:r>
                <a:r>
                  <a:rPr kumimoji="0" lang="en-KR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grpSp>
            <p:nvGrpSpPr>
              <p:cNvPr id="50" name="Group 62">
                <a:extLst>
                  <a:ext uri="{FF2B5EF4-FFF2-40B4-BE49-F238E27FC236}">
                    <a16:creationId xmlns:a16="http://schemas.microsoft.com/office/drawing/2014/main" id="{98303358-7ADA-FD57-56D6-6A01E5B3B655}"/>
                  </a:ext>
                </a:extLst>
              </p:cNvPr>
              <p:cNvGrpSpPr/>
              <p:nvPr/>
            </p:nvGrpSpPr>
            <p:grpSpPr>
              <a:xfrm>
                <a:off x="7305471" y="4424213"/>
                <a:ext cx="288000" cy="118800"/>
                <a:chOff x="7305471" y="4415644"/>
                <a:chExt cx="288000" cy="118800"/>
              </a:xfrm>
            </p:grpSpPr>
            <p:cxnSp>
              <p:nvCxnSpPr>
                <p:cNvPr id="51" name="Straight Connector 63">
                  <a:extLst>
                    <a:ext uri="{FF2B5EF4-FFF2-40B4-BE49-F238E27FC236}">
                      <a16:creationId xmlns:a16="http://schemas.microsoft.com/office/drawing/2014/main" id="{E2EDBCB6-C90F-F708-EA8F-DA9ABA0A88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05471" y="4475044"/>
                  <a:ext cx="288000" cy="0"/>
                </a:xfrm>
                <a:prstGeom prst="line">
                  <a:avLst/>
                </a:prstGeom>
                <a:solidFill>
                  <a:srgbClr val="4472C4">
                    <a:lumMod val="75000"/>
                  </a:srgbClr>
                </a:solidFill>
                <a:ln w="28575" cap="flat" cmpd="sng" algn="ctr">
                  <a:solidFill>
                    <a:srgbClr val="4472C4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52" name="Oval 64">
                  <a:extLst>
                    <a:ext uri="{FF2B5EF4-FFF2-40B4-BE49-F238E27FC236}">
                      <a16:creationId xmlns:a16="http://schemas.microsoft.com/office/drawing/2014/main" id="{D38BCDFC-DD93-8371-858D-3395A0A2B88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390071" y="4415644"/>
                  <a:ext cx="118801" cy="118800"/>
                </a:xfrm>
                <a:prstGeom prst="ellipse">
                  <a:avLst/>
                </a:prstGeom>
                <a:solidFill>
                  <a:srgbClr val="4472C4">
                    <a:lumMod val="75000"/>
                  </a:srgbClr>
                </a:solidFill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31" name="Group 29">
              <a:extLst>
                <a:ext uri="{FF2B5EF4-FFF2-40B4-BE49-F238E27FC236}">
                  <a16:creationId xmlns:a16="http://schemas.microsoft.com/office/drawing/2014/main" id="{FF79FD41-6039-8099-0F12-ECC4CFFC4EE0}"/>
                </a:ext>
              </a:extLst>
            </p:cNvPr>
            <p:cNvGrpSpPr/>
            <p:nvPr/>
          </p:nvGrpSpPr>
          <p:grpSpPr>
            <a:xfrm>
              <a:off x="5329956" y="3390622"/>
              <a:ext cx="968184" cy="265516"/>
              <a:chOff x="5312214" y="4369350"/>
              <a:chExt cx="745777" cy="204523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C3CE601-8858-57AE-016A-F372E62E7F84}"/>
                  </a:ext>
                </a:extLst>
              </p:cNvPr>
              <p:cNvSpPr txBox="1"/>
              <p:nvPr/>
            </p:nvSpPr>
            <p:spPr>
              <a:xfrm>
                <a:off x="5615295" y="4369350"/>
                <a:ext cx="442696" cy="2045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HBF</a:t>
                </a:r>
                <a:r>
                  <a:rPr kumimoji="0" lang="en-KR" sz="2000" b="0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</a:t>
                </a:r>
              </a:p>
            </p:txBody>
          </p:sp>
          <p:grpSp>
            <p:nvGrpSpPr>
              <p:cNvPr id="46" name="Group 58">
                <a:extLst>
                  <a:ext uri="{FF2B5EF4-FFF2-40B4-BE49-F238E27FC236}">
                    <a16:creationId xmlns:a16="http://schemas.microsoft.com/office/drawing/2014/main" id="{5EF67403-68B5-0366-996D-B7119F3BB421}"/>
                  </a:ext>
                </a:extLst>
              </p:cNvPr>
              <p:cNvGrpSpPr/>
              <p:nvPr/>
            </p:nvGrpSpPr>
            <p:grpSpPr>
              <a:xfrm>
                <a:off x="5312214" y="4424213"/>
                <a:ext cx="288000" cy="118800"/>
                <a:chOff x="5312214" y="4427929"/>
                <a:chExt cx="288000" cy="118800"/>
              </a:xfrm>
            </p:grpSpPr>
            <p:cxnSp>
              <p:nvCxnSpPr>
                <p:cNvPr id="47" name="Straight Connector 59">
                  <a:extLst>
                    <a:ext uri="{FF2B5EF4-FFF2-40B4-BE49-F238E27FC236}">
                      <a16:creationId xmlns:a16="http://schemas.microsoft.com/office/drawing/2014/main" id="{E1E30715-8BDF-D2C5-67E5-4969B9FBBF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12214" y="4487329"/>
                  <a:ext cx="288000" cy="0"/>
                </a:xfrm>
                <a:prstGeom prst="line">
                  <a:avLst/>
                </a:prstGeom>
                <a:solidFill>
                  <a:srgbClr val="70AD47">
                    <a:lumMod val="75000"/>
                  </a:srgbClr>
                </a:solidFill>
                <a:ln w="28575" cap="flat" cmpd="sng" algn="ctr">
                  <a:solidFill>
                    <a:srgbClr val="70AD47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48" name="Oval 60">
                  <a:extLst>
                    <a:ext uri="{FF2B5EF4-FFF2-40B4-BE49-F238E27FC236}">
                      <a16:creationId xmlns:a16="http://schemas.microsoft.com/office/drawing/2014/main" id="{B3DD7D10-36DE-2CE6-F192-D92AB65F269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96814" y="4427929"/>
                  <a:ext cx="118801" cy="118800"/>
                </a:xfrm>
                <a:prstGeom prst="ellipse">
                  <a:avLst/>
                </a:prstGeom>
                <a:solidFill>
                  <a:srgbClr val="70AD47">
                    <a:lumMod val="75000"/>
                  </a:srgbClr>
                </a:solidFill>
                <a:ln w="190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5786718-8210-E95A-BB4E-E1E1E7C7A28E}"/>
                </a:ext>
              </a:extLst>
            </p:cNvPr>
            <p:cNvSpPr txBox="1"/>
            <p:nvPr/>
          </p:nvSpPr>
          <p:spPr>
            <a:xfrm>
              <a:off x="3613230" y="6188710"/>
              <a:ext cx="47243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Cambria" panose="02040503050406030204" pitchFamily="18" charset="0"/>
                </a:rPr>
                <a:t>Per-GPU TPS under 0.1-second TPOT SLO</a:t>
              </a:r>
              <a:endParaRPr lang="en-KR" sz="2000" dirty="0">
                <a:latin typeface="Cambria" panose="02040503050406030204" pitchFamily="18" charset="0"/>
              </a:endParaRPr>
            </a:p>
          </p:txBody>
        </p:sp>
      </p:grpSp>
      <p:sp>
        <p:nvSpPr>
          <p:cNvPr id="111" name="모서리가 둥근 직사각형 44">
            <a:extLst>
              <a:ext uri="{FF2B5EF4-FFF2-40B4-BE49-F238E27FC236}">
                <a16:creationId xmlns:a16="http://schemas.microsoft.com/office/drawing/2014/main" id="{1B7A9453-C4D8-3FE4-F087-8864D93DE169}"/>
              </a:ext>
            </a:extLst>
          </p:cNvPr>
          <p:cNvSpPr/>
          <p:nvPr/>
        </p:nvSpPr>
        <p:spPr>
          <a:xfrm>
            <a:off x="0" y="5385498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HBF+ </a:t>
            </a:r>
            <a:r>
              <a:rPr lang="en-US" altLang="ko-KR" sz="2400" dirty="0">
                <a:solidFill>
                  <a:srgbClr val="F5874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significantly outperforms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other HBF-based systems</a:t>
            </a:r>
            <a:endParaRPr lang="en-US" altLang="ko-KR" sz="2400" dirty="0">
              <a:solidFill>
                <a:srgbClr val="38761C"/>
              </a:solidFill>
              <a:latin typeface="S-Core Dream 5 Medium" panose="020B0503030302020204" pitchFamily="34" charset="-127"/>
              <a:ea typeface="S-Core Dream 5 Medium" panose="020B0503030302020204" pitchFamily="34" charset="-127"/>
            </a:endParaRPr>
          </a:p>
          <a:p>
            <a:pPr lvl="1" algn="ctr"/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 </a:t>
            </a:r>
            <a:r>
              <a:rPr lang="en-US" altLang="ko-KR" sz="2400" dirty="0">
                <a:solidFill>
                  <a:srgbClr val="FF0000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Requirement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: Achieving </a:t>
            </a:r>
            <a:r>
              <a:rPr lang="en-US" altLang="ko-KR" sz="2400" dirty="0">
                <a:solidFill>
                  <a:srgbClr val="C70E64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high read bandwidth is the key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to benefits over HBM</a:t>
            </a:r>
            <a:endParaRPr lang="en-US" altLang="ko-KR" sz="2400" dirty="0">
              <a:solidFill>
                <a:srgbClr val="38761C"/>
              </a:solidFill>
              <a:latin typeface="S-Core Dream 5 Medium" panose="020B0503030302020204" pitchFamily="34" charset="-127"/>
              <a:ea typeface="S-Core Dream 5 Medium" panose="020B0503030302020204" pitchFamily="34" charset="-127"/>
            </a:endParaRPr>
          </a:p>
        </p:txBody>
      </p:sp>
      <p:sp>
        <p:nvSpPr>
          <p:cNvPr id="34" name="오른쪽 화살표[R] 33">
            <a:extLst>
              <a:ext uri="{FF2B5EF4-FFF2-40B4-BE49-F238E27FC236}">
                <a16:creationId xmlns:a16="http://schemas.microsoft.com/office/drawing/2014/main" id="{720E6B56-82C6-67EB-BB9B-F75E29B4D236}"/>
              </a:ext>
            </a:extLst>
          </p:cNvPr>
          <p:cNvSpPr/>
          <p:nvPr/>
        </p:nvSpPr>
        <p:spPr>
          <a:xfrm rot="16200000">
            <a:off x="1992997" y="2968054"/>
            <a:ext cx="667000" cy="281066"/>
          </a:xfrm>
          <a:prstGeom prst="rightArrow">
            <a:avLst/>
          </a:prstGeom>
          <a:solidFill>
            <a:srgbClr val="EEACC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39" name="오른쪽 화살표[R] 38">
            <a:extLst>
              <a:ext uri="{FF2B5EF4-FFF2-40B4-BE49-F238E27FC236}">
                <a16:creationId xmlns:a16="http://schemas.microsoft.com/office/drawing/2014/main" id="{09AB2BC5-E28D-022A-CAF3-554C87606353}"/>
              </a:ext>
            </a:extLst>
          </p:cNvPr>
          <p:cNvSpPr/>
          <p:nvPr/>
        </p:nvSpPr>
        <p:spPr>
          <a:xfrm rot="16200000">
            <a:off x="2170917" y="2359444"/>
            <a:ext cx="311161" cy="281067"/>
          </a:xfrm>
          <a:prstGeom prst="rightArrow">
            <a:avLst/>
          </a:prstGeom>
          <a:solidFill>
            <a:srgbClr val="C70E6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44" name="오른쪽 화살표[R] 43">
            <a:extLst>
              <a:ext uri="{FF2B5EF4-FFF2-40B4-BE49-F238E27FC236}">
                <a16:creationId xmlns:a16="http://schemas.microsoft.com/office/drawing/2014/main" id="{CD9C5E9D-10DF-6A07-0234-F438FB84F66A}"/>
              </a:ext>
            </a:extLst>
          </p:cNvPr>
          <p:cNvSpPr/>
          <p:nvPr/>
        </p:nvSpPr>
        <p:spPr>
          <a:xfrm rot="16200000">
            <a:off x="3590686" y="2983044"/>
            <a:ext cx="976555" cy="281066"/>
          </a:xfrm>
          <a:prstGeom prst="rightArrow">
            <a:avLst/>
          </a:prstGeom>
          <a:solidFill>
            <a:srgbClr val="EEACC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5" name="오른쪽 화살표[R] 104">
            <a:extLst>
              <a:ext uri="{FF2B5EF4-FFF2-40B4-BE49-F238E27FC236}">
                <a16:creationId xmlns:a16="http://schemas.microsoft.com/office/drawing/2014/main" id="{529B8ABD-909F-02EE-761D-26B1FFC2152D}"/>
              </a:ext>
            </a:extLst>
          </p:cNvPr>
          <p:cNvSpPr/>
          <p:nvPr/>
        </p:nvSpPr>
        <p:spPr>
          <a:xfrm rot="16200000">
            <a:off x="3907825" y="2224534"/>
            <a:ext cx="342277" cy="281067"/>
          </a:xfrm>
          <a:prstGeom prst="rightArrow">
            <a:avLst/>
          </a:prstGeom>
          <a:solidFill>
            <a:srgbClr val="C70E6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6" name="오른쪽 화살표[R] 105">
            <a:extLst>
              <a:ext uri="{FF2B5EF4-FFF2-40B4-BE49-F238E27FC236}">
                <a16:creationId xmlns:a16="http://schemas.microsoft.com/office/drawing/2014/main" id="{FA385A17-AF8E-F7BB-0F80-DF2BC3BAB8ED}"/>
              </a:ext>
            </a:extLst>
          </p:cNvPr>
          <p:cNvSpPr/>
          <p:nvPr/>
        </p:nvSpPr>
        <p:spPr>
          <a:xfrm rot="16200000">
            <a:off x="5172608" y="2818154"/>
            <a:ext cx="1352572" cy="281066"/>
          </a:xfrm>
          <a:prstGeom prst="rightArrow">
            <a:avLst/>
          </a:prstGeom>
          <a:solidFill>
            <a:srgbClr val="EEACC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7" name="오른쪽 화살표[R] 106">
            <a:extLst>
              <a:ext uri="{FF2B5EF4-FFF2-40B4-BE49-F238E27FC236}">
                <a16:creationId xmlns:a16="http://schemas.microsoft.com/office/drawing/2014/main" id="{7DDF6BAB-BE9F-83BF-2AB0-062F4E22ACCB}"/>
              </a:ext>
            </a:extLst>
          </p:cNvPr>
          <p:cNvSpPr/>
          <p:nvPr/>
        </p:nvSpPr>
        <p:spPr>
          <a:xfrm rot="16200000">
            <a:off x="5732004" y="1904603"/>
            <a:ext cx="233780" cy="281067"/>
          </a:xfrm>
          <a:prstGeom prst="rightArrow">
            <a:avLst/>
          </a:prstGeom>
          <a:solidFill>
            <a:srgbClr val="C70E6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8" name="오른쪽 화살표[R] 107">
            <a:extLst>
              <a:ext uri="{FF2B5EF4-FFF2-40B4-BE49-F238E27FC236}">
                <a16:creationId xmlns:a16="http://schemas.microsoft.com/office/drawing/2014/main" id="{0E7AD692-8097-4117-FECE-0D05645CBD4C}"/>
              </a:ext>
            </a:extLst>
          </p:cNvPr>
          <p:cNvSpPr/>
          <p:nvPr/>
        </p:nvSpPr>
        <p:spPr>
          <a:xfrm rot="16200000">
            <a:off x="7275512" y="2953064"/>
            <a:ext cx="1016207" cy="281066"/>
          </a:xfrm>
          <a:prstGeom prst="rightArrow">
            <a:avLst/>
          </a:prstGeom>
          <a:solidFill>
            <a:srgbClr val="EEACC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09" name="오른쪽 화살표[R] 108">
            <a:extLst>
              <a:ext uri="{FF2B5EF4-FFF2-40B4-BE49-F238E27FC236}">
                <a16:creationId xmlns:a16="http://schemas.microsoft.com/office/drawing/2014/main" id="{0FF87891-AAC1-EFA6-3274-1BCB8E90BEB9}"/>
              </a:ext>
            </a:extLst>
          </p:cNvPr>
          <p:cNvSpPr/>
          <p:nvPr/>
        </p:nvSpPr>
        <p:spPr>
          <a:xfrm rot="16200000">
            <a:off x="7695794" y="2279353"/>
            <a:ext cx="175642" cy="281067"/>
          </a:xfrm>
          <a:prstGeom prst="rightArrow">
            <a:avLst/>
          </a:prstGeom>
          <a:solidFill>
            <a:srgbClr val="C70E6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5" name="오른쪽 화살표[R] 114">
            <a:extLst>
              <a:ext uri="{FF2B5EF4-FFF2-40B4-BE49-F238E27FC236}">
                <a16:creationId xmlns:a16="http://schemas.microsoft.com/office/drawing/2014/main" id="{883ED8D8-9119-B018-F172-6E235A53E918}"/>
              </a:ext>
            </a:extLst>
          </p:cNvPr>
          <p:cNvSpPr/>
          <p:nvPr/>
        </p:nvSpPr>
        <p:spPr>
          <a:xfrm rot="16200000">
            <a:off x="8756485" y="2878114"/>
            <a:ext cx="1229611" cy="281066"/>
          </a:xfrm>
          <a:prstGeom prst="rightArrow">
            <a:avLst/>
          </a:prstGeom>
          <a:solidFill>
            <a:srgbClr val="EEACC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6" name="오른쪽 화살표[R] 115">
            <a:extLst>
              <a:ext uri="{FF2B5EF4-FFF2-40B4-BE49-F238E27FC236}">
                <a16:creationId xmlns:a16="http://schemas.microsoft.com/office/drawing/2014/main" id="{EE1F31B8-EB02-82A1-033D-E7F643E92E25}"/>
              </a:ext>
            </a:extLst>
          </p:cNvPr>
          <p:cNvSpPr/>
          <p:nvPr/>
        </p:nvSpPr>
        <p:spPr>
          <a:xfrm rot="16200000">
            <a:off x="9242711" y="2069493"/>
            <a:ext cx="257158" cy="281067"/>
          </a:xfrm>
          <a:prstGeom prst="rightArrow">
            <a:avLst/>
          </a:prstGeom>
          <a:solidFill>
            <a:srgbClr val="C70E6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17" name="오른쪽 화살표[R] 116">
            <a:extLst>
              <a:ext uri="{FF2B5EF4-FFF2-40B4-BE49-F238E27FC236}">
                <a16:creationId xmlns:a16="http://schemas.microsoft.com/office/drawing/2014/main" id="{7906A985-1603-AE88-D3D1-73CBB131B3C9}"/>
              </a:ext>
            </a:extLst>
          </p:cNvPr>
          <p:cNvSpPr/>
          <p:nvPr/>
        </p:nvSpPr>
        <p:spPr>
          <a:xfrm rot="16200000">
            <a:off x="10471367" y="2818154"/>
            <a:ext cx="1229611" cy="281066"/>
          </a:xfrm>
          <a:prstGeom prst="rightArrow">
            <a:avLst/>
          </a:prstGeom>
          <a:solidFill>
            <a:srgbClr val="EEACC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  <p:sp>
        <p:nvSpPr>
          <p:cNvPr id="121" name="오른쪽 화살표[R] 120">
            <a:extLst>
              <a:ext uri="{FF2B5EF4-FFF2-40B4-BE49-F238E27FC236}">
                <a16:creationId xmlns:a16="http://schemas.microsoft.com/office/drawing/2014/main" id="{D971F8B3-2CD5-E8AD-5A6F-1AA9A3D5E4D0}"/>
              </a:ext>
            </a:extLst>
          </p:cNvPr>
          <p:cNvSpPr/>
          <p:nvPr/>
        </p:nvSpPr>
        <p:spPr>
          <a:xfrm rot="16200000">
            <a:off x="10957593" y="1949573"/>
            <a:ext cx="257158" cy="281067"/>
          </a:xfrm>
          <a:prstGeom prst="rightArrow">
            <a:avLst/>
          </a:prstGeom>
          <a:solidFill>
            <a:srgbClr val="C70E6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6392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>
          <a:extLst>
            <a:ext uri="{FF2B5EF4-FFF2-40B4-BE49-F238E27FC236}">
              <a16:creationId xmlns:a16="http://schemas.microsoft.com/office/drawing/2014/main" id="{0377A37E-9C0D-07EB-ED66-5AFDD7F17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D0A461CD-1E79-7944-52DD-95FEC27E690B}"/>
              </a:ext>
            </a:extLst>
          </p:cNvPr>
          <p:cNvGrpSpPr/>
          <p:nvPr/>
        </p:nvGrpSpPr>
        <p:grpSpPr>
          <a:xfrm>
            <a:off x="-2172378" y="0"/>
            <a:ext cx="20027732" cy="4902238"/>
            <a:chOff x="-2172378" y="0"/>
            <a:chExt cx="20027732" cy="4902238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CEF9065-2BBE-7CBB-5851-7075635092CB}"/>
                </a:ext>
              </a:extLst>
            </p:cNvPr>
            <p:cNvSpPr/>
            <p:nvPr/>
          </p:nvSpPr>
          <p:spPr>
            <a:xfrm>
              <a:off x="-1151822" y="0"/>
              <a:ext cx="926511" cy="750898"/>
            </a:xfrm>
            <a:prstGeom prst="rect">
              <a:avLst/>
            </a:prstGeom>
            <a:solidFill>
              <a:srgbClr val="C60F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Red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091AAEC-9782-933D-175E-D06C055DBDF2}"/>
                </a:ext>
              </a:extLst>
            </p:cNvPr>
            <p:cNvSpPr/>
            <p:nvPr/>
          </p:nvSpPr>
          <p:spPr>
            <a:xfrm>
              <a:off x="-1151822" y="830268"/>
              <a:ext cx="926511" cy="750898"/>
            </a:xfrm>
            <a:prstGeom prst="rect">
              <a:avLst/>
            </a:prstGeom>
            <a:solidFill>
              <a:srgbClr val="F485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Orange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C1C9994-0C62-DF59-3BF4-FDF4A1C26DCF}"/>
                </a:ext>
              </a:extLst>
            </p:cNvPr>
            <p:cNvSpPr/>
            <p:nvPr/>
          </p:nvSpPr>
          <p:spPr>
            <a:xfrm>
              <a:off x="-1160905" y="4151340"/>
              <a:ext cx="926511" cy="750898"/>
            </a:xfrm>
            <a:prstGeom prst="rect">
              <a:avLst/>
            </a:prstGeom>
            <a:solidFill>
              <a:srgbClr val="6666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Grey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58FD08A-AD77-5464-07BA-A1BF01B5C90E}"/>
                </a:ext>
              </a:extLst>
            </p:cNvPr>
            <p:cNvSpPr/>
            <p:nvPr/>
          </p:nvSpPr>
          <p:spPr>
            <a:xfrm>
              <a:off x="-1151822" y="2490804"/>
              <a:ext cx="926511" cy="750898"/>
            </a:xfrm>
            <a:prstGeom prst="rect">
              <a:avLst/>
            </a:prstGeom>
            <a:solidFill>
              <a:srgbClr val="8EB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Sky Blue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AEB1CB4-2025-B9FA-0724-A371FAB15509}"/>
                </a:ext>
              </a:extLst>
            </p:cNvPr>
            <p:cNvSpPr/>
            <p:nvPr/>
          </p:nvSpPr>
          <p:spPr>
            <a:xfrm>
              <a:off x="-1160905" y="3321072"/>
              <a:ext cx="926511" cy="750898"/>
            </a:xfrm>
            <a:prstGeom prst="rect">
              <a:avLst/>
            </a:prstGeom>
            <a:solidFill>
              <a:srgbClr val="2121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 dirty="0">
                  <a:latin typeface="Cambria" panose="02040503050406030204" pitchFamily="18" charset="0"/>
                </a:rPr>
                <a:t>Dark Blue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5272C6B-3358-E9DF-07FB-89B11B3D1532}"/>
                </a:ext>
              </a:extLst>
            </p:cNvPr>
            <p:cNvSpPr/>
            <p:nvPr/>
          </p:nvSpPr>
          <p:spPr>
            <a:xfrm>
              <a:off x="-2172377" y="0"/>
              <a:ext cx="926511" cy="750898"/>
            </a:xfrm>
            <a:prstGeom prst="rect">
              <a:avLst/>
            </a:prstGeom>
            <a:solidFill>
              <a:srgbClr val="F2C7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Red</a:t>
              </a:r>
              <a:b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</a:br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(Trans)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D043472-0D58-350D-0715-9BE7E11A892A}"/>
                </a:ext>
              </a:extLst>
            </p:cNvPr>
            <p:cNvSpPr/>
            <p:nvPr/>
          </p:nvSpPr>
          <p:spPr>
            <a:xfrm>
              <a:off x="-2172378" y="2494124"/>
              <a:ext cx="926511" cy="750898"/>
            </a:xfrm>
            <a:prstGeom prst="rect">
              <a:avLst/>
            </a:prstGeom>
            <a:solidFill>
              <a:srgbClr val="D9E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Blue (Trans)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934B6EF-0C6A-4D77-E80F-55490CBED8E1}"/>
                </a:ext>
              </a:extLst>
            </p:cNvPr>
            <p:cNvSpPr/>
            <p:nvPr/>
          </p:nvSpPr>
          <p:spPr>
            <a:xfrm>
              <a:off x="-2172377" y="827833"/>
              <a:ext cx="926511" cy="750898"/>
            </a:xfrm>
            <a:prstGeom prst="rect">
              <a:avLst/>
            </a:prstGeom>
            <a:solidFill>
              <a:srgbClr val="FFEE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Orange (Trans)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3189ACA-207C-5E9C-4533-A818153148FF}"/>
                </a:ext>
              </a:extLst>
            </p:cNvPr>
            <p:cNvSpPr/>
            <p:nvPr/>
          </p:nvSpPr>
          <p:spPr>
            <a:xfrm>
              <a:off x="-1151822" y="1660536"/>
              <a:ext cx="926511" cy="750898"/>
            </a:xfrm>
            <a:prstGeom prst="rect">
              <a:avLst/>
            </a:prstGeom>
            <a:solidFill>
              <a:srgbClr val="FFAC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Orange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4A9A7F6-AD1A-36AF-9C27-10889E5CA656}"/>
                </a:ext>
              </a:extLst>
            </p:cNvPr>
            <p:cNvSpPr/>
            <p:nvPr/>
          </p:nvSpPr>
          <p:spPr>
            <a:xfrm>
              <a:off x="-2172378" y="1663856"/>
              <a:ext cx="926511" cy="750898"/>
            </a:xfrm>
            <a:prstGeom prst="rect">
              <a:avLst/>
            </a:prstGeom>
            <a:solidFill>
              <a:srgbClr val="E6F5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Green (Trans)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322CAE5-1504-E69E-8234-8BFD407B4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44129" y="0"/>
              <a:ext cx="5511225" cy="3665360"/>
            </a:xfrm>
            <a:prstGeom prst="rect">
              <a:avLst/>
            </a:prstGeom>
          </p:spPr>
        </p:pic>
      </p:grpSp>
      <p:sp>
        <p:nvSpPr>
          <p:cNvPr id="33" name="Google Shape;33;p5">
            <a:extLst>
              <a:ext uri="{FF2B5EF4-FFF2-40B4-BE49-F238E27FC236}">
                <a16:creationId xmlns:a16="http://schemas.microsoft.com/office/drawing/2014/main" id="{3F2D0472-8FAB-E4E1-6B51-6E3B1B8C76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00" y="70467"/>
            <a:ext cx="120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kumimoji="1" lang="en-US" altLang="ko-KR" dirty="0"/>
              <a:t>Evaluation: Performance Breakdown</a:t>
            </a:r>
            <a:endParaRPr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205BB7CC-0BF8-66A4-F08E-EFBC24766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504000" lvl="1" indent="0">
              <a:buNone/>
            </a:pPr>
            <a:endParaRPr lang="en-US" altLang="ko-KR" dirty="0">
              <a:solidFill>
                <a:schemeClr val="tx1"/>
              </a:solidFill>
              <a:latin typeface="S-Core Dream 5 Medium" panose="020B0503030302020204" pitchFamily="34" charset="-127"/>
              <a:ea typeface="S-Core Dream 5 Medium" panose="020B0503030302020204" pitchFamily="34" charset="-127"/>
            </a:endParaRPr>
          </a:p>
          <a:p>
            <a:endParaRPr lang="en" altLang="ko-KR" dirty="0"/>
          </a:p>
        </p:txBody>
      </p:sp>
      <p:sp>
        <p:nvSpPr>
          <p:cNvPr id="31" name="바닥글 개체 틀 6">
            <a:extLst>
              <a:ext uri="{FF2B5EF4-FFF2-40B4-BE49-F238E27FC236}">
                <a16:creationId xmlns:a16="http://schemas.microsoft.com/office/drawing/2014/main" id="{35F7A15F-7C6F-3E16-D8B7-9E9A3B8F36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86709" y="6577297"/>
            <a:ext cx="8018582" cy="262967"/>
          </a:xfrm>
        </p:spPr>
        <p:txBody>
          <a:bodyPr/>
          <a:lstStyle/>
          <a:p>
            <a:r>
              <a:rPr kumimoji="1" lang="en-US" altLang="ko-KR" dirty="0"/>
              <a:t>[SAFARI Live Seminar] Exploring HBF for Modern LLM Inference: Opportunities and Challenges</a:t>
            </a:r>
            <a:endParaRPr kumimoji="1" lang="ko-Kore-KR" altLang="en-US"/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485E9D60-45CD-E20B-BC35-950D08A7506B}"/>
              </a:ext>
            </a:extLst>
          </p:cNvPr>
          <p:cNvGrpSpPr/>
          <p:nvPr/>
        </p:nvGrpSpPr>
        <p:grpSpPr>
          <a:xfrm>
            <a:off x="47984" y="1075027"/>
            <a:ext cx="11840951" cy="4201085"/>
            <a:chOff x="1872072" y="3665360"/>
            <a:chExt cx="7205355" cy="2812049"/>
          </a:xfrm>
        </p:grpSpPr>
        <p:graphicFrame>
          <p:nvGraphicFramePr>
            <p:cNvPr id="101" name="Chart 100">
              <a:extLst>
                <a:ext uri="{FF2B5EF4-FFF2-40B4-BE49-F238E27FC236}">
                  <a16:creationId xmlns:a16="http://schemas.microsoft.com/office/drawing/2014/main" id="{E7E97E30-80A4-4EE1-EA5B-C189FFFD7A31}"/>
                </a:ext>
              </a:extLst>
            </p:cNvPr>
            <p:cNvGraphicFramePr/>
            <p:nvPr/>
          </p:nvGraphicFramePr>
          <p:xfrm>
            <a:off x="1872072" y="3665360"/>
            <a:ext cx="7205355" cy="28120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93E059C-2F83-E169-B7C7-C9EAE5B599E4}"/>
                </a:ext>
              </a:extLst>
            </p:cNvPr>
            <p:cNvCxnSpPr>
              <a:cxnSpLocks/>
            </p:cNvCxnSpPr>
            <p:nvPr/>
          </p:nvCxnSpPr>
          <p:spPr>
            <a:xfrm>
              <a:off x="3793557" y="5353902"/>
              <a:ext cx="0" cy="396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7C9BF6E9-BCC2-C7C9-4ABE-0A5E05D7EE82}"/>
                </a:ext>
              </a:extLst>
            </p:cNvPr>
            <p:cNvCxnSpPr>
              <a:cxnSpLocks/>
            </p:cNvCxnSpPr>
            <p:nvPr/>
          </p:nvCxnSpPr>
          <p:spPr>
            <a:xfrm>
              <a:off x="4527186" y="5353902"/>
              <a:ext cx="0" cy="558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20AF61C-C23C-5A55-8E89-584826E90940}"/>
                </a:ext>
              </a:extLst>
            </p:cNvPr>
            <p:cNvGrpSpPr/>
            <p:nvPr/>
          </p:nvGrpSpPr>
          <p:grpSpPr>
            <a:xfrm>
              <a:off x="3053214" y="5567231"/>
              <a:ext cx="1471497" cy="246785"/>
              <a:chOff x="3053214" y="6871535"/>
              <a:chExt cx="1471497" cy="246785"/>
            </a:xfrm>
          </p:grpSpPr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AB55EDD4-AF00-401D-BDD6-BDCB3D069C81}"/>
                  </a:ext>
                </a:extLst>
              </p:cNvPr>
              <p:cNvSpPr txBox="1"/>
              <p:nvPr/>
            </p:nvSpPr>
            <p:spPr>
              <a:xfrm>
                <a:off x="3053214" y="6871535"/>
                <a:ext cx="745397" cy="2467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B13EF21F-1D09-F9B5-B97B-A972D0AF769E}"/>
                  </a:ext>
                </a:extLst>
              </p:cNvPr>
              <p:cNvSpPr txBox="1"/>
              <p:nvPr/>
            </p:nvSpPr>
            <p:spPr>
              <a:xfrm>
                <a:off x="3779314" y="6871535"/>
                <a:ext cx="745397" cy="2467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C035040F-C01C-BAD8-1EA2-3DE8EFFB5A16}"/>
                </a:ext>
              </a:extLst>
            </p:cNvPr>
            <p:cNvGrpSpPr/>
            <p:nvPr/>
          </p:nvGrpSpPr>
          <p:grpSpPr>
            <a:xfrm>
              <a:off x="3194279" y="5409632"/>
              <a:ext cx="540707" cy="246785"/>
              <a:chOff x="3194279" y="6659752"/>
              <a:chExt cx="540707" cy="246785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2938EAF9-DDAF-8CE1-0020-27571C4FB036}"/>
                  </a:ext>
                </a:extLst>
              </p:cNvPr>
              <p:cNvSpPr txBox="1"/>
              <p:nvPr/>
            </p:nvSpPr>
            <p:spPr>
              <a:xfrm>
                <a:off x="3194279" y="6659752"/>
                <a:ext cx="121393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4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0615B173-4C63-6DC5-AA97-7F98D11B2B80}"/>
                  </a:ext>
                </a:extLst>
              </p:cNvPr>
              <p:cNvSpPr txBox="1"/>
              <p:nvPr/>
            </p:nvSpPr>
            <p:spPr>
              <a:xfrm>
                <a:off x="3492201" y="6659752"/>
                <a:ext cx="242785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E64F57A-3DAD-CD2B-DFE3-831428F62727}"/>
                  </a:ext>
                </a:extLst>
              </p:cNvPr>
              <p:cNvSpPr txBox="1"/>
              <p:nvPr/>
            </p:nvSpPr>
            <p:spPr>
              <a:xfrm>
                <a:off x="3373157" y="6659752"/>
                <a:ext cx="121394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EBC57593-A634-152F-5A50-6C1BE3C0B748}"/>
                </a:ext>
              </a:extLst>
            </p:cNvPr>
            <p:cNvCxnSpPr>
              <a:cxnSpLocks/>
            </p:cNvCxnSpPr>
            <p:nvPr/>
          </p:nvCxnSpPr>
          <p:spPr>
            <a:xfrm>
              <a:off x="5250307" y="5353902"/>
              <a:ext cx="0" cy="396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EFB68447-8E3B-5AB5-2A8A-36068159C19A}"/>
                </a:ext>
              </a:extLst>
            </p:cNvPr>
            <p:cNvCxnSpPr>
              <a:cxnSpLocks/>
            </p:cNvCxnSpPr>
            <p:nvPr/>
          </p:nvCxnSpPr>
          <p:spPr>
            <a:xfrm>
              <a:off x="5979777" y="5353902"/>
              <a:ext cx="0" cy="720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3E512526-8F34-F6F9-C720-7C667DA9304A}"/>
                </a:ext>
              </a:extLst>
            </p:cNvPr>
            <p:cNvGrpSpPr/>
            <p:nvPr/>
          </p:nvGrpSpPr>
          <p:grpSpPr>
            <a:xfrm>
              <a:off x="3452225" y="5731199"/>
              <a:ext cx="2093408" cy="329046"/>
              <a:chOff x="3452225" y="7125281"/>
              <a:chExt cx="2093408" cy="329046"/>
            </a:xfrm>
          </p:grpSpPr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7A241AAE-E200-5E6A-CD59-22E99D32F44B}"/>
                  </a:ext>
                </a:extLst>
              </p:cNvPr>
              <p:cNvSpPr txBox="1"/>
              <p:nvPr/>
            </p:nvSpPr>
            <p:spPr>
              <a:xfrm>
                <a:off x="3452225" y="7125281"/>
                <a:ext cx="684369" cy="3290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HBM4</a:t>
                </a:r>
                <a:endParaRPr lang="en-KR" sz="1800" kern="1200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86943443-3C84-DE2A-361A-2990DF3618D5}"/>
                  </a:ext>
                </a:extLst>
              </p:cNvPr>
              <p:cNvSpPr txBox="1"/>
              <p:nvPr/>
            </p:nvSpPr>
            <p:spPr>
              <a:xfrm>
                <a:off x="4955521" y="7125281"/>
                <a:ext cx="590112" cy="3290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HBF</a:t>
                </a:r>
                <a:r>
                  <a:rPr lang="en-US" sz="2400" kern="1200" baseline="30000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+</a:t>
                </a:r>
                <a:endParaRPr lang="en-KR" sz="1800" kern="1200" baseline="30000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24157196-DC64-0854-A4AA-6DEF464A4B82}"/>
                </a:ext>
              </a:extLst>
            </p:cNvPr>
            <p:cNvCxnSpPr>
              <a:cxnSpLocks/>
            </p:cNvCxnSpPr>
            <p:nvPr/>
          </p:nvCxnSpPr>
          <p:spPr>
            <a:xfrm>
              <a:off x="6705420" y="5353902"/>
              <a:ext cx="0" cy="396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6E074105-2609-A3EA-102C-E328B227DA52}"/>
                </a:ext>
              </a:extLst>
            </p:cNvPr>
            <p:cNvCxnSpPr>
              <a:cxnSpLocks/>
            </p:cNvCxnSpPr>
            <p:nvPr/>
          </p:nvCxnSpPr>
          <p:spPr>
            <a:xfrm>
              <a:off x="7429867" y="5353902"/>
              <a:ext cx="0" cy="558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E92C09AA-3BC9-3EA9-C668-AB0D655394AF}"/>
                </a:ext>
              </a:extLst>
            </p:cNvPr>
            <p:cNvCxnSpPr>
              <a:cxnSpLocks/>
            </p:cNvCxnSpPr>
            <p:nvPr/>
          </p:nvCxnSpPr>
          <p:spPr>
            <a:xfrm>
              <a:off x="8154314" y="5353902"/>
              <a:ext cx="0" cy="396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6824CF15-D7A9-699E-63BB-083AA953CCF9}"/>
                </a:ext>
              </a:extLst>
            </p:cNvPr>
            <p:cNvCxnSpPr>
              <a:cxnSpLocks/>
            </p:cNvCxnSpPr>
            <p:nvPr/>
          </p:nvCxnSpPr>
          <p:spPr>
            <a:xfrm>
              <a:off x="8974010" y="5353902"/>
              <a:ext cx="0" cy="720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46AF3DA-864F-29E4-7B05-6BE665C733DD}"/>
                </a:ext>
              </a:extLst>
            </p:cNvPr>
            <p:cNvSpPr txBox="1"/>
            <p:nvPr/>
          </p:nvSpPr>
          <p:spPr>
            <a:xfrm>
              <a:off x="2307620" y="5401938"/>
              <a:ext cx="658378" cy="2467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#</a:t>
              </a:r>
              <a:r>
                <a:rPr lang="ko-KR" altLang="en-US" sz="16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 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GPUs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E115C4B3-4F93-1B28-12BA-2C3875C5E880}"/>
                </a:ext>
              </a:extLst>
            </p:cNvPr>
            <p:cNvSpPr txBox="1"/>
            <p:nvPr/>
          </p:nvSpPr>
          <p:spPr>
            <a:xfrm rot="16200000">
              <a:off x="1180878" y="4767819"/>
              <a:ext cx="2040827" cy="2467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TPOT</a:t>
              </a:r>
              <a:r>
                <a:rPr lang="ko-KR" alt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 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breakdown</a:t>
              </a:r>
              <a:r>
                <a:rPr lang="ko-KR" alt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 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[%]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BFDDA25-A5B7-2B7C-D3EA-668190A6A95D}"/>
                </a:ext>
              </a:extLst>
            </p:cNvPr>
            <p:cNvSpPr txBox="1"/>
            <p:nvPr/>
          </p:nvSpPr>
          <p:spPr>
            <a:xfrm>
              <a:off x="2706440" y="4243433"/>
              <a:ext cx="242785" cy="2467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75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BB5DC14E-7ED4-F7C5-6EBC-469FBBE31339}"/>
                </a:ext>
              </a:extLst>
            </p:cNvPr>
            <p:cNvSpPr txBox="1"/>
            <p:nvPr/>
          </p:nvSpPr>
          <p:spPr>
            <a:xfrm>
              <a:off x="2836282" y="5253575"/>
              <a:ext cx="121393" cy="2467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4DE0513-521B-1BB1-6489-2A4623D6FBFE}"/>
                </a:ext>
              </a:extLst>
            </p:cNvPr>
            <p:cNvSpPr txBox="1"/>
            <p:nvPr/>
          </p:nvSpPr>
          <p:spPr>
            <a:xfrm>
              <a:off x="2576596" y="3870940"/>
              <a:ext cx="364178" cy="2467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100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28326A5-494C-40C4-496E-09125E56BA1F}"/>
                </a:ext>
              </a:extLst>
            </p:cNvPr>
            <p:cNvSpPr txBox="1"/>
            <p:nvPr/>
          </p:nvSpPr>
          <p:spPr>
            <a:xfrm>
              <a:off x="2706440" y="4595442"/>
              <a:ext cx="242785" cy="2467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50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016EE133-FB69-30F5-FC62-8415E16B5348}"/>
                </a:ext>
              </a:extLst>
            </p:cNvPr>
            <p:cNvSpPr txBox="1"/>
            <p:nvPr/>
          </p:nvSpPr>
          <p:spPr>
            <a:xfrm>
              <a:off x="2706440" y="4943659"/>
              <a:ext cx="242785" cy="2467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5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95796F41-A324-AEA8-0020-95269EFE2AF5}"/>
                </a:ext>
              </a:extLst>
            </p:cNvPr>
            <p:cNvCxnSpPr>
              <a:cxnSpLocks/>
            </p:cNvCxnSpPr>
            <p:nvPr/>
          </p:nvCxnSpPr>
          <p:spPr>
            <a:xfrm>
              <a:off x="2983566" y="5353902"/>
              <a:ext cx="0" cy="720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CA911E2-AF1A-0B94-C682-FE2C32346BEC}"/>
                </a:ext>
              </a:extLst>
            </p:cNvPr>
            <p:cNvSpPr txBox="1"/>
            <p:nvPr/>
          </p:nvSpPr>
          <p:spPr>
            <a:xfrm>
              <a:off x="4061057" y="5851899"/>
              <a:ext cx="930063" cy="329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Llama3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EC564D5-0965-72EF-09D3-2F00C4A8DE8B}"/>
                </a:ext>
              </a:extLst>
            </p:cNvPr>
            <p:cNvSpPr txBox="1"/>
            <p:nvPr/>
          </p:nvSpPr>
          <p:spPr>
            <a:xfrm>
              <a:off x="6968435" y="5851900"/>
              <a:ext cx="930063" cy="329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Llama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4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5B0B80CB-5E82-35F5-95A9-A24FC8E371E8}"/>
                </a:ext>
              </a:extLst>
            </p:cNvPr>
            <p:cNvGrpSpPr/>
            <p:nvPr/>
          </p:nvGrpSpPr>
          <p:grpSpPr>
            <a:xfrm>
              <a:off x="3209328" y="3772421"/>
              <a:ext cx="1070558" cy="246785"/>
              <a:chOff x="3209328" y="5012525"/>
              <a:chExt cx="1070558" cy="246785"/>
            </a:xfrm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1491A8D9-DDDE-4E97-F015-210ED6FCB5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09328" y="5068767"/>
                <a:ext cx="126649" cy="126000"/>
              </a:xfrm>
              <a:prstGeom prst="rect">
                <a:avLst/>
              </a:prstGeom>
              <a:solidFill>
                <a:srgbClr val="4472C4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K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FC0A7535-725D-220F-1974-A54860F31BDB}"/>
                  </a:ext>
                </a:extLst>
              </p:cNvPr>
              <p:cNvSpPr txBox="1"/>
              <p:nvPr/>
            </p:nvSpPr>
            <p:spPr>
              <a:xfrm>
                <a:off x="3387349" y="5012525"/>
                <a:ext cx="892537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Attention</a:t>
                </a:r>
              </a:p>
            </p:txBody>
          </p: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CCD88558-6332-7941-3EE4-7459AD4E9DD8}"/>
                </a:ext>
              </a:extLst>
            </p:cNvPr>
            <p:cNvGrpSpPr/>
            <p:nvPr/>
          </p:nvGrpSpPr>
          <p:grpSpPr>
            <a:xfrm>
              <a:off x="4385185" y="3772421"/>
              <a:ext cx="543621" cy="246785"/>
              <a:chOff x="4385185" y="5012525"/>
              <a:chExt cx="543621" cy="246785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62E421C-339E-A3C4-CA0F-B21E16E783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85185" y="5068767"/>
                <a:ext cx="126649" cy="126000"/>
              </a:xfrm>
              <a:prstGeom prst="rect">
                <a:avLst/>
              </a:prstGeom>
              <a:solidFill>
                <a:srgbClr val="ED7D31">
                  <a:lumMod val="60000"/>
                  <a:lumOff val="40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K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8D157738-C27D-FC8F-06D5-B9F1ADD5D698}"/>
                  </a:ext>
                </a:extLst>
              </p:cNvPr>
              <p:cNvSpPr txBox="1"/>
              <p:nvPr/>
            </p:nvSpPr>
            <p:spPr>
              <a:xfrm>
                <a:off x="4563199" y="5012525"/>
                <a:ext cx="365607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FFN</a:t>
                </a: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DE3405B3-E402-ABFF-79D9-0DA7A78B9B66}"/>
                </a:ext>
              </a:extLst>
            </p:cNvPr>
            <p:cNvGrpSpPr/>
            <p:nvPr/>
          </p:nvGrpSpPr>
          <p:grpSpPr>
            <a:xfrm>
              <a:off x="5081993" y="3772421"/>
              <a:ext cx="1025079" cy="246785"/>
              <a:chOff x="5081993" y="5012525"/>
              <a:chExt cx="1025079" cy="246785"/>
            </a:xfrm>
          </p:grpSpPr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0548C8A2-BA24-6E9A-074B-4F109CA235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1993" y="5068767"/>
                <a:ext cx="126649" cy="126000"/>
              </a:xfrm>
              <a:prstGeom prst="rect">
                <a:avLst/>
              </a:prstGeom>
              <a:solidFill>
                <a:srgbClr val="A5A5A5">
                  <a:lumMod val="75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FF7DCA62-BA81-39A5-B783-5B570CA1D954}"/>
                  </a:ext>
                </a:extLst>
              </p:cNvPr>
              <p:cNvSpPr txBox="1"/>
              <p:nvPr/>
            </p:nvSpPr>
            <p:spPr>
              <a:xfrm>
                <a:off x="5260008" y="5012525"/>
                <a:ext cx="847064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KV Write</a:t>
                </a:r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AD229021-3200-D59F-5ACB-825FB94A778A}"/>
                </a:ext>
              </a:extLst>
            </p:cNvPr>
            <p:cNvGrpSpPr/>
            <p:nvPr/>
          </p:nvGrpSpPr>
          <p:grpSpPr>
            <a:xfrm>
              <a:off x="6219122" y="3772421"/>
              <a:ext cx="1677571" cy="246785"/>
              <a:chOff x="6219122" y="5012525"/>
              <a:chExt cx="1677571" cy="246785"/>
            </a:xfrm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DE3B4C4F-7AE7-3373-5F6C-A14C78F589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219122" y="5068767"/>
                <a:ext cx="126649" cy="126000"/>
              </a:xfrm>
              <a:prstGeom prst="rect">
                <a:avLst/>
              </a:prstGeom>
              <a:solidFill>
                <a:srgbClr val="FFE699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K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7336EB94-DCFD-9A0E-E109-7FD7FFE57F49}"/>
                  </a:ext>
                </a:extLst>
              </p:cNvPr>
              <p:cNvSpPr txBox="1"/>
              <p:nvPr/>
            </p:nvSpPr>
            <p:spPr>
              <a:xfrm>
                <a:off x="6397136" y="5012525"/>
                <a:ext cx="1499557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Communication</a:t>
                </a:r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9CAF43D6-2D07-A676-9D3F-52FFDF6AA8C4}"/>
                </a:ext>
              </a:extLst>
            </p:cNvPr>
            <p:cNvGrpSpPr/>
            <p:nvPr/>
          </p:nvGrpSpPr>
          <p:grpSpPr>
            <a:xfrm>
              <a:off x="7950087" y="3772421"/>
              <a:ext cx="816398" cy="246785"/>
              <a:chOff x="7950087" y="5012525"/>
              <a:chExt cx="816398" cy="246785"/>
            </a:xfrm>
          </p:grpSpPr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4D6FE2E6-D7A6-F7EF-DC5E-58FF518C9F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950087" y="5068767"/>
                <a:ext cx="126649" cy="126000"/>
              </a:xfrm>
              <a:prstGeom prst="rect">
                <a:avLst/>
              </a:prstGeom>
              <a:solidFill>
                <a:srgbClr val="6FAD46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K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57721817-98B3-F696-D764-1BAEE1963599}"/>
                  </a:ext>
                </a:extLst>
              </p:cNvPr>
              <p:cNvSpPr txBox="1"/>
              <p:nvPr/>
            </p:nvSpPr>
            <p:spPr>
              <a:xfrm>
                <a:off x="8128101" y="5012525"/>
                <a:ext cx="638384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K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Others</a:t>
                </a:r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956484FC-10D6-7A97-8251-86CE736FFFC2}"/>
                </a:ext>
              </a:extLst>
            </p:cNvPr>
            <p:cNvGrpSpPr/>
            <p:nvPr/>
          </p:nvGrpSpPr>
          <p:grpSpPr>
            <a:xfrm>
              <a:off x="4506135" y="5567231"/>
              <a:ext cx="1475111" cy="246785"/>
              <a:chOff x="3056828" y="6871535"/>
              <a:chExt cx="1475111" cy="246785"/>
            </a:xfrm>
          </p:grpSpPr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B506B957-C5D2-9FB8-164B-EEB9403028E9}"/>
                  </a:ext>
                </a:extLst>
              </p:cNvPr>
              <p:cNvSpPr txBox="1"/>
              <p:nvPr/>
            </p:nvSpPr>
            <p:spPr>
              <a:xfrm>
                <a:off x="3056828" y="6871535"/>
                <a:ext cx="745397" cy="2467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940EFD3C-2ACF-84DA-24A6-BA228ACEA0A4}"/>
                  </a:ext>
                </a:extLst>
              </p:cNvPr>
              <p:cNvSpPr txBox="1"/>
              <p:nvPr/>
            </p:nvSpPr>
            <p:spPr>
              <a:xfrm>
                <a:off x="3786542" y="6871535"/>
                <a:ext cx="745397" cy="2467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126A8B62-90DA-ACF8-9B7B-E8F30B1DDBA9}"/>
                </a:ext>
              </a:extLst>
            </p:cNvPr>
            <p:cNvGrpSpPr/>
            <p:nvPr/>
          </p:nvGrpSpPr>
          <p:grpSpPr>
            <a:xfrm>
              <a:off x="7419205" y="5567231"/>
              <a:ext cx="1467883" cy="246785"/>
              <a:chOff x="3027916" y="6871535"/>
              <a:chExt cx="1467883" cy="246785"/>
            </a:xfrm>
          </p:grpSpPr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3F46744B-1024-8990-2F53-6C601E1FCD13}"/>
                  </a:ext>
                </a:extLst>
              </p:cNvPr>
              <p:cNvSpPr txBox="1"/>
              <p:nvPr/>
            </p:nvSpPr>
            <p:spPr>
              <a:xfrm>
                <a:off x="3027916" y="6871535"/>
                <a:ext cx="745397" cy="2467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4BC413C2-8304-5AAA-257F-DAB9ECF8A21D}"/>
                  </a:ext>
                </a:extLst>
              </p:cNvPr>
              <p:cNvSpPr txBox="1"/>
              <p:nvPr/>
            </p:nvSpPr>
            <p:spPr>
              <a:xfrm>
                <a:off x="3750402" y="6871535"/>
                <a:ext cx="745397" cy="2467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68CC778E-5B6F-ADA0-02BB-1BB3B7C26A20}"/>
                </a:ext>
              </a:extLst>
            </p:cNvPr>
            <p:cNvGrpSpPr/>
            <p:nvPr/>
          </p:nvGrpSpPr>
          <p:grpSpPr>
            <a:xfrm>
              <a:off x="5966285" y="5567231"/>
              <a:ext cx="1467883" cy="246785"/>
              <a:chOff x="3056828" y="6871535"/>
              <a:chExt cx="1467883" cy="246785"/>
            </a:xfrm>
          </p:grpSpPr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82082209-68A4-C568-0D87-89C124145DA5}"/>
                  </a:ext>
                </a:extLst>
              </p:cNvPr>
              <p:cNvSpPr txBox="1"/>
              <p:nvPr/>
            </p:nvSpPr>
            <p:spPr>
              <a:xfrm>
                <a:off x="3056828" y="6871535"/>
                <a:ext cx="745397" cy="2467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85443E4B-3FA8-34A1-4008-5C74BA25CFB7}"/>
                  </a:ext>
                </a:extLst>
              </p:cNvPr>
              <p:cNvSpPr txBox="1"/>
              <p:nvPr/>
            </p:nvSpPr>
            <p:spPr>
              <a:xfrm>
                <a:off x="3779314" y="6871535"/>
                <a:ext cx="745397" cy="2467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A846A44A-DC2B-2FCB-F5CB-44721C0CC0CF}"/>
                </a:ext>
              </a:extLst>
            </p:cNvPr>
            <p:cNvGrpSpPr/>
            <p:nvPr/>
          </p:nvGrpSpPr>
          <p:grpSpPr>
            <a:xfrm>
              <a:off x="6365296" y="5731199"/>
              <a:ext cx="2086180" cy="329046"/>
              <a:chOff x="3459453" y="7125281"/>
              <a:chExt cx="2086180" cy="329046"/>
            </a:xfrm>
          </p:grpSpPr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A8DD4FB4-5524-11DD-6910-4B1C81E5DBA7}"/>
                  </a:ext>
                </a:extLst>
              </p:cNvPr>
              <p:cNvSpPr txBox="1"/>
              <p:nvPr/>
            </p:nvSpPr>
            <p:spPr>
              <a:xfrm>
                <a:off x="3459453" y="7125281"/>
                <a:ext cx="684369" cy="3290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HBM4</a:t>
                </a:r>
                <a:endParaRPr lang="en-KR" sz="1800" kern="1200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CC9E2E63-4FEC-53AC-26D7-5C6C3EDDF796}"/>
                  </a:ext>
                </a:extLst>
              </p:cNvPr>
              <p:cNvSpPr txBox="1"/>
              <p:nvPr/>
            </p:nvSpPr>
            <p:spPr>
              <a:xfrm>
                <a:off x="4955521" y="7125281"/>
                <a:ext cx="590112" cy="3290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HBF</a:t>
                </a:r>
                <a:r>
                  <a:rPr lang="en-US" sz="2400" kern="1200" baseline="30000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+</a:t>
                </a:r>
                <a:endParaRPr lang="en-KR" sz="1800" kern="1200" baseline="30000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98417427-1C32-ADD6-EE92-876D26040126}"/>
                </a:ext>
              </a:extLst>
            </p:cNvPr>
            <p:cNvGrpSpPr/>
            <p:nvPr/>
          </p:nvGrpSpPr>
          <p:grpSpPr>
            <a:xfrm>
              <a:off x="3920595" y="5409632"/>
              <a:ext cx="540707" cy="246785"/>
              <a:chOff x="3194279" y="6659752"/>
              <a:chExt cx="540707" cy="246785"/>
            </a:xfrm>
          </p:grpSpPr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4012125F-DD94-6BE7-3EBE-3768A932F3CC}"/>
                  </a:ext>
                </a:extLst>
              </p:cNvPr>
              <p:cNvSpPr txBox="1"/>
              <p:nvPr/>
            </p:nvSpPr>
            <p:spPr>
              <a:xfrm>
                <a:off x="3194279" y="6659752"/>
                <a:ext cx="121393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4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BEE71E68-4BDA-4F3F-40E3-463C02871D3D}"/>
                  </a:ext>
                </a:extLst>
              </p:cNvPr>
              <p:cNvSpPr txBox="1"/>
              <p:nvPr/>
            </p:nvSpPr>
            <p:spPr>
              <a:xfrm>
                <a:off x="3492201" y="6659752"/>
                <a:ext cx="242785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CDD26970-9936-9F19-BDAC-985F7EBD3CFE}"/>
                  </a:ext>
                </a:extLst>
              </p:cNvPr>
              <p:cNvSpPr txBox="1"/>
              <p:nvPr/>
            </p:nvSpPr>
            <p:spPr>
              <a:xfrm>
                <a:off x="3373157" y="6659752"/>
                <a:ext cx="121394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2507CACA-1C6C-79B5-4390-D434C6461395}"/>
                </a:ext>
              </a:extLst>
            </p:cNvPr>
            <p:cNvGrpSpPr/>
            <p:nvPr/>
          </p:nvGrpSpPr>
          <p:grpSpPr>
            <a:xfrm>
              <a:off x="4646911" y="5409632"/>
              <a:ext cx="540707" cy="246785"/>
              <a:chOff x="3194279" y="6659752"/>
              <a:chExt cx="540707" cy="246785"/>
            </a:xfrm>
          </p:grpSpPr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71E4948E-E675-A4D5-2A75-24EA373004AC}"/>
                  </a:ext>
                </a:extLst>
              </p:cNvPr>
              <p:cNvSpPr txBox="1"/>
              <p:nvPr/>
            </p:nvSpPr>
            <p:spPr>
              <a:xfrm>
                <a:off x="3194279" y="6659752"/>
                <a:ext cx="121393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4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33D7915B-949E-ACA6-5D90-DAB57FC8DDC3}"/>
                  </a:ext>
                </a:extLst>
              </p:cNvPr>
              <p:cNvSpPr txBox="1"/>
              <p:nvPr/>
            </p:nvSpPr>
            <p:spPr>
              <a:xfrm>
                <a:off x="3492201" y="6659752"/>
                <a:ext cx="242785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54C97A27-E3CC-AADE-7352-29BFA0423CEF}"/>
                  </a:ext>
                </a:extLst>
              </p:cNvPr>
              <p:cNvSpPr txBox="1"/>
              <p:nvPr/>
            </p:nvSpPr>
            <p:spPr>
              <a:xfrm>
                <a:off x="3373157" y="6659752"/>
                <a:ext cx="121394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0EED2396-8338-80ED-F456-6941C0E559E3}"/>
                </a:ext>
              </a:extLst>
            </p:cNvPr>
            <p:cNvGrpSpPr/>
            <p:nvPr/>
          </p:nvGrpSpPr>
          <p:grpSpPr>
            <a:xfrm>
              <a:off x="5373227" y="5409632"/>
              <a:ext cx="540707" cy="246785"/>
              <a:chOff x="3194279" y="6659752"/>
              <a:chExt cx="540707" cy="246785"/>
            </a:xfrm>
          </p:grpSpPr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41E6616B-2664-1626-712B-8EA8D57DE4E5}"/>
                  </a:ext>
                </a:extLst>
              </p:cNvPr>
              <p:cNvSpPr txBox="1"/>
              <p:nvPr/>
            </p:nvSpPr>
            <p:spPr>
              <a:xfrm>
                <a:off x="3194279" y="6659752"/>
                <a:ext cx="121393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4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AFD3E38F-7208-7AF4-D7DD-1F59FA6A6FBB}"/>
                  </a:ext>
                </a:extLst>
              </p:cNvPr>
              <p:cNvSpPr txBox="1"/>
              <p:nvPr/>
            </p:nvSpPr>
            <p:spPr>
              <a:xfrm>
                <a:off x="3492201" y="6659752"/>
                <a:ext cx="242785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3731ECDA-0439-A43A-8505-15E80C72250F}"/>
                  </a:ext>
                </a:extLst>
              </p:cNvPr>
              <p:cNvSpPr txBox="1"/>
              <p:nvPr/>
            </p:nvSpPr>
            <p:spPr>
              <a:xfrm>
                <a:off x="3373157" y="6659752"/>
                <a:ext cx="121394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BAB636CE-9BD5-4E0C-3F71-429C8887E463}"/>
                </a:ext>
              </a:extLst>
            </p:cNvPr>
            <p:cNvGrpSpPr/>
            <p:nvPr/>
          </p:nvGrpSpPr>
          <p:grpSpPr>
            <a:xfrm>
              <a:off x="6099543" y="5409632"/>
              <a:ext cx="540707" cy="246785"/>
              <a:chOff x="3194279" y="6659752"/>
              <a:chExt cx="540707" cy="246785"/>
            </a:xfrm>
          </p:grpSpPr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BC5FD6AD-1DD9-AFDC-0FF0-0148AA7CC870}"/>
                  </a:ext>
                </a:extLst>
              </p:cNvPr>
              <p:cNvSpPr txBox="1"/>
              <p:nvPr/>
            </p:nvSpPr>
            <p:spPr>
              <a:xfrm>
                <a:off x="3194279" y="6659752"/>
                <a:ext cx="121393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4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6FD49D4B-10EF-B7D4-E5E7-D795A44D1E06}"/>
                  </a:ext>
                </a:extLst>
              </p:cNvPr>
              <p:cNvSpPr txBox="1"/>
              <p:nvPr/>
            </p:nvSpPr>
            <p:spPr>
              <a:xfrm>
                <a:off x="3492201" y="6659752"/>
                <a:ext cx="242785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12290D11-0017-96CB-0D37-FBAF5B5AEA4F}"/>
                  </a:ext>
                </a:extLst>
              </p:cNvPr>
              <p:cNvSpPr txBox="1"/>
              <p:nvPr/>
            </p:nvSpPr>
            <p:spPr>
              <a:xfrm>
                <a:off x="3373157" y="6659752"/>
                <a:ext cx="121394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648227A9-841D-CAA9-71CD-6C2AFFE1483E}"/>
                </a:ext>
              </a:extLst>
            </p:cNvPr>
            <p:cNvGrpSpPr/>
            <p:nvPr/>
          </p:nvGrpSpPr>
          <p:grpSpPr>
            <a:xfrm>
              <a:off x="6825859" y="5409632"/>
              <a:ext cx="540707" cy="246785"/>
              <a:chOff x="3194279" y="6659752"/>
              <a:chExt cx="540707" cy="246785"/>
            </a:xfrm>
          </p:grpSpPr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19E9942A-6E91-0DAC-1736-3A3A3D2544E1}"/>
                  </a:ext>
                </a:extLst>
              </p:cNvPr>
              <p:cNvSpPr txBox="1"/>
              <p:nvPr/>
            </p:nvSpPr>
            <p:spPr>
              <a:xfrm>
                <a:off x="3194279" y="6659752"/>
                <a:ext cx="121393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4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A0118115-32A2-E05B-36CB-832866EBA934}"/>
                  </a:ext>
                </a:extLst>
              </p:cNvPr>
              <p:cNvSpPr txBox="1"/>
              <p:nvPr/>
            </p:nvSpPr>
            <p:spPr>
              <a:xfrm>
                <a:off x="3492201" y="6659752"/>
                <a:ext cx="242785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55C24631-0604-1C36-9B8C-E418959539EA}"/>
                  </a:ext>
                </a:extLst>
              </p:cNvPr>
              <p:cNvSpPr txBox="1"/>
              <p:nvPr/>
            </p:nvSpPr>
            <p:spPr>
              <a:xfrm>
                <a:off x="3373157" y="6659752"/>
                <a:ext cx="121394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489A85CB-31B8-0589-D0C6-2357F38C7591}"/>
                </a:ext>
              </a:extLst>
            </p:cNvPr>
            <p:cNvGrpSpPr/>
            <p:nvPr/>
          </p:nvGrpSpPr>
          <p:grpSpPr>
            <a:xfrm>
              <a:off x="7552175" y="5409632"/>
              <a:ext cx="540707" cy="246785"/>
              <a:chOff x="3194279" y="6659752"/>
              <a:chExt cx="540707" cy="246785"/>
            </a:xfrm>
          </p:grpSpPr>
          <p:sp>
            <p:nvSpPr>
              <p:cNvPr id="178" name="TextBox 177">
                <a:extLst>
                  <a:ext uri="{FF2B5EF4-FFF2-40B4-BE49-F238E27FC236}">
                    <a16:creationId xmlns:a16="http://schemas.microsoft.com/office/drawing/2014/main" id="{3D529FEB-4FC6-671C-B7BE-58F954A7CC58}"/>
                  </a:ext>
                </a:extLst>
              </p:cNvPr>
              <p:cNvSpPr txBox="1"/>
              <p:nvPr/>
            </p:nvSpPr>
            <p:spPr>
              <a:xfrm>
                <a:off x="3194279" y="6659752"/>
                <a:ext cx="121393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4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DD453F77-73B8-360F-5695-A69B725A0AD3}"/>
                  </a:ext>
                </a:extLst>
              </p:cNvPr>
              <p:cNvSpPr txBox="1"/>
              <p:nvPr/>
            </p:nvSpPr>
            <p:spPr>
              <a:xfrm>
                <a:off x="3492201" y="6659752"/>
                <a:ext cx="242785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1CC2C007-C52B-FA45-604F-D2D9A7AD0F4F}"/>
                  </a:ext>
                </a:extLst>
              </p:cNvPr>
              <p:cNvSpPr txBox="1"/>
              <p:nvPr/>
            </p:nvSpPr>
            <p:spPr>
              <a:xfrm>
                <a:off x="3373157" y="6659752"/>
                <a:ext cx="121394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C42CEC83-4249-713A-F61D-591FCAC0064D}"/>
                </a:ext>
              </a:extLst>
            </p:cNvPr>
            <p:cNvGrpSpPr/>
            <p:nvPr/>
          </p:nvGrpSpPr>
          <p:grpSpPr>
            <a:xfrm>
              <a:off x="8278493" y="5409632"/>
              <a:ext cx="540707" cy="246785"/>
              <a:chOff x="3194279" y="6659752"/>
              <a:chExt cx="540707" cy="246785"/>
            </a:xfrm>
          </p:grpSpPr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3FDB4941-A298-433D-A0C4-F5694ED897FC}"/>
                  </a:ext>
                </a:extLst>
              </p:cNvPr>
              <p:cNvSpPr txBox="1"/>
              <p:nvPr/>
            </p:nvSpPr>
            <p:spPr>
              <a:xfrm>
                <a:off x="3194279" y="6659752"/>
                <a:ext cx="121393" cy="246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4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E993DEAF-7710-6A7B-4C86-7C0B465D02C7}"/>
                  </a:ext>
                </a:extLst>
              </p:cNvPr>
              <p:cNvSpPr txBox="1"/>
              <p:nvPr/>
            </p:nvSpPr>
            <p:spPr>
              <a:xfrm>
                <a:off x="3492201" y="6659752"/>
                <a:ext cx="242785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EFEB7743-775F-AB0F-BEEF-30382F49E825}"/>
                  </a:ext>
                </a:extLst>
              </p:cNvPr>
              <p:cNvSpPr txBox="1"/>
              <p:nvPr/>
            </p:nvSpPr>
            <p:spPr>
              <a:xfrm>
                <a:off x="3373157" y="6659752"/>
                <a:ext cx="121394" cy="2467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6" name="TextBox 185">
            <a:extLst>
              <a:ext uri="{FF2B5EF4-FFF2-40B4-BE49-F238E27FC236}">
                <a16:creationId xmlns:a16="http://schemas.microsoft.com/office/drawing/2014/main" id="{CF7EFE6D-D71E-02D3-5CB4-B3C996213584}"/>
              </a:ext>
            </a:extLst>
          </p:cNvPr>
          <p:cNvSpPr txBox="1"/>
          <p:nvPr/>
        </p:nvSpPr>
        <p:spPr>
          <a:xfrm>
            <a:off x="2875855" y="4733179"/>
            <a:ext cx="61991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Cambria" panose="02040503050406030204" pitchFamily="18" charset="0"/>
              </a:rPr>
              <a:t>Decoding time breakdown under 0.1-second TPOT SLO</a:t>
            </a:r>
            <a:endParaRPr lang="en-KR" sz="2000" dirty="0">
              <a:latin typeface="Cambria" panose="020405030504060302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68FB4F-FF26-B252-631E-6647615D77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34</a:t>
            </a:fld>
            <a:endParaRPr lang="en-GB"/>
          </a:p>
        </p:txBody>
      </p:sp>
      <p:sp>
        <p:nvSpPr>
          <p:cNvPr id="4" name="모서리가 둥근 직사각형 44">
            <a:extLst>
              <a:ext uri="{FF2B5EF4-FFF2-40B4-BE49-F238E27FC236}">
                <a16:creationId xmlns:a16="http://schemas.microsoft.com/office/drawing/2014/main" id="{DE068390-A952-636B-8A4F-E6BCD5111EDB}"/>
              </a:ext>
            </a:extLst>
          </p:cNvPr>
          <p:cNvSpPr/>
          <p:nvPr/>
        </p:nvSpPr>
        <p:spPr>
          <a:xfrm>
            <a:off x="0" y="5355828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  <a:t>KV-cache writes (from prefill nodes) introduce non-trivial performance overhead</a:t>
            </a:r>
            <a:b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</a:rPr>
            </a:b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 </a:t>
            </a:r>
            <a:r>
              <a:rPr lang="en-US" altLang="ko-KR" sz="2400" dirty="0">
                <a:solidFill>
                  <a:srgbClr val="FF0000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Requirement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: </a:t>
            </a:r>
            <a:r>
              <a:rPr lang="en-US" altLang="ko-KR" sz="2400" dirty="0">
                <a:solidFill>
                  <a:srgbClr val="C70E64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Reducing </a:t>
            </a:r>
            <a:r>
              <a:rPr lang="en-US" altLang="ko-KR" sz="2400" dirty="0" err="1">
                <a:solidFill>
                  <a:srgbClr val="C70E64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tPROG</a:t>
            </a:r>
            <a:r>
              <a:rPr lang="en-US" altLang="ko-KR" sz="2400" dirty="0">
                <a:solidFill>
                  <a:srgbClr val="C70E64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would further improve performance</a:t>
            </a:r>
            <a:endParaRPr lang="en-US" altLang="ko-KR" sz="2400" dirty="0">
              <a:solidFill>
                <a:srgbClr val="38761C"/>
              </a:solidFill>
              <a:latin typeface="S-Core Dream 5 Medium" panose="020B0503030302020204" pitchFamily="34" charset="-127"/>
              <a:ea typeface="S-Core Dream 5 Medium" panose="020B05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775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>
          <a:extLst>
            <a:ext uri="{FF2B5EF4-FFF2-40B4-BE49-F238E27FC236}">
              <a16:creationId xmlns:a16="http://schemas.microsoft.com/office/drawing/2014/main" id="{4B59B03E-4D15-33D9-4BE7-B29AB2457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1D62220-F3F1-9382-14A7-A76E05A01985}"/>
              </a:ext>
            </a:extLst>
          </p:cNvPr>
          <p:cNvGrpSpPr/>
          <p:nvPr/>
        </p:nvGrpSpPr>
        <p:grpSpPr>
          <a:xfrm>
            <a:off x="-47112" y="285200"/>
            <a:ext cx="12524744" cy="5789132"/>
            <a:chOff x="2093771" y="7404519"/>
            <a:chExt cx="7028967" cy="3894645"/>
          </a:xfrm>
        </p:grpSpPr>
        <p:graphicFrame>
          <p:nvGraphicFramePr>
            <p:cNvPr id="114" name="Chart 113">
              <a:extLst>
                <a:ext uri="{FF2B5EF4-FFF2-40B4-BE49-F238E27FC236}">
                  <a16:creationId xmlns:a16="http://schemas.microsoft.com/office/drawing/2014/main" id="{185F4C43-B9D7-1865-DC8E-A8C25C8F16CA}"/>
                </a:ext>
              </a:extLst>
            </p:cNvPr>
            <p:cNvGraphicFramePr/>
            <p:nvPr/>
          </p:nvGraphicFramePr>
          <p:xfrm>
            <a:off x="2263313" y="7404519"/>
            <a:ext cx="6859425" cy="38946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65F70BA-9F32-F974-5143-8661F1316F29}"/>
                </a:ext>
              </a:extLst>
            </p:cNvPr>
            <p:cNvSpPr txBox="1"/>
            <p:nvPr/>
          </p:nvSpPr>
          <p:spPr>
            <a:xfrm rot="16200000">
              <a:off x="7838682" y="9018961"/>
              <a:ext cx="2143023" cy="3582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KR" sz="20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Per-GPU batch size</a:t>
              </a:r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6BA3AB7D-A977-BC37-0793-DE3657748C25}"/>
                </a:ext>
              </a:extLst>
            </p:cNvPr>
            <p:cNvGrpSpPr/>
            <p:nvPr/>
          </p:nvGrpSpPr>
          <p:grpSpPr>
            <a:xfrm>
              <a:off x="2435909" y="8199715"/>
              <a:ext cx="291747" cy="1669111"/>
              <a:chOff x="2435909" y="8199715"/>
              <a:chExt cx="291747" cy="1669111"/>
            </a:xfrm>
          </p:grpSpPr>
          <p:sp>
            <p:nvSpPr>
              <p:cNvPr id="204" name="TextBox 203">
                <a:extLst>
                  <a:ext uri="{FF2B5EF4-FFF2-40B4-BE49-F238E27FC236}">
                    <a16:creationId xmlns:a16="http://schemas.microsoft.com/office/drawing/2014/main" id="{AADCD531-F167-768B-DB92-0D31257A77A0}"/>
                  </a:ext>
                </a:extLst>
              </p:cNvPr>
              <p:cNvSpPr txBox="1"/>
              <p:nvPr/>
            </p:nvSpPr>
            <p:spPr>
              <a:xfrm>
                <a:off x="2605648" y="9620792"/>
                <a:ext cx="122008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5" name="TextBox 204">
                <a:extLst>
                  <a:ext uri="{FF2B5EF4-FFF2-40B4-BE49-F238E27FC236}">
                    <a16:creationId xmlns:a16="http://schemas.microsoft.com/office/drawing/2014/main" id="{393A0F26-EF38-39B8-D023-FA7D55F983DE}"/>
                  </a:ext>
                </a:extLst>
              </p:cNvPr>
              <p:cNvSpPr txBox="1"/>
              <p:nvPr/>
            </p:nvSpPr>
            <p:spPr>
              <a:xfrm>
                <a:off x="2435909" y="9147099"/>
                <a:ext cx="291747" cy="24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DEE5E4D4-609C-3F36-73CB-AE7CC0634B43}"/>
                  </a:ext>
                </a:extLst>
              </p:cNvPr>
              <p:cNvSpPr txBox="1"/>
              <p:nvPr/>
            </p:nvSpPr>
            <p:spPr>
              <a:xfrm>
                <a:off x="2435909" y="8673407"/>
                <a:ext cx="291747" cy="24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7" name="TextBox 206">
                <a:extLst>
                  <a:ext uri="{FF2B5EF4-FFF2-40B4-BE49-F238E27FC236}">
                    <a16:creationId xmlns:a16="http://schemas.microsoft.com/office/drawing/2014/main" id="{08559FA9-5EF5-5D0B-59DF-582A17198046}"/>
                  </a:ext>
                </a:extLst>
              </p:cNvPr>
              <p:cNvSpPr txBox="1"/>
              <p:nvPr/>
            </p:nvSpPr>
            <p:spPr>
              <a:xfrm>
                <a:off x="2435909" y="8199715"/>
                <a:ext cx="291747" cy="24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1.5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0AFEDC1-6163-1352-DD0D-513ABF8B3106}"/>
                </a:ext>
              </a:extLst>
            </p:cNvPr>
            <p:cNvSpPr txBox="1"/>
            <p:nvPr/>
          </p:nvSpPr>
          <p:spPr>
            <a:xfrm rot="16200000">
              <a:off x="1578206" y="8845107"/>
              <a:ext cx="1370214" cy="3307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  <a:buFontTx/>
                <a:buNone/>
              </a:pPr>
              <a:r>
                <a:rPr 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Per-GPU </a:t>
              </a: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TPS</a:t>
              </a:r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1FAF4956-AF49-016D-BEC5-4F7B96AB0875}"/>
                </a:ext>
              </a:extLst>
            </p:cNvPr>
            <p:cNvGrpSpPr/>
            <p:nvPr/>
          </p:nvGrpSpPr>
          <p:grpSpPr>
            <a:xfrm>
              <a:off x="8520725" y="8203230"/>
              <a:ext cx="291747" cy="1670407"/>
              <a:chOff x="8460556" y="8203230"/>
              <a:chExt cx="291747" cy="1670407"/>
            </a:xfrm>
          </p:grpSpPr>
          <p:sp>
            <p:nvSpPr>
              <p:cNvPr id="200" name="TextBox 199">
                <a:extLst>
                  <a:ext uri="{FF2B5EF4-FFF2-40B4-BE49-F238E27FC236}">
                    <a16:creationId xmlns:a16="http://schemas.microsoft.com/office/drawing/2014/main" id="{54E6D67C-47B1-19F2-294B-606A77A52806}"/>
                  </a:ext>
                </a:extLst>
              </p:cNvPr>
              <p:cNvSpPr txBox="1"/>
              <p:nvPr/>
            </p:nvSpPr>
            <p:spPr>
              <a:xfrm>
                <a:off x="8460556" y="9625603"/>
                <a:ext cx="122008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1FFC8037-4B05-D452-A4B2-B2AF7A18D3B0}"/>
                  </a:ext>
                </a:extLst>
              </p:cNvPr>
              <p:cNvSpPr txBox="1"/>
              <p:nvPr/>
            </p:nvSpPr>
            <p:spPr>
              <a:xfrm>
                <a:off x="8460556" y="9151478"/>
                <a:ext cx="291747" cy="24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2" name="TextBox 201">
                <a:extLst>
                  <a:ext uri="{FF2B5EF4-FFF2-40B4-BE49-F238E27FC236}">
                    <a16:creationId xmlns:a16="http://schemas.microsoft.com/office/drawing/2014/main" id="{1E5EFE6B-6A3A-0BA8-9045-3547C09C819F}"/>
                  </a:ext>
                </a:extLst>
              </p:cNvPr>
              <p:cNvSpPr txBox="1"/>
              <p:nvPr/>
            </p:nvSpPr>
            <p:spPr>
              <a:xfrm>
                <a:off x="8460556" y="8677354"/>
                <a:ext cx="291747" cy="24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20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203" name="TextBox 202">
                <a:extLst>
                  <a:ext uri="{FF2B5EF4-FFF2-40B4-BE49-F238E27FC236}">
                    <a16:creationId xmlns:a16="http://schemas.microsoft.com/office/drawing/2014/main" id="{4838336E-92CA-E5FB-FE53-1178C8AE564E}"/>
                  </a:ext>
                </a:extLst>
              </p:cNvPr>
              <p:cNvSpPr txBox="1"/>
              <p:nvPr/>
            </p:nvSpPr>
            <p:spPr>
              <a:xfrm>
                <a:off x="8460556" y="8203230"/>
                <a:ext cx="291747" cy="24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30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2159C073-80E4-62F4-14E4-0A61188589B8}"/>
                </a:ext>
              </a:extLst>
            </p:cNvPr>
            <p:cNvSpPr txBox="1"/>
            <p:nvPr/>
          </p:nvSpPr>
          <p:spPr>
            <a:xfrm>
              <a:off x="2370457" y="9836658"/>
              <a:ext cx="359937" cy="2480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SLO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618511C0-B28D-1434-5713-571BA3722878}"/>
                </a:ext>
              </a:extLst>
            </p:cNvPr>
            <p:cNvSpPr txBox="1"/>
            <p:nvPr/>
          </p:nvSpPr>
          <p:spPr>
            <a:xfrm>
              <a:off x="2093771" y="10147609"/>
              <a:ext cx="667452" cy="2480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# GPUs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DA8D0675-4C99-38A0-4B76-10F84863A9EA}"/>
                </a:ext>
              </a:extLst>
            </p:cNvPr>
            <p:cNvGrpSpPr/>
            <p:nvPr/>
          </p:nvGrpSpPr>
          <p:grpSpPr>
            <a:xfrm>
              <a:off x="2775949" y="9738672"/>
              <a:ext cx="956052" cy="614343"/>
              <a:chOff x="2775949" y="9738402"/>
              <a:chExt cx="956052" cy="614343"/>
            </a:xfrm>
          </p:grpSpPr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59F5CD1B-84DB-345A-88AF-71168A16FC02}"/>
                  </a:ext>
                </a:extLst>
              </p:cNvPr>
              <p:cNvSpPr txBox="1"/>
              <p:nvPr/>
            </p:nvSpPr>
            <p:spPr>
              <a:xfrm rot="16200000">
                <a:off x="2693271" y="9828582"/>
                <a:ext cx="413389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0.05</a:t>
                </a:r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id="{D4DA2350-953B-0E1C-C650-D31E61C17C18}"/>
                  </a:ext>
                </a:extLst>
              </p:cNvPr>
              <p:cNvSpPr txBox="1"/>
              <p:nvPr/>
            </p:nvSpPr>
            <p:spPr>
              <a:xfrm rot="16200000">
                <a:off x="2928128" y="9842208"/>
                <a:ext cx="413575" cy="24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0.1</a:t>
                </a:r>
              </a:p>
            </p:txBody>
          </p:sp>
          <p:sp>
            <p:nvSpPr>
              <p:cNvPr id="198" name="TextBox 197">
                <a:extLst>
                  <a:ext uri="{FF2B5EF4-FFF2-40B4-BE49-F238E27FC236}">
                    <a16:creationId xmlns:a16="http://schemas.microsoft.com/office/drawing/2014/main" id="{ACD071F8-A797-6F1F-76E1-F5699E090294}"/>
                  </a:ext>
                </a:extLst>
              </p:cNvPr>
              <p:cNvSpPr txBox="1"/>
              <p:nvPr/>
            </p:nvSpPr>
            <p:spPr>
              <a:xfrm rot="16200000">
                <a:off x="3227339" y="9771676"/>
                <a:ext cx="291383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0.2</a:t>
                </a:r>
              </a:p>
            </p:txBody>
          </p:sp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BA4E49DB-0148-0455-69AE-469AF5149E75}"/>
                  </a:ext>
                </a:extLst>
              </p:cNvPr>
              <p:cNvSpPr txBox="1"/>
              <p:nvPr/>
            </p:nvSpPr>
            <p:spPr>
              <a:xfrm rot="16200000">
                <a:off x="3300812" y="9921557"/>
                <a:ext cx="614343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offline</a:t>
                </a:r>
              </a:p>
            </p:txBody>
          </p:sp>
        </p:grp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658574A-7877-0FF4-57B4-6979E329BE51}"/>
                </a:ext>
              </a:extLst>
            </p:cNvPr>
            <p:cNvCxnSpPr>
              <a:cxnSpLocks/>
            </p:cNvCxnSpPr>
            <p:nvPr/>
          </p:nvCxnSpPr>
          <p:spPr>
            <a:xfrm>
              <a:off x="8483500" y="9599999"/>
              <a:ext cx="0" cy="900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A81CF95E-CAB2-6F67-4CE3-219A77DC6B5E}"/>
                </a:ext>
              </a:extLst>
            </p:cNvPr>
            <p:cNvCxnSpPr>
              <a:cxnSpLocks/>
            </p:cNvCxnSpPr>
            <p:nvPr/>
          </p:nvCxnSpPr>
          <p:spPr>
            <a:xfrm>
              <a:off x="7533473" y="9599999"/>
              <a:ext cx="0" cy="720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A58FFC26-D8AE-3097-7C90-28629BB95240}"/>
                </a:ext>
              </a:extLst>
            </p:cNvPr>
            <p:cNvCxnSpPr>
              <a:cxnSpLocks/>
            </p:cNvCxnSpPr>
            <p:nvPr/>
          </p:nvCxnSpPr>
          <p:spPr>
            <a:xfrm>
              <a:off x="6583447" y="9599999"/>
              <a:ext cx="0" cy="720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6D6921DF-FAB1-F9AF-7052-5669C61320C8}"/>
                </a:ext>
              </a:extLst>
            </p:cNvPr>
            <p:cNvCxnSpPr>
              <a:cxnSpLocks/>
            </p:cNvCxnSpPr>
            <p:nvPr/>
          </p:nvCxnSpPr>
          <p:spPr>
            <a:xfrm>
              <a:off x="5633421" y="9599999"/>
              <a:ext cx="0" cy="900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298A6E9A-58F1-F89A-E357-5DC3249B73E8}"/>
                </a:ext>
              </a:extLst>
            </p:cNvPr>
            <p:cNvCxnSpPr>
              <a:cxnSpLocks/>
            </p:cNvCxnSpPr>
            <p:nvPr/>
          </p:nvCxnSpPr>
          <p:spPr>
            <a:xfrm>
              <a:off x="4683395" y="9599999"/>
              <a:ext cx="0" cy="720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6050D063-1DC7-29B1-BFA7-7077D58ECF57}"/>
                </a:ext>
              </a:extLst>
            </p:cNvPr>
            <p:cNvCxnSpPr>
              <a:cxnSpLocks/>
            </p:cNvCxnSpPr>
            <p:nvPr/>
          </p:nvCxnSpPr>
          <p:spPr>
            <a:xfrm>
              <a:off x="3733369" y="9599999"/>
              <a:ext cx="0" cy="720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08C7C197-ED15-A441-B38D-F2BF66D0F4D2}"/>
                </a:ext>
              </a:extLst>
            </p:cNvPr>
            <p:cNvCxnSpPr>
              <a:cxnSpLocks/>
            </p:cNvCxnSpPr>
            <p:nvPr/>
          </p:nvCxnSpPr>
          <p:spPr>
            <a:xfrm>
              <a:off x="2783343" y="9599999"/>
              <a:ext cx="0" cy="900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42BF50EC-A266-29B0-D224-BCA260DE671E}"/>
                </a:ext>
              </a:extLst>
            </p:cNvPr>
            <p:cNvGrpSpPr/>
            <p:nvPr/>
          </p:nvGrpSpPr>
          <p:grpSpPr>
            <a:xfrm>
              <a:off x="3197066" y="10139915"/>
              <a:ext cx="4941988" cy="248034"/>
              <a:chOff x="3197066" y="10123873"/>
              <a:chExt cx="4941988" cy="248034"/>
            </a:xfrm>
          </p:grpSpPr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6D85B4DD-A623-0140-D4EC-EF1B7391C53A}"/>
                  </a:ext>
                </a:extLst>
              </p:cNvPr>
              <p:cNvSpPr txBox="1"/>
              <p:nvPr/>
            </p:nvSpPr>
            <p:spPr>
              <a:xfrm>
                <a:off x="3197066" y="10123873"/>
                <a:ext cx="122008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1FFA448C-E49E-B0FD-07F6-4D0B1BC5A3D7}"/>
                  </a:ext>
                </a:extLst>
              </p:cNvPr>
              <p:cNvSpPr txBox="1"/>
              <p:nvPr/>
            </p:nvSpPr>
            <p:spPr>
              <a:xfrm>
                <a:off x="4148042" y="10123873"/>
                <a:ext cx="122008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1A258AEC-2380-8C23-D297-622421E9B5A0}"/>
                  </a:ext>
                </a:extLst>
              </p:cNvPr>
              <p:cNvSpPr txBox="1"/>
              <p:nvPr/>
            </p:nvSpPr>
            <p:spPr>
              <a:xfrm>
                <a:off x="5042112" y="10123873"/>
                <a:ext cx="244014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98A4F1E4-39CB-37BB-9281-5A3795247D6F}"/>
                  </a:ext>
                </a:extLst>
              </p:cNvPr>
              <p:cNvSpPr txBox="1"/>
              <p:nvPr/>
            </p:nvSpPr>
            <p:spPr>
              <a:xfrm>
                <a:off x="6049994" y="10123873"/>
                <a:ext cx="122008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6173990D-F5DB-C980-6CCB-C2A69C7FE8B4}"/>
                  </a:ext>
                </a:extLst>
              </p:cNvPr>
              <p:cNvSpPr txBox="1"/>
              <p:nvPr/>
            </p:nvSpPr>
            <p:spPr>
              <a:xfrm>
                <a:off x="7000970" y="10123873"/>
                <a:ext cx="122008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3324CDC1-7350-EDF6-4FBE-24D2828D9B57}"/>
                  </a:ext>
                </a:extLst>
              </p:cNvPr>
              <p:cNvSpPr txBox="1"/>
              <p:nvPr/>
            </p:nvSpPr>
            <p:spPr>
              <a:xfrm>
                <a:off x="7895040" y="10123873"/>
                <a:ext cx="244014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549A1AB4-250B-B4C8-BBA6-5FB61807BE85}"/>
                </a:ext>
              </a:extLst>
            </p:cNvPr>
            <p:cNvGrpSpPr/>
            <p:nvPr/>
          </p:nvGrpSpPr>
          <p:grpSpPr>
            <a:xfrm>
              <a:off x="3868258" y="10304050"/>
              <a:ext cx="3518185" cy="496068"/>
              <a:chOff x="3871433" y="7050951"/>
              <a:chExt cx="3518185" cy="496068"/>
            </a:xfrm>
          </p:grpSpPr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04C9F714-2FA3-A36B-D6A1-3382F9C775EA}"/>
                  </a:ext>
                </a:extLst>
              </p:cNvPr>
              <p:cNvSpPr txBox="1"/>
              <p:nvPr/>
            </p:nvSpPr>
            <p:spPr>
              <a:xfrm>
                <a:off x="3871433" y="7050951"/>
                <a:ext cx="703336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Llama3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89" name="TextBox 188">
                <a:extLst>
                  <a:ext uri="{FF2B5EF4-FFF2-40B4-BE49-F238E27FC236}">
                    <a16:creationId xmlns:a16="http://schemas.microsoft.com/office/drawing/2014/main" id="{6CBCE3FE-576C-CF4D-0411-169F7A3EF763}"/>
                  </a:ext>
                </a:extLst>
              </p:cNvPr>
              <p:cNvSpPr txBox="1"/>
              <p:nvPr/>
            </p:nvSpPr>
            <p:spPr>
              <a:xfrm>
                <a:off x="6733989" y="7050951"/>
                <a:ext cx="655629" cy="4960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Llama4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922349C2-17DD-3368-E5D2-95216D2E1744}"/>
                </a:ext>
              </a:extLst>
            </p:cNvPr>
            <p:cNvGrpSpPr/>
            <p:nvPr/>
          </p:nvGrpSpPr>
          <p:grpSpPr>
            <a:xfrm>
              <a:off x="2784508" y="8049596"/>
              <a:ext cx="2826000" cy="250442"/>
              <a:chOff x="2784508" y="8049596"/>
              <a:chExt cx="2826000" cy="250442"/>
            </a:xfrm>
          </p:grpSpPr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51A030D2-3D63-8E71-32EE-D0BCA301C5A9}"/>
                  </a:ext>
                </a:extLst>
              </p:cNvPr>
              <p:cNvSpPr/>
              <p:nvPr/>
            </p:nvSpPr>
            <p:spPr>
              <a:xfrm>
                <a:off x="2784508" y="8049596"/>
                <a:ext cx="2826000" cy="234000"/>
              </a:xfrm>
              <a:prstGeom prst="rect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K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D75276CA-29B7-7A0D-A875-B369DA453CEB}"/>
                  </a:ext>
                </a:extLst>
              </p:cNvPr>
              <p:cNvGrpSpPr/>
              <p:nvPr/>
            </p:nvGrpSpPr>
            <p:grpSpPr>
              <a:xfrm>
                <a:off x="2865573" y="8051227"/>
                <a:ext cx="2713382" cy="248811"/>
                <a:chOff x="2865573" y="8051227"/>
                <a:chExt cx="2713382" cy="248811"/>
              </a:xfrm>
            </p:grpSpPr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8E87E9A1-199E-ED96-C279-BE6D41AE7182}"/>
                    </a:ext>
                  </a:extLst>
                </p:cNvPr>
                <p:cNvSpPr txBox="1"/>
                <p:nvPr/>
              </p:nvSpPr>
              <p:spPr>
                <a:xfrm>
                  <a:off x="2865573" y="8051227"/>
                  <a:ext cx="422002" cy="2480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K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TPS:</a:t>
                  </a:r>
                </a:p>
              </p:txBody>
            </p:sp>
            <p:grpSp>
              <p:nvGrpSpPr>
                <p:cNvPr id="173" name="Group 172">
                  <a:extLst>
                    <a:ext uri="{FF2B5EF4-FFF2-40B4-BE49-F238E27FC236}">
                      <a16:creationId xmlns:a16="http://schemas.microsoft.com/office/drawing/2014/main" id="{8F9C2B04-BF47-0C63-9C60-AE1FA962AEA8}"/>
                    </a:ext>
                  </a:extLst>
                </p:cNvPr>
                <p:cNvGrpSpPr/>
                <p:nvPr/>
              </p:nvGrpSpPr>
              <p:grpSpPr>
                <a:xfrm>
                  <a:off x="3321848" y="8052004"/>
                  <a:ext cx="765523" cy="248034"/>
                  <a:chOff x="6370831" y="6468298"/>
                  <a:chExt cx="755034" cy="248034"/>
                </a:xfrm>
              </p:grpSpPr>
              <p:grpSp>
                <p:nvGrpSpPr>
                  <p:cNvPr id="184" name="Group 183">
                    <a:extLst>
                      <a:ext uri="{FF2B5EF4-FFF2-40B4-BE49-F238E27FC236}">
                        <a16:creationId xmlns:a16="http://schemas.microsoft.com/office/drawing/2014/main" id="{109E5227-3D30-A719-27C6-627C25884D1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6370831" y="6542390"/>
                    <a:ext cx="216000" cy="108000"/>
                    <a:chOff x="10315977" y="6123904"/>
                    <a:chExt cx="288000" cy="144000"/>
                  </a:xfrm>
                </p:grpSpPr>
                <p:cxnSp>
                  <p:nvCxnSpPr>
                    <p:cNvPr id="186" name="Straight Connector 185">
                      <a:extLst>
                        <a:ext uri="{FF2B5EF4-FFF2-40B4-BE49-F238E27FC236}">
                          <a16:creationId xmlns:a16="http://schemas.microsoft.com/office/drawing/2014/main" id="{ADC2E521-6128-1A24-4D39-9C3B4B283A1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315977" y="6195904"/>
                      <a:ext cx="288000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EE8600"/>
                      </a:solidFill>
                      <a:prstDash val="solid"/>
                      <a:miter lim="800000"/>
                    </a:ln>
                    <a:effectLst/>
                  </p:spPr>
                </p:cxnSp>
                <p:sp>
                  <p:nvSpPr>
                    <p:cNvPr id="187" name="Diamond 186">
                      <a:extLst>
                        <a:ext uri="{FF2B5EF4-FFF2-40B4-BE49-F238E27FC236}">
                          <a16:creationId xmlns:a16="http://schemas.microsoft.com/office/drawing/2014/main" id="{D607D0C6-EE8B-E397-B7FA-82525A9A0B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0387977" y="6123904"/>
                      <a:ext cx="144000" cy="144000"/>
                    </a:xfrm>
                    <a:prstGeom prst="diamond">
                      <a:avLst/>
                    </a:prstGeom>
                    <a:solidFill>
                      <a:srgbClr val="EE8600"/>
                    </a:solidFill>
                    <a:ln w="19050" cap="flat" cmpd="sng" algn="ctr">
                      <a:solidFill>
                        <a:srgbClr val="ED7D31">
                          <a:lumMod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K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85" name="TextBox 184">
                    <a:extLst>
                      <a:ext uri="{FF2B5EF4-FFF2-40B4-BE49-F238E27FC236}">
                        <a16:creationId xmlns:a16="http://schemas.microsoft.com/office/drawing/2014/main" id="{61526F37-F26A-BF55-D660-39C91956A25C}"/>
                      </a:ext>
                    </a:extLst>
                  </p:cNvPr>
                  <p:cNvSpPr txBox="1"/>
                  <p:nvPr/>
                </p:nvSpPr>
                <p:spPr>
                  <a:xfrm>
                    <a:off x="6610545" y="6468298"/>
                    <a:ext cx="515320" cy="24803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HBM4</a:t>
                    </a:r>
                    <a:endParaRPr kumimoji="0" lang="en-KR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74" name="Group 173">
                  <a:extLst>
                    <a:ext uri="{FF2B5EF4-FFF2-40B4-BE49-F238E27FC236}">
                      <a16:creationId xmlns:a16="http://schemas.microsoft.com/office/drawing/2014/main" id="{924F0226-9C45-E403-DE51-6610F8689F23}"/>
                    </a:ext>
                  </a:extLst>
                </p:cNvPr>
                <p:cNvGrpSpPr/>
                <p:nvPr/>
              </p:nvGrpSpPr>
              <p:grpSpPr>
                <a:xfrm>
                  <a:off x="4215546" y="8052005"/>
                  <a:ext cx="576330" cy="248033"/>
                  <a:chOff x="7211846" y="6472374"/>
                  <a:chExt cx="568433" cy="248033"/>
                </a:xfrm>
              </p:grpSpPr>
              <p:grpSp>
                <p:nvGrpSpPr>
                  <p:cNvPr id="180" name="Group 179">
                    <a:extLst>
                      <a:ext uri="{FF2B5EF4-FFF2-40B4-BE49-F238E27FC236}">
                        <a16:creationId xmlns:a16="http://schemas.microsoft.com/office/drawing/2014/main" id="{81C96C79-6EE1-41E8-5A38-171A4B86D59E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7211846" y="6542390"/>
                    <a:ext cx="216000" cy="108000"/>
                    <a:chOff x="10315977" y="6123904"/>
                    <a:chExt cx="288000" cy="144000"/>
                  </a:xfrm>
                </p:grpSpPr>
                <p:cxnSp>
                  <p:nvCxnSpPr>
                    <p:cNvPr id="182" name="Straight Connector 181">
                      <a:extLst>
                        <a:ext uri="{FF2B5EF4-FFF2-40B4-BE49-F238E27FC236}">
                          <a16:creationId xmlns:a16="http://schemas.microsoft.com/office/drawing/2014/main" id="{5D5CCD84-E82D-575C-6A00-65A7A13E657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315977" y="6195904"/>
                      <a:ext cx="288000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9CC680"/>
                      </a:solidFill>
                      <a:prstDash val="solid"/>
                      <a:miter lim="800000"/>
                    </a:ln>
                    <a:effectLst/>
                  </p:spPr>
                </p:cxnSp>
                <p:sp>
                  <p:nvSpPr>
                    <p:cNvPr id="183" name="Triangle 182">
                      <a:extLst>
                        <a:ext uri="{FF2B5EF4-FFF2-40B4-BE49-F238E27FC236}">
                          <a16:creationId xmlns:a16="http://schemas.microsoft.com/office/drawing/2014/main" id="{7FAE9BDF-8262-5D43-BEC5-4EC08ED65F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0387977" y="6123904"/>
                      <a:ext cx="144000" cy="144000"/>
                    </a:xfrm>
                    <a:prstGeom prst="triangle">
                      <a:avLst/>
                    </a:prstGeom>
                    <a:solidFill>
                      <a:srgbClr val="9CC680"/>
                    </a:solidFill>
                    <a:ln w="19050" cap="flat" cmpd="sng" algn="ctr">
                      <a:solidFill>
                        <a:srgbClr val="70AD47">
                          <a:lumMod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K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81" name="TextBox 180">
                    <a:extLst>
                      <a:ext uri="{FF2B5EF4-FFF2-40B4-BE49-F238E27FC236}">
                        <a16:creationId xmlns:a16="http://schemas.microsoft.com/office/drawing/2014/main" id="{8BD0F157-3B31-4828-CB0C-198E6D583307}"/>
                      </a:ext>
                    </a:extLst>
                  </p:cNvPr>
                  <p:cNvSpPr txBox="1"/>
                  <p:nvPr/>
                </p:nvSpPr>
                <p:spPr>
                  <a:xfrm>
                    <a:off x="7449002" y="6472374"/>
                    <a:ext cx="331277" cy="24803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HBF</a:t>
                    </a:r>
                    <a:endParaRPr kumimoji="0" lang="en-KR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id="{241A4888-F4C5-93BE-4F2B-2C1E137EEA17}"/>
                    </a:ext>
                  </a:extLst>
                </p:cNvPr>
                <p:cNvGrpSpPr/>
                <p:nvPr/>
              </p:nvGrpSpPr>
              <p:grpSpPr>
                <a:xfrm>
                  <a:off x="4931904" y="8052005"/>
                  <a:ext cx="647051" cy="248033"/>
                  <a:chOff x="7824422" y="6468299"/>
                  <a:chExt cx="638185" cy="248033"/>
                </a:xfrm>
              </p:grpSpPr>
              <p:grpSp>
                <p:nvGrpSpPr>
                  <p:cNvPr id="176" name="Group 175">
                    <a:extLst>
                      <a:ext uri="{FF2B5EF4-FFF2-40B4-BE49-F238E27FC236}">
                        <a16:creationId xmlns:a16="http://schemas.microsoft.com/office/drawing/2014/main" id="{5DC13870-A119-A6E2-F651-D87DD89E57BE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7824422" y="6542390"/>
                    <a:ext cx="216000" cy="108000"/>
                    <a:chOff x="10315977" y="6123904"/>
                    <a:chExt cx="288000" cy="144000"/>
                  </a:xfrm>
                </p:grpSpPr>
                <p:cxnSp>
                  <p:nvCxnSpPr>
                    <p:cNvPr id="178" name="Straight Connector 177">
                      <a:extLst>
                        <a:ext uri="{FF2B5EF4-FFF2-40B4-BE49-F238E27FC236}">
                          <a16:creationId xmlns:a16="http://schemas.microsoft.com/office/drawing/2014/main" id="{2AFAA9B6-46D4-F503-678B-83CA4FBDAC3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315977" y="6195904"/>
                      <a:ext cx="288000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70AD47">
                          <a:lumMod val="75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</p:cxnSp>
                <p:sp>
                  <p:nvSpPr>
                    <p:cNvPr id="179" name="Oval 178">
                      <a:extLst>
                        <a:ext uri="{FF2B5EF4-FFF2-40B4-BE49-F238E27FC236}">
                          <a16:creationId xmlns:a16="http://schemas.microsoft.com/office/drawing/2014/main" id="{0628F167-B2BD-35E7-B89E-BAB349B831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0387977" y="6123904"/>
                      <a:ext cx="144000" cy="144000"/>
                    </a:xfrm>
                    <a:prstGeom prst="ellipse">
                      <a:avLst/>
                    </a:prstGeom>
                    <a:solidFill>
                      <a:srgbClr val="70AD47">
                        <a:lumMod val="75000"/>
                      </a:srgbClr>
                    </a:solidFill>
                    <a:ln w="190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KR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77" name="TextBox 176">
                    <a:extLst>
                      <a:ext uri="{FF2B5EF4-FFF2-40B4-BE49-F238E27FC236}">
                        <a16:creationId xmlns:a16="http://schemas.microsoft.com/office/drawing/2014/main" id="{155FFF6A-12EF-A18B-9675-72F2A8965DC3}"/>
                      </a:ext>
                    </a:extLst>
                  </p:cNvPr>
                  <p:cNvSpPr txBox="1"/>
                  <p:nvPr/>
                </p:nvSpPr>
                <p:spPr>
                  <a:xfrm>
                    <a:off x="8056298" y="6468299"/>
                    <a:ext cx="406309" cy="24803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HBF</a:t>
                    </a:r>
                    <a:r>
                      <a:rPr kumimoji="0" lang="en-KR" sz="20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+</a:t>
                    </a:r>
                    <a:endParaRPr kumimoji="0" lang="en-KR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EA749B86-40A1-C6B0-7FD1-98DD0BE79A2F}"/>
                </a:ext>
              </a:extLst>
            </p:cNvPr>
            <p:cNvGrpSpPr/>
            <p:nvPr/>
          </p:nvGrpSpPr>
          <p:grpSpPr>
            <a:xfrm>
              <a:off x="5654444" y="8049596"/>
              <a:ext cx="2826000" cy="250442"/>
              <a:chOff x="5654444" y="8049596"/>
              <a:chExt cx="2826000" cy="250442"/>
            </a:xfrm>
          </p:grpSpPr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EC09263C-D324-2B14-E10D-98BF246502AF}"/>
                  </a:ext>
                </a:extLst>
              </p:cNvPr>
              <p:cNvSpPr/>
              <p:nvPr/>
            </p:nvSpPr>
            <p:spPr>
              <a:xfrm>
                <a:off x="5654444" y="8049596"/>
                <a:ext cx="2826000" cy="234000"/>
              </a:xfrm>
              <a:prstGeom prst="rect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K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3C8ADAFA-79D4-6A0C-930D-CFF1D620C1CE}"/>
                  </a:ext>
                </a:extLst>
              </p:cNvPr>
              <p:cNvGrpSpPr/>
              <p:nvPr/>
            </p:nvGrpSpPr>
            <p:grpSpPr>
              <a:xfrm>
                <a:off x="5724392" y="8051227"/>
                <a:ext cx="2756052" cy="248811"/>
                <a:chOff x="5724392" y="8051227"/>
                <a:chExt cx="2756052" cy="248811"/>
              </a:xfrm>
            </p:grpSpPr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0D0C0FBA-3E4B-F924-9729-1933DA28C2FC}"/>
                    </a:ext>
                  </a:extLst>
                </p:cNvPr>
                <p:cNvSpPr txBox="1"/>
                <p:nvPr/>
              </p:nvSpPr>
              <p:spPr>
                <a:xfrm>
                  <a:off x="5724392" y="8051227"/>
                  <a:ext cx="597176" cy="2480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K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rPr>
                    <a:t>Batch:</a:t>
                  </a:r>
                </a:p>
              </p:txBody>
            </p:sp>
            <p:grpSp>
              <p:nvGrpSpPr>
                <p:cNvPr id="161" name="Group 160">
                  <a:extLst>
                    <a:ext uri="{FF2B5EF4-FFF2-40B4-BE49-F238E27FC236}">
                      <a16:creationId xmlns:a16="http://schemas.microsoft.com/office/drawing/2014/main" id="{6B64C2C8-1A68-F8E2-90CF-AAC20FBE46A7}"/>
                    </a:ext>
                  </a:extLst>
                </p:cNvPr>
                <p:cNvGrpSpPr/>
                <p:nvPr/>
              </p:nvGrpSpPr>
              <p:grpSpPr>
                <a:xfrm>
                  <a:off x="6340825" y="8052004"/>
                  <a:ext cx="696682" cy="248034"/>
                  <a:chOff x="3562310" y="5827599"/>
                  <a:chExt cx="687136" cy="248034"/>
                </a:xfrm>
              </p:grpSpPr>
              <p:sp>
                <p:nvSpPr>
                  <p:cNvPr id="168" name="Rectangle 167">
                    <a:extLst>
                      <a:ext uri="{FF2B5EF4-FFF2-40B4-BE49-F238E27FC236}">
                        <a16:creationId xmlns:a16="http://schemas.microsoft.com/office/drawing/2014/main" id="{3961DAA1-BB8E-BCE4-181B-CAF9749785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562310" y="5888616"/>
                    <a:ext cx="125709" cy="126000"/>
                  </a:xfrm>
                  <a:prstGeom prst="rect">
                    <a:avLst/>
                  </a:prstGeom>
                  <a:solidFill>
                    <a:srgbClr val="ED7D31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K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9" name="TextBox 168">
                    <a:extLst>
                      <a:ext uri="{FF2B5EF4-FFF2-40B4-BE49-F238E27FC236}">
                        <a16:creationId xmlns:a16="http://schemas.microsoft.com/office/drawing/2014/main" id="{DBB63F23-D6CA-3405-4552-15C0F5A6FAD2}"/>
                      </a:ext>
                    </a:extLst>
                  </p:cNvPr>
                  <p:cNvSpPr txBox="1"/>
                  <p:nvPr/>
                </p:nvSpPr>
                <p:spPr>
                  <a:xfrm>
                    <a:off x="3734126" y="5827599"/>
                    <a:ext cx="515320" cy="24803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HBM4</a:t>
                    </a:r>
                    <a:endParaRPr kumimoji="0" lang="en-KR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62" name="Group 161">
                  <a:extLst>
                    <a:ext uri="{FF2B5EF4-FFF2-40B4-BE49-F238E27FC236}">
                      <a16:creationId xmlns:a16="http://schemas.microsoft.com/office/drawing/2014/main" id="{BC9C7148-9575-4AF2-3151-651ED26250EC}"/>
                    </a:ext>
                  </a:extLst>
                </p:cNvPr>
                <p:cNvGrpSpPr/>
                <p:nvPr/>
              </p:nvGrpSpPr>
              <p:grpSpPr>
                <a:xfrm>
                  <a:off x="7188232" y="8052005"/>
                  <a:ext cx="510082" cy="248033"/>
                  <a:chOff x="3562310" y="5827600"/>
                  <a:chExt cx="503093" cy="248033"/>
                </a:xfrm>
              </p:grpSpPr>
              <p:sp>
                <p:nvSpPr>
                  <p:cNvPr id="166" name="Rectangle 165">
                    <a:extLst>
                      <a:ext uri="{FF2B5EF4-FFF2-40B4-BE49-F238E27FC236}">
                        <a16:creationId xmlns:a16="http://schemas.microsoft.com/office/drawing/2014/main" id="{DCB568A3-B232-2162-233B-DA8A4D70B2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562310" y="5888616"/>
                    <a:ext cx="125709" cy="126000"/>
                  </a:xfrm>
                  <a:prstGeom prst="rect">
                    <a:avLst/>
                  </a:prstGeom>
                  <a:solidFill>
                    <a:srgbClr val="70AD47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K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7" name="TextBox 166">
                    <a:extLst>
                      <a:ext uri="{FF2B5EF4-FFF2-40B4-BE49-F238E27FC236}">
                        <a16:creationId xmlns:a16="http://schemas.microsoft.com/office/drawing/2014/main" id="{A8C2DC3C-B5B5-33AE-F653-587DAFE8BF8B}"/>
                      </a:ext>
                    </a:extLst>
                  </p:cNvPr>
                  <p:cNvSpPr txBox="1"/>
                  <p:nvPr/>
                </p:nvSpPr>
                <p:spPr>
                  <a:xfrm>
                    <a:off x="3734126" y="5827600"/>
                    <a:ext cx="331277" cy="24803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 anchor="ctr">
                    <a:spAutoFit/>
                  </a:bodyPr>
                  <a:lstStyle/>
                  <a:p>
                    <a:pPr marL="0" marR="0" lvl="0" indent="0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HBF</a:t>
                    </a:r>
                    <a:endParaRPr kumimoji="0" lang="en-KR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id="{53D13B2A-0DE4-B39E-9B66-7F4A9570FCD4}"/>
                    </a:ext>
                  </a:extLst>
                </p:cNvPr>
                <p:cNvGrpSpPr/>
                <p:nvPr/>
              </p:nvGrpSpPr>
              <p:grpSpPr>
                <a:xfrm>
                  <a:off x="7860916" y="8052005"/>
                  <a:ext cx="619528" cy="248033"/>
                  <a:chOff x="3562310" y="5827600"/>
                  <a:chExt cx="611039" cy="248033"/>
                </a:xfrm>
              </p:grpSpPr>
              <p:sp>
                <p:nvSpPr>
                  <p:cNvPr id="164" name="Rectangle 163">
                    <a:extLst>
                      <a:ext uri="{FF2B5EF4-FFF2-40B4-BE49-F238E27FC236}">
                        <a16:creationId xmlns:a16="http://schemas.microsoft.com/office/drawing/2014/main" id="{596A4C32-3D46-005B-E4F6-CC27C62AE7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562310" y="5888616"/>
                    <a:ext cx="125709" cy="126000"/>
                  </a:xfrm>
                  <a:prstGeom prst="rect">
                    <a:avLst/>
                  </a:prstGeom>
                  <a:solidFill>
                    <a:srgbClr val="92AE7D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KR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5" name="TextBox 164">
                    <a:extLst>
                      <a:ext uri="{FF2B5EF4-FFF2-40B4-BE49-F238E27FC236}">
                        <a16:creationId xmlns:a16="http://schemas.microsoft.com/office/drawing/2014/main" id="{CAD0234F-86E1-B631-11CE-4F8B37E77963}"/>
                      </a:ext>
                    </a:extLst>
                  </p:cNvPr>
                  <p:cNvSpPr txBox="1"/>
                  <p:nvPr/>
                </p:nvSpPr>
                <p:spPr>
                  <a:xfrm>
                    <a:off x="3734126" y="5827600"/>
                    <a:ext cx="439223" cy="24803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>
                    <a:spAutoFit/>
                  </a:bodyPr>
                  <a:lstStyle/>
                  <a:p>
                    <a:pPr marL="0" marR="0" lvl="0" indent="0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K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HBF</a:t>
                    </a:r>
                    <a:r>
                      <a:rPr kumimoji="0" lang="en-KR" sz="2000" b="0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+</a:t>
                    </a:r>
                    <a:endParaRPr kumimoji="0" lang="en-KR" sz="18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DACF08AA-3F9B-1D7D-1860-9B169C24667F}"/>
                </a:ext>
              </a:extLst>
            </p:cNvPr>
            <p:cNvGrpSpPr/>
            <p:nvPr/>
          </p:nvGrpSpPr>
          <p:grpSpPr>
            <a:xfrm>
              <a:off x="3726924" y="9738672"/>
              <a:ext cx="956053" cy="614343"/>
              <a:chOff x="2775948" y="9738402"/>
              <a:chExt cx="956053" cy="614343"/>
            </a:xfrm>
          </p:grpSpPr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C6944339-19E4-5284-8CE8-7CB4E2684D69}"/>
                  </a:ext>
                </a:extLst>
              </p:cNvPr>
              <p:cNvSpPr txBox="1"/>
              <p:nvPr/>
            </p:nvSpPr>
            <p:spPr>
              <a:xfrm rot="16200000">
                <a:off x="2693270" y="9828582"/>
                <a:ext cx="413389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0.05</a:t>
                </a: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4E0D7468-E179-53BA-1CE8-A0593554001A}"/>
                  </a:ext>
                </a:extLst>
              </p:cNvPr>
              <p:cNvSpPr txBox="1"/>
              <p:nvPr/>
            </p:nvSpPr>
            <p:spPr>
              <a:xfrm rot="16200000">
                <a:off x="2928128" y="9842208"/>
                <a:ext cx="413575" cy="24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0.1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191378A1-CC3D-8195-0F75-774BCF04213B}"/>
                  </a:ext>
                </a:extLst>
              </p:cNvPr>
              <p:cNvSpPr txBox="1"/>
              <p:nvPr/>
            </p:nvSpPr>
            <p:spPr>
              <a:xfrm rot="16200000">
                <a:off x="3227339" y="9771676"/>
                <a:ext cx="291383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0.2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A6D06559-04E4-4B2F-60A9-A4422B8E5F78}"/>
                  </a:ext>
                </a:extLst>
              </p:cNvPr>
              <p:cNvSpPr txBox="1"/>
              <p:nvPr/>
            </p:nvSpPr>
            <p:spPr>
              <a:xfrm rot="16200000">
                <a:off x="3300812" y="9921557"/>
                <a:ext cx="614343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offline</a:t>
                </a:r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CC620B98-75A4-B1FE-C81F-07CA87B76B24}"/>
                </a:ext>
              </a:extLst>
            </p:cNvPr>
            <p:cNvGrpSpPr/>
            <p:nvPr/>
          </p:nvGrpSpPr>
          <p:grpSpPr>
            <a:xfrm>
              <a:off x="4677900" y="9738672"/>
              <a:ext cx="956053" cy="614343"/>
              <a:chOff x="2775948" y="9738402"/>
              <a:chExt cx="956053" cy="614343"/>
            </a:xfrm>
          </p:grpSpPr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6947DEFC-A544-DFFA-E8D5-3923F86E9567}"/>
                  </a:ext>
                </a:extLst>
              </p:cNvPr>
              <p:cNvSpPr txBox="1"/>
              <p:nvPr/>
            </p:nvSpPr>
            <p:spPr>
              <a:xfrm rot="16200000">
                <a:off x="2693270" y="9828582"/>
                <a:ext cx="413389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0.05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4B2EBE85-E15C-1F0E-4F73-95103F7A0C1B}"/>
                  </a:ext>
                </a:extLst>
              </p:cNvPr>
              <p:cNvSpPr txBox="1"/>
              <p:nvPr/>
            </p:nvSpPr>
            <p:spPr>
              <a:xfrm rot="16200000">
                <a:off x="2928128" y="9842208"/>
                <a:ext cx="413575" cy="24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0.1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7747E545-98D6-0E2E-73A0-093B1005A242}"/>
                  </a:ext>
                </a:extLst>
              </p:cNvPr>
              <p:cNvSpPr txBox="1"/>
              <p:nvPr/>
            </p:nvSpPr>
            <p:spPr>
              <a:xfrm rot="16200000">
                <a:off x="3227339" y="9771676"/>
                <a:ext cx="291383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0.2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D200AE91-92DB-719F-7327-6E8E6922B7EC}"/>
                  </a:ext>
                </a:extLst>
              </p:cNvPr>
              <p:cNvSpPr txBox="1"/>
              <p:nvPr/>
            </p:nvSpPr>
            <p:spPr>
              <a:xfrm rot="16200000">
                <a:off x="3300812" y="9921557"/>
                <a:ext cx="614343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offline</a:t>
                </a:r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F8B520F0-8F14-CAC6-A39B-A7CF51FD9783}"/>
                </a:ext>
              </a:extLst>
            </p:cNvPr>
            <p:cNvGrpSpPr/>
            <p:nvPr/>
          </p:nvGrpSpPr>
          <p:grpSpPr>
            <a:xfrm>
              <a:off x="5628876" y="9738672"/>
              <a:ext cx="956053" cy="614343"/>
              <a:chOff x="2775948" y="9738402"/>
              <a:chExt cx="956053" cy="614343"/>
            </a:xfrm>
          </p:grpSpPr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3C65E9C2-1977-6638-FA4A-6290DF66CF13}"/>
                  </a:ext>
                </a:extLst>
              </p:cNvPr>
              <p:cNvSpPr txBox="1"/>
              <p:nvPr/>
            </p:nvSpPr>
            <p:spPr>
              <a:xfrm rot="16200000">
                <a:off x="2693270" y="9828582"/>
                <a:ext cx="413389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0.05</a:t>
                </a: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F2FC4C2A-F8BE-0191-A426-8B48DE248E9A}"/>
                  </a:ext>
                </a:extLst>
              </p:cNvPr>
              <p:cNvSpPr txBox="1"/>
              <p:nvPr/>
            </p:nvSpPr>
            <p:spPr>
              <a:xfrm rot="16200000">
                <a:off x="2928128" y="9842208"/>
                <a:ext cx="413575" cy="24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0.1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2D9DB26D-4C00-1549-BF00-F3359AF89A05}"/>
                  </a:ext>
                </a:extLst>
              </p:cNvPr>
              <p:cNvSpPr txBox="1"/>
              <p:nvPr/>
            </p:nvSpPr>
            <p:spPr>
              <a:xfrm rot="16200000">
                <a:off x="3227339" y="9771676"/>
                <a:ext cx="291383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0.2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8392C4BB-9E3F-9152-9623-295F00794830}"/>
                  </a:ext>
                </a:extLst>
              </p:cNvPr>
              <p:cNvSpPr txBox="1"/>
              <p:nvPr/>
            </p:nvSpPr>
            <p:spPr>
              <a:xfrm rot="16200000">
                <a:off x="3300812" y="9921557"/>
                <a:ext cx="614343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offline</a:t>
                </a: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600D1FD2-49FD-A048-2D11-C2A90F646552}"/>
                </a:ext>
              </a:extLst>
            </p:cNvPr>
            <p:cNvGrpSpPr/>
            <p:nvPr/>
          </p:nvGrpSpPr>
          <p:grpSpPr>
            <a:xfrm>
              <a:off x="6579852" y="9738672"/>
              <a:ext cx="956053" cy="614343"/>
              <a:chOff x="2775948" y="9738402"/>
              <a:chExt cx="956053" cy="614343"/>
            </a:xfrm>
          </p:grpSpPr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7FBB0F83-C63B-CBFE-BF31-9C32CA0C7409}"/>
                  </a:ext>
                </a:extLst>
              </p:cNvPr>
              <p:cNvSpPr txBox="1"/>
              <p:nvPr/>
            </p:nvSpPr>
            <p:spPr>
              <a:xfrm rot="16200000">
                <a:off x="2693270" y="9828582"/>
                <a:ext cx="413389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0.05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1529DAA5-9A21-2952-C1CA-24120B8FFF2A}"/>
                  </a:ext>
                </a:extLst>
              </p:cNvPr>
              <p:cNvSpPr txBox="1"/>
              <p:nvPr/>
            </p:nvSpPr>
            <p:spPr>
              <a:xfrm rot="16200000">
                <a:off x="2928128" y="9842208"/>
                <a:ext cx="413575" cy="24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0.1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184667EA-1762-D48A-40D7-3429E3861241}"/>
                  </a:ext>
                </a:extLst>
              </p:cNvPr>
              <p:cNvSpPr txBox="1"/>
              <p:nvPr/>
            </p:nvSpPr>
            <p:spPr>
              <a:xfrm rot="16200000">
                <a:off x="3227339" y="9771676"/>
                <a:ext cx="291383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0.2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455B6561-E3E3-9249-326E-107D66468A4A}"/>
                  </a:ext>
                </a:extLst>
              </p:cNvPr>
              <p:cNvSpPr txBox="1"/>
              <p:nvPr/>
            </p:nvSpPr>
            <p:spPr>
              <a:xfrm rot="16200000">
                <a:off x="3300812" y="9921557"/>
                <a:ext cx="614343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offline</a:t>
                </a: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8B716411-B6C2-E0F6-8CAB-FC6F3567E87B}"/>
                </a:ext>
              </a:extLst>
            </p:cNvPr>
            <p:cNvGrpSpPr/>
            <p:nvPr/>
          </p:nvGrpSpPr>
          <p:grpSpPr>
            <a:xfrm>
              <a:off x="7530829" y="9738672"/>
              <a:ext cx="956052" cy="614343"/>
              <a:chOff x="2775949" y="9738402"/>
              <a:chExt cx="956052" cy="614343"/>
            </a:xfrm>
          </p:grpSpPr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830B9FDC-9233-47F9-F749-C52088A38831}"/>
                  </a:ext>
                </a:extLst>
              </p:cNvPr>
              <p:cNvSpPr txBox="1"/>
              <p:nvPr/>
            </p:nvSpPr>
            <p:spPr>
              <a:xfrm rot="16200000">
                <a:off x="2693271" y="9828582"/>
                <a:ext cx="413389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0.05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C97D28C4-DE00-0A61-AA26-DB148060AD40}"/>
                  </a:ext>
                </a:extLst>
              </p:cNvPr>
              <p:cNvSpPr txBox="1"/>
              <p:nvPr/>
            </p:nvSpPr>
            <p:spPr>
              <a:xfrm rot="16200000">
                <a:off x="2928128" y="9842208"/>
                <a:ext cx="413575" cy="2480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0.1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388801E0-DC68-2EFE-1A5C-0BFF35030B8F}"/>
                  </a:ext>
                </a:extLst>
              </p:cNvPr>
              <p:cNvSpPr txBox="1"/>
              <p:nvPr/>
            </p:nvSpPr>
            <p:spPr>
              <a:xfrm rot="16200000">
                <a:off x="3227339" y="9771676"/>
                <a:ext cx="291383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0.2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1FBC04D0-BA4E-10EF-DF83-62104D4D75E3}"/>
                  </a:ext>
                </a:extLst>
              </p:cNvPr>
              <p:cNvSpPr txBox="1"/>
              <p:nvPr/>
            </p:nvSpPr>
            <p:spPr>
              <a:xfrm rot="16200000">
                <a:off x="3300812" y="9921557"/>
                <a:ext cx="614343" cy="2480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offline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DB675CA-F341-A125-DF14-A93F69F21A57}"/>
              </a:ext>
            </a:extLst>
          </p:cNvPr>
          <p:cNvGrpSpPr/>
          <p:nvPr/>
        </p:nvGrpSpPr>
        <p:grpSpPr>
          <a:xfrm>
            <a:off x="-2172378" y="0"/>
            <a:ext cx="20027732" cy="4902238"/>
            <a:chOff x="-2172378" y="0"/>
            <a:chExt cx="20027732" cy="4902238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A2B063C-DE52-50A0-6319-3A8872CC5522}"/>
                </a:ext>
              </a:extLst>
            </p:cNvPr>
            <p:cNvSpPr/>
            <p:nvPr/>
          </p:nvSpPr>
          <p:spPr>
            <a:xfrm>
              <a:off x="-1151822" y="0"/>
              <a:ext cx="926511" cy="750898"/>
            </a:xfrm>
            <a:prstGeom prst="rect">
              <a:avLst/>
            </a:prstGeom>
            <a:solidFill>
              <a:srgbClr val="C60F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Red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2B8B5BC-1EAE-C1C5-BF8E-4727D7486EC4}"/>
                </a:ext>
              </a:extLst>
            </p:cNvPr>
            <p:cNvSpPr/>
            <p:nvPr/>
          </p:nvSpPr>
          <p:spPr>
            <a:xfrm>
              <a:off x="-1151822" y="830268"/>
              <a:ext cx="926511" cy="750898"/>
            </a:xfrm>
            <a:prstGeom prst="rect">
              <a:avLst/>
            </a:prstGeom>
            <a:solidFill>
              <a:srgbClr val="F485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Orange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DD00F1A-7DE0-10A8-E807-568B9EB6FDC6}"/>
                </a:ext>
              </a:extLst>
            </p:cNvPr>
            <p:cNvSpPr/>
            <p:nvPr/>
          </p:nvSpPr>
          <p:spPr>
            <a:xfrm>
              <a:off x="-1160905" y="4151340"/>
              <a:ext cx="926511" cy="750898"/>
            </a:xfrm>
            <a:prstGeom prst="rect">
              <a:avLst/>
            </a:prstGeom>
            <a:solidFill>
              <a:srgbClr val="6666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Grey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6DC21EB-74CC-E969-E83E-0603ED25674D}"/>
                </a:ext>
              </a:extLst>
            </p:cNvPr>
            <p:cNvSpPr/>
            <p:nvPr/>
          </p:nvSpPr>
          <p:spPr>
            <a:xfrm>
              <a:off x="-1151822" y="2490804"/>
              <a:ext cx="926511" cy="750898"/>
            </a:xfrm>
            <a:prstGeom prst="rect">
              <a:avLst/>
            </a:prstGeom>
            <a:solidFill>
              <a:srgbClr val="8EB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Sky Blue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99562A2-22AE-9C41-25B6-E419BFA0B7FC}"/>
                </a:ext>
              </a:extLst>
            </p:cNvPr>
            <p:cNvSpPr/>
            <p:nvPr/>
          </p:nvSpPr>
          <p:spPr>
            <a:xfrm>
              <a:off x="-1160905" y="3321072"/>
              <a:ext cx="926511" cy="750898"/>
            </a:xfrm>
            <a:prstGeom prst="rect">
              <a:avLst/>
            </a:prstGeom>
            <a:solidFill>
              <a:srgbClr val="2121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 dirty="0">
                  <a:latin typeface="Cambria" panose="02040503050406030204" pitchFamily="18" charset="0"/>
                </a:rPr>
                <a:t>Dark Blue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5EA9956-420B-BC43-36B5-02F275120B30}"/>
                </a:ext>
              </a:extLst>
            </p:cNvPr>
            <p:cNvSpPr/>
            <p:nvPr/>
          </p:nvSpPr>
          <p:spPr>
            <a:xfrm>
              <a:off x="-2172377" y="0"/>
              <a:ext cx="926511" cy="750898"/>
            </a:xfrm>
            <a:prstGeom prst="rect">
              <a:avLst/>
            </a:prstGeom>
            <a:solidFill>
              <a:srgbClr val="F2C7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Red</a:t>
              </a:r>
              <a:b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</a:br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(Trans)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BE0B8B1-CFAB-0167-45A9-1D7D6EFE0538}"/>
                </a:ext>
              </a:extLst>
            </p:cNvPr>
            <p:cNvSpPr/>
            <p:nvPr/>
          </p:nvSpPr>
          <p:spPr>
            <a:xfrm>
              <a:off x="-2172378" y="2494124"/>
              <a:ext cx="926511" cy="750898"/>
            </a:xfrm>
            <a:prstGeom prst="rect">
              <a:avLst/>
            </a:prstGeom>
            <a:solidFill>
              <a:srgbClr val="D9E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Blue (Trans)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0A2703F-9ED8-251F-B9AB-0177345D68A5}"/>
                </a:ext>
              </a:extLst>
            </p:cNvPr>
            <p:cNvSpPr/>
            <p:nvPr/>
          </p:nvSpPr>
          <p:spPr>
            <a:xfrm>
              <a:off x="-2172377" y="827833"/>
              <a:ext cx="926511" cy="750898"/>
            </a:xfrm>
            <a:prstGeom prst="rect">
              <a:avLst/>
            </a:prstGeom>
            <a:solidFill>
              <a:srgbClr val="FFEE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Orange (Trans)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6B13BFA-4153-E248-84D1-15046D9CDE83}"/>
                </a:ext>
              </a:extLst>
            </p:cNvPr>
            <p:cNvSpPr/>
            <p:nvPr/>
          </p:nvSpPr>
          <p:spPr>
            <a:xfrm>
              <a:off x="-1151822" y="1660536"/>
              <a:ext cx="926511" cy="750898"/>
            </a:xfrm>
            <a:prstGeom prst="rect">
              <a:avLst/>
            </a:prstGeom>
            <a:solidFill>
              <a:srgbClr val="FFAC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Orange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104B1F2-3782-79AD-8B6D-2CB9584C950E}"/>
                </a:ext>
              </a:extLst>
            </p:cNvPr>
            <p:cNvSpPr/>
            <p:nvPr/>
          </p:nvSpPr>
          <p:spPr>
            <a:xfrm>
              <a:off x="-2172378" y="1663856"/>
              <a:ext cx="926511" cy="750898"/>
            </a:xfrm>
            <a:prstGeom prst="rect">
              <a:avLst/>
            </a:prstGeom>
            <a:solidFill>
              <a:srgbClr val="E6F5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Green (Trans)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953200B-6F94-7F18-0578-0E4345511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344129" y="0"/>
              <a:ext cx="5511225" cy="3665360"/>
            </a:xfrm>
            <a:prstGeom prst="rect">
              <a:avLst/>
            </a:prstGeom>
          </p:spPr>
        </p:pic>
      </p:grpSp>
      <p:sp>
        <p:nvSpPr>
          <p:cNvPr id="33" name="Google Shape;33;p5">
            <a:extLst>
              <a:ext uri="{FF2B5EF4-FFF2-40B4-BE49-F238E27FC236}">
                <a16:creationId xmlns:a16="http://schemas.microsoft.com/office/drawing/2014/main" id="{B1F52733-3FF6-31D6-96CD-E59FAF84A1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00" y="70467"/>
            <a:ext cx="120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kumimoji="1" lang="en-US" altLang="ko-KR" dirty="0"/>
              <a:t>Evaluation: Effect of TPOT SLO Constraint</a:t>
            </a:r>
            <a:endParaRPr dirty="0"/>
          </a:p>
        </p:txBody>
      </p:sp>
      <p:sp>
        <p:nvSpPr>
          <p:cNvPr id="31" name="바닥글 개체 틀 6">
            <a:extLst>
              <a:ext uri="{FF2B5EF4-FFF2-40B4-BE49-F238E27FC236}">
                <a16:creationId xmlns:a16="http://schemas.microsoft.com/office/drawing/2014/main" id="{DB12A349-A71A-AAEE-7457-537C4BC21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5780" y="6577297"/>
            <a:ext cx="8820440" cy="262967"/>
          </a:xfrm>
        </p:spPr>
        <p:txBody>
          <a:bodyPr/>
          <a:lstStyle/>
          <a:p>
            <a:r>
              <a:rPr kumimoji="1" lang="en-US" altLang="ko-KR" dirty="0"/>
              <a:t>[SAFARI Live Seminar] Exploring HBF for Modern LLM Inference: Opportunities and Challenges</a:t>
            </a:r>
            <a:endParaRPr kumimoji="1" lang="ko-Kore-KR" alt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8158D53-EEC2-F54C-B58C-CCC7E40B365F}"/>
              </a:ext>
            </a:extLst>
          </p:cNvPr>
          <p:cNvSpPr txBox="1"/>
          <p:nvPr/>
        </p:nvSpPr>
        <p:spPr>
          <a:xfrm>
            <a:off x="3250155" y="4904068"/>
            <a:ext cx="54505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Cambria" panose="02040503050406030204" pitchFamily="18" charset="0"/>
              </a:rPr>
              <a:t>Performance and batch size impact of TPOT SLO</a:t>
            </a:r>
            <a:endParaRPr lang="en-KR" sz="2000" dirty="0">
              <a:latin typeface="Cambria" panose="02040503050406030204" pitchFamily="18" charset="0"/>
            </a:endParaRPr>
          </a:p>
        </p:txBody>
      </p:sp>
      <p:sp>
        <p:nvSpPr>
          <p:cNvPr id="211" name="Slide Number Placeholder 210">
            <a:extLst>
              <a:ext uri="{FF2B5EF4-FFF2-40B4-BE49-F238E27FC236}">
                <a16:creationId xmlns:a16="http://schemas.microsoft.com/office/drawing/2014/main" id="{54E77458-E538-860D-0750-60B547B511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35</a:t>
            </a:fld>
            <a:endParaRPr lang="en-GB"/>
          </a:p>
        </p:txBody>
      </p:sp>
      <p:sp>
        <p:nvSpPr>
          <p:cNvPr id="2" name="모서리가 둥근 직사각형 44">
            <a:extLst>
              <a:ext uri="{FF2B5EF4-FFF2-40B4-BE49-F238E27FC236}">
                <a16:creationId xmlns:a16="http://schemas.microsoft.com/office/drawing/2014/main" id="{574FEDD7-19A4-DB41-4735-2504D2409115}"/>
              </a:ext>
            </a:extLst>
          </p:cNvPr>
          <p:cNvSpPr/>
          <p:nvPr/>
        </p:nvSpPr>
        <p:spPr>
          <a:xfrm>
            <a:off x="0" y="5355828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rgbClr val="C70E64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Benefit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: HBF provides </a:t>
            </a:r>
            <a:r>
              <a:rPr lang="en-US" altLang="ko-KR" sz="2400" dirty="0">
                <a:solidFill>
                  <a:srgbClr val="38761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larger benefits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under </a:t>
            </a:r>
            <a:r>
              <a:rPr lang="en-US" altLang="ko-KR" sz="2400" dirty="0">
                <a:solidFill>
                  <a:srgbClr val="F5874C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relaxed SLO constraints</a:t>
            </a:r>
            <a:endParaRPr lang="en-US" altLang="ko-KR" sz="2400" dirty="0">
              <a:solidFill>
                <a:srgbClr val="F5874C"/>
              </a:solidFill>
              <a:latin typeface="S-Core Dream 5 Medium" panose="020B0503030302020204" pitchFamily="34" charset="-127"/>
              <a:ea typeface="S-Core Dream 5 Medium" panose="020B05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6587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>
          <a:extLst>
            <a:ext uri="{FF2B5EF4-FFF2-40B4-BE49-F238E27FC236}">
              <a16:creationId xmlns:a16="http://schemas.microsoft.com/office/drawing/2014/main" id="{436880DF-F92D-5C74-FDEB-384BA50F3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FA088CDA-7861-0598-9C83-8BB45B55C320}"/>
              </a:ext>
            </a:extLst>
          </p:cNvPr>
          <p:cNvGrpSpPr/>
          <p:nvPr/>
        </p:nvGrpSpPr>
        <p:grpSpPr>
          <a:xfrm>
            <a:off x="-2172378" y="0"/>
            <a:ext cx="20027732" cy="4902238"/>
            <a:chOff x="-2172378" y="0"/>
            <a:chExt cx="20027732" cy="4902238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F12BACC-BCE8-0C1E-2F8B-AE6FEBE3762C}"/>
                </a:ext>
              </a:extLst>
            </p:cNvPr>
            <p:cNvSpPr/>
            <p:nvPr/>
          </p:nvSpPr>
          <p:spPr>
            <a:xfrm>
              <a:off x="-1151822" y="0"/>
              <a:ext cx="926511" cy="750898"/>
            </a:xfrm>
            <a:prstGeom prst="rect">
              <a:avLst/>
            </a:prstGeom>
            <a:solidFill>
              <a:srgbClr val="C60F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Red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8CA7354-576A-9B22-7B20-74A93EC1C288}"/>
                </a:ext>
              </a:extLst>
            </p:cNvPr>
            <p:cNvSpPr/>
            <p:nvPr/>
          </p:nvSpPr>
          <p:spPr>
            <a:xfrm>
              <a:off x="-1151822" y="830268"/>
              <a:ext cx="926511" cy="750898"/>
            </a:xfrm>
            <a:prstGeom prst="rect">
              <a:avLst/>
            </a:prstGeom>
            <a:solidFill>
              <a:srgbClr val="F485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Orange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CC8A180-5417-61C6-23A1-8325BF772B34}"/>
                </a:ext>
              </a:extLst>
            </p:cNvPr>
            <p:cNvSpPr/>
            <p:nvPr/>
          </p:nvSpPr>
          <p:spPr>
            <a:xfrm>
              <a:off x="-1160905" y="4151340"/>
              <a:ext cx="926511" cy="750898"/>
            </a:xfrm>
            <a:prstGeom prst="rect">
              <a:avLst/>
            </a:prstGeom>
            <a:solidFill>
              <a:srgbClr val="6666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Grey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C026BB4-01F4-64A0-0E42-01A9311C7EAF}"/>
                </a:ext>
              </a:extLst>
            </p:cNvPr>
            <p:cNvSpPr/>
            <p:nvPr/>
          </p:nvSpPr>
          <p:spPr>
            <a:xfrm>
              <a:off x="-1151822" y="2490804"/>
              <a:ext cx="926511" cy="750898"/>
            </a:xfrm>
            <a:prstGeom prst="rect">
              <a:avLst/>
            </a:prstGeom>
            <a:solidFill>
              <a:srgbClr val="8EB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Sky Blue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D6C9FF6-15C3-DF53-912E-D5D3C4175FAE}"/>
                </a:ext>
              </a:extLst>
            </p:cNvPr>
            <p:cNvSpPr/>
            <p:nvPr/>
          </p:nvSpPr>
          <p:spPr>
            <a:xfrm>
              <a:off x="-1160905" y="3321072"/>
              <a:ext cx="926511" cy="750898"/>
            </a:xfrm>
            <a:prstGeom prst="rect">
              <a:avLst/>
            </a:prstGeom>
            <a:solidFill>
              <a:srgbClr val="21218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 dirty="0">
                  <a:latin typeface="Cambria" panose="02040503050406030204" pitchFamily="18" charset="0"/>
                </a:rPr>
                <a:t>Dark Blue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8A7BBB7-133A-7B44-2CDC-5DDE3FA07726}"/>
                </a:ext>
              </a:extLst>
            </p:cNvPr>
            <p:cNvSpPr/>
            <p:nvPr/>
          </p:nvSpPr>
          <p:spPr>
            <a:xfrm>
              <a:off x="-2172377" y="0"/>
              <a:ext cx="926511" cy="750898"/>
            </a:xfrm>
            <a:prstGeom prst="rect">
              <a:avLst/>
            </a:prstGeom>
            <a:solidFill>
              <a:srgbClr val="F2C7C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Red</a:t>
              </a:r>
              <a:b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</a:br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(Trans)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A6B96DC-DABB-F805-83DD-65D5A69496B7}"/>
                </a:ext>
              </a:extLst>
            </p:cNvPr>
            <p:cNvSpPr/>
            <p:nvPr/>
          </p:nvSpPr>
          <p:spPr>
            <a:xfrm>
              <a:off x="-2172378" y="2494124"/>
              <a:ext cx="926511" cy="750898"/>
            </a:xfrm>
            <a:prstGeom prst="rect">
              <a:avLst/>
            </a:prstGeom>
            <a:solidFill>
              <a:srgbClr val="D9E7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Blue (Trans)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B5A19EC-60D8-605C-6478-8B29DCBF261D}"/>
                </a:ext>
              </a:extLst>
            </p:cNvPr>
            <p:cNvSpPr/>
            <p:nvPr/>
          </p:nvSpPr>
          <p:spPr>
            <a:xfrm>
              <a:off x="-2172377" y="827833"/>
              <a:ext cx="926511" cy="750898"/>
            </a:xfrm>
            <a:prstGeom prst="rect">
              <a:avLst/>
            </a:prstGeom>
            <a:solidFill>
              <a:srgbClr val="FFEE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Orange (Trans)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72119F4-6008-D4CC-6664-7F1DD847EE4A}"/>
                </a:ext>
              </a:extLst>
            </p:cNvPr>
            <p:cNvSpPr/>
            <p:nvPr/>
          </p:nvSpPr>
          <p:spPr>
            <a:xfrm>
              <a:off x="-1151822" y="1660536"/>
              <a:ext cx="926511" cy="750898"/>
            </a:xfrm>
            <a:prstGeom prst="rect">
              <a:avLst/>
            </a:prstGeom>
            <a:solidFill>
              <a:srgbClr val="FFAC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latin typeface="Cambria" panose="02040503050406030204" pitchFamily="18" charset="0"/>
                </a:rPr>
                <a:t>Postech Orange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B7B949D-F093-7FEA-C576-FE337DC7E103}"/>
                </a:ext>
              </a:extLst>
            </p:cNvPr>
            <p:cNvSpPr/>
            <p:nvPr/>
          </p:nvSpPr>
          <p:spPr>
            <a:xfrm>
              <a:off x="-2172378" y="1663856"/>
              <a:ext cx="926511" cy="750898"/>
            </a:xfrm>
            <a:prstGeom prst="rect">
              <a:avLst/>
            </a:prstGeom>
            <a:solidFill>
              <a:srgbClr val="E6F5D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KR" sz="1100" b="1">
                  <a:solidFill>
                    <a:schemeClr val="tx1"/>
                  </a:solidFill>
                  <a:latin typeface="Cambria" panose="02040503050406030204" pitchFamily="18" charset="0"/>
                </a:rPr>
                <a:t>Green (Trans)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F9865C4B-18A8-F1AB-9C5B-DBFBF74A8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44129" y="0"/>
              <a:ext cx="5511225" cy="3665360"/>
            </a:xfrm>
            <a:prstGeom prst="rect">
              <a:avLst/>
            </a:prstGeom>
          </p:spPr>
        </p:pic>
      </p:grpSp>
      <p:sp>
        <p:nvSpPr>
          <p:cNvPr id="33" name="Google Shape;33;p5">
            <a:extLst>
              <a:ext uri="{FF2B5EF4-FFF2-40B4-BE49-F238E27FC236}">
                <a16:creationId xmlns:a16="http://schemas.microsoft.com/office/drawing/2014/main" id="{05E03E5B-AE67-05B1-F709-C368820312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200" y="70467"/>
            <a:ext cx="120656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kumimoji="1" lang="en-US" altLang="ko-KR" dirty="0"/>
              <a:t>Evaluation: Write-Traffic Analysis</a:t>
            </a:r>
            <a:endParaRPr dirty="0"/>
          </a:p>
        </p:txBody>
      </p:sp>
      <p:sp>
        <p:nvSpPr>
          <p:cNvPr id="31" name="바닥글 개체 틀 6">
            <a:extLst>
              <a:ext uri="{FF2B5EF4-FFF2-40B4-BE49-F238E27FC236}">
                <a16:creationId xmlns:a16="http://schemas.microsoft.com/office/drawing/2014/main" id="{67FC5FE2-E3DA-CE8C-91E1-B2E0CC1BBD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5780" y="6577297"/>
            <a:ext cx="8820440" cy="262967"/>
          </a:xfrm>
        </p:spPr>
        <p:txBody>
          <a:bodyPr/>
          <a:lstStyle/>
          <a:p>
            <a:r>
              <a:rPr kumimoji="1" lang="en-US" altLang="ko-KR" dirty="0"/>
              <a:t>[SAFARI Live Seminar] Exploring HBF for Modern LLM Inference: Opportunities and Challenges</a:t>
            </a:r>
            <a:endParaRPr kumimoji="1" lang="ko-Kore-KR" alt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C38BC57E-8C55-3D4C-A349-620BBA93799D}"/>
              </a:ext>
            </a:extLst>
          </p:cNvPr>
          <p:cNvGrpSpPr/>
          <p:nvPr/>
        </p:nvGrpSpPr>
        <p:grpSpPr>
          <a:xfrm>
            <a:off x="524870" y="863262"/>
            <a:ext cx="11557871" cy="5737832"/>
            <a:chOff x="2148094" y="4253024"/>
            <a:chExt cx="7024022" cy="3170028"/>
          </a:xfrm>
        </p:grpSpPr>
        <p:graphicFrame>
          <p:nvGraphicFramePr>
            <p:cNvPr id="84" name="Chart 83">
              <a:extLst>
                <a:ext uri="{FF2B5EF4-FFF2-40B4-BE49-F238E27FC236}">
                  <a16:creationId xmlns:a16="http://schemas.microsoft.com/office/drawing/2014/main" id="{8906879C-912C-B90B-943A-9321045174BF}"/>
                </a:ext>
              </a:extLst>
            </p:cNvPr>
            <p:cNvGraphicFramePr/>
            <p:nvPr/>
          </p:nvGraphicFramePr>
          <p:xfrm>
            <a:off x="2208454" y="4253024"/>
            <a:ext cx="6963662" cy="31700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5DE0C13-2723-8450-FFA8-5F4FFA9BB77D}"/>
                </a:ext>
              </a:extLst>
            </p:cNvPr>
            <p:cNvSpPr txBox="1"/>
            <p:nvPr/>
          </p:nvSpPr>
          <p:spPr>
            <a:xfrm rot="16200000">
              <a:off x="1543390" y="5143546"/>
              <a:ext cx="1433862" cy="2244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KR" sz="1800" b="1" kern="120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3-year P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/</a:t>
              </a:r>
              <a:r>
                <a:rPr lang="en-KR" sz="1800" b="1" kern="120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E</a:t>
              </a:r>
              <a:r>
                <a:rPr lang="ko-KR" altLang="en-US" sz="1800" b="1" kern="120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cycles</a:t>
              </a:r>
              <a:r>
                <a:rPr lang="en-KR" sz="1800" b="1" kern="120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(10</a:t>
              </a:r>
              <a:r>
                <a:rPr lang="en-KR" sz="1800" b="1" kern="1200" baseline="300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3</a:t>
              </a:r>
              <a:r>
                <a: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rPr>
                <a:t>)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6F5E85CC-0FB1-7E44-4022-BFC4CAB3D040}"/>
                </a:ext>
              </a:extLst>
            </p:cNvPr>
            <p:cNvCxnSpPr>
              <a:cxnSpLocks/>
            </p:cNvCxnSpPr>
            <p:nvPr/>
          </p:nvCxnSpPr>
          <p:spPr>
            <a:xfrm>
              <a:off x="2809380" y="5758687"/>
              <a:ext cx="6156000" cy="0"/>
            </a:xfrm>
            <a:prstGeom prst="lin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4AA131F-0B19-0734-9468-EEF56DF5CA2A}"/>
                </a:ext>
              </a:extLst>
            </p:cNvPr>
            <p:cNvSpPr txBox="1"/>
            <p:nvPr/>
          </p:nvSpPr>
          <p:spPr>
            <a:xfrm>
              <a:off x="3096137" y="4758661"/>
              <a:ext cx="1490934" cy="15303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457200">
                <a:buClrTx/>
                <a:buFontTx/>
                <a:buNone/>
              </a:pPr>
              <a:r>
                <a:rPr lang="en-US" sz="1800" b="1" kern="1200" dirty="0">
                  <a:solidFill>
                    <a:srgbClr val="C00000"/>
                  </a:solidFill>
                  <a:latin typeface="Cambria" panose="02040503050406030204" pitchFamily="18" charset="0"/>
                  <a:ea typeface="+mn-ea"/>
                  <a:cs typeface="+mn-cs"/>
                </a:rPr>
                <a:t>SLC P/E-cycle limit</a:t>
              </a:r>
              <a:endParaRPr lang="en-KR" sz="1800" b="1" kern="1200" dirty="0">
                <a:solidFill>
                  <a:srgbClr val="C00000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F3CC396A-E141-714E-D001-C2962B5DC95E}"/>
                </a:ext>
              </a:extLst>
            </p:cNvPr>
            <p:cNvCxnSpPr>
              <a:cxnSpLocks/>
            </p:cNvCxnSpPr>
            <p:nvPr/>
          </p:nvCxnSpPr>
          <p:spPr>
            <a:xfrm>
              <a:off x="3835692" y="4962598"/>
              <a:ext cx="0" cy="786778"/>
            </a:xfrm>
            <a:prstGeom prst="straightConnector1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miter lim="800000"/>
              <a:tailEnd type="triangle" w="med" len="med"/>
            </a:ln>
            <a:effectLst/>
          </p:spPr>
        </p:cxn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48A37B6A-145B-136F-4618-01699EFFC63A}"/>
                </a:ext>
              </a:extLst>
            </p:cNvPr>
            <p:cNvGrpSpPr/>
            <p:nvPr/>
          </p:nvGrpSpPr>
          <p:grpSpPr>
            <a:xfrm>
              <a:off x="4080662" y="6383752"/>
              <a:ext cx="3715280" cy="224060"/>
              <a:chOff x="4080662" y="6383752"/>
              <a:chExt cx="3715280" cy="224060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5C1EBA7F-646C-96A0-6586-47883B9A4C85}"/>
                  </a:ext>
                </a:extLst>
              </p:cNvPr>
              <p:cNvSpPr txBox="1"/>
              <p:nvPr/>
            </p:nvSpPr>
            <p:spPr>
              <a:xfrm>
                <a:off x="7160587" y="6383752"/>
                <a:ext cx="63535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Llama4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8F51C3FE-1DAE-1CE2-F09A-F756FA2C11AF}"/>
                  </a:ext>
                </a:extLst>
              </p:cNvPr>
              <p:cNvSpPr txBox="1"/>
              <p:nvPr/>
            </p:nvSpPr>
            <p:spPr>
              <a:xfrm>
                <a:off x="4080662" y="6383752"/>
                <a:ext cx="63535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+mn-ea"/>
                    <a:cs typeface="+mn-cs"/>
                  </a:rPr>
                  <a:t>Llama3</a:t>
                </a:r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2565B25E-A542-E519-1DD4-F2DDDECF6951}"/>
                </a:ext>
              </a:extLst>
            </p:cNvPr>
            <p:cNvGrpSpPr/>
            <p:nvPr/>
          </p:nvGrpSpPr>
          <p:grpSpPr>
            <a:xfrm>
              <a:off x="3147406" y="6220914"/>
              <a:ext cx="5538201" cy="224060"/>
              <a:chOff x="3147406" y="6198455"/>
              <a:chExt cx="5538201" cy="224060"/>
            </a:xfrm>
          </p:grpSpPr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70DDA95E-3894-59B5-1EF0-5338A8011A98}"/>
                  </a:ext>
                </a:extLst>
              </p:cNvPr>
              <p:cNvSpPr txBox="1"/>
              <p:nvPr/>
            </p:nvSpPr>
            <p:spPr>
              <a:xfrm>
                <a:off x="3147406" y="6198455"/>
                <a:ext cx="430330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C867E950-7B3B-F863-2A10-C5C488AC3DC3}"/>
                  </a:ext>
                </a:extLst>
              </p:cNvPr>
              <p:cNvSpPr txBox="1"/>
              <p:nvPr/>
            </p:nvSpPr>
            <p:spPr>
              <a:xfrm>
                <a:off x="4246188" y="6198455"/>
                <a:ext cx="289152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622E071-ADF2-93EA-E11F-FC3A7A992BEC}"/>
                  </a:ext>
                </a:extLst>
              </p:cNvPr>
              <p:cNvSpPr txBox="1"/>
              <p:nvPr/>
            </p:nvSpPr>
            <p:spPr>
              <a:xfrm>
                <a:off x="5236880" y="6198455"/>
                <a:ext cx="364150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5AEB1E5C-6765-7FF4-FCA0-EBCEBD6BCE1C}"/>
                  </a:ext>
                </a:extLst>
              </p:cNvPr>
              <p:cNvSpPr txBox="1"/>
              <p:nvPr/>
            </p:nvSpPr>
            <p:spPr>
              <a:xfrm>
                <a:off x="6231982" y="6198455"/>
                <a:ext cx="430330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Short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DF8386F3-B3E4-07CA-68C1-E95BAC79B116}"/>
                  </a:ext>
                </a:extLst>
              </p:cNvPr>
              <p:cNvSpPr txBox="1"/>
              <p:nvPr/>
            </p:nvSpPr>
            <p:spPr>
              <a:xfrm>
                <a:off x="7330763" y="6198455"/>
                <a:ext cx="289152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Mid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04002E3B-94A2-79D6-4DF2-84595B1467A0}"/>
                  </a:ext>
                </a:extLst>
              </p:cNvPr>
              <p:cNvSpPr txBox="1"/>
              <p:nvPr/>
            </p:nvSpPr>
            <p:spPr>
              <a:xfrm>
                <a:off x="8321457" y="6198455"/>
                <a:ext cx="364150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sz="1800" kern="1200" cap="small" dirty="0">
                    <a:solidFill>
                      <a:prstClr val="black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Long</a:t>
                </a:r>
                <a:endParaRPr lang="en-KR" sz="1800" kern="1200" cap="small" dirty="0">
                  <a:solidFill>
                    <a:prstClr val="black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8772AE03-1E49-3AEC-7EA0-4A88F37C9AF1}"/>
                </a:ext>
              </a:extLst>
            </p:cNvPr>
            <p:cNvCxnSpPr>
              <a:cxnSpLocks/>
            </p:cNvCxnSpPr>
            <p:nvPr/>
          </p:nvCxnSpPr>
          <p:spPr>
            <a:xfrm>
              <a:off x="2806329" y="5926617"/>
              <a:ext cx="0" cy="648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2E3362DE-1F4C-AD32-EB41-ADC7997D8D15}"/>
                </a:ext>
              </a:extLst>
            </p:cNvPr>
            <p:cNvCxnSpPr>
              <a:cxnSpLocks/>
            </p:cNvCxnSpPr>
            <p:nvPr/>
          </p:nvCxnSpPr>
          <p:spPr>
            <a:xfrm>
              <a:off x="5891046" y="5926617"/>
              <a:ext cx="0" cy="648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98190266-4609-1680-B053-0401C84976E0}"/>
                </a:ext>
              </a:extLst>
            </p:cNvPr>
            <p:cNvCxnSpPr>
              <a:cxnSpLocks/>
            </p:cNvCxnSpPr>
            <p:nvPr/>
          </p:nvCxnSpPr>
          <p:spPr>
            <a:xfrm>
              <a:off x="4862807" y="5926618"/>
              <a:ext cx="0" cy="468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E4EC7D7B-49B8-A035-CE77-94CD244D6D91}"/>
                </a:ext>
              </a:extLst>
            </p:cNvPr>
            <p:cNvCxnSpPr>
              <a:cxnSpLocks/>
            </p:cNvCxnSpPr>
            <p:nvPr/>
          </p:nvCxnSpPr>
          <p:spPr>
            <a:xfrm>
              <a:off x="8975763" y="5926617"/>
              <a:ext cx="0" cy="648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A389A947-5CB2-0E13-12C2-F071E93DA3B4}"/>
                </a:ext>
              </a:extLst>
            </p:cNvPr>
            <p:cNvCxnSpPr>
              <a:cxnSpLocks/>
            </p:cNvCxnSpPr>
            <p:nvPr/>
          </p:nvCxnSpPr>
          <p:spPr>
            <a:xfrm>
              <a:off x="6919285" y="5926618"/>
              <a:ext cx="0" cy="468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74CA116A-1516-8D84-D090-D7525E4DD417}"/>
                </a:ext>
              </a:extLst>
            </p:cNvPr>
            <p:cNvCxnSpPr>
              <a:cxnSpLocks/>
            </p:cNvCxnSpPr>
            <p:nvPr/>
          </p:nvCxnSpPr>
          <p:spPr>
            <a:xfrm>
              <a:off x="7947524" y="5926618"/>
              <a:ext cx="0" cy="468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87801C17-4EDC-CDEC-2924-A59B3DA23E09}"/>
                </a:ext>
              </a:extLst>
            </p:cNvPr>
            <p:cNvCxnSpPr>
              <a:cxnSpLocks/>
            </p:cNvCxnSpPr>
            <p:nvPr/>
          </p:nvCxnSpPr>
          <p:spPr>
            <a:xfrm>
              <a:off x="3834568" y="5926618"/>
              <a:ext cx="0" cy="46800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9B9C0C7-41EB-426F-CF87-8D736C87BBEB}"/>
                </a:ext>
              </a:extLst>
            </p:cNvPr>
            <p:cNvSpPr txBox="1"/>
            <p:nvPr/>
          </p:nvSpPr>
          <p:spPr>
            <a:xfrm>
              <a:off x="2168286" y="6022742"/>
              <a:ext cx="602940" cy="22406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457200">
                <a:buClrTx/>
                <a:buFontTx/>
                <a:buNone/>
              </a:pPr>
              <a:r>
                <a:rPr lang="en-US" altLang="ko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맑은 고딕" panose="020B0503020000020004" pitchFamily="34" charset="-127"/>
                  <a:cs typeface="+mn-cs"/>
                </a:rPr>
                <a:t># GPUs</a:t>
              </a:r>
              <a:endParaRPr lang="en-KR" sz="1800" b="1" kern="1200" dirty="0">
                <a:solidFill>
                  <a:prstClr val="black"/>
                </a:solidFill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D0E1BF8C-7DCE-1928-DF81-47672B5C40EA}"/>
                </a:ext>
              </a:extLst>
            </p:cNvPr>
            <p:cNvGrpSpPr/>
            <p:nvPr/>
          </p:nvGrpSpPr>
          <p:grpSpPr>
            <a:xfrm>
              <a:off x="2429787" y="4488355"/>
              <a:ext cx="337841" cy="1618164"/>
              <a:chOff x="2429787" y="4488355"/>
              <a:chExt cx="337841" cy="1618164"/>
            </a:xfrm>
          </p:grpSpPr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AEB0D7C-4028-F3AA-B7E9-7EFF1DECD2DF}"/>
                  </a:ext>
                </a:extLst>
              </p:cNvPr>
              <p:cNvSpPr txBox="1"/>
              <p:nvPr/>
            </p:nvSpPr>
            <p:spPr>
              <a:xfrm>
                <a:off x="2429787" y="5642263"/>
                <a:ext cx="330644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100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490FB5CF-4F9C-6349-A642-B0DDB4E8A78D}"/>
                  </a:ext>
                </a:extLst>
              </p:cNvPr>
              <p:cNvSpPr txBox="1"/>
              <p:nvPr/>
            </p:nvSpPr>
            <p:spPr>
              <a:xfrm>
                <a:off x="2429787" y="5057071"/>
                <a:ext cx="330644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300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290F270-F0DB-6540-CDD5-E30A8E301896}"/>
                  </a:ext>
                </a:extLst>
              </p:cNvPr>
              <p:cNvSpPr txBox="1"/>
              <p:nvPr/>
            </p:nvSpPr>
            <p:spPr>
              <a:xfrm>
                <a:off x="2429787" y="5349667"/>
                <a:ext cx="330644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200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F57E772F-5A16-2C9F-1DBC-A7F00610CC43}"/>
                  </a:ext>
                </a:extLst>
              </p:cNvPr>
              <p:cNvSpPr txBox="1"/>
              <p:nvPr/>
            </p:nvSpPr>
            <p:spPr>
              <a:xfrm>
                <a:off x="2657413" y="5882459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D3FDC3C6-9815-3A34-4F9A-8B80F74D18DF}"/>
                  </a:ext>
                </a:extLst>
              </p:cNvPr>
              <p:cNvSpPr txBox="1"/>
              <p:nvPr/>
            </p:nvSpPr>
            <p:spPr>
              <a:xfrm>
                <a:off x="2429787" y="4488355"/>
                <a:ext cx="330644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500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8187924D-45A0-34C9-D273-8DDE05A297BD}"/>
                  </a:ext>
                </a:extLst>
              </p:cNvPr>
              <p:cNvSpPr txBox="1"/>
              <p:nvPr/>
            </p:nvSpPr>
            <p:spPr>
              <a:xfrm>
                <a:off x="2429787" y="4764475"/>
                <a:ext cx="330644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400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30CA0040-1C63-F5A5-1323-B77DA37D45E4}"/>
                </a:ext>
              </a:extLst>
            </p:cNvPr>
            <p:cNvGrpSpPr/>
            <p:nvPr/>
          </p:nvGrpSpPr>
          <p:grpSpPr>
            <a:xfrm>
              <a:off x="2920468" y="6028671"/>
              <a:ext cx="886005" cy="224060"/>
              <a:chOff x="2920468" y="6034050"/>
              <a:chExt cx="886005" cy="224060"/>
            </a:xfrm>
          </p:grpSpPr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10BA87D-20CB-4F78-0BE8-09287FD8E648}"/>
                  </a:ext>
                </a:extLst>
              </p:cNvPr>
              <p:cNvSpPr txBox="1"/>
              <p:nvPr/>
            </p:nvSpPr>
            <p:spPr>
              <a:xfrm>
                <a:off x="2920468" y="6034050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2152313A-501B-82B0-DF62-9F010846E301}"/>
                  </a:ext>
                </a:extLst>
              </p:cNvPr>
              <p:cNvSpPr txBox="1"/>
              <p:nvPr/>
            </p:nvSpPr>
            <p:spPr>
              <a:xfrm>
                <a:off x="3263620" y="6034050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BC29A7A4-7661-A998-4B1A-E962385F347A}"/>
                  </a:ext>
                </a:extLst>
              </p:cNvPr>
              <p:cNvSpPr txBox="1"/>
              <p:nvPr/>
            </p:nvSpPr>
            <p:spPr>
              <a:xfrm>
                <a:off x="3517260" y="6034050"/>
                <a:ext cx="289213" cy="2240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4F6A1574-E1C0-124E-DC3E-E9A10C0CC722}"/>
                </a:ext>
              </a:extLst>
            </p:cNvPr>
            <p:cNvGrpSpPr/>
            <p:nvPr/>
          </p:nvGrpSpPr>
          <p:grpSpPr>
            <a:xfrm>
              <a:off x="3948660" y="6028671"/>
              <a:ext cx="886005" cy="224060"/>
              <a:chOff x="2920468" y="6034050"/>
              <a:chExt cx="886005" cy="224060"/>
            </a:xfrm>
          </p:grpSpPr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3697A15D-3663-F490-2C3D-1734D3B63E8A}"/>
                  </a:ext>
                </a:extLst>
              </p:cNvPr>
              <p:cNvSpPr txBox="1"/>
              <p:nvPr/>
            </p:nvSpPr>
            <p:spPr>
              <a:xfrm>
                <a:off x="2920468" y="6034050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325FDA45-F5BD-DB37-8DC5-979B3BA1BA91}"/>
                  </a:ext>
                </a:extLst>
              </p:cNvPr>
              <p:cNvSpPr txBox="1"/>
              <p:nvPr/>
            </p:nvSpPr>
            <p:spPr>
              <a:xfrm>
                <a:off x="3263620" y="6034050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BFCEBF89-B84B-D2C7-9875-14C16B2F18EC}"/>
                  </a:ext>
                </a:extLst>
              </p:cNvPr>
              <p:cNvSpPr txBox="1"/>
              <p:nvPr/>
            </p:nvSpPr>
            <p:spPr>
              <a:xfrm>
                <a:off x="3517260" y="6034050"/>
                <a:ext cx="289213" cy="2240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BBA962AE-6AF2-31A8-E36F-9E2A8562B6F3}"/>
                </a:ext>
              </a:extLst>
            </p:cNvPr>
            <p:cNvGrpSpPr/>
            <p:nvPr/>
          </p:nvGrpSpPr>
          <p:grpSpPr>
            <a:xfrm>
              <a:off x="4976852" y="6028671"/>
              <a:ext cx="886005" cy="224060"/>
              <a:chOff x="2920468" y="6034050"/>
              <a:chExt cx="886005" cy="224060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C9DD7937-DC5D-1D8A-91B8-5DE9AFF217B1}"/>
                  </a:ext>
                </a:extLst>
              </p:cNvPr>
              <p:cNvSpPr txBox="1"/>
              <p:nvPr/>
            </p:nvSpPr>
            <p:spPr>
              <a:xfrm>
                <a:off x="2920468" y="6034050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3149F11A-92AC-01A3-5159-4654992E9AEC}"/>
                  </a:ext>
                </a:extLst>
              </p:cNvPr>
              <p:cNvSpPr txBox="1"/>
              <p:nvPr/>
            </p:nvSpPr>
            <p:spPr>
              <a:xfrm>
                <a:off x="3263620" y="6034050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8723153A-EF14-7E00-397F-9DE2142C63F5}"/>
                  </a:ext>
                </a:extLst>
              </p:cNvPr>
              <p:cNvSpPr txBox="1"/>
              <p:nvPr/>
            </p:nvSpPr>
            <p:spPr>
              <a:xfrm>
                <a:off x="3517260" y="6034050"/>
                <a:ext cx="289213" cy="2240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AFFBA0D0-E397-6B9E-CC07-EF964BB7F4F2}"/>
                </a:ext>
              </a:extLst>
            </p:cNvPr>
            <p:cNvGrpSpPr/>
            <p:nvPr/>
          </p:nvGrpSpPr>
          <p:grpSpPr>
            <a:xfrm>
              <a:off x="6005044" y="6028671"/>
              <a:ext cx="886005" cy="224060"/>
              <a:chOff x="2920468" y="6034050"/>
              <a:chExt cx="886005" cy="224060"/>
            </a:xfrm>
          </p:grpSpPr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4C60C3CC-D020-6543-12B4-8D30F8CACEC2}"/>
                  </a:ext>
                </a:extLst>
              </p:cNvPr>
              <p:cNvSpPr txBox="1"/>
              <p:nvPr/>
            </p:nvSpPr>
            <p:spPr>
              <a:xfrm>
                <a:off x="2920468" y="6034050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D8DA7FBC-B09A-DD88-D6F0-9A3CD1C81001}"/>
                  </a:ext>
                </a:extLst>
              </p:cNvPr>
              <p:cNvSpPr txBox="1"/>
              <p:nvPr/>
            </p:nvSpPr>
            <p:spPr>
              <a:xfrm>
                <a:off x="3263620" y="6034050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658DE6D1-5400-D782-5832-CA66A1006FF2}"/>
                  </a:ext>
                </a:extLst>
              </p:cNvPr>
              <p:cNvSpPr txBox="1"/>
              <p:nvPr/>
            </p:nvSpPr>
            <p:spPr>
              <a:xfrm>
                <a:off x="3517260" y="6034050"/>
                <a:ext cx="289213" cy="2240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20BB76F3-C1B8-9D46-533A-CBE534C3EB91}"/>
                </a:ext>
              </a:extLst>
            </p:cNvPr>
            <p:cNvGrpSpPr/>
            <p:nvPr/>
          </p:nvGrpSpPr>
          <p:grpSpPr>
            <a:xfrm>
              <a:off x="8061428" y="6028671"/>
              <a:ext cx="886005" cy="224060"/>
              <a:chOff x="2920468" y="6034050"/>
              <a:chExt cx="886005" cy="224060"/>
            </a:xfrm>
          </p:grpSpPr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C5DE624F-846F-6BE2-0264-5CC38ECC3566}"/>
                  </a:ext>
                </a:extLst>
              </p:cNvPr>
              <p:cNvSpPr txBox="1"/>
              <p:nvPr/>
            </p:nvSpPr>
            <p:spPr>
              <a:xfrm>
                <a:off x="2920468" y="6034050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71CD6FD7-FA25-4C63-DC37-797A67B87C6A}"/>
                  </a:ext>
                </a:extLst>
              </p:cNvPr>
              <p:cNvSpPr txBox="1"/>
              <p:nvPr/>
            </p:nvSpPr>
            <p:spPr>
              <a:xfrm>
                <a:off x="3263620" y="6034050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352E663A-64B1-B9BA-B44E-CAF9E500B80D}"/>
                  </a:ext>
                </a:extLst>
              </p:cNvPr>
              <p:cNvSpPr txBox="1"/>
              <p:nvPr/>
            </p:nvSpPr>
            <p:spPr>
              <a:xfrm>
                <a:off x="3517260" y="6034050"/>
                <a:ext cx="289213" cy="2240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36CF0234-4431-33AD-1587-159B528F9F8A}"/>
                </a:ext>
              </a:extLst>
            </p:cNvPr>
            <p:cNvGrpSpPr/>
            <p:nvPr/>
          </p:nvGrpSpPr>
          <p:grpSpPr>
            <a:xfrm>
              <a:off x="7033236" y="6028671"/>
              <a:ext cx="886005" cy="224060"/>
              <a:chOff x="2920468" y="6034050"/>
              <a:chExt cx="886005" cy="224060"/>
            </a:xfrm>
          </p:grpSpPr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920A9752-2C93-819F-4C49-723131969105}"/>
                  </a:ext>
                </a:extLst>
              </p:cNvPr>
              <p:cNvSpPr txBox="1"/>
              <p:nvPr/>
            </p:nvSpPr>
            <p:spPr>
              <a:xfrm>
                <a:off x="2920468" y="6034050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463A014B-B15B-7BCC-7B53-F7A6ACF14E13}"/>
                  </a:ext>
                </a:extLst>
              </p:cNvPr>
              <p:cNvSpPr txBox="1"/>
              <p:nvPr/>
            </p:nvSpPr>
            <p:spPr>
              <a:xfrm>
                <a:off x="3263620" y="6034050"/>
                <a:ext cx="110215" cy="224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8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99CADD06-019E-8F64-A067-A8F3DE33AA3A}"/>
                  </a:ext>
                </a:extLst>
              </p:cNvPr>
              <p:cNvSpPr txBox="1"/>
              <p:nvPr/>
            </p:nvSpPr>
            <p:spPr>
              <a:xfrm>
                <a:off x="3517260" y="6034050"/>
                <a:ext cx="289213" cy="2240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 defTabSz="457200">
                  <a:buClrTx/>
                  <a:buFontTx/>
                  <a:buNone/>
                </a:pPr>
                <a:r>
                  <a:rPr lang="en-US" altLang="ko-KR" sz="1800" b="1" kern="1200" dirty="0">
                    <a:solidFill>
                      <a:prstClr val="black"/>
                    </a:solidFill>
                    <a:latin typeface="Cambria" panose="02040503050406030204" pitchFamily="18" charset="0"/>
                    <a:ea typeface="맑은 고딕" panose="020B0503020000020004" pitchFamily="34" charset="-127"/>
                    <a:cs typeface="+mn-cs"/>
                  </a:rPr>
                  <a:t>16</a:t>
                </a:r>
                <a:endParaRPr lang="en-KR" sz="1800" b="1" kern="1200" dirty="0">
                  <a:solidFill>
                    <a:prstClr val="black"/>
                  </a:solidFill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38E00BDB-E810-B563-474A-10F246B60BC8}"/>
                </a:ext>
              </a:extLst>
            </p:cNvPr>
            <p:cNvGrpSpPr/>
            <p:nvPr/>
          </p:nvGrpSpPr>
          <p:grpSpPr>
            <a:xfrm>
              <a:off x="3428414" y="4351811"/>
              <a:ext cx="4877347" cy="224060"/>
              <a:chOff x="3428414" y="3906495"/>
              <a:chExt cx="4877347" cy="224060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3DDDB573-A919-0C61-C22C-095EB38383F4}"/>
                  </a:ext>
                </a:extLst>
              </p:cNvPr>
              <p:cNvGrpSpPr/>
              <p:nvPr/>
            </p:nvGrpSpPr>
            <p:grpSpPr>
              <a:xfrm>
                <a:off x="3428414" y="3906495"/>
                <a:ext cx="1086991" cy="224060"/>
                <a:chOff x="3428414" y="3906495"/>
                <a:chExt cx="1086991" cy="224060"/>
              </a:xfrm>
            </p:grpSpPr>
            <p:sp>
              <p:nvSpPr>
                <p:cNvPr id="149" name="Rectangle 148">
                  <a:extLst>
                    <a:ext uri="{FF2B5EF4-FFF2-40B4-BE49-F238E27FC236}">
                      <a16:creationId xmlns:a16="http://schemas.microsoft.com/office/drawing/2014/main" id="{F4D566CC-2917-1B27-6CE0-C9793DED3D0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28414" y="3967911"/>
                  <a:ext cx="108000" cy="108000"/>
                </a:xfrm>
                <a:prstGeom prst="rect">
                  <a:avLst/>
                </a:prstGeom>
                <a:solidFill>
                  <a:srgbClr val="E2F1DA"/>
                </a:solidFill>
                <a:ln w="12700" cap="flat" cmpd="sng" algn="ctr">
                  <a:solidFill>
                    <a:srgbClr val="4472C4">
                      <a:shade val="1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774D7F71-AE98-2330-8BEB-07293E7D9673}"/>
                    </a:ext>
                  </a:extLst>
                </p:cNvPr>
                <p:cNvSpPr txBox="1"/>
                <p:nvPr/>
              </p:nvSpPr>
              <p:spPr>
                <a:xfrm>
                  <a:off x="3580525" y="3906495"/>
                  <a:ext cx="934880" cy="224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HBF</a:t>
                  </a:r>
                  <a:r>
                    <a: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 </a:t>
                  </a: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(online)</a:t>
                  </a:r>
                  <a:endPara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23270A57-BE1D-1615-28B6-5BB9D9A022CA}"/>
                  </a:ext>
                </a:extLst>
              </p:cNvPr>
              <p:cNvGrpSpPr/>
              <p:nvPr/>
            </p:nvGrpSpPr>
            <p:grpSpPr>
              <a:xfrm>
                <a:off x="4622305" y="3906495"/>
                <a:ext cx="1169976" cy="224060"/>
                <a:chOff x="3428414" y="3906495"/>
                <a:chExt cx="1169976" cy="224060"/>
              </a:xfrm>
            </p:grpSpPr>
            <p:sp>
              <p:nvSpPr>
                <p:cNvPr id="147" name="Rectangle 146">
                  <a:extLst>
                    <a:ext uri="{FF2B5EF4-FFF2-40B4-BE49-F238E27FC236}">
                      <a16:creationId xmlns:a16="http://schemas.microsoft.com/office/drawing/2014/main" id="{8064EFCA-2CBD-94C1-0CA1-66BC2F7C454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28414" y="3967911"/>
                  <a:ext cx="108000" cy="108000"/>
                </a:xfrm>
                <a:prstGeom prst="rect">
                  <a:avLst/>
                </a:prstGeom>
                <a:solidFill>
                  <a:srgbClr val="A9D28E"/>
                </a:solidFill>
                <a:ln w="12700" cap="flat" cmpd="sng" algn="ctr">
                  <a:solidFill>
                    <a:srgbClr val="4472C4">
                      <a:shade val="1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CA03A89B-426D-0D81-EECB-3BD2ECD5DC1F}"/>
                    </a:ext>
                  </a:extLst>
                </p:cNvPr>
                <p:cNvSpPr txBox="1"/>
                <p:nvPr/>
              </p:nvSpPr>
              <p:spPr>
                <a:xfrm>
                  <a:off x="3580525" y="3906495"/>
                  <a:ext cx="1017865" cy="224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HBF</a:t>
                  </a:r>
                  <a:r>
                    <a:rPr kumimoji="0" lang="en-US" altLang="ko-KR" sz="24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+</a:t>
                  </a:r>
                  <a:r>
                    <a: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 </a:t>
                  </a: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(online)</a:t>
                  </a:r>
                  <a:endPara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E4522435-82A7-6FED-FF61-642A850F171B}"/>
                  </a:ext>
                </a:extLst>
              </p:cNvPr>
              <p:cNvGrpSpPr/>
              <p:nvPr/>
            </p:nvGrpSpPr>
            <p:grpSpPr>
              <a:xfrm>
                <a:off x="5912376" y="3906495"/>
                <a:ext cx="1100735" cy="224060"/>
                <a:chOff x="3428414" y="3906495"/>
                <a:chExt cx="1100735" cy="224060"/>
              </a:xfrm>
            </p:grpSpPr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AAE6A575-67F9-0131-F339-5936AA49D87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28414" y="3967911"/>
                  <a:ext cx="108000" cy="108000"/>
                </a:xfrm>
                <a:prstGeom prst="rect">
                  <a:avLst/>
                </a:prstGeom>
                <a:solidFill>
                  <a:srgbClr val="6FAD46"/>
                </a:solidFill>
                <a:ln w="12700" cap="flat" cmpd="sng" algn="ctr">
                  <a:solidFill>
                    <a:srgbClr val="4472C4">
                      <a:shade val="1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C5C1B0EB-E42F-6E60-0FB2-83067CFD0D16}"/>
                    </a:ext>
                  </a:extLst>
                </p:cNvPr>
                <p:cNvSpPr txBox="1"/>
                <p:nvPr/>
              </p:nvSpPr>
              <p:spPr>
                <a:xfrm>
                  <a:off x="3580525" y="3906495"/>
                  <a:ext cx="948624" cy="224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HBF</a:t>
                  </a:r>
                  <a:r>
                    <a: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 </a:t>
                  </a: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(offline)</a:t>
                  </a:r>
                  <a:endPara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B7F70C0D-B748-2FA5-B5EF-C5FCC0E16182}"/>
                  </a:ext>
                </a:extLst>
              </p:cNvPr>
              <p:cNvGrpSpPr/>
              <p:nvPr/>
            </p:nvGrpSpPr>
            <p:grpSpPr>
              <a:xfrm>
                <a:off x="7122041" y="3906495"/>
                <a:ext cx="1183720" cy="224060"/>
                <a:chOff x="3428414" y="3906495"/>
                <a:chExt cx="1183720" cy="224060"/>
              </a:xfrm>
            </p:grpSpPr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1576C07F-7EFB-012C-02DE-BE4708FF834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28414" y="3967911"/>
                  <a:ext cx="108000" cy="108000"/>
                </a:xfrm>
                <a:prstGeom prst="rect">
                  <a:avLst/>
                </a:prstGeom>
                <a:solidFill>
                  <a:srgbClr val="385723"/>
                </a:solidFill>
                <a:ln w="12700" cap="flat" cmpd="sng" algn="ctr">
                  <a:solidFill>
                    <a:srgbClr val="4472C4">
                      <a:shade val="1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KR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08FAE531-A6DD-4707-1508-DBF86BDA0777}"/>
                    </a:ext>
                  </a:extLst>
                </p:cNvPr>
                <p:cNvSpPr txBox="1"/>
                <p:nvPr/>
              </p:nvSpPr>
              <p:spPr>
                <a:xfrm>
                  <a:off x="3580525" y="3906495"/>
                  <a:ext cx="1031609" cy="224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HBF</a:t>
                  </a:r>
                  <a:r>
                    <a:rPr kumimoji="0" lang="en-US" altLang="ko-KR" sz="2400" b="0" i="0" u="none" strike="noStrike" kern="12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+</a:t>
                  </a:r>
                  <a:r>
                    <a:rPr kumimoji="0" lang="ko-KR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 </a:t>
                  </a:r>
                  <a:r>
                    <a:rPr kumimoji="0" lang="en-US" altLang="ko-K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맑은 고딕" panose="020B0503020000020004" pitchFamily="34" charset="-127"/>
                      <a:cs typeface="+mn-cs"/>
                    </a:rPr>
                    <a:t>(offline)</a:t>
                  </a:r>
                  <a:endParaRPr kumimoji="0" lang="en-K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9F26D311-9FC6-6CA4-16C3-A3B42F9EDAB0}"/>
              </a:ext>
            </a:extLst>
          </p:cNvPr>
          <p:cNvSpPr txBox="1"/>
          <p:nvPr/>
        </p:nvSpPr>
        <p:spPr>
          <a:xfrm>
            <a:off x="3852941" y="5099171"/>
            <a:ext cx="5623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Cambria" panose="02040503050406030204" pitchFamily="18" charset="0"/>
              </a:rPr>
              <a:t>Required PEC under different operating scenarios</a:t>
            </a:r>
            <a:endParaRPr lang="en-KR" sz="2000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5ECB2-8079-C264-3905-592BA7AF52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36</a:t>
            </a:fld>
            <a:endParaRPr lang="en-GB"/>
          </a:p>
        </p:txBody>
      </p:sp>
      <p:sp>
        <p:nvSpPr>
          <p:cNvPr id="2" name="모서리가 둥근 직사각형 44">
            <a:extLst>
              <a:ext uri="{FF2B5EF4-FFF2-40B4-BE49-F238E27FC236}">
                <a16:creationId xmlns:a16="http://schemas.microsoft.com/office/drawing/2014/main" id="{F4D39422-80EA-C38A-58D5-B79B3D689F07}"/>
              </a:ext>
            </a:extLst>
          </p:cNvPr>
          <p:cNvSpPr/>
          <p:nvPr/>
        </p:nvSpPr>
        <p:spPr>
          <a:xfrm>
            <a:off x="0" y="5478431"/>
            <a:ext cx="12192000" cy="1059440"/>
          </a:xfrm>
          <a:prstGeom prst="rect">
            <a:avLst/>
          </a:prstGeom>
          <a:solidFill>
            <a:srgbClr val="FAF7F5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lvl="1" algn="ctr"/>
            <a:r>
              <a:rPr lang="en-US" altLang="ko-KR" sz="2400" dirty="0">
                <a:solidFill>
                  <a:srgbClr val="FF0000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Requirement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: HBF requires </a:t>
            </a:r>
            <a:r>
              <a:rPr lang="en-US" altLang="ko-KR" sz="2400" dirty="0">
                <a:solidFill>
                  <a:srgbClr val="C70E64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significant endurance enhancement </a:t>
            </a:r>
            <a:r>
              <a:rPr lang="en-US" altLang="ko-KR" sz="2400" dirty="0">
                <a:solidFill>
                  <a:schemeClr val="tx1"/>
                </a:solidFill>
                <a:latin typeface="S-Core Dream 5 Medium" panose="020B0503030302020204" pitchFamily="34" charset="-127"/>
                <a:ea typeface="S-Core Dream 5 Medium" panose="020B0503030302020204" pitchFamily="34" charset="-127"/>
                <a:sym typeface="Wingdings" pitchFamily="2" charset="2"/>
              </a:rPr>
              <a:t>(2~5x)</a:t>
            </a:r>
            <a:endParaRPr lang="en-US" altLang="ko-KR" sz="2400" dirty="0">
              <a:solidFill>
                <a:srgbClr val="F5874C"/>
              </a:solidFill>
              <a:latin typeface="S-Core Dream 5 Medium" panose="020B0503030302020204" pitchFamily="34" charset="-127"/>
              <a:ea typeface="S-Core Dream 5 Medium" panose="020B05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911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38ECE08C-CA9F-5F75-0E1E-14AD2167C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ko-KR" dirty="0">
                <a:solidFill>
                  <a:srgbClr val="37761B"/>
                </a:solidFill>
              </a:rPr>
              <a:t>Various potential benefits</a:t>
            </a:r>
          </a:p>
          <a:p>
            <a:pPr lvl="1"/>
            <a:r>
              <a:rPr kumimoji="1" lang="en-US" altLang="ko-KR" dirty="0"/>
              <a:t>Reducing the minimum GPU count</a:t>
            </a:r>
          </a:p>
          <a:p>
            <a:pPr lvl="1"/>
            <a:r>
              <a:rPr kumimoji="1" lang="en-US" altLang="ko-KR" dirty="0"/>
              <a:t>Improving system throughput at the same GPU count, especially</a:t>
            </a:r>
          </a:p>
          <a:p>
            <a:pPr lvl="2"/>
            <a:r>
              <a:rPr kumimoji="1" lang="en-US" altLang="ko-KR" dirty="0"/>
              <a:t>Before GPUs are sufficiently scaled for a given model</a:t>
            </a:r>
          </a:p>
          <a:p>
            <a:pPr lvl="2"/>
            <a:r>
              <a:rPr kumimoji="1" lang="en-US" altLang="ko-KR" dirty="0"/>
              <a:t>For long-context workloads</a:t>
            </a:r>
          </a:p>
          <a:p>
            <a:pPr lvl="2"/>
            <a:r>
              <a:rPr kumimoji="1" lang="en-US" altLang="ko-KR" dirty="0"/>
              <a:t>Under relaxed SLO requirements</a:t>
            </a:r>
          </a:p>
          <a:p>
            <a:pPr lvl="1"/>
            <a:r>
              <a:rPr kumimoji="1" lang="en-US" altLang="ko-KR" dirty="0"/>
              <a:t>Improving the performance and flexibility of LLM-serving systems</a:t>
            </a:r>
          </a:p>
          <a:p>
            <a:endParaRPr kumimoji="1" lang="en-US" altLang="ko-KR" sz="1000" dirty="0"/>
          </a:p>
          <a:p>
            <a:r>
              <a:rPr kumimoji="1" lang="en-US" altLang="ko-KR" dirty="0">
                <a:solidFill>
                  <a:srgbClr val="FF0000"/>
                </a:solidFill>
              </a:rPr>
              <a:t>Requirements</a:t>
            </a:r>
          </a:p>
          <a:p>
            <a:pPr lvl="1"/>
            <a:r>
              <a:rPr kumimoji="1" lang="en-US" altLang="ko-KR" dirty="0"/>
              <a:t>Maximizing read bandwidth</a:t>
            </a:r>
          </a:p>
          <a:p>
            <a:pPr lvl="1"/>
            <a:r>
              <a:rPr kumimoji="1" lang="en-US" altLang="ko-KR" dirty="0"/>
              <a:t>Significantly enhancing endurance</a:t>
            </a:r>
          </a:p>
          <a:p>
            <a:pPr lvl="1"/>
            <a:r>
              <a:rPr kumimoji="1" lang="en-US" altLang="ko-KR" dirty="0"/>
              <a:t>Improving program speed</a:t>
            </a:r>
          </a:p>
          <a:p>
            <a:pPr lvl="1"/>
            <a:r>
              <a:rPr kumimoji="1" lang="en-US" altLang="ko-KR" dirty="0">
                <a:solidFill>
                  <a:srgbClr val="C60E65"/>
                </a:solidFill>
              </a:rPr>
              <a:t>w/ extensive architecture- and system-level optimizations</a:t>
            </a:r>
          </a:p>
          <a:p>
            <a:pPr lvl="1"/>
            <a:endParaRPr kumimoji="1" lang="en-US" altLang="ko-KR" dirty="0"/>
          </a:p>
          <a:p>
            <a:pPr lvl="1"/>
            <a:endParaRPr kumimoji="1" lang="ko-KR" altLang="en-US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C70E4FC-E491-1650-05D7-2D2EC7E560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F01C83D-B1A2-CF45-BA58-90BC356B5C2B}" type="slidenum">
              <a:rPr kumimoji="1" lang="ko-KR" altLang="en-US" smtClean="0"/>
              <a:t>37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6447BC4-5758-9BE6-9D8B-C2E3269AEB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kumimoji="1" lang="en-US" altLang="ko-KR" dirty="0"/>
              <a:t>[SAFARI Live Seminar] Exploring HBF for Modern LLM Inference: Opportunities and Challenges</a:t>
            </a:r>
            <a:endParaRPr kumimoji="1" lang="ko-KR" altLang="en-US" dirty="0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4A918FBF-823E-893E-D9FB-21236EA48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ko-KR" dirty="0"/>
              <a:t>Summary: Exploring HBF for LLM-Serving Systems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259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52C41-BE54-04AF-002B-B7B621821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9B9FF4-B4CB-014D-27AE-C64C77C894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Exploring High-Bandwidth Flash for Modern LLM Inference: Opportunities and Challenges</a:t>
            </a:r>
            <a:endParaRPr kumimoji="1" lang="ko-KR" altLang="en-US" sz="40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45DDFF9-5177-DCA3-B5C1-86F54B35FB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ko-KR" dirty="0"/>
              <a:t>SAFARI Live Seminar</a:t>
            </a:r>
            <a:endParaRPr kumimoji="1" lang="ko-KR" altLang="en-US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67759ABA-1D66-9AB8-9391-16F1AC56EA25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rPr lang="en-US" altLang="ko-KR" dirty="0" err="1"/>
              <a:t>Jisung</a:t>
            </a:r>
            <a:r>
              <a:rPr lang="en-US" altLang="ko-KR" dirty="0"/>
              <a:t> Park</a:t>
            </a:r>
            <a:endParaRPr lang="ko-KR" altLang="en-US" dirty="0"/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CA45A0CF-5A54-5F77-F903-FC6FCFD8BBC6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rPr kumimoji="1" lang="en-US" altLang="ko-KR" dirty="0"/>
              <a:t>2026.07.24</a:t>
            </a:r>
            <a:endParaRPr kumimoji="1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74915243"/>
      </p:ext>
    </p:extLst>
  </p:cSld>
  <p:clrMapOvr>
    <a:masterClrMapping/>
  </p:clrMapOvr>
</p:sld>
</file>

<file path=ppt/theme/theme1.xml><?xml version="1.0" encoding="utf-8"?>
<a:theme xmlns:a="http://schemas.openxmlformats.org/drawingml/2006/main" name="postech-custom-jisung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에스코어">
      <a:majorFont>
        <a:latin typeface="에스코어 드림 6 Bold"/>
        <a:ea typeface="에스코어 드림 6 Bold"/>
        <a:cs typeface=""/>
      </a:majorFont>
      <a:minorFont>
        <a:latin typeface="에스코어 드림 4 Regular"/>
        <a:ea typeface="에스코어 드림 4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200">
            <a:latin typeface="Cambria" panose="02040503050406030204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2013 - 2022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13 - 2022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13 - 2022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13 - 2022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13 - 2022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13 - 2022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13 - 2022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13 - 2022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13 - 2022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13 - 2022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13 - 2022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13 - 2022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2013 - 2022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13 - 2022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2013 - 2022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13 - 2022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 2013 - 2022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13 - 2022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 2013 - 2022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13 - 2022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6556</TotalTime>
  <Words>3597</Words>
  <Application>Microsoft Macintosh PowerPoint</Application>
  <PresentationFormat>와이드스크린</PresentationFormat>
  <Paragraphs>1109</Paragraphs>
  <Slides>39</Slides>
  <Notes>39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52" baseType="lpstr">
      <vt:lpstr>Wingdings</vt:lpstr>
      <vt:lpstr>Arial</vt:lpstr>
      <vt:lpstr>에스코어 드림 4 Regular</vt:lpstr>
      <vt:lpstr>S-Core Dream 6 Bold</vt:lpstr>
      <vt:lpstr>Lora Medium</vt:lpstr>
      <vt:lpstr>Lora</vt:lpstr>
      <vt:lpstr>S-Core Dream 5 Medium</vt:lpstr>
      <vt:lpstr>Cambria Math</vt:lpstr>
      <vt:lpstr>Cambria</vt:lpstr>
      <vt:lpstr>Lora SemiBold</vt:lpstr>
      <vt:lpstr>에스코어 드림 5 Medium</vt:lpstr>
      <vt:lpstr>Calibri</vt:lpstr>
      <vt:lpstr>postech-custom-jisung</vt:lpstr>
      <vt:lpstr>Exploring High-Bandwidth Flash for Modern LLM Inference: Opportunities and Challenges</vt:lpstr>
      <vt:lpstr>Brief Self-Introduction</vt:lpstr>
      <vt:lpstr>Research on NAND Flash Memory (Selected)</vt:lpstr>
      <vt:lpstr>NAND Flash in AI Era</vt:lpstr>
      <vt:lpstr> Growing Interest in NAND Flash</vt:lpstr>
      <vt:lpstr>Exploring HBF for LLM-Serving Systems</vt:lpstr>
      <vt:lpstr>Executive Summary</vt:lpstr>
      <vt:lpstr>Outline</vt:lpstr>
      <vt:lpstr>Large Language Models (LLMs)</vt:lpstr>
      <vt:lpstr>Memory Requirements of LLMs</vt:lpstr>
      <vt:lpstr>Today’s Solution: Scale Up GPUs</vt:lpstr>
      <vt:lpstr>Today’s Solution: Scale Up GPUs</vt:lpstr>
      <vt:lpstr>Today’s Solution: Scale Up GPUs</vt:lpstr>
      <vt:lpstr>NAND Flash-Based High-Bandwidth Memory</vt:lpstr>
      <vt:lpstr>NAND Flash-Based High-Bandwidth Memory</vt:lpstr>
      <vt:lpstr>NAND Flash-Based High-Bandwidth Memory</vt:lpstr>
      <vt:lpstr>Our Goal</vt:lpstr>
      <vt:lpstr>Outline</vt:lpstr>
      <vt:lpstr>Methodology: Key Assumption</vt:lpstr>
      <vt:lpstr>Methodology: LLM-Serving Systems</vt:lpstr>
      <vt:lpstr>GPU Configurations</vt:lpstr>
      <vt:lpstr>Methodology: GPU Configurations (Cont’d)</vt:lpstr>
      <vt:lpstr>Methodology: GPU Configurations (Cont’d)</vt:lpstr>
      <vt:lpstr>Methodology: GPU Configurations (Cont’d)</vt:lpstr>
      <vt:lpstr>Methodology: Workloads</vt:lpstr>
      <vt:lpstr>Outline</vt:lpstr>
      <vt:lpstr>Evaluation Results: System Throughput</vt:lpstr>
      <vt:lpstr>Evaluation Results: System Throughput</vt:lpstr>
      <vt:lpstr>Evaluation Results: System Throughput</vt:lpstr>
      <vt:lpstr>Evaluation Results: System Throughput</vt:lpstr>
      <vt:lpstr>Evaluation Results: Diminishing Gains w/ more GPUs</vt:lpstr>
      <vt:lpstr>Evaluation Results: System Throughput</vt:lpstr>
      <vt:lpstr>Evaluation Results: System Throughput</vt:lpstr>
      <vt:lpstr>Evaluation Results: System Throughput</vt:lpstr>
      <vt:lpstr>Evaluation: Performance Breakdown</vt:lpstr>
      <vt:lpstr>Evaluation: Effect of TPOT SLO Constraint</vt:lpstr>
      <vt:lpstr>Evaluation: Write-Traffic Analysis</vt:lpstr>
      <vt:lpstr>Summary: Exploring HBF for LLM-Serving Systems</vt:lpstr>
      <vt:lpstr>Exploring High-Bandwidth Flash for Modern LLM Inference: Opportunities and Challenges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[CSED211] Introduction to Computer Software Systems</dc:title>
  <cp:lastModifiedBy>Jisung Park</cp:lastModifiedBy>
  <cp:revision>114</cp:revision>
  <dcterms:modified xsi:type="dcterms:W3CDTF">2026-08-04T21:29:52Z</dcterms:modified>
</cp:coreProperties>
</file>