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60" r:id="rId1"/>
  </p:sldMasterIdLst>
  <p:notesMasterIdLst>
    <p:notesMasterId r:id="rId8"/>
  </p:notesMasterIdLst>
  <p:handoutMasterIdLst>
    <p:handoutMasterId r:id="rId9"/>
  </p:handoutMasterIdLst>
  <p:sldIdLst>
    <p:sldId id="815" r:id="rId2"/>
    <p:sldId id="794" r:id="rId3"/>
    <p:sldId id="816" r:id="rId4"/>
    <p:sldId id="796" r:id="rId5"/>
    <p:sldId id="814" r:id="rId6"/>
    <p:sldId id="810"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clrMru>
    <a:srgbClr val="4A8861"/>
    <a:srgbClr val="006600"/>
    <a:srgbClr val="FFFF66"/>
    <a:srgbClr val="C00000"/>
    <a:srgbClr val="FFBF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54" autoAdjust="0"/>
    <p:restoredTop sz="88028" autoAdjust="0"/>
  </p:normalViewPr>
  <p:slideViewPr>
    <p:cSldViewPr>
      <p:cViewPr>
        <p:scale>
          <a:sx n="85" d="100"/>
          <a:sy n="85" d="100"/>
        </p:scale>
        <p:origin x="-1784" y="-248"/>
      </p:cViewPr>
      <p:guideLst>
        <p:guide orient="horz" pos="2160"/>
        <p:guide pos="2880"/>
      </p:guideLst>
    </p:cSldViewPr>
  </p:slideViewPr>
  <p:notesTextViewPr>
    <p:cViewPr>
      <p:scale>
        <a:sx n="1" d="1"/>
        <a:sy n="1" d="1"/>
      </p:scale>
      <p:origin x="0" y="0"/>
    </p:cViewPr>
  </p:notesTextViewPr>
  <p:notesViewPr>
    <p:cSldViewPr snapToGrid="0" snapToObjects="1">
      <p:cViewPr varScale="1">
        <p:scale>
          <a:sx n="73" d="100"/>
          <a:sy n="73" d="100"/>
        </p:scale>
        <p:origin x="-3480"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handoutMaster" Target="handoutMasters/handoutMaster1.xml"/><Relationship Id="rId10" Type="http://schemas.openxmlformats.org/officeDocument/2006/relationships/printerSettings" Target="printerSettings/printerSettings1.bin"/></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14BDD2E-8744-D74E-8A07-3D7C96C5ADED}" type="datetimeFigureOut">
              <a:rPr lang="en-US" smtClean="0"/>
              <a:t>3/30/18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10A336A-9C8E-8744-AD28-B78518F2E8D2}" type="slidenum">
              <a:rPr lang="en-US" smtClean="0"/>
              <a:t>‹#›</a:t>
            </a:fld>
            <a:endParaRPr lang="en-US"/>
          </a:p>
        </p:txBody>
      </p:sp>
    </p:spTree>
    <p:extLst>
      <p:ext uri="{BB962C8B-B14F-4D97-AF65-F5344CB8AC3E}">
        <p14:creationId xmlns:p14="http://schemas.microsoft.com/office/powerpoint/2010/main" val="7831430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2B0202-0840-4C01-B8CE-44CF26C9F665}" type="datetimeFigureOut">
              <a:rPr lang="en-US" smtClean="0"/>
              <a:t>3/30/18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CB66F2-E617-4D22-9699-A8F2E158CBC6}" type="slidenum">
              <a:rPr lang="en-US" smtClean="0"/>
              <a:t>‹#›</a:t>
            </a:fld>
            <a:endParaRPr lang="en-US"/>
          </a:p>
        </p:txBody>
      </p:sp>
    </p:spTree>
    <p:extLst>
      <p:ext uri="{BB962C8B-B14F-4D97-AF65-F5344CB8AC3E}">
        <p14:creationId xmlns:p14="http://schemas.microsoft.com/office/powerpoint/2010/main" val="32627487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Consumer</a:t>
            </a:r>
            <a:r>
              <a:rPr lang="en-US" baseline="0" dirty="0" smtClean="0"/>
              <a:t> devices like tablets smartphone and wearable are now everywhere and used by billions of people.</a:t>
            </a:r>
          </a:p>
          <a:p>
            <a:r>
              <a:rPr lang="en-US" dirty="0" smtClean="0"/>
              <a:t>One of the</a:t>
            </a:r>
            <a:r>
              <a:rPr lang="en-US" baseline="0" dirty="0" smtClean="0"/>
              <a:t> major challenge in these devices is battery limitation which makes the energy consumption a critical concern </a:t>
            </a:r>
            <a:r>
              <a:rPr lang="mr-IN" baseline="0" dirty="0" smtClean="0"/>
              <a:t>…</a:t>
            </a:r>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2</a:t>
            </a:fld>
            <a:endParaRPr lang="en-US"/>
          </a:p>
        </p:txBody>
      </p:sp>
    </p:spTree>
    <p:extLst>
      <p:ext uri="{BB962C8B-B14F-4D97-AF65-F5344CB8AC3E}">
        <p14:creationId xmlns:p14="http://schemas.microsoft.com/office/powerpoint/2010/main" val="3256289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work, we take</a:t>
            </a:r>
            <a:r>
              <a:rPr lang="en-US" baseline="0" dirty="0" smtClean="0"/>
              <a:t> a look at widely-used </a:t>
            </a:r>
            <a:r>
              <a:rPr lang="en-US" baseline="0" dirty="0" err="1" smtClean="0"/>
              <a:t>google</a:t>
            </a:r>
            <a:r>
              <a:rPr lang="en-US" baseline="0" dirty="0" smtClean="0"/>
              <a:t> consumer workloads, to figure out the major sources of energy consumption.</a:t>
            </a:r>
          </a:p>
          <a:p>
            <a:endParaRPr lang="en-US" baseline="0" dirty="0" smtClean="0"/>
          </a:p>
          <a:p>
            <a:r>
              <a:rPr lang="en-US" baseline="0" dirty="0" smtClean="0"/>
              <a:t>We look at Google Chrome web </a:t>
            </a:r>
            <a:r>
              <a:rPr lang="en-US" baseline="0" dirty="0" err="1" smtClean="0"/>
              <a:t>brower</a:t>
            </a:r>
            <a:r>
              <a:rPr lang="en-US" baseline="0" dirty="0" smtClean="0"/>
              <a:t>. We take a look at </a:t>
            </a:r>
            <a:r>
              <a:rPr lang="en-US" baseline="0" dirty="0" err="1" smtClean="0"/>
              <a:t>Tensorflow</a:t>
            </a:r>
            <a:r>
              <a:rPr lang="en-US" baseline="0" dirty="0" smtClean="0"/>
              <a:t>, Google’s machine learning framework, and we also take a look at two important video related workloads, video playback and video capture, both rely on Google’s vp9 codec technology.</a:t>
            </a:r>
          </a:p>
          <a:p>
            <a:endParaRPr lang="en-US" baseline="0" dirty="0" smtClean="0"/>
          </a:p>
        </p:txBody>
      </p:sp>
      <p:sp>
        <p:nvSpPr>
          <p:cNvPr id="4" name="Slide Number Placeholder 3"/>
          <p:cNvSpPr>
            <a:spLocks noGrp="1"/>
          </p:cNvSpPr>
          <p:nvPr>
            <p:ph type="sldNum" sz="quarter" idx="10"/>
          </p:nvPr>
        </p:nvSpPr>
        <p:spPr/>
        <p:txBody>
          <a:bodyPr/>
          <a:lstStyle/>
          <a:p>
            <a:fld id="{3ECB66F2-E617-4D22-9699-A8F2E158CBC6}" type="slidenum">
              <a:rPr lang="en-US" smtClean="0"/>
              <a:t>3</a:t>
            </a:fld>
            <a:endParaRPr lang="en-US"/>
          </a:p>
        </p:txBody>
      </p:sp>
    </p:spTree>
    <p:extLst>
      <p:ext uri="{BB962C8B-B14F-4D97-AF65-F5344CB8AC3E}">
        <p14:creationId xmlns:p14="http://schemas.microsoft.com/office/powerpoint/2010/main" val="3596460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Throughout our analysis, we make</a:t>
            </a:r>
            <a:r>
              <a:rPr lang="en-US" baseline="0" dirty="0" smtClean="0"/>
              <a:t> a key observation </a:t>
            </a:r>
            <a:r>
              <a:rPr lang="en-US" dirty="0" smtClean="0"/>
              <a:t>that</a:t>
            </a:r>
            <a:r>
              <a:rPr lang="en-US" baseline="0" dirty="0" smtClean="0"/>
              <a:t> out of all sources of energy consumption, data movement is a major contributor to the total system energy. We find that across all of the workloads</a:t>
            </a:r>
            <a:r>
              <a:rPr lang="en-US" dirty="0" smtClean="0"/>
              <a:t>,</a:t>
            </a:r>
            <a:r>
              <a:rPr lang="en-US" baseline="0" dirty="0" smtClean="0"/>
              <a:t> on average around 62.7% of total system energy is spent on data movement.</a:t>
            </a:r>
          </a:p>
          <a:p>
            <a:endParaRPr lang="en-US" baseline="0" dirty="0" smtClean="0"/>
          </a:p>
          <a:p>
            <a:r>
              <a:rPr lang="en-US" baseline="0" dirty="0" smtClean="0"/>
              <a:t>One way to reduce data movement cost is to move computation close to data, or </a:t>
            </a:r>
            <a:r>
              <a:rPr lang="mr-IN" baseline="0" dirty="0" smtClean="0"/>
              <a:t>…</a:t>
            </a:r>
            <a:endParaRPr lang="en-US" baseline="0" dirty="0" smtClean="0"/>
          </a:p>
          <a:p>
            <a:r>
              <a:rPr lang="en-US" baseline="0" dirty="0" smtClean="0"/>
              <a:t>One potential solution to address this cost it do move computation close to data, or in other words, do </a:t>
            </a:r>
            <a:r>
              <a:rPr lang="en-US" baseline="0" dirty="0" err="1" smtClean="0"/>
              <a:t>procesing</a:t>
            </a:r>
            <a:r>
              <a:rPr lang="en-US" baseline="0" dirty="0" smtClean="0"/>
              <a:t> in memory. However, the challenge is that these devices.</a:t>
            </a:r>
          </a:p>
          <a:p>
            <a:endParaRPr lang="en-US" baseline="0" dirty="0" smtClean="0"/>
          </a:p>
          <a:p>
            <a:endParaRPr lang="en-US" baseline="0" dirty="0" smtClean="0"/>
          </a:p>
          <a:p>
            <a:r>
              <a:rPr lang="en-US" dirty="0" smtClean="0"/>
              <a:t>One potential</a:t>
            </a:r>
            <a:r>
              <a:rPr lang="en-US" baseline="0" dirty="0" smtClean="0"/>
              <a:t> solution to mitigate data movement cost and reduce total system energy is to execute data-movement heavy portions of application close to data, or in other words, do processing in memory. However, consumer devices are </a:t>
            </a:r>
            <a:r>
              <a:rPr lang="en-US" baseline="0" dirty="0" err="1" smtClean="0"/>
              <a:t>extermely</a:t>
            </a:r>
            <a:r>
              <a:rPr lang="en-US" baseline="0" dirty="0" smtClean="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4</a:t>
            </a:fld>
            <a:endParaRPr lang="en-US"/>
          </a:p>
        </p:txBody>
      </p:sp>
    </p:spTree>
    <p:extLst>
      <p:ext uri="{BB962C8B-B14F-4D97-AF65-F5344CB8AC3E}">
        <p14:creationId xmlns:p14="http://schemas.microsoft.com/office/powerpoint/2010/main" val="74239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To figure</a:t>
            </a:r>
            <a:r>
              <a:rPr lang="en-US" sz="1200" kern="1200" baseline="0" dirty="0" smtClean="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smtClean="0">
                <a:solidFill>
                  <a:schemeClr val="tx1"/>
                </a:solidFill>
                <a:latin typeface="+mn-lt"/>
                <a:ea typeface="+mn-ea"/>
                <a:cs typeface="+mn-cs"/>
              </a:rPr>
              <a:t>pritmitives</a:t>
            </a:r>
            <a:r>
              <a:rPr lang="en-US" sz="1200" kern="1200" baseline="0" dirty="0" smtClean="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smtClean="0">
                <a:solidFill>
                  <a:schemeClr val="tx1"/>
                </a:solidFill>
                <a:latin typeface="+mn-lt"/>
                <a:ea typeface="+mn-ea"/>
                <a:cs typeface="+mn-cs"/>
              </a:rPr>
              <a:t>perforamcne</a:t>
            </a:r>
            <a:r>
              <a:rPr lang="en-US" sz="1200" kern="1200" baseline="0" dirty="0" smtClean="0">
                <a:solidFill>
                  <a:schemeClr val="tx1"/>
                </a:solidFill>
                <a:latin typeface="+mn-lt"/>
                <a:ea typeface="+mn-ea"/>
                <a:cs typeface="+mn-cs"/>
              </a:rPr>
              <a:t> around 54%.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our PIM core can reduce significant portion of data movement, reduce </a:t>
            </a:r>
            <a:r>
              <a:rPr lang="en-US" sz="1200" kern="1200" baseline="0" dirty="0" err="1" smtClean="0">
                <a:solidFill>
                  <a:schemeClr val="tx1"/>
                </a:solidFill>
                <a:latin typeface="+mn-lt"/>
                <a:ea typeface="+mn-ea"/>
                <a:cs typeface="+mn-cs"/>
              </a:rPr>
              <a:t>enregy</a:t>
            </a:r>
            <a:r>
              <a:rPr lang="en-US" sz="1200" kern="1200" baseline="0" dirty="0" smtClean="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smtClean="0">
              <a:solidFill>
                <a:schemeClr val="tx1"/>
              </a:solidFill>
              <a:latin typeface="+mn-lt"/>
              <a:ea typeface="+mn-ea"/>
              <a:cs typeface="+mn-cs"/>
            </a:endParaRPr>
          </a:p>
          <a:p>
            <a:pPr lvl="1">
              <a:spcBef>
                <a:spcPts val="600"/>
              </a:spcBef>
            </a:pPr>
            <a:r>
              <a:rPr lang="en-US" sz="1200" kern="1200" baseline="0" dirty="0" smtClean="0">
                <a:solidFill>
                  <a:schemeClr val="tx1"/>
                </a:solidFill>
                <a:latin typeface="+mn-lt"/>
                <a:ea typeface="+mn-ea"/>
                <a:cs typeface="+mn-cs"/>
              </a:rPr>
              <a:t>Or use </a:t>
            </a:r>
            <a:r>
              <a:rPr lang="en-US" sz="1200" kern="1200" baseline="0" dirty="0" err="1" smtClean="0">
                <a:solidFill>
                  <a:schemeClr val="tx1"/>
                </a:solidFill>
                <a:latin typeface="+mn-lt"/>
                <a:ea typeface="+mn-ea"/>
                <a:cs typeface="+mn-cs"/>
              </a:rPr>
              <a:t>Saugata’s</a:t>
            </a:r>
            <a:r>
              <a:rPr lang="en-US" sz="1200" kern="1200" baseline="0" dirty="0" smtClean="0">
                <a:solidFill>
                  <a:schemeClr val="tx1"/>
                </a:solidFill>
                <a:latin typeface="+mn-lt"/>
                <a:ea typeface="+mn-ea"/>
                <a:cs typeface="+mn-cs"/>
              </a:rPr>
              <a:t> approach : </a:t>
            </a:r>
            <a:r>
              <a:rPr lang="en-US" sz="2100" b="0" dirty="0" smtClean="0">
                <a:solidFill>
                  <a:srgbClr val="00B050"/>
                </a:solidFill>
              </a:rPr>
              <a:t>Reduces </a:t>
            </a:r>
            <a:r>
              <a:rPr lang="en-US" sz="2100" dirty="0" smtClean="0">
                <a:solidFill>
                  <a:srgbClr val="00B050"/>
                </a:solidFill>
              </a:rPr>
              <a:t>total system energy </a:t>
            </a:r>
            <a:r>
              <a:rPr lang="en-US" sz="2100" b="0" dirty="0" smtClean="0">
                <a:solidFill>
                  <a:srgbClr val="00B050"/>
                </a:solidFill>
              </a:rPr>
              <a:t>by an average of </a:t>
            </a:r>
            <a:r>
              <a:rPr lang="en-US" sz="2100" dirty="0" smtClean="0">
                <a:solidFill>
                  <a:srgbClr val="00B050"/>
                </a:solidFill>
              </a:rPr>
              <a:t>55.4%</a:t>
            </a:r>
          </a:p>
          <a:p>
            <a:pPr lvl="1">
              <a:spcBef>
                <a:spcPts val="300"/>
              </a:spcBef>
            </a:pPr>
            <a:r>
              <a:rPr lang="en-US" sz="2100" b="0" dirty="0" smtClean="0">
                <a:solidFill>
                  <a:srgbClr val="00B050"/>
                </a:solidFill>
              </a:rPr>
              <a:t>Reduces </a:t>
            </a:r>
            <a:r>
              <a:rPr lang="en-US" sz="2100" dirty="0" smtClean="0">
                <a:solidFill>
                  <a:srgbClr val="00B050"/>
                </a:solidFill>
              </a:rPr>
              <a:t>execution time</a:t>
            </a:r>
            <a:r>
              <a:rPr lang="en-US" sz="2100" b="0" dirty="0" smtClean="0">
                <a:solidFill>
                  <a:srgbClr val="00B050"/>
                </a:solidFill>
              </a:rPr>
              <a:t> by an average of </a:t>
            </a:r>
            <a:r>
              <a:rPr lang="en-US" sz="2100" dirty="0" smtClean="0">
                <a:solidFill>
                  <a:srgbClr val="00B050"/>
                </a:solidFill>
              </a:rPr>
              <a:t>54.2%</a:t>
            </a:r>
            <a:endParaRPr lang="en-US" sz="2400" dirty="0" smtClean="0">
              <a:solidFill>
                <a:srgbClr val="00B050"/>
              </a:solidFill>
            </a:endParaRPr>
          </a:p>
          <a:p>
            <a:endParaRPr lang="en-US"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Our result show that both of them can significantly reduce the data movement for each function.</a:t>
            </a:r>
          </a:p>
          <a:p>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Feedback: talk about result more</a:t>
            </a:r>
          </a:p>
          <a:p>
            <a:r>
              <a:rPr lang="en-US" sz="1200" kern="1200" dirty="0" smtClean="0">
                <a:solidFill>
                  <a:schemeClr val="tx1"/>
                </a:solidFill>
                <a:latin typeface="+mn-lt"/>
                <a:ea typeface="+mn-ea"/>
                <a:cs typeface="+mn-cs"/>
              </a:rPr>
              <a:t>Don’t talk about specific detail like </a:t>
            </a:r>
            <a:r>
              <a:rPr lang="en-US" sz="1200" kern="1200" dirty="0" err="1" smtClean="0">
                <a:solidFill>
                  <a:schemeClr val="tx1"/>
                </a:solidFill>
                <a:latin typeface="+mn-lt"/>
                <a:ea typeface="+mn-ea"/>
                <a:cs typeface="+mn-cs"/>
              </a:rPr>
              <a:t>MemCopy</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MemSet</a:t>
            </a:r>
            <a:r>
              <a:rPr lang="en-US" sz="1200" kern="1200" dirty="0" smtClean="0">
                <a:solidFill>
                  <a:schemeClr val="tx1"/>
                </a:solidFill>
                <a:latin typeface="+mn-lt"/>
                <a:ea typeface="+mn-ea"/>
                <a:cs typeface="+mn-cs"/>
              </a:rPr>
              <a:t> stuff like that</a:t>
            </a:r>
          </a:p>
          <a:p>
            <a:r>
              <a:rPr lang="en-US" sz="1200" kern="1200" dirty="0" smtClean="0">
                <a:solidFill>
                  <a:schemeClr val="tx1"/>
                </a:solidFill>
                <a:latin typeface="+mn-lt"/>
                <a:ea typeface="+mn-ea"/>
                <a:cs typeface="+mn-cs"/>
              </a:rPr>
              <a:t>Main take away:</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data movement come from simple functions</a:t>
            </a:r>
            <a:r>
              <a:rPr lang="en-US" sz="1200" kern="1200" baseline="0" dirty="0" smtClean="0">
                <a:solidFill>
                  <a:schemeClr val="tx1"/>
                </a:solidFill>
                <a:latin typeface="+mn-lt"/>
                <a:ea typeface="+mn-ea"/>
                <a:cs typeface="+mn-cs"/>
              </a:rPr>
              <a:t> that are simple enough to implement in PIM</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We find that these</a:t>
            </a:r>
            <a:r>
              <a:rPr lang="en-US" sz="1200" kern="1200" baseline="0" dirty="0" smtClean="0">
                <a:solidFill>
                  <a:schemeClr val="tx1"/>
                </a:solidFill>
                <a:latin typeface="+mn-lt"/>
                <a:ea typeface="+mn-ea"/>
                <a:cs typeface="+mn-cs"/>
              </a:rPr>
              <a:t> functions and </a:t>
            </a:r>
            <a:r>
              <a:rPr lang="en-US" sz="1200" kern="1200" baseline="0" dirty="0" err="1" smtClean="0">
                <a:solidFill>
                  <a:schemeClr val="tx1"/>
                </a:solidFill>
                <a:latin typeface="+mn-lt"/>
                <a:ea typeface="+mn-ea"/>
                <a:cs typeface="+mn-cs"/>
              </a:rPr>
              <a:t>primitves</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smtClean="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smtClean="0">
                <a:solidFill>
                  <a:schemeClr val="tx1"/>
                </a:solidFill>
                <a:latin typeface="+mn-lt"/>
                <a:ea typeface="+mn-ea"/>
                <a:cs typeface="+mn-cs"/>
              </a:rPr>
              <a:t>dat</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amovement</a:t>
            </a:r>
            <a:r>
              <a:rPr lang="en-US" sz="1200" kern="1200" baseline="0" dirty="0" smtClean="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5</a:t>
            </a:fld>
            <a:endParaRPr lang="en-US"/>
          </a:p>
        </p:txBody>
      </p:sp>
    </p:spTree>
    <p:extLst>
      <p:ext uri="{BB962C8B-B14F-4D97-AF65-F5344CB8AC3E}">
        <p14:creationId xmlns:p14="http://schemas.microsoft.com/office/powerpoint/2010/main" val="3011996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Please drop by our talk during session 1 if you would like to learn more about data movement in Google</a:t>
            </a:r>
            <a:r>
              <a:rPr lang="en-US" sz="1200" kern="1200" baseline="0" dirty="0" smtClean="0">
                <a:solidFill>
                  <a:schemeClr val="tx1"/>
                </a:solidFill>
                <a:latin typeface="+mn-lt"/>
                <a:ea typeface="+mn-ea"/>
                <a:cs typeface="+mn-cs"/>
              </a:rPr>
              <a:t> workloads</a:t>
            </a:r>
            <a:r>
              <a:rPr lang="en-US" sz="1200" kern="1200" dirty="0" smtClean="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6</a:t>
            </a:fld>
            <a:endParaRPr lang="en-US"/>
          </a:p>
        </p:txBody>
      </p:sp>
    </p:spTree>
    <p:extLst>
      <p:ext uri="{BB962C8B-B14F-4D97-AF65-F5344CB8AC3E}">
        <p14:creationId xmlns:p14="http://schemas.microsoft.com/office/powerpoint/2010/main" val="834067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3/30/18</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150750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3/30/18</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603887561"/>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3/30/18</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95906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3/30/18</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720324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3/30/18</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049860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3/30/18</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636263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3/30/18</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69013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3/30/18</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9610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3/30/18</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172238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3/30/18</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567632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3/30/18</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58719045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42841911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jp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4.png"/><Relationship Id="rId8"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3.png"/><Relationship Id="rId7" Type="http://schemas.openxmlformats.org/officeDocument/2006/relationships/image" Target="../media/image4.png"/><Relationship Id="rId8" Type="http://schemas.openxmlformats.org/officeDocument/2006/relationships/image" Target="../media/image6.jpg"/><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smtClean="0">
                <a:solidFill>
                  <a:srgbClr val="FFFFFF"/>
                </a:solidFill>
                <a:latin typeface=""/>
              </a:rPr>
              <a:t>Google Workloads</a:t>
            </a:r>
            <a:br>
              <a:rPr lang="en-US" sz="3800" dirty="0" smtClean="0">
                <a:solidFill>
                  <a:srgbClr val="FFFFFF"/>
                </a:solidFill>
                <a:latin typeface=""/>
              </a:rPr>
            </a:br>
            <a:r>
              <a:rPr lang="en-US" sz="3800" dirty="0" smtClean="0">
                <a:solidFill>
                  <a:srgbClr val="FFFFFF"/>
                </a:solidFill>
                <a:latin typeface=""/>
              </a:rPr>
              <a:t> for Consumer Devices:</a:t>
            </a:r>
            <a:br>
              <a:rPr lang="en-US" sz="3800" dirty="0" smtClean="0">
                <a:solidFill>
                  <a:srgbClr val="FFFFFF"/>
                </a:solidFill>
                <a:latin typeface=""/>
              </a:rPr>
            </a:br>
            <a:r>
              <a:rPr lang="en-US" sz="3800" dirty="0" smtClean="0">
                <a:solidFill>
                  <a:srgbClr val="FFFFFF"/>
                </a:solidFill>
                <a:latin typeface=""/>
              </a:rPr>
              <a:t>Mitigating </a:t>
            </a:r>
            <a:r>
              <a:rPr lang="en-US" sz="3800" dirty="0">
                <a:solidFill>
                  <a:srgbClr val="FFFFFF"/>
                </a:solidFill>
                <a:latin typeface=""/>
              </a:rPr>
              <a:t>Data </a:t>
            </a:r>
            <a:r>
              <a:rPr lang="en-US" sz="3800" dirty="0" smtClean="0">
                <a:solidFill>
                  <a:srgbClr val="FFFFFF"/>
                </a:solidFill>
                <a:latin typeface=""/>
              </a:rPr>
              <a:t>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r>
              <a:rPr lang="en-US" sz="3600" dirty="0" smtClean="0">
                <a:solidFill>
                  <a:schemeClr val="tx1">
                    <a:lumMod val="75000"/>
                    <a:lumOff val="25000"/>
                  </a:schemeClr>
                </a:solidFill>
              </a:rPr>
              <a:t/>
            </a:r>
            <a:br>
              <a:rPr lang="en-US" sz="3600" dirty="0" smtClean="0">
                <a:solidFill>
                  <a:schemeClr val="tx1">
                    <a:lumMod val="75000"/>
                    <a:lumOff val="25000"/>
                  </a:schemeClr>
                </a:solidFill>
              </a:rPr>
            </a:br>
            <a:r>
              <a:rPr lang="en-US" sz="3600" dirty="0" smtClean="0">
                <a:solidFill>
                  <a:schemeClr val="tx1">
                    <a:lumMod val="75000"/>
                    <a:lumOff val="25000"/>
                  </a:schemeClr>
                </a:solidFill>
              </a:rPr>
              <a:t/>
            </a:r>
            <a:br>
              <a:rPr lang="en-US" sz="3600" dirty="0" smtClean="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algn="ctr"/>
            <a:r>
              <a:rPr lang="en-US" sz="3200" b="1" dirty="0" smtClean="0">
                <a:solidFill>
                  <a:srgbClr val="800000"/>
                </a:solidFill>
              </a:rPr>
              <a:t>Amirali Boroumand</a:t>
            </a:r>
            <a:endParaRPr lang="en-US" sz="3200" b="1" dirty="0">
              <a:solidFill>
                <a:srgbClr val="800000"/>
              </a:solidFill>
            </a:endParaRPr>
          </a:p>
        </p:txBody>
      </p:sp>
      <p:sp>
        <p:nvSpPr>
          <p:cNvPr id="8" name="Rectangle 7"/>
          <p:cNvSpPr/>
          <p:nvPr/>
        </p:nvSpPr>
        <p:spPr>
          <a:xfrm>
            <a:off x="378337" y="3480376"/>
            <a:ext cx="8340745" cy="1200328"/>
          </a:xfrm>
          <a:prstGeom prst="rect">
            <a:avLst/>
          </a:prstGeom>
        </p:spPr>
        <p:txBody>
          <a:bodyPr wrap="none">
            <a:spAutoFit/>
          </a:bodyPr>
          <a:lstStyle/>
          <a:p>
            <a:pPr algn="ctr"/>
            <a:r>
              <a:rPr lang="en-US" sz="2400" b="1" dirty="0" err="1" smtClean="0">
                <a:solidFill>
                  <a:schemeClr val="tx1">
                    <a:lumMod val="50000"/>
                    <a:lumOff val="50000"/>
                  </a:schemeClr>
                </a:solidFill>
              </a:rPr>
              <a:t>Saugata</a:t>
            </a:r>
            <a:r>
              <a:rPr lang="en-US" sz="2400" b="1" dirty="0" smtClean="0">
                <a:solidFill>
                  <a:schemeClr val="tx1">
                    <a:lumMod val="50000"/>
                    <a:lumOff val="50000"/>
                  </a:schemeClr>
                </a:solidFill>
              </a:rPr>
              <a:t> </a:t>
            </a:r>
            <a:r>
              <a:rPr lang="en-US" sz="2400" b="1" dirty="0" err="1" smtClean="0">
                <a:solidFill>
                  <a:schemeClr val="tx1">
                    <a:lumMod val="50000"/>
                    <a:lumOff val="50000"/>
                  </a:schemeClr>
                </a:solidFill>
              </a:rPr>
              <a:t>Ghose</a:t>
            </a:r>
            <a:r>
              <a:rPr lang="en-US" sz="2400" b="1" dirty="0" smtClean="0">
                <a:solidFill>
                  <a:schemeClr val="tx1">
                    <a:lumMod val="50000"/>
                    <a:lumOff val="50000"/>
                  </a:schemeClr>
                </a:solidFill>
              </a:rPr>
              <a:t>,  </a:t>
            </a:r>
            <a:r>
              <a:rPr lang="tr-TR" sz="2400" b="1" dirty="0" err="1">
                <a:solidFill>
                  <a:schemeClr val="tx1">
                    <a:lumMod val="50000"/>
                    <a:lumOff val="50000"/>
                  </a:schemeClr>
                </a:solidFill>
              </a:rPr>
              <a:t>Youngsok</a:t>
            </a:r>
            <a:r>
              <a:rPr lang="tr-TR" sz="2400" b="1" dirty="0">
                <a:solidFill>
                  <a:schemeClr val="tx1">
                    <a:lumMod val="50000"/>
                    <a:lumOff val="50000"/>
                  </a:schemeClr>
                </a:solidFill>
              </a:rPr>
              <a:t> </a:t>
            </a:r>
            <a:r>
              <a:rPr lang="tr-TR" sz="2400" b="1" dirty="0" smtClean="0">
                <a:solidFill>
                  <a:schemeClr val="tx1">
                    <a:lumMod val="50000"/>
                    <a:lumOff val="50000"/>
                  </a:schemeClr>
                </a:solidFill>
              </a:rPr>
              <a:t>Kim, </a:t>
            </a:r>
            <a:r>
              <a:rPr lang="tr-TR" sz="2400" b="1" dirty="0" err="1" smtClean="0">
                <a:solidFill>
                  <a:schemeClr val="tx1">
                    <a:lumMod val="50000"/>
                    <a:lumOff val="50000"/>
                  </a:schemeClr>
                </a:solidFill>
              </a:rPr>
              <a:t>Rachata</a:t>
            </a:r>
            <a:r>
              <a:rPr lang="tr-TR" sz="2400" b="1" dirty="0" smtClean="0">
                <a:solidFill>
                  <a:schemeClr val="tx1">
                    <a:lumMod val="50000"/>
                    <a:lumOff val="50000"/>
                  </a:schemeClr>
                </a:solidFill>
              </a:rPr>
              <a:t> </a:t>
            </a:r>
            <a:r>
              <a:rPr lang="tr-TR" sz="2400" b="1" dirty="0" err="1" smtClean="0">
                <a:solidFill>
                  <a:schemeClr val="tx1">
                    <a:lumMod val="50000"/>
                    <a:lumOff val="50000"/>
                  </a:schemeClr>
                </a:solidFill>
              </a:rPr>
              <a:t>Ausavarungnirun</a:t>
            </a:r>
            <a:r>
              <a:rPr lang="tr-TR" sz="2400" b="1" dirty="0" smtClean="0">
                <a:solidFill>
                  <a:schemeClr val="tx1">
                    <a:lumMod val="50000"/>
                    <a:lumOff val="50000"/>
                  </a:schemeClr>
                </a:solidFill>
              </a:rPr>
              <a:t>,</a:t>
            </a:r>
          </a:p>
          <a:p>
            <a:pPr algn="ctr"/>
            <a:r>
              <a:rPr lang="tr-TR" sz="2400" b="1" dirty="0" smtClean="0">
                <a:solidFill>
                  <a:schemeClr val="tx1">
                    <a:lumMod val="50000"/>
                    <a:lumOff val="50000"/>
                  </a:schemeClr>
                </a:solidFill>
              </a:rPr>
              <a:t> </a:t>
            </a:r>
            <a:r>
              <a:rPr lang="tr-TR" sz="2400" b="1" dirty="0" err="1">
                <a:solidFill>
                  <a:schemeClr val="tx1">
                    <a:lumMod val="50000"/>
                    <a:lumOff val="50000"/>
                  </a:schemeClr>
                </a:solidFill>
              </a:rPr>
              <a:t>Eric</a:t>
            </a:r>
            <a:r>
              <a:rPr lang="tr-TR" sz="2400" b="1" dirty="0">
                <a:solidFill>
                  <a:schemeClr val="tx1">
                    <a:lumMod val="50000"/>
                    <a:lumOff val="50000"/>
                  </a:schemeClr>
                </a:solidFill>
              </a:rPr>
              <a:t> </a:t>
            </a:r>
            <a:r>
              <a:rPr lang="tr-TR" sz="2400" b="1" dirty="0" err="1" smtClean="0">
                <a:solidFill>
                  <a:schemeClr val="tx1">
                    <a:lumMod val="50000"/>
                    <a:lumOff val="50000"/>
                  </a:schemeClr>
                </a:solidFill>
              </a:rPr>
              <a:t>Shiu</a:t>
            </a:r>
            <a:r>
              <a:rPr lang="tr-TR" sz="2400" b="1" dirty="0" smtClean="0">
                <a:solidFill>
                  <a:schemeClr val="tx1">
                    <a:lumMod val="50000"/>
                    <a:lumOff val="50000"/>
                  </a:schemeClr>
                </a:solidFill>
              </a:rPr>
              <a:t>, </a:t>
            </a:r>
            <a:r>
              <a:rPr lang="tr-TR" sz="2400" b="1" dirty="0" err="1">
                <a:solidFill>
                  <a:schemeClr val="tx1">
                    <a:lumMod val="50000"/>
                    <a:lumOff val="50000"/>
                  </a:schemeClr>
                </a:solidFill>
              </a:rPr>
              <a:t>Rahul</a:t>
            </a:r>
            <a:r>
              <a:rPr lang="tr-TR" sz="2400" b="1" dirty="0">
                <a:solidFill>
                  <a:schemeClr val="tx1">
                    <a:lumMod val="50000"/>
                    <a:lumOff val="50000"/>
                  </a:schemeClr>
                </a:solidFill>
              </a:rPr>
              <a:t> </a:t>
            </a:r>
            <a:r>
              <a:rPr lang="tr-TR" sz="2400" b="1" dirty="0" err="1" smtClean="0">
                <a:solidFill>
                  <a:schemeClr val="tx1">
                    <a:lumMod val="50000"/>
                    <a:lumOff val="50000"/>
                  </a:schemeClr>
                </a:solidFill>
              </a:rPr>
              <a:t>Thakur</a:t>
            </a:r>
            <a:r>
              <a:rPr lang="tr-TR" sz="2400" b="1" dirty="0" smtClean="0">
                <a:solidFill>
                  <a:schemeClr val="tx1">
                    <a:lumMod val="50000"/>
                    <a:lumOff val="50000"/>
                  </a:schemeClr>
                </a:solidFill>
              </a:rPr>
              <a:t>, </a:t>
            </a:r>
            <a:r>
              <a:rPr lang="tr-TR" sz="2400" b="1" dirty="0" err="1">
                <a:solidFill>
                  <a:schemeClr val="tx1">
                    <a:lumMod val="50000"/>
                    <a:lumOff val="50000"/>
                  </a:schemeClr>
                </a:solidFill>
              </a:rPr>
              <a:t>Daehyun</a:t>
            </a:r>
            <a:r>
              <a:rPr lang="tr-TR" sz="2400" b="1" dirty="0">
                <a:solidFill>
                  <a:schemeClr val="tx1">
                    <a:lumMod val="50000"/>
                    <a:lumOff val="50000"/>
                  </a:schemeClr>
                </a:solidFill>
              </a:rPr>
              <a:t> </a:t>
            </a:r>
            <a:r>
              <a:rPr lang="tr-TR" sz="2400" b="1" dirty="0" smtClean="0">
                <a:solidFill>
                  <a:schemeClr val="tx1">
                    <a:lumMod val="50000"/>
                    <a:lumOff val="50000"/>
                  </a:schemeClr>
                </a:solidFill>
              </a:rPr>
              <a:t>Kim, </a:t>
            </a:r>
            <a:r>
              <a:rPr lang="tr-TR" sz="2400" b="1" dirty="0" err="1" smtClean="0">
                <a:solidFill>
                  <a:schemeClr val="tx1">
                    <a:lumMod val="50000"/>
                    <a:lumOff val="50000"/>
                  </a:schemeClr>
                </a:solidFill>
              </a:rPr>
              <a:t>Aki</a:t>
            </a:r>
            <a:r>
              <a:rPr lang="tr-TR" sz="2400" b="1" dirty="0" smtClean="0">
                <a:solidFill>
                  <a:schemeClr val="tx1">
                    <a:lumMod val="50000"/>
                    <a:lumOff val="50000"/>
                  </a:schemeClr>
                </a:solidFill>
              </a:rPr>
              <a:t> </a:t>
            </a:r>
            <a:r>
              <a:rPr lang="tr-TR" sz="2400" b="1" dirty="0" err="1" smtClean="0">
                <a:solidFill>
                  <a:schemeClr val="tx1">
                    <a:lumMod val="50000"/>
                    <a:lumOff val="50000"/>
                  </a:schemeClr>
                </a:solidFill>
              </a:rPr>
              <a:t>Kuusela</a:t>
            </a:r>
            <a:r>
              <a:rPr lang="tr-TR" sz="2400" b="1" dirty="0" smtClean="0">
                <a:solidFill>
                  <a:schemeClr val="tx1">
                    <a:lumMod val="50000"/>
                    <a:lumOff val="50000"/>
                  </a:schemeClr>
                </a:solidFill>
              </a:rPr>
              <a:t>,</a:t>
            </a:r>
            <a:br>
              <a:rPr lang="tr-TR" sz="2400" b="1" dirty="0" smtClean="0">
                <a:solidFill>
                  <a:schemeClr val="tx1">
                    <a:lumMod val="50000"/>
                    <a:lumOff val="50000"/>
                  </a:schemeClr>
                </a:solidFill>
              </a:rPr>
            </a:br>
            <a:r>
              <a:rPr lang="tr-TR" sz="2400" b="1" dirty="0" smtClean="0">
                <a:solidFill>
                  <a:schemeClr val="tx1">
                    <a:lumMod val="50000"/>
                    <a:lumOff val="50000"/>
                  </a:schemeClr>
                </a:solidFill>
              </a:rPr>
              <a:t> </a:t>
            </a:r>
            <a:r>
              <a:rPr lang="tr-TR" sz="2400" b="1" dirty="0">
                <a:solidFill>
                  <a:schemeClr val="tx1">
                    <a:lumMod val="50000"/>
                    <a:lumOff val="50000"/>
                  </a:schemeClr>
                </a:solidFill>
              </a:rPr>
              <a:t>Allan </a:t>
            </a:r>
            <a:r>
              <a:rPr lang="tr-TR" sz="2400" b="1" dirty="0" err="1" smtClean="0">
                <a:solidFill>
                  <a:schemeClr val="tx1">
                    <a:lumMod val="50000"/>
                    <a:lumOff val="50000"/>
                  </a:schemeClr>
                </a:solidFill>
              </a:rPr>
              <a:t>Knies</a:t>
            </a:r>
            <a:r>
              <a:rPr lang="tr-TR" sz="2400" b="1" dirty="0" smtClean="0">
                <a:solidFill>
                  <a:schemeClr val="tx1">
                    <a:lumMod val="50000"/>
                    <a:lumOff val="50000"/>
                  </a:schemeClr>
                </a:solidFill>
              </a:rPr>
              <a:t>, </a:t>
            </a:r>
            <a:r>
              <a:rPr lang="tr-TR" sz="2400" b="1" dirty="0" err="1">
                <a:solidFill>
                  <a:schemeClr val="tx1">
                    <a:lumMod val="50000"/>
                    <a:lumOff val="50000"/>
                  </a:schemeClr>
                </a:solidFill>
              </a:rPr>
              <a:t>Parthasarathy</a:t>
            </a:r>
            <a:r>
              <a:rPr lang="tr-TR" sz="2400" b="1" dirty="0">
                <a:solidFill>
                  <a:schemeClr val="tx1">
                    <a:lumMod val="50000"/>
                    <a:lumOff val="50000"/>
                  </a:schemeClr>
                </a:solidFill>
              </a:rPr>
              <a:t> </a:t>
            </a:r>
            <a:r>
              <a:rPr lang="tr-TR" sz="2400" b="1" dirty="0" err="1" smtClean="0">
                <a:solidFill>
                  <a:schemeClr val="tx1">
                    <a:lumMod val="50000"/>
                    <a:lumOff val="50000"/>
                  </a:schemeClr>
                </a:solidFill>
              </a:rPr>
              <a:t>Ranganathan</a:t>
            </a:r>
            <a:r>
              <a:rPr lang="tr-TR" sz="2400" b="1" dirty="0" smtClean="0">
                <a:solidFill>
                  <a:schemeClr val="tx1">
                    <a:lumMod val="50000"/>
                    <a:lumOff val="50000"/>
                  </a:schemeClr>
                </a:solidFill>
              </a:rPr>
              <a:t>, </a:t>
            </a:r>
            <a:r>
              <a:rPr lang="tr-TR" sz="2400" b="1" dirty="0">
                <a:solidFill>
                  <a:schemeClr val="tx1">
                    <a:lumMod val="50000"/>
                    <a:lumOff val="50000"/>
                  </a:schemeClr>
                </a:solidFill>
              </a:rPr>
              <a:t>Onur </a:t>
            </a:r>
            <a:r>
              <a:rPr lang="tr-TR" sz="2400" b="1" dirty="0" smtClean="0">
                <a:solidFill>
                  <a:schemeClr val="tx1">
                    <a:lumMod val="50000"/>
                    <a:lumOff val="50000"/>
                  </a:schemeClr>
                </a:solidFill>
              </a:rPr>
              <a:t>Mutlu</a:t>
            </a:r>
            <a:endParaRPr lang="en-US" sz="2400" b="1" dirty="0">
              <a:solidFill>
                <a:schemeClr val="tx1">
                  <a:lumMod val="50000"/>
                  <a:lumOff val="50000"/>
                </a:schemeClr>
              </a:solidFill>
            </a:endParaRPr>
          </a:p>
        </p:txBody>
      </p:sp>
      <p:sp>
        <p:nvSpPr>
          <p:cNvPr id="4" name="TextBox 3"/>
          <p:cNvSpPr txBox="1"/>
          <p:nvPr/>
        </p:nvSpPr>
        <p:spPr>
          <a:xfrm>
            <a:off x="-1882588" y="3316941"/>
            <a:ext cx="184666" cy="523220"/>
          </a:xfrm>
          <a:prstGeom prst="rect">
            <a:avLst/>
          </a:prstGeom>
          <a:noFill/>
        </p:spPr>
        <p:txBody>
          <a:bodyPr wrap="none" rtlCol="0">
            <a:spAutoFit/>
          </a:bodyPr>
          <a:lstStyle/>
          <a:p>
            <a:pPr algn="ctr"/>
            <a:endParaRPr lang="en-US" sz="2800" b="1" dirty="0" smtClean="0">
              <a:solidFill>
                <a:schemeClr val="tx1">
                  <a:lumMod val="75000"/>
                  <a:lumOff val="25000"/>
                </a:schemeClr>
              </a:solidFill>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157823773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ill Sans MT"/>
                <a:cs typeface="Gill Sans MT"/>
              </a:rPr>
              <a:t>Consumer Devices</a:t>
            </a:r>
            <a:endParaRPr lang="en-US" dirty="0">
              <a:latin typeface="Gill Sans MT"/>
              <a:cs typeface="Gill Sans MT"/>
            </a:endParaRP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smtClean="0">
              <a:solidFill>
                <a:srgbClr val="595959"/>
              </a:solidFill>
              <a:latin typeface="Gill Sans MT"/>
              <a:cs typeface="Gill Sans MT"/>
            </a:endParaRPr>
          </a:p>
          <a:p>
            <a:pPr lvl="1"/>
            <a:endParaRPr lang="en-US" sz="2400" dirty="0" smtClean="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latin typeface="Gill Sans MT"/>
                <a:cs typeface="Gill Sans MT"/>
              </a:rPr>
              <a:t>2</a:t>
            </a:fld>
            <a:endParaRPr lang="en-US">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algn="ctr"/>
            <a:r>
              <a:rPr lang="en-US" sz="3600" b="1" dirty="0" smtClean="0">
                <a:solidFill>
                  <a:schemeClr val="tx2"/>
                </a:solidFill>
                <a:latin typeface="Gill Sans MT"/>
                <a:cs typeface="Gill Sans MT"/>
              </a:rPr>
              <a:t>Consumer </a:t>
            </a:r>
            <a:r>
              <a:rPr lang="en-US" sz="3600" b="1" dirty="0">
                <a:solidFill>
                  <a:schemeClr val="tx2"/>
                </a:solidFill>
                <a:latin typeface="Gill Sans MT"/>
                <a:cs typeface="Gill Sans MT"/>
              </a:rPr>
              <a:t>devices are </a:t>
            </a:r>
            <a:r>
              <a:rPr lang="en-US" sz="3600" b="1" dirty="0" smtClean="0">
                <a:solidFill>
                  <a:schemeClr val="tx2"/>
                </a:solidFill>
                <a:latin typeface="Gill Sans MT"/>
                <a:cs typeface="Gill Sans MT"/>
              </a:rPr>
              <a:t>everywhere!</a:t>
            </a:r>
            <a:endParaRPr lang="en-US" sz="3600" b="1" dirty="0">
              <a:solidFill>
                <a:schemeClr val="tx2"/>
              </a:solidFill>
              <a:latin typeface="Gill Sans MT"/>
              <a:cs typeface="Gill Sans MT"/>
            </a:endParaRP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algn="ctr"/>
            <a:r>
              <a:rPr lang="en-US" sz="3600" b="1" dirty="0" smtClean="0">
                <a:solidFill>
                  <a:srgbClr val="FFFFFF"/>
                </a:solidFill>
              </a:rPr>
              <a:t>Energy consumption is</a:t>
            </a:r>
            <a:br>
              <a:rPr lang="en-US" sz="3600" b="1" dirty="0" smtClean="0">
                <a:solidFill>
                  <a:srgbClr val="FFFFFF"/>
                </a:solidFill>
              </a:rPr>
            </a:br>
            <a:r>
              <a:rPr lang="en-US" sz="3600" b="1" dirty="0" smtClean="0">
                <a:solidFill>
                  <a:srgbClr val="FFFFFF"/>
                </a:solidFill>
              </a:rPr>
              <a:t> a first-class concern in consumer devices</a:t>
            </a:r>
            <a:endParaRPr lang="en-US" sz="3600" b="1" dirty="0">
              <a:solidFill>
                <a:srgbClr val="FFFFFF"/>
              </a:solidFill>
            </a:endParaRPr>
          </a:p>
        </p:txBody>
      </p:sp>
    </p:spTree>
    <p:extLst>
      <p:ext uri="{BB962C8B-B14F-4D97-AF65-F5344CB8AC3E}">
        <p14:creationId xmlns:p14="http://schemas.microsoft.com/office/powerpoint/2010/main" val="25674054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smtClean="0"/>
              <a:t>Popular Google Consumer Workloads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smtClean="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fld id="{BA2D8F13-174C-467F-9D40-7DDEF70CAB8C}" type="slidenum">
              <a:rPr lang="en-US" smtClean="0"/>
              <a:t>3</a:t>
            </a:fld>
            <a:endParaRPr lang="en-US"/>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lvl="1" algn="ctr"/>
            <a:r>
              <a:rPr lang="en-US" sz="3200" b="1" dirty="0" smtClean="0"/>
              <a:t>Chrome</a:t>
            </a:r>
            <a:endParaRPr lang="en-US" sz="2800" b="1" dirty="0"/>
          </a:p>
        </p:txBody>
      </p:sp>
      <p:sp>
        <p:nvSpPr>
          <p:cNvPr id="9" name="TextBox 8"/>
          <p:cNvSpPr txBox="1"/>
          <p:nvPr/>
        </p:nvSpPr>
        <p:spPr>
          <a:xfrm>
            <a:off x="381000" y="2967335"/>
            <a:ext cx="3886200" cy="461665"/>
          </a:xfrm>
          <a:prstGeom prst="rect">
            <a:avLst/>
          </a:prstGeom>
          <a:noFill/>
        </p:spPr>
        <p:txBody>
          <a:bodyPr wrap="square" rtlCol="0">
            <a:spAutoFit/>
          </a:bodyPr>
          <a:lstStyle/>
          <a:p>
            <a:pPr marL="0" lvl="2" algn="ctr"/>
            <a:r>
              <a:rPr lang="en-US" sz="2400" b="1" dirty="0" smtClean="0">
                <a:solidFill>
                  <a:srgbClr val="595959"/>
                </a:solidFill>
              </a:rPr>
              <a:t>Google’s web browser</a:t>
            </a:r>
            <a:endParaRPr lang="en-US" sz="2400" b="1" dirty="0" smtClean="0">
              <a:solidFill>
                <a:srgbClr val="0000FF"/>
              </a:solidFill>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algn="ctr"/>
            <a:r>
              <a:rPr lang="en-US" sz="3200" b="1" dirty="0" err="1" smtClean="0">
                <a:solidFill>
                  <a:srgbClr val="000000"/>
                </a:solidFill>
              </a:rPr>
              <a:t>TensorFlow</a:t>
            </a:r>
            <a:r>
              <a:rPr lang="en-US" sz="3200" b="1" dirty="0" smtClean="0">
                <a:solidFill>
                  <a:srgbClr val="000000"/>
                </a:solidFill>
              </a:rPr>
              <a:t> Mobile</a:t>
            </a:r>
            <a:endParaRPr lang="en-US" sz="2600" b="1" dirty="0" smtClean="0">
              <a:solidFill>
                <a:srgbClr val="000000"/>
              </a:solidFill>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algn="ctr"/>
            <a:r>
              <a:rPr lang="en-US" sz="2400" b="1" dirty="0" smtClean="0">
                <a:solidFill>
                  <a:srgbClr val="595959"/>
                </a:solidFill>
              </a:rPr>
              <a:t>Google’s machine learning framework</a:t>
            </a:r>
            <a:endParaRPr lang="en-US" sz="2400" dirty="0">
              <a:solidFill>
                <a:srgbClr val="595959"/>
              </a:solidFill>
            </a:endParaRPr>
          </a:p>
        </p:txBody>
      </p:sp>
      <p:sp>
        <p:nvSpPr>
          <p:cNvPr id="16" name="Rectangle 15"/>
          <p:cNvSpPr/>
          <p:nvPr/>
        </p:nvSpPr>
        <p:spPr>
          <a:xfrm>
            <a:off x="-76200" y="5334000"/>
            <a:ext cx="4114800" cy="584776"/>
          </a:xfrm>
          <a:prstGeom prst="rect">
            <a:avLst/>
          </a:prstGeom>
        </p:spPr>
        <p:txBody>
          <a:bodyPr wrap="square">
            <a:spAutoFit/>
          </a:bodyPr>
          <a:lstStyle/>
          <a:p>
            <a:pPr lvl="1" algn="ctr"/>
            <a:r>
              <a:rPr lang="en-US" sz="3200" b="1" dirty="0" smtClean="0">
                <a:solidFill>
                  <a:srgbClr val="000000"/>
                </a:solidFill>
              </a:rPr>
              <a:t>Video Playback</a:t>
            </a:r>
            <a:endParaRPr lang="en-US" sz="3200" b="1" dirty="0">
              <a:solidFill>
                <a:srgbClr val="000000"/>
              </a:solidFill>
            </a:endParaRPr>
          </a:p>
        </p:txBody>
      </p:sp>
      <p:sp>
        <p:nvSpPr>
          <p:cNvPr id="17" name="TextBox 16"/>
          <p:cNvSpPr txBox="1"/>
          <p:nvPr/>
        </p:nvSpPr>
        <p:spPr>
          <a:xfrm>
            <a:off x="127000" y="5943600"/>
            <a:ext cx="4292600" cy="830997"/>
          </a:xfrm>
          <a:prstGeom prst="rect">
            <a:avLst/>
          </a:prstGeom>
          <a:noFill/>
        </p:spPr>
        <p:txBody>
          <a:bodyPr wrap="square" rtlCol="0">
            <a:spAutoFit/>
          </a:bodyPr>
          <a:lstStyle/>
          <a:p>
            <a:pPr algn="ctr"/>
            <a:r>
              <a:rPr lang="en-US" sz="2400" b="1" dirty="0" smtClean="0">
                <a:solidFill>
                  <a:srgbClr val="595959"/>
                </a:solidFill>
              </a:rPr>
              <a:t>Google’s </a:t>
            </a:r>
            <a:r>
              <a:rPr lang="en-US" sz="2400" b="1" dirty="0" smtClean="0">
                <a:solidFill>
                  <a:srgbClr val="0000FF"/>
                </a:solidFill>
              </a:rPr>
              <a:t>video codec</a:t>
            </a:r>
            <a:r>
              <a:rPr lang="en-US" sz="2400" b="1" dirty="0" smtClean="0">
                <a:solidFill>
                  <a:srgbClr val="595959"/>
                </a:solidFill>
              </a:rPr>
              <a:t> </a:t>
            </a:r>
            <a:br>
              <a:rPr lang="en-US" sz="2400" b="1" dirty="0" smtClean="0">
                <a:solidFill>
                  <a:srgbClr val="595959"/>
                </a:solidFill>
              </a:rPr>
            </a:br>
            <a:endParaRPr lang="en-US" sz="2400" b="1" dirty="0" smtClean="0">
              <a:solidFill>
                <a:srgbClr val="0000FF"/>
              </a:solidFill>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lvl="1" algn="ctr"/>
            <a:endParaRPr lang="en-US" sz="2600" b="1" dirty="0">
              <a:solidFill>
                <a:srgbClr val="000000"/>
              </a:solidFill>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lvl="1" algn="ctr"/>
            <a:r>
              <a:rPr lang="en-US" sz="3200" b="1" dirty="0" smtClean="0">
                <a:solidFill>
                  <a:srgbClr val="000000"/>
                </a:solidFill>
              </a:rPr>
              <a:t>Video Capture</a:t>
            </a:r>
            <a:endParaRPr lang="en-US" sz="3200" b="1" dirty="0">
              <a:solidFill>
                <a:srgbClr val="000000"/>
              </a:solidFill>
            </a:endParaRPr>
          </a:p>
        </p:txBody>
      </p:sp>
      <p:sp>
        <p:nvSpPr>
          <p:cNvPr id="32" name="TextBox 31"/>
          <p:cNvSpPr txBox="1"/>
          <p:nvPr/>
        </p:nvSpPr>
        <p:spPr>
          <a:xfrm>
            <a:off x="4318000" y="5962472"/>
            <a:ext cx="4292600" cy="830997"/>
          </a:xfrm>
          <a:prstGeom prst="rect">
            <a:avLst/>
          </a:prstGeom>
          <a:noFill/>
        </p:spPr>
        <p:txBody>
          <a:bodyPr wrap="square" rtlCol="0">
            <a:spAutoFit/>
          </a:bodyPr>
          <a:lstStyle/>
          <a:p>
            <a:pPr algn="ctr"/>
            <a:r>
              <a:rPr lang="en-US" sz="2400" b="1" dirty="0" smtClean="0">
                <a:solidFill>
                  <a:srgbClr val="595959"/>
                </a:solidFill>
              </a:rPr>
              <a:t>Google’s </a:t>
            </a:r>
            <a:r>
              <a:rPr lang="en-US" sz="2400" b="1" dirty="0" smtClean="0">
                <a:solidFill>
                  <a:srgbClr val="0000FF"/>
                </a:solidFill>
              </a:rPr>
              <a:t>video codec</a:t>
            </a:r>
            <a:r>
              <a:rPr lang="en-US" sz="2400" b="1" dirty="0" smtClean="0">
                <a:solidFill>
                  <a:srgbClr val="595959"/>
                </a:solidFill>
              </a:rPr>
              <a:t> </a:t>
            </a:r>
            <a:br>
              <a:rPr lang="en-US" sz="2400" b="1" dirty="0" smtClean="0">
                <a:solidFill>
                  <a:srgbClr val="595959"/>
                </a:solidFill>
              </a:rPr>
            </a:br>
            <a:endParaRPr lang="en-US" sz="2400" b="1" dirty="0" smtClean="0">
              <a:solidFill>
                <a:srgbClr val="0000FF"/>
              </a:solidFill>
            </a:endParaRPr>
          </a:p>
        </p:txBody>
      </p:sp>
    </p:spTree>
    <p:extLst>
      <p:ext uri="{BB962C8B-B14F-4D97-AF65-F5344CB8AC3E}">
        <p14:creationId xmlns:p14="http://schemas.microsoft.com/office/powerpoint/2010/main" val="26496491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A2D8F13-174C-467F-9D40-7DDEF70CAB8C}" type="slidenum">
              <a:rPr lang="en-US" smtClean="0"/>
              <a:t>4</a:t>
            </a:fld>
            <a:endParaRPr lang="en-US"/>
          </a:p>
        </p:txBody>
      </p:sp>
      <p:sp>
        <p:nvSpPr>
          <p:cNvPr id="2" name="Title 1"/>
          <p:cNvSpPr>
            <a:spLocks noGrp="1"/>
          </p:cNvSpPr>
          <p:nvPr>
            <p:ph type="title"/>
          </p:nvPr>
        </p:nvSpPr>
        <p:spPr>
          <a:xfrm>
            <a:off x="-152400" y="0"/>
            <a:ext cx="9144000" cy="914400"/>
          </a:xfrm>
        </p:spPr>
        <p:txBody>
          <a:bodyPr/>
          <a:lstStyle/>
          <a:p>
            <a:r>
              <a:rPr lang="en-US" dirty="0" smtClean="0"/>
              <a:t>Energy Cost of Data Movement</a:t>
            </a:r>
            <a:endParaRPr lang="en-US" dirty="0"/>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smtClean="0">
              <a:cs typeface="Adobe Garamond Pro"/>
            </a:endParaRPr>
          </a:p>
          <a:p>
            <a:pPr lvl="1"/>
            <a:endParaRPr lang="en-US" sz="2400" dirty="0" smtClean="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algn="ctr"/>
            <a:r>
              <a:rPr lang="en-US" sz="2800" b="1" dirty="0" smtClean="0">
                <a:solidFill>
                  <a:schemeClr val="accent2"/>
                </a:solidFill>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algn="ctr"/>
            <a:r>
              <a:rPr lang="en-US" sz="3100" b="1" dirty="0" smtClean="0">
                <a:solidFill>
                  <a:srgbClr val="1F497D"/>
                </a:solidFill>
              </a:rPr>
              <a:t>1</a:t>
            </a:r>
            <a:r>
              <a:rPr lang="en-US" sz="3100" b="1" baseline="30000" dirty="0" smtClean="0">
                <a:solidFill>
                  <a:srgbClr val="1F497D"/>
                </a:solidFill>
              </a:rPr>
              <a:t>st</a:t>
            </a:r>
            <a:r>
              <a:rPr lang="en-US" sz="3100" b="1" dirty="0" smtClean="0">
                <a:solidFill>
                  <a:srgbClr val="1F497D"/>
                </a:solidFill>
              </a:rPr>
              <a:t> key observation</a:t>
            </a:r>
            <a:r>
              <a:rPr lang="en-US" sz="3000" b="1" dirty="0" smtClean="0">
                <a:solidFill>
                  <a:srgbClr val="1F497D"/>
                </a:solidFill>
              </a:rPr>
              <a:t>:  </a:t>
            </a:r>
            <a:r>
              <a:rPr lang="en-US" sz="3000" b="1" dirty="0" smtClean="0">
                <a:solidFill>
                  <a:schemeClr val="accent2"/>
                </a:solidFill>
              </a:rPr>
              <a:t>62.7%</a:t>
            </a:r>
            <a:r>
              <a:rPr lang="en-US" sz="3000" b="1" dirty="0" smtClean="0"/>
              <a:t> of the total system energy is spent on </a:t>
            </a:r>
            <a:r>
              <a:rPr lang="en-US" sz="3000" b="1" dirty="0" smtClean="0">
                <a:solidFill>
                  <a:srgbClr val="C00000"/>
                </a:solidFill>
              </a:rPr>
              <a:t>data movement</a:t>
            </a:r>
            <a:endParaRPr lang="en-US" sz="3000" b="1" dirty="0">
              <a:solidFill>
                <a:srgbClr val="C00000"/>
              </a:solidFill>
            </a:endParaRPr>
          </a:p>
        </p:txBody>
      </p:sp>
      <p:sp>
        <p:nvSpPr>
          <p:cNvPr id="33" name="Rectangle 32"/>
          <p:cNvSpPr/>
          <p:nvPr/>
        </p:nvSpPr>
        <p:spPr>
          <a:xfrm>
            <a:off x="0" y="5257800"/>
            <a:ext cx="9144000" cy="538609"/>
          </a:xfrm>
          <a:prstGeom prst="rect">
            <a:avLst/>
          </a:prstGeom>
          <a:noFill/>
        </p:spPr>
        <p:txBody>
          <a:bodyPr wrap="square">
            <a:spAutoFit/>
          </a:bodyPr>
          <a:lstStyle/>
          <a:p>
            <a:pPr marL="0" lvl="1" algn="ctr"/>
            <a:r>
              <a:rPr lang="en-US" sz="2900" b="1" dirty="0">
                <a:solidFill>
                  <a:schemeClr val="tx2"/>
                </a:solidFill>
              </a:rPr>
              <a:t>Potential </a:t>
            </a:r>
            <a:r>
              <a:rPr lang="en-US" sz="2900" b="1" dirty="0" smtClean="0">
                <a:solidFill>
                  <a:schemeClr val="tx2"/>
                </a:solidFill>
              </a:rPr>
              <a:t>solution</a:t>
            </a:r>
            <a:r>
              <a:rPr lang="en-US" sz="2900" b="1" dirty="0" smtClean="0">
                <a:solidFill>
                  <a:srgbClr val="0000FF"/>
                </a:solidFill>
              </a:rPr>
              <a:t>:</a:t>
            </a:r>
            <a:r>
              <a:rPr lang="en-US" sz="2900" b="1" dirty="0" smtClean="0"/>
              <a:t> move computation </a:t>
            </a:r>
            <a:r>
              <a:rPr lang="en-US" sz="2900" b="1" dirty="0" smtClean="0">
                <a:solidFill>
                  <a:srgbClr val="0000FF"/>
                </a:solidFill>
              </a:rPr>
              <a:t>close </a:t>
            </a:r>
            <a:r>
              <a:rPr lang="en-US" sz="2900" b="1" dirty="0">
                <a:solidFill>
                  <a:srgbClr val="0000FF"/>
                </a:solidFill>
              </a:rPr>
              <a:t>to </a:t>
            </a:r>
            <a:r>
              <a:rPr lang="en-US" sz="2900" b="1" dirty="0" smtClean="0">
                <a:solidFill>
                  <a:srgbClr val="0000FF"/>
                </a:solidFill>
              </a:rPr>
              <a:t>data</a:t>
            </a:r>
            <a:endParaRPr lang="en-US" sz="2900" b="1" dirty="0" smtClean="0"/>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lvl="1" algn="ctr"/>
            <a:r>
              <a:rPr lang="en-US" sz="2900" b="1" dirty="0" smtClean="0">
                <a:solidFill>
                  <a:schemeClr val="bg1"/>
                </a:solidFill>
              </a:rPr>
              <a:t>Challenge:</a:t>
            </a:r>
            <a:r>
              <a:rPr lang="en-US" sz="2900" b="1" dirty="0">
                <a:solidFill>
                  <a:schemeClr val="bg1"/>
                </a:solidFill>
              </a:rPr>
              <a:t> </a:t>
            </a:r>
            <a:r>
              <a:rPr lang="en-US" sz="2900" b="1" dirty="0" smtClean="0">
                <a:solidFill>
                  <a:schemeClr val="bg1"/>
                </a:solidFill>
              </a:rPr>
              <a:t>limited area and energy budget</a:t>
            </a:r>
            <a:endParaRPr lang="en-US" sz="2900" b="1" dirty="0">
              <a:solidFill>
                <a:schemeClr val="bg1"/>
              </a:solidFill>
            </a:endParaRPr>
          </a:p>
        </p:txBody>
      </p:sp>
      <p:sp>
        <p:nvSpPr>
          <p:cNvPr id="19" name="TextBox 18"/>
          <p:cNvSpPr txBox="1"/>
          <p:nvPr/>
        </p:nvSpPr>
        <p:spPr>
          <a:xfrm>
            <a:off x="5239748" y="4648200"/>
            <a:ext cx="3980452" cy="430887"/>
          </a:xfrm>
          <a:prstGeom prst="rect">
            <a:avLst/>
          </a:prstGeom>
          <a:noFill/>
        </p:spPr>
        <p:txBody>
          <a:bodyPr wrap="square" rtlCol="0">
            <a:spAutoFit/>
          </a:bodyPr>
          <a:lstStyle/>
          <a:p>
            <a:pPr algn="ctr"/>
            <a:r>
              <a:rPr lang="en-US" sz="2200" b="1" dirty="0" smtClean="0"/>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algn="ctr"/>
                <a:r>
                  <a:rPr lang="en-US" sz="2800" b="1" dirty="0" err="1" smtClean="0"/>
                  <a:t>SoC</a:t>
                </a:r>
                <a:endParaRPr lang="en-US" sz="2400" b="1" dirty="0" smtClean="0"/>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DRAM</a:t>
                  </a:r>
                  <a:endParaRPr lang="en-US" b="1" dirty="0">
                    <a:solidFill>
                      <a:schemeClr val="bg1"/>
                    </a:solidFill>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1400" b="1" dirty="0" smtClean="0">
                    <a:effectLst>
                      <a:outerShdw blurRad="38100" dist="38100" dir="2700000" algn="tl">
                        <a:srgbClr val="000000">
                          <a:alpha val="43137"/>
                        </a:srgbClr>
                      </a:outerShdw>
                    </a:effectLst>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chemeClr val="tx1"/>
                      </a:solidFill>
                    </a:rPr>
                    <a:t>L2</a:t>
                  </a:r>
                  <a:endParaRPr lang="en-US" sz="1600" b="1" dirty="0">
                    <a:solidFill>
                      <a:schemeClr val="tx1"/>
                    </a:solidFill>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000000"/>
                      </a:solidFill>
                    </a:rPr>
                    <a:t>L1</a:t>
                  </a:r>
                  <a:endParaRPr lang="en-US" sz="1050" b="1" dirty="0">
                    <a:solidFill>
                      <a:srgbClr val="000000"/>
                    </a:solidFill>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000000"/>
                        </a:solidFill>
                      </a:rPr>
                      <a:t>CPU</a:t>
                    </a:r>
                    <a:endParaRPr lang="en-US" sz="1100" b="1" dirty="0">
                      <a:solidFill>
                        <a:srgbClr val="000000"/>
                      </a:solidFill>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000000"/>
                        </a:solidFill>
                      </a:rPr>
                      <a:t>CPU</a:t>
                    </a:r>
                    <a:endParaRPr lang="en-US" sz="1100" b="1" dirty="0">
                      <a:solidFill>
                        <a:srgbClr val="000000"/>
                      </a:solidFill>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000000"/>
                        </a:solidFill>
                      </a:rPr>
                      <a:t>CPU</a:t>
                    </a:r>
                    <a:endParaRPr lang="en-US" b="1" dirty="0">
                      <a:solidFill>
                        <a:srgbClr val="000000"/>
                      </a:solidFill>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000000"/>
                    </a:solidFill>
                  </a:rPr>
                  <a:t>CPU</a:t>
                </a:r>
                <a:endParaRPr lang="en-US" sz="1200" b="1" dirty="0">
                  <a:solidFill>
                    <a:srgbClr val="000000"/>
                  </a:solidFill>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000000"/>
                </a:solidFill>
              </a:rPr>
              <a:t>Compute Unit </a:t>
            </a:r>
            <a:endParaRPr lang="en-US" b="1" dirty="0">
              <a:solidFill>
                <a:srgbClr val="000000"/>
              </a:solidFill>
            </a:endParaRPr>
          </a:p>
        </p:txBody>
      </p:sp>
    </p:spTree>
    <p:extLst>
      <p:ext uri="{BB962C8B-B14F-4D97-AF65-F5344CB8AC3E}">
        <p14:creationId xmlns:p14="http://schemas.microsoft.com/office/powerpoint/2010/main" val="348560755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smtClean="0"/>
              <a:t>Using PIM to Reduce Data Movement</a:t>
            </a:r>
            <a:endParaRPr lang="en-US" sz="3700" dirty="0"/>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4" name="Slide Number Placeholder 3"/>
          <p:cNvSpPr>
            <a:spLocks noGrp="1"/>
          </p:cNvSpPr>
          <p:nvPr>
            <p:ph type="sldNum" sz="quarter" idx="12"/>
          </p:nvPr>
        </p:nvSpPr>
        <p:spPr>
          <a:xfrm>
            <a:off x="7288306" y="6495871"/>
            <a:ext cx="1828800" cy="365125"/>
          </a:xfrm>
        </p:spPr>
        <p:txBody>
          <a:bodyPr/>
          <a:lstStyle/>
          <a:p>
            <a:r>
              <a:rPr lang="en-US" dirty="0" smtClean="0"/>
              <a:t>5</a:t>
            </a:r>
            <a:endParaRPr lang="en-US" dirty="0"/>
          </a:p>
        </p:txBody>
      </p:sp>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lvl="1" algn="ctr"/>
            <a:r>
              <a:rPr lang="en-US" sz="2900" b="1" dirty="0" smtClean="0">
                <a:solidFill>
                  <a:srgbClr val="1F497D"/>
                </a:solidFill>
              </a:rPr>
              <a:t>2</a:t>
            </a:r>
            <a:r>
              <a:rPr lang="en-US" sz="2900" b="1" baseline="30000" dirty="0" smtClean="0">
                <a:solidFill>
                  <a:srgbClr val="1F497D"/>
                </a:solidFill>
              </a:rPr>
              <a:t>nd</a:t>
            </a:r>
            <a:r>
              <a:rPr lang="en-US" sz="2900" b="1" dirty="0" smtClean="0">
                <a:solidFill>
                  <a:srgbClr val="1F497D"/>
                </a:solidFill>
              </a:rPr>
              <a:t> key </a:t>
            </a:r>
            <a:r>
              <a:rPr lang="en-US" sz="2900" b="1" dirty="0">
                <a:solidFill>
                  <a:srgbClr val="1F497D"/>
                </a:solidFill>
              </a:rPr>
              <a:t>observation: </a:t>
            </a:r>
            <a:r>
              <a:rPr lang="en-US" sz="2900" b="1" dirty="0" smtClean="0"/>
              <a:t>a</a:t>
            </a:r>
            <a:r>
              <a:rPr lang="en-US" sz="2900" b="1" dirty="0" smtClean="0">
                <a:solidFill>
                  <a:srgbClr val="1F497D"/>
                </a:solidFill>
              </a:rPr>
              <a:t> </a:t>
            </a:r>
            <a:r>
              <a:rPr lang="en-US" sz="2900" b="1" dirty="0" smtClean="0"/>
              <a:t>significant fraction of the</a:t>
            </a:r>
            <a:br>
              <a:rPr lang="en-US" sz="2900" b="1" dirty="0" smtClean="0"/>
            </a:br>
            <a:r>
              <a:rPr lang="en-US" sz="2900" b="1" dirty="0" smtClean="0"/>
              <a:t> </a:t>
            </a:r>
            <a:r>
              <a:rPr lang="en-US" sz="2900" b="1" dirty="0" smtClean="0">
                <a:solidFill>
                  <a:schemeClr val="accent2"/>
                </a:solidFill>
              </a:rPr>
              <a:t>data movement</a:t>
            </a:r>
            <a:r>
              <a:rPr lang="en-US" sz="2900" b="1" dirty="0" smtClean="0">
                <a:solidFill>
                  <a:srgbClr val="FF0000"/>
                </a:solidFill>
              </a:rPr>
              <a:t> </a:t>
            </a:r>
            <a:r>
              <a:rPr lang="en-US" sz="2900" b="1" dirty="0" smtClean="0"/>
              <a:t>often comes from</a:t>
            </a:r>
            <a:r>
              <a:rPr lang="en-US" sz="2900" b="1" dirty="0" smtClean="0">
                <a:solidFill>
                  <a:srgbClr val="0000FF"/>
                </a:solidFill>
              </a:rPr>
              <a:t> </a:t>
            </a:r>
            <a:r>
              <a:rPr lang="en-US" sz="2900" b="1" dirty="0" smtClean="0">
                <a:solidFill>
                  <a:schemeClr val="tx2"/>
                </a:solidFill>
              </a:rPr>
              <a:t>simple functions</a:t>
            </a:r>
            <a:endParaRPr lang="en-US" sz="2900" b="1" dirty="0">
              <a:solidFill>
                <a:schemeClr val="tx2"/>
              </a:solidFill>
            </a:endParaRP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000000"/>
                </a:solidFill>
              </a:rPr>
              <a:t>PIM Core</a:t>
            </a:r>
            <a:endParaRPr lang="en-US" sz="2400" b="1" dirty="0">
              <a:solidFill>
                <a:srgbClr val="000000"/>
              </a:solidFill>
            </a:endParaRP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b="1" dirty="0" smtClean="0">
                  <a:solidFill>
                    <a:schemeClr val="tx1"/>
                  </a:solidFill>
                </a:rPr>
                <a:t>PIM Accelerator</a:t>
              </a:r>
              <a:endParaRPr lang="en-US" sz="2200" b="1" dirty="0">
                <a:solidFill>
                  <a:schemeClr val="tx1"/>
                </a:solidFill>
              </a:endParaRP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b="1" dirty="0" smtClean="0">
                  <a:solidFill>
                    <a:schemeClr val="tx1"/>
                  </a:solidFill>
                </a:rPr>
                <a:t>PIM Accelerator</a:t>
              </a:r>
              <a:endParaRPr lang="en-US" sz="2200" b="1" dirty="0">
                <a:solidFill>
                  <a:schemeClr val="tx1"/>
                </a:solidFill>
              </a:endParaRP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b="1" dirty="0" smtClean="0">
                  <a:solidFill>
                    <a:schemeClr val="tx1"/>
                  </a:solidFill>
                </a:rPr>
                <a:t>PIM Accelerator</a:t>
              </a:r>
              <a:endParaRPr lang="en-US" sz="2200" b="1" dirty="0">
                <a:solidFill>
                  <a:schemeClr val="tx1"/>
                </a:solidFill>
              </a:endParaRPr>
            </a:p>
          </p:txBody>
        </p:sp>
      </p:grpSp>
      <p:sp>
        <p:nvSpPr>
          <p:cNvPr id="66" name="Rectangle 65"/>
          <p:cNvSpPr/>
          <p:nvPr/>
        </p:nvSpPr>
        <p:spPr>
          <a:xfrm>
            <a:off x="0" y="2231648"/>
            <a:ext cx="9067800" cy="892552"/>
          </a:xfrm>
          <a:prstGeom prst="rect">
            <a:avLst/>
          </a:prstGeom>
        </p:spPr>
        <p:txBody>
          <a:bodyPr wrap="square">
            <a:spAutoFit/>
          </a:bodyPr>
          <a:lstStyle/>
          <a:p>
            <a:pPr algn="ctr"/>
            <a:r>
              <a:rPr lang="en-US" sz="2600" b="1" dirty="0" smtClean="0"/>
              <a:t>We can design lightweight logic to implement</a:t>
            </a:r>
            <a:br>
              <a:rPr lang="en-US" sz="2600" b="1" dirty="0" smtClean="0"/>
            </a:br>
            <a:r>
              <a:rPr lang="en-US" sz="2600" b="1" dirty="0" smtClean="0"/>
              <a:t> these </a:t>
            </a:r>
            <a:r>
              <a:rPr lang="en-US" sz="2600" b="1" i="1" u="sng" dirty="0" smtClean="0"/>
              <a:t>simple functions</a:t>
            </a:r>
            <a:r>
              <a:rPr lang="en-US" sz="2600" b="1" dirty="0" smtClean="0"/>
              <a:t> in </a:t>
            </a:r>
            <a:r>
              <a:rPr lang="en-US" sz="2600" b="1" dirty="0" smtClean="0">
                <a:solidFill>
                  <a:srgbClr val="0000FF"/>
                </a:solidFill>
              </a:rPr>
              <a:t>memory</a:t>
            </a:r>
          </a:p>
        </p:txBody>
      </p:sp>
      <p:sp>
        <p:nvSpPr>
          <p:cNvPr id="36" name="Rectangle 35"/>
          <p:cNvSpPr/>
          <p:nvPr/>
        </p:nvSpPr>
        <p:spPr>
          <a:xfrm>
            <a:off x="990600" y="3429000"/>
            <a:ext cx="3276600" cy="830997"/>
          </a:xfrm>
          <a:prstGeom prst="rect">
            <a:avLst/>
          </a:prstGeom>
        </p:spPr>
        <p:txBody>
          <a:bodyPr wrap="square">
            <a:spAutoFit/>
          </a:bodyPr>
          <a:lstStyle/>
          <a:p>
            <a:pPr algn="ctr"/>
            <a:r>
              <a:rPr lang="en-US" sz="2300" b="1" dirty="0" smtClean="0">
                <a:solidFill>
                  <a:srgbClr val="006600"/>
                </a:solidFill>
              </a:rPr>
              <a:t>Small embedded</a:t>
            </a:r>
            <a:br>
              <a:rPr lang="en-US" sz="2300" b="1" dirty="0" smtClean="0">
                <a:solidFill>
                  <a:srgbClr val="006600"/>
                </a:solidFill>
              </a:rPr>
            </a:br>
            <a:r>
              <a:rPr lang="en-US" sz="2300" b="1" dirty="0" smtClean="0">
                <a:solidFill>
                  <a:srgbClr val="006600"/>
                </a:solidFill>
              </a:rPr>
              <a:t> low-power core</a:t>
            </a:r>
          </a:p>
        </p:txBody>
      </p:sp>
      <p:sp>
        <p:nvSpPr>
          <p:cNvPr id="38" name="Rectangle 37"/>
          <p:cNvSpPr/>
          <p:nvPr/>
        </p:nvSpPr>
        <p:spPr>
          <a:xfrm>
            <a:off x="4114800" y="3429000"/>
            <a:ext cx="3352800" cy="830997"/>
          </a:xfrm>
          <a:prstGeom prst="rect">
            <a:avLst/>
          </a:prstGeom>
        </p:spPr>
        <p:txBody>
          <a:bodyPr wrap="square">
            <a:spAutoFit/>
          </a:bodyPr>
          <a:lstStyle/>
          <a:p>
            <a:pPr algn="ctr"/>
            <a:r>
              <a:rPr lang="en-US" sz="2300" b="1" dirty="0" smtClean="0">
                <a:solidFill>
                  <a:srgbClr val="006600"/>
                </a:solidFill>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lvl="1" algn="ctr"/>
            <a:r>
              <a:rPr lang="en-US" sz="2800" b="1" dirty="0" smtClean="0">
                <a:solidFill>
                  <a:srgbClr val="FFFFFF"/>
                </a:solidFill>
              </a:rPr>
              <a:t>Offloading to PIM logic reduces energy and improves performance, on average, by 55.4% and 54.2%</a:t>
            </a:r>
            <a:endParaRPr lang="en-US" sz="2800" b="1" dirty="0">
              <a:solidFill>
                <a:srgbClr val="FFFFFF"/>
              </a:solidFill>
            </a:endParaRPr>
          </a:p>
        </p:txBody>
      </p:sp>
    </p:spTree>
    <p:extLst>
      <p:ext uri="{BB962C8B-B14F-4D97-AF65-F5344CB8AC3E}">
        <p14:creationId xmlns:p14="http://schemas.microsoft.com/office/powerpoint/2010/main" val="30944807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a:stretch>
            <a:fillRect/>
          </a:stretch>
        </p:blipFill>
        <p:spPr>
          <a:xfrm>
            <a:off x="3015517" y="5030786"/>
            <a:ext cx="3112967" cy="1124128"/>
          </a:xfrm>
          <a:prstGeom prst="rect">
            <a:avLst/>
          </a:prstGeom>
        </p:spPr>
      </p:pic>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smtClean="0">
                <a:solidFill>
                  <a:srgbClr val="FFFFFF"/>
                </a:solidFill>
                <a:latin typeface=""/>
              </a:rPr>
              <a:t>Google Workloads</a:t>
            </a:r>
            <a:br>
              <a:rPr lang="en-US" sz="3800" dirty="0" smtClean="0">
                <a:solidFill>
                  <a:srgbClr val="FFFFFF"/>
                </a:solidFill>
                <a:latin typeface=""/>
              </a:rPr>
            </a:br>
            <a:r>
              <a:rPr lang="en-US" sz="3800" dirty="0" smtClean="0">
                <a:solidFill>
                  <a:srgbClr val="FFFFFF"/>
                </a:solidFill>
                <a:latin typeface=""/>
              </a:rPr>
              <a:t> for Consumer Devices:</a:t>
            </a:r>
            <a:br>
              <a:rPr lang="en-US" sz="3800" dirty="0" smtClean="0">
                <a:solidFill>
                  <a:srgbClr val="FFFFFF"/>
                </a:solidFill>
                <a:latin typeface=""/>
              </a:rPr>
            </a:br>
            <a:r>
              <a:rPr lang="en-US" sz="3800" dirty="0" smtClean="0">
                <a:solidFill>
                  <a:srgbClr val="FFFFFF"/>
                </a:solidFill>
                <a:latin typeface=""/>
              </a:rPr>
              <a:t>Mitigating </a:t>
            </a:r>
            <a:r>
              <a:rPr lang="en-US" sz="3800" dirty="0">
                <a:solidFill>
                  <a:srgbClr val="FFFFFF"/>
                </a:solidFill>
                <a:latin typeface=""/>
              </a:rPr>
              <a:t>Data </a:t>
            </a:r>
            <a:r>
              <a:rPr lang="en-US" sz="3800" dirty="0" smtClean="0">
                <a:solidFill>
                  <a:srgbClr val="FFFFFF"/>
                </a:solidFill>
                <a:latin typeface=""/>
              </a:rPr>
              <a:t>Movement Bottlenecks</a:t>
            </a:r>
            <a:endParaRPr lang="en-US" sz="3800" dirty="0">
              <a:solidFill>
                <a:srgbClr val="FFFFFF"/>
              </a:solidFill>
            </a:endParaRPr>
          </a:p>
        </p:txBody>
      </p:sp>
      <p:sp>
        <p:nvSpPr>
          <p:cNvPr id="6" name="Subtitle 5"/>
          <p:cNvSpPr>
            <a:spLocks noGrp="1"/>
          </p:cNvSpPr>
          <p:nvPr>
            <p:ph type="subTitle" idx="1"/>
          </p:nvPr>
        </p:nvSpPr>
        <p:spPr>
          <a:xfrm>
            <a:off x="1371600" y="3352800"/>
            <a:ext cx="6400800" cy="685800"/>
          </a:xfrm>
        </p:spPr>
        <p:txBody>
          <a:bodyPr>
            <a:noAutofit/>
          </a:bodyPr>
          <a:lstStyle/>
          <a:p>
            <a:r>
              <a:rPr lang="en-US" sz="3600" dirty="0" smtClean="0">
                <a:solidFill>
                  <a:schemeClr val="tx1">
                    <a:lumMod val="75000"/>
                    <a:lumOff val="25000"/>
                  </a:schemeClr>
                </a:solidFill>
              </a:rPr>
              <a:t/>
            </a:r>
            <a:br>
              <a:rPr lang="en-US" sz="3600" dirty="0" smtClean="0">
                <a:solidFill>
                  <a:schemeClr val="tx1">
                    <a:lumMod val="75000"/>
                    <a:lumOff val="25000"/>
                  </a:schemeClr>
                </a:solidFill>
              </a:rPr>
            </a:br>
            <a:r>
              <a:rPr lang="en-US" sz="3600" dirty="0" smtClean="0">
                <a:solidFill>
                  <a:schemeClr val="tx1">
                    <a:lumMod val="75000"/>
                    <a:lumOff val="25000"/>
                  </a:schemeClr>
                </a:solidFill>
              </a:rPr>
              <a:t/>
            </a:r>
            <a:br>
              <a:rPr lang="en-US" sz="3600" dirty="0" smtClean="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362200"/>
            <a:ext cx="4024259" cy="584776"/>
          </a:xfrm>
          <a:prstGeom prst="rect">
            <a:avLst/>
          </a:prstGeom>
        </p:spPr>
        <p:txBody>
          <a:bodyPr wrap="none">
            <a:spAutoFit/>
          </a:bodyPr>
          <a:lstStyle/>
          <a:p>
            <a:pPr algn="ctr"/>
            <a:r>
              <a:rPr lang="en-US" sz="3200" b="1" dirty="0" smtClean="0">
                <a:solidFill>
                  <a:srgbClr val="800000"/>
                </a:solidFill>
              </a:rPr>
              <a:t>Amirali Boroumand</a:t>
            </a:r>
            <a:endParaRPr lang="en-US" sz="3200" b="1" dirty="0">
              <a:solidFill>
                <a:srgbClr val="800000"/>
              </a:solidFill>
            </a:endParaRPr>
          </a:p>
        </p:txBody>
      </p:sp>
      <p:sp>
        <p:nvSpPr>
          <p:cNvPr id="8" name="Rectangle 7"/>
          <p:cNvSpPr/>
          <p:nvPr/>
        </p:nvSpPr>
        <p:spPr>
          <a:xfrm>
            <a:off x="422255" y="2895600"/>
            <a:ext cx="8340745" cy="1200328"/>
          </a:xfrm>
          <a:prstGeom prst="rect">
            <a:avLst/>
          </a:prstGeom>
        </p:spPr>
        <p:txBody>
          <a:bodyPr wrap="none">
            <a:spAutoFit/>
          </a:bodyPr>
          <a:lstStyle/>
          <a:p>
            <a:pPr algn="ctr"/>
            <a:r>
              <a:rPr lang="en-US" sz="2400" b="1" dirty="0" err="1" smtClean="0">
                <a:solidFill>
                  <a:schemeClr val="tx1">
                    <a:lumMod val="50000"/>
                    <a:lumOff val="50000"/>
                  </a:schemeClr>
                </a:solidFill>
              </a:rPr>
              <a:t>Saugata</a:t>
            </a:r>
            <a:r>
              <a:rPr lang="en-US" sz="2400" b="1" dirty="0" smtClean="0">
                <a:solidFill>
                  <a:schemeClr val="tx1">
                    <a:lumMod val="50000"/>
                    <a:lumOff val="50000"/>
                  </a:schemeClr>
                </a:solidFill>
              </a:rPr>
              <a:t> </a:t>
            </a:r>
            <a:r>
              <a:rPr lang="en-US" sz="2400" b="1" dirty="0" err="1" smtClean="0">
                <a:solidFill>
                  <a:schemeClr val="tx1">
                    <a:lumMod val="50000"/>
                    <a:lumOff val="50000"/>
                  </a:schemeClr>
                </a:solidFill>
              </a:rPr>
              <a:t>Ghose</a:t>
            </a:r>
            <a:r>
              <a:rPr lang="en-US" sz="2400" b="1" dirty="0" smtClean="0">
                <a:solidFill>
                  <a:schemeClr val="tx1">
                    <a:lumMod val="50000"/>
                    <a:lumOff val="50000"/>
                  </a:schemeClr>
                </a:solidFill>
              </a:rPr>
              <a:t>,  </a:t>
            </a:r>
            <a:r>
              <a:rPr lang="tr-TR" sz="2400" b="1" dirty="0" err="1">
                <a:solidFill>
                  <a:schemeClr val="tx1">
                    <a:lumMod val="50000"/>
                    <a:lumOff val="50000"/>
                  </a:schemeClr>
                </a:solidFill>
              </a:rPr>
              <a:t>Youngsok</a:t>
            </a:r>
            <a:r>
              <a:rPr lang="tr-TR" sz="2400" b="1" dirty="0">
                <a:solidFill>
                  <a:schemeClr val="tx1">
                    <a:lumMod val="50000"/>
                    <a:lumOff val="50000"/>
                  </a:schemeClr>
                </a:solidFill>
              </a:rPr>
              <a:t> </a:t>
            </a:r>
            <a:r>
              <a:rPr lang="tr-TR" sz="2400" b="1" dirty="0" smtClean="0">
                <a:solidFill>
                  <a:schemeClr val="tx1">
                    <a:lumMod val="50000"/>
                    <a:lumOff val="50000"/>
                  </a:schemeClr>
                </a:solidFill>
              </a:rPr>
              <a:t>Kim, </a:t>
            </a:r>
            <a:r>
              <a:rPr lang="tr-TR" sz="2400" b="1" dirty="0" err="1" smtClean="0">
                <a:solidFill>
                  <a:schemeClr val="tx1">
                    <a:lumMod val="50000"/>
                    <a:lumOff val="50000"/>
                  </a:schemeClr>
                </a:solidFill>
              </a:rPr>
              <a:t>Rachata</a:t>
            </a:r>
            <a:r>
              <a:rPr lang="tr-TR" sz="2400" b="1" dirty="0" smtClean="0">
                <a:solidFill>
                  <a:schemeClr val="tx1">
                    <a:lumMod val="50000"/>
                    <a:lumOff val="50000"/>
                  </a:schemeClr>
                </a:solidFill>
              </a:rPr>
              <a:t> </a:t>
            </a:r>
            <a:r>
              <a:rPr lang="tr-TR" sz="2400" b="1" dirty="0" err="1" smtClean="0">
                <a:solidFill>
                  <a:schemeClr val="tx1">
                    <a:lumMod val="50000"/>
                    <a:lumOff val="50000"/>
                  </a:schemeClr>
                </a:solidFill>
              </a:rPr>
              <a:t>Ausavarungnirun</a:t>
            </a:r>
            <a:r>
              <a:rPr lang="tr-TR" sz="2400" b="1" dirty="0" smtClean="0">
                <a:solidFill>
                  <a:schemeClr val="tx1">
                    <a:lumMod val="50000"/>
                    <a:lumOff val="50000"/>
                  </a:schemeClr>
                </a:solidFill>
              </a:rPr>
              <a:t>,</a:t>
            </a:r>
          </a:p>
          <a:p>
            <a:pPr algn="ctr"/>
            <a:r>
              <a:rPr lang="tr-TR" sz="2400" b="1" dirty="0" smtClean="0">
                <a:solidFill>
                  <a:schemeClr val="tx1">
                    <a:lumMod val="50000"/>
                    <a:lumOff val="50000"/>
                  </a:schemeClr>
                </a:solidFill>
              </a:rPr>
              <a:t> </a:t>
            </a:r>
            <a:r>
              <a:rPr lang="tr-TR" sz="2400" b="1" dirty="0" err="1">
                <a:solidFill>
                  <a:schemeClr val="tx1">
                    <a:lumMod val="50000"/>
                    <a:lumOff val="50000"/>
                  </a:schemeClr>
                </a:solidFill>
              </a:rPr>
              <a:t>Eric</a:t>
            </a:r>
            <a:r>
              <a:rPr lang="tr-TR" sz="2400" b="1" dirty="0">
                <a:solidFill>
                  <a:schemeClr val="tx1">
                    <a:lumMod val="50000"/>
                    <a:lumOff val="50000"/>
                  </a:schemeClr>
                </a:solidFill>
              </a:rPr>
              <a:t> </a:t>
            </a:r>
            <a:r>
              <a:rPr lang="tr-TR" sz="2400" b="1" dirty="0" err="1" smtClean="0">
                <a:solidFill>
                  <a:schemeClr val="tx1">
                    <a:lumMod val="50000"/>
                    <a:lumOff val="50000"/>
                  </a:schemeClr>
                </a:solidFill>
              </a:rPr>
              <a:t>Shiu</a:t>
            </a:r>
            <a:r>
              <a:rPr lang="tr-TR" sz="2400" b="1" dirty="0" smtClean="0">
                <a:solidFill>
                  <a:schemeClr val="tx1">
                    <a:lumMod val="50000"/>
                    <a:lumOff val="50000"/>
                  </a:schemeClr>
                </a:solidFill>
              </a:rPr>
              <a:t>, </a:t>
            </a:r>
            <a:r>
              <a:rPr lang="tr-TR" sz="2400" b="1" dirty="0" err="1">
                <a:solidFill>
                  <a:schemeClr val="tx1">
                    <a:lumMod val="50000"/>
                    <a:lumOff val="50000"/>
                  </a:schemeClr>
                </a:solidFill>
              </a:rPr>
              <a:t>Rahul</a:t>
            </a:r>
            <a:r>
              <a:rPr lang="tr-TR" sz="2400" b="1" dirty="0">
                <a:solidFill>
                  <a:schemeClr val="tx1">
                    <a:lumMod val="50000"/>
                    <a:lumOff val="50000"/>
                  </a:schemeClr>
                </a:solidFill>
              </a:rPr>
              <a:t> </a:t>
            </a:r>
            <a:r>
              <a:rPr lang="tr-TR" sz="2400" b="1" dirty="0" err="1" smtClean="0">
                <a:solidFill>
                  <a:schemeClr val="tx1">
                    <a:lumMod val="50000"/>
                    <a:lumOff val="50000"/>
                  </a:schemeClr>
                </a:solidFill>
              </a:rPr>
              <a:t>Thakur</a:t>
            </a:r>
            <a:r>
              <a:rPr lang="tr-TR" sz="2400" b="1" dirty="0" smtClean="0">
                <a:solidFill>
                  <a:schemeClr val="tx1">
                    <a:lumMod val="50000"/>
                    <a:lumOff val="50000"/>
                  </a:schemeClr>
                </a:solidFill>
              </a:rPr>
              <a:t>, </a:t>
            </a:r>
            <a:r>
              <a:rPr lang="tr-TR" sz="2400" b="1" dirty="0" err="1">
                <a:solidFill>
                  <a:schemeClr val="tx1">
                    <a:lumMod val="50000"/>
                    <a:lumOff val="50000"/>
                  </a:schemeClr>
                </a:solidFill>
              </a:rPr>
              <a:t>Daehyun</a:t>
            </a:r>
            <a:r>
              <a:rPr lang="tr-TR" sz="2400" b="1" dirty="0">
                <a:solidFill>
                  <a:schemeClr val="tx1">
                    <a:lumMod val="50000"/>
                    <a:lumOff val="50000"/>
                  </a:schemeClr>
                </a:solidFill>
              </a:rPr>
              <a:t> </a:t>
            </a:r>
            <a:r>
              <a:rPr lang="tr-TR" sz="2400" b="1" dirty="0" smtClean="0">
                <a:solidFill>
                  <a:schemeClr val="tx1">
                    <a:lumMod val="50000"/>
                    <a:lumOff val="50000"/>
                  </a:schemeClr>
                </a:solidFill>
              </a:rPr>
              <a:t>Kim, </a:t>
            </a:r>
            <a:r>
              <a:rPr lang="tr-TR" sz="2400" b="1" dirty="0" err="1" smtClean="0">
                <a:solidFill>
                  <a:schemeClr val="tx1">
                    <a:lumMod val="50000"/>
                    <a:lumOff val="50000"/>
                  </a:schemeClr>
                </a:solidFill>
              </a:rPr>
              <a:t>Aki</a:t>
            </a:r>
            <a:r>
              <a:rPr lang="tr-TR" sz="2400" b="1" dirty="0" smtClean="0">
                <a:solidFill>
                  <a:schemeClr val="tx1">
                    <a:lumMod val="50000"/>
                    <a:lumOff val="50000"/>
                  </a:schemeClr>
                </a:solidFill>
              </a:rPr>
              <a:t> </a:t>
            </a:r>
            <a:r>
              <a:rPr lang="tr-TR" sz="2400" b="1" dirty="0" err="1" smtClean="0">
                <a:solidFill>
                  <a:schemeClr val="tx1">
                    <a:lumMod val="50000"/>
                    <a:lumOff val="50000"/>
                  </a:schemeClr>
                </a:solidFill>
              </a:rPr>
              <a:t>Kuusela</a:t>
            </a:r>
            <a:r>
              <a:rPr lang="tr-TR" sz="2400" b="1" dirty="0" smtClean="0">
                <a:solidFill>
                  <a:schemeClr val="tx1">
                    <a:lumMod val="50000"/>
                    <a:lumOff val="50000"/>
                  </a:schemeClr>
                </a:solidFill>
              </a:rPr>
              <a:t>,</a:t>
            </a:r>
            <a:br>
              <a:rPr lang="tr-TR" sz="2400" b="1" dirty="0" smtClean="0">
                <a:solidFill>
                  <a:schemeClr val="tx1">
                    <a:lumMod val="50000"/>
                    <a:lumOff val="50000"/>
                  </a:schemeClr>
                </a:solidFill>
              </a:rPr>
            </a:br>
            <a:r>
              <a:rPr lang="tr-TR" sz="2400" b="1" dirty="0" smtClean="0">
                <a:solidFill>
                  <a:schemeClr val="tx1">
                    <a:lumMod val="50000"/>
                    <a:lumOff val="50000"/>
                  </a:schemeClr>
                </a:solidFill>
              </a:rPr>
              <a:t> </a:t>
            </a:r>
            <a:r>
              <a:rPr lang="tr-TR" sz="2400" b="1" dirty="0">
                <a:solidFill>
                  <a:schemeClr val="tx1">
                    <a:lumMod val="50000"/>
                    <a:lumOff val="50000"/>
                  </a:schemeClr>
                </a:solidFill>
              </a:rPr>
              <a:t>Allan </a:t>
            </a:r>
            <a:r>
              <a:rPr lang="tr-TR" sz="2400" b="1" dirty="0" err="1" smtClean="0">
                <a:solidFill>
                  <a:schemeClr val="tx1">
                    <a:lumMod val="50000"/>
                    <a:lumOff val="50000"/>
                  </a:schemeClr>
                </a:solidFill>
              </a:rPr>
              <a:t>Knies</a:t>
            </a:r>
            <a:r>
              <a:rPr lang="tr-TR" sz="2400" b="1" dirty="0" smtClean="0">
                <a:solidFill>
                  <a:schemeClr val="tx1">
                    <a:lumMod val="50000"/>
                    <a:lumOff val="50000"/>
                  </a:schemeClr>
                </a:solidFill>
              </a:rPr>
              <a:t>, </a:t>
            </a:r>
            <a:r>
              <a:rPr lang="tr-TR" sz="2400" b="1" dirty="0" err="1">
                <a:solidFill>
                  <a:schemeClr val="tx1">
                    <a:lumMod val="50000"/>
                    <a:lumOff val="50000"/>
                  </a:schemeClr>
                </a:solidFill>
              </a:rPr>
              <a:t>Parthasarathy</a:t>
            </a:r>
            <a:r>
              <a:rPr lang="tr-TR" sz="2400" b="1" dirty="0">
                <a:solidFill>
                  <a:schemeClr val="tx1">
                    <a:lumMod val="50000"/>
                    <a:lumOff val="50000"/>
                  </a:schemeClr>
                </a:solidFill>
              </a:rPr>
              <a:t> </a:t>
            </a:r>
            <a:r>
              <a:rPr lang="tr-TR" sz="2400" b="1" dirty="0" err="1" smtClean="0">
                <a:solidFill>
                  <a:schemeClr val="tx1">
                    <a:lumMod val="50000"/>
                    <a:lumOff val="50000"/>
                  </a:schemeClr>
                </a:solidFill>
              </a:rPr>
              <a:t>Ranganathan</a:t>
            </a:r>
            <a:r>
              <a:rPr lang="tr-TR" sz="2400" b="1" dirty="0" smtClean="0">
                <a:solidFill>
                  <a:schemeClr val="tx1">
                    <a:lumMod val="50000"/>
                    <a:lumOff val="50000"/>
                  </a:schemeClr>
                </a:solidFill>
              </a:rPr>
              <a:t>, </a:t>
            </a:r>
            <a:r>
              <a:rPr lang="tr-TR" sz="2400" b="1" dirty="0">
                <a:solidFill>
                  <a:schemeClr val="tx1">
                    <a:lumMod val="50000"/>
                    <a:lumOff val="50000"/>
                  </a:schemeClr>
                </a:solidFill>
              </a:rPr>
              <a:t>Onur </a:t>
            </a:r>
            <a:r>
              <a:rPr lang="tr-TR" sz="2400" b="1" dirty="0" smtClean="0">
                <a:solidFill>
                  <a:schemeClr val="tx1">
                    <a:lumMod val="50000"/>
                    <a:lumOff val="50000"/>
                  </a:schemeClr>
                </a:solidFill>
              </a:rPr>
              <a:t>Mutlu</a:t>
            </a:r>
            <a:endParaRPr lang="en-US" sz="2400" b="1" dirty="0">
              <a:solidFill>
                <a:schemeClr val="tx1">
                  <a:lumMod val="50000"/>
                  <a:lumOff val="50000"/>
                </a:schemeClr>
              </a:solidFill>
            </a:endParaRPr>
          </a:p>
        </p:txBody>
      </p:sp>
      <p:sp>
        <p:nvSpPr>
          <p:cNvPr id="13" name="Rectangle 12"/>
          <p:cNvSpPr/>
          <p:nvPr/>
        </p:nvSpPr>
        <p:spPr>
          <a:xfrm>
            <a:off x="2448391" y="4191000"/>
            <a:ext cx="4104809" cy="584776"/>
          </a:xfrm>
          <a:prstGeom prst="rect">
            <a:avLst/>
          </a:prstGeom>
        </p:spPr>
        <p:txBody>
          <a:bodyPr wrap="none">
            <a:spAutoFit/>
          </a:bodyPr>
          <a:lstStyle/>
          <a:p>
            <a:pPr algn="ctr"/>
            <a:r>
              <a:rPr lang="en-US" sz="3200" b="1" dirty="0" smtClean="0">
                <a:solidFill>
                  <a:srgbClr val="0000FF"/>
                </a:solidFill>
              </a:rPr>
              <a:t>Location:  </a:t>
            </a:r>
            <a:r>
              <a:rPr lang="en-US" sz="3200" b="1" dirty="0" err="1" smtClean="0">
                <a:solidFill>
                  <a:srgbClr val="0000FF"/>
                </a:solidFill>
              </a:rPr>
              <a:t>Virgina</a:t>
            </a:r>
            <a:r>
              <a:rPr lang="en-US" sz="3200" b="1" dirty="0" smtClean="0">
                <a:solidFill>
                  <a:srgbClr val="0000FF"/>
                </a:solidFill>
              </a:rPr>
              <a:t> EF</a:t>
            </a:r>
            <a:endParaRPr lang="en-US" sz="3200" b="1" dirty="0">
              <a:solidFill>
                <a:srgbClr val="0000FF"/>
              </a:solidFill>
            </a:endParaRPr>
          </a:p>
        </p:txBody>
      </p:sp>
      <p:sp>
        <p:nvSpPr>
          <p:cNvPr id="14" name="Rectangle 13"/>
          <p:cNvSpPr/>
          <p:nvPr/>
        </p:nvSpPr>
        <p:spPr>
          <a:xfrm>
            <a:off x="2921638" y="4673024"/>
            <a:ext cx="3168055" cy="584776"/>
          </a:xfrm>
          <a:prstGeom prst="rect">
            <a:avLst/>
          </a:prstGeom>
        </p:spPr>
        <p:txBody>
          <a:bodyPr wrap="none">
            <a:spAutoFit/>
          </a:bodyPr>
          <a:lstStyle/>
          <a:p>
            <a:pPr algn="ctr"/>
            <a:r>
              <a:rPr lang="en-US" sz="3200" b="1" dirty="0" smtClean="0">
                <a:solidFill>
                  <a:srgbClr val="0000FF"/>
                </a:solidFill>
              </a:rPr>
              <a:t>Time: 11:10 AM</a:t>
            </a:r>
            <a:endParaRPr lang="en-US" sz="3200" b="1" dirty="0">
              <a:solidFill>
                <a:srgbClr val="0000FF"/>
              </a:solidFill>
            </a:endParaRPr>
          </a:p>
        </p:txBody>
      </p:sp>
      <p:pic>
        <p:nvPicPr>
          <p:cNvPr id="15" name="Picture 14"/>
          <p:cNvPicPr>
            <a:picLocks noChangeAspect="1"/>
          </p:cNvPicPr>
          <p:nvPr/>
        </p:nvPicPr>
        <p:blipFill rotWithShape="1">
          <a:blip r:embed="rId4"/>
          <a:srcRect t="27272" b="29091"/>
          <a:stretch/>
        </p:blipFill>
        <p:spPr>
          <a:xfrm>
            <a:off x="506982" y="6050611"/>
            <a:ext cx="1828800" cy="798022"/>
          </a:xfrm>
          <a:prstGeom prst="rect">
            <a:avLst/>
          </a:prstGeom>
        </p:spPr>
      </p:pic>
      <p:pic>
        <p:nvPicPr>
          <p:cNvPr id="16" name="Picture 15"/>
          <p:cNvPicPr>
            <a:picLocks noChangeAspect="1"/>
          </p:cNvPicPr>
          <p:nvPr/>
        </p:nvPicPr>
        <p:blipFill>
          <a:blip r:embed="rId5"/>
          <a:stretch>
            <a:fillRect/>
          </a:stretch>
        </p:blipFill>
        <p:spPr>
          <a:xfrm>
            <a:off x="6981825" y="4724400"/>
            <a:ext cx="1682084" cy="1657706"/>
          </a:xfrm>
          <a:prstGeom prst="rect">
            <a:avLst/>
          </a:prstGeom>
        </p:spPr>
      </p:pic>
      <p:pic>
        <p:nvPicPr>
          <p:cNvPr id="17" name="Picture 16"/>
          <p:cNvPicPr>
            <a:picLocks noChangeAspect="1"/>
          </p:cNvPicPr>
          <p:nvPr/>
        </p:nvPicPr>
        <p:blipFill rotWithShape="1">
          <a:blip r:embed="rId6"/>
          <a:srcRect t="30096" b="30046"/>
          <a:stretch/>
        </p:blipFill>
        <p:spPr>
          <a:xfrm>
            <a:off x="6632242" y="6179521"/>
            <a:ext cx="2381250" cy="533400"/>
          </a:xfrm>
          <a:prstGeom prst="rect">
            <a:avLst/>
          </a:prstGeom>
        </p:spPr>
      </p:pic>
      <p:pic>
        <p:nvPicPr>
          <p:cNvPr id="18" name="Picture 17" descr="safari.png"/>
          <p:cNvPicPr>
            <a:picLocks noChangeAspect="1"/>
          </p:cNvPicPr>
          <p:nvPr/>
        </p:nvPicPr>
        <p:blipFill rotWithShape="1">
          <a:blip r:embed="rId7" cstate="print"/>
          <a:srcRect r="1519"/>
          <a:stretch/>
        </p:blipFill>
        <p:spPr>
          <a:xfrm>
            <a:off x="476188" y="5294713"/>
            <a:ext cx="1890388" cy="555400"/>
          </a:xfrm>
          <a:prstGeom prst="rect">
            <a:avLst/>
          </a:prstGeom>
        </p:spPr>
      </p:pic>
      <p:pic>
        <p:nvPicPr>
          <p:cNvPr id="20" name="Picture 1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337327337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sesha-theme</Template>
  <TotalTime>141462</TotalTime>
  <Words>822</Words>
  <Application>Microsoft Macintosh PowerPoint</Application>
  <PresentationFormat>On-screen Show (4:3)</PresentationFormat>
  <Paragraphs>103</Paragraphs>
  <Slides>6</Slides>
  <Notes>5</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sesha-theme</vt:lpstr>
      <vt:lpstr>Google Workloads  for Consumer Devices: Mitigating Data Movement Bottlenecks</vt:lpstr>
      <vt:lpstr>Consumer Devices</vt:lpstr>
      <vt:lpstr>Popular Google Consumer Workloads</vt:lpstr>
      <vt:lpstr>Energy Cost of Data Movement</vt:lpstr>
      <vt:lpstr>Using PIM to Reduce Data Movement</vt:lpstr>
      <vt:lpstr>Google Workloads  for Consumer Devices: Mitigating Data Movement Bottlenecks</vt:lpstr>
    </vt:vector>
  </TitlesOfParts>
  <Company>Carnegie Mellon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Vivek Seshadri</dc:creator>
  <cp:lastModifiedBy>Amirali Boroumand</cp:lastModifiedBy>
  <cp:revision>3569</cp:revision>
  <dcterms:created xsi:type="dcterms:W3CDTF">2015-08-16T21:47:06Z</dcterms:created>
  <dcterms:modified xsi:type="dcterms:W3CDTF">2018-03-30T18:31:01Z</dcterms:modified>
</cp:coreProperties>
</file>