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16"/>
  </p:notesMasterIdLst>
  <p:handoutMasterIdLst>
    <p:handoutMasterId r:id="rId17"/>
  </p:handoutMasterIdLst>
  <p:sldIdLst>
    <p:sldId id="4691" r:id="rId2"/>
    <p:sldId id="4692" r:id="rId3"/>
    <p:sldId id="4693" r:id="rId4"/>
    <p:sldId id="4654" r:id="rId5"/>
    <p:sldId id="4655" r:id="rId6"/>
    <p:sldId id="4700" r:id="rId7"/>
    <p:sldId id="4656" r:id="rId8"/>
    <p:sldId id="4628" r:id="rId9"/>
    <p:sldId id="4511" r:id="rId10"/>
    <p:sldId id="4720" r:id="rId11"/>
    <p:sldId id="4665" r:id="rId12"/>
    <p:sldId id="4695" r:id="rId13"/>
    <p:sldId id="4699" r:id="rId14"/>
    <p:sldId id="469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200"/>
    <a:srgbClr val="FF6398"/>
    <a:srgbClr val="2173C2"/>
    <a:srgbClr val="9DC3E6"/>
    <a:srgbClr val="1F8DD3"/>
    <a:srgbClr val="E7E6E6"/>
    <a:srgbClr val="D0CECE"/>
    <a:srgbClr val="324D1F"/>
    <a:srgbClr val="5D2784"/>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71"/>
    <p:restoredTop sz="77965"/>
  </p:normalViewPr>
  <p:slideViewPr>
    <p:cSldViewPr snapToGrid="0" snapToObjects="1">
      <p:cViewPr varScale="1">
        <p:scale>
          <a:sx n="78" d="100"/>
          <a:sy n="78" d="100"/>
        </p:scale>
        <p:origin x="1760" y="168"/>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5BBE3E-5EF1-3E41-B378-D6D52BB7A5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17381D-6A83-834C-A925-E27D2ACFF0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F6DE4F-B803-104D-AA15-502AFD6126B3}" type="datetimeFigureOut">
              <a:rPr lang="en-US" smtClean="0"/>
              <a:t>10/19/20</a:t>
            </a:fld>
            <a:endParaRPr lang="en-US"/>
          </a:p>
        </p:txBody>
      </p:sp>
      <p:sp>
        <p:nvSpPr>
          <p:cNvPr id="4" name="Footer Placeholder 3">
            <a:extLst>
              <a:ext uri="{FF2B5EF4-FFF2-40B4-BE49-F238E27FC236}">
                <a16:creationId xmlns:a16="http://schemas.microsoft.com/office/drawing/2014/main" id="{E4B19467-1154-5D45-AACF-AE098BE9AF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15F319-D8A4-F846-BB60-91AB7174B4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C521E-117D-5D40-BF43-93B079090C91}" type="slidenum">
              <a:rPr lang="en-US" smtClean="0"/>
              <a:t>‹#›</a:t>
            </a:fld>
            <a:endParaRPr lang="en-US"/>
          </a:p>
        </p:txBody>
      </p:sp>
    </p:spTree>
    <p:extLst>
      <p:ext uri="{BB962C8B-B14F-4D97-AF65-F5344CB8AC3E}">
        <p14:creationId xmlns:p14="http://schemas.microsoft.com/office/powerpoint/2010/main" val="2482864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3C208-645D-C24A-92BE-5C55D93EB607}" type="datetimeFigureOut">
              <a:rPr lang="en-US" smtClean="0"/>
              <a:t>10/19/20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139A41-7A76-1D40-B3BE-29B670EC38FE}" type="slidenum">
              <a:rPr lang="en-US" smtClean="0"/>
              <a:t>‹#›</a:t>
            </a:fld>
            <a:endParaRPr lang="en-US"/>
          </a:p>
        </p:txBody>
      </p:sp>
    </p:spTree>
    <p:extLst>
      <p:ext uri="{BB962C8B-B14F-4D97-AF65-F5344CB8AC3E}">
        <p14:creationId xmlns:p14="http://schemas.microsoft.com/office/powerpoint/2010/main" val="179245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"GenASM: A High Performance, Low-Power Approximate String Matching Acceleration Framework for Genome Sequence Analysis". </a:t>
            </a:r>
          </a:p>
        </p:txBody>
      </p:sp>
      <p:sp>
        <p:nvSpPr>
          <p:cNvPr id="4" name="Slide Number Placeholder 3"/>
          <p:cNvSpPr>
            <a:spLocks noGrp="1"/>
          </p:cNvSpPr>
          <p:nvPr>
            <p:ph type="sldNum" sz="quarter" idx="5"/>
          </p:nvPr>
        </p:nvSpPr>
        <p:spPr/>
        <p:txBody>
          <a:bodyPr/>
          <a:lstStyle/>
          <a:p>
            <a:fld id="{47139A41-7A76-1D40-B3BE-29B670EC38FE}" type="slidenum">
              <a:rPr lang="en-US" smtClean="0"/>
              <a:t>1</a:t>
            </a:fld>
            <a:endParaRPr lang="en-US"/>
          </a:p>
        </p:txBody>
      </p:sp>
    </p:spTree>
    <p:extLst>
      <p:ext uri="{BB962C8B-B14F-4D97-AF65-F5344CB8AC3E}">
        <p14:creationId xmlns:p14="http://schemas.microsoft.com/office/powerpoint/2010/main" val="1069983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Genome sequencing, which enables us to determine the DNA sequence of an organism, [CLICK] plays a pivotal role in areas such as personalized medicine, outbreak tracing (like COVID-19), and the understanding of evolution.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dirty="0"/>
              <a:t>Modern genome sequencing machines </a:t>
            </a:r>
            <a:r>
              <a:rPr lang="en-US" sz="1200" dirty="0"/>
              <a:t>extract </a:t>
            </a:r>
            <a:r>
              <a:rPr lang="en-US" sz="1200" dirty="0">
                <a:solidFill>
                  <a:srgbClr val="C00000"/>
                </a:solidFill>
              </a:rPr>
              <a:t>small randomized fragments </a:t>
            </a:r>
            <a:r>
              <a:rPr lang="en-US" sz="1200" dirty="0"/>
              <a:t>of the original DNA sequence, which we call </a:t>
            </a:r>
            <a:r>
              <a:rPr lang="en-US" sz="1200" i="1" dirty="0"/>
              <a:t>reads.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State-of-the-art sequencing machines produce either short reads or long reads</a:t>
            </a:r>
            <a:endParaRPr lang="en-US" sz="1200" i="1" dirty="0"/>
          </a:p>
        </p:txBody>
      </p:sp>
      <p:sp>
        <p:nvSpPr>
          <p:cNvPr id="4" name="Slide Number Placeholder 3"/>
          <p:cNvSpPr>
            <a:spLocks noGrp="1"/>
          </p:cNvSpPr>
          <p:nvPr>
            <p:ph type="sldNum" sz="quarter" idx="5"/>
          </p:nvPr>
        </p:nvSpPr>
        <p:spPr/>
        <p:txBody>
          <a:bodyPr/>
          <a:lstStyle/>
          <a:p>
            <a:fld id="{47139A41-7A76-1D40-B3BE-29B670EC38FE}" type="slidenum">
              <a:rPr lang="en-US" smtClean="0"/>
              <a:t>2</a:t>
            </a:fld>
            <a:endParaRPr lang="en-US"/>
          </a:p>
        </p:txBody>
      </p:sp>
    </p:spTree>
    <p:extLst>
      <p:ext uri="{BB962C8B-B14F-4D97-AF65-F5344CB8AC3E}">
        <p14:creationId xmlns:p14="http://schemas.microsoft.com/office/powerpoint/2010/main" val="3854171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Read mapping is the first key step in genome sequence analysis, [CLICK] where we align each read to one or more possible locations within the reference genome, and find the matches and differences between the read and the reference genome segment at that location.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Multiple steps of read mapping must account for the sequencing errors, and for the differences caused by genetic variations. As a result, read mapping must perform approximate string matching (ASM).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However, it is currently bottlenecked by the computational power and memory bandwidth limitations of existing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p:txBody>
      </p:sp>
      <p:sp>
        <p:nvSpPr>
          <p:cNvPr id="4" name="Slide Number Placeholder 3"/>
          <p:cNvSpPr>
            <a:spLocks noGrp="1"/>
          </p:cNvSpPr>
          <p:nvPr>
            <p:ph type="sldNum" sz="quarter" idx="5"/>
          </p:nvPr>
        </p:nvSpPr>
        <p:spPr/>
        <p:txBody>
          <a:bodyPr/>
          <a:lstStyle/>
          <a:p>
            <a:fld id="{47139A41-7A76-1D40-B3BE-29B670EC38FE}" type="slidenum">
              <a:rPr lang="en-US" smtClean="0"/>
              <a:t>3</a:t>
            </a:fld>
            <a:endParaRPr lang="en-US"/>
          </a:p>
        </p:txBody>
      </p:sp>
    </p:spTree>
    <p:extLst>
      <p:ext uri="{BB962C8B-B14F-4D97-AF65-F5344CB8AC3E}">
        <p14:creationId xmlns:p14="http://schemas.microsoft.com/office/powerpoint/2010/main" val="2367696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232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546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Our specialized compute units and on-chip SRAMs help us to: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(1) Match the rate of computation with memory capacity and bandwidth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(2) Achieve high performance and power efficiency</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(3) Scale linearly in performance with the number of parallel compute units that we add to the system </a:t>
            </a: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25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82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[CLICK] it writes this output to main memory and completes its execution.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8</a:t>
            </a:fld>
            <a:endParaRPr lang="en-US"/>
          </a:p>
        </p:txBody>
      </p:sp>
    </p:spTree>
    <p:extLst>
      <p:ext uri="{BB962C8B-B14F-4D97-AF65-F5344CB8AC3E}">
        <p14:creationId xmlns:p14="http://schemas.microsoft.com/office/powerpoint/2010/main" val="2146648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fld id="{47139A41-7A76-1D40-B3BE-29B670EC38FE}" type="slidenum">
              <a:rPr lang="en-US" smtClean="0"/>
              <a:t>9</a:t>
            </a:fld>
            <a:endParaRPr lang="en-US"/>
          </a:p>
        </p:txBody>
      </p:sp>
    </p:spTree>
    <p:extLst>
      <p:ext uri="{BB962C8B-B14F-4D97-AF65-F5344CB8AC3E}">
        <p14:creationId xmlns:p14="http://schemas.microsoft.com/office/powerpoint/2010/main" val="772807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fld id="{47139A41-7A76-1D40-B3BE-29B670EC38FE}" type="slidenum">
              <a:rPr lang="en-US" smtClean="0"/>
              <a:t>10</a:t>
            </a:fld>
            <a:endParaRPr lang="en-US"/>
          </a:p>
        </p:txBody>
      </p:sp>
    </p:spTree>
    <p:extLst>
      <p:ext uri="{BB962C8B-B14F-4D97-AF65-F5344CB8AC3E}">
        <p14:creationId xmlns:p14="http://schemas.microsoft.com/office/powerpoint/2010/main" val="2044115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11</a:t>
            </a:fld>
            <a:endParaRPr lang="en-US"/>
          </a:p>
        </p:txBody>
      </p:sp>
    </p:spTree>
    <p:extLst>
      <p:ext uri="{BB962C8B-B14F-4D97-AF65-F5344CB8AC3E}">
        <p14:creationId xmlns:p14="http://schemas.microsoft.com/office/powerpoint/2010/main" val="2849745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(1) read alignment</a:t>
            </a:r>
          </a:p>
          <a:p>
            <a:r>
              <a:rPr lang="en-US" sz="1200" kern="1200" dirty="0">
                <a:solidFill>
                  <a:schemeClr val="tx1"/>
                </a:solidFill>
                <a:effectLst/>
                <a:latin typeface="+mn-lt"/>
                <a:ea typeface="+mn-ea"/>
                <a:cs typeface="+mn-cs"/>
              </a:rPr>
              <a:t>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in pre-alignment filtering for short reads, </a:t>
            </a:r>
          </a:p>
          <a:p>
            <a:r>
              <a:rPr lang="en-US" sz="1200" kern="1200" dirty="0">
                <a:solidFill>
                  <a:schemeClr val="tx1"/>
                </a:solidFill>
                <a:effectLst/>
                <a:latin typeface="+mn-lt"/>
                <a:ea typeface="+mn-ea"/>
                <a:cs typeface="+mn-cs"/>
              </a:rPr>
              <a:t>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And our third use case is edit distance calculation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our paper, we also briefly discuss several other use cases such as generic text search</a:t>
            </a:r>
          </a:p>
        </p:txBody>
      </p:sp>
      <p:sp>
        <p:nvSpPr>
          <p:cNvPr id="4" name="Slide Number Placeholder 3"/>
          <p:cNvSpPr>
            <a:spLocks noGrp="1"/>
          </p:cNvSpPr>
          <p:nvPr>
            <p:ph type="sldNum" sz="quarter" idx="5"/>
          </p:nvPr>
        </p:nvSpPr>
        <p:spPr/>
        <p:txBody>
          <a:bodyPr/>
          <a:lstStyle/>
          <a:p>
            <a:fld id="{47139A41-7A76-1D40-B3BE-29B670EC38FE}" type="slidenum">
              <a:rPr lang="en-US" smtClean="0"/>
              <a:t>12</a:t>
            </a:fld>
            <a:endParaRPr lang="en-US"/>
          </a:p>
        </p:txBody>
      </p:sp>
    </p:spTree>
    <p:extLst>
      <p:ext uri="{BB962C8B-B14F-4D97-AF65-F5344CB8AC3E}">
        <p14:creationId xmlns:p14="http://schemas.microsoft.com/office/powerpoint/2010/main" val="2940092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13</a:t>
            </a:fld>
            <a:endParaRPr lang="en-US"/>
          </a:p>
        </p:txBody>
      </p:sp>
    </p:spTree>
    <p:extLst>
      <p:ext uri="{BB962C8B-B14F-4D97-AF65-F5344CB8AC3E}">
        <p14:creationId xmlns:p14="http://schemas.microsoft.com/office/powerpoint/2010/main" val="3673982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47139A41-7A76-1D40-B3BE-29B670EC38FE}" type="slidenum">
              <a:rPr lang="en-US" smtClean="0"/>
              <a:t>14</a:t>
            </a:fld>
            <a:endParaRPr lang="en-US"/>
          </a:p>
        </p:txBody>
      </p:sp>
    </p:spTree>
    <p:extLst>
      <p:ext uri="{BB962C8B-B14F-4D97-AF65-F5344CB8AC3E}">
        <p14:creationId xmlns:p14="http://schemas.microsoft.com/office/powerpoint/2010/main" val="368722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54431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123617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7179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62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2862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40484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407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404571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3513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2986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705555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8471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176632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tiff"/><Relationship Id="rId5" Type="http://schemas.openxmlformats.org/officeDocument/2006/relationships/image" Target="../media/image3.tiff"/><Relationship Id="rId10" Type="http://schemas.openxmlformats.org/officeDocument/2006/relationships/image" Target="../media/image7.png"/><Relationship Id="rId4" Type="http://schemas.openxmlformats.org/officeDocument/2006/relationships/image" Target="../media/image2.tiff"/><Relationship Id="rId9"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1.emf"/><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notesSlide" Target="../notesSlides/notesSlide7.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8.emf"/><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8.emf"/><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tiff"/><Relationship Id="rId5" Type="http://schemas.openxmlformats.org/officeDocument/2006/relationships/image" Target="../media/image3.tiff"/><Relationship Id="rId10" Type="http://schemas.openxmlformats.org/officeDocument/2006/relationships/image" Target="../media/image7.png"/><Relationship Id="rId4" Type="http://schemas.openxmlformats.org/officeDocument/2006/relationships/image" Target="../media/image2.tiff"/><Relationship Id="rId9"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186611"/>
            <a:ext cx="8576310" cy="5100046"/>
          </a:xfrm>
        </p:spPr>
        <p:txBody>
          <a:bodyPr>
            <a:normAutofit/>
          </a:bodyPr>
          <a:lstStyle/>
          <a:p>
            <a:pPr algn="ctr">
              <a:lnSpc>
                <a:spcPct val="105000"/>
              </a:lnSpc>
              <a:spcBef>
                <a:spcPts val="0"/>
              </a:spcBef>
              <a:spcAft>
                <a:spcPts val="0"/>
              </a:spcAft>
            </a:pPr>
            <a:r>
              <a:rPr lang="en-US" sz="3000" dirty="0">
                <a:solidFill>
                  <a:schemeClr val="tx1"/>
                </a:solidFill>
              </a:rPr>
              <a:t>Damla Senol Cali</a:t>
            </a:r>
            <a:endParaRPr lang="en-US" sz="3000" baseline="30000" dirty="0">
              <a:solidFill>
                <a:schemeClr val="tx1"/>
              </a:solidFill>
            </a:endParaRPr>
          </a:p>
          <a:p>
            <a:pPr algn="ctr">
              <a:lnSpc>
                <a:spcPct val="105000"/>
              </a:lnSpc>
              <a:spcBef>
                <a:spcPts val="0"/>
              </a:spcBef>
              <a:spcAft>
                <a:spcPts val="0"/>
              </a:spcAft>
            </a:pPr>
            <a:r>
              <a:rPr lang="en-US" sz="2300" dirty="0">
                <a:solidFill>
                  <a:schemeClr val="tx1"/>
                </a:solidFill>
              </a:rPr>
              <a:t>Carnegie Mellon University</a:t>
            </a:r>
          </a:p>
          <a:p>
            <a:pPr algn="ctr">
              <a:lnSpc>
                <a:spcPct val="105000"/>
              </a:lnSpc>
              <a:spcBef>
                <a:spcPts val="0"/>
              </a:spcBef>
              <a:spcAft>
                <a:spcPts val="0"/>
              </a:spcAft>
            </a:pPr>
            <a:r>
              <a:rPr lang="en-US" sz="2300" dirty="0"/>
              <a:t>(</a:t>
            </a:r>
            <a:r>
              <a:rPr lang="en-US" sz="2300" dirty="0">
                <a:solidFill>
                  <a:srgbClr val="0070C0"/>
                </a:solidFill>
                <a:hlinkClick r:id="rId3">
                  <a:extLst>
                    <a:ext uri="{A12FA001-AC4F-418D-AE19-62706E023703}">
                      <ahyp:hlinkClr xmlns:ahyp="http://schemas.microsoft.com/office/drawing/2018/hyperlinkcolor" val="tx"/>
                    </a:ext>
                  </a:extLst>
                </a:hlinkClick>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Gurpreet S. Kalsi</a:t>
            </a:r>
            <a:r>
              <a:rPr lang="en-US" sz="1900" baseline="30000" dirty="0">
                <a:solidFill>
                  <a:schemeClr val="tx1"/>
                </a:solidFill>
                <a:latin typeface="Calibri" panose="020F0502020204030204" pitchFamily="34" charset="0"/>
              </a:rPr>
              <a:t>2</a:t>
            </a:r>
            <a:r>
              <a:rPr lang="en-US" sz="1900" dirty="0">
                <a:solidFill>
                  <a:schemeClr val="tx1"/>
                </a:solidFill>
              </a:rPr>
              <a:t>, </a:t>
            </a:r>
            <a:r>
              <a:rPr lang="en-US" sz="1900" dirty="0" err="1">
                <a:solidFill>
                  <a:schemeClr val="tx1"/>
                </a:solidFill>
              </a:rPr>
              <a:t>Zulal</a:t>
            </a:r>
            <a:r>
              <a:rPr lang="en-US" sz="1900" dirty="0">
                <a:solidFill>
                  <a:schemeClr val="tx1"/>
                </a:solidFill>
              </a:rPr>
              <a:t> Bingol</a:t>
            </a:r>
            <a:r>
              <a:rPr lang="en-US" sz="1900" baseline="30000" dirty="0">
                <a:solidFill>
                  <a:schemeClr val="tx1"/>
                </a:solidFill>
                <a:latin typeface="Calibri" panose="020F0502020204030204" pitchFamily="34" charset="0"/>
              </a:rPr>
              <a:t>3</a:t>
            </a:r>
            <a:r>
              <a:rPr lang="en-US" sz="1900" dirty="0">
                <a:solidFill>
                  <a:schemeClr val="tx1"/>
                </a:solidFill>
              </a:rPr>
              <a:t>, Can Firtina</a:t>
            </a:r>
            <a:r>
              <a:rPr lang="en-US" sz="1900" baseline="30000" dirty="0">
                <a:solidFill>
                  <a:schemeClr val="tx1"/>
                </a:solidFill>
                <a:latin typeface="Calibri" panose="020F0502020204030204" pitchFamily="34" charset="0"/>
              </a:rPr>
              <a:t>4</a:t>
            </a:r>
            <a:r>
              <a:rPr lang="en-US" sz="1900" dirty="0">
                <a:solidFill>
                  <a:schemeClr val="tx1"/>
                </a:solidFill>
              </a:rPr>
              <a:t>, Lavanya Subramanian</a:t>
            </a:r>
            <a:r>
              <a:rPr lang="en-US" sz="1900" baseline="30000" dirty="0">
                <a:solidFill>
                  <a:schemeClr val="tx1"/>
                </a:solidFill>
                <a:latin typeface="Calibri" panose="020F0502020204030204" pitchFamily="34" charset="0"/>
              </a:rPr>
              <a:t>5</a:t>
            </a:r>
            <a:r>
              <a:rPr lang="en-US" sz="1900" dirty="0">
                <a:solidFill>
                  <a:schemeClr val="tx1"/>
                </a:solidFill>
              </a:rPr>
              <a:t>,</a:t>
            </a:r>
          </a:p>
          <a:p>
            <a:pPr algn="ctr">
              <a:lnSpc>
                <a:spcPct val="105000"/>
              </a:lnSpc>
              <a:spcBef>
                <a:spcPts val="0"/>
              </a:spcBef>
              <a:spcAft>
                <a:spcPts val="0"/>
              </a:spcAft>
            </a:pPr>
            <a:r>
              <a:rPr lang="en-US" sz="1900" dirty="0">
                <a:solidFill>
                  <a:schemeClr val="tx1"/>
                </a:solidFill>
              </a:rPr>
              <a:t>Jeremie Kim</a:t>
            </a:r>
            <a:r>
              <a:rPr lang="en-US" sz="1900" baseline="30000" dirty="0">
                <a:solidFill>
                  <a:schemeClr val="tx1"/>
                </a:solidFill>
                <a:latin typeface="Calibri" panose="020F0502020204030204" pitchFamily="34" charset="0"/>
              </a:rPr>
              <a:t>1,4</a:t>
            </a:r>
            <a:r>
              <a:rPr lang="en-US" sz="1900" dirty="0">
                <a:solidFill>
                  <a:schemeClr val="tx1"/>
                </a:solidFill>
              </a:rPr>
              <a:t>, Rachata Ausavarungnirun</a:t>
            </a:r>
            <a:r>
              <a:rPr lang="en-US" sz="1900" baseline="30000" dirty="0">
                <a:solidFill>
                  <a:schemeClr val="tx1"/>
                </a:solidFill>
                <a:latin typeface="Calibri" panose="020F0502020204030204" pitchFamily="34" charset="0"/>
              </a:rPr>
              <a:t>6,1</a:t>
            </a:r>
            <a:r>
              <a:rPr lang="en-US" sz="1900" dirty="0">
                <a:solidFill>
                  <a:schemeClr val="tx1"/>
                </a:solidFill>
              </a:rPr>
              <a:t>, Mohammed Alser</a:t>
            </a:r>
            <a:r>
              <a:rPr lang="en-US" sz="1900" baseline="30000" dirty="0">
                <a:solidFill>
                  <a:schemeClr val="tx1"/>
                </a:solidFill>
                <a:latin typeface="Calibri" panose="020F0502020204030204" pitchFamily="34" charset="0"/>
              </a:rPr>
              <a:t>4</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Juan Gomez-Luna</a:t>
            </a:r>
            <a:r>
              <a:rPr lang="en-US" sz="1900" baseline="30000" dirty="0">
                <a:solidFill>
                  <a:schemeClr val="tx1"/>
                </a:solidFill>
                <a:latin typeface="Calibri" panose="020F0502020204030204" pitchFamily="34" charset="0"/>
              </a:rPr>
              <a:t>4</a:t>
            </a:r>
            <a:r>
              <a:rPr lang="en-US" sz="1900" dirty="0">
                <a:solidFill>
                  <a:schemeClr val="tx1"/>
                </a:solidFill>
              </a:rPr>
              <a:t>, </a:t>
            </a:r>
            <a:r>
              <a:rPr lang="en-US" sz="1900" dirty="0" err="1">
                <a:solidFill>
                  <a:schemeClr val="tx1"/>
                </a:solidFill>
              </a:rPr>
              <a:t>Amirali</a:t>
            </a:r>
            <a:r>
              <a:rPr lang="en-US" sz="1900" dirty="0">
                <a:solidFill>
                  <a:schemeClr val="tx1"/>
                </a:solidFill>
              </a:rPr>
              <a:t> Boroumand</a:t>
            </a:r>
            <a:r>
              <a:rPr lang="en-US" sz="1900" baseline="30000" dirty="0">
                <a:solidFill>
                  <a:schemeClr val="tx1"/>
                </a:solidFill>
                <a:latin typeface="Calibri" panose="020F0502020204030204" pitchFamily="34" charset="0"/>
              </a:rPr>
              <a:t>1</a:t>
            </a:r>
            <a:r>
              <a:rPr lang="en-US" sz="1900" dirty="0">
                <a:solidFill>
                  <a:schemeClr val="tx1"/>
                </a:solidFill>
              </a:rPr>
              <a:t>, Anant Nori</a:t>
            </a:r>
            <a:r>
              <a:rPr lang="en-US" sz="1900" baseline="30000" dirty="0">
                <a:solidFill>
                  <a:schemeClr val="tx1"/>
                </a:solidFill>
                <a:latin typeface="Calibri" panose="020F0502020204030204" pitchFamily="34" charset="0"/>
              </a:rPr>
              <a:t>2</a:t>
            </a:r>
            <a:r>
              <a:rPr lang="en-US" sz="1900" dirty="0">
                <a:solidFill>
                  <a:schemeClr val="tx1"/>
                </a:solidFill>
              </a:rPr>
              <a:t>, Allison Scibisz</a:t>
            </a:r>
            <a:r>
              <a:rPr lang="en-US" sz="1900" baseline="30000" dirty="0">
                <a:solidFill>
                  <a:schemeClr val="tx1"/>
                </a:solidFill>
                <a:latin typeface="Calibri" panose="020F0502020204030204" pitchFamily="34" charset="0"/>
              </a:rPr>
              <a:t>1</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Sreenivas Subramoney</a:t>
            </a:r>
            <a:r>
              <a:rPr lang="en-US" sz="1900" baseline="30000" dirty="0">
                <a:solidFill>
                  <a:schemeClr val="tx1"/>
                </a:solidFill>
                <a:latin typeface="Calibri" panose="020F0502020204030204" pitchFamily="34" charset="0"/>
              </a:rPr>
              <a:t>2</a:t>
            </a:r>
            <a:r>
              <a:rPr lang="en-US" sz="1900" dirty="0">
                <a:solidFill>
                  <a:schemeClr val="tx1"/>
                </a:solidFill>
              </a:rPr>
              <a:t>, Can Alkan</a:t>
            </a:r>
            <a:r>
              <a:rPr lang="en-US" sz="1900" baseline="30000" dirty="0">
                <a:solidFill>
                  <a:schemeClr val="tx1"/>
                </a:solidFill>
                <a:latin typeface="Calibri" panose="020F0502020204030204" pitchFamily="34" charset="0"/>
              </a:rPr>
              <a:t>3</a:t>
            </a:r>
            <a:r>
              <a:rPr lang="en-US" sz="1900" dirty="0">
                <a:solidFill>
                  <a:schemeClr val="tx1"/>
                </a:solidFill>
              </a:rPr>
              <a:t>, Saugata Ghose</a:t>
            </a:r>
            <a:r>
              <a:rPr lang="en-US" sz="1900" baseline="30000" dirty="0">
                <a:solidFill>
                  <a:schemeClr val="tx1"/>
                </a:solidFill>
                <a:latin typeface="Calibri" panose="020F0502020204030204" pitchFamily="34" charset="0"/>
              </a:rPr>
              <a:t>7,1</a:t>
            </a:r>
            <a:r>
              <a:rPr lang="en-US" sz="1900" dirty="0">
                <a:solidFill>
                  <a:schemeClr val="tx1"/>
                </a:solidFill>
              </a:rPr>
              <a:t>, and Onur Mutlu</a:t>
            </a:r>
            <a:r>
              <a:rPr lang="en-US" sz="1900" baseline="30000" dirty="0">
                <a:solidFill>
                  <a:schemeClr val="tx1"/>
                </a:solidFill>
                <a:latin typeface="Calibri" panose="020F0502020204030204" pitchFamily="34" charset="0"/>
              </a:rPr>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37" name="Group 36">
            <a:extLst>
              <a:ext uri="{FF2B5EF4-FFF2-40B4-BE49-F238E27FC236}">
                <a16:creationId xmlns:a16="http://schemas.microsoft.com/office/drawing/2014/main" id="{6193A135-C817-9F40-8E25-806766A1E391}"/>
              </a:ext>
            </a:extLst>
          </p:cNvPr>
          <p:cNvGrpSpPr/>
          <p:nvPr/>
        </p:nvGrpSpPr>
        <p:grpSpPr>
          <a:xfrm>
            <a:off x="538479" y="5154021"/>
            <a:ext cx="8067042" cy="594793"/>
            <a:chOff x="634998" y="5868087"/>
            <a:chExt cx="8067042" cy="594793"/>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4"/>
            <a:stretch>
              <a:fillRect/>
            </a:stretch>
          </p:blipFill>
          <p:spPr>
            <a:xfrm>
              <a:off x="800112" y="5976172"/>
              <a:ext cx="2103120" cy="39063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5"/>
            <a:srcRect l="9652" t="28752" r="10462" b="30881"/>
            <a:stretch/>
          </p:blipFill>
          <p:spPr>
            <a:xfrm>
              <a:off x="6786687" y="6006586"/>
              <a:ext cx="1862001" cy="365760"/>
            </a:xfrm>
            <a:prstGeom prst="rect">
              <a:avLst/>
            </a:prstGeom>
          </p:spPr>
        </p:pic>
        <p:sp>
          <p:nvSpPr>
            <p:cNvPr id="46" name="TextBox 45">
              <a:extLst>
                <a:ext uri="{FF2B5EF4-FFF2-40B4-BE49-F238E27FC236}">
                  <a16:creationId xmlns:a16="http://schemas.microsoft.com/office/drawing/2014/main" id="{43FC308C-44AB-2E4C-AD61-5E7A0F79D601}"/>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2		     3	              				   4</a:t>
              </a:r>
            </a:p>
          </p:txBody>
        </p:sp>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6"/>
            <a:stretch>
              <a:fillRect/>
            </a:stretch>
          </p:blipFill>
          <p:spPr>
            <a:xfrm>
              <a:off x="4203574" y="5880098"/>
              <a:ext cx="2554321" cy="582782"/>
            </a:xfrm>
            <a:prstGeom prst="rect">
              <a:avLst/>
            </a:prstGeom>
          </p:spPr>
        </p:pic>
      </p:grpSp>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788" y="594813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4248E4F2-0B30-DF43-A6B4-ED47107B3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3488" y="5748814"/>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6792915" y="5948133"/>
            <a:ext cx="1656505" cy="489422"/>
          </a:xfrm>
          <a:prstGeom prst="rect">
            <a:avLst/>
          </a:prstGeom>
        </p:spPr>
      </p:pic>
      <p:sp>
        <p:nvSpPr>
          <p:cNvPr id="40" name="TextBox 39">
            <a:extLst>
              <a:ext uri="{FF2B5EF4-FFF2-40B4-BE49-F238E27FC236}">
                <a16:creationId xmlns:a16="http://schemas.microsoft.com/office/drawing/2014/main" id="{182098A7-260E-EB4A-87AA-572CAB6D7694}"/>
              </a:ext>
            </a:extLst>
          </p:cNvPr>
          <p:cNvSpPr txBox="1"/>
          <p:nvPr/>
        </p:nvSpPr>
        <p:spPr>
          <a:xfrm>
            <a:off x="694580" y="5884899"/>
            <a:ext cx="79915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alibri" panose="020F0502020204030204" pitchFamily="34" charset="0"/>
                <a:cs typeface="Calibri" panose="020F0502020204030204" pitchFamily="34" charset="0"/>
              </a:rPr>
              <a:t>5</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lang="en-US" sz="1400" b="1" dirty="0">
                <a:solidFill>
                  <a:prstClr val="black"/>
                </a:solidFill>
                <a:latin typeface="Calibri" panose="020F0502020204030204" pitchFamily="34" charset="0"/>
                <a:cs typeface="Calibri" panose="020F0502020204030204" pitchFamily="34" charset="0"/>
              </a:rPr>
              <a:t>6			     7					        1,4</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3061239" y="5270791"/>
            <a:ext cx="791182" cy="324255"/>
          </a:xfrm>
          <a:prstGeom prst="rect">
            <a:avLst/>
          </a:prstGeom>
        </p:spPr>
      </p:pic>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0"/>
            <a:ext cx="9144000" cy="2051133"/>
          </a:xfrm>
          <a:solidFill>
            <a:schemeClr val="accent2">
              <a:lumMod val="20000"/>
              <a:lumOff val="80000"/>
            </a:schemeClr>
          </a:solidFill>
        </p:spPr>
        <p:txBody>
          <a:bodyPr anchor="ctr" anchorCtr="0">
            <a:normAutofit/>
          </a:bodyPr>
          <a:lstStyle/>
          <a:p>
            <a:pPr algn="ctr">
              <a:lnSpc>
                <a:spcPct val="105000"/>
              </a:lnSpc>
            </a:pPr>
            <a:r>
              <a:rPr lang="en-US" sz="3600" b="1" dirty="0">
                <a:solidFill>
                  <a:srgbClr val="0070C0"/>
                </a:solidFill>
              </a:rPr>
              <a:t>GenASM: A High-Performance, Low-Power Approximate String Matching Acceleration Framework for Genome Sequence Analysis</a:t>
            </a:r>
            <a:endParaRPr lang="en-US" sz="3500" dirty="0">
              <a:solidFill>
                <a:schemeClr val="accent1"/>
              </a:solidFill>
            </a:endParaRPr>
          </a:p>
        </p:txBody>
      </p:sp>
      <p:pic>
        <p:nvPicPr>
          <p:cNvPr id="2" name="Picture 1">
            <a:extLst>
              <a:ext uri="{FF2B5EF4-FFF2-40B4-BE49-F238E27FC236}">
                <a16:creationId xmlns:a16="http://schemas.microsoft.com/office/drawing/2014/main" id="{EB68B984-F916-1D44-A043-2BCF187188D1}"/>
              </a:ext>
            </a:extLst>
          </p:cNvPr>
          <p:cNvPicPr>
            <a:picLocks noChangeAspect="1"/>
          </p:cNvPicPr>
          <p:nvPr/>
        </p:nvPicPr>
        <p:blipFill>
          <a:blip r:embed="rId11"/>
          <a:stretch>
            <a:fillRect/>
          </a:stretch>
        </p:blipFill>
        <p:spPr>
          <a:xfrm>
            <a:off x="910241" y="6044789"/>
            <a:ext cx="1491264" cy="295773"/>
          </a:xfrm>
          <a:prstGeom prst="rect">
            <a:avLst/>
          </a:prstGeom>
        </p:spPr>
      </p:pic>
    </p:spTree>
    <p:extLst>
      <p:ext uri="{BB962C8B-B14F-4D97-AF65-F5344CB8AC3E}">
        <p14:creationId xmlns:p14="http://schemas.microsoft.com/office/powerpoint/2010/main" val="801296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Sequencing</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Genome sequencing: </a:t>
            </a:r>
            <a:r>
              <a:rPr lang="en-US" sz="2200" dirty="0">
                <a:solidFill>
                  <a:schemeClr val="tx1"/>
                </a:solidFill>
              </a:rPr>
              <a:t>Enables us to determine the order of the DNA sequence in an organism’s genome</a:t>
            </a:r>
          </a:p>
          <a:p>
            <a:pPr marL="720725" lvl="1" indent="-230188">
              <a:lnSpc>
                <a:spcPct val="120000"/>
              </a:lnSpc>
              <a:spcBef>
                <a:spcPts val="600"/>
              </a:spcBef>
              <a:spcAft>
                <a:spcPts val="0"/>
              </a:spcAft>
            </a:pPr>
            <a:r>
              <a:rPr lang="en-US" sz="2200" dirty="0">
                <a:solidFill>
                  <a:schemeClr val="tx1"/>
                </a:solidFill>
              </a:rPr>
              <a:t>Plays a </a:t>
            </a:r>
            <a:r>
              <a:rPr lang="en-US" sz="2200" dirty="0">
                <a:solidFill>
                  <a:srgbClr val="0070C0"/>
                </a:solidFill>
              </a:rPr>
              <a:t>pivotal role </a:t>
            </a:r>
            <a:r>
              <a:rPr lang="en-US" sz="2200" dirty="0">
                <a:solidFill>
                  <a:schemeClr val="tx1"/>
                </a:solidFill>
              </a:rPr>
              <a:t>in:</a:t>
            </a:r>
          </a:p>
          <a:p>
            <a:pPr marL="992188" lvl="2" indent="-227013">
              <a:lnSpc>
                <a:spcPct val="120000"/>
              </a:lnSpc>
              <a:spcBef>
                <a:spcPts val="0"/>
              </a:spcBef>
              <a:spcAft>
                <a:spcPts val="0"/>
              </a:spcAft>
            </a:pPr>
            <a:r>
              <a:rPr lang="en-US" sz="2100" dirty="0">
                <a:solidFill>
                  <a:schemeClr val="tx1"/>
                </a:solidFill>
              </a:rPr>
              <a:t>Personalized medicine</a:t>
            </a:r>
          </a:p>
          <a:p>
            <a:pPr marL="992188" lvl="2" indent="-227013">
              <a:lnSpc>
                <a:spcPct val="120000"/>
              </a:lnSpc>
              <a:spcBef>
                <a:spcPts val="0"/>
              </a:spcBef>
              <a:spcAft>
                <a:spcPts val="0"/>
              </a:spcAft>
            </a:pPr>
            <a:r>
              <a:rPr lang="en-US" sz="2100" dirty="0">
                <a:solidFill>
                  <a:schemeClr val="tx1"/>
                </a:solidFill>
              </a:rPr>
              <a:t>Outbreak tracing</a:t>
            </a:r>
          </a:p>
          <a:p>
            <a:pPr marL="992188" lvl="2" indent="-227013">
              <a:lnSpc>
                <a:spcPct val="120000"/>
              </a:lnSpc>
              <a:spcBef>
                <a:spcPts val="0"/>
              </a:spcBef>
              <a:spcAft>
                <a:spcPts val="0"/>
              </a:spcAft>
            </a:pPr>
            <a:r>
              <a:rPr lang="en-US" sz="2100" dirty="0">
                <a:solidFill>
                  <a:schemeClr val="tx1"/>
                </a:solidFill>
              </a:rPr>
              <a:t>Understanding of evolution</a:t>
            </a:r>
          </a:p>
          <a:p>
            <a:pPr marL="992188" lvl="2" indent="-227013">
              <a:lnSpc>
                <a:spcPct val="120000"/>
              </a:lnSpc>
              <a:spcBef>
                <a:spcPts val="0"/>
              </a:spcBef>
              <a:spcAft>
                <a:spcPts val="0"/>
              </a:spcAft>
            </a:pPr>
            <a:endParaRPr lang="en-US" sz="2100" dirty="0">
              <a:solidFill>
                <a:schemeClr val="tx1"/>
              </a:solidFill>
            </a:endParaRPr>
          </a:p>
          <a:p>
            <a:pPr marL="765175" lvl="2" indent="0">
              <a:lnSpc>
                <a:spcPct val="120000"/>
              </a:lnSpc>
              <a:spcBef>
                <a:spcPts val="0"/>
              </a:spcBef>
              <a:spcAft>
                <a:spcPts val="0"/>
              </a:spcAft>
              <a:buNone/>
            </a:pPr>
            <a:endParaRPr lang="en-US" sz="2200" dirty="0">
              <a:solidFill>
                <a:schemeClr val="tx1"/>
              </a:solidFill>
            </a:endParaRPr>
          </a:p>
          <a:p>
            <a:pPr marL="342900" indent="-342900">
              <a:lnSpc>
                <a:spcPct val="110000"/>
              </a:lnSpc>
              <a:spcBef>
                <a:spcPts val="600"/>
              </a:spcBef>
              <a:spcAft>
                <a:spcPts val="0"/>
              </a:spcAft>
            </a:pPr>
            <a:r>
              <a:rPr lang="en-US" sz="2200" dirty="0">
                <a:solidFill>
                  <a:schemeClr val="tx1"/>
                </a:solidFill>
              </a:rPr>
              <a:t>Modern genome sequencing machines extract smaller randomized fragments of the original DNA sequence, known as </a:t>
            </a:r>
            <a:r>
              <a:rPr lang="en-US" sz="2200" b="1" dirty="0">
                <a:solidFill>
                  <a:srgbClr val="0070C0"/>
                </a:solidFill>
              </a:rPr>
              <a:t>reads</a:t>
            </a:r>
          </a:p>
          <a:p>
            <a:pPr marL="715963" lvl="1" indent="-212725">
              <a:lnSpc>
                <a:spcPct val="120000"/>
              </a:lnSpc>
              <a:spcBef>
                <a:spcPts val="600"/>
              </a:spcBef>
              <a:spcAft>
                <a:spcPts val="0"/>
              </a:spcAft>
            </a:pPr>
            <a:r>
              <a:rPr lang="en-US" sz="2100" i="1" dirty="0">
                <a:solidFill>
                  <a:schemeClr val="tx1"/>
                </a:solidFill>
              </a:rPr>
              <a:t>Short reads: </a:t>
            </a:r>
            <a:r>
              <a:rPr lang="en-US" sz="2100" dirty="0">
                <a:solidFill>
                  <a:srgbClr val="C00000"/>
                </a:solidFill>
              </a:rPr>
              <a:t>a few hundred base pairs</a:t>
            </a:r>
            <a:r>
              <a:rPr lang="en-US" sz="2100" dirty="0">
                <a:solidFill>
                  <a:schemeClr val="tx1"/>
                </a:solidFill>
              </a:rPr>
              <a:t>, </a:t>
            </a:r>
            <a:r>
              <a:rPr lang="en-US" sz="2100" dirty="0">
                <a:solidFill>
                  <a:srgbClr val="00B050"/>
                </a:solidFill>
              </a:rPr>
              <a:t>error rate of </a:t>
            </a:r>
            <a:r>
              <a:rPr lang="en-US" sz="2100" dirty="0">
                <a:solidFill>
                  <a:srgbClr val="00B050"/>
                </a:solidFill>
                <a:latin typeface="Calibri" panose="020F0502020204030204" pitchFamily="34" charset="0"/>
              </a:rPr>
              <a:t>∼0.1%</a:t>
            </a:r>
            <a:endParaRPr lang="en-US" sz="2100" dirty="0">
              <a:solidFill>
                <a:schemeClr val="tx1"/>
              </a:solidFill>
            </a:endParaRPr>
          </a:p>
          <a:p>
            <a:pPr marL="715963" lvl="1" indent="-212725">
              <a:lnSpc>
                <a:spcPct val="120000"/>
              </a:lnSpc>
              <a:spcBef>
                <a:spcPts val="0"/>
              </a:spcBef>
              <a:spcAft>
                <a:spcPts val="0"/>
              </a:spcAft>
            </a:pPr>
            <a:r>
              <a:rPr lang="en-US" sz="2100" i="1" dirty="0">
                <a:solidFill>
                  <a:schemeClr val="tx1"/>
                </a:solidFill>
              </a:rPr>
              <a:t>Long reads: </a:t>
            </a:r>
            <a:r>
              <a:rPr lang="en-US" sz="2100" dirty="0">
                <a:solidFill>
                  <a:srgbClr val="00B050"/>
                </a:solidFill>
              </a:rPr>
              <a:t>thousands to millions of base pairs</a:t>
            </a:r>
            <a:r>
              <a:rPr lang="en-US" sz="2100" dirty="0">
                <a:solidFill>
                  <a:schemeClr val="tx1"/>
                </a:solidFill>
              </a:rPr>
              <a:t>,</a:t>
            </a:r>
            <a:r>
              <a:rPr lang="en-US" sz="2100" dirty="0">
                <a:solidFill>
                  <a:srgbClr val="00B050"/>
                </a:solidFill>
              </a:rPr>
              <a:t> </a:t>
            </a:r>
            <a:r>
              <a:rPr lang="en-US" sz="2100" dirty="0">
                <a:solidFill>
                  <a:srgbClr val="C00000"/>
                </a:solidFill>
              </a:rPr>
              <a:t>error rate of </a:t>
            </a:r>
            <a:r>
              <a:rPr lang="en-US" sz="2100" dirty="0">
                <a:solidFill>
                  <a:srgbClr val="C00000"/>
                </a:solidFill>
                <a:latin typeface="Calibri" panose="020F0502020204030204" pitchFamily="34" charset="0"/>
              </a:rPr>
              <a:t>10–15%</a:t>
            </a:r>
            <a:endParaRPr lang="en-US" sz="2100" i="1" dirty="0">
              <a:solidFill>
                <a:srgbClr val="0070C0"/>
              </a:solidFill>
            </a:endParaRPr>
          </a:p>
          <a:p>
            <a:pPr marL="446088" indent="-266700">
              <a:lnSpc>
                <a:spcPct val="120000"/>
              </a:lnSpc>
              <a:spcBef>
                <a:spcPts val="60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2</a:t>
            </a:fld>
            <a:endParaRPr lang="en-US" dirty="0"/>
          </a:p>
        </p:txBody>
      </p:sp>
      <p:pic>
        <p:nvPicPr>
          <p:cNvPr id="6" name="Picture 5">
            <a:extLst>
              <a:ext uri="{FF2B5EF4-FFF2-40B4-BE49-F238E27FC236}">
                <a16:creationId xmlns:a16="http://schemas.microsoft.com/office/drawing/2014/main" id="{8C62BDD8-22E4-0545-AA07-946E9BFD1A77}"/>
              </a:ext>
            </a:extLst>
          </p:cNvPr>
          <p:cNvPicPr>
            <a:picLocks noChangeAspect="1"/>
          </p:cNvPicPr>
          <p:nvPr/>
        </p:nvPicPr>
        <p:blipFill>
          <a:blip r:embed="rId4"/>
          <a:stretch>
            <a:fillRect/>
          </a:stretch>
        </p:blipFill>
        <p:spPr>
          <a:xfrm>
            <a:off x="6257282" y="1861023"/>
            <a:ext cx="2519754" cy="1525114"/>
          </a:xfrm>
          <a:prstGeom prst="rect">
            <a:avLst/>
          </a:prstGeom>
        </p:spPr>
      </p:pic>
    </p:spTree>
    <p:custDataLst>
      <p:tags r:id="rId1"/>
    </p:custDataLst>
    <p:extLst>
      <p:ext uri="{BB962C8B-B14F-4D97-AF65-F5344CB8AC3E}">
        <p14:creationId xmlns:p14="http://schemas.microsoft.com/office/powerpoint/2010/main" val="115557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Read mapping: </a:t>
            </a:r>
            <a:r>
              <a:rPr lang="en-US" sz="2200" i="1" dirty="0">
                <a:solidFill>
                  <a:schemeClr val="tx1"/>
                </a:solidFill>
              </a:rPr>
              <a:t>First key step </a:t>
            </a:r>
            <a:r>
              <a:rPr lang="en-US" sz="2200" dirty="0">
                <a:solidFill>
                  <a:schemeClr val="tx1"/>
                </a:solidFill>
              </a:rPr>
              <a:t>in genome sequence analysis (GSA)</a:t>
            </a:r>
            <a:endParaRPr lang="en-US" sz="2200" i="1" dirty="0">
              <a:solidFill>
                <a:srgbClr val="00B050"/>
              </a:solidFill>
            </a:endParaRPr>
          </a:p>
          <a:p>
            <a:pPr marL="666750" lvl="1" indent="-260350">
              <a:lnSpc>
                <a:spcPct val="110000"/>
              </a:lnSpc>
              <a:spcBef>
                <a:spcPts val="600"/>
              </a:spcBef>
              <a:spcAft>
                <a:spcPts val="0"/>
              </a:spcAft>
            </a:pPr>
            <a:r>
              <a:rPr lang="en-US" sz="2200" dirty="0">
                <a:solidFill>
                  <a:schemeClr val="tx1"/>
                </a:solidFill>
              </a:rPr>
              <a:t>Aligns </a:t>
            </a:r>
            <a:r>
              <a:rPr lang="en-US" sz="2200" dirty="0">
                <a:solidFill>
                  <a:srgbClr val="00B050"/>
                </a:solidFill>
              </a:rPr>
              <a:t>reads</a:t>
            </a:r>
            <a:r>
              <a:rPr lang="en-US" sz="2200" dirty="0">
                <a:solidFill>
                  <a:schemeClr val="tx1"/>
                </a:solidFill>
              </a:rPr>
              <a:t> to one or more possible locations within          	             the </a:t>
            </a:r>
            <a:r>
              <a:rPr lang="en-US" sz="2200" dirty="0">
                <a:solidFill>
                  <a:srgbClr val="00B050"/>
                </a:solidFill>
              </a:rPr>
              <a:t>reference genome</a:t>
            </a:r>
            <a:r>
              <a:rPr lang="en-US" sz="2200" dirty="0">
                <a:solidFill>
                  <a:schemeClr val="tx1"/>
                </a:solidFill>
              </a:rPr>
              <a:t>, and</a:t>
            </a:r>
          </a:p>
          <a:p>
            <a:pPr marL="666750" lvl="1" indent="-260350">
              <a:lnSpc>
                <a:spcPct val="110000"/>
              </a:lnSpc>
              <a:spcBef>
                <a:spcPts val="0"/>
              </a:spcBef>
              <a:spcAft>
                <a:spcPts val="0"/>
              </a:spcAft>
            </a:pPr>
            <a:r>
              <a:rPr lang="en-US" sz="2200" dirty="0">
                <a:solidFill>
                  <a:schemeClr val="tx1"/>
                </a:solidFill>
              </a:rPr>
              <a:t>Finds the </a:t>
            </a:r>
            <a:r>
              <a:rPr lang="en-US" sz="2200" dirty="0">
                <a:solidFill>
                  <a:srgbClr val="00B050"/>
                </a:solidFill>
              </a:rPr>
              <a:t>matches</a:t>
            </a:r>
            <a:r>
              <a:rPr lang="en-US" sz="2200" dirty="0">
                <a:solidFill>
                  <a:schemeClr val="tx1"/>
                </a:solidFill>
              </a:rPr>
              <a:t> and </a:t>
            </a:r>
            <a:r>
              <a:rPr lang="en-US" sz="2200" dirty="0">
                <a:solidFill>
                  <a:srgbClr val="00B050"/>
                </a:solidFill>
              </a:rPr>
              <a:t>differences</a:t>
            </a:r>
            <a:r>
              <a:rPr lang="en-US" sz="2200" dirty="0">
                <a:solidFill>
                  <a:schemeClr val="tx1"/>
                </a:solidFill>
              </a:rPr>
              <a:t> between the read and 	             the reference genome segment at that location </a:t>
            </a:r>
          </a:p>
          <a:p>
            <a:pPr marL="342900" indent="-342900">
              <a:lnSpc>
                <a:spcPct val="110000"/>
              </a:lnSpc>
              <a:spcBef>
                <a:spcPts val="0"/>
              </a:spcBef>
              <a:spcAft>
                <a:spcPts val="0"/>
              </a:spcAft>
            </a:pPr>
            <a:endParaRPr lang="en-US" sz="2200" dirty="0">
              <a:solidFill>
                <a:schemeClr val="tx1"/>
              </a:solidFill>
            </a:endParaRPr>
          </a:p>
          <a:p>
            <a:pPr marL="342900" indent="-342900">
              <a:lnSpc>
                <a:spcPct val="110000"/>
              </a:lnSpc>
              <a:spcBef>
                <a:spcPts val="0"/>
              </a:spcBef>
              <a:spcAft>
                <a:spcPts val="0"/>
              </a:spcAft>
            </a:pPr>
            <a:endParaRPr lang="en-US" sz="1200" dirty="0">
              <a:solidFill>
                <a:schemeClr val="tx1"/>
              </a:solidFill>
            </a:endParaRPr>
          </a:p>
          <a:p>
            <a:pPr marL="342900" indent="-342900">
              <a:lnSpc>
                <a:spcPct val="110000"/>
              </a:lnSpc>
              <a:spcBef>
                <a:spcPts val="0"/>
              </a:spcBef>
              <a:spcAft>
                <a:spcPts val="0"/>
              </a:spcAft>
            </a:pPr>
            <a:r>
              <a:rPr lang="en-US" sz="2200" dirty="0">
                <a:solidFill>
                  <a:schemeClr val="tx1"/>
                </a:solidFill>
              </a:rPr>
              <a:t>Multiple steps of read mapping require </a:t>
            </a:r>
            <a:r>
              <a:rPr lang="en-US" sz="2200" b="1" i="1" dirty="0">
                <a:solidFill>
                  <a:srgbClr val="0070C0"/>
                </a:solidFill>
              </a:rPr>
              <a:t>approximate string matching</a:t>
            </a:r>
          </a:p>
          <a:p>
            <a:pPr marL="720725" lvl="1" indent="-230188">
              <a:lnSpc>
                <a:spcPct val="110000"/>
              </a:lnSpc>
              <a:spcBef>
                <a:spcPts val="600"/>
              </a:spcBef>
              <a:spcAft>
                <a:spcPts val="0"/>
              </a:spcAft>
            </a:pPr>
            <a:r>
              <a:rPr lang="en-US" sz="2200" dirty="0">
                <a:solidFill>
                  <a:schemeClr val="tx1"/>
                </a:solidFill>
              </a:rPr>
              <a:t>Approximate string matching (ASM) enables read mapping to account for </a:t>
            </a:r>
            <a:r>
              <a:rPr lang="en-US" sz="2200" dirty="0">
                <a:solidFill>
                  <a:srgbClr val="0070C0"/>
                </a:solidFill>
              </a:rPr>
              <a:t>sequencing errors </a:t>
            </a:r>
            <a:r>
              <a:rPr lang="en-US" sz="2200" dirty="0">
                <a:solidFill>
                  <a:schemeClr val="tx1"/>
                </a:solidFill>
              </a:rPr>
              <a:t>and </a:t>
            </a:r>
            <a:r>
              <a:rPr lang="en-US" sz="2200" dirty="0">
                <a:solidFill>
                  <a:srgbClr val="0070C0"/>
                </a:solidFill>
              </a:rPr>
              <a:t>genetic variations </a:t>
            </a:r>
            <a:r>
              <a:rPr lang="en-US" sz="2200" dirty="0">
                <a:solidFill>
                  <a:schemeClr val="tx1"/>
                </a:solidFill>
              </a:rPr>
              <a:t>in the reads</a:t>
            </a:r>
          </a:p>
          <a:p>
            <a:pPr marL="342900" indent="-342900">
              <a:lnSpc>
                <a:spcPct val="110000"/>
              </a:lnSpc>
              <a:spcBef>
                <a:spcPts val="0"/>
              </a:spcBef>
              <a:spcAft>
                <a:spcPts val="0"/>
              </a:spcAft>
            </a:pPr>
            <a:endParaRPr lang="en-US" sz="2200" dirty="0">
              <a:solidFill>
                <a:schemeClr val="tx1"/>
              </a:solidFill>
            </a:endParaRPr>
          </a:p>
          <a:p>
            <a:pPr marL="342900" indent="-342900">
              <a:lnSpc>
                <a:spcPct val="110000"/>
              </a:lnSpc>
              <a:spcBef>
                <a:spcPts val="0"/>
              </a:spcBef>
              <a:spcAft>
                <a:spcPts val="0"/>
              </a:spcAft>
            </a:pPr>
            <a:endParaRPr lang="en-US" sz="1200" dirty="0">
              <a:solidFill>
                <a:schemeClr val="tx1"/>
              </a:solidFill>
            </a:endParaRPr>
          </a:p>
          <a:p>
            <a:pPr marL="342900" indent="-342900">
              <a:lnSpc>
                <a:spcPct val="110000"/>
              </a:lnSpc>
              <a:spcBef>
                <a:spcPts val="0"/>
              </a:spcBef>
              <a:spcAft>
                <a:spcPts val="0"/>
              </a:spcAft>
            </a:pPr>
            <a:r>
              <a:rPr lang="en-US" sz="2200" dirty="0">
                <a:solidFill>
                  <a:schemeClr val="tx1"/>
                </a:solidFill>
              </a:rPr>
              <a:t>Bottlenecked by the </a:t>
            </a:r>
            <a:r>
              <a:rPr lang="en-US" sz="2200" dirty="0">
                <a:solidFill>
                  <a:srgbClr val="C00000"/>
                </a:solidFill>
              </a:rPr>
              <a:t>computational power and memory bandwidth limitations of existing systems</a:t>
            </a:r>
          </a:p>
          <a:p>
            <a:pPr marL="442913" lvl="1" indent="0">
              <a:lnSpc>
                <a:spcPct val="110000"/>
              </a:lnSpc>
              <a:spcBef>
                <a:spcPts val="0"/>
              </a:spcBef>
              <a:spcAft>
                <a:spcPts val="0"/>
              </a:spcAft>
              <a:buNone/>
            </a:pPr>
            <a:endParaRPr lang="en-US" sz="2200" dirty="0"/>
          </a:p>
          <a:p>
            <a:pPr marL="446088" indent="-266700">
              <a:lnSpc>
                <a:spcPct val="110000"/>
              </a:lnSpc>
              <a:spcBef>
                <a:spcPts val="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3</a:t>
            </a:fld>
            <a:endParaRPr lang="en-US" dirty="0"/>
          </a:p>
        </p:txBody>
      </p:sp>
    </p:spTree>
    <p:custDataLst>
      <p:tags r:id="rId1"/>
    </p:custDataLst>
    <p:extLst>
      <p:ext uri="{BB962C8B-B14F-4D97-AF65-F5344CB8AC3E}">
        <p14:creationId xmlns:p14="http://schemas.microsoft.com/office/powerpoint/2010/main" val="296155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upon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Aft>
                <a:spcPts val="300"/>
              </a:spcAft>
              <a:buClrTx/>
              <a:buSzTx/>
              <a:buFontTx/>
              <a:buNone/>
              <a:tabLst/>
              <a:defRPr/>
            </a:pPr>
            <a:r>
              <a:rPr kumimoji="0" lang="en-US" sz="2600" b="1" i="0" u="none" strike="noStrike" kern="1200" cap="none" spc="0" normalizeH="0" baseline="0" noProof="0" dirty="0">
                <a:ln>
                  <a:noFill/>
                </a:ln>
                <a:effectLst/>
                <a:uLnTx/>
                <a:uFillTx/>
                <a:latin typeface="Corbel" panose="020B0503020204020204" pitchFamily="34" charset="0"/>
                <a:cs typeface="Calibri" panose="020F0502020204030204" pitchFamily="34" charset="0"/>
              </a:rPr>
              <a:t>Our Goal:</a:t>
            </a:r>
          </a:p>
          <a:p>
            <a:pPr lvl="0" algn="ctr">
              <a:lnSpc>
                <a:spcPct val="110000"/>
              </a:lnSpc>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cs typeface="Calibri" panose="020F0502020204030204" pitchFamily="34" charset="0"/>
              </a:rPr>
              <a:t>Accelerate approximate string matching </a:t>
            </a:r>
          </a:p>
          <a:p>
            <a:pPr lvl="0" algn="ctr">
              <a:lnSpc>
                <a:spcPct val="110000"/>
              </a:lnSpc>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by designing </a:t>
            </a:r>
            <a:r>
              <a:rPr lang="en-US" sz="2400" dirty="0">
                <a:solidFill>
                  <a:srgbClr val="00B050"/>
                </a:solidFill>
                <a:latin typeface="Corbel" panose="020B0503020204020204" pitchFamily="34" charset="0"/>
                <a:cs typeface="Calibri" panose="020F0502020204030204" pitchFamily="34" charset="0"/>
              </a:rPr>
              <a:t>a fast and flexible framework</a:t>
            </a:r>
            <a:r>
              <a:rPr lang="en-US" sz="2400" dirty="0">
                <a:solidFill>
                  <a:prstClr val="black"/>
                </a:solidFill>
                <a:latin typeface="Corbel" panose="020B0503020204020204" pitchFamily="34" charset="0"/>
                <a:cs typeface="Calibri" panose="020F0502020204030204" pitchFamily="34" charset="0"/>
              </a:rPr>
              <a:t>, </a:t>
            </a:r>
          </a:p>
          <a:p>
            <a:pPr lvl="0" algn="ctr">
              <a:lnSpc>
                <a:spcPct val="110000"/>
              </a:lnSpc>
            </a:pPr>
            <a:r>
              <a:rPr lang="en-US" sz="2400" dirty="0">
                <a:solidFill>
                  <a:prstClr val="black"/>
                </a:solidFill>
                <a:latin typeface="Corbel" panose="020B0503020204020204" pitchFamily="34" charset="0"/>
                <a:cs typeface="Calibri" panose="020F0502020204030204" pitchFamily="34" charset="0"/>
              </a:rPr>
              <a:t>which can accelerate </a:t>
            </a:r>
            <a:r>
              <a:rPr lang="en-US" sz="2400" i="1" dirty="0">
                <a:solidFill>
                  <a:srgbClr val="1F8DD3"/>
                </a:solidFill>
                <a:latin typeface="Corbel" panose="020B0503020204020204" pitchFamily="34" charset="0"/>
                <a:cs typeface="Calibri" panose="020F0502020204030204" pitchFamily="34" charset="0"/>
              </a:rPr>
              <a:t>multiple steps </a:t>
            </a:r>
            <a:r>
              <a:rPr lang="en-US" sz="2400" dirty="0">
                <a:solidFill>
                  <a:srgbClr val="1F8DD3"/>
                </a:solidFill>
                <a:latin typeface="Corbel" panose="020B0503020204020204" pitchFamily="34" charset="0"/>
                <a:cs typeface="Calibri" panose="020F0502020204030204" pitchFamily="34" charset="0"/>
              </a:rPr>
              <a:t>of genome sequence analysis</a:t>
            </a:r>
            <a:endParaRPr kumimoji="0" lang="en-US" sz="2400" b="0" i="0" u="none" strike="noStrike" kern="1200" cap="none" spc="0" normalizeH="0" baseline="0" noProof="0" dirty="0">
              <a:ln>
                <a:noFill/>
              </a:ln>
              <a:solidFill>
                <a:srgbClr val="1F8DD3"/>
              </a:solidFill>
              <a:effectLst/>
              <a:uLnTx/>
              <a:uFillTx/>
              <a:latin typeface="Corbel" panose="020B0503020204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fld id="{BE67019E-6B59-9444-A8F8-0CFAB6B6981D}" type="slidenum">
              <a:rPr lang="en-US" smtClean="0"/>
              <a:pPr/>
              <a:t>4</a:t>
            </a:fld>
            <a:endParaRPr lang="en-US" dirty="0"/>
          </a:p>
        </p:txBody>
      </p:sp>
    </p:spTree>
    <p:custDataLst>
      <p:tags r:id="rId1"/>
    </p:custDataLst>
    <p:extLst>
      <p:ext uri="{BB962C8B-B14F-4D97-AF65-F5344CB8AC3E}">
        <p14:creationId xmlns:p14="http://schemas.microsoft.com/office/powerpoint/2010/main" val="174979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fld id="{BE67019E-6B59-9444-A8F8-0CFAB6B6981D}" type="slidenum">
              <a:rPr lang="en-US" smtClean="0"/>
              <a:pPr/>
              <a:t>5</a:t>
            </a:fld>
            <a:endParaRPr lang="en-US" dirty="0"/>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spTree>
    <p:custDataLst>
      <p:tags r:id="rId1"/>
    </p:custDataLst>
    <p:extLst>
      <p:ext uri="{BB962C8B-B14F-4D97-AF65-F5344CB8AC3E}">
        <p14:creationId xmlns:p14="http://schemas.microsoft.com/office/powerpoint/2010/main" val="165553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chemeClr val="tx1">
                    <a:lumMod val="50000"/>
                    <a:lumOff val="50000"/>
                  </a:schemeClr>
                </a:solidFill>
                <a:latin typeface="Corbel" panose="020B0503020204020204" pitchFamily="34" charset="0"/>
              </a:rPr>
              <a:t>GenASM-DC</a:t>
            </a:r>
            <a:endParaRPr lang="en-US" sz="1700" b="1" kern="0" baseline="-25000" dirty="0">
              <a:solidFill>
                <a:schemeClr val="tx1">
                  <a:lumMod val="50000"/>
                  <a:lumOff val="50000"/>
                </a:schemeClr>
              </a:solidFill>
              <a:latin typeface="Corbel" panose="020B0503020204020204" pitchFamily="34" charset="0"/>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chemeClr val="tx1">
                    <a:lumMod val="50000"/>
                    <a:lumOff val="50000"/>
                  </a:schemeClr>
                </a:solidFill>
                <a:latin typeface="Corbel" panose="020B0503020204020204" pitchFamily="34" charset="0"/>
              </a:rPr>
              <a:t>GenASM-TB</a:t>
            </a:r>
            <a:endParaRPr lang="en-US" sz="1700" b="1" kern="0" baseline="-25000" dirty="0">
              <a:solidFill>
                <a:schemeClr val="tx1">
                  <a:lumMod val="50000"/>
                  <a:lumOff val="50000"/>
                </a:schemeClr>
              </a:solidFill>
              <a:latin typeface="Corbel" panose="020B0503020204020204" pitchFamily="34" charset="0"/>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fld id="{BE67019E-6B59-9444-A8F8-0CFAB6B6981D}" type="slidenum">
              <a:rPr lang="en-US" smtClean="0"/>
              <a:pPr/>
              <a:t>6</a:t>
            </a:fld>
            <a:endParaRPr lang="en-US" dirty="0"/>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algn="ctr"/>
            <a:endParaRPr lang="en-US" sz="1306" b="1" dirty="0">
              <a:latin typeface="Corbel" panose="020B0503020204020204" pitchFamily="34" charset="0"/>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algn="ctr"/>
            <a:r>
              <a:rPr lang="en-US" b="1" dirty="0">
                <a:solidFill>
                  <a:srgbClr val="00B050"/>
                </a:solidFill>
              </a:rPr>
              <a:t>GenASM-DC:</a:t>
            </a:r>
            <a:r>
              <a:rPr lang="en-US" dirty="0">
                <a:solidFill>
                  <a:srgbClr val="00B050"/>
                </a:solidFill>
              </a:rPr>
              <a:t> </a:t>
            </a:r>
          </a:p>
          <a:p>
            <a:pPr algn="ctr"/>
            <a:r>
              <a:rPr lang="en-US" dirty="0"/>
              <a:t>generates bitvectors </a:t>
            </a:r>
          </a:p>
          <a:p>
            <a:pPr algn="ctr"/>
            <a:r>
              <a:rPr lang="en-US" dirty="0"/>
              <a:t>and performs edit </a:t>
            </a:r>
          </a:p>
          <a:p>
            <a:pPr algn="ctr"/>
            <a:r>
              <a:rPr lang="en-US" b="1" dirty="0">
                <a:solidFill>
                  <a:srgbClr val="00B050"/>
                </a:solidFill>
              </a:rPr>
              <a:t>D</a:t>
            </a:r>
            <a:r>
              <a:rPr lang="en-US" dirty="0"/>
              <a:t>istance </a:t>
            </a:r>
            <a:r>
              <a:rPr lang="en-US" b="1" dirty="0">
                <a:solidFill>
                  <a:srgbClr val="00B050"/>
                </a:solidFill>
              </a:rPr>
              <a:t>C</a:t>
            </a:r>
            <a:r>
              <a:rPr lang="en-US" dirty="0"/>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algn="ctr">
              <a:lnSpc>
                <a:spcPct val="100000"/>
              </a:lnSpc>
              <a:spcBef>
                <a:spcPts val="0"/>
              </a:spcBef>
              <a:spcAft>
                <a:spcPts val="0"/>
              </a:spcAft>
            </a:pPr>
            <a:r>
              <a:rPr lang="en-US" b="1" dirty="0">
                <a:solidFill>
                  <a:srgbClr val="7A20C9"/>
                </a:solidFill>
              </a:rPr>
              <a:t>GenASM-TB:</a:t>
            </a:r>
            <a:r>
              <a:rPr lang="en-US" dirty="0">
                <a:solidFill>
                  <a:srgbClr val="7A20C9"/>
                </a:solidFill>
              </a:rPr>
              <a:t> </a:t>
            </a:r>
            <a:r>
              <a:rPr lang="en-US" dirty="0"/>
              <a:t>performs </a:t>
            </a:r>
            <a:r>
              <a:rPr lang="en-US" b="1" dirty="0" err="1">
                <a:solidFill>
                  <a:srgbClr val="7A20C9"/>
                </a:solidFill>
              </a:rPr>
              <a:t>T</a:t>
            </a:r>
            <a:r>
              <a:rPr lang="en-US" dirty="0" err="1"/>
              <a:t>race</a:t>
            </a:r>
            <a:r>
              <a:rPr lang="en-US" b="1" dirty="0" err="1">
                <a:solidFill>
                  <a:srgbClr val="7A20C9"/>
                </a:solidFill>
              </a:rPr>
              <a:t>B</a:t>
            </a:r>
            <a:r>
              <a:rPr lang="en-US" dirty="0" err="1"/>
              <a:t>ack</a:t>
            </a:r>
            <a:r>
              <a:rPr lang="en-US" dirty="0"/>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algn="ctr"/>
            <a:r>
              <a:rPr lang="en-US" sz="1700" b="1" dirty="0">
                <a:solidFill>
                  <a:schemeClr val="tx2">
                    <a:lumMod val="50000"/>
                  </a:schemeClr>
                </a:solidFill>
                <a:latin typeface="Corbel" panose="020B0503020204020204" pitchFamily="34" charset="0"/>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solidFill>
                  <a:schemeClr val="tx1">
                    <a:lumMod val="50000"/>
                    <a:lumOff val="50000"/>
                  </a:schemeClr>
                </a:solidFill>
              </a:rPr>
              <a:t>TB-SRAM</a:t>
            </a:r>
            <a:r>
              <a:rPr lang="en-US" sz="1200" baseline="-25000" dirty="0">
                <a:solidFill>
                  <a:schemeClr val="tx1">
                    <a:lumMod val="50000"/>
                    <a:lumOff val="50000"/>
                  </a:schemeClr>
                </a:solidFill>
                <a:latin typeface="Calibri" panose="020F0502020204030204" pitchFamily="34" charset="0"/>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TB-SRAM</a:t>
            </a:r>
            <a:r>
              <a:rPr lang="en-US" baseline="-25000" dirty="0">
                <a:solidFill>
                  <a:schemeClr val="tx1">
                    <a:lumMod val="50000"/>
                    <a:lumOff val="50000"/>
                  </a:schemeClr>
                </a:solidFill>
                <a:latin typeface="Calibri" panose="020F0502020204030204" pitchFamily="34" charset="0"/>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solidFill>
                  <a:schemeClr val="tx1">
                    <a:lumMod val="50000"/>
                    <a:lumOff val="50000"/>
                  </a:schemeClr>
                </a:solidFill>
              </a:rPr>
              <a:t>TB-</a:t>
            </a:r>
            <a:r>
              <a:rPr lang="en-US" dirty="0" err="1">
                <a:solidFill>
                  <a:schemeClr val="tx1">
                    <a:lumMod val="50000"/>
                    <a:lumOff val="50000"/>
                  </a:schemeClr>
                </a:solidFill>
              </a:rPr>
              <a:t>SRAM</a:t>
            </a:r>
            <a:r>
              <a:rPr lang="en-US" baseline="-25000" dirty="0" err="1">
                <a:solidFill>
                  <a:schemeClr val="tx1">
                    <a:lumMod val="50000"/>
                    <a:lumOff val="50000"/>
                  </a:schemeClr>
                </a:solidFill>
                <a:latin typeface="Calibri" panose="020F0502020204030204" pitchFamily="34" charset="0"/>
                <a:cs typeface="Calibri" panose="020F0502020204030204" pitchFamily="34" charset="0"/>
              </a:rPr>
              <a:t>n</a:t>
            </a:r>
            <a:endParaRPr lang="en-US" baseline="-250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r>
              <a:rPr lang="en-US" sz="1700" dirty="0">
                <a:solidFill>
                  <a:schemeClr val="tx1">
                    <a:lumMod val="50000"/>
                    <a:lumOff val="50000"/>
                  </a:schemeClr>
                </a:solidFill>
                <a:latin typeface="Corbel" panose="020B0503020204020204" pitchFamily="34" charset="0"/>
              </a:rPr>
              <a:t>GenASM-TB</a:t>
            </a:r>
          </a:p>
          <a:p>
            <a:r>
              <a:rPr lang="en-US" sz="1700" dirty="0">
                <a:solidFill>
                  <a:schemeClr val="tx1">
                    <a:lumMod val="50000"/>
                    <a:lumOff val="50000"/>
                  </a:schemeClr>
                </a:solidFill>
                <a:latin typeface="Corbel" panose="020B0503020204020204" pitchFamily="34" charset="0"/>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1306" b="1" dirty="0">
              <a:solidFill>
                <a:schemeClr val="tx1">
                  <a:lumMod val="50000"/>
                  <a:lumOff val="50000"/>
                </a:schemeClr>
              </a:solidFill>
              <a:latin typeface="Corbel" panose="020B0503020204020204" pitchFamily="34" charset="0"/>
            </a:endParaRPr>
          </a:p>
          <a:p>
            <a:pPr algn="ctr">
              <a:spcBef>
                <a:spcPts val="218"/>
              </a:spcBef>
            </a:pPr>
            <a:endParaRPr lang="en-US" sz="800" b="1" dirty="0">
              <a:solidFill>
                <a:schemeClr val="tx1">
                  <a:lumMod val="50000"/>
                  <a:lumOff val="50000"/>
                </a:schemeClr>
              </a:solidFill>
              <a:latin typeface="Corbel" panose="020B0503020204020204" pitchFamily="34" charset="0"/>
            </a:endParaRPr>
          </a:p>
          <a:p>
            <a:pPr algn="ctr">
              <a:spcBef>
                <a:spcPts val="218"/>
              </a:spcBef>
            </a:pPr>
            <a:r>
              <a:rPr lang="en-US" sz="1700" b="1" dirty="0">
                <a:solidFill>
                  <a:schemeClr val="tx1">
                    <a:lumMod val="50000"/>
                    <a:lumOff val="50000"/>
                  </a:schemeClr>
                </a:solidFill>
                <a:latin typeface="Corbel" panose="020B0503020204020204" pitchFamily="34" charset="0"/>
              </a:rPr>
              <a:t>GenASM-DC</a:t>
            </a:r>
          </a:p>
          <a:p>
            <a:pPr algn="ctr"/>
            <a:r>
              <a:rPr lang="en-US" sz="1700" b="1" dirty="0">
                <a:solidFill>
                  <a:schemeClr val="tx1">
                    <a:lumMod val="50000"/>
                    <a:lumOff val="50000"/>
                  </a:schemeClr>
                </a:solidFill>
                <a:latin typeface="Corbel" panose="020B0503020204020204" pitchFamily="34" charset="0"/>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r>
              <a:rPr lang="en-US" sz="1700" dirty="0">
                <a:solidFill>
                  <a:srgbClr val="5D2784"/>
                </a:solidFill>
                <a:latin typeface="Corbel" panose="020B0503020204020204" pitchFamily="34" charset="0"/>
              </a:rPr>
              <a:t>GenASM-TB</a:t>
            </a:r>
          </a:p>
          <a:p>
            <a:r>
              <a:rPr lang="en-US" sz="1700" dirty="0">
                <a:solidFill>
                  <a:srgbClr val="5D2784"/>
                </a:solidFill>
                <a:latin typeface="Corbel" panose="020B0503020204020204" pitchFamily="34" charset="0"/>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1306" b="1" dirty="0">
              <a:solidFill>
                <a:srgbClr val="324D1F"/>
              </a:solidFill>
              <a:latin typeface="Corbel" panose="020B0503020204020204" pitchFamily="34" charset="0"/>
            </a:endParaRPr>
          </a:p>
          <a:p>
            <a:pPr algn="ctr">
              <a:spcBef>
                <a:spcPts val="218"/>
              </a:spcBef>
            </a:pPr>
            <a:endParaRPr lang="en-US" sz="800" b="1" dirty="0">
              <a:solidFill>
                <a:srgbClr val="324D1F"/>
              </a:solidFill>
              <a:latin typeface="Corbel" panose="020B0503020204020204" pitchFamily="34" charset="0"/>
            </a:endParaRPr>
          </a:p>
          <a:p>
            <a:pPr algn="ctr">
              <a:spcBef>
                <a:spcPts val="218"/>
              </a:spcBef>
            </a:pPr>
            <a:r>
              <a:rPr lang="en-US" sz="1700" b="1" dirty="0">
                <a:solidFill>
                  <a:srgbClr val="324D1F"/>
                </a:solidFill>
                <a:latin typeface="Corbel" panose="020B0503020204020204" pitchFamily="34" charset="0"/>
              </a:rPr>
              <a:t>GenASM-DC</a:t>
            </a:r>
          </a:p>
          <a:p>
            <a:pPr algn="ctr"/>
            <a:r>
              <a:rPr lang="en-US" sz="1700" b="1" dirty="0">
                <a:solidFill>
                  <a:srgbClr val="324D1F"/>
                </a:solidFill>
                <a:latin typeface="Corbel" panose="020B0503020204020204" pitchFamily="34" charset="0"/>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algn="ctr"/>
            <a:r>
              <a:rPr lang="en-US" sz="1700" b="1" dirty="0">
                <a:latin typeface="Corbel" panose="020B0503020204020204" pitchFamily="34" charset="0"/>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solidFill>
                  <a:schemeClr val="tx1">
                    <a:lumMod val="50000"/>
                    <a:lumOff val="50000"/>
                  </a:schemeClr>
                </a:solidFill>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r>
              <a:rPr lang="en-US" sz="1500" dirty="0"/>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algn="r" defTabSz="331836">
              <a:defRPr/>
            </a:pPr>
            <a:r>
              <a:rPr lang="en-US" sz="1700" b="1" kern="0" dirty="0">
                <a:solidFill>
                  <a:srgbClr val="324D1F"/>
                </a:solidFill>
                <a:latin typeface="Corbel" panose="020B0503020204020204" pitchFamily="34" charset="0"/>
              </a:rPr>
              <a:t>GenASM-DC</a:t>
            </a:r>
            <a:endParaRPr lang="en-US" sz="1700" b="1" kern="0" baseline="-25000" dirty="0">
              <a:solidFill>
                <a:srgbClr val="324D1F"/>
              </a:solidFill>
              <a:latin typeface="Corbel" panose="020B0503020204020204" pitchFamily="34" charset="0"/>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algn="ctr"/>
            <a:endParaRPr lang="en-US" sz="1306" b="1" dirty="0">
              <a:latin typeface="Corbel" panose="020B0503020204020204" pitchFamily="34" charset="0"/>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r>
              <a:rPr lang="en-US" sz="1200" dirty="0"/>
              <a:t>TB-SRAM</a:t>
            </a:r>
            <a:r>
              <a:rPr lang="en-US" sz="1200" baseline="-25000" dirty="0">
                <a:latin typeface="Calibri" panose="020F0502020204030204" pitchFamily="34" charset="0"/>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TB-SRAM</a:t>
            </a:r>
            <a:r>
              <a:rPr lang="en-US" baseline="-25000" dirty="0">
                <a:latin typeface="Calibri" panose="020F0502020204030204" pitchFamily="34" charset="0"/>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r>
              <a:rPr lang="en-US" dirty="0"/>
              <a:t>TB-</a:t>
            </a:r>
            <a:r>
              <a:rPr lang="en-US" dirty="0" err="1"/>
              <a:t>SRAM</a:t>
            </a:r>
            <a:r>
              <a:rPr lang="en-US" baseline="-25000" dirty="0" err="1">
                <a:latin typeface="Calibri" panose="020F0502020204030204" pitchFamily="34" charset="0"/>
                <a:cs typeface="Calibri" panose="020F0502020204030204" pitchFamily="34" charset="0"/>
              </a:rPr>
              <a:t>n</a:t>
            </a:r>
            <a:endParaRPr lang="en-US" baseline="-25000" dirty="0">
              <a:latin typeface="Calibri" panose="020F0502020204030204" pitchFamily="34" charset="0"/>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a:p>
            <a:pPr algn="ctr">
              <a:lnSpc>
                <a:spcPct val="50000"/>
              </a:lnSpc>
            </a:pPr>
            <a:r>
              <a:rPr lang="en-US" sz="1089" b="1" dirty="0">
                <a:latin typeface="Corbel" panose="020B0503020204020204" pitchFamily="34" charset="0"/>
              </a:rPr>
              <a:t>.</a:t>
            </a:r>
          </a:p>
        </p:txBody>
      </p:sp>
      <p:sp>
        <p:nvSpPr>
          <p:cNvPr id="37" name="TextBox 36">
            <a:extLst>
              <a:ext uri="{FF2B5EF4-FFF2-40B4-BE49-F238E27FC236}">
                <a16:creationId xmlns:a16="http://schemas.microsoft.com/office/drawing/2014/main" id="{96C58315-3367-6B42-AD49-508DEF548FD5}"/>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lvl="0" algn="ctr">
              <a:lnSpc>
                <a:spcPct val="110000"/>
              </a:lnSpc>
              <a:spcAft>
                <a:spcPts val="300"/>
              </a:spcAft>
              <a:defRPr/>
            </a:pPr>
            <a:r>
              <a:rPr lang="en-US" sz="2100" b="1" dirty="0"/>
              <a:t>Our </a:t>
            </a:r>
            <a:r>
              <a:rPr lang="en-US" sz="2100" b="1" i="1" dirty="0"/>
              <a:t>specialized compute units </a:t>
            </a:r>
            <a:r>
              <a:rPr lang="en-US" sz="2100" b="1" dirty="0"/>
              <a:t>and </a:t>
            </a:r>
            <a:r>
              <a:rPr lang="en-US" sz="2100" b="1" i="1" dirty="0"/>
              <a:t>on-chip SRAMs </a:t>
            </a:r>
            <a:r>
              <a:rPr lang="en-US" sz="2100" b="1" dirty="0"/>
              <a:t>help us to: </a:t>
            </a:r>
          </a:p>
          <a:p>
            <a:pPr marL="342900" indent="-342900" algn="ctr">
              <a:lnSpc>
                <a:spcPct val="110000"/>
              </a:lnSpc>
              <a:spcAft>
                <a:spcPts val="300"/>
              </a:spcAft>
              <a:buFont typeface="Wingdings" pitchFamily="2" charset="2"/>
              <a:buChar char="à"/>
              <a:defRPr/>
            </a:pPr>
            <a:r>
              <a:rPr lang="en-US" sz="2100" b="1" dirty="0"/>
              <a:t>Match </a:t>
            </a:r>
            <a:r>
              <a:rPr lang="en-US" sz="2100" b="1" dirty="0">
                <a:solidFill>
                  <a:srgbClr val="00B050"/>
                </a:solidFill>
              </a:rPr>
              <a:t>the rate of computation </a:t>
            </a:r>
            <a:r>
              <a:rPr lang="en-US" sz="2100" b="1" dirty="0"/>
              <a:t>with </a:t>
            </a:r>
            <a:r>
              <a:rPr lang="en-US" sz="2100" b="1" dirty="0">
                <a:solidFill>
                  <a:srgbClr val="0070C0"/>
                </a:solidFill>
              </a:rPr>
              <a:t>memory capacity and bandwidth </a:t>
            </a:r>
          </a:p>
          <a:p>
            <a:pPr marL="342900" indent="-342900" algn="ctr">
              <a:lnSpc>
                <a:spcPct val="110000"/>
              </a:lnSpc>
              <a:spcAft>
                <a:spcPts val="300"/>
              </a:spcAft>
              <a:buFont typeface="Wingdings" pitchFamily="2" charset="2"/>
              <a:buChar char="à"/>
              <a:defRPr/>
            </a:pPr>
            <a:r>
              <a:rPr lang="en-US" sz="2100" b="1" dirty="0">
                <a:solidFill>
                  <a:srgbClr val="FE6200"/>
                </a:solidFill>
              </a:rPr>
              <a:t>Achieve high performance and power efficiency</a:t>
            </a:r>
            <a:endParaRPr lang="en-US" sz="2100" b="1" dirty="0">
              <a:solidFill>
                <a:srgbClr val="FE6200"/>
              </a:solidFill>
              <a:sym typeface="Wingdings" pitchFamily="2" charset="2"/>
            </a:endParaRPr>
          </a:p>
          <a:p>
            <a:pPr marL="342900" lvl="0" indent="-342900" algn="ctr">
              <a:lnSpc>
                <a:spcPct val="110000"/>
              </a:lnSpc>
              <a:spcAft>
                <a:spcPts val="300"/>
              </a:spcAft>
              <a:buFont typeface="Wingdings" pitchFamily="2" charset="2"/>
              <a:buChar char="à"/>
              <a:defRPr/>
            </a:pPr>
            <a:r>
              <a:rPr lang="en-US" sz="2100" b="1" dirty="0">
                <a:solidFill>
                  <a:srgbClr val="7030A0"/>
                </a:solidFill>
                <a:sym typeface="Wingdings" pitchFamily="2" charset="2"/>
              </a:rPr>
              <a:t>Scale </a:t>
            </a:r>
            <a:r>
              <a:rPr lang="en-US" sz="2100" b="1" dirty="0">
                <a:solidFill>
                  <a:srgbClr val="7030A0"/>
                </a:solidFill>
              </a:rPr>
              <a:t>linearly in performance </a:t>
            </a:r>
            <a:r>
              <a:rPr lang="en-US" sz="2100" b="1" dirty="0"/>
              <a:t>with                                                                    the number of parallel compute units that we add to the system</a:t>
            </a:r>
          </a:p>
        </p:txBody>
      </p:sp>
    </p:spTree>
    <p:custDataLst>
      <p:tags r:id="rId1"/>
    </p:custDataLst>
    <p:extLst>
      <p:ext uri="{BB962C8B-B14F-4D97-AF65-F5344CB8AC3E}">
        <p14:creationId xmlns:p14="http://schemas.microsoft.com/office/powerpoint/2010/main" val="154833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fld id="{BE67019E-6B59-9444-A8F8-0CFAB6B6981D}" type="slidenum">
              <a:rPr lang="en-US" smtClean="0"/>
              <a:pPr/>
              <a:t>7</a:t>
            </a:fld>
            <a:endParaRPr lang="en-US" dirty="0"/>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algn="r"/>
            <a:r>
              <a:rPr lang="en-US" sz="1500" b="1" dirty="0">
                <a:latin typeface="Corbel" panose="020B0503020204020204" pitchFamily="34" charset="0"/>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algn="ctr"/>
            <a:r>
              <a:rPr lang="en-US" sz="1500" b="1" dirty="0">
                <a:latin typeface="Corbel" panose="020B0503020204020204" pitchFamily="34" charset="0"/>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89639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endParaRPr lang="en-US" sz="1677" dirty="0"/>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algn="ctr"/>
            <a:r>
              <a:rPr lang="en-US" sz="1342" b="1" dirty="0">
                <a:latin typeface="Corbel" panose="020B0503020204020204" pitchFamily="34" charset="0"/>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algn="ctr" defTabSz="613688">
              <a:defRPr/>
            </a:pPr>
            <a:r>
              <a:rPr lang="en-US" sz="1342" b="1" kern="0" dirty="0">
                <a:latin typeface="Corbel" panose="020B0503020204020204" pitchFamily="34" charset="0"/>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algn="r"/>
            <a:r>
              <a:rPr lang="en-US" sz="1342" b="1" i="1" dirty="0">
                <a:latin typeface="Corbel" panose="020B0503020204020204" pitchFamily="34" charset="0"/>
              </a:rPr>
              <a:t>CIGAR</a:t>
            </a:r>
          </a:p>
          <a:p>
            <a:pPr algn="ctr"/>
            <a:r>
              <a:rPr lang="en-US" sz="1342" b="1" i="1" dirty="0">
                <a:latin typeface="Corbel" panose="020B0503020204020204" pitchFamily="34" charset="0"/>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2">
                <a:solidFill>
                  <a:schemeClr val="tx1"/>
                </a:solidFill>
                <a:latin typeface="Corbel" panose="020B0503020204020204" pitchFamily="34" charset="0"/>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a:spcAft>
                  <a:spcPts val="806"/>
                </a:spcAft>
              </a:pPr>
              <a:r>
                <a:rPr lang="en-US" sz="1300" b="1" dirty="0">
                  <a:latin typeface="Calibri" panose="020F0502020204030204" pitchFamily="34" charset="0"/>
                  <a:cs typeface="Calibri" panose="020F0502020204030204" pitchFamily="34" charset="0"/>
                </a:rPr>
                <a:t>1</a:t>
              </a:r>
            </a:p>
            <a:p>
              <a:r>
                <a:rPr lang="en-US" sz="1300" b="1" dirty="0">
                  <a:latin typeface="Calibri" panose="020F0502020204030204" pitchFamily="34" charset="0"/>
                  <a:cs typeface="Calibri" panose="020F0502020204030204" pitchFamily="34" charset="0"/>
                </a:rPr>
                <a:t>2</a:t>
              </a:r>
            </a:p>
            <a:p>
              <a:r>
                <a:rPr lang="en-US" sz="1300" b="1" dirty="0">
                  <a:latin typeface="Calibri" panose="020F0502020204030204" pitchFamily="34" charset="0"/>
                  <a:cs typeface="Calibri" panose="020F0502020204030204" pitchFamily="34" charset="0"/>
                </a:rPr>
                <a:t>.</a:t>
              </a:r>
            </a:p>
            <a:p>
              <a:r>
                <a:rPr lang="en-US" sz="1300" b="1" dirty="0">
                  <a:latin typeface="Calibri" panose="020F0502020204030204" pitchFamily="34" charset="0"/>
                  <a:cs typeface="Calibri" panose="020F0502020204030204" pitchFamily="34" charset="0"/>
                </a:rPr>
                <a:t>.</a:t>
              </a:r>
            </a:p>
            <a:p>
              <a:pPr>
                <a:spcBef>
                  <a:spcPts val="806"/>
                </a:spcBef>
              </a:pPr>
              <a:r>
                <a:rPr lang="en-US" sz="1300" b="1" dirty="0">
                  <a:latin typeface="Calibri" panose="020F0502020204030204" pitchFamily="34" charset="0"/>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algn="r"/>
            <a:r>
              <a:rPr lang="en-US" sz="1342" b="1" i="1" dirty="0">
                <a:latin typeface="Corbel" panose="020B0503020204020204" pitchFamily="34" charset="0"/>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algn="ctr"/>
            <a:r>
              <a:rPr lang="en-US" sz="1342" b="1" dirty="0">
                <a:latin typeface="Corbel" panose="020B0503020204020204" pitchFamily="34" charset="0"/>
              </a:rPr>
              <a:t>Next Rd </a:t>
            </a:r>
            <a:r>
              <a:rPr lang="en-US" sz="1342" b="1" dirty="0" err="1">
                <a:latin typeface="Corbel" panose="020B0503020204020204" pitchFamily="34" charset="0"/>
              </a:rPr>
              <a:t>Addr</a:t>
            </a:r>
            <a:r>
              <a:rPr lang="en-US" sz="1342" b="1" dirty="0">
                <a:latin typeface="Corbel" panose="020B0503020204020204" pitchFamily="34" charset="0"/>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defTabSz="331836">
              <a:defRPr/>
            </a:pPr>
            <a:r>
              <a:rPr lang="en-US" sz="1700" b="1" kern="0" dirty="0">
                <a:solidFill>
                  <a:srgbClr val="5D2784"/>
                </a:solidFill>
                <a:latin typeface="Corbel" panose="020B0503020204020204" pitchFamily="34" charset="0"/>
              </a:rPr>
              <a:t>GenASM-TB</a:t>
            </a:r>
            <a:endParaRPr lang="en-US" sz="1700" b="1" kern="0" baseline="-25000" dirty="0">
              <a:solidFill>
                <a:srgbClr val="5D2784"/>
              </a:solidFill>
              <a:latin typeface="Corbel" panose="020B0503020204020204" pitchFamily="34" charset="0"/>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fld id="{BE67019E-6B59-9444-A8F8-0CFAB6B6981D}" type="slidenum">
              <a:rPr lang="en-US" smtClean="0"/>
              <a:pPr/>
              <a:t>8</a:t>
            </a:fld>
            <a:endParaRPr lang="en-US" dirty="0"/>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algn="ctr"/>
            <a:r>
              <a:rPr lang="en-US" sz="1342" b="1" dirty="0">
                <a:latin typeface="Corbel" panose="020B0503020204020204" pitchFamily="34" charset="0"/>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algn="ctr"/>
            <a:r>
              <a:rPr lang="en-US" sz="1207" b="1" dirty="0">
                <a:latin typeface="Corbel" panose="020B0503020204020204" pitchFamily="34" charset="0"/>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algn="ctr" defTabSz="613688">
              <a:defRPr/>
            </a:pPr>
            <a:r>
              <a:rPr lang="en-US" sz="1342" b="1" kern="0" dirty="0">
                <a:solidFill>
                  <a:srgbClr val="00B050"/>
                </a:solidFill>
                <a:latin typeface="Corbel" panose="020B0503020204020204" pitchFamily="34" charset="0"/>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algn="r"/>
            <a:r>
              <a:rPr lang="en-US" sz="1342" b="1" i="1" dirty="0">
                <a:solidFill>
                  <a:srgbClr val="00B050"/>
                </a:solidFill>
                <a:latin typeface="Corbel" panose="020B0503020204020204" pitchFamily="34" charset="0"/>
              </a:rPr>
              <a:t>CIGAR</a:t>
            </a:r>
          </a:p>
          <a:p>
            <a:pPr algn="ctr"/>
            <a:r>
              <a:rPr lang="en-US" sz="1342" b="1" i="1" dirty="0">
                <a:solidFill>
                  <a:srgbClr val="00B050"/>
                </a:solidFill>
                <a:latin typeface="Corbel" panose="020B0503020204020204" pitchFamily="34" charset="0"/>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2">
                <a:solidFill>
                  <a:schemeClr val="tx1"/>
                </a:solidFill>
                <a:latin typeface="Corbel" panose="020B0503020204020204" pitchFamily="34" charset="0"/>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a:spcAft>
                  <a:spcPts val="806"/>
                </a:spcAft>
              </a:pPr>
              <a:r>
                <a:rPr lang="en-US" sz="1300" b="1" dirty="0">
                  <a:latin typeface="Calibri" panose="020F0502020204030204" pitchFamily="34" charset="0"/>
                  <a:cs typeface="Calibri" panose="020F0502020204030204" pitchFamily="34" charset="0"/>
                </a:rPr>
                <a:t>1</a:t>
              </a:r>
            </a:p>
            <a:p>
              <a:r>
                <a:rPr lang="en-US" sz="1300" b="1" dirty="0">
                  <a:latin typeface="Calibri" panose="020F0502020204030204" pitchFamily="34" charset="0"/>
                  <a:cs typeface="Calibri" panose="020F0502020204030204" pitchFamily="34" charset="0"/>
                </a:rPr>
                <a:t>2</a:t>
              </a:r>
            </a:p>
            <a:p>
              <a:r>
                <a:rPr lang="en-US" sz="1300" b="1" dirty="0">
                  <a:latin typeface="Calibri" panose="020F0502020204030204" pitchFamily="34" charset="0"/>
                  <a:cs typeface="Calibri" panose="020F0502020204030204" pitchFamily="34" charset="0"/>
                </a:rPr>
                <a:t>.</a:t>
              </a:r>
            </a:p>
            <a:p>
              <a:r>
                <a:rPr lang="en-US" sz="1300" b="1" dirty="0">
                  <a:latin typeface="Calibri" panose="020F0502020204030204" pitchFamily="34" charset="0"/>
                  <a:cs typeface="Calibri" panose="020F0502020204030204" pitchFamily="34" charset="0"/>
                </a:rPr>
                <a:t>.</a:t>
              </a:r>
            </a:p>
            <a:p>
              <a:pPr>
                <a:spcBef>
                  <a:spcPts val="806"/>
                </a:spcBef>
              </a:pPr>
              <a:r>
                <a:rPr lang="en-US" sz="1300" b="1" dirty="0">
                  <a:latin typeface="Calibri" panose="020F0502020204030204" pitchFamily="34" charset="0"/>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algn="r"/>
            <a:r>
              <a:rPr lang="en-US" sz="1342" b="1" i="1" dirty="0">
                <a:solidFill>
                  <a:srgbClr val="00B050"/>
                </a:solidFill>
                <a:latin typeface="Corbel" panose="020B0503020204020204" pitchFamily="34" charset="0"/>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r>
                <a:rPr lang="en-US" sz="1207" dirty="0">
                  <a:latin typeface="Calibri" panose="020F0502020204030204" pitchFamily="34" charset="0"/>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algn="ctr"/>
            <a:r>
              <a:rPr lang="en-US" sz="1342" b="1" i="1" dirty="0">
                <a:latin typeface="Corbel" panose="020B0503020204020204" pitchFamily="34" charset="0"/>
              </a:rPr>
              <a:t>to main </a:t>
            </a:r>
          </a:p>
          <a:p>
            <a:pPr algn="ctr"/>
            <a:r>
              <a:rPr lang="en-US" sz="1342" b="1" i="1" dirty="0">
                <a:latin typeface="Corbel" panose="020B0503020204020204" pitchFamily="34" charset="0"/>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7">
              <a:latin typeface="Corbel" panose="020B0503020204020204" pitchFamily="34" charset="0"/>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algn="ctr"/>
            <a:r>
              <a:rPr lang="en-US" sz="1342" b="1" dirty="0">
                <a:latin typeface="Corbel" panose="020B0503020204020204" pitchFamily="34" charset="0"/>
              </a:rPr>
              <a:t>Next Rd </a:t>
            </a:r>
            <a:r>
              <a:rPr lang="en-US" sz="1342" b="1" dirty="0" err="1">
                <a:latin typeface="Corbel" panose="020B0503020204020204" pitchFamily="34" charset="0"/>
              </a:rPr>
              <a:t>Addr</a:t>
            </a:r>
            <a:r>
              <a:rPr lang="en-US" sz="1342" b="1" dirty="0">
                <a:latin typeface="Corbel" panose="020B0503020204020204" pitchFamily="34" charset="0"/>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r>
              <a:rPr lang="en-US" sz="1342" dirty="0">
                <a:latin typeface="Calibri" panose="020F0502020204030204" pitchFamily="34" charset="0"/>
                <a:cs typeface="Calibri" panose="020F0502020204030204" pitchFamily="34" charset="0"/>
              </a:rPr>
              <a:t>1.5KB</a:t>
            </a:r>
          </a:p>
          <a:p>
            <a:r>
              <a:rPr lang="en-US" sz="1342" dirty="0">
                <a:latin typeface="Calibri" panose="020F0502020204030204" pitchFamily="34" charset="0"/>
                <a:cs typeface="Calibri" panose="020F0502020204030204" pitchFamily="34" charset="0"/>
              </a:rPr>
              <a:t>TB-SRAM</a:t>
            </a:r>
            <a:r>
              <a:rPr lang="en-US" sz="1342" baseline="-25000" dirty="0">
                <a:latin typeface="Calibri" panose="020F0502020204030204" pitchFamily="34" charset="0"/>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algn="ctr"/>
            <a:r>
              <a:rPr lang="en-US" sz="1878" b="1" dirty="0">
                <a:solidFill>
                  <a:schemeClr val="bg1"/>
                </a:solidFill>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80736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2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7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0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2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6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P spid="565" grpId="0" animBg="1"/>
      <p:bldP spid="566" grpId="0" animBg="1"/>
      <p:bldP spid="572" grpId="0" animBg="1"/>
      <p:bldP spid="573" grpId="0"/>
      <p:bldP spid="576" grpId="0"/>
      <p:bldP spid="578" grpId="0" animBg="1"/>
      <p:bldP spid="592" grpId="0"/>
      <p:bldP spid="596" grpId="0"/>
      <p:bldP spid="597" grpId="0"/>
      <p:bldP spid="598" grpId="0"/>
      <p:bldP spid="616" grpId="0"/>
      <p:bldP spid="620" grpId="0" animBg="1"/>
      <p:bldP spid="621" grpId="0" animBg="1"/>
      <p:bldP spid="622" grpId="0" animBg="1"/>
      <p:bldP spid="625" grpId="0" animBg="1"/>
      <p:bldP spid="626" grpId="0" animBg="1"/>
      <p:bldP spid="820" grpId="0" animBg="1"/>
      <p:bldP spid="821" grpId="0" animBg="1"/>
      <p:bldP spid="8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9</a:t>
            </a:fld>
            <a:endParaRPr lang="en-US" dirty="0"/>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2750625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10</a:t>
            </a:fld>
            <a:endParaRPr lang="en-US" dirty="0"/>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lvl="1" algn="ctr">
              <a:lnSpc>
                <a:spcPct val="110000"/>
              </a:lnSpc>
            </a:pPr>
            <a:r>
              <a:rPr lang="en-US" sz="2800" b="1" dirty="0">
                <a:solidFill>
                  <a:schemeClr val="tx1"/>
                </a:solidFill>
                <a:latin typeface="Calibri" panose="020F0502020204030204" pitchFamily="34" charset="0"/>
                <a:cs typeface="Calibri" panose="020F0502020204030204" pitchFamily="34" charset="0"/>
              </a:rPr>
              <a:t>GenASM has </a:t>
            </a:r>
            <a:r>
              <a:rPr lang="en-US" sz="2800" b="1" dirty="0">
                <a:solidFill>
                  <a:srgbClr val="0070C0"/>
                </a:solidFill>
                <a:latin typeface="Calibri" panose="020F0502020204030204" pitchFamily="34" charset="0"/>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393242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fld id="{BE67019E-6B59-9444-A8F8-0CFAB6B6981D}" type="slidenum">
              <a:rPr lang="en-US" smtClean="0"/>
              <a:pPr/>
              <a:t>11</a:t>
            </a:fld>
            <a:endParaRPr lang="en-US" dirty="0"/>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r>
              <a:rPr lang="en-US" sz="2200" dirty="0"/>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r>
              <a:rPr kumimoji="0" lang="en-US" sz="2000" b="0" i="1"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a:t>
            </a:r>
            <a:r>
              <a:rPr kumimoji="0" lang="en-US" sz="2000" b="0"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381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25" grpId="0"/>
      <p:bldP spid="32" grpId="0"/>
      <p:bldP spid="38" grpId="0" animBg="1"/>
      <p:bldP spid="3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(cont’d.)</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444500" indent="-306388">
              <a:lnSpc>
                <a:spcPct val="120000"/>
              </a:lnSpc>
              <a:spcBef>
                <a:spcPts val="0"/>
              </a:spcBef>
              <a:spcAft>
                <a:spcPts val="0"/>
              </a:spcAft>
              <a:buClr>
                <a:srgbClr val="7030A0"/>
              </a:buClr>
              <a:buSzPct val="100000"/>
              <a:buAutoNum type="arabicParenBoth"/>
            </a:pPr>
            <a:r>
              <a:rPr lang="en-US" sz="2200" b="1" dirty="0">
                <a:solidFill>
                  <a:srgbClr val="7030A0"/>
                </a:solidFill>
                <a:latin typeface="Calibri" panose="020F0502020204030204" pitchFamily="34" charset="0"/>
              </a:rPr>
              <a:t> </a:t>
            </a:r>
            <a:r>
              <a:rPr lang="en-US" sz="2200" b="1" dirty="0">
                <a:solidFill>
                  <a:srgbClr val="7030A0"/>
                </a:solidFill>
              </a:rPr>
              <a:t>Read Alignment Step of Read Mapping</a:t>
            </a:r>
          </a:p>
          <a:p>
            <a:pPr lvl="1" indent="-217488">
              <a:lnSpc>
                <a:spcPct val="120000"/>
              </a:lnSpc>
              <a:spcBef>
                <a:spcPts val="0"/>
              </a:spcBef>
              <a:spcAft>
                <a:spcPts val="0"/>
              </a:spcAft>
              <a:buClr>
                <a:srgbClr val="1F8DD3"/>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444500" indent="-306388">
              <a:lnSpc>
                <a:spcPct val="120000"/>
              </a:lnSpc>
              <a:spcAft>
                <a:spcPts val="0"/>
              </a:spcAft>
              <a:buClr>
                <a:srgbClr val="00B050"/>
              </a:buClr>
              <a:buSzPct val="100000"/>
              <a:buFont typeface="Wingdings" pitchFamily="2" charset="2"/>
              <a:buAutoNum type="arabicParenBoth"/>
            </a:pPr>
            <a:r>
              <a:rPr lang="en-US" sz="2200" b="1" dirty="0">
                <a:solidFill>
                  <a:srgbClr val="00B050"/>
                </a:solidFill>
                <a:latin typeface="Calibri" panose="020F0502020204030204" pitchFamily="34" charset="0"/>
              </a:rPr>
              <a:t> </a:t>
            </a:r>
            <a:r>
              <a:rPr lang="en-US" sz="2200" b="1" dirty="0">
                <a:solidFill>
                  <a:srgbClr val="00B050"/>
                </a:solidFill>
              </a:rPr>
              <a:t>Pre-Alignment Filtering for Short Reads</a:t>
            </a:r>
          </a:p>
          <a:p>
            <a:pPr lvl="1" indent="-217488">
              <a:lnSpc>
                <a:spcPct val="120000"/>
              </a:lnSpc>
              <a:spcBef>
                <a:spcPts val="0"/>
              </a:spcBef>
              <a:spcAft>
                <a:spcPts val="0"/>
              </a:spcAft>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444500" indent="-304800">
              <a:lnSpc>
                <a:spcPct val="120000"/>
              </a:lnSpc>
              <a:spcAft>
                <a:spcPts val="0"/>
              </a:spcAft>
              <a:buClr>
                <a:srgbClr val="FE6200"/>
              </a:buClr>
              <a:buSzPct val="100000"/>
              <a:buAutoNum type="arabicParenBoth"/>
            </a:pPr>
            <a:r>
              <a:rPr lang="en-US" sz="2200" b="1" dirty="0">
                <a:solidFill>
                  <a:srgbClr val="FE6200"/>
                </a:solidFill>
                <a:latin typeface="Calibri" panose="020F0502020204030204" pitchFamily="34" charset="0"/>
              </a:rPr>
              <a:t> </a:t>
            </a:r>
            <a:r>
              <a:rPr lang="en-US" sz="2200" b="1" dirty="0">
                <a:solidFill>
                  <a:srgbClr val="FE6200"/>
                </a:solidFill>
              </a:rPr>
              <a:t>Edit Distance Calculation</a:t>
            </a:r>
          </a:p>
          <a:p>
            <a:pPr lvl="1" indent="-217488">
              <a:lnSpc>
                <a:spcPct val="120000"/>
              </a:lnSpc>
              <a:spcBef>
                <a:spcPts val="0"/>
              </a:spcBef>
              <a:spcAft>
                <a:spcPts val="0"/>
              </a:spcAft>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buClr>
                <a:srgbClr val="0070C0"/>
              </a:buClr>
            </a:pPr>
            <a:r>
              <a:rPr lang="en-US" sz="2200" dirty="0">
                <a:solidFill>
                  <a:schemeClr val="tx1"/>
                </a:solidFill>
              </a:rPr>
              <a:t>We also discuss </a:t>
            </a:r>
            <a:r>
              <a:rPr lang="en-US" sz="2200" dirty="0">
                <a:solidFill>
                  <a:srgbClr val="0070C0"/>
                </a:solidFill>
              </a:rPr>
              <a:t>other possible use cases of GenASM </a:t>
            </a:r>
            <a:r>
              <a:rPr lang="en-US" sz="2200" dirty="0">
                <a:solidFill>
                  <a:schemeClr val="tx1"/>
                </a:solidFill>
              </a:rPr>
              <a:t>in our paper:</a:t>
            </a:r>
          </a:p>
          <a:p>
            <a:pPr lvl="1" indent="-217488">
              <a:lnSpc>
                <a:spcPct val="120000"/>
              </a:lnSpc>
              <a:spcBef>
                <a:spcPts val="0"/>
              </a:spcBef>
              <a:spcAft>
                <a:spcPts val="0"/>
              </a:spcAft>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12</a:t>
            </a:fld>
            <a:endParaRPr lang="en-US" dirty="0"/>
          </a:p>
        </p:txBody>
      </p:sp>
    </p:spTree>
    <p:custDataLst>
      <p:tags r:id="rId1"/>
    </p:custDataLst>
    <p:extLst>
      <p:ext uri="{BB962C8B-B14F-4D97-AF65-F5344CB8AC3E}">
        <p14:creationId xmlns:p14="http://schemas.microsoft.com/office/powerpoint/2010/main" val="207750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13</a:t>
            </a:fld>
            <a:endParaRPr lang="en-US" dirty="0"/>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00B050"/>
              </a:buClr>
              <a:buSzPct val="110000"/>
              <a:buFont typeface="Wingdings" pitchFamily="2" charset="2"/>
              <a:buAutoNum type="arabicParenBoth" startAt="2"/>
            </a:pPr>
            <a:endParaRPr lang="en-US" sz="2200" b="1" dirty="0">
              <a:solidFill>
                <a:srgbClr val="00B050"/>
              </a:solidFill>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lvl="1" indent="-204788">
              <a:lnSpc>
                <a:spcPct val="120000"/>
              </a:lnSpc>
              <a:spcBef>
                <a:spcPts val="0"/>
              </a:spcBef>
              <a:spcAft>
                <a:spcPts val="0"/>
              </a:spcAft>
            </a:pPr>
            <a:endParaRPr lang="en-US" sz="2200" dirty="0">
              <a:solidFill>
                <a:schemeClr val="tx1"/>
              </a:solidFill>
              <a:latin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FE6200"/>
              </a:buClr>
              <a:buSzPct val="105000"/>
              <a:buFont typeface="Wingdings" pitchFamily="2" charset="2"/>
              <a:buAutoNum type="arabicParenBoth" startAt="3"/>
            </a:pPr>
            <a:endParaRPr lang="en-US" sz="2200" b="1" dirty="0">
              <a:solidFill>
                <a:srgbClr val="FE6200"/>
              </a:solidFill>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algn="r">
              <a:spcBef>
                <a:spcPts val="1200"/>
              </a:spcBef>
            </a:pPr>
            <a:endParaRPr lang="en-US" b="1" dirty="0">
              <a:solidFill>
                <a:srgbClr val="7030A0"/>
              </a:solidFill>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algn="r"/>
            <a:endParaRPr lang="en-US" b="1" dirty="0">
              <a:solidFill>
                <a:srgbClr val="00B050"/>
              </a:solidFill>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algn="r"/>
            <a:endParaRPr lang="en-US" b="1" dirty="0">
              <a:solidFill>
                <a:srgbClr val="FE6200"/>
              </a:solidFill>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026424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186611"/>
            <a:ext cx="8576310" cy="5100046"/>
          </a:xfrm>
        </p:spPr>
        <p:txBody>
          <a:bodyPr>
            <a:normAutofit/>
          </a:bodyPr>
          <a:lstStyle/>
          <a:p>
            <a:pPr algn="ctr">
              <a:lnSpc>
                <a:spcPct val="105000"/>
              </a:lnSpc>
              <a:spcBef>
                <a:spcPts val="0"/>
              </a:spcBef>
              <a:spcAft>
                <a:spcPts val="0"/>
              </a:spcAft>
            </a:pPr>
            <a:r>
              <a:rPr lang="en-US" sz="3000" dirty="0">
                <a:solidFill>
                  <a:schemeClr val="tx1"/>
                </a:solidFill>
              </a:rPr>
              <a:t>Damla Senol Cali</a:t>
            </a:r>
            <a:endParaRPr lang="en-US" sz="3000" baseline="30000" dirty="0">
              <a:solidFill>
                <a:schemeClr val="tx1"/>
              </a:solidFill>
            </a:endParaRPr>
          </a:p>
          <a:p>
            <a:pPr algn="ctr">
              <a:lnSpc>
                <a:spcPct val="105000"/>
              </a:lnSpc>
              <a:spcBef>
                <a:spcPts val="0"/>
              </a:spcBef>
              <a:spcAft>
                <a:spcPts val="0"/>
              </a:spcAft>
            </a:pPr>
            <a:r>
              <a:rPr lang="en-US" sz="2300" dirty="0">
                <a:solidFill>
                  <a:schemeClr val="tx1"/>
                </a:solidFill>
              </a:rPr>
              <a:t>Carnegie Mellon University</a:t>
            </a:r>
          </a:p>
          <a:p>
            <a:pPr algn="ctr">
              <a:lnSpc>
                <a:spcPct val="105000"/>
              </a:lnSpc>
              <a:spcBef>
                <a:spcPts val="0"/>
              </a:spcBef>
              <a:spcAft>
                <a:spcPts val="0"/>
              </a:spcAft>
            </a:pPr>
            <a:r>
              <a:rPr lang="en-US" sz="2300" dirty="0"/>
              <a:t>(</a:t>
            </a:r>
            <a:r>
              <a:rPr lang="en-US" sz="2300" dirty="0">
                <a:solidFill>
                  <a:srgbClr val="0070C0"/>
                </a:solidFill>
                <a:hlinkClick r:id="rId3">
                  <a:extLst>
                    <a:ext uri="{A12FA001-AC4F-418D-AE19-62706E023703}">
                      <ahyp:hlinkClr xmlns:ahyp="http://schemas.microsoft.com/office/drawing/2018/hyperlinkcolor" val="tx"/>
                    </a:ext>
                  </a:extLst>
                </a:hlinkClick>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Gurpreet S. Kalsi</a:t>
            </a:r>
            <a:r>
              <a:rPr lang="en-US" sz="1900" baseline="30000" dirty="0">
                <a:solidFill>
                  <a:schemeClr val="tx1"/>
                </a:solidFill>
                <a:latin typeface="Calibri" panose="020F0502020204030204" pitchFamily="34" charset="0"/>
              </a:rPr>
              <a:t>2</a:t>
            </a:r>
            <a:r>
              <a:rPr lang="en-US" sz="1900" dirty="0">
                <a:solidFill>
                  <a:schemeClr val="tx1"/>
                </a:solidFill>
              </a:rPr>
              <a:t>, </a:t>
            </a:r>
            <a:r>
              <a:rPr lang="en-US" sz="1900" dirty="0" err="1">
                <a:solidFill>
                  <a:schemeClr val="tx1"/>
                </a:solidFill>
              </a:rPr>
              <a:t>Zulal</a:t>
            </a:r>
            <a:r>
              <a:rPr lang="en-US" sz="1900" dirty="0">
                <a:solidFill>
                  <a:schemeClr val="tx1"/>
                </a:solidFill>
              </a:rPr>
              <a:t> Bingol</a:t>
            </a:r>
            <a:r>
              <a:rPr lang="en-US" sz="1900" baseline="30000" dirty="0">
                <a:solidFill>
                  <a:schemeClr val="tx1"/>
                </a:solidFill>
                <a:latin typeface="Calibri" panose="020F0502020204030204" pitchFamily="34" charset="0"/>
              </a:rPr>
              <a:t>3</a:t>
            </a:r>
            <a:r>
              <a:rPr lang="en-US" sz="1900" dirty="0">
                <a:solidFill>
                  <a:schemeClr val="tx1"/>
                </a:solidFill>
              </a:rPr>
              <a:t>, Can Firtina</a:t>
            </a:r>
            <a:r>
              <a:rPr lang="en-US" sz="1900" baseline="30000" dirty="0">
                <a:solidFill>
                  <a:schemeClr val="tx1"/>
                </a:solidFill>
                <a:latin typeface="Calibri" panose="020F0502020204030204" pitchFamily="34" charset="0"/>
              </a:rPr>
              <a:t>4</a:t>
            </a:r>
            <a:r>
              <a:rPr lang="en-US" sz="1900" dirty="0">
                <a:solidFill>
                  <a:schemeClr val="tx1"/>
                </a:solidFill>
              </a:rPr>
              <a:t>, Lavanya Subramanian</a:t>
            </a:r>
            <a:r>
              <a:rPr lang="en-US" sz="1900" baseline="30000" dirty="0">
                <a:solidFill>
                  <a:schemeClr val="tx1"/>
                </a:solidFill>
                <a:latin typeface="Calibri" panose="020F0502020204030204" pitchFamily="34" charset="0"/>
              </a:rPr>
              <a:t>5</a:t>
            </a:r>
            <a:r>
              <a:rPr lang="en-US" sz="1900" dirty="0">
                <a:solidFill>
                  <a:schemeClr val="tx1"/>
                </a:solidFill>
              </a:rPr>
              <a:t>,</a:t>
            </a:r>
          </a:p>
          <a:p>
            <a:pPr algn="ctr">
              <a:lnSpc>
                <a:spcPct val="105000"/>
              </a:lnSpc>
              <a:spcBef>
                <a:spcPts val="0"/>
              </a:spcBef>
              <a:spcAft>
                <a:spcPts val="0"/>
              </a:spcAft>
            </a:pPr>
            <a:r>
              <a:rPr lang="en-US" sz="1900" dirty="0">
                <a:solidFill>
                  <a:schemeClr val="tx1"/>
                </a:solidFill>
              </a:rPr>
              <a:t>Jeremie Kim</a:t>
            </a:r>
            <a:r>
              <a:rPr lang="en-US" sz="1900" baseline="30000" dirty="0">
                <a:solidFill>
                  <a:schemeClr val="tx1"/>
                </a:solidFill>
                <a:latin typeface="Calibri" panose="020F0502020204030204" pitchFamily="34" charset="0"/>
              </a:rPr>
              <a:t>1,4</a:t>
            </a:r>
            <a:r>
              <a:rPr lang="en-US" sz="1900" dirty="0">
                <a:solidFill>
                  <a:schemeClr val="tx1"/>
                </a:solidFill>
              </a:rPr>
              <a:t>, Rachata Ausavarungnirun</a:t>
            </a:r>
            <a:r>
              <a:rPr lang="en-US" sz="1900" baseline="30000" dirty="0">
                <a:solidFill>
                  <a:schemeClr val="tx1"/>
                </a:solidFill>
                <a:latin typeface="Calibri" panose="020F0502020204030204" pitchFamily="34" charset="0"/>
              </a:rPr>
              <a:t>6,1</a:t>
            </a:r>
            <a:r>
              <a:rPr lang="en-US" sz="1900" dirty="0">
                <a:solidFill>
                  <a:schemeClr val="tx1"/>
                </a:solidFill>
              </a:rPr>
              <a:t>, Mohammed Alser</a:t>
            </a:r>
            <a:r>
              <a:rPr lang="en-US" sz="1900" baseline="30000" dirty="0">
                <a:solidFill>
                  <a:schemeClr val="tx1"/>
                </a:solidFill>
                <a:latin typeface="Calibri" panose="020F0502020204030204" pitchFamily="34" charset="0"/>
              </a:rPr>
              <a:t>4</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Juan Gomez-Luna</a:t>
            </a:r>
            <a:r>
              <a:rPr lang="en-US" sz="1900" baseline="30000" dirty="0">
                <a:solidFill>
                  <a:schemeClr val="tx1"/>
                </a:solidFill>
                <a:latin typeface="Calibri" panose="020F0502020204030204" pitchFamily="34" charset="0"/>
              </a:rPr>
              <a:t>4</a:t>
            </a:r>
            <a:r>
              <a:rPr lang="en-US" sz="1900" dirty="0">
                <a:solidFill>
                  <a:schemeClr val="tx1"/>
                </a:solidFill>
              </a:rPr>
              <a:t>, </a:t>
            </a:r>
            <a:r>
              <a:rPr lang="en-US" sz="1900" dirty="0" err="1">
                <a:solidFill>
                  <a:schemeClr val="tx1"/>
                </a:solidFill>
              </a:rPr>
              <a:t>Amirali</a:t>
            </a:r>
            <a:r>
              <a:rPr lang="en-US" sz="1900" dirty="0">
                <a:solidFill>
                  <a:schemeClr val="tx1"/>
                </a:solidFill>
              </a:rPr>
              <a:t> Boroumand</a:t>
            </a:r>
            <a:r>
              <a:rPr lang="en-US" sz="1900" baseline="30000" dirty="0">
                <a:solidFill>
                  <a:schemeClr val="tx1"/>
                </a:solidFill>
                <a:latin typeface="Calibri" panose="020F0502020204030204" pitchFamily="34" charset="0"/>
              </a:rPr>
              <a:t>1</a:t>
            </a:r>
            <a:r>
              <a:rPr lang="en-US" sz="1900" dirty="0">
                <a:solidFill>
                  <a:schemeClr val="tx1"/>
                </a:solidFill>
              </a:rPr>
              <a:t>, Anant Nori</a:t>
            </a:r>
            <a:r>
              <a:rPr lang="en-US" sz="1900" baseline="30000" dirty="0">
                <a:solidFill>
                  <a:schemeClr val="tx1"/>
                </a:solidFill>
                <a:latin typeface="Calibri" panose="020F0502020204030204" pitchFamily="34" charset="0"/>
              </a:rPr>
              <a:t>2</a:t>
            </a:r>
            <a:r>
              <a:rPr lang="en-US" sz="1900" dirty="0">
                <a:solidFill>
                  <a:schemeClr val="tx1"/>
                </a:solidFill>
              </a:rPr>
              <a:t>, Allison Scibisz</a:t>
            </a:r>
            <a:r>
              <a:rPr lang="en-US" sz="1900" baseline="30000" dirty="0">
                <a:solidFill>
                  <a:schemeClr val="tx1"/>
                </a:solidFill>
                <a:latin typeface="Calibri" panose="020F0502020204030204" pitchFamily="34" charset="0"/>
              </a:rPr>
              <a:t>1</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Sreenivas Subramoney</a:t>
            </a:r>
            <a:r>
              <a:rPr lang="en-US" sz="1900" baseline="30000" dirty="0">
                <a:solidFill>
                  <a:schemeClr val="tx1"/>
                </a:solidFill>
                <a:latin typeface="Calibri" panose="020F0502020204030204" pitchFamily="34" charset="0"/>
              </a:rPr>
              <a:t>2</a:t>
            </a:r>
            <a:r>
              <a:rPr lang="en-US" sz="1900" dirty="0">
                <a:solidFill>
                  <a:schemeClr val="tx1"/>
                </a:solidFill>
              </a:rPr>
              <a:t>, Can Alkan</a:t>
            </a:r>
            <a:r>
              <a:rPr lang="en-US" sz="1900" baseline="30000" dirty="0">
                <a:solidFill>
                  <a:schemeClr val="tx1"/>
                </a:solidFill>
                <a:latin typeface="Calibri" panose="020F0502020204030204" pitchFamily="34" charset="0"/>
              </a:rPr>
              <a:t>3</a:t>
            </a:r>
            <a:r>
              <a:rPr lang="en-US" sz="1900" dirty="0">
                <a:solidFill>
                  <a:schemeClr val="tx1"/>
                </a:solidFill>
              </a:rPr>
              <a:t>, Saugata Ghose</a:t>
            </a:r>
            <a:r>
              <a:rPr lang="en-US" sz="1900" baseline="30000" dirty="0">
                <a:solidFill>
                  <a:schemeClr val="tx1"/>
                </a:solidFill>
                <a:latin typeface="Calibri" panose="020F0502020204030204" pitchFamily="34" charset="0"/>
              </a:rPr>
              <a:t>7,1</a:t>
            </a:r>
            <a:r>
              <a:rPr lang="en-US" sz="1900" dirty="0">
                <a:solidFill>
                  <a:schemeClr val="tx1"/>
                </a:solidFill>
              </a:rPr>
              <a:t>, and Onur Mutlu</a:t>
            </a:r>
            <a:r>
              <a:rPr lang="en-US" sz="1900" baseline="30000" dirty="0">
                <a:solidFill>
                  <a:schemeClr val="tx1"/>
                </a:solidFill>
                <a:latin typeface="Calibri" panose="020F0502020204030204" pitchFamily="34" charset="0"/>
              </a:rPr>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37" name="Group 36">
            <a:extLst>
              <a:ext uri="{FF2B5EF4-FFF2-40B4-BE49-F238E27FC236}">
                <a16:creationId xmlns:a16="http://schemas.microsoft.com/office/drawing/2014/main" id="{6193A135-C817-9F40-8E25-806766A1E391}"/>
              </a:ext>
            </a:extLst>
          </p:cNvPr>
          <p:cNvGrpSpPr/>
          <p:nvPr/>
        </p:nvGrpSpPr>
        <p:grpSpPr>
          <a:xfrm>
            <a:off x="538479" y="5154021"/>
            <a:ext cx="8067042" cy="594793"/>
            <a:chOff x="634998" y="5868087"/>
            <a:chExt cx="8067042" cy="594793"/>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4"/>
            <a:stretch>
              <a:fillRect/>
            </a:stretch>
          </p:blipFill>
          <p:spPr>
            <a:xfrm>
              <a:off x="800112" y="5976172"/>
              <a:ext cx="2103120" cy="39063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5"/>
            <a:srcRect l="9652" t="28752" r="10462" b="30881"/>
            <a:stretch/>
          </p:blipFill>
          <p:spPr>
            <a:xfrm>
              <a:off x="6786687" y="6006586"/>
              <a:ext cx="1862001" cy="365760"/>
            </a:xfrm>
            <a:prstGeom prst="rect">
              <a:avLst/>
            </a:prstGeom>
          </p:spPr>
        </p:pic>
        <p:sp>
          <p:nvSpPr>
            <p:cNvPr id="46" name="TextBox 45">
              <a:extLst>
                <a:ext uri="{FF2B5EF4-FFF2-40B4-BE49-F238E27FC236}">
                  <a16:creationId xmlns:a16="http://schemas.microsoft.com/office/drawing/2014/main" id="{43FC308C-44AB-2E4C-AD61-5E7A0F79D601}"/>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2		     3	              				   4</a:t>
              </a:r>
            </a:p>
          </p:txBody>
        </p:sp>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6"/>
            <a:stretch>
              <a:fillRect/>
            </a:stretch>
          </p:blipFill>
          <p:spPr>
            <a:xfrm>
              <a:off x="4203574" y="5880098"/>
              <a:ext cx="2554321" cy="582782"/>
            </a:xfrm>
            <a:prstGeom prst="rect">
              <a:avLst/>
            </a:prstGeom>
          </p:spPr>
        </p:pic>
      </p:grpSp>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788" y="594813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4248E4F2-0B30-DF43-A6B4-ED47107B3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3488" y="5748814"/>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6792915" y="5948133"/>
            <a:ext cx="1656505" cy="489422"/>
          </a:xfrm>
          <a:prstGeom prst="rect">
            <a:avLst/>
          </a:prstGeom>
        </p:spPr>
      </p:pic>
      <p:sp>
        <p:nvSpPr>
          <p:cNvPr id="40" name="TextBox 39">
            <a:extLst>
              <a:ext uri="{FF2B5EF4-FFF2-40B4-BE49-F238E27FC236}">
                <a16:creationId xmlns:a16="http://schemas.microsoft.com/office/drawing/2014/main" id="{182098A7-260E-EB4A-87AA-572CAB6D7694}"/>
              </a:ext>
            </a:extLst>
          </p:cNvPr>
          <p:cNvSpPr txBox="1"/>
          <p:nvPr/>
        </p:nvSpPr>
        <p:spPr>
          <a:xfrm>
            <a:off x="694580" y="5884899"/>
            <a:ext cx="79915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alibri" panose="020F0502020204030204" pitchFamily="34" charset="0"/>
                <a:cs typeface="Calibri" panose="020F0502020204030204" pitchFamily="34" charset="0"/>
              </a:rPr>
              <a:t>5</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lang="en-US" sz="1400" b="1" dirty="0">
                <a:solidFill>
                  <a:prstClr val="black"/>
                </a:solidFill>
                <a:latin typeface="Calibri" panose="020F0502020204030204" pitchFamily="34" charset="0"/>
                <a:cs typeface="Calibri" panose="020F0502020204030204" pitchFamily="34" charset="0"/>
              </a:rPr>
              <a:t>6			     7					        1,4</a:t>
            </a: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3061239" y="5270791"/>
            <a:ext cx="791182" cy="324255"/>
          </a:xfrm>
          <a:prstGeom prst="rect">
            <a:avLst/>
          </a:prstGeom>
        </p:spPr>
      </p:pic>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0"/>
            <a:ext cx="9144000" cy="2051133"/>
          </a:xfrm>
          <a:solidFill>
            <a:schemeClr val="accent2">
              <a:lumMod val="20000"/>
              <a:lumOff val="80000"/>
            </a:schemeClr>
          </a:solidFill>
        </p:spPr>
        <p:txBody>
          <a:bodyPr anchor="ctr" anchorCtr="0">
            <a:normAutofit/>
          </a:bodyPr>
          <a:lstStyle/>
          <a:p>
            <a:pPr algn="ctr">
              <a:lnSpc>
                <a:spcPct val="105000"/>
              </a:lnSpc>
            </a:pPr>
            <a:r>
              <a:rPr lang="en-US" sz="3600" b="1" dirty="0">
                <a:solidFill>
                  <a:srgbClr val="0070C0"/>
                </a:solidFill>
              </a:rPr>
              <a:t>GenASM: A High-Performance, Low-Power Approximate String Matching Acceleration Framework for Genome Sequence Analysis</a:t>
            </a:r>
            <a:endParaRPr lang="en-US" sz="3500" dirty="0">
              <a:solidFill>
                <a:schemeClr val="accent1"/>
              </a:solidFill>
            </a:endParaRPr>
          </a:p>
        </p:txBody>
      </p:sp>
      <p:pic>
        <p:nvPicPr>
          <p:cNvPr id="2" name="Picture 1">
            <a:extLst>
              <a:ext uri="{FF2B5EF4-FFF2-40B4-BE49-F238E27FC236}">
                <a16:creationId xmlns:a16="http://schemas.microsoft.com/office/drawing/2014/main" id="{EB68B984-F916-1D44-A043-2BCF187188D1}"/>
              </a:ext>
            </a:extLst>
          </p:cNvPr>
          <p:cNvPicPr>
            <a:picLocks noChangeAspect="1"/>
          </p:cNvPicPr>
          <p:nvPr/>
        </p:nvPicPr>
        <p:blipFill>
          <a:blip r:embed="rId11"/>
          <a:stretch>
            <a:fillRect/>
          </a:stretch>
        </p:blipFill>
        <p:spPr>
          <a:xfrm>
            <a:off x="910241" y="6044789"/>
            <a:ext cx="1491264" cy="295773"/>
          </a:xfrm>
          <a:prstGeom prst="rect">
            <a:avLst/>
          </a:prstGeom>
        </p:spPr>
      </p:pic>
    </p:spTree>
    <p:extLst>
      <p:ext uri="{BB962C8B-B14F-4D97-AF65-F5344CB8AC3E}">
        <p14:creationId xmlns:p14="http://schemas.microsoft.com/office/powerpoint/2010/main" val="3061807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8|4|8.7|7.6"/>
</p:tagLst>
</file>

<file path=ppt/tags/tag2.xml><?xml version="1.0" encoding="utf-8"?>
<p:tagLst xmlns:a="http://schemas.openxmlformats.org/drawingml/2006/main" xmlns:r="http://schemas.openxmlformats.org/officeDocument/2006/relationships" xmlns:p="http://schemas.openxmlformats.org/presentationml/2006/main">
  <p:tag name="TIMING" val="|1.9|2.9|11.3|11.7"/>
</p:tagLst>
</file>

<file path=ppt/tags/tag3.xml><?xml version="1.0" encoding="utf-8"?>
<p:tagLst xmlns:a="http://schemas.openxmlformats.org/drawingml/2006/main" xmlns:r="http://schemas.openxmlformats.org/officeDocument/2006/relationships" xmlns:p="http://schemas.openxmlformats.org/presentationml/2006/main">
  <p:tag name="TIMING" val="|1.5|5.7|1.5|9.1|8.1"/>
</p:tagLst>
</file>

<file path=ppt/tags/tag4.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5.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6.xml><?xml version="1.0" encoding="utf-8"?>
<p:tagLst xmlns:a="http://schemas.openxmlformats.org/drawingml/2006/main" xmlns:r="http://schemas.openxmlformats.org/officeDocument/2006/relationships" xmlns:p="http://schemas.openxmlformats.org/presentationml/2006/main">
  <p:tag name="TIMING" val="|2|7.5|6.6|9.2|7.1|5.3|7.5"/>
</p:tagLst>
</file>

<file path=ppt/tags/tag7.xml><?xml version="1.0" encoding="utf-8"?>
<p:tagLst xmlns:a="http://schemas.openxmlformats.org/drawingml/2006/main" xmlns:r="http://schemas.openxmlformats.org/officeDocument/2006/relationships" xmlns:p="http://schemas.openxmlformats.org/presentationml/2006/main">
  <p:tag name="TIMING" val="|4.4|2.6|3.7|5.6|10.3"/>
</p:tagLst>
</file>

<file path=ppt/tags/tag8.xml><?xml version="1.0" encoding="utf-8"?>
<p:tagLst xmlns:a="http://schemas.openxmlformats.org/drawingml/2006/main" xmlns:r="http://schemas.openxmlformats.org/officeDocument/2006/relationships" xmlns:p="http://schemas.openxmlformats.org/presentationml/2006/main">
  <p:tag name="TIMING" val="|3.7|5.2|3.8"/>
</p:tagLst>
</file>

<file path=ppt/tags/tag9.xml><?xml version="1.0" encoding="utf-8"?>
<p:tagLst xmlns:a="http://schemas.openxmlformats.org/drawingml/2006/main" xmlns:r="http://schemas.openxmlformats.org/officeDocument/2006/relationships" xmlns:p="http://schemas.openxmlformats.org/presentationml/2006/main">
  <p:tag name="TIMING" val="|3.7|5.2|3.8"/>
</p:tagLst>
</file>

<file path=ppt/tags/tag10.xml><?xml version="1.0" encoding="utf-8"?>
<p:tagLst xmlns:a="http://schemas.openxmlformats.org/drawingml/2006/main" xmlns:r="http://schemas.openxmlformats.org/officeDocument/2006/relationships" xmlns:p="http://schemas.openxmlformats.org/presentationml/2006/main">
  <p:tag name="TIMING" val="|4.3|0.6|0.5|2.3"/>
</p:tagLst>
</file>

<file path=ppt/tags/tag11.xml><?xml version="1.0" encoding="utf-8"?>
<p:tagLst xmlns:a="http://schemas.openxmlformats.org/drawingml/2006/main" xmlns:r="http://schemas.openxmlformats.org/officeDocument/2006/relationships" xmlns:p="http://schemas.openxmlformats.org/presentationml/2006/main">
  <p:tag name="TIMING" val="|8.7|0.9|1.1|3|0.5|0.5"/>
</p:tagLst>
</file>

<file path=ppt/theme/theme1.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16619</TotalTime>
  <Words>2230</Words>
  <Application>Microsoft Macintosh PowerPoint</Application>
  <PresentationFormat>On-screen Show (4:3)</PresentationFormat>
  <Paragraphs>374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Corbel</vt:lpstr>
      <vt:lpstr>Courier New</vt:lpstr>
      <vt:lpstr>Wingdings</vt:lpstr>
      <vt:lpstr>Theme1</vt:lpstr>
      <vt:lpstr>GenASM: A High-Performance, Low-Power Approximate String Matching Acceleration Framework for Genome Sequence Analysis</vt:lpstr>
      <vt:lpstr>Genome Sequencing</vt:lpstr>
      <vt:lpstr>Genome Sequence Analysis</vt:lpstr>
      <vt:lpstr>GenASM: ASM Framework for GSA</vt:lpstr>
      <vt:lpstr>GenASM: Hardware Design</vt:lpstr>
      <vt:lpstr>GenASM: Hardware Design</vt:lpstr>
      <vt:lpstr>GenASM-DC: Hardware Design</vt:lpstr>
      <vt:lpstr>GenASM-TB: Hardware Design</vt:lpstr>
      <vt:lpstr>Key Results – Area and Power</vt:lpstr>
      <vt:lpstr>Key Results – Area and Power</vt:lpstr>
      <vt:lpstr>Use Cases of GenASM</vt:lpstr>
      <vt:lpstr>Use Cases of GenASM (cont’d.)</vt:lpstr>
      <vt:lpstr>Key Results</vt:lpstr>
      <vt:lpstr>GenASM: A High-Performance, Low-Power Approximate String Matching Acceleration Framework for Genome Sequence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GenASM: A Low-Power, Memory-Efficient Approximate String Matching Acceleration Framework for Genome Sequence Analysis     </dc:title>
  <dc:creator>Damla Senol Cali</dc:creator>
  <cp:lastModifiedBy>Damla Senol Cali</cp:lastModifiedBy>
  <cp:revision>544</cp:revision>
  <cp:lastPrinted>2020-09-24T15:48:13Z</cp:lastPrinted>
  <dcterms:created xsi:type="dcterms:W3CDTF">2020-08-18T13:49:09Z</dcterms:created>
  <dcterms:modified xsi:type="dcterms:W3CDTF">2020-10-20T22:39:28Z</dcterms:modified>
</cp:coreProperties>
</file>