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4679" r:id="rId2"/>
    <p:sldId id="4681" r:id="rId3"/>
    <p:sldId id="4654" r:id="rId4"/>
    <p:sldId id="4655" r:id="rId5"/>
    <p:sldId id="4631" r:id="rId6"/>
    <p:sldId id="4682" r:id="rId7"/>
    <p:sldId id="468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6200"/>
    <a:srgbClr val="FF6398"/>
    <a:srgbClr val="2173C2"/>
    <a:srgbClr val="9DC3E6"/>
    <a:srgbClr val="1F8DD3"/>
    <a:srgbClr val="E7E6E6"/>
    <a:srgbClr val="D0CECE"/>
    <a:srgbClr val="324D1F"/>
    <a:srgbClr val="5D2784"/>
    <a:srgbClr val="A9D1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38"/>
    <p:restoredTop sz="77965"/>
  </p:normalViewPr>
  <p:slideViewPr>
    <p:cSldViewPr snapToGrid="0" snapToObjects="1">
      <p:cViewPr varScale="1">
        <p:scale>
          <a:sx n="78" d="100"/>
          <a:sy n="78" d="100"/>
        </p:scale>
        <p:origin x="2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5BBE3E-5EF1-3E41-B378-D6D52BB7A5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7381D-6A83-834C-A925-E27D2ACFF0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6DE4F-B803-104D-AA15-502AFD6126B3}" type="datetimeFigureOut">
              <a:rPr lang="en-US" smtClean="0"/>
              <a:t>9/30/20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19467-1154-5D45-AACF-AE098BE9AF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15F319-D8A4-F846-BB60-91AB7174B4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C521E-117D-5D40-BF43-93B079090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64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3C208-645D-C24A-92BE-5C55D93EB607}" type="datetimeFigureOut">
              <a:rPr lang="en-US" smtClean="0"/>
              <a:t>9/30/20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139A41-7A76-1D40-B3BE-29B670EC3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454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am Damla.</a:t>
            </a: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will introduce GenASM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16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Read mapping is the first key step in genome sequence analysis, where we align each read to the reference genome.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Multiple steps of read mapping require approximate string matching (ASM) to account for the sequencing errors and genetic variations.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However, it is currently bottlenecked by the computational power and memory bandwidth limitations of existing systems.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85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our goal is to design a fast and flexible framework, which can accelerate multiple steps of genome sequence analysis (GSA). 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We propose GenASM 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base GenASM on Bitap, an ASM algorithm that uses only fast and simple bitwise operations, making it amenable to efficient hardware acceleration.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modify Bitap to support long reads and to enable parallelization. We also develop a novel Bitap-compatible algorithm for traceback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[CLICK]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And, we co-design specialized hardware for both algorithms.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57B29E-981E-4B62-B6B9-A448AF3A78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208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207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co-designed hardware consists of two components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GenASM-DC and GenASM-TB.</a:t>
            </a:r>
            <a:endParaRPr lang="en-US" sz="2100" dirty="0">
              <a:solidFill>
                <a:schemeClr val="tx1"/>
              </a:solidFill>
            </a:endParaRPr>
          </a:p>
          <a:p>
            <a:pPr marL="52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pPr marL="52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pPr marL="52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100" dirty="0">
              <a:solidFill>
                <a:schemeClr val="tx1"/>
              </a:solidFill>
            </a:endParaRPr>
          </a:p>
          <a:p>
            <a:pPr marL="52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100" dirty="0">
              <a:solidFill>
                <a:schemeClr val="tx1"/>
              </a:solidFill>
            </a:endParaRPr>
          </a:p>
          <a:p>
            <a:pPr marL="5207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64B0BB-F452-6F45-9C9C-EFED3BFBC47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546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GenASM is flexible and can be used for a number of use cases.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work, we evaluate three use cases in detail: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read alignment, pre-alignment filtering and edit distance calculation.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our paper, we also briefly discuss several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25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We find that, for all the three use cases, GenASM is </a:t>
            </a:r>
            <a:r>
              <a:rPr lang="en-US" dirty="0">
                <a:solidFill>
                  <a:srgbClr val="FE6200"/>
                </a:solidFill>
              </a:rPr>
              <a:t>significantly more efficient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terms of both speed and power consumption </a:t>
            </a:r>
            <a:r>
              <a:rPr lang="en-US" dirty="0">
                <a:solidFill>
                  <a:schemeClr val="tx1"/>
                </a:solidFill>
              </a:rPr>
              <a:t>than state-of-the-art software and hardware baselines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84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139A41-7A76-1D40-B3BE-29B670EC38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81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lang="en-US" dirty="0">
                <a:latin typeface="Corbel" panose="020B0503020204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fld id="{CD91F3D4-A4DB-CE42-BA95-FABA56D31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1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52753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>
              <a:buSzPct val="90000"/>
              <a:buFont typeface="Wingdings" pitchFamily="2" charset="2"/>
              <a:buChar char="q"/>
              <a:tabLst/>
              <a:defRPr>
                <a:latin typeface="Corbel" panose="020B0503020204020204" pitchFamily="34" charset="0"/>
              </a:defRPr>
            </a:lvl1pPr>
            <a:lvl2pPr marL="717550" indent="-263525">
              <a:buSzPct val="90000"/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2pPr>
            <a:lvl3pPr marL="896938" indent="-179388">
              <a:buSzPct val="90000"/>
              <a:buFont typeface="Wingdings" pitchFamily="2" charset="2"/>
              <a:buChar char="§"/>
              <a:tabLst/>
              <a:defRPr>
                <a:latin typeface="Corbel" panose="020B0503020204020204" pitchFamily="34" charset="0"/>
              </a:defRPr>
            </a:lvl3pPr>
            <a:lvl4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4pPr>
            <a:lvl5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CB0FC8C-43DD-9D48-AFAC-3990C93373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16375" y="6571538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 i="0">
                <a:solidFill>
                  <a:srgbClr val="0070C0"/>
                </a:solidFill>
                <a:latin typeface="Calibri" panose="020F0502020204030204" pitchFamily="34" charset="0"/>
                <a:ea typeface="Linux Libertine O Semibold" panose="02000503000000000000" pitchFamily="2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F6FA9D-EFD2-1C4F-A541-91C2470A455F}"/>
              </a:ext>
            </a:extLst>
          </p:cNvPr>
          <p:cNvSpPr txBox="1"/>
          <p:nvPr userDrawn="1"/>
        </p:nvSpPr>
        <p:spPr>
          <a:xfrm>
            <a:off x="366963" y="65353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i="0" dirty="0">
                <a:solidFill>
                  <a:srgbClr val="0070C0"/>
                </a:solidFill>
                <a:latin typeface="Corbel" panose="020B0503020204020204" pitchFamily="34" charset="0"/>
                <a:ea typeface="Linux Libertine O Semibold" panose="02000503000000000000" pitchFamily="2" charset="0"/>
                <a:cs typeface="Calibri" panose="020F0502020204030204" pitchFamily="34" charset="0"/>
              </a:rPr>
              <a:t>Damla Senol Cali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E2B53-383E-8940-BBFE-5EBE570A07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5346" y="6554274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76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EF56B-2326-4E43-9A56-37F643A747BE}"/>
              </a:ext>
            </a:extLst>
          </p:cNvPr>
          <p:cNvSpPr/>
          <p:nvPr userDrawn="1"/>
        </p:nvSpPr>
        <p:spPr>
          <a:xfrm flipV="1">
            <a:off x="462012" y="4366260"/>
            <a:ext cx="826569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48F38-4271-374F-8F2F-F4933C041C58}"/>
              </a:ext>
            </a:extLst>
          </p:cNvPr>
          <p:cNvSpPr/>
          <p:nvPr userDrawn="1"/>
        </p:nvSpPr>
        <p:spPr>
          <a:xfrm>
            <a:off x="0" y="6403574"/>
            <a:ext cx="9144001" cy="480184"/>
          </a:xfrm>
          <a:prstGeom prst="rect">
            <a:avLst/>
          </a:prstGeom>
          <a:solidFill>
            <a:srgbClr val="75A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179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20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144" y="6388833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84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75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17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31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1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21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55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5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sp>
        <p:nvSpPr>
          <p:cNvPr id="9" name="Rectangle 8"/>
          <p:cNvSpPr/>
          <p:nvPr/>
        </p:nvSpPr>
        <p:spPr>
          <a:xfrm>
            <a:off x="366963" y="1006133"/>
            <a:ext cx="8410073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64" y="1138595"/>
            <a:ext cx="8410073" cy="53116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9A79501A-6899-B540-BD7F-353D672C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16375" y="6567235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64D9AE9-2733-754F-86B9-8A69E05B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632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 spc="-50" baseline="0">
          <a:solidFill>
            <a:schemeClr val="accent1"/>
          </a:solidFill>
          <a:latin typeface="Corbel" panose="020B050302020402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dsenol@andrew.cmu.edu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10" Type="http://schemas.openxmlformats.org/officeDocument/2006/relationships/image" Target="../media/image7.png"/><Relationship Id="rId4" Type="http://schemas.openxmlformats.org/officeDocument/2006/relationships/image" Target="../media/image2.tiff"/><Relationship Id="rId9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mailto:dsenol@andrew.cmu.edu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10" Type="http://schemas.openxmlformats.org/officeDocument/2006/relationships/image" Target="../media/image7.png"/><Relationship Id="rId4" Type="http://schemas.openxmlformats.org/officeDocument/2006/relationships/image" Target="../media/image2.tiff"/><Relationship Id="rId9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btitle 2">
            <a:extLst>
              <a:ext uri="{FF2B5EF4-FFF2-40B4-BE49-F238E27FC236}">
                <a16:creationId xmlns:a16="http://schemas.microsoft.com/office/drawing/2014/main" id="{796CC445-E4A1-C147-83BA-30245FA13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845" y="2186611"/>
            <a:ext cx="8576310" cy="5100046"/>
          </a:xfrm>
        </p:spPr>
        <p:txBody>
          <a:bodyPr>
            <a:norm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schemeClr val="tx1"/>
                </a:solidFill>
              </a:rPr>
              <a:t>Damla Senol Cali</a:t>
            </a:r>
            <a:r>
              <a:rPr lang="en-US" sz="3000" baseline="30000" dirty="0">
                <a:solidFill>
                  <a:schemeClr val="tx1"/>
                </a:solidFill>
              </a:rPr>
              <a:t>1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solidFill>
                  <a:schemeClr val="tx1"/>
                </a:solidFill>
              </a:rPr>
              <a:t>Carnegie Mellon University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/>
              <a:t>(</a:t>
            </a:r>
            <a:r>
              <a:rPr lang="en-US" sz="23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dsenol@andrew.cmu.edu</a:t>
            </a:r>
            <a:r>
              <a:rPr lang="en-US" sz="2300" dirty="0"/>
              <a:t>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Gurpreet S. Kalsi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  <a:r>
              <a:rPr lang="en-US" sz="1900" dirty="0" err="1">
                <a:solidFill>
                  <a:schemeClr val="tx1"/>
                </a:solidFill>
              </a:rPr>
              <a:t>Zulal</a:t>
            </a:r>
            <a:r>
              <a:rPr lang="en-US" sz="1900" dirty="0">
                <a:solidFill>
                  <a:schemeClr val="tx1"/>
                </a:solidFill>
              </a:rPr>
              <a:t> Bingol</a:t>
            </a:r>
            <a:r>
              <a:rPr lang="en-US" sz="1900" baseline="30000" dirty="0">
                <a:solidFill>
                  <a:schemeClr val="tx1"/>
                </a:solidFill>
              </a:rPr>
              <a:t>3</a:t>
            </a:r>
            <a:r>
              <a:rPr lang="en-US" sz="1900" dirty="0">
                <a:solidFill>
                  <a:schemeClr val="tx1"/>
                </a:solidFill>
              </a:rPr>
              <a:t>, Can Firtina</a:t>
            </a:r>
            <a:r>
              <a:rPr lang="en-US" sz="1900" baseline="30000" dirty="0">
                <a:solidFill>
                  <a:schemeClr val="tx1"/>
                </a:solidFill>
              </a:rPr>
              <a:t>4</a:t>
            </a:r>
            <a:r>
              <a:rPr lang="en-US" sz="1900" dirty="0">
                <a:solidFill>
                  <a:schemeClr val="tx1"/>
                </a:solidFill>
              </a:rPr>
              <a:t>, Lavanya Subramanian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Jeremie Kim</a:t>
            </a:r>
            <a:r>
              <a:rPr lang="en-US" sz="1900" baseline="30000" dirty="0">
                <a:solidFill>
                  <a:schemeClr val="tx1"/>
                </a:solidFill>
              </a:rPr>
              <a:t>1,4</a:t>
            </a:r>
            <a:r>
              <a:rPr lang="en-US" sz="1900" dirty="0">
                <a:solidFill>
                  <a:schemeClr val="tx1"/>
                </a:solidFill>
              </a:rPr>
              <a:t>, Rachata Ausavarungnirun</a:t>
            </a:r>
            <a:r>
              <a:rPr lang="en-US" sz="1900" baseline="30000" dirty="0">
                <a:solidFill>
                  <a:schemeClr val="tx1"/>
                </a:solidFill>
              </a:rPr>
              <a:t>5,1</a:t>
            </a:r>
            <a:r>
              <a:rPr lang="en-US" sz="1900" dirty="0">
                <a:solidFill>
                  <a:schemeClr val="tx1"/>
                </a:solidFill>
              </a:rPr>
              <a:t>, Mohammed Alser</a:t>
            </a:r>
            <a:r>
              <a:rPr lang="en-US" sz="1900" baseline="30000" dirty="0">
                <a:solidFill>
                  <a:schemeClr val="tx1"/>
                </a:solidFill>
              </a:rPr>
              <a:t>4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Juan Gomez-Luna</a:t>
            </a:r>
            <a:r>
              <a:rPr lang="en-US" sz="1900" baseline="30000" dirty="0">
                <a:solidFill>
                  <a:schemeClr val="tx1"/>
                </a:solidFill>
              </a:rPr>
              <a:t>4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  <a:r>
              <a:rPr lang="en-US" sz="1900" dirty="0" err="1">
                <a:solidFill>
                  <a:schemeClr val="tx1"/>
                </a:solidFill>
              </a:rPr>
              <a:t>Amirali</a:t>
            </a:r>
            <a:r>
              <a:rPr lang="en-US" sz="1900" dirty="0">
                <a:solidFill>
                  <a:schemeClr val="tx1"/>
                </a:solidFill>
              </a:rPr>
              <a:t> Boroumand</a:t>
            </a:r>
            <a:r>
              <a:rPr lang="en-US" sz="1900" baseline="30000" dirty="0">
                <a:solidFill>
                  <a:schemeClr val="tx1"/>
                </a:solidFill>
              </a:rPr>
              <a:t>1</a:t>
            </a:r>
            <a:r>
              <a:rPr lang="en-US" sz="1900" dirty="0">
                <a:solidFill>
                  <a:schemeClr val="tx1"/>
                </a:solidFill>
              </a:rPr>
              <a:t>, Anant Nori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 Allison Scibisz</a:t>
            </a:r>
            <a:r>
              <a:rPr lang="en-US" sz="1900" baseline="30000" dirty="0">
                <a:solidFill>
                  <a:schemeClr val="tx1"/>
                </a:solidFill>
              </a:rPr>
              <a:t>1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Sreenivas Subramoney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 Can Alkan</a:t>
            </a:r>
            <a:r>
              <a:rPr lang="en-US" sz="1900" baseline="30000" dirty="0">
                <a:solidFill>
                  <a:schemeClr val="tx1"/>
                </a:solidFill>
              </a:rPr>
              <a:t>3</a:t>
            </a:r>
            <a:r>
              <a:rPr lang="en-US" sz="1900" dirty="0">
                <a:solidFill>
                  <a:schemeClr val="tx1"/>
                </a:solidFill>
              </a:rPr>
              <a:t>, Saugata Ghose</a:t>
            </a:r>
            <a:r>
              <a:rPr lang="en-US" sz="1900" baseline="30000" dirty="0">
                <a:solidFill>
                  <a:schemeClr val="tx1"/>
                </a:solidFill>
              </a:rPr>
              <a:t>6,1</a:t>
            </a:r>
            <a:r>
              <a:rPr lang="en-US" sz="1900" dirty="0">
                <a:solidFill>
                  <a:schemeClr val="tx1"/>
                </a:solidFill>
              </a:rPr>
              <a:t>, and Onur Mutlu</a:t>
            </a:r>
            <a:r>
              <a:rPr lang="en-US" sz="1900" baseline="30000" dirty="0">
                <a:solidFill>
                  <a:schemeClr val="tx1"/>
                </a:solidFill>
              </a:rPr>
              <a:t>4,1,3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03D72D2-A512-3440-921E-A8C5FFC25793}"/>
              </a:ext>
            </a:extLst>
          </p:cNvPr>
          <p:cNvGrpSpPr/>
          <p:nvPr/>
        </p:nvGrpSpPr>
        <p:grpSpPr>
          <a:xfrm>
            <a:off x="538479" y="5154021"/>
            <a:ext cx="8067042" cy="1475064"/>
            <a:chOff x="538479" y="4968122"/>
            <a:chExt cx="8067042" cy="147506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193A135-C817-9F40-8E25-806766A1E391}"/>
                </a:ext>
              </a:extLst>
            </p:cNvPr>
            <p:cNvGrpSpPr/>
            <p:nvPr/>
          </p:nvGrpSpPr>
          <p:grpSpPr>
            <a:xfrm>
              <a:off x="538479" y="4968122"/>
              <a:ext cx="8067042" cy="594793"/>
              <a:chOff x="634998" y="5868087"/>
              <a:chExt cx="8067042" cy="594793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AFD88F3A-22B5-0541-830C-CE8C70F1D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112" y="5976172"/>
                <a:ext cx="2103120" cy="390636"/>
              </a:xfrm>
              <a:prstGeom prst="rect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2C3C004B-3548-3A4C-9F73-FDE1CA5711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652" t="28752" r="10462" b="30881"/>
              <a:stretch/>
            </p:blipFill>
            <p:spPr>
              <a:xfrm>
                <a:off x="6786687" y="6006586"/>
                <a:ext cx="1862001" cy="365760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3FC308C-44AB-2E4C-AD61-5E7A0F79D601}"/>
                  </a:ext>
                </a:extLst>
              </p:cNvPr>
              <p:cNvSpPr txBox="1"/>
              <p:nvPr/>
            </p:nvSpPr>
            <p:spPr>
              <a:xfrm>
                <a:off x="634998" y="5868087"/>
                <a:ext cx="80670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1					2		     3	              				   4</a:t>
                </a:r>
              </a:p>
            </p:txBody>
          </p:sp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59D3C154-21B3-9143-946D-1E8A43437D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3574" y="5880098"/>
                <a:ext cx="2554321" cy="582782"/>
              </a:xfrm>
              <a:prstGeom prst="rect">
                <a:avLst/>
              </a:prstGeom>
            </p:spPr>
          </p:pic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DDC788A-2D80-374C-9015-885B0A3F5FCD}"/>
                </a:ext>
              </a:extLst>
            </p:cNvPr>
            <p:cNvGrpSpPr/>
            <p:nvPr/>
          </p:nvGrpSpPr>
          <p:grpSpPr>
            <a:xfrm>
              <a:off x="1275008" y="5504347"/>
              <a:ext cx="6577910" cy="938839"/>
              <a:chOff x="1275008" y="5504347"/>
              <a:chExt cx="6577910" cy="938839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7D321F23-71E0-1040-9A3C-04AE94DD1E00}"/>
                  </a:ext>
                </a:extLst>
              </p:cNvPr>
              <p:cNvGrpSpPr/>
              <p:nvPr/>
            </p:nvGrpSpPr>
            <p:grpSpPr>
              <a:xfrm>
                <a:off x="1491264" y="5504347"/>
                <a:ext cx="6361654" cy="938839"/>
                <a:chOff x="1491264" y="5504347"/>
                <a:chExt cx="6361654" cy="938839"/>
              </a:xfrm>
            </p:grpSpPr>
            <p:pic>
              <p:nvPicPr>
                <p:cNvPr id="41" name="Picture 2">
                  <a:extLst>
                    <a:ext uri="{FF2B5EF4-FFF2-40B4-BE49-F238E27FC236}">
                      <a16:creationId xmlns:a16="http://schemas.microsoft.com/office/drawing/2014/main" id="{D8D0E397-B940-0A45-ADC7-7E8E873FD47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41994" y="5761906"/>
                  <a:ext cx="1862001" cy="4894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2" name="Picture 4">
                  <a:extLst>
                    <a:ext uri="{FF2B5EF4-FFF2-40B4-BE49-F238E27FC236}">
                      <a16:creationId xmlns:a16="http://schemas.microsoft.com/office/drawing/2014/main" id="{4248E4F2-0B30-DF43-A6B4-ED47107B34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1264" y="5504347"/>
                  <a:ext cx="942316" cy="9388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3" name="Picture 42">
                  <a:extLst>
                    <a:ext uri="{FF2B5EF4-FFF2-40B4-BE49-F238E27FC236}">
                      <a16:creationId xmlns:a16="http://schemas.microsoft.com/office/drawing/2014/main" id="{89A24756-5F9E-F149-8DD6-2A66D2C5C0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96413" y="5766956"/>
                  <a:ext cx="1656505" cy="489422"/>
                </a:xfrm>
                <a:prstGeom prst="rect">
                  <a:avLst/>
                </a:prstGeom>
              </p:spPr>
            </p:pic>
          </p:grp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82098A7-260E-EB4A-87AA-572CAB6D7694}"/>
                  </a:ext>
                </a:extLst>
              </p:cNvPr>
              <p:cNvSpPr txBox="1"/>
              <p:nvPr/>
            </p:nvSpPr>
            <p:spPr>
              <a:xfrm>
                <a:off x="1275008" y="5665989"/>
                <a:ext cx="6120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5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				  </a:t>
                </a:r>
                <a:r>
                  <a:rPr lang="en-US" sz="1400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6						 1,4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		     </a:t>
                </a:r>
              </a:p>
            </p:txBody>
          </p:sp>
        </p:grpSp>
      </p:grpSp>
      <p:pic>
        <p:nvPicPr>
          <p:cNvPr id="48" name="Picture 47" descr="A picture containing drawing&#10;&#10;Description automatically generated">
            <a:extLst>
              <a:ext uri="{FF2B5EF4-FFF2-40B4-BE49-F238E27FC236}">
                <a16:creationId xmlns:a16="http://schemas.microsoft.com/office/drawing/2014/main" id="{532D2A0E-49BA-F44A-93B6-DF18FB3A97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1239" y="5270791"/>
            <a:ext cx="791182" cy="324255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id="{D7BD3DAB-B726-A54A-870D-2B897B36D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51133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/>
          <a:p>
            <a:pPr algn="ctr">
              <a:lnSpc>
                <a:spcPct val="105000"/>
              </a:lnSpc>
            </a:pPr>
            <a:r>
              <a:rPr lang="en-US" sz="3600" b="1" dirty="0">
                <a:solidFill>
                  <a:srgbClr val="0070C0"/>
                </a:solidFill>
              </a:rPr>
              <a:t>GenASM: A High Performance, Low-Power Approximate String Matching Acceleration Framework for Genome Sequence Analysis</a:t>
            </a:r>
            <a:endParaRPr lang="en-US" sz="3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96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A6D00-56D8-D04C-9A4A-CB34F95AD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Genome Sequence Analysis (GSA)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C0DC3-C1EF-874A-818E-A979FC3E2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3" y="1147483"/>
            <a:ext cx="8410073" cy="5289176"/>
          </a:xfrm>
        </p:spPr>
        <p:txBody>
          <a:bodyPr>
            <a:noAutofit/>
          </a:bodyPr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200" i="1" dirty="0">
                <a:solidFill>
                  <a:srgbClr val="FE6200"/>
                </a:solidFill>
              </a:rPr>
              <a:t>Read mapping: </a:t>
            </a:r>
            <a:r>
              <a:rPr lang="en-US" sz="2200" i="1" dirty="0">
                <a:solidFill>
                  <a:schemeClr val="tx1"/>
                </a:solidFill>
              </a:rPr>
              <a:t>First key step </a:t>
            </a:r>
            <a:r>
              <a:rPr lang="en-US" sz="2200" dirty="0">
                <a:solidFill>
                  <a:schemeClr val="tx1"/>
                </a:solidFill>
              </a:rPr>
              <a:t>in genome sequence analysis (GSA)</a:t>
            </a:r>
            <a:endParaRPr lang="en-US" sz="2200" i="1" dirty="0">
              <a:solidFill>
                <a:srgbClr val="00B050"/>
              </a:solidFill>
            </a:endParaRPr>
          </a:p>
          <a:p>
            <a:pPr marL="666750" lvl="1" indent="-2603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Aligns </a:t>
            </a:r>
            <a:r>
              <a:rPr lang="en-US" sz="2200" dirty="0">
                <a:solidFill>
                  <a:srgbClr val="00B050"/>
                </a:solidFill>
              </a:rPr>
              <a:t>reads</a:t>
            </a:r>
            <a:r>
              <a:rPr lang="en-US" sz="2200" dirty="0">
                <a:solidFill>
                  <a:schemeClr val="tx1"/>
                </a:solidFill>
              </a:rPr>
              <a:t> to one or more possible locations within          	             the </a:t>
            </a:r>
            <a:r>
              <a:rPr lang="en-US" sz="2200" dirty="0">
                <a:solidFill>
                  <a:srgbClr val="00B050"/>
                </a:solidFill>
              </a:rPr>
              <a:t>reference genome</a:t>
            </a:r>
            <a:r>
              <a:rPr lang="en-US" sz="2200" dirty="0">
                <a:solidFill>
                  <a:schemeClr val="tx1"/>
                </a:solidFill>
              </a:rPr>
              <a:t>, and</a:t>
            </a:r>
          </a:p>
          <a:p>
            <a:pPr marL="666750" lvl="1" indent="-2603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Finds the </a:t>
            </a:r>
            <a:r>
              <a:rPr lang="en-US" sz="2200" dirty="0">
                <a:solidFill>
                  <a:srgbClr val="00B050"/>
                </a:solidFill>
              </a:rPr>
              <a:t>matches</a:t>
            </a:r>
            <a:r>
              <a:rPr lang="en-US" sz="2200" dirty="0">
                <a:solidFill>
                  <a:schemeClr val="tx1"/>
                </a:solidFill>
              </a:rPr>
              <a:t> and </a:t>
            </a:r>
            <a:r>
              <a:rPr lang="en-US" sz="2200" dirty="0">
                <a:solidFill>
                  <a:srgbClr val="00B050"/>
                </a:solidFill>
              </a:rPr>
              <a:t>differences</a:t>
            </a:r>
            <a:r>
              <a:rPr lang="en-US" sz="2200" dirty="0">
                <a:solidFill>
                  <a:schemeClr val="tx1"/>
                </a:solidFill>
              </a:rPr>
              <a:t> between the read and 	             the reference genome segment at that location </a:t>
            </a:r>
          </a:p>
          <a:p>
            <a:pPr marL="342900" indent="-342900">
              <a:lnSpc>
                <a:spcPct val="110000"/>
              </a:lnSpc>
              <a:spcBef>
                <a:spcPts val="420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Multiple steps of read mapping require </a:t>
            </a:r>
            <a:r>
              <a:rPr lang="en-US" sz="2200" i="1" dirty="0">
                <a:solidFill>
                  <a:srgbClr val="0070C0"/>
                </a:solidFill>
              </a:rPr>
              <a:t>approximate string matching</a:t>
            </a:r>
          </a:p>
          <a:p>
            <a:pPr marL="720725" lvl="1" indent="-23018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Approximate string matching (ASM) enables read mapping to account for </a:t>
            </a:r>
            <a:r>
              <a:rPr lang="en-US" sz="2200" dirty="0">
                <a:solidFill>
                  <a:srgbClr val="0070C0"/>
                </a:solidFill>
              </a:rPr>
              <a:t>sequencing errors </a:t>
            </a:r>
            <a:r>
              <a:rPr lang="en-US" sz="2200" dirty="0">
                <a:solidFill>
                  <a:schemeClr val="tx1"/>
                </a:solidFill>
              </a:rPr>
              <a:t>and </a:t>
            </a:r>
            <a:r>
              <a:rPr lang="en-US" sz="2200" dirty="0">
                <a:solidFill>
                  <a:srgbClr val="0070C0"/>
                </a:solidFill>
              </a:rPr>
              <a:t>genetic variations </a:t>
            </a:r>
            <a:r>
              <a:rPr lang="en-US" sz="2200" dirty="0">
                <a:solidFill>
                  <a:schemeClr val="tx1"/>
                </a:solidFill>
              </a:rPr>
              <a:t>in the reads</a:t>
            </a:r>
          </a:p>
          <a:p>
            <a:pPr marL="342900" indent="-342900">
              <a:lnSpc>
                <a:spcPct val="110000"/>
              </a:lnSpc>
              <a:spcBef>
                <a:spcPts val="420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Bottlenecked by the </a:t>
            </a:r>
            <a:r>
              <a:rPr lang="en-US" sz="2200" dirty="0">
                <a:solidFill>
                  <a:srgbClr val="C00000"/>
                </a:solidFill>
              </a:rPr>
              <a:t>computational power and memory bandwidth limitations of existing systems</a:t>
            </a:r>
          </a:p>
          <a:p>
            <a:pPr marL="442913" lvl="1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200" dirty="0"/>
          </a:p>
          <a:p>
            <a:pPr marL="446088" indent="-2667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2200" i="1" dirty="0">
              <a:solidFill>
                <a:srgbClr val="FE62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548FC-B7D5-F84F-83AA-BEEE7ACE5F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600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GenASM: ASM Framework for GSA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962" y="3089629"/>
            <a:ext cx="8410073" cy="3354714"/>
          </a:xfrm>
        </p:spPr>
        <p:txBody>
          <a:bodyPr>
            <a:noAutofit/>
          </a:bodyPr>
          <a:lstStyle/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b="1" dirty="0">
                <a:solidFill>
                  <a:srgbClr val="FE6200"/>
                </a:solidFill>
              </a:rPr>
              <a:t>GenASM:</a:t>
            </a:r>
            <a:r>
              <a:rPr lang="en-US" sz="2200" dirty="0">
                <a:solidFill>
                  <a:srgbClr val="FE6200"/>
                </a:solidFill>
              </a:rPr>
              <a:t> </a:t>
            </a:r>
            <a:r>
              <a:rPr lang="en-US" sz="2200" i="1" dirty="0">
                <a:solidFill>
                  <a:schemeClr val="tx1"/>
                </a:solidFill>
              </a:rPr>
              <a:t>First</a:t>
            </a:r>
            <a:r>
              <a:rPr lang="en-US" sz="2200" dirty="0">
                <a:solidFill>
                  <a:schemeClr val="tx1"/>
                </a:solidFill>
              </a:rPr>
              <a:t> ASM acceleration framework for GSA</a:t>
            </a:r>
          </a:p>
          <a:p>
            <a:pPr marL="533400" lvl="1" indent="-21590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Based upon the </a:t>
            </a:r>
            <a:r>
              <a:rPr lang="en-US" sz="2200" i="1" dirty="0">
                <a:solidFill>
                  <a:schemeClr val="tx1"/>
                </a:solidFill>
              </a:rPr>
              <a:t>Bitap</a:t>
            </a:r>
            <a:r>
              <a:rPr lang="en-US" sz="2200" dirty="0">
                <a:solidFill>
                  <a:schemeClr val="tx1"/>
                </a:solidFill>
              </a:rPr>
              <a:t> algorithm </a:t>
            </a:r>
          </a:p>
          <a:p>
            <a:pPr marL="808038" lvl="2" indent="-21748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Uses </a:t>
            </a:r>
            <a:r>
              <a:rPr lang="en-US" sz="2200" dirty="0">
                <a:solidFill>
                  <a:srgbClr val="00B050"/>
                </a:solidFill>
              </a:rPr>
              <a:t>fast and simple bitwise operations </a:t>
            </a:r>
            <a:r>
              <a:rPr lang="en-US" sz="2200" dirty="0">
                <a:solidFill>
                  <a:schemeClr val="tx1"/>
                </a:solidFill>
              </a:rPr>
              <a:t>to perform ASM</a:t>
            </a:r>
          </a:p>
          <a:p>
            <a:pPr marL="533400" lvl="1" indent="-21590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Modified and extended ASM algorithm</a:t>
            </a:r>
          </a:p>
          <a:p>
            <a:pPr marL="808038" lvl="2" indent="-21748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rgbClr val="1F8DD3"/>
                </a:solidFill>
              </a:rPr>
              <a:t>Highly-parallel Bitap </a:t>
            </a:r>
            <a:r>
              <a:rPr lang="en-US" sz="2200" dirty="0">
                <a:solidFill>
                  <a:schemeClr val="tx1"/>
                </a:solidFill>
              </a:rPr>
              <a:t>with long read support</a:t>
            </a:r>
          </a:p>
          <a:p>
            <a:pPr marL="808038" lvl="2" indent="-21748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Bitvector-based</a:t>
            </a:r>
            <a:r>
              <a:rPr lang="en-US" sz="2200" dirty="0"/>
              <a:t> </a:t>
            </a:r>
            <a:r>
              <a:rPr lang="en-US" sz="2200" dirty="0">
                <a:solidFill>
                  <a:srgbClr val="1F8DD3"/>
                </a:solidFill>
              </a:rPr>
              <a:t>novel algorithm to perform </a:t>
            </a:r>
            <a:r>
              <a:rPr lang="en-US" sz="2200" i="1" dirty="0">
                <a:solidFill>
                  <a:srgbClr val="1F8DD3"/>
                </a:solidFill>
              </a:rPr>
              <a:t>traceback</a:t>
            </a:r>
            <a:r>
              <a:rPr lang="en-US" sz="2200" dirty="0">
                <a:solidFill>
                  <a:srgbClr val="1F8DD3"/>
                </a:solidFill>
              </a:rPr>
              <a:t> </a:t>
            </a:r>
          </a:p>
          <a:p>
            <a:pPr marL="533400" lvl="1" indent="-215900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sz="2200" dirty="0">
                <a:solidFill>
                  <a:srgbClr val="7030A0"/>
                </a:solidFill>
              </a:rPr>
              <a:t>Co-design</a:t>
            </a:r>
            <a:r>
              <a:rPr lang="en-US" sz="2200" dirty="0">
                <a:solidFill>
                  <a:schemeClr val="tx1"/>
                </a:solidFill>
              </a:rPr>
              <a:t> of our modified </a:t>
            </a:r>
            <a:r>
              <a:rPr lang="en-US" sz="2200" dirty="0">
                <a:solidFill>
                  <a:srgbClr val="7030A0"/>
                </a:solidFill>
              </a:rPr>
              <a:t>scalable and memory-efficient algorithms </a:t>
            </a:r>
            <a:r>
              <a:rPr lang="en-US" sz="2200" dirty="0">
                <a:solidFill>
                  <a:schemeClr val="tx1"/>
                </a:solidFill>
              </a:rPr>
              <a:t>with </a:t>
            </a:r>
            <a:r>
              <a:rPr lang="en-US" sz="2200" dirty="0">
                <a:solidFill>
                  <a:srgbClr val="7030A0"/>
                </a:solidFill>
              </a:rPr>
              <a:t>low-power and area-efficient hardware accelerators</a:t>
            </a:r>
          </a:p>
          <a:p>
            <a:pPr marL="806450" lvl="1" indent="-25876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2100" dirty="0">
              <a:solidFill>
                <a:schemeClr val="tx1"/>
              </a:solidFill>
            </a:endParaRPr>
          </a:p>
          <a:p>
            <a:pPr marL="806450" lvl="1" indent="-25876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21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21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F7F3FE-F1CE-E146-81C5-1C1E994AFF21}"/>
              </a:ext>
            </a:extLst>
          </p:cNvPr>
          <p:cNvSpPr txBox="1"/>
          <p:nvPr/>
        </p:nvSpPr>
        <p:spPr>
          <a:xfrm>
            <a:off x="366962" y="1165147"/>
            <a:ext cx="8410073" cy="1797287"/>
          </a:xfrm>
          <a:prstGeom prst="roundRect">
            <a:avLst>
              <a:gd name="adj" fmla="val 4777"/>
            </a:avLst>
          </a:prstGeom>
          <a:solidFill>
            <a:schemeClr val="accent2">
              <a:lumMod val="40000"/>
              <a:lumOff val="60000"/>
              <a:alpha val="88000"/>
            </a:schemeClr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10000"/>
              </a:lnSpc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Our Goal:</a:t>
            </a:r>
          </a:p>
          <a:p>
            <a:pPr lvl="0" algn="ctr">
              <a:lnSpc>
                <a:spcPct val="110000"/>
              </a:lnSpc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E6200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Accelerate approximate string matching </a:t>
            </a:r>
          </a:p>
          <a:p>
            <a:pPr lvl="0" algn="ctr">
              <a:lnSpc>
                <a:spcPct val="110000"/>
              </a:lnSpc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cs typeface="Calibri" panose="020F0502020204030204" pitchFamily="34" charset="0"/>
              </a:rPr>
              <a:t>by designing </a:t>
            </a:r>
            <a:r>
              <a:rPr lang="en-US" sz="2400" dirty="0">
                <a:solidFill>
                  <a:srgbClr val="00B050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a fast and flexible framework</a:t>
            </a:r>
            <a:r>
              <a:rPr lang="en-US" sz="2400" dirty="0">
                <a:solidFill>
                  <a:prstClr val="black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, </a:t>
            </a:r>
          </a:p>
          <a:p>
            <a:pPr lvl="0" algn="ctr">
              <a:lnSpc>
                <a:spcPct val="110000"/>
              </a:lnSpc>
            </a:pPr>
            <a:r>
              <a:rPr lang="en-US" sz="2400" dirty="0">
                <a:solidFill>
                  <a:prstClr val="black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which can accelerate </a:t>
            </a:r>
            <a:r>
              <a:rPr lang="en-US" sz="2400" i="1" dirty="0">
                <a:solidFill>
                  <a:srgbClr val="1F8DD3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multiple steps </a:t>
            </a:r>
            <a:r>
              <a:rPr lang="en-US" sz="2400" dirty="0">
                <a:solidFill>
                  <a:srgbClr val="1F8DD3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of genome sequence analysis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F8DD3"/>
              </a:solidFill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BE0BF-1D84-3A4A-9E14-C064D39DE5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540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48BEC95D-5242-1445-B6FF-1297E3AE86BB}"/>
              </a:ext>
            </a:extLst>
          </p:cNvPr>
          <p:cNvSpPr txBox="1"/>
          <p:nvPr/>
        </p:nvSpPr>
        <p:spPr>
          <a:xfrm>
            <a:off x="2244042" y="1595914"/>
            <a:ext cx="6583077" cy="3186151"/>
          </a:xfrm>
          <a:prstGeom prst="roundRect">
            <a:avLst>
              <a:gd name="adj" fmla="val 1745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endParaRPr lang="en-US" sz="1306" b="1" dirty="0">
              <a:latin typeface="Corbel" panose="020B0503020204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3A01C92-18BE-DC41-AC75-77BB85F9BB4C}"/>
              </a:ext>
            </a:extLst>
          </p:cNvPr>
          <p:cNvSpPr txBox="1"/>
          <p:nvPr/>
        </p:nvSpPr>
        <p:spPr>
          <a:xfrm>
            <a:off x="4426564" y="1622057"/>
            <a:ext cx="1350282" cy="5004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 anchor="ctr" anchorCtr="0">
            <a:noAutofit/>
          </a:bodyPr>
          <a:lstStyle/>
          <a:p>
            <a:pPr algn="r" defTabSz="331836">
              <a:defRPr/>
            </a:pPr>
            <a:r>
              <a:rPr lang="en-US" sz="17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GenASM-DC</a:t>
            </a:r>
            <a:endParaRPr lang="en-US" sz="1700" b="1" kern="0" baseline="-25000" dirty="0">
              <a:solidFill>
                <a:schemeClr val="tx1">
                  <a:lumMod val="50000"/>
                  <a:lumOff val="50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9218610-939D-B048-9A6D-92E206AF6746}"/>
              </a:ext>
            </a:extLst>
          </p:cNvPr>
          <p:cNvSpPr txBox="1"/>
          <p:nvPr/>
        </p:nvSpPr>
        <p:spPr>
          <a:xfrm>
            <a:off x="5878431" y="1622057"/>
            <a:ext cx="1331456" cy="5004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 anchor="ctr" anchorCtr="0">
            <a:noAutofit/>
          </a:bodyPr>
          <a:lstStyle/>
          <a:p>
            <a:pPr defTabSz="331836">
              <a:defRPr/>
            </a:pPr>
            <a:r>
              <a:rPr lang="en-US" sz="17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GenASM-TB</a:t>
            </a:r>
            <a:endParaRPr lang="en-US" sz="1700" b="1" kern="0" baseline="-25000" dirty="0">
              <a:solidFill>
                <a:schemeClr val="tx1">
                  <a:lumMod val="50000"/>
                  <a:lumOff val="50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83" name="Picture 82">
            <a:extLst>
              <a:ext uri="{FF2B5EF4-FFF2-40B4-BE49-F238E27FC236}">
                <a16:creationId xmlns:a16="http://schemas.microsoft.com/office/drawing/2014/main" id="{9F2E1CB4-DB06-DD43-9598-B4C988968E06}"/>
              </a:ext>
            </a:extLst>
          </p:cNvPr>
          <p:cNvPicPr>
            <a:picLocks/>
          </p:cNvPicPr>
          <p:nvPr/>
        </p:nvPicPr>
        <p:blipFill rotWithShape="1">
          <a:blip r:embed="rId4"/>
          <a:srcRect l="54403"/>
          <a:stretch/>
        </p:blipFill>
        <p:spPr>
          <a:xfrm>
            <a:off x="5840651" y="1585497"/>
            <a:ext cx="3013177" cy="3195178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3184E677-89EB-1F4D-9BB2-40F7EFBD3C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5949"/>
          <a:stretch/>
        </p:blipFill>
        <p:spPr>
          <a:xfrm>
            <a:off x="2225760" y="1585497"/>
            <a:ext cx="3571827" cy="31951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69E1B1-900D-AE42-B885-FB604CB61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</p:spPr>
        <p:txBody>
          <a:bodyPr>
            <a:normAutofit fontScale="90000"/>
          </a:bodyPr>
          <a:lstStyle/>
          <a:p>
            <a:r>
              <a:rPr lang="en-US" dirty="0"/>
              <a:t>GenASM: Hardware Design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327947-F438-2147-A6C6-B1DE7A808D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1118AD-A066-DC42-89C1-DEA404889E14}"/>
              </a:ext>
            </a:extLst>
          </p:cNvPr>
          <p:cNvSpPr txBox="1">
            <a:spLocks/>
          </p:cNvSpPr>
          <p:nvPr/>
        </p:nvSpPr>
        <p:spPr>
          <a:xfrm>
            <a:off x="2349364" y="1677669"/>
            <a:ext cx="1938243" cy="3008631"/>
          </a:xfrm>
          <a:prstGeom prst="roundRect">
            <a:avLst>
              <a:gd name="adj" fmla="val 1481"/>
            </a:avLst>
          </a:prstGeom>
          <a:solidFill>
            <a:srgbClr val="A9D18E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>
              <a:spcBef>
                <a:spcPts val="218"/>
              </a:spcBef>
            </a:pPr>
            <a:endParaRPr lang="en-US" sz="1306" b="1" dirty="0">
              <a:solidFill>
                <a:srgbClr val="324D1F"/>
              </a:solidFill>
              <a:latin typeface="Corbel" panose="020B0503020204020204" pitchFamily="34" charset="0"/>
            </a:endParaRPr>
          </a:p>
          <a:p>
            <a:pPr algn="ctr">
              <a:spcBef>
                <a:spcPts val="218"/>
              </a:spcBef>
            </a:pPr>
            <a:endParaRPr lang="en-US" sz="1306" b="1" dirty="0">
              <a:solidFill>
                <a:srgbClr val="324D1F"/>
              </a:solidFill>
              <a:latin typeface="Corbel" panose="020B0503020204020204" pitchFamily="34" charset="0"/>
            </a:endParaRPr>
          </a:p>
          <a:p>
            <a:pPr algn="ctr">
              <a:spcBef>
                <a:spcPts val="218"/>
              </a:spcBef>
            </a:pPr>
            <a:endParaRPr lang="en-US" sz="800" b="1" dirty="0">
              <a:solidFill>
                <a:srgbClr val="324D1F"/>
              </a:solidFill>
              <a:latin typeface="Corbel" panose="020B0503020204020204" pitchFamily="34" charset="0"/>
            </a:endParaRPr>
          </a:p>
          <a:p>
            <a:pPr algn="ctr">
              <a:spcBef>
                <a:spcPts val="218"/>
              </a:spcBef>
            </a:pPr>
            <a:r>
              <a:rPr lang="en-US" sz="1700" b="1" dirty="0">
                <a:solidFill>
                  <a:srgbClr val="324D1F"/>
                </a:solidFill>
                <a:latin typeface="Corbel" panose="020B0503020204020204" pitchFamily="34" charset="0"/>
              </a:rPr>
              <a:t>GenASM-DC</a:t>
            </a:r>
          </a:p>
          <a:p>
            <a:pPr algn="ctr"/>
            <a:r>
              <a:rPr lang="en-US" sz="1700" b="1" dirty="0">
                <a:solidFill>
                  <a:srgbClr val="324D1F"/>
                </a:solidFill>
                <a:latin typeface="Corbel" panose="020B0503020204020204" pitchFamily="34" charset="0"/>
              </a:rPr>
              <a:t>Accelerator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27D210F-4CD4-8E42-85CA-2070CB4D1BA6}"/>
              </a:ext>
            </a:extLst>
          </p:cNvPr>
          <p:cNvCxnSpPr>
            <a:cxnSpLocks/>
          </p:cNvCxnSpPr>
          <p:nvPr/>
        </p:nvCxnSpPr>
        <p:spPr>
          <a:xfrm>
            <a:off x="5826295" y="1600996"/>
            <a:ext cx="0" cy="318600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DE2C23F0-9BFA-3D46-AD7D-45A1E4299135}"/>
              </a:ext>
            </a:extLst>
          </p:cNvPr>
          <p:cNvSpPr txBox="1"/>
          <p:nvPr/>
        </p:nvSpPr>
        <p:spPr>
          <a:xfrm>
            <a:off x="5299976" y="2776773"/>
            <a:ext cx="1066000" cy="1608781"/>
          </a:xfrm>
          <a:prstGeom prst="roundRect">
            <a:avLst>
              <a:gd name="adj" fmla="val 5084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endParaRPr lang="en-US" sz="1306" b="1" dirty="0">
              <a:latin typeface="Corbel" panose="020B05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69F024-29B5-F240-A68A-1B18EF567080}"/>
              </a:ext>
            </a:extLst>
          </p:cNvPr>
          <p:cNvSpPr/>
          <p:nvPr/>
        </p:nvSpPr>
        <p:spPr>
          <a:xfrm>
            <a:off x="2117480" y="4796613"/>
            <a:ext cx="23090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GenASM-DC: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en-US" dirty="0"/>
              <a:t>generates bitvectors </a:t>
            </a:r>
          </a:p>
          <a:p>
            <a:pPr algn="ctr"/>
            <a:r>
              <a:rPr lang="en-US" dirty="0"/>
              <a:t>and performs edit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D</a:t>
            </a:r>
            <a:r>
              <a:rPr lang="en-US" dirty="0"/>
              <a:t>istance </a:t>
            </a:r>
            <a:r>
              <a:rPr lang="en-US" b="1" dirty="0">
                <a:solidFill>
                  <a:srgbClr val="00B050"/>
                </a:solidFill>
              </a:rPr>
              <a:t>C</a:t>
            </a:r>
            <a:r>
              <a:rPr lang="en-US" dirty="0"/>
              <a:t>alculation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437F79-F9D7-384C-8586-8F9603BA6CD5}"/>
              </a:ext>
            </a:extLst>
          </p:cNvPr>
          <p:cNvSpPr/>
          <p:nvPr/>
        </p:nvSpPr>
        <p:spPr>
          <a:xfrm>
            <a:off x="6107521" y="4796613"/>
            <a:ext cx="28478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816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7A20C9"/>
                </a:solidFill>
              </a:rPr>
              <a:t>GenASM-TB:</a:t>
            </a:r>
            <a:r>
              <a:rPr lang="en-US" dirty="0">
                <a:solidFill>
                  <a:srgbClr val="7A20C9"/>
                </a:solidFill>
              </a:rPr>
              <a:t> </a:t>
            </a:r>
            <a:r>
              <a:rPr lang="en-US" dirty="0"/>
              <a:t>performs </a:t>
            </a:r>
            <a:r>
              <a:rPr lang="en-US" b="1" dirty="0" err="1">
                <a:solidFill>
                  <a:srgbClr val="7A20C9"/>
                </a:solidFill>
              </a:rPr>
              <a:t>T</a:t>
            </a:r>
            <a:r>
              <a:rPr lang="en-US" dirty="0" err="1"/>
              <a:t>race</a:t>
            </a:r>
            <a:r>
              <a:rPr lang="en-US" b="1" dirty="0" err="1">
                <a:solidFill>
                  <a:srgbClr val="7A20C9"/>
                </a:solidFill>
              </a:rPr>
              <a:t>B</a:t>
            </a:r>
            <a:r>
              <a:rPr lang="en-US" dirty="0" err="1"/>
              <a:t>ack</a:t>
            </a:r>
            <a:r>
              <a:rPr lang="en-US" dirty="0"/>
              <a:t> and assembles the optimal alignment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4D4197C-BD3C-D540-A871-01293B70AAFA}"/>
              </a:ext>
            </a:extLst>
          </p:cNvPr>
          <p:cNvSpPr txBox="1"/>
          <p:nvPr/>
        </p:nvSpPr>
        <p:spPr>
          <a:xfrm>
            <a:off x="290499" y="3312412"/>
            <a:ext cx="1045030" cy="1436916"/>
          </a:xfrm>
          <a:prstGeom prst="roundRect">
            <a:avLst>
              <a:gd name="adj" fmla="val 5645"/>
            </a:avLst>
          </a:prstGeom>
          <a:solidFill>
            <a:srgbClr val="FBE5D6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700" b="1" dirty="0">
                <a:solidFill>
                  <a:schemeClr val="tx2">
                    <a:lumMod val="50000"/>
                  </a:schemeClr>
                </a:solidFill>
                <a:latin typeface="Corbel" panose="020B0503020204020204" pitchFamily="34" charset="0"/>
              </a:rPr>
              <a:t>Host CPU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EBACF83-976B-674A-866A-9D6AE55F8723}"/>
              </a:ext>
            </a:extLst>
          </p:cNvPr>
          <p:cNvSpPr txBox="1"/>
          <p:nvPr/>
        </p:nvSpPr>
        <p:spPr>
          <a:xfrm>
            <a:off x="5372900" y="2853940"/>
            <a:ext cx="930547" cy="366459"/>
          </a:xfrm>
          <a:prstGeom prst="roundRect">
            <a:avLst>
              <a:gd name="adj" fmla="val 9171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500" b="1">
                <a:latin typeface="Corbel" panose="020B0503020204020204" pitchFamily="34" charset="0"/>
              </a:defRPr>
            </a:lvl1pPr>
          </a:lstStyle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TB-SRAM</a:t>
            </a:r>
            <a:r>
              <a:rPr lang="en-US" sz="1200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EF49DC6-094C-814D-8FDE-3A004C471D52}"/>
              </a:ext>
            </a:extLst>
          </p:cNvPr>
          <p:cNvSpPr txBox="1"/>
          <p:nvPr/>
        </p:nvSpPr>
        <p:spPr>
          <a:xfrm>
            <a:off x="5372900" y="3261329"/>
            <a:ext cx="930547" cy="366459"/>
          </a:xfrm>
          <a:prstGeom prst="roundRect">
            <a:avLst>
              <a:gd name="adj" fmla="val 9171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200" b="1">
                <a:latin typeface="Corbel" panose="020B0503020204020204" pitchFamily="34" charset="0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TB-SRAM</a:t>
            </a:r>
            <a:r>
              <a:rPr lang="en-US" baseline="-25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C1FB049-4E97-D84B-A90E-4FF82A5F1A0F}"/>
              </a:ext>
            </a:extLst>
          </p:cNvPr>
          <p:cNvSpPr txBox="1"/>
          <p:nvPr/>
        </p:nvSpPr>
        <p:spPr>
          <a:xfrm>
            <a:off x="5376229" y="3933346"/>
            <a:ext cx="930547" cy="366459"/>
          </a:xfrm>
          <a:prstGeom prst="roundRect">
            <a:avLst>
              <a:gd name="adj" fmla="val 9171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200" b="1">
                <a:latin typeface="Corbel" panose="020B0503020204020204" pitchFamily="34" charset="0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TB-</a:t>
            </a:r>
            <a:r>
              <a:rPr 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SRAM</a:t>
            </a:r>
            <a:r>
              <a:rPr lang="en-US" baseline="-25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n-US" baseline="-25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C6B4FEB-5584-0747-93F1-DAD48F9011B1}"/>
              </a:ext>
            </a:extLst>
          </p:cNvPr>
          <p:cNvSpPr txBox="1"/>
          <p:nvPr/>
        </p:nvSpPr>
        <p:spPr>
          <a:xfrm>
            <a:off x="7305333" y="3030406"/>
            <a:ext cx="1438155" cy="1049078"/>
          </a:xfrm>
          <a:prstGeom prst="roundRect">
            <a:avLst>
              <a:gd name="adj" fmla="val 5214"/>
            </a:avLst>
          </a:prstGeom>
          <a:solidFill>
            <a:schemeClr val="accent6">
              <a:lumMod val="20000"/>
              <a:lumOff val="80000"/>
              <a:alpha val="34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4000" b="1"/>
            </a:lvl1pPr>
          </a:lstStyle>
          <a:p>
            <a:r>
              <a:rPr 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GenASM-TB</a:t>
            </a:r>
          </a:p>
          <a:p>
            <a:r>
              <a:rPr lang="en-US" sz="17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Accelerator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82AFE28-A730-F54B-BDB9-2903F5C46379}"/>
              </a:ext>
            </a:extLst>
          </p:cNvPr>
          <p:cNvSpPr txBox="1"/>
          <p:nvPr/>
        </p:nvSpPr>
        <p:spPr>
          <a:xfrm>
            <a:off x="7306122" y="3030406"/>
            <a:ext cx="1438155" cy="1049078"/>
          </a:xfrm>
          <a:prstGeom prst="roundRect">
            <a:avLst>
              <a:gd name="adj" fmla="val 5214"/>
            </a:avLst>
          </a:prstGeom>
          <a:solidFill>
            <a:srgbClr val="5D2784">
              <a:alpha val="34000"/>
            </a:srgbClr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4000" b="1"/>
            </a:lvl1pPr>
          </a:lstStyle>
          <a:p>
            <a:r>
              <a:rPr lang="en-US" sz="1700" dirty="0">
                <a:solidFill>
                  <a:srgbClr val="5D2784"/>
                </a:solidFill>
                <a:latin typeface="Corbel" panose="020B0503020204020204" pitchFamily="34" charset="0"/>
              </a:rPr>
              <a:t>GenASM-TB</a:t>
            </a:r>
          </a:p>
          <a:p>
            <a:r>
              <a:rPr lang="en-US" sz="1700" dirty="0">
                <a:solidFill>
                  <a:srgbClr val="5D2784"/>
                </a:solidFill>
                <a:latin typeface="Corbel" panose="020B0503020204020204" pitchFamily="34" charset="0"/>
              </a:rPr>
              <a:t>Accelerator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B0C5D13-221E-FA4B-AC59-0C9DA7A468A8}"/>
              </a:ext>
            </a:extLst>
          </p:cNvPr>
          <p:cNvSpPr txBox="1"/>
          <p:nvPr/>
        </p:nvSpPr>
        <p:spPr>
          <a:xfrm>
            <a:off x="298794" y="1597822"/>
            <a:ext cx="1045030" cy="1436916"/>
          </a:xfrm>
          <a:prstGeom prst="roundRect">
            <a:avLst>
              <a:gd name="adj" fmla="val 6412"/>
            </a:avLst>
          </a:prstGeom>
          <a:solidFill>
            <a:srgbClr val="9DC3E6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sz="1700" b="1" dirty="0">
                <a:latin typeface="Corbel" panose="020B0503020204020204" pitchFamily="34" charset="0"/>
              </a:rPr>
              <a:t>Main Memory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EF9E3F9-83F0-BD4C-B62A-C7193DF60C22}"/>
              </a:ext>
            </a:extLst>
          </p:cNvPr>
          <p:cNvCxnSpPr>
            <a:cxnSpLocks/>
          </p:cNvCxnSpPr>
          <p:nvPr/>
        </p:nvCxnSpPr>
        <p:spPr>
          <a:xfrm>
            <a:off x="1351217" y="4030870"/>
            <a:ext cx="87387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DCD97E67-96E5-5C47-961F-EC29E543ECC2}"/>
              </a:ext>
            </a:extLst>
          </p:cNvPr>
          <p:cNvSpPr txBox="1"/>
          <p:nvPr/>
        </p:nvSpPr>
        <p:spPr>
          <a:xfrm>
            <a:off x="2436212" y="1809412"/>
            <a:ext cx="1709666" cy="657002"/>
          </a:xfrm>
          <a:prstGeom prst="roundRect">
            <a:avLst>
              <a:gd name="adj" fmla="val 9171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700" b="1">
                <a:latin typeface="Corbel" panose="020B0503020204020204" pitchFamily="34" charset="0"/>
              </a:defRPr>
            </a:lvl1pPr>
          </a:lstStyle>
          <a:p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DC-SRAM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E267709E-DB69-4A4B-8ABC-E8AB4447C52E}"/>
              </a:ext>
            </a:extLst>
          </p:cNvPr>
          <p:cNvCxnSpPr>
            <a:cxnSpLocks/>
          </p:cNvCxnSpPr>
          <p:nvPr/>
        </p:nvCxnSpPr>
        <p:spPr>
          <a:xfrm flipV="1">
            <a:off x="4310891" y="3503023"/>
            <a:ext cx="96580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E425066-E6B0-A846-B017-B7DB488B8F0E}"/>
              </a:ext>
            </a:extLst>
          </p:cNvPr>
          <p:cNvSpPr txBox="1"/>
          <p:nvPr/>
        </p:nvSpPr>
        <p:spPr>
          <a:xfrm>
            <a:off x="2440010" y="1813352"/>
            <a:ext cx="1709666" cy="657002"/>
          </a:xfrm>
          <a:prstGeom prst="roundRect">
            <a:avLst>
              <a:gd name="adj" fmla="val 9171"/>
            </a:avLst>
          </a:prstGeom>
          <a:solidFill>
            <a:srgbClr val="9DC3E6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700" b="1">
                <a:latin typeface="Corbel" panose="020B0503020204020204" pitchFamily="34" charset="0"/>
              </a:defRPr>
            </a:lvl1pPr>
          </a:lstStyle>
          <a:p>
            <a:r>
              <a:rPr lang="en-US" sz="1500" dirty="0"/>
              <a:t>DC-SRAM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3E5CFBE-2E5A-7249-B643-97F99991CF2C}"/>
              </a:ext>
            </a:extLst>
          </p:cNvPr>
          <p:cNvCxnSpPr>
            <a:cxnSpLocks/>
          </p:cNvCxnSpPr>
          <p:nvPr/>
        </p:nvCxnSpPr>
        <p:spPr>
          <a:xfrm flipV="1">
            <a:off x="6397351" y="3490594"/>
            <a:ext cx="90295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604AF4D6-2AF0-0544-B486-565A91BDA3BB}"/>
              </a:ext>
            </a:extLst>
          </p:cNvPr>
          <p:cNvSpPr txBox="1"/>
          <p:nvPr/>
        </p:nvSpPr>
        <p:spPr>
          <a:xfrm>
            <a:off x="4426564" y="1622057"/>
            <a:ext cx="1350282" cy="5004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 anchor="ctr" anchorCtr="0">
            <a:noAutofit/>
          </a:bodyPr>
          <a:lstStyle/>
          <a:p>
            <a:pPr algn="r" defTabSz="331836">
              <a:defRPr/>
            </a:pPr>
            <a:r>
              <a:rPr lang="en-US" sz="1700" b="1" kern="0" dirty="0">
                <a:solidFill>
                  <a:srgbClr val="324D1F"/>
                </a:solidFill>
                <a:latin typeface="Corbel" panose="020B0503020204020204" pitchFamily="34" charset="0"/>
              </a:rPr>
              <a:t>GenASM-DC</a:t>
            </a:r>
            <a:endParaRPr lang="en-US" sz="1700" b="1" kern="0" baseline="-25000" dirty="0">
              <a:solidFill>
                <a:srgbClr val="324D1F"/>
              </a:solidFill>
              <a:latin typeface="Corbel" panose="020B0503020204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6FCD6C1-7C56-7E47-9E5B-55C628394A5E}"/>
              </a:ext>
            </a:extLst>
          </p:cNvPr>
          <p:cNvSpPr txBox="1"/>
          <p:nvPr/>
        </p:nvSpPr>
        <p:spPr>
          <a:xfrm>
            <a:off x="5878431" y="1622057"/>
            <a:ext cx="1331456" cy="500419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 anchor="ctr" anchorCtr="0">
            <a:noAutofit/>
          </a:bodyPr>
          <a:lstStyle/>
          <a:p>
            <a:pPr defTabSz="331836">
              <a:defRPr/>
            </a:pPr>
            <a:r>
              <a:rPr lang="en-US" sz="1700" b="1" kern="0" dirty="0">
                <a:solidFill>
                  <a:srgbClr val="5D2784"/>
                </a:solidFill>
                <a:latin typeface="Corbel" panose="020B0503020204020204" pitchFamily="34" charset="0"/>
              </a:rPr>
              <a:t>GenASM-TB</a:t>
            </a:r>
            <a:endParaRPr lang="en-US" sz="1700" b="1" kern="0" baseline="-25000" dirty="0">
              <a:solidFill>
                <a:srgbClr val="5D2784"/>
              </a:solidFill>
              <a:latin typeface="Corbel" panose="020B0503020204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D598BED-0A71-E54D-96B6-2DEF337EE61C}"/>
              </a:ext>
            </a:extLst>
          </p:cNvPr>
          <p:cNvSpPr txBox="1"/>
          <p:nvPr/>
        </p:nvSpPr>
        <p:spPr>
          <a:xfrm>
            <a:off x="5299976" y="2776774"/>
            <a:ext cx="1066000" cy="1608781"/>
          </a:xfrm>
          <a:prstGeom prst="roundRect">
            <a:avLst>
              <a:gd name="adj" fmla="val 5084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algn="ctr"/>
            <a:endParaRPr lang="en-US" sz="1306" b="1" dirty="0">
              <a:latin typeface="Corbel" panose="020B0503020204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B306A5A-D800-C44F-A92E-DA735463AEA2}"/>
              </a:ext>
            </a:extLst>
          </p:cNvPr>
          <p:cNvSpPr txBox="1"/>
          <p:nvPr/>
        </p:nvSpPr>
        <p:spPr>
          <a:xfrm>
            <a:off x="5375378" y="2858122"/>
            <a:ext cx="930547" cy="366459"/>
          </a:xfrm>
          <a:prstGeom prst="roundRect">
            <a:avLst>
              <a:gd name="adj" fmla="val 9171"/>
            </a:avLst>
          </a:prstGeom>
          <a:solidFill>
            <a:srgbClr val="9DC3E6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500" b="1">
                <a:latin typeface="Corbel" panose="020B0503020204020204" pitchFamily="34" charset="0"/>
              </a:defRPr>
            </a:lvl1pPr>
          </a:lstStyle>
          <a:p>
            <a:r>
              <a:rPr lang="en-US" sz="1200" dirty="0"/>
              <a:t>TB-SRAM</a:t>
            </a:r>
            <a:r>
              <a:rPr lang="en-US" sz="1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794A57F-2F57-C24C-A1FA-05A10C1437F8}"/>
              </a:ext>
            </a:extLst>
          </p:cNvPr>
          <p:cNvSpPr txBox="1"/>
          <p:nvPr/>
        </p:nvSpPr>
        <p:spPr>
          <a:xfrm>
            <a:off x="5375378" y="3265511"/>
            <a:ext cx="930547" cy="366459"/>
          </a:xfrm>
          <a:prstGeom prst="roundRect">
            <a:avLst>
              <a:gd name="adj" fmla="val 9171"/>
            </a:avLst>
          </a:prstGeom>
          <a:solidFill>
            <a:srgbClr val="9DC3E6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200" b="1"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TB-SRAM</a:t>
            </a:r>
            <a:r>
              <a:rPr lang="en-US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A529D52-E8B8-D247-8C17-FE4B7520194E}"/>
              </a:ext>
            </a:extLst>
          </p:cNvPr>
          <p:cNvSpPr txBox="1"/>
          <p:nvPr/>
        </p:nvSpPr>
        <p:spPr>
          <a:xfrm>
            <a:off x="5378707" y="3937528"/>
            <a:ext cx="930547" cy="366459"/>
          </a:xfrm>
          <a:prstGeom prst="roundRect">
            <a:avLst>
              <a:gd name="adj" fmla="val 9171"/>
            </a:avLst>
          </a:prstGeom>
          <a:solidFill>
            <a:srgbClr val="9DC3E6"/>
          </a:solidFill>
          <a:ln w="285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>
            <a:defPPr>
              <a:defRPr lang="en-US"/>
            </a:defPPr>
            <a:lvl1pPr algn="ctr">
              <a:defRPr sz="1200" b="1"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TB-</a:t>
            </a:r>
            <a:r>
              <a:rPr lang="en-US" dirty="0" err="1"/>
              <a:t>SRAM</a:t>
            </a:r>
            <a:r>
              <a:rPr lang="en-US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en-US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4B56202-BE97-8247-9FF6-AE6315245A0C}"/>
              </a:ext>
            </a:extLst>
          </p:cNvPr>
          <p:cNvCxnSpPr>
            <a:cxnSpLocks/>
          </p:cNvCxnSpPr>
          <p:nvPr/>
        </p:nvCxnSpPr>
        <p:spPr>
          <a:xfrm>
            <a:off x="1358460" y="2350727"/>
            <a:ext cx="873871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AD90EF56-805F-CF4C-850A-B8485C121EAC}"/>
              </a:ext>
            </a:extLst>
          </p:cNvPr>
          <p:cNvCxnSpPr>
            <a:cxnSpLocks/>
          </p:cNvCxnSpPr>
          <p:nvPr/>
        </p:nvCxnSpPr>
        <p:spPr>
          <a:xfrm>
            <a:off x="3287035" y="2516206"/>
            <a:ext cx="0" cy="657004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1C5433CA-81F8-0D4C-AA7B-663062C71A40}"/>
              </a:ext>
            </a:extLst>
          </p:cNvPr>
          <p:cNvSpPr/>
          <p:nvPr/>
        </p:nvSpPr>
        <p:spPr>
          <a:xfrm>
            <a:off x="5722032" y="3604467"/>
            <a:ext cx="208924" cy="35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sz="1089" b="1" dirty="0">
                <a:latin typeface="Corbel" panose="020B0503020204020204" pitchFamily="34" charset="0"/>
              </a:rPr>
              <a:t>.</a:t>
            </a:r>
          </a:p>
          <a:p>
            <a:pPr algn="ctr">
              <a:lnSpc>
                <a:spcPct val="50000"/>
              </a:lnSpc>
            </a:pPr>
            <a:r>
              <a:rPr lang="en-US" sz="1089" b="1" dirty="0">
                <a:latin typeface="Corbel" panose="020B0503020204020204" pitchFamily="34" charset="0"/>
              </a:rPr>
              <a:t>.</a:t>
            </a:r>
          </a:p>
          <a:p>
            <a:pPr algn="ctr">
              <a:lnSpc>
                <a:spcPct val="50000"/>
              </a:lnSpc>
            </a:pPr>
            <a:r>
              <a:rPr lang="en-US" sz="1089" b="1" dirty="0">
                <a:latin typeface="Corbel" panose="020B050302020402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5533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BE541-5CF7-F74E-80A4-C5A73C0D7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Cases of GenASM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39AE-4B1B-6747-91D7-4F9A84D75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44500" indent="-3063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100000"/>
              <a:buAutoNum type="arabicParenBoth"/>
            </a:pPr>
            <a:r>
              <a:rPr lang="en-US" sz="2200" b="1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7030A0"/>
                </a:solidFill>
              </a:rPr>
              <a:t>Read Alignment Step of Read Mapping</a:t>
            </a:r>
          </a:p>
          <a:p>
            <a:pPr lvl="1" indent="-2174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F8DD3"/>
              </a:buClr>
            </a:pPr>
            <a:r>
              <a:rPr lang="en-US" sz="2200" dirty="0">
                <a:solidFill>
                  <a:schemeClr val="tx1"/>
                </a:solidFill>
              </a:rPr>
              <a:t>Find the </a:t>
            </a:r>
            <a:r>
              <a:rPr lang="en-US" sz="2200" dirty="0">
                <a:solidFill>
                  <a:srgbClr val="7A20C9"/>
                </a:solidFill>
              </a:rPr>
              <a:t>optimal alignment</a:t>
            </a:r>
            <a:r>
              <a:rPr lang="en-US" sz="2200" dirty="0">
                <a:solidFill>
                  <a:schemeClr val="tx1"/>
                </a:solidFill>
              </a:rPr>
              <a:t> of how reads map to candidate reference regions</a:t>
            </a:r>
          </a:p>
          <a:p>
            <a:pPr marL="444500" indent="-306388">
              <a:lnSpc>
                <a:spcPct val="120000"/>
              </a:lnSpc>
              <a:spcAft>
                <a:spcPts val="0"/>
              </a:spcAft>
              <a:buClr>
                <a:srgbClr val="00B050"/>
              </a:buClr>
              <a:buSzPct val="100000"/>
              <a:buFont typeface="Wingdings" pitchFamily="2" charset="2"/>
              <a:buAutoNum type="arabicParenBoth"/>
            </a:pPr>
            <a:r>
              <a:rPr lang="en-US" sz="2200" b="1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00B050"/>
                </a:solidFill>
              </a:rPr>
              <a:t>Pre-Alignment Filtering for Short Reads</a:t>
            </a:r>
          </a:p>
          <a:p>
            <a:pPr lvl="1" indent="-2174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Quickly identify and </a:t>
            </a:r>
            <a:r>
              <a:rPr lang="en-US" sz="2200" dirty="0">
                <a:solidFill>
                  <a:srgbClr val="00B050"/>
                </a:solidFill>
              </a:rPr>
              <a:t>filter out the unlikely</a:t>
            </a:r>
            <a:r>
              <a:rPr lang="en-US" sz="2200" dirty="0">
                <a:solidFill>
                  <a:schemeClr val="tx1"/>
                </a:solidFill>
              </a:rPr>
              <a:t> candidate reference regions for each read</a:t>
            </a:r>
            <a:endParaRPr lang="en-US" sz="2200" b="1" dirty="0">
              <a:solidFill>
                <a:schemeClr val="tx1"/>
              </a:solidFill>
            </a:endParaRPr>
          </a:p>
          <a:p>
            <a:pPr marL="444500" indent="-304800">
              <a:lnSpc>
                <a:spcPct val="120000"/>
              </a:lnSpc>
              <a:spcAft>
                <a:spcPts val="0"/>
              </a:spcAft>
              <a:buClr>
                <a:srgbClr val="FE6200"/>
              </a:buClr>
              <a:buSzPct val="100000"/>
              <a:buAutoNum type="arabicParenBoth"/>
            </a:pPr>
            <a:r>
              <a:rPr lang="en-US" sz="2200" b="1" dirty="0">
                <a:solidFill>
                  <a:srgbClr val="FE6200"/>
                </a:solidFill>
                <a:latin typeface="Calibri" panose="020F0502020204030204" pitchFamily="34" charset="0"/>
              </a:rPr>
              <a:t> </a:t>
            </a:r>
            <a:r>
              <a:rPr lang="en-US" sz="2200" b="1" dirty="0">
                <a:solidFill>
                  <a:srgbClr val="FE6200"/>
                </a:solidFill>
              </a:rPr>
              <a:t>Edit Distance Calculation</a:t>
            </a:r>
          </a:p>
          <a:p>
            <a:pPr lvl="1" indent="-2174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Measure the </a:t>
            </a:r>
            <a:r>
              <a:rPr lang="en-US" sz="2200" dirty="0">
                <a:solidFill>
                  <a:srgbClr val="FE6200"/>
                </a:solidFill>
              </a:rPr>
              <a:t>similarity</a:t>
            </a:r>
            <a:r>
              <a:rPr lang="en-US" sz="2200" dirty="0"/>
              <a:t> or </a:t>
            </a:r>
            <a:r>
              <a:rPr lang="en-US" sz="2200" dirty="0">
                <a:solidFill>
                  <a:srgbClr val="FE6200"/>
                </a:solidFill>
              </a:rPr>
              <a:t>distance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tx1"/>
                </a:solidFill>
              </a:rPr>
              <a:t>between two sequences</a:t>
            </a:r>
          </a:p>
          <a:p>
            <a:pPr marL="500063" indent="-360363">
              <a:lnSpc>
                <a:spcPct val="120000"/>
              </a:lnSpc>
              <a:spcBef>
                <a:spcPts val="240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sz="2200" dirty="0">
                <a:solidFill>
                  <a:schemeClr val="tx1"/>
                </a:solidFill>
              </a:rPr>
              <a:t>We also discuss </a:t>
            </a:r>
            <a:r>
              <a:rPr lang="en-US" sz="2200" dirty="0">
                <a:solidFill>
                  <a:srgbClr val="0070C0"/>
                </a:solidFill>
              </a:rPr>
              <a:t>other possible use cases of GenASM </a:t>
            </a:r>
            <a:r>
              <a:rPr lang="en-US" sz="2200" dirty="0">
                <a:solidFill>
                  <a:schemeClr val="tx1"/>
                </a:solidFill>
              </a:rPr>
              <a:t>in our paper:</a:t>
            </a:r>
          </a:p>
          <a:p>
            <a:pPr lvl="1" indent="-2174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200" dirty="0">
                <a:solidFill>
                  <a:schemeClr val="tx1"/>
                </a:solidFill>
              </a:rPr>
              <a:t>Read-to-read overlap finding, hash-table based indexing, whole genome alignment, generic text search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0F809-EA39-7F4B-A7C7-BB57D336D1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726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BE541-5CF7-F74E-80A4-C5A73C0D7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Results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80F809-EA39-7F4B-A7C7-BB57D336D1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7019E-6B59-9444-A8F8-0CFAB6B6981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E72C4E4-5A27-494B-8463-EC7E529EBE6B}"/>
              </a:ext>
            </a:extLst>
          </p:cNvPr>
          <p:cNvSpPr txBox="1">
            <a:spLocks/>
          </p:cNvSpPr>
          <p:nvPr/>
        </p:nvSpPr>
        <p:spPr>
          <a:xfrm>
            <a:off x="366957" y="4338918"/>
            <a:ext cx="8410073" cy="387866"/>
          </a:xfrm>
          <a:prstGeom prst="rect">
            <a:avLst/>
          </a:prstGeom>
        </p:spPr>
        <p:txBody>
          <a:bodyPr vert="horz" lIns="0" tIns="45720" rIns="0" bIns="45720" numCol="1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2925" indent="-39528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10000"/>
              <a:buFont typeface="Wingdings" pitchFamily="2" charset="2"/>
              <a:buAutoNum type="arabicParenBoth" startAt="2"/>
            </a:pPr>
            <a:endParaRPr lang="en-US" sz="2200" b="1" dirty="0">
              <a:solidFill>
                <a:srgbClr val="00B050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B3E9A52-8729-2A44-8282-625EC18B462E}"/>
              </a:ext>
            </a:extLst>
          </p:cNvPr>
          <p:cNvSpPr txBox="1">
            <a:spLocks/>
          </p:cNvSpPr>
          <p:nvPr/>
        </p:nvSpPr>
        <p:spPr>
          <a:xfrm>
            <a:off x="366957" y="7329700"/>
            <a:ext cx="8410073" cy="4744868"/>
          </a:xfrm>
          <a:prstGeom prst="rect">
            <a:avLst/>
          </a:prstGeom>
        </p:spPr>
        <p:txBody>
          <a:bodyPr vert="horz" lIns="0" tIns="45720" rIns="0" bIns="45720" numCol="1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9913" lvl="1" indent="-2047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2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19840C4-EE80-8848-BA02-72B40A4324EC}"/>
              </a:ext>
            </a:extLst>
          </p:cNvPr>
          <p:cNvSpPr txBox="1">
            <a:spLocks/>
          </p:cNvSpPr>
          <p:nvPr/>
        </p:nvSpPr>
        <p:spPr>
          <a:xfrm>
            <a:off x="366957" y="6392226"/>
            <a:ext cx="8410073" cy="530516"/>
          </a:xfrm>
          <a:prstGeom prst="rect">
            <a:avLst/>
          </a:prstGeom>
        </p:spPr>
        <p:txBody>
          <a:bodyPr vert="horz" lIns="0" tIns="45720" rIns="0" bIns="45720" numCol="1" rtlCol="0">
            <a:noAutofit/>
          </a:bodyPr>
          <a:lstStyle>
            <a:lvl1pPr marL="454025" indent="-27463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90000"/>
              <a:buFont typeface="Wingdings" pitchFamily="2" charset="2"/>
              <a:buChar char="q"/>
              <a:tabLst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1pPr>
            <a:lvl2pPr marL="717550" indent="-263525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Courier New" panose="02070309020205020404" pitchFamily="49" charset="0"/>
              <a:buChar char="o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2pPr>
            <a:lvl3pPr marL="896938" indent="-179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90000"/>
              <a:buFont typeface="Wingdings" pitchFamily="2" charset="2"/>
              <a:buChar char="§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3pPr>
            <a:lvl4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4pPr>
            <a:lvl5pPr marL="454025" indent="-2746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ea typeface="+mn-ea"/>
                <a:cs typeface="Calibri" panose="020F0502020204030204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42925" indent="-39528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E6200"/>
              </a:buClr>
              <a:buSzPct val="105000"/>
              <a:buFont typeface="Wingdings" pitchFamily="2" charset="2"/>
              <a:buAutoNum type="arabicParenBoth" startAt="3"/>
            </a:pPr>
            <a:endParaRPr lang="en-US" sz="2200" b="1" dirty="0">
              <a:solidFill>
                <a:srgbClr val="FE62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FDBC48-36D1-B740-A8FC-C7A31AA39D71}"/>
              </a:ext>
            </a:extLst>
          </p:cNvPr>
          <p:cNvSpPr txBox="1"/>
          <p:nvPr/>
        </p:nvSpPr>
        <p:spPr>
          <a:xfrm>
            <a:off x="366953" y="1233078"/>
            <a:ext cx="8410072" cy="2065604"/>
          </a:xfrm>
          <a:prstGeom prst="roundRect">
            <a:avLst>
              <a:gd name="adj" fmla="val 3822"/>
            </a:avLst>
          </a:prstGeom>
          <a:solidFill>
            <a:srgbClr val="7030A0">
              <a:alpha val="3000"/>
            </a:srgbClr>
          </a:solidFill>
          <a:ln w="38100">
            <a:solidFill>
              <a:srgbClr val="7030A0"/>
            </a:solidFill>
          </a:ln>
        </p:spPr>
        <p:txBody>
          <a:bodyPr wrap="square" rtlCol="0" anchor="t" anchorCtr="0">
            <a:noAutofit/>
          </a:bodyPr>
          <a:lstStyle/>
          <a:p>
            <a:pPr algn="r">
              <a:spcBef>
                <a:spcPts val="1200"/>
              </a:spcBef>
            </a:pP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6012F47-76F7-134A-8A14-86BF5961B16B}"/>
              </a:ext>
            </a:extLst>
          </p:cNvPr>
          <p:cNvSpPr txBox="1"/>
          <p:nvPr/>
        </p:nvSpPr>
        <p:spPr>
          <a:xfrm>
            <a:off x="366953" y="3618764"/>
            <a:ext cx="8410073" cy="956951"/>
          </a:xfrm>
          <a:prstGeom prst="roundRect">
            <a:avLst>
              <a:gd name="adj" fmla="val 4553"/>
            </a:avLst>
          </a:prstGeom>
          <a:solidFill>
            <a:srgbClr val="00B050">
              <a:alpha val="3000"/>
            </a:srgbClr>
          </a:solidFill>
          <a:ln w="38100">
            <a:solidFill>
              <a:srgbClr val="00B050"/>
            </a:solidFill>
          </a:ln>
        </p:spPr>
        <p:txBody>
          <a:bodyPr wrap="square" rtlCol="0" anchor="t" anchorCtr="0">
            <a:noAutofit/>
          </a:bodyPr>
          <a:lstStyle/>
          <a:p>
            <a:pPr algn="r"/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A161E86-5513-4B43-A075-919C7ECE2438}"/>
              </a:ext>
            </a:extLst>
          </p:cNvPr>
          <p:cNvSpPr txBox="1"/>
          <p:nvPr/>
        </p:nvSpPr>
        <p:spPr>
          <a:xfrm>
            <a:off x="366951" y="4895798"/>
            <a:ext cx="8410073" cy="1345359"/>
          </a:xfrm>
          <a:prstGeom prst="roundRect">
            <a:avLst>
              <a:gd name="adj" fmla="val 4553"/>
            </a:avLst>
          </a:prstGeom>
          <a:solidFill>
            <a:srgbClr val="FE6200">
              <a:alpha val="3000"/>
            </a:srgbClr>
          </a:solidFill>
          <a:ln w="38100">
            <a:solidFill>
              <a:srgbClr val="FE6200"/>
            </a:solidFill>
          </a:ln>
        </p:spPr>
        <p:txBody>
          <a:bodyPr wrap="square" rtlCol="0" anchor="t" anchorCtr="0">
            <a:noAutofit/>
          </a:bodyPr>
          <a:lstStyle/>
          <a:p>
            <a:pPr algn="r"/>
            <a:endParaRPr lang="en-US" b="1" dirty="0">
              <a:solidFill>
                <a:srgbClr val="FE62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39AE-4B1B-6747-91D7-4F9A84D75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961" y="1233077"/>
            <a:ext cx="8410069" cy="5159149"/>
          </a:xfrm>
        </p:spPr>
        <p:txBody>
          <a:bodyPr numCol="1">
            <a:noAutofit/>
          </a:bodyPr>
          <a:lstStyle/>
          <a:p>
            <a:pPr marL="444500" indent="-306388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100000"/>
              <a:buAutoNum type="arabicParenBoth"/>
            </a:pPr>
            <a:r>
              <a:rPr lang="en-US" sz="2100" b="1" dirty="0">
                <a:solidFill>
                  <a:srgbClr val="7030A0"/>
                </a:solidFill>
                <a:latin typeface="Calibri" panose="020F0502020204030204" pitchFamily="34" charset="0"/>
              </a:rPr>
              <a:t> </a:t>
            </a:r>
            <a:r>
              <a:rPr lang="en-US" sz="2100" b="1" dirty="0">
                <a:solidFill>
                  <a:srgbClr val="7030A0"/>
                </a:solidFill>
              </a:rPr>
              <a:t>Read Alignment</a:t>
            </a:r>
          </a:p>
          <a:p>
            <a:pPr marL="495300" indent="-3111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116×</a:t>
            </a:r>
            <a:r>
              <a:rPr lang="en-US" dirty="0">
                <a:solidFill>
                  <a:srgbClr val="FE62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speedup, </a:t>
            </a:r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</a:rPr>
              <a:t>37×</a:t>
            </a:r>
            <a:r>
              <a:rPr lang="en-US" dirty="0">
                <a:solidFill>
                  <a:srgbClr val="7A20C9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less power than </a:t>
            </a:r>
            <a:r>
              <a:rPr lang="en-US" b="1" dirty="0">
                <a:solidFill>
                  <a:schemeClr val="tx1"/>
                </a:solidFill>
              </a:rPr>
              <a:t>Minimap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(state-of-the-art SW)</a:t>
            </a:r>
          </a:p>
          <a:p>
            <a:pPr marL="495300" indent="-3111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111× </a:t>
            </a:r>
            <a:r>
              <a:rPr lang="en-US" dirty="0">
                <a:solidFill>
                  <a:schemeClr val="tx1"/>
                </a:solidFill>
              </a:rPr>
              <a:t>speedup, </a:t>
            </a: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33× </a:t>
            </a:r>
            <a:r>
              <a:rPr lang="en-US" dirty="0">
                <a:solidFill>
                  <a:schemeClr val="tx1"/>
                </a:solidFill>
              </a:rPr>
              <a:t>less power than </a:t>
            </a:r>
            <a:r>
              <a:rPr lang="en-US" b="1" dirty="0">
                <a:solidFill>
                  <a:schemeClr val="tx1"/>
                </a:solidFill>
              </a:rPr>
              <a:t>BWA-MEM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(state-of-the-art SW)</a:t>
            </a:r>
          </a:p>
          <a:p>
            <a:pPr marL="495300" indent="-3111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3.9×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better throughput, </a:t>
            </a: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2.7×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less power than </a:t>
            </a:r>
            <a:r>
              <a:rPr lang="en-US" b="1" dirty="0">
                <a:solidFill>
                  <a:schemeClr val="tx1"/>
                </a:solidFill>
              </a:rPr>
              <a:t>Darwin </a:t>
            </a:r>
            <a:r>
              <a:rPr lang="en-US" sz="1600" dirty="0">
                <a:solidFill>
                  <a:schemeClr val="tx1"/>
                </a:solidFill>
              </a:rPr>
              <a:t>(state-of-the-art HW)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95300" indent="-3111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1.9×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better throughput, </a:t>
            </a: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82%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less logic power than </a:t>
            </a:r>
            <a:r>
              <a:rPr lang="en-US" b="1" dirty="0" err="1">
                <a:solidFill>
                  <a:schemeClr val="tx1"/>
                </a:solidFill>
              </a:rPr>
              <a:t>GenAx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(state-of-the-art HW)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444500" indent="-306388">
              <a:lnSpc>
                <a:spcPct val="120000"/>
              </a:lnSpc>
              <a:spcBef>
                <a:spcPts val="4200"/>
              </a:spcBef>
              <a:spcAft>
                <a:spcPts val="0"/>
              </a:spcAft>
              <a:buClr>
                <a:srgbClr val="00B050"/>
              </a:buClr>
              <a:buSzPct val="100000"/>
              <a:buFont typeface="Wingdings" pitchFamily="2" charset="2"/>
              <a:buAutoNum type="arabicParenBoth" startAt="2"/>
            </a:pPr>
            <a:r>
              <a:rPr lang="en-US" sz="2100" b="1" dirty="0">
                <a:solidFill>
                  <a:srgbClr val="00B050"/>
                </a:solidFill>
                <a:latin typeface="Calibri" panose="020F0502020204030204" pitchFamily="34" charset="0"/>
              </a:rPr>
              <a:t> </a:t>
            </a:r>
            <a:r>
              <a:rPr lang="en-US" sz="2100" b="1" dirty="0">
                <a:solidFill>
                  <a:srgbClr val="00B050"/>
                </a:solidFill>
              </a:rPr>
              <a:t>Pre-Alignment Filtering</a:t>
            </a:r>
          </a:p>
          <a:p>
            <a:pPr marL="495300" indent="-3111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3.7×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speedup, </a:t>
            </a: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</a:rPr>
              <a:t>1.7×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less power than </a:t>
            </a:r>
            <a:r>
              <a:rPr lang="en-US" b="1" dirty="0" err="1">
                <a:solidFill>
                  <a:schemeClr val="tx1"/>
                </a:solidFill>
              </a:rPr>
              <a:t>Shouji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(state-of-the-art HW)</a:t>
            </a:r>
            <a:endParaRPr lang="en-US" sz="1600" b="1" dirty="0">
              <a:solidFill>
                <a:srgbClr val="00B050"/>
              </a:solidFill>
            </a:endParaRPr>
          </a:p>
          <a:p>
            <a:pPr marL="444500" indent="-306388">
              <a:lnSpc>
                <a:spcPct val="120000"/>
              </a:lnSpc>
              <a:spcBef>
                <a:spcPts val="4200"/>
              </a:spcBef>
              <a:spcAft>
                <a:spcPts val="0"/>
              </a:spcAft>
              <a:buClr>
                <a:srgbClr val="FE6200"/>
              </a:buClr>
              <a:buSzPct val="100000"/>
              <a:buFont typeface="Wingdings" pitchFamily="2" charset="2"/>
              <a:buAutoNum type="arabicParenBoth" startAt="3"/>
            </a:pPr>
            <a:r>
              <a:rPr lang="en-US" sz="2100" b="1" dirty="0">
                <a:solidFill>
                  <a:srgbClr val="FE6200"/>
                </a:solidFill>
                <a:latin typeface="Calibri" panose="020F0502020204030204" pitchFamily="34" charset="0"/>
              </a:rPr>
              <a:t> </a:t>
            </a:r>
            <a:r>
              <a:rPr lang="en-US" sz="2100" b="1" dirty="0">
                <a:solidFill>
                  <a:srgbClr val="FE6200"/>
                </a:solidFill>
              </a:rPr>
              <a:t>Edit Distance Calculation</a:t>
            </a:r>
          </a:p>
          <a:p>
            <a:pPr marL="495300" indent="-3111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b="1" dirty="0">
                <a:solidFill>
                  <a:srgbClr val="FE6200"/>
                </a:solidFill>
                <a:latin typeface="Calibri" panose="020F0502020204030204" pitchFamily="34" charset="0"/>
              </a:rPr>
              <a:t>22–12501×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speedup, </a:t>
            </a:r>
            <a:r>
              <a:rPr lang="en-US" b="1" dirty="0">
                <a:solidFill>
                  <a:srgbClr val="FE6200"/>
                </a:solidFill>
                <a:latin typeface="Calibri" panose="020F0502020204030204" pitchFamily="34" charset="0"/>
              </a:rPr>
              <a:t>548–582×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less power than </a:t>
            </a:r>
            <a:r>
              <a:rPr lang="en-US" b="1" dirty="0">
                <a:solidFill>
                  <a:schemeClr val="tx1"/>
                </a:solidFill>
              </a:rPr>
              <a:t>Edlib </a:t>
            </a:r>
            <a:r>
              <a:rPr lang="en-US" sz="1600" dirty="0">
                <a:solidFill>
                  <a:schemeClr val="tx1"/>
                </a:solidFill>
              </a:rPr>
              <a:t>(state-of-the-art SW)</a:t>
            </a:r>
          </a:p>
          <a:p>
            <a:pPr marL="495300" indent="-3111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</a:pPr>
            <a:r>
              <a:rPr lang="en-US" b="1" dirty="0">
                <a:solidFill>
                  <a:srgbClr val="FE6200"/>
                </a:solidFill>
                <a:latin typeface="Calibri" panose="020F0502020204030204" pitchFamily="34" charset="0"/>
              </a:rPr>
              <a:t>9.3–400×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speedup, </a:t>
            </a:r>
            <a:r>
              <a:rPr lang="en-US" b="1" dirty="0">
                <a:solidFill>
                  <a:srgbClr val="FE6200"/>
                </a:solidFill>
                <a:latin typeface="Calibri" panose="020F0502020204030204" pitchFamily="34" charset="0"/>
              </a:rPr>
              <a:t>67×</a:t>
            </a:r>
            <a:r>
              <a:rPr lang="en-US" b="1" dirty="0">
                <a:solidFill>
                  <a:srgbClr val="7A20C9"/>
                </a:solidFill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less power than 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ASAP</a:t>
            </a:r>
            <a:r>
              <a:rPr lang="en-US" sz="212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</a:rPr>
              <a:t>(state-of-the-art HW)</a:t>
            </a:r>
          </a:p>
          <a:p>
            <a:pPr marL="542925" indent="-403225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110000"/>
              <a:buAutoNum type="arabicParenBoth"/>
            </a:pPr>
            <a:endParaRPr lang="en-US" sz="2120" b="1" dirty="0">
              <a:solidFill>
                <a:srgbClr val="7030A0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7393795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9F092AB-AF30-E54D-8F4E-155B8F20F3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845" y="2186611"/>
            <a:ext cx="8576310" cy="5100046"/>
          </a:xfrm>
        </p:spPr>
        <p:txBody>
          <a:bodyPr>
            <a:norm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schemeClr val="tx1"/>
                </a:solidFill>
              </a:rPr>
              <a:t>Damla Senol Cali</a:t>
            </a:r>
            <a:r>
              <a:rPr lang="en-US" sz="3000" baseline="30000" dirty="0">
                <a:solidFill>
                  <a:schemeClr val="tx1"/>
                </a:solidFill>
              </a:rPr>
              <a:t>1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solidFill>
                  <a:schemeClr val="tx1"/>
                </a:solidFill>
              </a:rPr>
              <a:t>Carnegie Mellon University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300" dirty="0"/>
              <a:t>(</a:t>
            </a:r>
            <a:r>
              <a:rPr lang="en-US" sz="230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dsenol@andrew.cmu.edu</a:t>
            </a:r>
            <a:r>
              <a:rPr lang="en-US" sz="2300" dirty="0"/>
              <a:t>)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Gurpreet S. Kalsi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  <a:r>
              <a:rPr lang="en-US" sz="1900" dirty="0" err="1">
                <a:solidFill>
                  <a:schemeClr val="tx1"/>
                </a:solidFill>
              </a:rPr>
              <a:t>Zulal</a:t>
            </a:r>
            <a:r>
              <a:rPr lang="en-US" sz="1900" dirty="0">
                <a:solidFill>
                  <a:schemeClr val="tx1"/>
                </a:solidFill>
              </a:rPr>
              <a:t> Bingol</a:t>
            </a:r>
            <a:r>
              <a:rPr lang="en-US" sz="1900" baseline="30000" dirty="0">
                <a:solidFill>
                  <a:schemeClr val="tx1"/>
                </a:solidFill>
              </a:rPr>
              <a:t>3</a:t>
            </a:r>
            <a:r>
              <a:rPr lang="en-US" sz="1900" dirty="0">
                <a:solidFill>
                  <a:schemeClr val="tx1"/>
                </a:solidFill>
              </a:rPr>
              <a:t>, Can Firtina</a:t>
            </a:r>
            <a:r>
              <a:rPr lang="en-US" sz="1900" baseline="30000" dirty="0">
                <a:solidFill>
                  <a:schemeClr val="tx1"/>
                </a:solidFill>
              </a:rPr>
              <a:t>4</a:t>
            </a:r>
            <a:r>
              <a:rPr lang="en-US" sz="1900" dirty="0">
                <a:solidFill>
                  <a:schemeClr val="tx1"/>
                </a:solidFill>
              </a:rPr>
              <a:t>, Lavanya Subramanian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Jeremie Kim</a:t>
            </a:r>
            <a:r>
              <a:rPr lang="en-US" sz="1900" baseline="30000" dirty="0">
                <a:solidFill>
                  <a:schemeClr val="tx1"/>
                </a:solidFill>
              </a:rPr>
              <a:t>1,4</a:t>
            </a:r>
            <a:r>
              <a:rPr lang="en-US" sz="1900" dirty="0">
                <a:solidFill>
                  <a:schemeClr val="tx1"/>
                </a:solidFill>
              </a:rPr>
              <a:t>, Rachata Ausavarungnirun</a:t>
            </a:r>
            <a:r>
              <a:rPr lang="en-US" sz="1900" baseline="30000" dirty="0">
                <a:solidFill>
                  <a:schemeClr val="tx1"/>
                </a:solidFill>
              </a:rPr>
              <a:t>5,1</a:t>
            </a:r>
            <a:r>
              <a:rPr lang="en-US" sz="1900" dirty="0">
                <a:solidFill>
                  <a:schemeClr val="tx1"/>
                </a:solidFill>
              </a:rPr>
              <a:t>, Mohammed Alser</a:t>
            </a:r>
            <a:r>
              <a:rPr lang="en-US" sz="1900" baseline="30000" dirty="0">
                <a:solidFill>
                  <a:schemeClr val="tx1"/>
                </a:solidFill>
              </a:rPr>
              <a:t>4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Juan Gomez-Luna</a:t>
            </a:r>
            <a:r>
              <a:rPr lang="en-US" sz="1900" baseline="30000" dirty="0">
                <a:solidFill>
                  <a:schemeClr val="tx1"/>
                </a:solidFill>
              </a:rPr>
              <a:t>4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  <a:r>
              <a:rPr lang="en-US" sz="1900" dirty="0" err="1">
                <a:solidFill>
                  <a:schemeClr val="tx1"/>
                </a:solidFill>
              </a:rPr>
              <a:t>Amirali</a:t>
            </a:r>
            <a:r>
              <a:rPr lang="en-US" sz="1900" dirty="0">
                <a:solidFill>
                  <a:schemeClr val="tx1"/>
                </a:solidFill>
              </a:rPr>
              <a:t> Boroumand</a:t>
            </a:r>
            <a:r>
              <a:rPr lang="en-US" sz="1900" baseline="30000" dirty="0">
                <a:solidFill>
                  <a:schemeClr val="tx1"/>
                </a:solidFill>
              </a:rPr>
              <a:t>1</a:t>
            </a:r>
            <a:r>
              <a:rPr lang="en-US" sz="1900" dirty="0">
                <a:solidFill>
                  <a:schemeClr val="tx1"/>
                </a:solidFill>
              </a:rPr>
              <a:t>, Anant Nori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 Allison Scibisz</a:t>
            </a:r>
            <a:r>
              <a:rPr lang="en-US" sz="1900" baseline="30000" dirty="0">
                <a:solidFill>
                  <a:schemeClr val="tx1"/>
                </a:solidFill>
              </a:rPr>
              <a:t>1</a:t>
            </a:r>
            <a:r>
              <a:rPr lang="en-US" sz="1900" dirty="0">
                <a:solidFill>
                  <a:schemeClr val="tx1"/>
                </a:solidFill>
              </a:rPr>
              <a:t>, 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chemeClr val="tx1"/>
                </a:solidFill>
              </a:rPr>
              <a:t>Sreenivas Subramoney</a:t>
            </a:r>
            <a:r>
              <a:rPr lang="en-US" sz="1900" baseline="30000" dirty="0">
                <a:solidFill>
                  <a:schemeClr val="tx1"/>
                </a:solidFill>
              </a:rPr>
              <a:t>2</a:t>
            </a:r>
            <a:r>
              <a:rPr lang="en-US" sz="1900" dirty="0">
                <a:solidFill>
                  <a:schemeClr val="tx1"/>
                </a:solidFill>
              </a:rPr>
              <a:t>, Can Alkan</a:t>
            </a:r>
            <a:r>
              <a:rPr lang="en-US" sz="1900" baseline="30000" dirty="0">
                <a:solidFill>
                  <a:schemeClr val="tx1"/>
                </a:solidFill>
              </a:rPr>
              <a:t>3</a:t>
            </a:r>
            <a:r>
              <a:rPr lang="en-US" sz="1900" dirty="0">
                <a:solidFill>
                  <a:schemeClr val="tx1"/>
                </a:solidFill>
              </a:rPr>
              <a:t>, Saugata Ghose</a:t>
            </a:r>
            <a:r>
              <a:rPr lang="en-US" sz="1900" baseline="30000" dirty="0">
                <a:solidFill>
                  <a:schemeClr val="tx1"/>
                </a:solidFill>
              </a:rPr>
              <a:t>6,1</a:t>
            </a:r>
            <a:r>
              <a:rPr lang="en-US" sz="1900" dirty="0">
                <a:solidFill>
                  <a:schemeClr val="tx1"/>
                </a:solidFill>
              </a:rPr>
              <a:t>, and Onur Mutlu</a:t>
            </a:r>
            <a:r>
              <a:rPr lang="en-US" sz="1900" baseline="30000" dirty="0">
                <a:solidFill>
                  <a:schemeClr val="tx1"/>
                </a:solidFill>
              </a:rPr>
              <a:t>4,1,3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500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454BFC-843E-C346-8A28-F18028E3FF5E}"/>
              </a:ext>
            </a:extLst>
          </p:cNvPr>
          <p:cNvGrpSpPr/>
          <p:nvPr/>
        </p:nvGrpSpPr>
        <p:grpSpPr>
          <a:xfrm>
            <a:off x="538479" y="5154021"/>
            <a:ext cx="8067042" cy="1475064"/>
            <a:chOff x="538479" y="4968122"/>
            <a:chExt cx="8067042" cy="147506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A9028FB-C6A3-A142-BD58-8B32DBCCB105}"/>
                </a:ext>
              </a:extLst>
            </p:cNvPr>
            <p:cNvGrpSpPr/>
            <p:nvPr/>
          </p:nvGrpSpPr>
          <p:grpSpPr>
            <a:xfrm>
              <a:off x="538479" y="4968122"/>
              <a:ext cx="8067042" cy="594793"/>
              <a:chOff x="634998" y="5868087"/>
              <a:chExt cx="8067042" cy="594793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93B4BA0-0169-1A4B-94C6-5A3ABDB721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0112" y="5976172"/>
                <a:ext cx="2103120" cy="390636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D2CC399-C3BE-714A-9DCD-363D3CBC20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9652" t="28752" r="10462" b="30881"/>
              <a:stretch/>
            </p:blipFill>
            <p:spPr>
              <a:xfrm>
                <a:off x="6786687" y="6006586"/>
                <a:ext cx="1862001" cy="365760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93F9F69-E9A2-0844-A85E-561E7A8AFA73}"/>
                  </a:ext>
                </a:extLst>
              </p:cNvPr>
              <p:cNvSpPr txBox="1"/>
              <p:nvPr/>
            </p:nvSpPr>
            <p:spPr>
              <a:xfrm>
                <a:off x="634998" y="5868087"/>
                <a:ext cx="80670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1					2		     3	              				   4</a:t>
                </a:r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1BFCDCF-DBE7-2740-9B85-91EDA2BA4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3574" y="5880098"/>
                <a:ext cx="2554321" cy="582782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C18540B-5707-484B-B1AE-886E79909474}"/>
                </a:ext>
              </a:extLst>
            </p:cNvPr>
            <p:cNvGrpSpPr/>
            <p:nvPr/>
          </p:nvGrpSpPr>
          <p:grpSpPr>
            <a:xfrm>
              <a:off x="1275008" y="5504347"/>
              <a:ext cx="6577910" cy="938839"/>
              <a:chOff x="1275008" y="5504347"/>
              <a:chExt cx="6577910" cy="93883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17586ED8-5649-A544-9A59-7C7CF9DDE339}"/>
                  </a:ext>
                </a:extLst>
              </p:cNvPr>
              <p:cNvGrpSpPr/>
              <p:nvPr/>
            </p:nvGrpSpPr>
            <p:grpSpPr>
              <a:xfrm>
                <a:off x="1491264" y="5504347"/>
                <a:ext cx="6361654" cy="938839"/>
                <a:chOff x="1491264" y="5504347"/>
                <a:chExt cx="6361654" cy="938839"/>
              </a:xfrm>
            </p:grpSpPr>
            <p:pic>
              <p:nvPicPr>
                <p:cNvPr id="1026" name="Picture 2">
                  <a:extLst>
                    <a:ext uri="{FF2B5EF4-FFF2-40B4-BE49-F238E27FC236}">
                      <a16:creationId xmlns:a16="http://schemas.microsoft.com/office/drawing/2014/main" id="{CEB33324-A1AC-5D42-B85F-93AE9237A3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41994" y="5761906"/>
                  <a:ext cx="1862001" cy="4894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28" name="Picture 4">
                  <a:extLst>
                    <a:ext uri="{FF2B5EF4-FFF2-40B4-BE49-F238E27FC236}">
                      <a16:creationId xmlns:a16="http://schemas.microsoft.com/office/drawing/2014/main" id="{144C1C6E-F4C4-6742-8967-75DF4DE7C0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1264" y="5504347"/>
                  <a:ext cx="942316" cy="9388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3D0E1B1C-400A-D848-B7CC-A95763E398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196413" y="5766956"/>
                  <a:ext cx="1656505" cy="489422"/>
                </a:xfrm>
                <a:prstGeom prst="rect">
                  <a:avLst/>
                </a:prstGeom>
              </p:spPr>
            </p:pic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035DE49-F486-354A-9502-59F2DB68E213}"/>
                  </a:ext>
                </a:extLst>
              </p:cNvPr>
              <p:cNvSpPr txBox="1"/>
              <p:nvPr/>
            </p:nvSpPr>
            <p:spPr>
              <a:xfrm>
                <a:off x="1275008" y="5665989"/>
                <a:ext cx="61200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400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5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				  </a:t>
                </a:r>
                <a:r>
                  <a:rPr lang="en-US" sz="1400" b="1" dirty="0">
                    <a:solidFill>
                      <a:prstClr val="black"/>
                    </a:solidFill>
                    <a:latin typeface="Corbel" panose="020B0503020204020204" pitchFamily="34" charset="0"/>
                  </a:rPr>
                  <a:t>6						 1,4</a:t>
                </a: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orbel" panose="020B0503020204020204" pitchFamily="34" charset="0"/>
                  </a:rPr>
                  <a:t>		     </a:t>
                </a:r>
              </a:p>
            </p:txBody>
          </p:sp>
        </p:grpSp>
      </p:grpSp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4BF18BCA-270C-B944-93B0-502E88D647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1239" y="5270791"/>
            <a:ext cx="791182" cy="324255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22D60138-1090-C74D-BD0B-0BC3C33198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051133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/>
          <a:p>
            <a:pPr algn="ctr">
              <a:lnSpc>
                <a:spcPct val="105000"/>
              </a:lnSpc>
            </a:pPr>
            <a:r>
              <a:rPr lang="en-US" sz="3600" b="1" dirty="0">
                <a:solidFill>
                  <a:srgbClr val="0070C0"/>
                </a:solidFill>
              </a:rPr>
              <a:t>GenASM: A High Performance, Low-Power Approximate String Matching Acceleration Framework for Genome Sequence Analysis</a:t>
            </a:r>
            <a:endParaRPr lang="en-US" sz="35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1219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5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5.7|1.5|9.1|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3.9|6.6|0.8|1.5|4.2|2.5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0.6|0.5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3|1.7"/>
</p:tagLst>
</file>

<file path=ppt/theme/theme1.xml><?xml version="1.0" encoding="utf-8"?>
<a:theme xmlns:a="http://schemas.openxmlformats.org/drawingml/2006/main" name="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5489879-DDF1-3B47-B3F5-DB6F6D612493}" vid="{33DDE609-D0E8-C249-A9C7-B34B636B08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 Warm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14349</TotalTime>
  <Words>932</Words>
  <Application>Microsoft Macintosh PowerPoint</Application>
  <PresentationFormat>On-screen Show (4:3)</PresentationFormat>
  <Paragraphs>131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Corbel</vt:lpstr>
      <vt:lpstr>Courier New</vt:lpstr>
      <vt:lpstr>Wingdings</vt:lpstr>
      <vt:lpstr>Theme1</vt:lpstr>
      <vt:lpstr>GenASM: A High Performance, Low-Power Approximate String Matching Acceleration Framework for Genome Sequence Analysis</vt:lpstr>
      <vt:lpstr>Genome Sequence Analysis (GSA)</vt:lpstr>
      <vt:lpstr>GenASM: ASM Framework for GSA</vt:lpstr>
      <vt:lpstr>GenASM: Hardware Design</vt:lpstr>
      <vt:lpstr>Use Cases of GenASM</vt:lpstr>
      <vt:lpstr>Key Results</vt:lpstr>
      <vt:lpstr>GenASM: A High Performance, Low-Power Approximate String Matching Acceleration Framework for Genome Sequence Analysis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GenASM: A Low-Power, Memory-Efficient Approximate String Matching Acceleration Framework for Genome Sequence Analysis     </dc:title>
  <dc:creator>Damla Senol Cali</dc:creator>
  <cp:lastModifiedBy>Damla Senol Cali</cp:lastModifiedBy>
  <cp:revision>588</cp:revision>
  <cp:lastPrinted>2020-09-24T15:48:13Z</cp:lastPrinted>
  <dcterms:created xsi:type="dcterms:W3CDTF">2020-08-18T13:49:09Z</dcterms:created>
  <dcterms:modified xsi:type="dcterms:W3CDTF">2020-09-30T18:59:35Z</dcterms:modified>
</cp:coreProperties>
</file>