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29260800" cy="36576000"/>
  <p:notesSz cx="6858000" cy="9144000"/>
  <p:defaultTextStyle>
    <a:defPPr>
      <a:defRPr lang="en-US"/>
    </a:defPPr>
    <a:lvl1pPr algn="l" defTabSz="3760788" rtl="0" fontAlgn="base">
      <a:spcBef>
        <a:spcPct val="0"/>
      </a:spcBef>
      <a:spcAft>
        <a:spcPct val="0"/>
      </a:spcAft>
      <a:defRPr sz="74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1879600" indent="-1422400" algn="l" defTabSz="3760788" rtl="0" fontAlgn="base">
      <a:spcBef>
        <a:spcPct val="0"/>
      </a:spcBef>
      <a:spcAft>
        <a:spcPct val="0"/>
      </a:spcAft>
      <a:defRPr sz="74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3760788" indent="-2846388" algn="l" defTabSz="3760788" rtl="0" fontAlgn="base">
      <a:spcBef>
        <a:spcPct val="0"/>
      </a:spcBef>
      <a:spcAft>
        <a:spcPct val="0"/>
      </a:spcAft>
      <a:defRPr sz="74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5641975" indent="-4270375" algn="l" defTabSz="3760788" rtl="0" fontAlgn="base">
      <a:spcBef>
        <a:spcPct val="0"/>
      </a:spcBef>
      <a:spcAft>
        <a:spcPct val="0"/>
      </a:spcAft>
      <a:defRPr sz="74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7523163" indent="-5694363" algn="l" defTabSz="3760788" rtl="0" fontAlgn="base">
      <a:spcBef>
        <a:spcPct val="0"/>
      </a:spcBef>
      <a:spcAft>
        <a:spcPct val="0"/>
      </a:spcAft>
      <a:defRPr sz="74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74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74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74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74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D71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296" autoAdjust="0"/>
    <p:restoredTop sz="94660"/>
  </p:normalViewPr>
  <p:slideViewPr>
    <p:cSldViewPr snapToGrid="0">
      <p:cViewPr>
        <p:scale>
          <a:sx n="10" d="100"/>
          <a:sy n="10" d="100"/>
        </p:scale>
        <p:origin x="-3378" y="-798"/>
      </p:cViewPr>
      <p:guideLst>
        <p:guide orient="horz" pos="11520"/>
        <p:guide pos="921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228600" cy="2286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\\vboxsrv\shared\ppts\istc-cc-retreat-2015\sheets\GS-DRAM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\\vboxsrv\shared\ppts\istc-cc-retreat-2015\sheets\GS-DRAM.xlsx" TargetMode="External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\\vboxsrv\shared\ppts\istc-cc-retreat-2015\sheets\GS-DRAM.xlsx" TargetMode="External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\\vboxsrv\shared\ppts\istc-cc-retreat-2015\sheets\GS-DRAM.xlsx" TargetMode="External"/><Relationship Id="rId1" Type="http://schemas.openxmlformats.org/officeDocument/2006/relationships/themeOverride" Target="../theme/themeOverrid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9474410767742978"/>
          <c:y val="2.2531749741327996E-2"/>
          <c:w val="0.80525589232257022"/>
          <c:h val="0.9266277560053851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HTAP!$B$2</c:f>
              <c:strCache>
                <c:ptCount val="1"/>
                <c:pt idx="0">
                  <c:v>Row Store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strRef>
              <c:f>HTAP!$A$3:$A$4</c:f>
              <c:strCache>
                <c:ptCount val="2"/>
                <c:pt idx="0">
                  <c:v>w/o Pref.</c:v>
                </c:pt>
                <c:pt idx="1">
                  <c:v>Pref.</c:v>
                </c:pt>
              </c:strCache>
            </c:strRef>
          </c:cat>
          <c:val>
            <c:numRef>
              <c:f>HTAP!$B$3:$B$4</c:f>
              <c:numCache>
                <c:formatCode>General</c:formatCode>
                <c:ptCount val="2"/>
                <c:pt idx="0">
                  <c:v>24.54</c:v>
                </c:pt>
                <c:pt idx="1">
                  <c:v>19.68</c:v>
                </c:pt>
              </c:numCache>
            </c:numRef>
          </c:val>
        </c:ser>
        <c:ser>
          <c:idx val="1"/>
          <c:order val="1"/>
          <c:tx>
            <c:strRef>
              <c:f>HTAP!$C$2</c:f>
              <c:strCache>
                <c:ptCount val="1"/>
                <c:pt idx="0">
                  <c:v>Column Store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strRef>
              <c:f>HTAP!$A$3:$A$4</c:f>
              <c:strCache>
                <c:ptCount val="2"/>
                <c:pt idx="0">
                  <c:v>w/o Pref.</c:v>
                </c:pt>
                <c:pt idx="1">
                  <c:v>Pref.</c:v>
                </c:pt>
              </c:strCache>
            </c:strRef>
          </c:cat>
          <c:val>
            <c:numRef>
              <c:f>HTAP!$C$3:$C$4</c:f>
              <c:numCache>
                <c:formatCode>General</c:formatCode>
                <c:ptCount val="2"/>
                <c:pt idx="0">
                  <c:v>16.95</c:v>
                </c:pt>
                <c:pt idx="1">
                  <c:v>16.62</c:v>
                </c:pt>
              </c:numCache>
            </c:numRef>
          </c:val>
        </c:ser>
        <c:ser>
          <c:idx val="2"/>
          <c:order val="2"/>
          <c:tx>
            <c:strRef>
              <c:f>HTAP!$D$2</c:f>
              <c:strCache>
                <c:ptCount val="1"/>
                <c:pt idx="0">
                  <c:v>GS-DRAM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cat>
            <c:strRef>
              <c:f>HTAP!$A$3:$A$4</c:f>
              <c:strCache>
                <c:ptCount val="2"/>
                <c:pt idx="0">
                  <c:v>w/o Pref.</c:v>
                </c:pt>
                <c:pt idx="1">
                  <c:v>Pref.</c:v>
                </c:pt>
              </c:strCache>
            </c:strRef>
          </c:cat>
          <c:val>
            <c:numRef>
              <c:f>HTAP!$D$3:$D$4</c:f>
              <c:numCache>
                <c:formatCode>General</c:formatCode>
                <c:ptCount val="2"/>
                <c:pt idx="0">
                  <c:v>27.4</c:v>
                </c:pt>
                <c:pt idx="1">
                  <c:v>27.24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2737408"/>
        <c:axId val="83165184"/>
      </c:barChart>
      <c:catAx>
        <c:axId val="82737408"/>
        <c:scaling>
          <c:orientation val="minMax"/>
        </c:scaling>
        <c:delete val="0"/>
        <c:axPos val="b"/>
        <c:majorTickMark val="out"/>
        <c:minorTickMark val="none"/>
        <c:tickLblPos val="nextTo"/>
        <c:crossAx val="83165184"/>
        <c:crosses val="autoZero"/>
        <c:auto val="1"/>
        <c:lblAlgn val="ctr"/>
        <c:lblOffset val="100"/>
        <c:noMultiLvlLbl val="0"/>
      </c:catAx>
      <c:valAx>
        <c:axId val="831651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3200"/>
            </a:pPr>
            <a:endParaRPr lang="en-US"/>
          </a:p>
        </c:txPr>
        <c:crossAx val="827374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4000" b="1">
          <a:solidFill>
            <a:schemeClr val="tx1">
              <a:lumMod val="75000"/>
              <a:lumOff val="25000"/>
            </a:schemeClr>
          </a:solidFill>
        </a:defRPr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7903296056255356"/>
          <c:y val="6.0262172284644193E-2"/>
          <c:w val="0.67923511540023773"/>
          <c:h val="0.7947317821227403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HTAP!$B$7</c:f>
              <c:strCache>
                <c:ptCount val="1"/>
                <c:pt idx="0">
                  <c:v>Row Store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strRef>
              <c:f>HTAP!$A$8:$A$9</c:f>
              <c:strCache>
                <c:ptCount val="2"/>
                <c:pt idx="0">
                  <c:v>w/o Pref.</c:v>
                </c:pt>
                <c:pt idx="1">
                  <c:v>Pref.</c:v>
                </c:pt>
              </c:strCache>
            </c:strRef>
          </c:cat>
          <c:val>
            <c:numRef>
              <c:f>HTAP!$B$8:$B$9</c:f>
              <c:numCache>
                <c:formatCode>General</c:formatCode>
                <c:ptCount val="2"/>
                <c:pt idx="0">
                  <c:v>10</c:v>
                </c:pt>
                <c:pt idx="1">
                  <c:v>1.9225000000000001</c:v>
                </c:pt>
              </c:numCache>
            </c:numRef>
          </c:val>
        </c:ser>
        <c:ser>
          <c:idx val="1"/>
          <c:order val="1"/>
          <c:tx>
            <c:strRef>
              <c:f>HTAP!$C$7</c:f>
              <c:strCache>
                <c:ptCount val="1"/>
                <c:pt idx="0">
                  <c:v>Column Store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strRef>
              <c:f>HTAP!$A$8:$A$9</c:f>
              <c:strCache>
                <c:ptCount val="2"/>
                <c:pt idx="0">
                  <c:v>w/o Pref.</c:v>
                </c:pt>
                <c:pt idx="1">
                  <c:v>Pref.</c:v>
                </c:pt>
              </c:strCache>
            </c:strRef>
          </c:cat>
          <c:val>
            <c:numRef>
              <c:f>HTAP!$C$8:$C$9</c:f>
              <c:numCache>
                <c:formatCode>General</c:formatCode>
                <c:ptCount val="2"/>
                <c:pt idx="0">
                  <c:v>2.71</c:v>
                </c:pt>
                <c:pt idx="1">
                  <c:v>0.60499999999999998</c:v>
                </c:pt>
              </c:numCache>
            </c:numRef>
          </c:val>
        </c:ser>
        <c:ser>
          <c:idx val="2"/>
          <c:order val="2"/>
          <c:tx>
            <c:strRef>
              <c:f>HTAP!$D$7</c:f>
              <c:strCache>
                <c:ptCount val="1"/>
                <c:pt idx="0">
                  <c:v>GS-DRAM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cat>
            <c:strRef>
              <c:f>HTAP!$A$8:$A$9</c:f>
              <c:strCache>
                <c:ptCount val="2"/>
                <c:pt idx="0">
                  <c:v>w/o Pref.</c:v>
                </c:pt>
                <c:pt idx="1">
                  <c:v>Pref.</c:v>
                </c:pt>
              </c:strCache>
            </c:strRef>
          </c:cat>
          <c:val>
            <c:numRef>
              <c:f>HTAP!$D$8:$D$9</c:f>
              <c:numCache>
                <c:formatCode>General</c:formatCode>
                <c:ptCount val="2"/>
                <c:pt idx="0">
                  <c:v>2.73</c:v>
                </c:pt>
                <c:pt idx="1">
                  <c:v>0.66249999999999998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9706880"/>
        <c:axId val="89708800"/>
      </c:barChart>
      <c:catAx>
        <c:axId val="89706880"/>
        <c:scaling>
          <c:orientation val="minMax"/>
        </c:scaling>
        <c:delete val="0"/>
        <c:axPos val="b"/>
        <c:majorTickMark val="out"/>
        <c:minorTickMark val="none"/>
        <c:tickLblPos val="nextTo"/>
        <c:crossAx val="89708800"/>
        <c:crosses val="autoZero"/>
        <c:auto val="1"/>
        <c:lblAlgn val="ctr"/>
        <c:lblOffset val="100"/>
        <c:noMultiLvlLbl val="0"/>
      </c:catAx>
      <c:valAx>
        <c:axId val="89708800"/>
        <c:scaling>
          <c:orientation val="minMax"/>
          <c:max val="1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3200"/>
            </a:pPr>
            <a:endParaRPr lang="en-US"/>
          </a:p>
        </c:txPr>
        <c:crossAx val="897068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4000" b="1">
          <a:solidFill>
            <a:schemeClr val="tx1">
              <a:lumMod val="75000"/>
              <a:lumOff val="25000"/>
            </a:schemeClr>
          </a:solidFill>
        </a:defRPr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6719335614963025"/>
          <c:y val="4.4557239582910135E-2"/>
          <c:w val="0.69937199339444267"/>
          <c:h val="0.9108855208341797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Transactions!$B$1</c:f>
              <c:strCache>
                <c:ptCount val="1"/>
                <c:pt idx="0">
                  <c:v>Row Store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strRef>
              <c:f>Transactions!$A$2</c:f>
              <c:strCache>
                <c:ptCount val="1"/>
                <c:pt idx="0">
                  <c:v>Transaction Throughput</c:v>
                </c:pt>
              </c:strCache>
            </c:strRef>
          </c:cat>
          <c:val>
            <c:numRef>
              <c:f>Transactions!$B$2</c:f>
              <c:numCache>
                <c:formatCode>General</c:formatCode>
                <c:ptCount val="1"/>
                <c:pt idx="0">
                  <c:v>24.24</c:v>
                </c:pt>
              </c:numCache>
            </c:numRef>
          </c:val>
        </c:ser>
        <c:ser>
          <c:idx val="1"/>
          <c:order val="1"/>
          <c:tx>
            <c:strRef>
              <c:f>Transactions!$C$1</c:f>
              <c:strCache>
                <c:ptCount val="1"/>
                <c:pt idx="0">
                  <c:v>Column Store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strRef>
              <c:f>Transactions!$A$2</c:f>
              <c:strCache>
                <c:ptCount val="1"/>
                <c:pt idx="0">
                  <c:v>Transaction Throughput</c:v>
                </c:pt>
              </c:strCache>
            </c:strRef>
          </c:cat>
          <c:val>
            <c:numRef>
              <c:f>Transactions!$C$2</c:f>
              <c:numCache>
                <c:formatCode>General</c:formatCode>
                <c:ptCount val="1"/>
                <c:pt idx="0">
                  <c:v>8.5500000000000007</c:v>
                </c:pt>
              </c:numCache>
            </c:numRef>
          </c:val>
        </c:ser>
        <c:ser>
          <c:idx val="2"/>
          <c:order val="2"/>
          <c:tx>
            <c:strRef>
              <c:f>Transactions!$D$1</c:f>
              <c:strCache>
                <c:ptCount val="1"/>
                <c:pt idx="0">
                  <c:v>GS-DRAM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cat>
            <c:strRef>
              <c:f>Transactions!$A$2</c:f>
              <c:strCache>
                <c:ptCount val="1"/>
                <c:pt idx="0">
                  <c:v>Transaction Throughput</c:v>
                </c:pt>
              </c:strCache>
            </c:strRef>
          </c:cat>
          <c:val>
            <c:numRef>
              <c:f>Transactions!$D$2</c:f>
              <c:numCache>
                <c:formatCode>General</c:formatCode>
                <c:ptCount val="1"/>
                <c:pt idx="0">
                  <c:v>24.08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2062464"/>
        <c:axId val="101557760"/>
      </c:barChart>
      <c:catAx>
        <c:axId val="92062464"/>
        <c:scaling>
          <c:orientation val="minMax"/>
        </c:scaling>
        <c:delete val="1"/>
        <c:axPos val="b"/>
        <c:majorTickMark val="out"/>
        <c:minorTickMark val="none"/>
        <c:tickLblPos val="nextTo"/>
        <c:crossAx val="101557760"/>
        <c:crosses val="autoZero"/>
        <c:auto val="1"/>
        <c:lblAlgn val="ctr"/>
        <c:lblOffset val="100"/>
        <c:noMultiLvlLbl val="0"/>
      </c:catAx>
      <c:valAx>
        <c:axId val="1015577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pPr>
            <a:endParaRPr lang="en-US"/>
          </a:p>
        </c:txPr>
        <c:crossAx val="920624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4000" b="1"/>
      </a:pPr>
      <a:endParaRPr lang="en-US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35901210265383493"/>
          <c:y val="4.4777777777777777E-2"/>
          <c:w val="0.59006197142023908"/>
          <c:h val="0.910444444444444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Transactions!$B$4</c:f>
              <c:strCache>
                <c:ptCount val="1"/>
                <c:pt idx="0">
                  <c:v>Row Store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strRef>
              <c:f>Transactions!$A$5</c:f>
              <c:strCache>
                <c:ptCount val="1"/>
                <c:pt idx="0">
                  <c:v>Energy</c:v>
                </c:pt>
              </c:strCache>
            </c:strRef>
          </c:cat>
          <c:val>
            <c:numRef>
              <c:f>Transactions!$B$5</c:f>
              <c:numCache>
                <c:formatCode>General</c:formatCode>
                <c:ptCount val="1"/>
                <c:pt idx="0">
                  <c:v>16.989999999999998</c:v>
                </c:pt>
              </c:numCache>
            </c:numRef>
          </c:val>
        </c:ser>
        <c:ser>
          <c:idx val="1"/>
          <c:order val="1"/>
          <c:tx>
            <c:strRef>
              <c:f>Transactions!$C$4</c:f>
              <c:strCache>
                <c:ptCount val="1"/>
                <c:pt idx="0">
                  <c:v>Column Store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strRef>
              <c:f>Transactions!$A$5</c:f>
              <c:strCache>
                <c:ptCount val="1"/>
                <c:pt idx="0">
                  <c:v>Energy</c:v>
                </c:pt>
              </c:strCache>
            </c:strRef>
          </c:cat>
          <c:val>
            <c:numRef>
              <c:f>Transactions!$C$5</c:f>
              <c:numCache>
                <c:formatCode>General</c:formatCode>
                <c:ptCount val="1"/>
                <c:pt idx="0">
                  <c:v>49.65</c:v>
                </c:pt>
              </c:numCache>
            </c:numRef>
          </c:val>
        </c:ser>
        <c:ser>
          <c:idx val="2"/>
          <c:order val="2"/>
          <c:tx>
            <c:strRef>
              <c:f>Transactions!$D$4</c:f>
              <c:strCache>
                <c:ptCount val="1"/>
                <c:pt idx="0">
                  <c:v>GS-DRAM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cat>
            <c:strRef>
              <c:f>Transactions!$A$5</c:f>
              <c:strCache>
                <c:ptCount val="1"/>
                <c:pt idx="0">
                  <c:v>Energy</c:v>
                </c:pt>
              </c:strCache>
            </c:strRef>
          </c:cat>
          <c:val>
            <c:numRef>
              <c:f>Transactions!$D$5</c:f>
              <c:numCache>
                <c:formatCode>General</c:formatCode>
                <c:ptCount val="1"/>
                <c:pt idx="0">
                  <c:v>17.079999999999998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5307264"/>
        <c:axId val="115309184"/>
      </c:barChart>
      <c:catAx>
        <c:axId val="115307264"/>
        <c:scaling>
          <c:orientation val="minMax"/>
        </c:scaling>
        <c:delete val="1"/>
        <c:axPos val="b"/>
        <c:majorTickMark val="out"/>
        <c:minorTickMark val="none"/>
        <c:tickLblPos val="nextTo"/>
        <c:crossAx val="115309184"/>
        <c:crosses val="autoZero"/>
        <c:auto val="1"/>
        <c:lblAlgn val="ctr"/>
        <c:lblOffset val="100"/>
        <c:noMultiLvlLbl val="0"/>
      </c:catAx>
      <c:valAx>
        <c:axId val="1153091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pPr>
            <a:endParaRPr lang="en-US"/>
          </a:p>
        </c:txPr>
        <c:crossAx val="1153072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4000" b="1"/>
      </a:pPr>
      <a:endParaRPr lang="en-US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40216025080198309"/>
          <c:y val="4.4777777777777777E-2"/>
          <c:w val="0.54691382327209104"/>
          <c:h val="0.910444444444444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Analytics!$B$1</c:f>
              <c:strCache>
                <c:ptCount val="1"/>
                <c:pt idx="0">
                  <c:v>Row Store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strRef>
              <c:f>Analytics!$A$2</c:f>
              <c:strCache>
                <c:ptCount val="1"/>
                <c:pt idx="0">
                  <c:v>Execution Time</c:v>
                </c:pt>
              </c:strCache>
            </c:strRef>
          </c:cat>
          <c:val>
            <c:numRef>
              <c:f>Analytics!$B$2</c:f>
              <c:numCache>
                <c:formatCode>General</c:formatCode>
                <c:ptCount val="1"/>
                <c:pt idx="0">
                  <c:v>2.0699999999999998</c:v>
                </c:pt>
              </c:numCache>
            </c:numRef>
          </c:val>
        </c:ser>
        <c:ser>
          <c:idx val="1"/>
          <c:order val="1"/>
          <c:tx>
            <c:strRef>
              <c:f>Analytics!$C$1</c:f>
              <c:strCache>
                <c:ptCount val="1"/>
                <c:pt idx="0">
                  <c:v>Column Store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strRef>
              <c:f>Analytics!$A$2</c:f>
              <c:strCache>
                <c:ptCount val="1"/>
                <c:pt idx="0">
                  <c:v>Execution Time</c:v>
                </c:pt>
              </c:strCache>
            </c:strRef>
          </c:cat>
          <c:val>
            <c:numRef>
              <c:f>Analytics!$C$2</c:f>
              <c:numCache>
                <c:formatCode>General</c:formatCode>
                <c:ptCount val="1"/>
                <c:pt idx="0">
                  <c:v>0.86</c:v>
                </c:pt>
              </c:numCache>
            </c:numRef>
          </c:val>
        </c:ser>
        <c:ser>
          <c:idx val="2"/>
          <c:order val="2"/>
          <c:tx>
            <c:strRef>
              <c:f>Analytics!$D$1</c:f>
              <c:strCache>
                <c:ptCount val="1"/>
                <c:pt idx="0">
                  <c:v>GS-DRAM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cat>
            <c:strRef>
              <c:f>Analytics!$A$2</c:f>
              <c:strCache>
                <c:ptCount val="1"/>
                <c:pt idx="0">
                  <c:v>Execution Time</c:v>
                </c:pt>
              </c:strCache>
            </c:strRef>
          </c:cat>
          <c:val>
            <c:numRef>
              <c:f>Analytics!$D$2</c:f>
              <c:numCache>
                <c:formatCode>General</c:formatCode>
                <c:ptCount val="1"/>
                <c:pt idx="0">
                  <c:v>1.06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1240192"/>
        <c:axId val="122115200"/>
      </c:barChart>
      <c:catAx>
        <c:axId val="121240192"/>
        <c:scaling>
          <c:orientation val="minMax"/>
        </c:scaling>
        <c:delete val="1"/>
        <c:axPos val="b"/>
        <c:majorTickMark val="out"/>
        <c:minorTickMark val="none"/>
        <c:tickLblPos val="nextTo"/>
        <c:crossAx val="122115200"/>
        <c:crosses val="autoZero"/>
        <c:auto val="1"/>
        <c:lblAlgn val="ctr"/>
        <c:lblOffset val="100"/>
        <c:noMultiLvlLbl val="0"/>
      </c:catAx>
      <c:valAx>
        <c:axId val="122115200"/>
        <c:scaling>
          <c:orientation val="minMax"/>
        </c:scaling>
        <c:delete val="0"/>
        <c:axPos val="l"/>
        <c:majorGridlines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pPr>
            <a:endParaRPr lang="en-US"/>
          </a:p>
        </c:txPr>
        <c:crossAx val="12124019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4000" b="1"/>
      </a:pPr>
      <a:endParaRPr lang="en-US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43790099154272383"/>
          <c:y val="4.4777777777777777E-2"/>
          <c:w val="0.5111730825313503"/>
          <c:h val="0.910444444444444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Analytics!$B$4</c:f>
              <c:strCache>
                <c:ptCount val="1"/>
                <c:pt idx="0">
                  <c:v>Row Store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strRef>
              <c:f>Analytics!$A$5</c:f>
              <c:strCache>
                <c:ptCount val="1"/>
                <c:pt idx="0">
                  <c:v>Energy</c:v>
                </c:pt>
              </c:strCache>
            </c:strRef>
          </c:cat>
          <c:val>
            <c:numRef>
              <c:f>Analytics!$B$5</c:f>
              <c:numCache>
                <c:formatCode>General</c:formatCode>
                <c:ptCount val="1"/>
                <c:pt idx="0">
                  <c:v>95.44</c:v>
                </c:pt>
              </c:numCache>
            </c:numRef>
          </c:val>
        </c:ser>
        <c:ser>
          <c:idx val="1"/>
          <c:order val="1"/>
          <c:tx>
            <c:strRef>
              <c:f>Analytics!$C$4</c:f>
              <c:strCache>
                <c:ptCount val="1"/>
                <c:pt idx="0">
                  <c:v>Column Store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strRef>
              <c:f>Analytics!$A$5</c:f>
              <c:strCache>
                <c:ptCount val="1"/>
                <c:pt idx="0">
                  <c:v>Energy</c:v>
                </c:pt>
              </c:strCache>
            </c:strRef>
          </c:cat>
          <c:val>
            <c:numRef>
              <c:f>Analytics!$C$5</c:f>
              <c:numCache>
                <c:formatCode>General</c:formatCode>
                <c:ptCount val="1"/>
                <c:pt idx="0">
                  <c:v>40.32</c:v>
                </c:pt>
              </c:numCache>
            </c:numRef>
          </c:val>
        </c:ser>
        <c:ser>
          <c:idx val="2"/>
          <c:order val="2"/>
          <c:tx>
            <c:strRef>
              <c:f>Analytics!$D$4</c:f>
              <c:strCache>
                <c:ptCount val="1"/>
                <c:pt idx="0">
                  <c:v>GS-DRAM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cat>
            <c:strRef>
              <c:f>Analytics!$A$5</c:f>
              <c:strCache>
                <c:ptCount val="1"/>
                <c:pt idx="0">
                  <c:v>Energy</c:v>
                </c:pt>
              </c:strCache>
            </c:strRef>
          </c:cat>
          <c:val>
            <c:numRef>
              <c:f>Analytics!$D$5</c:f>
              <c:numCache>
                <c:formatCode>General</c:formatCode>
                <c:ptCount val="1"/>
                <c:pt idx="0">
                  <c:v>49.82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3633024"/>
        <c:axId val="66949888"/>
      </c:barChart>
      <c:catAx>
        <c:axId val="123633024"/>
        <c:scaling>
          <c:orientation val="minMax"/>
        </c:scaling>
        <c:delete val="1"/>
        <c:axPos val="b"/>
        <c:majorTickMark val="out"/>
        <c:minorTickMark val="none"/>
        <c:tickLblPos val="nextTo"/>
        <c:crossAx val="66949888"/>
        <c:crosses val="autoZero"/>
        <c:auto val="1"/>
        <c:lblAlgn val="ctr"/>
        <c:lblOffset val="100"/>
        <c:noMultiLvlLbl val="0"/>
      </c:catAx>
      <c:valAx>
        <c:axId val="669498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pPr>
            <a:endParaRPr lang="en-US"/>
          </a:p>
        </c:txPr>
        <c:crossAx val="1236330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4000" b="1"/>
      </a:pPr>
      <a:endParaRPr lang="en-US"/>
    </a:p>
  </c:txPr>
  <c:externalData r:id="rId2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wmf"/><Relationship Id="rId7" Type="http://schemas.openxmlformats.org/officeDocument/2006/relationships/image" Target="../media/image6.w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wmf"/><Relationship Id="rId5" Type="http://schemas.openxmlformats.org/officeDocument/2006/relationships/image" Target="../media/image4.png"/><Relationship Id="rId4" Type="http://schemas.openxmlformats.org/officeDocument/2006/relationships/image" Target="../media/image3.wmf"/><Relationship Id="rId9" Type="http://schemas.openxmlformats.org/officeDocument/2006/relationships/image" Target="../media/image8.w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29260800" cy="36576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762024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Rounded Rectangle 2"/>
          <p:cNvSpPr/>
          <p:nvPr userDrawn="1"/>
        </p:nvSpPr>
        <p:spPr>
          <a:xfrm>
            <a:off x="330200" y="304800"/>
            <a:ext cx="28625800" cy="36021963"/>
          </a:xfrm>
          <a:prstGeom prst="roundRect">
            <a:avLst>
              <a:gd name="adj" fmla="val 1059"/>
            </a:avLst>
          </a:prstGeom>
          <a:noFill/>
          <a:ln w="63500">
            <a:solidFill>
              <a:srgbClr val="3D71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762024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4" name="Group 11"/>
          <p:cNvGrpSpPr>
            <a:grpSpLocks/>
          </p:cNvGrpSpPr>
          <p:nvPr userDrawn="1"/>
        </p:nvGrpSpPr>
        <p:grpSpPr bwMode="auto">
          <a:xfrm>
            <a:off x="331788" y="290513"/>
            <a:ext cx="28638500" cy="2535237"/>
            <a:chOff x="332509" y="2722418"/>
            <a:chExt cx="28637346" cy="2535382"/>
          </a:xfrm>
        </p:grpSpPr>
        <p:sp>
          <p:nvSpPr>
            <p:cNvPr id="5" name="Rounded Rectangle 4"/>
            <p:cNvSpPr/>
            <p:nvPr userDrawn="1"/>
          </p:nvSpPr>
          <p:spPr>
            <a:xfrm>
              <a:off x="353145" y="2722418"/>
              <a:ext cx="28616710" cy="2327408"/>
            </a:xfrm>
            <a:prstGeom prst="roundRect">
              <a:avLst/>
            </a:prstGeom>
            <a:solidFill>
              <a:srgbClr val="3D71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376202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" name="Rectangle 5"/>
            <p:cNvSpPr/>
            <p:nvPr userDrawn="1"/>
          </p:nvSpPr>
          <p:spPr>
            <a:xfrm>
              <a:off x="332509" y="4363987"/>
              <a:ext cx="28637346" cy="893813"/>
            </a:xfrm>
            <a:prstGeom prst="rect">
              <a:avLst/>
            </a:prstGeom>
            <a:solidFill>
              <a:srgbClr val="3D71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376202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pic>
        <p:nvPicPr>
          <p:cNvPr id="7" name="Picture 11" descr="Clouds_08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50" y="2398713"/>
            <a:ext cx="28554363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2" descr="CMU_logo_stack_pms_187C.eps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6200" y="34475738"/>
            <a:ext cx="23495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3" descr="intel_new.eps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09775" y="34639250"/>
            <a:ext cx="1817688" cy="119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4" descr="GeorgiaTech_logo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2875" y="34647188"/>
            <a:ext cx="2795588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5" descr="PrincetonUsig2-CMYK.eps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21175" y="34702750"/>
            <a:ext cx="3883025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6" descr="11_berkeley_word_B_02.eps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0913" y="34882138"/>
            <a:ext cx="358775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7" descr="logo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63" y="33577213"/>
            <a:ext cx="2674937" cy="250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8" descr="UW.Wordmark_stacked.eps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07913" y="34761488"/>
            <a:ext cx="3378200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7697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CBE669-96A2-46EB-8ACF-99076F7EA347}" type="datetimeFigureOut">
              <a:rPr lang="en-US"/>
              <a:pPr>
                <a:defRPr/>
              </a:pPr>
              <a:t>12/3/2015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023F5D-2577-4DF2-84F0-0F2DF9EC0A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801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2761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762" y="45516800"/>
            <a:ext cx="41889680" cy="128735669"/>
          </a:xfrm>
        </p:spPr>
        <p:txBody>
          <a:bodyPr/>
          <a:lstStyle>
            <a:lvl1pPr>
              <a:defRPr sz="11500"/>
            </a:lvl1pPr>
            <a:lvl2pPr>
              <a:defRPr sz="9900"/>
            </a:lvl2pPr>
            <a:lvl3pPr>
              <a:defRPr sz="8200"/>
            </a:lvl3pPr>
            <a:lvl4pPr>
              <a:defRPr sz="7400"/>
            </a:lvl4pPr>
            <a:lvl5pPr>
              <a:defRPr sz="7400"/>
            </a:lvl5pPr>
            <a:lvl6pPr>
              <a:defRPr sz="7400"/>
            </a:lvl6pPr>
            <a:lvl7pPr>
              <a:defRPr sz="7400"/>
            </a:lvl7pPr>
            <a:lvl8pPr>
              <a:defRPr sz="7400"/>
            </a:lvl8pPr>
            <a:lvl9pPr>
              <a:defRPr sz="7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61122" y="45516800"/>
            <a:ext cx="41889680" cy="128735669"/>
          </a:xfrm>
        </p:spPr>
        <p:txBody>
          <a:bodyPr/>
          <a:lstStyle>
            <a:lvl1pPr>
              <a:defRPr sz="11500"/>
            </a:lvl1pPr>
            <a:lvl2pPr>
              <a:defRPr sz="9900"/>
            </a:lvl2pPr>
            <a:lvl3pPr>
              <a:defRPr sz="8200"/>
            </a:lvl3pPr>
            <a:lvl4pPr>
              <a:defRPr sz="7400"/>
            </a:lvl4pPr>
            <a:lvl5pPr>
              <a:defRPr sz="7400"/>
            </a:lvl5pPr>
            <a:lvl6pPr>
              <a:defRPr sz="7400"/>
            </a:lvl6pPr>
            <a:lvl7pPr>
              <a:defRPr sz="7400"/>
            </a:lvl7pPr>
            <a:lvl8pPr>
              <a:defRPr sz="7400"/>
            </a:lvl8pPr>
            <a:lvl9pPr>
              <a:defRPr sz="7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177E24-CB0B-458E-A0B7-C40891DA1889}" type="datetimeFigureOut">
              <a:rPr lang="en-US"/>
              <a:pPr>
                <a:defRPr/>
              </a:pPr>
              <a:t>12/3/2015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6665DA-36D4-4FA7-9050-AE06ABD996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147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7396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9815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5D7F26-E099-4B64-AFFB-AA890790C8C0}" type="datetimeFigureOut">
              <a:rPr lang="en-US"/>
              <a:pPr>
                <a:defRPr/>
              </a:pPr>
              <a:t>12/3/2015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270CD7-24E9-4054-8089-E1E99A2693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142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6752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5322" y="25603200"/>
            <a:ext cx="17556480" cy="3022603"/>
          </a:xfrm>
        </p:spPr>
        <p:txBody>
          <a:bodyPr anchor="b"/>
          <a:lstStyle>
            <a:lvl1pPr algn="l">
              <a:defRPr sz="8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735322" y="3268133"/>
            <a:ext cx="17556480" cy="21945600"/>
          </a:xfrm>
        </p:spPr>
        <p:txBody>
          <a:bodyPr rtlCol="0">
            <a:normAutofit/>
          </a:bodyPr>
          <a:lstStyle>
            <a:lvl1pPr marL="0" indent="0">
              <a:buNone/>
              <a:defRPr sz="13200"/>
            </a:lvl1pPr>
            <a:lvl2pPr marL="1881012" indent="0">
              <a:buNone/>
              <a:defRPr sz="11500"/>
            </a:lvl2pPr>
            <a:lvl3pPr marL="3762024" indent="0">
              <a:buNone/>
              <a:defRPr sz="9900"/>
            </a:lvl3pPr>
            <a:lvl4pPr marL="5643037" indent="0">
              <a:buNone/>
              <a:defRPr sz="8200"/>
            </a:lvl4pPr>
            <a:lvl5pPr marL="7524049" indent="0">
              <a:buNone/>
              <a:defRPr sz="8200"/>
            </a:lvl5pPr>
            <a:lvl6pPr marL="9405061" indent="0">
              <a:buNone/>
              <a:defRPr sz="8200"/>
            </a:lvl6pPr>
            <a:lvl7pPr marL="11286073" indent="0">
              <a:buNone/>
              <a:defRPr sz="8200"/>
            </a:lvl7pPr>
            <a:lvl8pPr marL="13167086" indent="0">
              <a:buNone/>
              <a:defRPr sz="8200"/>
            </a:lvl8pPr>
            <a:lvl9pPr marL="15048098" indent="0">
              <a:buNone/>
              <a:defRPr sz="82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35322" y="28625803"/>
            <a:ext cx="17556480" cy="4292597"/>
          </a:xfrm>
        </p:spPr>
        <p:txBody>
          <a:bodyPr/>
          <a:lstStyle>
            <a:lvl1pPr marL="0" indent="0">
              <a:buNone/>
              <a:defRPr sz="5800"/>
            </a:lvl1pPr>
            <a:lvl2pPr marL="1881012" indent="0">
              <a:buNone/>
              <a:defRPr sz="4900"/>
            </a:lvl2pPr>
            <a:lvl3pPr marL="3762024" indent="0">
              <a:buNone/>
              <a:defRPr sz="4100"/>
            </a:lvl3pPr>
            <a:lvl4pPr marL="5643037" indent="0">
              <a:buNone/>
              <a:defRPr sz="3700"/>
            </a:lvl4pPr>
            <a:lvl5pPr marL="7524049" indent="0">
              <a:buNone/>
              <a:defRPr sz="3700"/>
            </a:lvl5pPr>
            <a:lvl6pPr marL="9405061" indent="0">
              <a:buNone/>
              <a:defRPr sz="3700"/>
            </a:lvl6pPr>
            <a:lvl7pPr marL="11286073" indent="0">
              <a:buNone/>
              <a:defRPr sz="3700"/>
            </a:lvl7pPr>
            <a:lvl8pPr marL="13167086" indent="0">
              <a:buNone/>
              <a:defRPr sz="3700"/>
            </a:lvl8pPr>
            <a:lvl9pPr marL="15048098" indent="0">
              <a:buNone/>
              <a:defRPr sz="3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C10B52-C091-4A8F-AF50-B1D1BC54178F}" type="datetimeFigureOut">
              <a:rPr lang="en-US"/>
              <a:pPr>
                <a:defRPr/>
              </a:pPr>
              <a:t>12/3/2015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747DBF-DB37-4A3F-A1FF-6524C5113C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921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F2CD6A-9131-4C29-92C3-3A2B1ABF80D2}" type="datetimeFigureOut">
              <a:rPr lang="en-US"/>
              <a:pPr>
                <a:defRPr/>
              </a:pPr>
              <a:t>12/3/2015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9F917F-47CD-40F4-82AA-616DA684C2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14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84042" y="7814739"/>
            <a:ext cx="21066758" cy="1664377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83760" y="7814739"/>
            <a:ext cx="62712602" cy="1664377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C1F1C1-35DB-4305-84C0-52C1B5B10939}" type="datetimeFigureOut">
              <a:rPr lang="en-US"/>
              <a:pPr>
                <a:defRPr/>
              </a:pPr>
              <a:t>12/3/2015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2EF1CF-6B2E-4A44-A314-DAF87E6C64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960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463675" y="1465263"/>
            <a:ext cx="2633345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6202" tIns="188101" rIns="376202" bIns="18810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463675" y="8534400"/>
            <a:ext cx="26333450" cy="2413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6202" tIns="188101" rIns="376202" bIns="18810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63675" y="33901063"/>
            <a:ext cx="6826250" cy="1946275"/>
          </a:xfrm>
          <a:prstGeom prst="rect">
            <a:avLst/>
          </a:prstGeom>
        </p:spPr>
        <p:txBody>
          <a:bodyPr vert="horz" lIns="376202" tIns="188101" rIns="376202" bIns="188101" rtlCol="0" anchor="ctr"/>
          <a:lstStyle>
            <a:lvl1pPr algn="l" defTabSz="3762024" fontAlgn="auto">
              <a:spcBef>
                <a:spcPts val="0"/>
              </a:spcBef>
              <a:spcAft>
                <a:spcPts val="0"/>
              </a:spcAft>
              <a:defRPr sz="4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F926459-F441-4131-B384-05213C56059C}" type="datetimeFigureOut">
              <a:rPr lang="en-US"/>
              <a:pPr>
                <a:defRPr/>
              </a:pPr>
              <a:t>12/3/2015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998075" y="33901063"/>
            <a:ext cx="9264650" cy="1946275"/>
          </a:xfrm>
          <a:prstGeom prst="rect">
            <a:avLst/>
          </a:prstGeom>
        </p:spPr>
        <p:txBody>
          <a:bodyPr vert="horz" lIns="376202" tIns="188101" rIns="376202" bIns="188101" rtlCol="0" anchor="ctr"/>
          <a:lstStyle>
            <a:lvl1pPr algn="ctr" defTabSz="3762024" fontAlgn="auto">
              <a:spcBef>
                <a:spcPts val="0"/>
              </a:spcBef>
              <a:spcAft>
                <a:spcPts val="0"/>
              </a:spcAft>
              <a:defRPr sz="4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970875" y="33901063"/>
            <a:ext cx="6826250" cy="1946275"/>
          </a:xfrm>
          <a:prstGeom prst="rect">
            <a:avLst/>
          </a:prstGeom>
        </p:spPr>
        <p:txBody>
          <a:bodyPr vert="horz" lIns="376202" tIns="188101" rIns="376202" bIns="188101" rtlCol="0" anchor="ctr"/>
          <a:lstStyle>
            <a:lvl1pPr algn="r" defTabSz="3762024" fontAlgn="auto">
              <a:spcBef>
                <a:spcPts val="0"/>
              </a:spcBef>
              <a:spcAft>
                <a:spcPts val="0"/>
              </a:spcAft>
              <a:defRPr sz="4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6BD0707-0007-4196-9A29-5AD4DD016F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1" r:id="rId2"/>
    <p:sldLayoutId id="2147483768" r:id="rId3"/>
    <p:sldLayoutId id="2147483762" r:id="rId4"/>
    <p:sldLayoutId id="2147483769" r:id="rId5"/>
    <p:sldLayoutId id="2147483770" r:id="rId6"/>
    <p:sldLayoutId id="2147483763" r:id="rId7"/>
    <p:sldLayoutId id="2147483771" r:id="rId8"/>
    <p:sldLayoutId id="2147483764" r:id="rId9"/>
    <p:sldLayoutId id="2147483765" r:id="rId10"/>
    <p:sldLayoutId id="2147483766" r:id="rId11"/>
  </p:sldLayoutIdLst>
  <p:txStyles>
    <p:titleStyle>
      <a:lvl1pPr algn="ctr" defTabSz="3760788" rtl="0" eaLnBrk="0" fontAlgn="base" hangingPunct="0">
        <a:spcBef>
          <a:spcPct val="0"/>
        </a:spcBef>
        <a:spcAft>
          <a:spcPct val="0"/>
        </a:spcAft>
        <a:defRPr sz="181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3760788" rtl="0" eaLnBrk="0" fontAlgn="base" hangingPunct="0">
        <a:spcBef>
          <a:spcPct val="0"/>
        </a:spcBef>
        <a:spcAft>
          <a:spcPct val="0"/>
        </a:spcAft>
        <a:defRPr sz="18100">
          <a:solidFill>
            <a:schemeClr val="tx1"/>
          </a:solidFill>
          <a:latin typeface="Myriad Pro Cond" pitchFamily="34" charset="0"/>
        </a:defRPr>
      </a:lvl2pPr>
      <a:lvl3pPr algn="ctr" defTabSz="3760788" rtl="0" eaLnBrk="0" fontAlgn="base" hangingPunct="0">
        <a:spcBef>
          <a:spcPct val="0"/>
        </a:spcBef>
        <a:spcAft>
          <a:spcPct val="0"/>
        </a:spcAft>
        <a:defRPr sz="18100">
          <a:solidFill>
            <a:schemeClr val="tx1"/>
          </a:solidFill>
          <a:latin typeface="Myriad Pro Cond" pitchFamily="34" charset="0"/>
        </a:defRPr>
      </a:lvl3pPr>
      <a:lvl4pPr algn="ctr" defTabSz="3760788" rtl="0" eaLnBrk="0" fontAlgn="base" hangingPunct="0">
        <a:spcBef>
          <a:spcPct val="0"/>
        </a:spcBef>
        <a:spcAft>
          <a:spcPct val="0"/>
        </a:spcAft>
        <a:defRPr sz="18100">
          <a:solidFill>
            <a:schemeClr val="tx1"/>
          </a:solidFill>
          <a:latin typeface="Myriad Pro Cond" pitchFamily="34" charset="0"/>
        </a:defRPr>
      </a:lvl4pPr>
      <a:lvl5pPr algn="ctr" defTabSz="3760788" rtl="0" eaLnBrk="0" fontAlgn="base" hangingPunct="0">
        <a:spcBef>
          <a:spcPct val="0"/>
        </a:spcBef>
        <a:spcAft>
          <a:spcPct val="0"/>
        </a:spcAft>
        <a:defRPr sz="18100">
          <a:solidFill>
            <a:schemeClr val="tx1"/>
          </a:solidFill>
          <a:latin typeface="Myriad Pro Cond" pitchFamily="34" charset="0"/>
        </a:defRPr>
      </a:lvl5pPr>
      <a:lvl6pPr marL="457200" algn="ctr" defTabSz="3760788" rtl="0" fontAlgn="base">
        <a:spcBef>
          <a:spcPct val="0"/>
        </a:spcBef>
        <a:spcAft>
          <a:spcPct val="0"/>
        </a:spcAft>
        <a:defRPr sz="18100">
          <a:solidFill>
            <a:schemeClr val="tx1"/>
          </a:solidFill>
          <a:latin typeface="Calibri" pitchFamily="34" charset="0"/>
        </a:defRPr>
      </a:lvl6pPr>
      <a:lvl7pPr marL="914400" algn="ctr" defTabSz="3760788" rtl="0" fontAlgn="base">
        <a:spcBef>
          <a:spcPct val="0"/>
        </a:spcBef>
        <a:spcAft>
          <a:spcPct val="0"/>
        </a:spcAft>
        <a:defRPr sz="18100">
          <a:solidFill>
            <a:schemeClr val="tx1"/>
          </a:solidFill>
          <a:latin typeface="Calibri" pitchFamily="34" charset="0"/>
        </a:defRPr>
      </a:lvl7pPr>
      <a:lvl8pPr marL="1371600" algn="ctr" defTabSz="3760788" rtl="0" fontAlgn="base">
        <a:spcBef>
          <a:spcPct val="0"/>
        </a:spcBef>
        <a:spcAft>
          <a:spcPct val="0"/>
        </a:spcAft>
        <a:defRPr sz="18100">
          <a:solidFill>
            <a:schemeClr val="tx1"/>
          </a:solidFill>
          <a:latin typeface="Calibri" pitchFamily="34" charset="0"/>
        </a:defRPr>
      </a:lvl8pPr>
      <a:lvl9pPr marL="1828800" algn="ctr" defTabSz="3760788" rtl="0" fontAlgn="base">
        <a:spcBef>
          <a:spcPct val="0"/>
        </a:spcBef>
        <a:spcAft>
          <a:spcPct val="0"/>
        </a:spcAft>
        <a:defRPr sz="18100">
          <a:solidFill>
            <a:schemeClr val="tx1"/>
          </a:solidFill>
          <a:latin typeface="Calibri" pitchFamily="34" charset="0"/>
        </a:defRPr>
      </a:lvl9pPr>
    </p:titleStyle>
    <p:bodyStyle>
      <a:lvl1pPr marL="1409700" indent="-1409700" algn="l" defTabSz="37607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3200" kern="1200">
          <a:solidFill>
            <a:schemeClr val="tx1"/>
          </a:solidFill>
          <a:latin typeface="+mn-lt"/>
          <a:ea typeface="+mn-ea"/>
          <a:cs typeface="+mn-cs"/>
        </a:defRPr>
      </a:lvl1pPr>
      <a:lvl2pPr marL="3055938" indent="-1174750" algn="l" defTabSz="376078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1500" kern="1200">
          <a:solidFill>
            <a:schemeClr val="tx1"/>
          </a:solidFill>
          <a:latin typeface="+mn-lt"/>
          <a:ea typeface="+mn-ea"/>
          <a:cs typeface="+mn-cs"/>
        </a:defRPr>
      </a:lvl2pPr>
      <a:lvl3pPr marL="4702175" indent="-939800" algn="l" defTabSz="37607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9900" kern="1200">
          <a:solidFill>
            <a:schemeClr val="tx1"/>
          </a:solidFill>
          <a:latin typeface="+mn-lt"/>
          <a:ea typeface="+mn-ea"/>
          <a:cs typeface="+mn-cs"/>
        </a:defRPr>
      </a:lvl3pPr>
      <a:lvl4pPr marL="6583363" indent="-939800" algn="l" defTabSz="376078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8200" kern="1200">
          <a:solidFill>
            <a:schemeClr val="tx1"/>
          </a:solidFill>
          <a:latin typeface="+mn-lt"/>
          <a:ea typeface="+mn-ea"/>
          <a:cs typeface="+mn-cs"/>
        </a:defRPr>
      </a:lvl4pPr>
      <a:lvl5pPr marL="8464550" indent="-939800" algn="l" defTabSz="3760788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8200" kern="1200">
          <a:solidFill>
            <a:schemeClr val="tx1"/>
          </a:solidFill>
          <a:latin typeface="+mn-lt"/>
          <a:ea typeface="+mn-ea"/>
          <a:cs typeface="+mn-cs"/>
        </a:defRPr>
      </a:lvl5pPr>
      <a:lvl6pPr marL="10345567" indent="-940506" algn="l" defTabSz="3762024" rtl="0" eaLnBrk="1" latinLnBrk="0" hangingPunct="1">
        <a:spcBef>
          <a:spcPct val="20000"/>
        </a:spcBef>
        <a:buFont typeface="Arial" pitchFamily="34" charset="0"/>
        <a:buChar char="•"/>
        <a:defRPr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12226580" indent="-940506" algn="l" defTabSz="3762024" rtl="0" eaLnBrk="1" latinLnBrk="0" hangingPunct="1">
        <a:spcBef>
          <a:spcPct val="20000"/>
        </a:spcBef>
        <a:buFont typeface="Arial" pitchFamily="34" charset="0"/>
        <a:buChar char="•"/>
        <a:defRPr sz="8200" kern="1200">
          <a:solidFill>
            <a:schemeClr val="tx1"/>
          </a:solidFill>
          <a:latin typeface="+mn-lt"/>
          <a:ea typeface="+mn-ea"/>
          <a:cs typeface="+mn-cs"/>
        </a:defRPr>
      </a:lvl7pPr>
      <a:lvl8pPr marL="14107592" indent="-940506" algn="l" defTabSz="3762024" rtl="0" eaLnBrk="1" latinLnBrk="0" hangingPunct="1">
        <a:spcBef>
          <a:spcPct val="20000"/>
        </a:spcBef>
        <a:buFont typeface="Arial" pitchFamily="34" charset="0"/>
        <a:buChar char="•"/>
        <a:defRPr sz="8200" kern="1200">
          <a:solidFill>
            <a:schemeClr val="tx1"/>
          </a:solidFill>
          <a:latin typeface="+mn-lt"/>
          <a:ea typeface="+mn-ea"/>
          <a:cs typeface="+mn-cs"/>
        </a:defRPr>
      </a:lvl8pPr>
      <a:lvl9pPr marL="15988604" indent="-940506" algn="l" defTabSz="3762024" rtl="0" eaLnBrk="1" latinLnBrk="0" hangingPunct="1">
        <a:spcBef>
          <a:spcPct val="20000"/>
        </a:spcBef>
        <a:buFont typeface="Arial" pitchFamily="34" charset="0"/>
        <a:buChar char="•"/>
        <a:defRPr sz="8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762024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1pPr>
      <a:lvl2pPr marL="1881012" algn="l" defTabSz="3762024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2pPr>
      <a:lvl3pPr marL="3762024" algn="l" defTabSz="3762024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3pPr>
      <a:lvl4pPr marL="5643037" algn="l" defTabSz="3762024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4pPr>
      <a:lvl5pPr marL="7524049" algn="l" defTabSz="3762024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5pPr>
      <a:lvl6pPr marL="9405061" algn="l" defTabSz="3762024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6pPr>
      <a:lvl7pPr marL="11286073" algn="l" defTabSz="3762024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7pPr>
      <a:lvl8pPr marL="13167086" algn="l" defTabSz="3762024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8pPr>
      <a:lvl9pPr marL="15048098" algn="l" defTabSz="3762024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chart" Target="../charts/chart6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Rectangle 316"/>
          <p:cNvSpPr/>
          <p:nvPr/>
        </p:nvSpPr>
        <p:spPr>
          <a:xfrm>
            <a:off x="0" y="0"/>
            <a:ext cx="29260800" cy="2695074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609600" y="454025"/>
            <a:ext cx="2800350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6600" b="1">
                <a:solidFill>
                  <a:schemeClr val="bg1"/>
                </a:solidFill>
                <a:latin typeface="Calibri" pitchFamily="34" charset="0"/>
              </a:rPr>
              <a:t>Gather-Scatter DRAM: Improving the Spatial Locality of Strided Access Patterns</a:t>
            </a: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812800" y="1489075"/>
            <a:ext cx="27670125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4400">
                <a:solidFill>
                  <a:schemeClr val="bg1"/>
                </a:solidFill>
                <a:latin typeface="Calibri" pitchFamily="34" charset="0"/>
              </a:rPr>
              <a:t>Vivek Seshadri, Thomas Mullins, Amirali Boroumand, Onur Mutlu, Phillip B. Gibbons, Michael A. Kozuch, Todd. C. Mowry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927280"/>
              </p:ext>
            </p:extLst>
          </p:nvPr>
        </p:nvGraphicFramePr>
        <p:xfrm>
          <a:off x="18583859" y="29844367"/>
          <a:ext cx="4444252" cy="5487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0913926"/>
              </p:ext>
            </p:extLst>
          </p:nvPr>
        </p:nvGraphicFramePr>
        <p:xfrm>
          <a:off x="23317171" y="29731297"/>
          <a:ext cx="4874558" cy="56006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235485"/>
              </p:ext>
            </p:extLst>
          </p:nvPr>
        </p:nvGraphicFramePr>
        <p:xfrm>
          <a:off x="1742742" y="29695636"/>
          <a:ext cx="2286000" cy="49084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8699032"/>
              </p:ext>
            </p:extLst>
          </p:nvPr>
        </p:nvGraphicFramePr>
        <p:xfrm>
          <a:off x="5098953" y="29695636"/>
          <a:ext cx="2286000" cy="49084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7502802"/>
              </p:ext>
            </p:extLst>
          </p:nvPr>
        </p:nvGraphicFramePr>
        <p:xfrm>
          <a:off x="10047461" y="29695636"/>
          <a:ext cx="2619663" cy="49084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0318951"/>
              </p:ext>
            </p:extLst>
          </p:nvPr>
        </p:nvGraphicFramePr>
        <p:xfrm>
          <a:off x="13390823" y="29695636"/>
          <a:ext cx="2624328" cy="49084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2" name="TextBox 11"/>
          <p:cNvSpPr txBox="1"/>
          <p:nvPr/>
        </p:nvSpPr>
        <p:spPr>
          <a:xfrm rot="16200000">
            <a:off x="-1181894" y="31632644"/>
            <a:ext cx="4657725" cy="10906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sz="4000" b="1" dirty="0">
                <a:solidFill>
                  <a:srgbClr val="C00000"/>
                </a:solidFill>
                <a:latin typeface="+mn-lt"/>
              </a:rPr>
              <a:t>Throughput </a:t>
            </a: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(millions/second)</a:t>
            </a:r>
          </a:p>
        </p:txBody>
      </p:sp>
      <p:sp>
        <p:nvSpPr>
          <p:cNvPr id="13" name="TextBox 12"/>
          <p:cNvSpPr txBox="1"/>
          <p:nvPr/>
        </p:nvSpPr>
        <p:spPr>
          <a:xfrm rot="16200000">
            <a:off x="2322513" y="31623912"/>
            <a:ext cx="4657725" cy="1089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sz="4000" b="1" dirty="0">
                <a:solidFill>
                  <a:srgbClr val="C00000"/>
                </a:solidFill>
                <a:latin typeface="+mn-lt"/>
              </a:rPr>
              <a:t>Energy</a:t>
            </a:r>
          </a:p>
          <a:p>
            <a:pPr algn="ctr">
              <a:lnSpc>
                <a:spcPct val="90000"/>
              </a:lnSpc>
              <a:defRPr/>
            </a:pP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 (mJ for 10000 trans.)</a:t>
            </a:r>
          </a:p>
        </p:txBody>
      </p:sp>
      <p:sp>
        <p:nvSpPr>
          <p:cNvPr id="14" name="TextBox 13"/>
          <p:cNvSpPr txBox="1"/>
          <p:nvPr/>
        </p:nvSpPr>
        <p:spPr>
          <a:xfrm rot="16200000">
            <a:off x="7432675" y="31814412"/>
            <a:ext cx="4657725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000" b="1" dirty="0">
                <a:solidFill>
                  <a:srgbClr val="C00000"/>
                </a:solidFill>
                <a:latin typeface="+mn-lt"/>
              </a:rPr>
              <a:t>Execution Time</a:t>
            </a: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 (mSec)</a:t>
            </a:r>
          </a:p>
        </p:txBody>
      </p:sp>
      <p:sp>
        <p:nvSpPr>
          <p:cNvPr id="15" name="TextBox 14"/>
          <p:cNvSpPr txBox="1"/>
          <p:nvPr/>
        </p:nvSpPr>
        <p:spPr>
          <a:xfrm rot="16200000">
            <a:off x="10945813" y="31804887"/>
            <a:ext cx="4657725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000" b="1" dirty="0">
                <a:solidFill>
                  <a:srgbClr val="C00000"/>
                </a:solidFill>
                <a:latin typeface="+mn-lt"/>
              </a:rPr>
              <a:t>Energy </a:t>
            </a: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(mJ)</a:t>
            </a:r>
          </a:p>
        </p:txBody>
      </p:sp>
      <p:sp>
        <p:nvSpPr>
          <p:cNvPr id="16" name="TextBox 15"/>
          <p:cNvSpPr txBox="1"/>
          <p:nvPr/>
        </p:nvSpPr>
        <p:spPr>
          <a:xfrm rot="16200000">
            <a:off x="21247100" y="31804887"/>
            <a:ext cx="4657725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000" b="1" dirty="0">
                <a:solidFill>
                  <a:srgbClr val="C00000"/>
                </a:solidFill>
                <a:latin typeface="+mn-lt"/>
              </a:rPr>
              <a:t>Execution</a:t>
            </a:r>
            <a:r>
              <a:rPr lang="en-US" sz="40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 sz="4000" b="1" dirty="0">
                <a:solidFill>
                  <a:srgbClr val="C00000"/>
                </a:solidFill>
                <a:latin typeface="+mn-lt"/>
              </a:rPr>
              <a:t>Time</a:t>
            </a:r>
            <a:r>
              <a:rPr lang="en-US" sz="40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(mSec)</a:t>
            </a:r>
          </a:p>
        </p:txBody>
      </p:sp>
      <p:sp>
        <p:nvSpPr>
          <p:cNvPr id="17" name="TextBox 16"/>
          <p:cNvSpPr txBox="1"/>
          <p:nvPr/>
        </p:nvSpPr>
        <p:spPr>
          <a:xfrm rot="16200000">
            <a:off x="15610681" y="31623119"/>
            <a:ext cx="4657725" cy="10906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sz="4000" b="1" dirty="0">
                <a:solidFill>
                  <a:srgbClr val="C00000"/>
                </a:solidFill>
                <a:latin typeface="+mn-lt"/>
              </a:rPr>
              <a:t>Throughput </a:t>
            </a:r>
            <a:r>
              <a:rPr lang="en-US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(millions/second)</a:t>
            </a:r>
            <a:endParaRPr lang="en-US" sz="4000" b="1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95300" y="27369412"/>
            <a:ext cx="7604125" cy="22526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sz="6000" b="1" dirty="0">
                <a:solidFill>
                  <a:srgbClr val="C00000"/>
                </a:solidFill>
                <a:latin typeface="+mn-lt"/>
              </a:rPr>
              <a:t>Transactions</a:t>
            </a:r>
          </a:p>
          <a:p>
            <a:pPr algn="ctr">
              <a:lnSpc>
                <a:spcPct val="90000"/>
              </a:lnSpc>
              <a:defRPr/>
            </a:pPr>
            <a:r>
              <a:rPr lang="en-US" sz="4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(average across many workloads)</a:t>
            </a:r>
          </a:p>
          <a:p>
            <a:pPr algn="ctr">
              <a:lnSpc>
                <a:spcPct val="90000"/>
              </a:lnSpc>
              <a:defRPr/>
            </a:pPr>
            <a:r>
              <a:rPr lang="en-US" sz="4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(varying number of R/W/RW fields)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275888" y="27369412"/>
            <a:ext cx="5997575" cy="22526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sz="6000" b="1" dirty="0">
                <a:solidFill>
                  <a:srgbClr val="C00000"/>
                </a:solidFill>
                <a:latin typeface="+mn-lt"/>
              </a:rPr>
              <a:t>Analytics</a:t>
            </a:r>
          </a:p>
          <a:p>
            <a:pPr algn="ctr">
              <a:lnSpc>
                <a:spcPct val="90000"/>
              </a:lnSpc>
              <a:defRPr/>
            </a:pPr>
            <a:r>
              <a:rPr lang="en-US" sz="4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(average of two workloads)</a:t>
            </a:r>
          </a:p>
          <a:p>
            <a:pPr algn="ctr">
              <a:lnSpc>
                <a:spcPct val="90000"/>
              </a:lnSpc>
              <a:defRPr/>
            </a:pPr>
            <a:r>
              <a:rPr lang="en-US" sz="4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(sum of 1 or 2 columns)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9183350" y="27369412"/>
            <a:ext cx="8075613" cy="22526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sz="6000" b="1" dirty="0">
                <a:solidFill>
                  <a:srgbClr val="C00000"/>
                </a:solidFill>
                <a:latin typeface="+mn-lt"/>
              </a:rPr>
              <a:t>Hybrid Transactions/Analytics</a:t>
            </a:r>
          </a:p>
          <a:p>
            <a:pPr algn="ctr">
              <a:lnSpc>
                <a:spcPct val="90000"/>
              </a:lnSpc>
              <a:defRPr/>
            </a:pPr>
            <a:r>
              <a:rPr lang="en-US" sz="4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(transactions = 1R+1W per record)</a:t>
            </a:r>
          </a:p>
          <a:p>
            <a:pPr algn="ctr">
              <a:lnSpc>
                <a:spcPct val="90000"/>
              </a:lnSpc>
              <a:defRPr/>
            </a:pPr>
            <a:r>
              <a:rPr lang="en-US" sz="4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(analytics = sum of 1 column) 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09600" y="3314700"/>
            <a:ext cx="28003500" cy="6000750"/>
          </a:xfrm>
          <a:prstGeom prst="roundRect">
            <a:avLst>
              <a:gd name="adj" fmla="val 4762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1250950" y="4157663"/>
            <a:ext cx="4578350" cy="3786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8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In-Memory Database Table</a:t>
            </a:r>
          </a:p>
        </p:txBody>
      </p:sp>
      <p:grpSp>
        <p:nvGrpSpPr>
          <p:cNvPr id="23" name="Group 7193"/>
          <p:cNvGrpSpPr>
            <a:grpSpLocks/>
          </p:cNvGrpSpPr>
          <p:nvPr/>
        </p:nvGrpSpPr>
        <p:grpSpPr bwMode="auto">
          <a:xfrm>
            <a:off x="6570663" y="3656013"/>
            <a:ext cx="5897562" cy="5126037"/>
            <a:chOff x="6571113" y="3655278"/>
            <a:chExt cx="5896849" cy="5126772"/>
          </a:xfrm>
        </p:grpSpPr>
        <p:grpSp>
          <p:nvGrpSpPr>
            <p:cNvPr id="24" name="Group 7168"/>
            <p:cNvGrpSpPr>
              <a:grpSpLocks/>
            </p:cNvGrpSpPr>
            <p:nvPr/>
          </p:nvGrpSpPr>
          <p:grpSpPr bwMode="auto">
            <a:xfrm>
              <a:off x="8724504" y="4772025"/>
              <a:ext cx="2666737" cy="3981450"/>
              <a:chOff x="8283267" y="4600575"/>
              <a:chExt cx="2666737" cy="3981450"/>
            </a:xfrm>
          </p:grpSpPr>
          <p:sp>
            <p:nvSpPr>
              <p:cNvPr id="33" name="Rounded Rectangle 32"/>
              <p:cNvSpPr/>
              <p:nvPr/>
            </p:nvSpPr>
            <p:spPr>
              <a:xfrm>
                <a:off x="8283853" y="4600000"/>
                <a:ext cx="571431" cy="571582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4" name="Rounded Rectangle 33"/>
              <p:cNvSpPr/>
              <p:nvPr/>
            </p:nvSpPr>
            <p:spPr>
              <a:xfrm>
                <a:off x="8982269" y="4600000"/>
                <a:ext cx="571431" cy="571582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5" name="Rounded Rectangle 34"/>
              <p:cNvSpPr/>
              <p:nvPr/>
            </p:nvSpPr>
            <p:spPr>
              <a:xfrm>
                <a:off x="9680684" y="4600000"/>
                <a:ext cx="571431" cy="571582"/>
              </a:xfrm>
              <a:prstGeom prst="round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6" name="Rounded Rectangle 35"/>
              <p:cNvSpPr/>
              <p:nvPr/>
            </p:nvSpPr>
            <p:spPr>
              <a:xfrm>
                <a:off x="10379100" y="4600000"/>
                <a:ext cx="571431" cy="571582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7" name="Rounded Rectangle 36"/>
              <p:cNvSpPr/>
              <p:nvPr/>
            </p:nvSpPr>
            <p:spPr>
              <a:xfrm>
                <a:off x="8283853" y="5282723"/>
                <a:ext cx="571431" cy="571582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8" name="Rounded Rectangle 37"/>
              <p:cNvSpPr/>
              <p:nvPr/>
            </p:nvSpPr>
            <p:spPr>
              <a:xfrm>
                <a:off x="8982269" y="5282723"/>
                <a:ext cx="571431" cy="571582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9" name="Rounded Rectangle 38"/>
              <p:cNvSpPr/>
              <p:nvPr/>
            </p:nvSpPr>
            <p:spPr>
              <a:xfrm>
                <a:off x="9680684" y="5282723"/>
                <a:ext cx="571431" cy="571582"/>
              </a:xfrm>
              <a:prstGeom prst="round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0" name="Rounded Rectangle 39"/>
              <p:cNvSpPr/>
              <p:nvPr/>
            </p:nvSpPr>
            <p:spPr>
              <a:xfrm>
                <a:off x="10379100" y="5282723"/>
                <a:ext cx="571431" cy="571582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1" name="Rounded Rectangle 40"/>
              <p:cNvSpPr/>
              <p:nvPr/>
            </p:nvSpPr>
            <p:spPr>
              <a:xfrm>
                <a:off x="8283853" y="5963859"/>
                <a:ext cx="571431" cy="571582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2" name="Rounded Rectangle 41"/>
              <p:cNvSpPr/>
              <p:nvPr/>
            </p:nvSpPr>
            <p:spPr>
              <a:xfrm>
                <a:off x="8982269" y="5963859"/>
                <a:ext cx="571431" cy="571582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3" name="Rounded Rectangle 42"/>
              <p:cNvSpPr/>
              <p:nvPr/>
            </p:nvSpPr>
            <p:spPr>
              <a:xfrm>
                <a:off x="9680684" y="5963859"/>
                <a:ext cx="571431" cy="571582"/>
              </a:xfrm>
              <a:prstGeom prst="round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4" name="Rounded Rectangle 43"/>
              <p:cNvSpPr/>
              <p:nvPr/>
            </p:nvSpPr>
            <p:spPr>
              <a:xfrm>
                <a:off x="10379100" y="5963859"/>
                <a:ext cx="571431" cy="571582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5" name="Rounded Rectangle 44"/>
              <p:cNvSpPr/>
              <p:nvPr/>
            </p:nvSpPr>
            <p:spPr>
              <a:xfrm>
                <a:off x="8283853" y="6646581"/>
                <a:ext cx="571431" cy="571582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6" name="Rounded Rectangle 45"/>
              <p:cNvSpPr/>
              <p:nvPr/>
            </p:nvSpPr>
            <p:spPr>
              <a:xfrm>
                <a:off x="8982269" y="6646581"/>
                <a:ext cx="571431" cy="571582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7" name="Rounded Rectangle 46"/>
              <p:cNvSpPr/>
              <p:nvPr/>
            </p:nvSpPr>
            <p:spPr>
              <a:xfrm>
                <a:off x="9680684" y="6646581"/>
                <a:ext cx="571431" cy="571582"/>
              </a:xfrm>
              <a:prstGeom prst="round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8" name="Rounded Rectangle 47"/>
              <p:cNvSpPr/>
              <p:nvPr/>
            </p:nvSpPr>
            <p:spPr>
              <a:xfrm>
                <a:off x="10379100" y="6646581"/>
                <a:ext cx="571431" cy="571582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9" name="Rounded Rectangle 48"/>
              <p:cNvSpPr/>
              <p:nvPr/>
            </p:nvSpPr>
            <p:spPr>
              <a:xfrm>
                <a:off x="8283853" y="7327716"/>
                <a:ext cx="571431" cy="571582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50" name="Rounded Rectangle 49"/>
              <p:cNvSpPr/>
              <p:nvPr/>
            </p:nvSpPr>
            <p:spPr>
              <a:xfrm>
                <a:off x="8982269" y="7327716"/>
                <a:ext cx="571431" cy="571582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51" name="Rounded Rectangle 50"/>
              <p:cNvSpPr/>
              <p:nvPr/>
            </p:nvSpPr>
            <p:spPr>
              <a:xfrm>
                <a:off x="9680684" y="7327716"/>
                <a:ext cx="571431" cy="571582"/>
              </a:xfrm>
              <a:prstGeom prst="round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52" name="Rounded Rectangle 51"/>
              <p:cNvSpPr/>
              <p:nvPr/>
            </p:nvSpPr>
            <p:spPr>
              <a:xfrm>
                <a:off x="10379100" y="7327716"/>
                <a:ext cx="571431" cy="571582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53" name="Rounded Rectangle 52"/>
              <p:cNvSpPr/>
              <p:nvPr/>
            </p:nvSpPr>
            <p:spPr>
              <a:xfrm>
                <a:off x="8283853" y="8010439"/>
                <a:ext cx="571431" cy="571582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54" name="Rounded Rectangle 53"/>
              <p:cNvSpPr/>
              <p:nvPr/>
            </p:nvSpPr>
            <p:spPr>
              <a:xfrm>
                <a:off x="8982269" y="8010439"/>
                <a:ext cx="571431" cy="571582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55" name="Rounded Rectangle 54"/>
              <p:cNvSpPr/>
              <p:nvPr/>
            </p:nvSpPr>
            <p:spPr>
              <a:xfrm>
                <a:off x="9680684" y="8010439"/>
                <a:ext cx="571431" cy="571582"/>
              </a:xfrm>
              <a:prstGeom prst="round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56" name="Rounded Rectangle 55"/>
              <p:cNvSpPr/>
              <p:nvPr/>
            </p:nvSpPr>
            <p:spPr>
              <a:xfrm>
                <a:off x="10379100" y="8010439"/>
                <a:ext cx="571431" cy="571582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sp>
          <p:nvSpPr>
            <p:cNvPr id="25" name="TextBox 24"/>
            <p:cNvSpPr txBox="1"/>
            <p:nvPr/>
          </p:nvSpPr>
          <p:spPr>
            <a:xfrm>
              <a:off x="7064765" y="3655278"/>
              <a:ext cx="1593657" cy="83038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4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Field 1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0875893" y="3807700"/>
              <a:ext cx="1592069" cy="83038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4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Field 3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571113" y="4579335"/>
              <a:ext cx="2009532" cy="83038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4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Record 1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571113" y="5303339"/>
              <a:ext cx="2009532" cy="83038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4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Record 2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571113" y="5998764"/>
              <a:ext cx="2009532" cy="83038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4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Record 3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571113" y="7951669"/>
              <a:ext cx="2028580" cy="83038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4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Record n</a:t>
              </a:r>
            </a:p>
          </p:txBody>
        </p:sp>
        <p:cxnSp>
          <p:nvCxnSpPr>
            <p:cNvPr id="31" name="Curved Connector 30"/>
            <p:cNvCxnSpPr>
              <a:stCxn id="25" idx="3"/>
              <a:endCxn id="33" idx="0"/>
            </p:cNvCxnSpPr>
            <p:nvPr/>
          </p:nvCxnSpPr>
          <p:spPr>
            <a:xfrm>
              <a:off x="8658423" y="4071263"/>
              <a:ext cx="352382" cy="700187"/>
            </a:xfrm>
            <a:prstGeom prst="curvedConnector2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urved Connector 31"/>
            <p:cNvCxnSpPr>
              <a:stCxn id="26" idx="1"/>
              <a:endCxn id="35" idx="0"/>
            </p:cNvCxnSpPr>
            <p:nvPr/>
          </p:nvCxnSpPr>
          <p:spPr>
            <a:xfrm rot="10800000" flipV="1">
              <a:off x="10407636" y="4223684"/>
              <a:ext cx="468256" cy="547766"/>
            </a:xfrm>
            <a:prstGeom prst="curvedConnector2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oup 99"/>
          <p:cNvGrpSpPr>
            <a:grpSpLocks/>
          </p:cNvGrpSpPr>
          <p:nvPr/>
        </p:nvGrpSpPr>
        <p:grpSpPr bwMode="auto">
          <a:xfrm>
            <a:off x="14335125" y="4772025"/>
            <a:ext cx="2127250" cy="455613"/>
            <a:chOff x="14048980" y="3399981"/>
            <a:chExt cx="2128322" cy="456114"/>
          </a:xfrm>
        </p:grpSpPr>
        <p:sp>
          <p:nvSpPr>
            <p:cNvPr id="58" name="Rounded Rectangle 57"/>
            <p:cNvSpPr/>
            <p:nvPr/>
          </p:nvSpPr>
          <p:spPr>
            <a:xfrm>
              <a:off x="14048980" y="3399981"/>
              <a:ext cx="455843" cy="456114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9" name="Rounded Rectangle 58"/>
            <p:cNvSpPr/>
            <p:nvPr/>
          </p:nvSpPr>
          <p:spPr>
            <a:xfrm>
              <a:off x="14606474" y="3399981"/>
              <a:ext cx="455842" cy="456114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0" name="Rounded Rectangle 59"/>
            <p:cNvSpPr/>
            <p:nvPr/>
          </p:nvSpPr>
          <p:spPr>
            <a:xfrm>
              <a:off x="15163967" y="3399981"/>
              <a:ext cx="455843" cy="456114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1" name="Rounded Rectangle 60"/>
            <p:cNvSpPr/>
            <p:nvPr/>
          </p:nvSpPr>
          <p:spPr>
            <a:xfrm>
              <a:off x="15721460" y="3399981"/>
              <a:ext cx="455842" cy="456114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62" name="Group 98"/>
          <p:cNvGrpSpPr>
            <a:grpSpLocks/>
          </p:cNvGrpSpPr>
          <p:nvPr/>
        </p:nvGrpSpPr>
        <p:grpSpPr bwMode="auto">
          <a:xfrm>
            <a:off x="16624300" y="4772025"/>
            <a:ext cx="2127250" cy="455613"/>
            <a:chOff x="16436276" y="3399981"/>
            <a:chExt cx="2128322" cy="456114"/>
          </a:xfrm>
        </p:grpSpPr>
        <p:sp>
          <p:nvSpPr>
            <p:cNvPr id="63" name="Rounded Rectangle 62"/>
            <p:cNvSpPr/>
            <p:nvPr/>
          </p:nvSpPr>
          <p:spPr>
            <a:xfrm>
              <a:off x="16436276" y="3399981"/>
              <a:ext cx="455843" cy="456114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4" name="Rounded Rectangle 63"/>
            <p:cNvSpPr/>
            <p:nvPr/>
          </p:nvSpPr>
          <p:spPr>
            <a:xfrm>
              <a:off x="16993770" y="3399981"/>
              <a:ext cx="455842" cy="456114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5" name="Rounded Rectangle 64"/>
            <p:cNvSpPr/>
            <p:nvPr/>
          </p:nvSpPr>
          <p:spPr>
            <a:xfrm>
              <a:off x="17551263" y="3399981"/>
              <a:ext cx="455843" cy="456114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6" name="Rounded Rectangle 65"/>
            <p:cNvSpPr/>
            <p:nvPr/>
          </p:nvSpPr>
          <p:spPr>
            <a:xfrm>
              <a:off x="18108756" y="3399981"/>
              <a:ext cx="455842" cy="456114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67" name="Group 81"/>
          <p:cNvGrpSpPr>
            <a:grpSpLocks/>
          </p:cNvGrpSpPr>
          <p:nvPr/>
        </p:nvGrpSpPr>
        <p:grpSpPr bwMode="auto">
          <a:xfrm>
            <a:off x="18913475" y="4772025"/>
            <a:ext cx="2127250" cy="455613"/>
            <a:chOff x="16436276" y="3950200"/>
            <a:chExt cx="2128322" cy="456114"/>
          </a:xfrm>
        </p:grpSpPr>
        <p:sp>
          <p:nvSpPr>
            <p:cNvPr id="68" name="Rounded Rectangle 67"/>
            <p:cNvSpPr/>
            <p:nvPr/>
          </p:nvSpPr>
          <p:spPr>
            <a:xfrm>
              <a:off x="16436276" y="3950200"/>
              <a:ext cx="455843" cy="456114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9" name="Rounded Rectangle 68"/>
            <p:cNvSpPr/>
            <p:nvPr/>
          </p:nvSpPr>
          <p:spPr>
            <a:xfrm>
              <a:off x="16993770" y="3950200"/>
              <a:ext cx="455842" cy="456114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0" name="Rounded Rectangle 69"/>
            <p:cNvSpPr/>
            <p:nvPr/>
          </p:nvSpPr>
          <p:spPr>
            <a:xfrm>
              <a:off x="17551263" y="3950200"/>
              <a:ext cx="455843" cy="456114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1" name="Rounded Rectangle 70"/>
            <p:cNvSpPr/>
            <p:nvPr/>
          </p:nvSpPr>
          <p:spPr>
            <a:xfrm>
              <a:off x="18108756" y="3950200"/>
              <a:ext cx="455842" cy="456114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72" name="Group 7198"/>
          <p:cNvGrpSpPr>
            <a:grpSpLocks/>
          </p:cNvGrpSpPr>
          <p:nvPr/>
        </p:nvGrpSpPr>
        <p:grpSpPr bwMode="auto">
          <a:xfrm>
            <a:off x="21202650" y="4772025"/>
            <a:ext cx="2127250" cy="455613"/>
            <a:chOff x="16436276" y="4494496"/>
            <a:chExt cx="2128322" cy="456114"/>
          </a:xfrm>
        </p:grpSpPr>
        <p:sp>
          <p:nvSpPr>
            <p:cNvPr id="73" name="Rounded Rectangle 72"/>
            <p:cNvSpPr/>
            <p:nvPr/>
          </p:nvSpPr>
          <p:spPr>
            <a:xfrm>
              <a:off x="16436276" y="4494496"/>
              <a:ext cx="455843" cy="456114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4" name="Rounded Rectangle 73"/>
            <p:cNvSpPr/>
            <p:nvPr/>
          </p:nvSpPr>
          <p:spPr>
            <a:xfrm>
              <a:off x="16993770" y="4494496"/>
              <a:ext cx="455842" cy="456114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5" name="Rounded Rectangle 74"/>
            <p:cNvSpPr/>
            <p:nvPr/>
          </p:nvSpPr>
          <p:spPr>
            <a:xfrm>
              <a:off x="17551263" y="4494496"/>
              <a:ext cx="455843" cy="456114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6" name="Rounded Rectangle 75"/>
            <p:cNvSpPr/>
            <p:nvPr/>
          </p:nvSpPr>
          <p:spPr>
            <a:xfrm>
              <a:off x="18108756" y="4494496"/>
              <a:ext cx="455842" cy="456114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77" name="Group 7197"/>
          <p:cNvGrpSpPr>
            <a:grpSpLocks/>
          </p:cNvGrpSpPr>
          <p:nvPr/>
        </p:nvGrpSpPr>
        <p:grpSpPr bwMode="auto">
          <a:xfrm>
            <a:off x="23491825" y="4772025"/>
            <a:ext cx="2127250" cy="455613"/>
            <a:chOff x="16436276" y="5038792"/>
            <a:chExt cx="2128322" cy="456114"/>
          </a:xfrm>
        </p:grpSpPr>
        <p:sp>
          <p:nvSpPr>
            <p:cNvPr id="78" name="Rounded Rectangle 77"/>
            <p:cNvSpPr/>
            <p:nvPr/>
          </p:nvSpPr>
          <p:spPr>
            <a:xfrm>
              <a:off x="16436276" y="5038792"/>
              <a:ext cx="455843" cy="456114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9" name="Rounded Rectangle 78"/>
            <p:cNvSpPr/>
            <p:nvPr/>
          </p:nvSpPr>
          <p:spPr>
            <a:xfrm>
              <a:off x="16993770" y="5038792"/>
              <a:ext cx="455842" cy="456114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0" name="Rounded Rectangle 79"/>
            <p:cNvSpPr/>
            <p:nvPr/>
          </p:nvSpPr>
          <p:spPr>
            <a:xfrm>
              <a:off x="17551263" y="5038792"/>
              <a:ext cx="455843" cy="456114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1" name="Rounded Rectangle 80"/>
            <p:cNvSpPr/>
            <p:nvPr/>
          </p:nvSpPr>
          <p:spPr>
            <a:xfrm>
              <a:off x="18108756" y="5038792"/>
              <a:ext cx="455842" cy="456114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82" name="Group 7196"/>
          <p:cNvGrpSpPr>
            <a:grpSpLocks/>
          </p:cNvGrpSpPr>
          <p:nvPr/>
        </p:nvGrpSpPr>
        <p:grpSpPr bwMode="auto">
          <a:xfrm>
            <a:off x="25781000" y="4772025"/>
            <a:ext cx="2127250" cy="455613"/>
            <a:chOff x="16436276" y="5583088"/>
            <a:chExt cx="2128322" cy="456114"/>
          </a:xfrm>
        </p:grpSpPr>
        <p:sp>
          <p:nvSpPr>
            <p:cNvPr id="83" name="Rounded Rectangle 82"/>
            <p:cNvSpPr/>
            <p:nvPr/>
          </p:nvSpPr>
          <p:spPr>
            <a:xfrm>
              <a:off x="16436276" y="5583088"/>
              <a:ext cx="455843" cy="456114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4" name="Rounded Rectangle 83"/>
            <p:cNvSpPr/>
            <p:nvPr/>
          </p:nvSpPr>
          <p:spPr>
            <a:xfrm>
              <a:off x="16993770" y="5583088"/>
              <a:ext cx="455842" cy="456114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5" name="Rounded Rectangle 84"/>
            <p:cNvSpPr/>
            <p:nvPr/>
          </p:nvSpPr>
          <p:spPr>
            <a:xfrm>
              <a:off x="17551263" y="5583088"/>
              <a:ext cx="455843" cy="456114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6" name="Rounded Rectangle 85"/>
            <p:cNvSpPr/>
            <p:nvPr/>
          </p:nvSpPr>
          <p:spPr>
            <a:xfrm>
              <a:off x="18108756" y="5583088"/>
              <a:ext cx="455842" cy="456114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87" name="TextBox 86"/>
          <p:cNvSpPr txBox="1"/>
          <p:nvPr/>
        </p:nvSpPr>
        <p:spPr>
          <a:xfrm>
            <a:off x="14301788" y="3398838"/>
            <a:ext cx="5689600" cy="10144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6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Physical Data Layout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24328438" y="3808413"/>
            <a:ext cx="2719387" cy="9223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5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Cache Line</a:t>
            </a:r>
          </a:p>
        </p:txBody>
      </p:sp>
      <p:grpSp>
        <p:nvGrpSpPr>
          <p:cNvPr id="89" name="Group 150"/>
          <p:cNvGrpSpPr>
            <a:grpSpLocks/>
          </p:cNvGrpSpPr>
          <p:nvPr/>
        </p:nvGrpSpPr>
        <p:grpSpPr bwMode="auto">
          <a:xfrm>
            <a:off x="23444200" y="3876675"/>
            <a:ext cx="4487863" cy="866775"/>
            <a:chOff x="23444694" y="3877359"/>
            <a:chExt cx="4486648" cy="866093"/>
          </a:xfrm>
        </p:grpSpPr>
        <p:cxnSp>
          <p:nvCxnSpPr>
            <p:cNvPr id="90" name="Straight Connector 89"/>
            <p:cNvCxnSpPr/>
            <p:nvPr/>
          </p:nvCxnSpPr>
          <p:spPr>
            <a:xfrm flipV="1">
              <a:off x="23444694" y="3877359"/>
              <a:ext cx="0" cy="866093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 flipV="1">
              <a:off x="27931342" y="3877359"/>
              <a:ext cx="0" cy="866093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2" name="Straight Arrow Connector 91"/>
          <p:cNvCxnSpPr>
            <a:stCxn id="88" idx="3"/>
          </p:cNvCxnSpPr>
          <p:nvPr/>
        </p:nvCxnSpPr>
        <p:spPr>
          <a:xfrm>
            <a:off x="27047825" y="4268788"/>
            <a:ext cx="884238" cy="0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>
            <a:stCxn id="88" idx="1"/>
          </p:cNvCxnSpPr>
          <p:nvPr/>
        </p:nvCxnSpPr>
        <p:spPr>
          <a:xfrm flipH="1">
            <a:off x="23444200" y="4268788"/>
            <a:ext cx="884238" cy="0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urved Connector 93"/>
          <p:cNvCxnSpPr/>
          <p:nvPr/>
        </p:nvCxnSpPr>
        <p:spPr>
          <a:xfrm rot="16200000" flipH="1">
            <a:off x="16776701" y="4043362"/>
            <a:ext cx="12700" cy="2289175"/>
          </a:xfrm>
          <a:prstGeom prst="curvedConnector3">
            <a:avLst>
              <a:gd name="adj1" fmla="val 4500000"/>
            </a:avLst>
          </a:prstGeom>
          <a:ln w="28575"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urved Connector 94"/>
          <p:cNvCxnSpPr/>
          <p:nvPr/>
        </p:nvCxnSpPr>
        <p:spPr>
          <a:xfrm rot="16200000" flipH="1">
            <a:off x="19053176" y="4043362"/>
            <a:ext cx="12700" cy="2289175"/>
          </a:xfrm>
          <a:prstGeom prst="curvedConnector3">
            <a:avLst>
              <a:gd name="adj1" fmla="val 4500000"/>
            </a:avLst>
          </a:prstGeom>
          <a:ln w="28575"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urved Connector 95"/>
          <p:cNvCxnSpPr/>
          <p:nvPr/>
        </p:nvCxnSpPr>
        <p:spPr>
          <a:xfrm rot="16200000" flipH="1">
            <a:off x="21348701" y="4043362"/>
            <a:ext cx="12700" cy="2289175"/>
          </a:xfrm>
          <a:prstGeom prst="curvedConnector3">
            <a:avLst>
              <a:gd name="adj1" fmla="val 4500000"/>
            </a:avLst>
          </a:prstGeom>
          <a:ln w="28575"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Curved Connector 96"/>
          <p:cNvCxnSpPr/>
          <p:nvPr/>
        </p:nvCxnSpPr>
        <p:spPr>
          <a:xfrm rot="16200000" flipH="1">
            <a:off x="23672801" y="4043362"/>
            <a:ext cx="12700" cy="2289175"/>
          </a:xfrm>
          <a:prstGeom prst="curvedConnector3">
            <a:avLst>
              <a:gd name="adj1" fmla="val 4500000"/>
            </a:avLst>
          </a:prstGeom>
          <a:ln w="28575"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urved Connector 97"/>
          <p:cNvCxnSpPr/>
          <p:nvPr/>
        </p:nvCxnSpPr>
        <p:spPr>
          <a:xfrm rot="16200000" flipH="1">
            <a:off x="25961976" y="4043362"/>
            <a:ext cx="12700" cy="2289175"/>
          </a:xfrm>
          <a:prstGeom prst="curvedConnector3">
            <a:avLst>
              <a:gd name="adj1" fmla="val 4500000"/>
            </a:avLst>
          </a:prstGeom>
          <a:ln w="28575"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/>
          <p:cNvSpPr txBox="1"/>
          <p:nvPr/>
        </p:nvSpPr>
        <p:spPr>
          <a:xfrm>
            <a:off x="17711738" y="5678488"/>
            <a:ext cx="6670675" cy="11080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6600" b="1" dirty="0">
                <a:solidFill>
                  <a:schemeClr val="accent2"/>
                </a:solidFill>
                <a:latin typeface="+mn-lt"/>
              </a:rPr>
              <a:t>Strided Access Pattern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14182725" y="7073900"/>
            <a:ext cx="4294188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6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1. High Latency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16236950" y="8199438"/>
            <a:ext cx="7713663" cy="10144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6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3. High Energy Consumption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19137313" y="7073900"/>
            <a:ext cx="8845550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6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2. High Bandwidth Consumption</a:t>
            </a:r>
          </a:p>
        </p:txBody>
      </p:sp>
      <p:grpSp>
        <p:nvGrpSpPr>
          <p:cNvPr id="103" name="Group 546"/>
          <p:cNvGrpSpPr>
            <a:grpSpLocks/>
          </p:cNvGrpSpPr>
          <p:nvPr/>
        </p:nvGrpSpPr>
        <p:grpSpPr bwMode="auto">
          <a:xfrm>
            <a:off x="842963" y="10156825"/>
            <a:ext cx="11893550" cy="7754938"/>
            <a:chOff x="842457" y="10878160"/>
            <a:chExt cx="11372016" cy="7416128"/>
          </a:xfrm>
        </p:grpSpPr>
        <p:grpSp>
          <p:nvGrpSpPr>
            <p:cNvPr id="104" name="Group 231"/>
            <p:cNvGrpSpPr>
              <a:grpSpLocks/>
            </p:cNvGrpSpPr>
            <p:nvPr/>
          </p:nvGrpSpPr>
          <p:grpSpPr bwMode="auto">
            <a:xfrm>
              <a:off x="1953507" y="13677900"/>
              <a:ext cx="10260966" cy="2051833"/>
              <a:chOff x="1420106" y="11125200"/>
              <a:chExt cx="11241471" cy="2247900"/>
            </a:xfrm>
          </p:grpSpPr>
          <p:sp>
            <p:nvSpPr>
              <p:cNvPr id="170" name="Rounded Rectangle 169"/>
              <p:cNvSpPr/>
              <p:nvPr/>
            </p:nvSpPr>
            <p:spPr>
              <a:xfrm>
                <a:off x="1420154" y="11124888"/>
                <a:ext cx="11241423" cy="2248663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71" name="Rounded Rectangle 170"/>
              <p:cNvSpPr/>
              <p:nvPr/>
            </p:nvSpPr>
            <p:spPr>
              <a:xfrm>
                <a:off x="1624694" y="11316158"/>
                <a:ext cx="1232233" cy="1829533"/>
              </a:xfrm>
              <a:prstGeom prst="round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72" name="Rounded Rectangle 171"/>
              <p:cNvSpPr/>
              <p:nvPr/>
            </p:nvSpPr>
            <p:spPr>
              <a:xfrm>
                <a:off x="2998276" y="11316158"/>
                <a:ext cx="1232233" cy="1829533"/>
              </a:xfrm>
              <a:prstGeom prst="round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73" name="Rounded Rectangle 172"/>
              <p:cNvSpPr/>
              <p:nvPr/>
            </p:nvSpPr>
            <p:spPr>
              <a:xfrm>
                <a:off x="4371859" y="11316158"/>
                <a:ext cx="1232233" cy="1829533"/>
              </a:xfrm>
              <a:prstGeom prst="round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74" name="Rounded Rectangle 173"/>
              <p:cNvSpPr/>
              <p:nvPr/>
            </p:nvSpPr>
            <p:spPr>
              <a:xfrm>
                <a:off x="5745441" y="11316158"/>
                <a:ext cx="1232233" cy="1829533"/>
              </a:xfrm>
              <a:prstGeom prst="round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75" name="Rounded Rectangle 174"/>
              <p:cNvSpPr/>
              <p:nvPr/>
            </p:nvSpPr>
            <p:spPr>
              <a:xfrm>
                <a:off x="7119023" y="11316158"/>
                <a:ext cx="1232233" cy="1829533"/>
              </a:xfrm>
              <a:prstGeom prst="round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76" name="Rounded Rectangle 175"/>
              <p:cNvSpPr/>
              <p:nvPr/>
            </p:nvSpPr>
            <p:spPr>
              <a:xfrm>
                <a:off x="8492605" y="11316158"/>
                <a:ext cx="1232233" cy="1829533"/>
              </a:xfrm>
              <a:prstGeom prst="round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77" name="Rounded Rectangle 176"/>
              <p:cNvSpPr/>
              <p:nvPr/>
            </p:nvSpPr>
            <p:spPr>
              <a:xfrm>
                <a:off x="9866187" y="11316158"/>
                <a:ext cx="1232233" cy="1829533"/>
              </a:xfrm>
              <a:prstGeom prst="round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78" name="Rounded Rectangle 177"/>
              <p:cNvSpPr/>
              <p:nvPr/>
            </p:nvSpPr>
            <p:spPr>
              <a:xfrm>
                <a:off x="11238107" y="11316158"/>
                <a:ext cx="1232232" cy="1829533"/>
              </a:xfrm>
              <a:prstGeom prst="round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cxnSp>
          <p:nvCxnSpPr>
            <p:cNvPr id="105" name="Straight Connector 104"/>
            <p:cNvCxnSpPr/>
            <p:nvPr/>
          </p:nvCxnSpPr>
          <p:spPr>
            <a:xfrm>
              <a:off x="916833" y="16382946"/>
              <a:ext cx="11123082" cy="0"/>
            </a:xfrm>
            <a:prstGeom prst="line">
              <a:avLst/>
            </a:prstGeom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>
            <a:xfrm>
              <a:off x="916833" y="16877860"/>
              <a:ext cx="11123082" cy="0"/>
            </a:xfrm>
            <a:prstGeom prst="line">
              <a:avLst/>
            </a:prstGeom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>
              <a:off x="916833" y="17450201"/>
              <a:ext cx="11123082" cy="0"/>
            </a:xfrm>
            <a:prstGeom prst="line">
              <a:avLst/>
            </a:prstGeom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>
              <a:off x="916833" y="17570133"/>
              <a:ext cx="11123082" cy="0"/>
            </a:xfrm>
            <a:prstGeom prst="line">
              <a:avLst/>
            </a:prstGeom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>
            <a:xfrm>
              <a:off x="916833" y="17691585"/>
              <a:ext cx="11123082" cy="0"/>
            </a:xfrm>
            <a:prstGeom prst="line">
              <a:avLst/>
            </a:prstGeom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>
            <a:xfrm>
              <a:off x="916833" y="17811519"/>
              <a:ext cx="11123082" cy="0"/>
            </a:xfrm>
            <a:prstGeom prst="line">
              <a:avLst/>
            </a:prstGeom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>
            <a:xfrm>
              <a:off x="916833" y="17932970"/>
              <a:ext cx="11123082" cy="0"/>
            </a:xfrm>
            <a:prstGeom prst="line">
              <a:avLst/>
            </a:prstGeom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>
              <a:off x="916833" y="18052903"/>
              <a:ext cx="11123082" cy="0"/>
            </a:xfrm>
            <a:prstGeom prst="line">
              <a:avLst/>
            </a:prstGeom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/>
            <p:cNvCxnSpPr/>
            <p:nvPr/>
          </p:nvCxnSpPr>
          <p:spPr>
            <a:xfrm>
              <a:off x="916833" y="18174354"/>
              <a:ext cx="11123082" cy="0"/>
            </a:xfrm>
            <a:prstGeom prst="line">
              <a:avLst/>
            </a:prstGeom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/>
            <p:nvPr/>
          </p:nvCxnSpPr>
          <p:spPr>
            <a:xfrm>
              <a:off x="916833" y="18294288"/>
              <a:ext cx="11123082" cy="0"/>
            </a:xfrm>
            <a:prstGeom prst="line">
              <a:avLst/>
            </a:prstGeom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/>
            <p:cNvCxnSpPr/>
            <p:nvPr/>
          </p:nvCxnSpPr>
          <p:spPr>
            <a:xfrm>
              <a:off x="2445347" y="15523677"/>
              <a:ext cx="0" cy="8623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/>
            <p:cNvCxnSpPr/>
            <p:nvPr/>
          </p:nvCxnSpPr>
          <p:spPr>
            <a:xfrm>
              <a:off x="2676066" y="15523677"/>
              <a:ext cx="0" cy="135722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/>
            <p:cNvCxnSpPr/>
            <p:nvPr/>
          </p:nvCxnSpPr>
          <p:spPr>
            <a:xfrm>
              <a:off x="2903749" y="15525196"/>
              <a:ext cx="0" cy="1928041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3727961" y="15523677"/>
              <a:ext cx="0" cy="8623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/>
            <p:nvPr/>
          </p:nvCxnSpPr>
          <p:spPr>
            <a:xfrm>
              <a:off x="3958680" y="15523677"/>
              <a:ext cx="0" cy="135722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>
              <a:off x="4186364" y="15525196"/>
              <a:ext cx="0" cy="2044938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>
              <a:off x="4981737" y="15523677"/>
              <a:ext cx="0" cy="8623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/>
            <p:cNvCxnSpPr/>
            <p:nvPr/>
          </p:nvCxnSpPr>
          <p:spPr>
            <a:xfrm>
              <a:off x="5212456" y="15523677"/>
              <a:ext cx="0" cy="135722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>
              <a:off x="5440139" y="15525196"/>
              <a:ext cx="0" cy="216638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>
              <a:off x="6235512" y="15523677"/>
              <a:ext cx="0" cy="8623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/>
            <p:nvPr/>
          </p:nvCxnSpPr>
          <p:spPr>
            <a:xfrm>
              <a:off x="6466231" y="15523677"/>
              <a:ext cx="0" cy="135722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/>
            <p:cNvCxnSpPr/>
            <p:nvPr/>
          </p:nvCxnSpPr>
          <p:spPr>
            <a:xfrm>
              <a:off x="6693914" y="15525196"/>
              <a:ext cx="0" cy="2286323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/>
            <p:cNvCxnSpPr/>
            <p:nvPr/>
          </p:nvCxnSpPr>
          <p:spPr>
            <a:xfrm>
              <a:off x="7487770" y="15523677"/>
              <a:ext cx="0" cy="8623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/>
            <p:cNvCxnSpPr/>
            <p:nvPr/>
          </p:nvCxnSpPr>
          <p:spPr>
            <a:xfrm>
              <a:off x="7718489" y="15523677"/>
              <a:ext cx="0" cy="135722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/>
            <p:nvPr/>
          </p:nvCxnSpPr>
          <p:spPr>
            <a:xfrm>
              <a:off x="7946172" y="15525196"/>
              <a:ext cx="0" cy="2407774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/>
            <p:cNvCxnSpPr/>
            <p:nvPr/>
          </p:nvCxnSpPr>
          <p:spPr>
            <a:xfrm>
              <a:off x="8741546" y="15523677"/>
              <a:ext cx="0" cy="8623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/>
            <p:cNvCxnSpPr/>
            <p:nvPr/>
          </p:nvCxnSpPr>
          <p:spPr>
            <a:xfrm>
              <a:off x="8972264" y="15523677"/>
              <a:ext cx="0" cy="135722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/>
            <p:cNvCxnSpPr/>
            <p:nvPr/>
          </p:nvCxnSpPr>
          <p:spPr>
            <a:xfrm>
              <a:off x="9199948" y="15525196"/>
              <a:ext cx="0" cy="2527707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/>
            <p:cNvCxnSpPr/>
            <p:nvPr/>
          </p:nvCxnSpPr>
          <p:spPr>
            <a:xfrm>
              <a:off x="9995321" y="15523677"/>
              <a:ext cx="0" cy="8623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/>
            <p:cNvCxnSpPr/>
            <p:nvPr/>
          </p:nvCxnSpPr>
          <p:spPr>
            <a:xfrm>
              <a:off x="10226040" y="15523677"/>
              <a:ext cx="0" cy="135722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/>
            <p:cNvCxnSpPr/>
            <p:nvPr/>
          </p:nvCxnSpPr>
          <p:spPr>
            <a:xfrm>
              <a:off x="10453723" y="15525196"/>
              <a:ext cx="0" cy="2649159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/>
            <p:cNvCxnSpPr/>
            <p:nvPr/>
          </p:nvCxnSpPr>
          <p:spPr>
            <a:xfrm>
              <a:off x="11249096" y="15523677"/>
              <a:ext cx="0" cy="862305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/>
            <p:cNvCxnSpPr/>
            <p:nvPr/>
          </p:nvCxnSpPr>
          <p:spPr>
            <a:xfrm>
              <a:off x="11479815" y="15523677"/>
              <a:ext cx="0" cy="135722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/>
            <p:cNvCxnSpPr/>
            <p:nvPr/>
          </p:nvCxnSpPr>
          <p:spPr>
            <a:xfrm>
              <a:off x="11707498" y="15525196"/>
              <a:ext cx="0" cy="2769092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9" name="TextBox 138"/>
            <p:cNvSpPr txBox="1"/>
            <p:nvPr/>
          </p:nvSpPr>
          <p:spPr>
            <a:xfrm>
              <a:off x="1226482" y="17614160"/>
              <a:ext cx="758944" cy="52224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data</a:t>
              </a:r>
              <a:endParaRPr lang="en-US" sz="7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1281126" y="16094499"/>
              <a:ext cx="704300" cy="52376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28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cmd</a:t>
              </a:r>
              <a:endParaRPr lang="en-US" sz="7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1221929" y="16590932"/>
              <a:ext cx="763497" cy="52375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28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addr</a:t>
              </a:r>
              <a:endParaRPr lang="en-US" sz="7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  <p:grpSp>
          <p:nvGrpSpPr>
            <p:cNvPr id="142" name="Group 254"/>
            <p:cNvGrpSpPr>
              <a:grpSpLocks/>
            </p:cNvGrpSpPr>
            <p:nvPr/>
          </p:nvGrpSpPr>
          <p:grpSpPr bwMode="auto">
            <a:xfrm>
              <a:off x="6444268" y="10883265"/>
              <a:ext cx="4486648" cy="1420017"/>
              <a:chOff x="23597094" y="4302978"/>
              <a:chExt cx="4486648" cy="1420017"/>
            </a:xfrm>
          </p:grpSpPr>
          <p:grpSp>
            <p:nvGrpSpPr>
              <p:cNvPr id="154" name="Group 323"/>
              <p:cNvGrpSpPr>
                <a:grpSpLocks/>
              </p:cNvGrpSpPr>
              <p:nvPr/>
            </p:nvGrpSpPr>
            <p:grpSpPr bwMode="auto">
              <a:xfrm>
                <a:off x="23643586" y="5266881"/>
                <a:ext cx="2128322" cy="456114"/>
                <a:chOff x="16436276" y="5038792"/>
                <a:chExt cx="2128322" cy="456114"/>
              </a:xfrm>
            </p:grpSpPr>
            <p:sp>
              <p:nvSpPr>
                <p:cNvPr id="166" name="Rounded Rectangle 165"/>
                <p:cNvSpPr/>
                <p:nvPr/>
              </p:nvSpPr>
              <p:spPr>
                <a:xfrm>
                  <a:off x="16443623" y="5038360"/>
                  <a:ext cx="455366" cy="456961"/>
                </a:xfrm>
                <a:prstGeom prst="roundRect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67" name="Rounded Rectangle 166"/>
                <p:cNvSpPr/>
                <p:nvPr/>
              </p:nvSpPr>
              <p:spPr>
                <a:xfrm>
                  <a:off x="17000688" y="5038360"/>
                  <a:ext cx="449295" cy="456961"/>
                </a:xfrm>
                <a:prstGeom prst="roundRect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68" name="Rounded Rectangle 167"/>
                <p:cNvSpPr/>
                <p:nvPr/>
              </p:nvSpPr>
              <p:spPr>
                <a:xfrm>
                  <a:off x="17551681" y="5038360"/>
                  <a:ext cx="455366" cy="456961"/>
                </a:xfrm>
                <a:prstGeom prst="roundRect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69" name="Rounded Rectangle 168"/>
                <p:cNvSpPr/>
                <p:nvPr/>
              </p:nvSpPr>
              <p:spPr>
                <a:xfrm>
                  <a:off x="18108746" y="5038360"/>
                  <a:ext cx="455366" cy="456961"/>
                </a:xfrm>
                <a:prstGeom prst="roundRect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grpSp>
            <p:nvGrpSpPr>
              <p:cNvPr id="155" name="Group 328"/>
              <p:cNvGrpSpPr>
                <a:grpSpLocks/>
              </p:cNvGrpSpPr>
              <p:nvPr/>
            </p:nvGrpSpPr>
            <p:grpSpPr bwMode="auto">
              <a:xfrm>
                <a:off x="25932701" y="5266881"/>
                <a:ext cx="2128322" cy="456114"/>
                <a:chOff x="16436276" y="5583088"/>
                <a:chExt cx="2128322" cy="456114"/>
              </a:xfrm>
            </p:grpSpPr>
            <p:sp>
              <p:nvSpPr>
                <p:cNvPr id="162" name="Rounded Rectangle 161"/>
                <p:cNvSpPr/>
                <p:nvPr/>
              </p:nvSpPr>
              <p:spPr>
                <a:xfrm>
                  <a:off x="16435893" y="5582656"/>
                  <a:ext cx="455366" cy="456961"/>
                </a:xfrm>
                <a:prstGeom prst="roundRect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63" name="Rounded Rectangle 162"/>
                <p:cNvSpPr/>
                <p:nvPr/>
              </p:nvSpPr>
              <p:spPr>
                <a:xfrm>
                  <a:off x="16992958" y="5582656"/>
                  <a:ext cx="456884" cy="456961"/>
                </a:xfrm>
                <a:prstGeom prst="roundRect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64" name="Rounded Rectangle 163"/>
                <p:cNvSpPr/>
                <p:nvPr/>
              </p:nvSpPr>
              <p:spPr>
                <a:xfrm>
                  <a:off x="17550022" y="5582656"/>
                  <a:ext cx="456885" cy="456961"/>
                </a:xfrm>
                <a:prstGeom prst="roundRect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65" name="Rounded Rectangle 164"/>
                <p:cNvSpPr/>
                <p:nvPr/>
              </p:nvSpPr>
              <p:spPr>
                <a:xfrm>
                  <a:off x="18108605" y="5582656"/>
                  <a:ext cx="455366" cy="456961"/>
                </a:xfrm>
                <a:prstGeom prst="roundRect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sp>
            <p:nvSpPr>
              <p:cNvPr id="156" name="TextBox 155"/>
              <p:cNvSpPr txBox="1"/>
              <p:nvPr/>
            </p:nvSpPr>
            <p:spPr>
              <a:xfrm>
                <a:off x="24481217" y="4302428"/>
                <a:ext cx="2718538" cy="924549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US" sz="5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</a:rPr>
                  <a:t>Cache Line</a:t>
                </a:r>
              </a:p>
            </p:txBody>
          </p:sp>
          <p:grpSp>
            <p:nvGrpSpPr>
              <p:cNvPr id="157" name="Group 334"/>
              <p:cNvGrpSpPr>
                <a:grpSpLocks/>
              </p:cNvGrpSpPr>
              <p:nvPr/>
            </p:nvGrpSpPr>
            <p:grpSpPr bwMode="auto">
              <a:xfrm>
                <a:off x="23597094" y="4372659"/>
                <a:ext cx="4486648" cy="866093"/>
                <a:chOff x="23444694" y="3877359"/>
                <a:chExt cx="4486648" cy="866093"/>
              </a:xfrm>
            </p:grpSpPr>
            <p:cxnSp>
              <p:nvCxnSpPr>
                <p:cNvPr id="160" name="Straight Connector 159"/>
                <p:cNvCxnSpPr/>
                <p:nvPr/>
              </p:nvCxnSpPr>
              <p:spPr>
                <a:xfrm flipV="1">
                  <a:off x="23445406" y="3876963"/>
                  <a:ext cx="0" cy="866859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1" name="Straight Connector 160"/>
                <p:cNvCxnSpPr/>
                <p:nvPr/>
              </p:nvCxnSpPr>
              <p:spPr>
                <a:xfrm flipV="1">
                  <a:off x="27930765" y="3876963"/>
                  <a:ext cx="0" cy="866859"/>
                </a:xfrm>
                <a:prstGeom prst="line">
                  <a:avLst/>
                </a:prstGeom>
                <a:ln w="28575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58" name="Straight Arrow Connector 157"/>
              <p:cNvCxnSpPr>
                <a:stCxn id="156" idx="3"/>
              </p:cNvCxnSpPr>
              <p:nvPr/>
            </p:nvCxnSpPr>
            <p:spPr>
              <a:xfrm>
                <a:off x="27199755" y="4763944"/>
                <a:ext cx="883411" cy="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Straight Arrow Connector 158"/>
              <p:cNvCxnSpPr>
                <a:stCxn id="156" idx="1"/>
              </p:cNvCxnSpPr>
              <p:nvPr/>
            </p:nvCxnSpPr>
            <p:spPr>
              <a:xfrm flipH="1">
                <a:off x="23597806" y="4763944"/>
                <a:ext cx="883411" cy="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43" name="Straight Arrow Connector 142"/>
            <p:cNvCxnSpPr>
              <a:stCxn id="166" idx="2"/>
              <a:endCxn id="171" idx="0"/>
            </p:cNvCxnSpPr>
            <p:nvPr/>
          </p:nvCxnSpPr>
          <p:spPr>
            <a:xfrm flipH="1">
              <a:off x="2703388" y="12303697"/>
              <a:ext cx="4014813" cy="1548506"/>
            </a:xfrm>
            <a:prstGeom prst="straightConnector1">
              <a:avLst/>
            </a:prstGeom>
            <a:ln w="28575">
              <a:solidFill>
                <a:srgbClr val="C00000"/>
              </a:solidFill>
              <a:prstDash val="dash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/>
            <p:cNvCxnSpPr>
              <a:stCxn id="167" idx="2"/>
              <a:endCxn id="172" idx="0"/>
            </p:cNvCxnSpPr>
            <p:nvPr/>
          </p:nvCxnSpPr>
          <p:spPr>
            <a:xfrm flipH="1">
              <a:off x="3957163" y="12303697"/>
              <a:ext cx="3319620" cy="1548506"/>
            </a:xfrm>
            <a:prstGeom prst="line">
              <a:avLst/>
            </a:prstGeom>
            <a:ln w="28575">
              <a:solidFill>
                <a:srgbClr val="C00000"/>
              </a:solidFill>
              <a:prstDash val="dash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Arrow Connector 144"/>
            <p:cNvCxnSpPr>
              <a:stCxn id="168" idx="2"/>
              <a:endCxn id="173" idx="0"/>
            </p:cNvCxnSpPr>
            <p:nvPr/>
          </p:nvCxnSpPr>
          <p:spPr>
            <a:xfrm flipH="1">
              <a:off x="5210938" y="12303697"/>
              <a:ext cx="2622910" cy="1548506"/>
            </a:xfrm>
            <a:prstGeom prst="straightConnector1">
              <a:avLst/>
            </a:prstGeom>
            <a:ln w="28575">
              <a:solidFill>
                <a:srgbClr val="C00000"/>
              </a:solidFill>
              <a:prstDash val="dash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Arrow Connector 145"/>
            <p:cNvCxnSpPr>
              <a:stCxn id="169" idx="2"/>
              <a:endCxn id="174" idx="0"/>
            </p:cNvCxnSpPr>
            <p:nvPr/>
          </p:nvCxnSpPr>
          <p:spPr>
            <a:xfrm flipH="1">
              <a:off x="6463195" y="12303697"/>
              <a:ext cx="1927718" cy="1548506"/>
            </a:xfrm>
            <a:prstGeom prst="straightConnector1">
              <a:avLst/>
            </a:prstGeom>
            <a:ln w="28575">
              <a:solidFill>
                <a:srgbClr val="C00000"/>
              </a:solidFill>
              <a:prstDash val="dash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Arrow Connector 146"/>
            <p:cNvCxnSpPr>
              <a:stCxn id="162" idx="2"/>
              <a:endCxn id="175" idx="0"/>
            </p:cNvCxnSpPr>
            <p:nvPr/>
          </p:nvCxnSpPr>
          <p:spPr>
            <a:xfrm flipH="1">
              <a:off x="7716971" y="12303697"/>
              <a:ext cx="1290205" cy="1548506"/>
            </a:xfrm>
            <a:prstGeom prst="straightConnector1">
              <a:avLst/>
            </a:prstGeom>
            <a:ln w="28575">
              <a:solidFill>
                <a:srgbClr val="C00000"/>
              </a:solidFill>
              <a:prstDash val="dash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/>
            <p:cNvCxnSpPr>
              <a:stCxn id="163" idx="2"/>
              <a:endCxn id="176" idx="0"/>
            </p:cNvCxnSpPr>
            <p:nvPr/>
          </p:nvCxnSpPr>
          <p:spPr>
            <a:xfrm flipH="1">
              <a:off x="8970746" y="12303697"/>
              <a:ext cx="595012" cy="1548506"/>
            </a:xfrm>
            <a:prstGeom prst="line">
              <a:avLst/>
            </a:prstGeom>
            <a:ln w="28575">
              <a:solidFill>
                <a:srgbClr val="C00000"/>
              </a:solidFill>
              <a:prstDash val="dash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/>
            <p:cNvCxnSpPr>
              <a:stCxn id="164" idx="2"/>
              <a:endCxn id="177" idx="0"/>
            </p:cNvCxnSpPr>
            <p:nvPr/>
          </p:nvCxnSpPr>
          <p:spPr>
            <a:xfrm>
              <a:off x="10122824" y="12303697"/>
              <a:ext cx="101698" cy="1548506"/>
            </a:xfrm>
            <a:prstGeom prst="line">
              <a:avLst/>
            </a:prstGeom>
            <a:ln w="28575">
              <a:solidFill>
                <a:srgbClr val="C00000"/>
              </a:solidFill>
              <a:prstDash val="dash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/>
            <p:cNvCxnSpPr>
              <a:stCxn id="165" idx="2"/>
              <a:endCxn id="178" idx="0"/>
            </p:cNvCxnSpPr>
            <p:nvPr/>
          </p:nvCxnSpPr>
          <p:spPr>
            <a:xfrm>
              <a:off x="10679888" y="12303697"/>
              <a:ext cx="798409" cy="1548506"/>
            </a:xfrm>
            <a:prstGeom prst="line">
              <a:avLst/>
            </a:prstGeom>
            <a:ln w="28575">
              <a:solidFill>
                <a:srgbClr val="C00000"/>
              </a:solidFill>
              <a:prstDash val="dash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1" name="TextBox 150"/>
            <p:cNvSpPr txBox="1"/>
            <p:nvPr/>
          </p:nvSpPr>
          <p:spPr>
            <a:xfrm>
              <a:off x="842457" y="10878160"/>
              <a:ext cx="3900972" cy="101563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6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DRAM Module</a:t>
              </a: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6662039" y="12736367"/>
              <a:ext cx="3166314" cy="739336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en-US" sz="4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Fixed mapping</a:t>
              </a:r>
            </a:p>
          </p:txBody>
        </p:sp>
        <p:cxnSp>
          <p:nvCxnSpPr>
            <p:cNvPr id="153" name="Curved Connector 152"/>
            <p:cNvCxnSpPr/>
            <p:nvPr/>
          </p:nvCxnSpPr>
          <p:spPr>
            <a:xfrm rot="16200000" flipH="1">
              <a:off x="1147403" y="12379671"/>
              <a:ext cx="1783817" cy="812070"/>
            </a:xfrm>
            <a:prstGeom prst="curvedConnector3">
              <a:avLst/>
            </a:prstGeom>
            <a:ln w="28575">
              <a:solidFill>
                <a:schemeClr val="accent6">
                  <a:lumMod val="75000"/>
                </a:schemeClr>
              </a:solidFill>
              <a:headEnd type="none" w="med" len="me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9" name="Group 554"/>
          <p:cNvGrpSpPr>
            <a:grpSpLocks/>
          </p:cNvGrpSpPr>
          <p:nvPr/>
        </p:nvGrpSpPr>
        <p:grpSpPr bwMode="auto">
          <a:xfrm>
            <a:off x="614363" y="19841740"/>
            <a:ext cx="12371387" cy="6394450"/>
            <a:chOff x="614366" y="17989194"/>
            <a:chExt cx="12371890" cy="6394807"/>
          </a:xfrm>
        </p:grpSpPr>
        <p:sp>
          <p:nvSpPr>
            <p:cNvPr id="180" name="Rounded Rectangle 179"/>
            <p:cNvSpPr/>
            <p:nvPr/>
          </p:nvSpPr>
          <p:spPr>
            <a:xfrm>
              <a:off x="614366" y="17989194"/>
              <a:ext cx="12371890" cy="6394807"/>
            </a:xfrm>
            <a:prstGeom prst="roundRect">
              <a:avLst>
                <a:gd name="adj" fmla="val 1728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grpSp>
          <p:nvGrpSpPr>
            <p:cNvPr id="181" name="Group 547"/>
            <p:cNvGrpSpPr>
              <a:grpSpLocks/>
            </p:cNvGrpSpPr>
            <p:nvPr/>
          </p:nvGrpSpPr>
          <p:grpSpPr bwMode="auto">
            <a:xfrm>
              <a:off x="768157" y="18272962"/>
              <a:ext cx="11821054" cy="5940580"/>
              <a:chOff x="768157" y="18994852"/>
              <a:chExt cx="11821054" cy="5940580"/>
            </a:xfrm>
          </p:grpSpPr>
          <p:sp>
            <p:nvSpPr>
              <p:cNvPr id="182" name="Rounded Rectangle 181"/>
              <p:cNvSpPr/>
              <p:nvPr/>
            </p:nvSpPr>
            <p:spPr>
              <a:xfrm>
                <a:off x="4930953" y="21717977"/>
                <a:ext cx="7658412" cy="3124375"/>
              </a:xfrm>
              <a:prstGeom prst="roundRect">
                <a:avLst>
                  <a:gd name="adj" fmla="val 4080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82880" rIns="0" anchor="ctr"/>
              <a:lstStyle/>
              <a:p>
                <a:pPr>
                  <a:defRPr/>
                </a:pPr>
                <a:r>
                  <a:rPr lang="en-US" sz="3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nconsolata" pitchFamily="49" charset="0"/>
                  </a:rPr>
                  <a:t>if</a:t>
                </a:r>
                <a:r>
                  <a:rPr lang="en-US" sz="3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nconsolata" pitchFamily="49" charset="0"/>
                  </a:rPr>
                  <a:t> </a:t>
                </a:r>
                <a:r>
                  <a:rPr lang="en-US" sz="36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nconsolata" pitchFamily="49" charset="0"/>
                  </a:rPr>
                  <a:t>cmd</a:t>
                </a:r>
                <a:r>
                  <a:rPr lang="en-US" sz="3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nconsolata" pitchFamily="49" charset="0"/>
                  </a:rPr>
                  <a:t> == READ </a:t>
                </a:r>
                <a:r>
                  <a:rPr lang="en-US" sz="3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nconsolata" pitchFamily="49" charset="0"/>
                  </a:rPr>
                  <a:t>or</a:t>
                </a:r>
                <a:r>
                  <a:rPr lang="en-US" sz="3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nconsolata" pitchFamily="49" charset="0"/>
                  </a:rPr>
                  <a:t> </a:t>
                </a:r>
                <a:r>
                  <a:rPr lang="en-US" sz="36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nconsolata" pitchFamily="49" charset="0"/>
                  </a:rPr>
                  <a:t>cmd</a:t>
                </a:r>
                <a:r>
                  <a:rPr lang="en-US" sz="3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nconsolata" pitchFamily="49" charset="0"/>
                  </a:rPr>
                  <a:t> == WRITE:</a:t>
                </a:r>
              </a:p>
              <a:p>
                <a:pPr>
                  <a:defRPr/>
                </a:pPr>
                <a:r>
                  <a:rPr lang="en-US" sz="3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nconsolata" pitchFamily="49" charset="0"/>
                  </a:rPr>
                  <a:t>  morph = chip-ID </a:t>
                </a:r>
                <a:r>
                  <a:rPr lang="en-US" sz="3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nconsolata" pitchFamily="49" charset="0"/>
                  </a:rPr>
                  <a:t>AND</a:t>
                </a:r>
                <a:r>
                  <a:rPr lang="en-US" sz="3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nconsolata" pitchFamily="49" charset="0"/>
                  </a:rPr>
                  <a:t> pattern</a:t>
                </a:r>
              </a:p>
              <a:p>
                <a:pPr>
                  <a:defRPr/>
                </a:pPr>
                <a:r>
                  <a:rPr lang="en-US" sz="3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nconsolata" pitchFamily="49" charset="0"/>
                  </a:rPr>
                  <a:t>  output = </a:t>
                </a:r>
                <a:r>
                  <a:rPr lang="en-US" sz="36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nconsolata" pitchFamily="49" charset="0"/>
                  </a:rPr>
                  <a:t>addr</a:t>
                </a:r>
                <a:r>
                  <a:rPr lang="en-US" sz="3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nconsolata" pitchFamily="49" charset="0"/>
                  </a:rPr>
                  <a:t> </a:t>
                </a:r>
                <a:r>
                  <a:rPr lang="en-US" sz="3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nconsolata" pitchFamily="49" charset="0"/>
                  </a:rPr>
                  <a:t>XOR</a:t>
                </a:r>
                <a:r>
                  <a:rPr lang="en-US" sz="3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nconsolata" pitchFamily="49" charset="0"/>
                  </a:rPr>
                  <a:t> morph</a:t>
                </a:r>
              </a:p>
              <a:p>
                <a:pPr>
                  <a:defRPr/>
                </a:pPr>
                <a:r>
                  <a:rPr lang="en-US" sz="3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nconsolata" pitchFamily="49" charset="0"/>
                  </a:rPr>
                  <a:t>else</a:t>
                </a:r>
                <a:r>
                  <a:rPr lang="en-US" sz="3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nconsolata" pitchFamily="49" charset="0"/>
                  </a:rPr>
                  <a:t>:</a:t>
                </a:r>
              </a:p>
              <a:p>
                <a:pPr>
                  <a:defRPr/>
                </a:pPr>
                <a:r>
                  <a:rPr lang="en-US" sz="3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nconsolata" pitchFamily="49" charset="0"/>
                  </a:rPr>
                  <a:t>  output = </a:t>
                </a:r>
                <a:r>
                  <a:rPr lang="en-US" sz="36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nconsolata" pitchFamily="49" charset="0"/>
                  </a:rPr>
                  <a:t>addr</a:t>
                </a:r>
                <a:endParaRPr lang="en-U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nconsolata" pitchFamily="49" charset="0"/>
                </a:endParaRPr>
              </a:p>
            </p:txBody>
          </p:sp>
          <p:sp>
            <p:nvSpPr>
              <p:cNvPr id="183" name="Rounded Rectangle 182"/>
              <p:cNvSpPr/>
              <p:nvPr/>
            </p:nvSpPr>
            <p:spPr>
              <a:xfrm>
                <a:off x="2344811" y="20292323"/>
                <a:ext cx="1404994" cy="2086092"/>
              </a:xfrm>
              <a:prstGeom prst="round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84" name="Straight Connector 183"/>
              <p:cNvCxnSpPr/>
              <p:nvPr/>
            </p:nvCxnSpPr>
            <p:spPr>
              <a:xfrm>
                <a:off x="768359" y="23454799"/>
                <a:ext cx="3384688" cy="0"/>
              </a:xfrm>
              <a:prstGeom prst="line">
                <a:avLst/>
              </a:prstGeom>
              <a:ln w="28575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5" name="Straight Connector 184"/>
              <p:cNvCxnSpPr/>
              <p:nvPr/>
            </p:nvCxnSpPr>
            <p:spPr>
              <a:xfrm>
                <a:off x="768359" y="23921550"/>
                <a:ext cx="3384688" cy="0"/>
              </a:xfrm>
              <a:prstGeom prst="line">
                <a:avLst/>
              </a:prstGeom>
              <a:ln w="28575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6" name="Straight Connector 185"/>
              <p:cNvCxnSpPr/>
              <p:nvPr/>
            </p:nvCxnSpPr>
            <p:spPr>
              <a:xfrm>
                <a:off x="779472" y="24755035"/>
                <a:ext cx="3384688" cy="0"/>
              </a:xfrm>
              <a:prstGeom prst="line">
                <a:avLst/>
              </a:prstGeom>
              <a:ln w="28575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Connector 186"/>
              <p:cNvCxnSpPr/>
              <p:nvPr/>
            </p:nvCxnSpPr>
            <p:spPr>
              <a:xfrm>
                <a:off x="2641685" y="22381589"/>
                <a:ext cx="0" cy="1077973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187"/>
              <p:cNvCxnSpPr/>
              <p:nvPr/>
            </p:nvCxnSpPr>
            <p:spPr>
              <a:xfrm>
                <a:off x="2906809" y="23151570"/>
                <a:ext cx="0" cy="76998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188"/>
              <p:cNvCxnSpPr/>
              <p:nvPr/>
            </p:nvCxnSpPr>
            <p:spPr>
              <a:xfrm>
                <a:off x="3440231" y="22383177"/>
                <a:ext cx="0" cy="2344868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0" name="TextBox 189"/>
              <p:cNvSpPr txBox="1"/>
              <p:nvPr/>
            </p:nvSpPr>
            <p:spPr>
              <a:xfrm>
                <a:off x="1297019" y="24505783"/>
                <a:ext cx="758856" cy="43023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tIns="0" bIns="0">
                <a:spAutoFit/>
              </a:bodyPr>
              <a:lstStyle/>
              <a:p>
                <a:pPr algn="ctr">
                  <a:defRPr/>
                </a:pPr>
                <a:r>
                  <a:rPr lang="en-US" sz="28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</a:rPr>
                  <a:t>data</a:t>
                </a:r>
                <a:endParaRPr lang="en-US" sz="7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191" name="TextBox 190"/>
              <p:cNvSpPr txBox="1"/>
              <p:nvPr/>
            </p:nvSpPr>
            <p:spPr>
              <a:xfrm>
                <a:off x="1357346" y="23191260"/>
                <a:ext cx="704879" cy="43023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tIns="0" bIns="0">
                <a:spAutoFit/>
              </a:bodyPr>
              <a:lstStyle/>
              <a:p>
                <a:pPr algn="ctr">
                  <a:defRPr/>
                </a:pPr>
                <a:r>
                  <a:rPr lang="en-US" sz="2800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</a:rPr>
                  <a:t>cmd</a:t>
                </a:r>
                <a:endParaRPr lang="en-US" sz="7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192" name="TextBox 191"/>
              <p:cNvSpPr txBox="1"/>
              <p:nvPr/>
            </p:nvSpPr>
            <p:spPr>
              <a:xfrm>
                <a:off x="1290668" y="23650073"/>
                <a:ext cx="763618" cy="43023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tIns="0" bIns="0">
                <a:spAutoFit/>
              </a:bodyPr>
              <a:lstStyle/>
              <a:p>
                <a:pPr algn="ctr">
                  <a:defRPr/>
                </a:pPr>
                <a:r>
                  <a:rPr lang="en-US" sz="2800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</a:rPr>
                  <a:t>addr</a:t>
                </a:r>
                <a:endParaRPr lang="en-US" sz="7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endParaRPr>
              </a:p>
            </p:txBody>
          </p:sp>
          <p:cxnSp>
            <p:nvCxnSpPr>
              <p:cNvPr id="193" name="Straight Connector 192"/>
              <p:cNvCxnSpPr/>
              <p:nvPr/>
            </p:nvCxnSpPr>
            <p:spPr>
              <a:xfrm>
                <a:off x="3168757" y="23151570"/>
                <a:ext cx="0" cy="1189103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4" name="Straight Connector 193"/>
              <p:cNvCxnSpPr/>
              <p:nvPr/>
            </p:nvCxnSpPr>
            <p:spPr>
              <a:xfrm>
                <a:off x="792173" y="24340674"/>
                <a:ext cx="3384688" cy="0"/>
              </a:xfrm>
              <a:prstGeom prst="line">
                <a:avLst/>
              </a:prstGeom>
              <a:ln w="28575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5" name="TextBox 194"/>
              <p:cNvSpPr txBox="1"/>
              <p:nvPr/>
            </p:nvSpPr>
            <p:spPr>
              <a:xfrm>
                <a:off x="1128737" y="24078722"/>
                <a:ext cx="1136696" cy="43023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tIns="0" bIns="0">
                <a:spAutoFit/>
              </a:bodyPr>
              <a:lstStyle/>
              <a:p>
                <a:pPr algn="ctr">
                  <a:defRPr/>
                </a:pPr>
                <a:r>
                  <a:rPr lang="en-US" sz="28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</a:rPr>
                  <a:t>pattern</a:t>
                </a:r>
                <a:endParaRPr lang="en-US" sz="7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196" name="Rounded Rectangle 195"/>
              <p:cNvSpPr/>
              <p:nvPr/>
            </p:nvSpPr>
            <p:spPr>
              <a:xfrm>
                <a:off x="2790916" y="22641954"/>
                <a:ext cx="457219" cy="509616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97" name="Straight Connector 196"/>
              <p:cNvCxnSpPr>
                <a:endCxn id="196" idx="0"/>
              </p:cNvCxnSpPr>
              <p:nvPr/>
            </p:nvCxnSpPr>
            <p:spPr>
              <a:xfrm flipH="1">
                <a:off x="3019526" y="22378414"/>
                <a:ext cx="4763" cy="26354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8" name="TextBox 197"/>
              <p:cNvSpPr txBox="1"/>
              <p:nvPr/>
            </p:nvSpPr>
            <p:spPr>
              <a:xfrm>
                <a:off x="2332111" y="18995263"/>
                <a:ext cx="9304716" cy="92397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lnSpc>
                    <a:spcPct val="90000"/>
                  </a:lnSpc>
                  <a:defRPr/>
                </a:pPr>
                <a:r>
                  <a:rPr lang="en-US" sz="6000" b="1" dirty="0">
                    <a:solidFill>
                      <a:schemeClr val="accent2"/>
                    </a:solidFill>
                    <a:latin typeface="+mn-lt"/>
                  </a:rPr>
                  <a:t>Per-chip Column Translation Logic</a:t>
                </a:r>
              </a:p>
            </p:txBody>
          </p:sp>
          <p:sp>
            <p:nvSpPr>
              <p:cNvPr id="199" name="TextBox 198"/>
              <p:cNvSpPr txBox="1"/>
              <p:nvPr/>
            </p:nvSpPr>
            <p:spPr>
              <a:xfrm>
                <a:off x="5526291" y="20576501"/>
                <a:ext cx="5121483" cy="739816"/>
              </a:xfrm>
              <a:prstGeom prst="rect">
                <a:avLst/>
              </a:prstGeom>
              <a:noFill/>
            </p:spPr>
            <p:txBody>
              <a:bodyPr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en-US" sz="48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</a:rPr>
                  <a:t>Output Column Address</a:t>
                </a:r>
              </a:p>
            </p:txBody>
          </p:sp>
          <p:cxnSp>
            <p:nvCxnSpPr>
              <p:cNvPr id="200" name="Curved Connector 199"/>
              <p:cNvCxnSpPr>
                <a:endCxn id="199" idx="1"/>
              </p:cNvCxnSpPr>
              <p:nvPr/>
            </p:nvCxnSpPr>
            <p:spPr>
              <a:xfrm flipV="1">
                <a:off x="3111604" y="20946409"/>
                <a:ext cx="2414686" cy="1563775"/>
              </a:xfrm>
              <a:prstGeom prst="curvedConnector3">
                <a:avLst>
                  <a:gd name="adj1" fmla="val 63405"/>
                </a:avLst>
              </a:prstGeom>
              <a:ln w="28575">
                <a:solidFill>
                  <a:schemeClr val="accent6">
                    <a:lumMod val="75000"/>
                  </a:schemeClr>
                </a:solidFill>
                <a:headEnd type="none" w="med" len="me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1" name="Straight Arrow Connector 200"/>
              <p:cNvCxnSpPr>
                <a:stCxn id="196" idx="3"/>
              </p:cNvCxnSpPr>
              <p:nvPr/>
            </p:nvCxnSpPr>
            <p:spPr>
              <a:xfrm>
                <a:off x="3248135" y="22895968"/>
                <a:ext cx="1682818" cy="0"/>
              </a:xfrm>
              <a:prstGeom prst="straightConnector1">
                <a:avLst/>
              </a:prstGeom>
              <a:ln w="28575">
                <a:solidFill>
                  <a:schemeClr val="accent6">
                    <a:lumMod val="75000"/>
                  </a:schemeClr>
                </a:solidFill>
                <a:headEnd type="none" w="med" len="me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02" name="TextBox 201"/>
          <p:cNvSpPr txBox="1"/>
          <p:nvPr/>
        </p:nvSpPr>
        <p:spPr>
          <a:xfrm>
            <a:off x="12985750" y="10142369"/>
            <a:ext cx="15581313" cy="11080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6600" b="1" dirty="0">
                <a:solidFill>
                  <a:schemeClr val="accent2"/>
                </a:solidFill>
                <a:latin typeface="+mn-lt"/>
              </a:rPr>
              <a:t>Observation</a:t>
            </a:r>
            <a:r>
              <a:rPr lang="en-US" sz="6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: Each row buffer has many useful values</a:t>
            </a:r>
          </a:p>
        </p:txBody>
      </p:sp>
      <p:sp>
        <p:nvSpPr>
          <p:cNvPr id="203" name="TextBox 202"/>
          <p:cNvSpPr txBox="1"/>
          <p:nvPr/>
        </p:nvSpPr>
        <p:spPr>
          <a:xfrm>
            <a:off x="12946063" y="11204406"/>
            <a:ext cx="15886112" cy="11080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6600" b="1" dirty="0">
                <a:solidFill>
                  <a:schemeClr val="accent2"/>
                </a:solidFill>
                <a:latin typeface="+mn-lt"/>
              </a:rPr>
              <a:t>Idea</a:t>
            </a:r>
            <a:r>
              <a:rPr lang="en-US" sz="6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: Gather a cache line of  useful values in one read</a:t>
            </a:r>
          </a:p>
        </p:txBody>
      </p:sp>
      <p:grpSp>
        <p:nvGrpSpPr>
          <p:cNvPr id="204" name="Group 556"/>
          <p:cNvGrpSpPr>
            <a:grpSpLocks/>
          </p:cNvGrpSpPr>
          <p:nvPr/>
        </p:nvGrpSpPr>
        <p:grpSpPr bwMode="auto">
          <a:xfrm>
            <a:off x="13504863" y="13234233"/>
            <a:ext cx="14978062" cy="7273925"/>
            <a:chOff x="13504307" y="12753384"/>
            <a:chExt cx="14978618" cy="7273006"/>
          </a:xfrm>
        </p:grpSpPr>
        <p:sp>
          <p:nvSpPr>
            <p:cNvPr id="205" name="Rounded Rectangle 204"/>
            <p:cNvSpPr/>
            <p:nvPr/>
          </p:nvSpPr>
          <p:spPr>
            <a:xfrm>
              <a:off x="13504307" y="12753384"/>
              <a:ext cx="14978618" cy="7273006"/>
            </a:xfrm>
            <a:prstGeom prst="roundRect">
              <a:avLst>
                <a:gd name="adj" fmla="val 1728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grpSp>
          <p:nvGrpSpPr>
            <p:cNvPr id="206" name="Group 551"/>
            <p:cNvGrpSpPr>
              <a:grpSpLocks/>
            </p:cNvGrpSpPr>
            <p:nvPr/>
          </p:nvGrpSpPr>
          <p:grpSpPr bwMode="auto">
            <a:xfrm>
              <a:off x="13504307" y="13383302"/>
              <a:ext cx="14558779" cy="5344556"/>
              <a:chOff x="13552433" y="11987648"/>
              <a:chExt cx="14558779" cy="5344556"/>
            </a:xfrm>
          </p:grpSpPr>
          <p:sp>
            <p:nvSpPr>
              <p:cNvPr id="208" name="TextBox 207"/>
              <p:cNvSpPr txBox="1"/>
              <p:nvPr/>
            </p:nvSpPr>
            <p:spPr>
              <a:xfrm>
                <a:off x="13552433" y="11987888"/>
                <a:ext cx="5499304" cy="175396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lnSpc>
                    <a:spcPct val="90000"/>
                  </a:lnSpc>
                  <a:defRPr/>
                </a:pPr>
                <a:r>
                  <a:rPr lang="en-US" sz="6000" b="1" dirty="0">
                    <a:solidFill>
                      <a:schemeClr val="accent2"/>
                    </a:solidFill>
                    <a:latin typeface="+mn-lt"/>
                  </a:rPr>
                  <a:t>Column ID-based Data Shuffling</a:t>
                </a:r>
              </a:p>
            </p:txBody>
          </p:sp>
          <p:sp>
            <p:nvSpPr>
              <p:cNvPr id="209" name="TextBox 208"/>
              <p:cNvSpPr txBox="1"/>
              <p:nvPr/>
            </p:nvSpPr>
            <p:spPr>
              <a:xfrm>
                <a:off x="13809618" y="13887885"/>
                <a:ext cx="4019699" cy="341586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sz="5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</a:rPr>
                  <a:t>Goal: Minimize chip conflicts for common patterns</a:t>
                </a:r>
              </a:p>
            </p:txBody>
          </p:sp>
          <p:grpSp>
            <p:nvGrpSpPr>
              <p:cNvPr id="210" name="Group 422"/>
              <p:cNvGrpSpPr>
                <a:grpSpLocks/>
              </p:cNvGrpSpPr>
              <p:nvPr/>
            </p:nvGrpSpPr>
            <p:grpSpPr bwMode="auto">
              <a:xfrm>
                <a:off x="18231928" y="12245141"/>
                <a:ext cx="9879284" cy="5087063"/>
                <a:chOff x="18231928" y="11597441"/>
                <a:chExt cx="9879284" cy="5087063"/>
              </a:xfrm>
            </p:grpSpPr>
            <p:grpSp>
              <p:nvGrpSpPr>
                <p:cNvPr id="211" name="Group 416"/>
                <p:cNvGrpSpPr>
                  <a:grpSpLocks/>
                </p:cNvGrpSpPr>
                <p:nvPr/>
              </p:nvGrpSpPr>
              <p:grpSpPr bwMode="auto">
                <a:xfrm>
                  <a:off x="20435149" y="11597441"/>
                  <a:ext cx="7676063" cy="4902648"/>
                  <a:chOff x="16619341" y="10634921"/>
                  <a:chExt cx="6328167" cy="4041756"/>
                </a:xfrm>
              </p:grpSpPr>
              <p:sp>
                <p:nvSpPr>
                  <p:cNvPr id="215" name="Rounded Rectangle 214"/>
                  <p:cNvSpPr/>
                  <p:nvPr/>
                </p:nvSpPr>
                <p:spPr>
                  <a:xfrm>
                    <a:off x="16722201" y="11599248"/>
                    <a:ext cx="455458" cy="455384"/>
                  </a:xfrm>
                  <a:prstGeom prst="roundRect">
                    <a:avLst/>
                  </a:prstGeom>
                  <a:solidFill>
                    <a:schemeClr val="accent6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16" name="Rounded Rectangle 215"/>
                  <p:cNvSpPr/>
                  <p:nvPr/>
                </p:nvSpPr>
                <p:spPr>
                  <a:xfrm>
                    <a:off x="17532341" y="11599248"/>
                    <a:ext cx="455458" cy="455384"/>
                  </a:xfrm>
                  <a:prstGeom prst="roundRect">
                    <a:avLst/>
                  </a:prstGeom>
                  <a:solidFill>
                    <a:schemeClr val="accent6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17" name="Rounded Rectangle 216"/>
                  <p:cNvSpPr/>
                  <p:nvPr/>
                </p:nvSpPr>
                <p:spPr>
                  <a:xfrm>
                    <a:off x="18341171" y="11599248"/>
                    <a:ext cx="456767" cy="455384"/>
                  </a:xfrm>
                  <a:prstGeom prst="roundRect">
                    <a:avLst/>
                  </a:prstGeom>
                  <a:solidFill>
                    <a:srgbClr val="FFC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18" name="Rounded Rectangle 217"/>
                  <p:cNvSpPr/>
                  <p:nvPr/>
                </p:nvSpPr>
                <p:spPr>
                  <a:xfrm>
                    <a:off x="19151311" y="11599248"/>
                    <a:ext cx="456766" cy="455384"/>
                  </a:xfrm>
                  <a:prstGeom prst="roundRect">
                    <a:avLst/>
                  </a:prstGeom>
                  <a:solidFill>
                    <a:schemeClr val="accent6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19" name="Rounded Rectangle 218"/>
                  <p:cNvSpPr/>
                  <p:nvPr/>
                </p:nvSpPr>
                <p:spPr>
                  <a:xfrm>
                    <a:off x="19961451" y="11599248"/>
                    <a:ext cx="455458" cy="455384"/>
                  </a:xfrm>
                  <a:prstGeom prst="roundRect">
                    <a:avLst/>
                  </a:prstGeom>
                  <a:solidFill>
                    <a:schemeClr val="accent6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20" name="Rounded Rectangle 219"/>
                  <p:cNvSpPr/>
                  <p:nvPr/>
                </p:nvSpPr>
                <p:spPr>
                  <a:xfrm>
                    <a:off x="20771591" y="11599248"/>
                    <a:ext cx="450223" cy="455384"/>
                  </a:xfrm>
                  <a:prstGeom prst="roundRect">
                    <a:avLst/>
                  </a:prstGeom>
                  <a:solidFill>
                    <a:schemeClr val="accent6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21" name="Rounded Rectangle 220"/>
                  <p:cNvSpPr/>
                  <p:nvPr/>
                </p:nvSpPr>
                <p:spPr>
                  <a:xfrm>
                    <a:off x="21576495" y="11599248"/>
                    <a:ext cx="455458" cy="455384"/>
                  </a:xfrm>
                  <a:prstGeom prst="roundRect">
                    <a:avLst/>
                  </a:prstGeom>
                  <a:solidFill>
                    <a:srgbClr val="FFC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222" name="Rounded Rectangle 221"/>
                  <p:cNvSpPr/>
                  <p:nvPr/>
                </p:nvSpPr>
                <p:spPr>
                  <a:xfrm>
                    <a:off x="22385325" y="11599248"/>
                    <a:ext cx="456767" cy="455384"/>
                  </a:xfrm>
                  <a:prstGeom prst="roundRect">
                    <a:avLst/>
                  </a:prstGeom>
                  <a:solidFill>
                    <a:schemeClr val="accent6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grpSp>
                <p:nvGrpSpPr>
                  <p:cNvPr id="223" name="Group 346"/>
                  <p:cNvGrpSpPr>
                    <a:grpSpLocks/>
                  </p:cNvGrpSpPr>
                  <p:nvPr/>
                </p:nvGrpSpPr>
                <p:grpSpPr bwMode="auto">
                  <a:xfrm>
                    <a:off x="16669634" y="10634921"/>
                    <a:ext cx="6204646" cy="935774"/>
                    <a:chOff x="16669634" y="10634921"/>
                    <a:chExt cx="4486648" cy="935774"/>
                  </a:xfrm>
                </p:grpSpPr>
                <p:sp>
                  <p:nvSpPr>
                    <p:cNvPr id="301" name="TextBox 300"/>
                    <p:cNvSpPr txBox="1"/>
                    <p:nvPr/>
                  </p:nvSpPr>
                  <p:spPr>
                    <a:xfrm>
                      <a:off x="17891591" y="10634830"/>
                      <a:ext cx="2043275" cy="922544"/>
                    </a:xfrm>
                    <a:prstGeom prst="rect">
                      <a:avLst/>
                    </a:prstGeom>
                    <a:noFill/>
                  </p:spPr>
                  <p:txBody>
                    <a:bodyPr wrap="none">
                      <a:spAutoFit/>
                    </a:bodyPr>
                    <a:lstStyle/>
                    <a:p>
                      <a:pPr algn="ctr">
                        <a:defRPr/>
                      </a:pPr>
                      <a:r>
                        <a:rPr lang="en-US" sz="5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Cache Line</a:t>
                      </a:r>
                    </a:p>
                  </p:txBody>
                </p:sp>
                <p:cxnSp>
                  <p:nvCxnSpPr>
                    <p:cNvPr id="302" name="Straight Connector 301"/>
                    <p:cNvCxnSpPr/>
                    <p:nvPr/>
                  </p:nvCxnSpPr>
                  <p:spPr>
                    <a:xfrm flipV="1">
                      <a:off x="16669790" y="10704183"/>
                      <a:ext cx="0" cy="866276"/>
                    </a:xfrm>
                    <a:prstGeom prst="line">
                      <a:avLst/>
                    </a:prstGeom>
                    <a:ln w="28575">
                      <a:solidFill>
                        <a:srgbClr val="C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03" name="Straight Connector 302"/>
                    <p:cNvCxnSpPr/>
                    <p:nvPr/>
                  </p:nvCxnSpPr>
                  <p:spPr>
                    <a:xfrm flipV="1">
                      <a:off x="21156667" y="10704183"/>
                      <a:ext cx="0" cy="866276"/>
                    </a:xfrm>
                    <a:prstGeom prst="line">
                      <a:avLst/>
                    </a:prstGeom>
                    <a:ln w="28575">
                      <a:solidFill>
                        <a:srgbClr val="C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04" name="Straight Arrow Connector 303"/>
                    <p:cNvCxnSpPr>
                      <a:stCxn id="301" idx="3"/>
                    </p:cNvCxnSpPr>
                    <p:nvPr/>
                  </p:nvCxnSpPr>
                  <p:spPr>
                    <a:xfrm>
                      <a:off x="19934866" y="11096756"/>
                      <a:ext cx="1221801" cy="0"/>
                    </a:xfrm>
                    <a:prstGeom prst="straightConnector1">
                      <a:avLst/>
                    </a:prstGeom>
                    <a:ln w="28575">
                      <a:solidFill>
                        <a:srgbClr val="C00000"/>
                      </a:solidFill>
                      <a:headEnd type="none" w="med" len="med"/>
                      <a:tailEnd type="arrow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05" name="Straight Arrow Connector 304"/>
                    <p:cNvCxnSpPr>
                      <a:stCxn id="301" idx="1"/>
                    </p:cNvCxnSpPr>
                    <p:nvPr/>
                  </p:nvCxnSpPr>
                  <p:spPr>
                    <a:xfrm flipH="1">
                      <a:off x="16669790" y="11096756"/>
                      <a:ext cx="1221801" cy="0"/>
                    </a:xfrm>
                    <a:prstGeom prst="straightConnector1">
                      <a:avLst/>
                    </a:prstGeom>
                    <a:ln w="28575">
                      <a:solidFill>
                        <a:srgbClr val="C00000"/>
                      </a:solidFill>
                      <a:headEnd type="none" w="med" len="med"/>
                      <a:tailEnd type="arrow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24" name="Group 347"/>
                  <p:cNvGrpSpPr>
                    <a:grpSpLocks/>
                  </p:cNvGrpSpPr>
                  <p:nvPr/>
                </p:nvGrpSpPr>
                <p:grpSpPr bwMode="auto">
                  <a:xfrm>
                    <a:off x="16619341" y="12628711"/>
                    <a:ext cx="6318642" cy="304891"/>
                    <a:chOff x="16619341" y="12670683"/>
                    <a:chExt cx="6318642" cy="304891"/>
                  </a:xfrm>
                </p:grpSpPr>
                <p:sp>
                  <p:nvSpPr>
                    <p:cNvPr id="293" name="Flowchart: Manual Operation 292"/>
                    <p:cNvSpPr/>
                    <p:nvPr/>
                  </p:nvSpPr>
                  <p:spPr>
                    <a:xfrm>
                      <a:off x="16625351" y="12671068"/>
                      <a:ext cx="649159" cy="304898"/>
                    </a:xfrm>
                    <a:prstGeom prst="flowChartManualOperation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94" name="Flowchart: Manual Operation 293"/>
                    <p:cNvSpPr/>
                    <p:nvPr/>
                  </p:nvSpPr>
                  <p:spPr>
                    <a:xfrm>
                      <a:off x="17435490" y="12671068"/>
                      <a:ext cx="649159" cy="304898"/>
                    </a:xfrm>
                    <a:prstGeom prst="flowChartManualOperation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95" name="Flowchart: Manual Operation 294"/>
                    <p:cNvSpPr/>
                    <p:nvPr/>
                  </p:nvSpPr>
                  <p:spPr>
                    <a:xfrm>
                      <a:off x="18245630" y="12671068"/>
                      <a:ext cx="649159" cy="304898"/>
                    </a:xfrm>
                    <a:prstGeom prst="flowChartManualOperation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96" name="Flowchart: Manual Operation 295"/>
                    <p:cNvSpPr/>
                    <p:nvPr/>
                  </p:nvSpPr>
                  <p:spPr>
                    <a:xfrm>
                      <a:off x="19054461" y="12671068"/>
                      <a:ext cx="650467" cy="304898"/>
                    </a:xfrm>
                    <a:prstGeom prst="flowChartManualOperation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97" name="Flowchart: Manual Operation 296"/>
                    <p:cNvSpPr/>
                    <p:nvPr/>
                  </p:nvSpPr>
                  <p:spPr>
                    <a:xfrm>
                      <a:off x="19864600" y="12671068"/>
                      <a:ext cx="650468" cy="304898"/>
                    </a:xfrm>
                    <a:prstGeom prst="flowChartManualOperation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98" name="Flowchart: Manual Operation 297"/>
                    <p:cNvSpPr/>
                    <p:nvPr/>
                  </p:nvSpPr>
                  <p:spPr>
                    <a:xfrm>
                      <a:off x="20674740" y="12671068"/>
                      <a:ext cx="649159" cy="304898"/>
                    </a:xfrm>
                    <a:prstGeom prst="flowChartManualOperation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99" name="Flowchart: Manual Operation 298"/>
                    <p:cNvSpPr/>
                    <p:nvPr/>
                  </p:nvSpPr>
                  <p:spPr>
                    <a:xfrm>
                      <a:off x="21484879" y="12671068"/>
                      <a:ext cx="649159" cy="304898"/>
                    </a:xfrm>
                    <a:prstGeom prst="flowChartManualOperation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300" name="Flowchart: Manual Operation 299"/>
                    <p:cNvSpPr/>
                    <p:nvPr/>
                  </p:nvSpPr>
                  <p:spPr>
                    <a:xfrm>
                      <a:off x="22295019" y="12671068"/>
                      <a:ext cx="649159" cy="304898"/>
                    </a:xfrm>
                    <a:prstGeom prst="flowChartManualOperation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225" name="Straight Arrow Connector 224"/>
                  <p:cNvCxnSpPr/>
                  <p:nvPr/>
                </p:nvCxnSpPr>
                <p:spPr>
                  <a:xfrm>
                    <a:off x="16887109" y="12054632"/>
                    <a:ext cx="0" cy="574464"/>
                  </a:xfrm>
                  <a:prstGeom prst="straightConnector1">
                    <a:avLst/>
                  </a:prstGeom>
                  <a:ln w="28575">
                    <a:solidFill>
                      <a:srgbClr val="C00000"/>
                    </a:solidFill>
                    <a:headEnd type="none" w="med" len="med"/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6" name="Straight Arrow Connector 225"/>
                  <p:cNvCxnSpPr/>
                  <p:nvPr/>
                </p:nvCxnSpPr>
                <p:spPr>
                  <a:xfrm>
                    <a:off x="17835979" y="12054632"/>
                    <a:ext cx="0" cy="574464"/>
                  </a:xfrm>
                  <a:prstGeom prst="straightConnector1">
                    <a:avLst/>
                  </a:prstGeom>
                  <a:ln w="28575">
                    <a:solidFill>
                      <a:srgbClr val="C00000"/>
                    </a:solidFill>
                    <a:headEnd type="none" w="med" len="med"/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7" name="Straight Arrow Connector 226"/>
                  <p:cNvCxnSpPr/>
                  <p:nvPr/>
                </p:nvCxnSpPr>
                <p:spPr>
                  <a:xfrm>
                    <a:off x="18492991" y="12054632"/>
                    <a:ext cx="0" cy="574464"/>
                  </a:xfrm>
                  <a:prstGeom prst="straightConnector1">
                    <a:avLst/>
                  </a:prstGeom>
                  <a:ln w="28575">
                    <a:solidFill>
                      <a:srgbClr val="C00000"/>
                    </a:solidFill>
                    <a:headEnd type="none" w="med" len="med"/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8" name="Straight Arrow Connector 227"/>
                  <p:cNvCxnSpPr/>
                  <p:nvPr/>
                </p:nvCxnSpPr>
                <p:spPr>
                  <a:xfrm>
                    <a:off x="19456258" y="12054632"/>
                    <a:ext cx="0" cy="574464"/>
                  </a:xfrm>
                  <a:prstGeom prst="straightConnector1">
                    <a:avLst/>
                  </a:prstGeom>
                  <a:ln w="28575">
                    <a:solidFill>
                      <a:srgbClr val="C00000"/>
                    </a:solidFill>
                    <a:headEnd type="none" w="med" len="med"/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9" name="Straight Arrow Connector 228"/>
                  <p:cNvCxnSpPr/>
                  <p:nvPr/>
                </p:nvCxnSpPr>
                <p:spPr>
                  <a:xfrm>
                    <a:off x="20113270" y="12054632"/>
                    <a:ext cx="0" cy="574464"/>
                  </a:xfrm>
                  <a:prstGeom prst="straightConnector1">
                    <a:avLst/>
                  </a:prstGeom>
                  <a:ln w="28575">
                    <a:solidFill>
                      <a:srgbClr val="C00000"/>
                    </a:solidFill>
                    <a:headEnd type="none" w="med" len="med"/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0" name="Straight Arrow Connector 229"/>
                  <p:cNvCxnSpPr/>
                  <p:nvPr/>
                </p:nvCxnSpPr>
                <p:spPr>
                  <a:xfrm>
                    <a:off x="21058215" y="12054632"/>
                    <a:ext cx="0" cy="574464"/>
                  </a:xfrm>
                  <a:prstGeom prst="straightConnector1">
                    <a:avLst/>
                  </a:prstGeom>
                  <a:ln w="28575">
                    <a:solidFill>
                      <a:srgbClr val="C00000"/>
                    </a:solidFill>
                    <a:headEnd type="none" w="med" len="med"/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1" name="Straight Arrow Connector 230"/>
                  <p:cNvCxnSpPr/>
                  <p:nvPr/>
                </p:nvCxnSpPr>
                <p:spPr>
                  <a:xfrm>
                    <a:off x="21740093" y="12054632"/>
                    <a:ext cx="0" cy="574464"/>
                  </a:xfrm>
                  <a:prstGeom prst="straightConnector1">
                    <a:avLst/>
                  </a:prstGeom>
                  <a:ln w="28575">
                    <a:solidFill>
                      <a:srgbClr val="C00000"/>
                    </a:solidFill>
                    <a:headEnd type="none" w="med" len="med"/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2" name="Straight Arrow Connector 231"/>
                  <p:cNvCxnSpPr/>
                  <p:nvPr/>
                </p:nvCxnSpPr>
                <p:spPr>
                  <a:xfrm>
                    <a:off x="22677185" y="12054632"/>
                    <a:ext cx="0" cy="574464"/>
                  </a:xfrm>
                  <a:prstGeom prst="straightConnector1">
                    <a:avLst/>
                  </a:prstGeom>
                  <a:ln w="28575">
                    <a:solidFill>
                      <a:srgbClr val="C00000"/>
                    </a:solidFill>
                    <a:headEnd type="none" w="med" len="med"/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3" name="Straight Arrow Connector 232"/>
                  <p:cNvCxnSpPr/>
                  <p:nvPr/>
                </p:nvCxnSpPr>
                <p:spPr>
                  <a:xfrm>
                    <a:off x="17014061" y="12054632"/>
                    <a:ext cx="581102" cy="574464"/>
                  </a:xfrm>
                  <a:prstGeom prst="straightConnector1">
                    <a:avLst/>
                  </a:prstGeom>
                  <a:ln w="28575">
                    <a:solidFill>
                      <a:srgbClr val="C00000"/>
                    </a:solidFill>
                    <a:headEnd type="none" w="med" len="med"/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4" name="Straight Arrow Connector 233"/>
                  <p:cNvCxnSpPr/>
                  <p:nvPr/>
                </p:nvCxnSpPr>
                <p:spPr>
                  <a:xfrm>
                    <a:off x="18626487" y="12054632"/>
                    <a:ext cx="582411" cy="574464"/>
                  </a:xfrm>
                  <a:prstGeom prst="straightConnector1">
                    <a:avLst/>
                  </a:prstGeom>
                  <a:ln w="28575">
                    <a:solidFill>
                      <a:srgbClr val="C00000"/>
                    </a:solidFill>
                    <a:headEnd type="none" w="med" len="med"/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5" name="Straight Arrow Connector 234"/>
                  <p:cNvCxnSpPr/>
                  <p:nvPr/>
                </p:nvCxnSpPr>
                <p:spPr>
                  <a:xfrm>
                    <a:off x="20254619" y="12052015"/>
                    <a:ext cx="582411" cy="574464"/>
                  </a:xfrm>
                  <a:prstGeom prst="straightConnector1">
                    <a:avLst/>
                  </a:prstGeom>
                  <a:ln w="28575">
                    <a:solidFill>
                      <a:srgbClr val="C00000"/>
                    </a:solidFill>
                    <a:headEnd type="none" w="med" len="med"/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6" name="Straight Arrow Connector 235"/>
                  <p:cNvCxnSpPr/>
                  <p:nvPr/>
                </p:nvCxnSpPr>
                <p:spPr>
                  <a:xfrm>
                    <a:off x="21874898" y="12052015"/>
                    <a:ext cx="582411" cy="574464"/>
                  </a:xfrm>
                  <a:prstGeom prst="straightConnector1">
                    <a:avLst/>
                  </a:prstGeom>
                  <a:ln w="28575">
                    <a:solidFill>
                      <a:srgbClr val="C00000"/>
                    </a:solidFill>
                    <a:headEnd type="none" w="med" len="med"/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7" name="Straight Arrow Connector 236"/>
                  <p:cNvCxnSpPr/>
                  <p:nvPr/>
                </p:nvCxnSpPr>
                <p:spPr>
                  <a:xfrm flipH="1">
                    <a:off x="17101750" y="12054632"/>
                    <a:ext cx="582410" cy="571847"/>
                  </a:xfrm>
                  <a:prstGeom prst="straightConnector1">
                    <a:avLst/>
                  </a:prstGeom>
                  <a:ln w="28575">
                    <a:solidFill>
                      <a:srgbClr val="C00000"/>
                    </a:solidFill>
                    <a:headEnd type="none" w="med" len="med"/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8" name="Straight Arrow Connector 237"/>
                  <p:cNvCxnSpPr/>
                  <p:nvPr/>
                </p:nvCxnSpPr>
                <p:spPr>
                  <a:xfrm flipH="1">
                    <a:off x="18758675" y="12052015"/>
                    <a:ext cx="581102" cy="571847"/>
                  </a:xfrm>
                  <a:prstGeom prst="straightConnector1">
                    <a:avLst/>
                  </a:prstGeom>
                  <a:ln w="28575">
                    <a:solidFill>
                      <a:srgbClr val="C00000"/>
                    </a:solidFill>
                    <a:headEnd type="none" w="med" len="med"/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9" name="Straight Arrow Connector 238"/>
                  <p:cNvCxnSpPr/>
                  <p:nvPr/>
                </p:nvCxnSpPr>
                <p:spPr>
                  <a:xfrm flipH="1">
                    <a:off x="20320058" y="12052015"/>
                    <a:ext cx="575867" cy="571847"/>
                  </a:xfrm>
                  <a:prstGeom prst="straightConnector1">
                    <a:avLst/>
                  </a:prstGeom>
                  <a:ln w="28575">
                    <a:solidFill>
                      <a:srgbClr val="C00000"/>
                    </a:solidFill>
                    <a:headEnd type="none" w="med" len="med"/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0" name="Straight Arrow Connector 239"/>
                  <p:cNvCxnSpPr/>
                  <p:nvPr/>
                </p:nvCxnSpPr>
                <p:spPr>
                  <a:xfrm flipH="1">
                    <a:off x="21970440" y="12049398"/>
                    <a:ext cx="582410" cy="571847"/>
                  </a:xfrm>
                  <a:prstGeom prst="straightConnector1">
                    <a:avLst/>
                  </a:prstGeom>
                  <a:ln w="28575">
                    <a:solidFill>
                      <a:srgbClr val="C00000"/>
                    </a:solidFill>
                    <a:headEnd type="none" w="med" len="med"/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41" name="Group 439"/>
                  <p:cNvGrpSpPr>
                    <a:grpSpLocks/>
                  </p:cNvGrpSpPr>
                  <p:nvPr/>
                </p:nvGrpSpPr>
                <p:grpSpPr bwMode="auto">
                  <a:xfrm>
                    <a:off x="16619341" y="13505011"/>
                    <a:ext cx="6318642" cy="304891"/>
                    <a:chOff x="16619341" y="12670683"/>
                    <a:chExt cx="6318642" cy="304891"/>
                  </a:xfrm>
                </p:grpSpPr>
                <p:sp>
                  <p:nvSpPr>
                    <p:cNvPr id="285" name="Flowchart: Manual Operation 284"/>
                    <p:cNvSpPr/>
                    <p:nvPr/>
                  </p:nvSpPr>
                  <p:spPr>
                    <a:xfrm>
                      <a:off x="16625351" y="12676747"/>
                      <a:ext cx="649159" cy="304898"/>
                    </a:xfrm>
                    <a:prstGeom prst="flowChartManualOperation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86" name="Flowchart: Manual Operation 285"/>
                    <p:cNvSpPr/>
                    <p:nvPr/>
                  </p:nvSpPr>
                  <p:spPr>
                    <a:xfrm>
                      <a:off x="17435490" y="12676747"/>
                      <a:ext cx="649159" cy="304898"/>
                    </a:xfrm>
                    <a:prstGeom prst="flowChartManualOperation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87" name="Flowchart: Manual Operation 286"/>
                    <p:cNvSpPr/>
                    <p:nvPr/>
                  </p:nvSpPr>
                  <p:spPr>
                    <a:xfrm>
                      <a:off x="18245630" y="12676747"/>
                      <a:ext cx="649159" cy="304898"/>
                    </a:xfrm>
                    <a:prstGeom prst="flowChartManualOperation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88" name="Flowchart: Manual Operation 287"/>
                    <p:cNvSpPr/>
                    <p:nvPr/>
                  </p:nvSpPr>
                  <p:spPr>
                    <a:xfrm>
                      <a:off x="19054461" y="12676747"/>
                      <a:ext cx="650467" cy="304898"/>
                    </a:xfrm>
                    <a:prstGeom prst="flowChartManualOperation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89" name="Flowchart: Manual Operation 288"/>
                    <p:cNvSpPr/>
                    <p:nvPr/>
                  </p:nvSpPr>
                  <p:spPr>
                    <a:xfrm>
                      <a:off x="19864600" y="12676747"/>
                      <a:ext cx="650468" cy="304898"/>
                    </a:xfrm>
                    <a:prstGeom prst="flowChartManualOperation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90" name="Flowchart: Manual Operation 289"/>
                    <p:cNvSpPr/>
                    <p:nvPr/>
                  </p:nvSpPr>
                  <p:spPr>
                    <a:xfrm>
                      <a:off x="20674740" y="12676747"/>
                      <a:ext cx="649159" cy="304898"/>
                    </a:xfrm>
                    <a:prstGeom prst="flowChartManualOperation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91" name="Flowchart: Manual Operation 290"/>
                    <p:cNvSpPr/>
                    <p:nvPr/>
                  </p:nvSpPr>
                  <p:spPr>
                    <a:xfrm>
                      <a:off x="21484879" y="12676747"/>
                      <a:ext cx="649159" cy="304898"/>
                    </a:xfrm>
                    <a:prstGeom prst="flowChartManualOperation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92" name="Flowchart: Manual Operation 291"/>
                    <p:cNvSpPr/>
                    <p:nvPr/>
                  </p:nvSpPr>
                  <p:spPr>
                    <a:xfrm>
                      <a:off x="22295019" y="12676747"/>
                      <a:ext cx="649159" cy="304898"/>
                    </a:xfrm>
                    <a:prstGeom prst="flowChartManualOperation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</p:grpSp>
              <p:grpSp>
                <p:nvGrpSpPr>
                  <p:cNvPr id="242" name="Group 381"/>
                  <p:cNvGrpSpPr>
                    <a:grpSpLocks/>
                  </p:cNvGrpSpPr>
                  <p:nvPr/>
                </p:nvGrpSpPr>
                <p:grpSpPr bwMode="auto">
                  <a:xfrm>
                    <a:off x="16880683" y="12923509"/>
                    <a:ext cx="2569253" cy="581502"/>
                    <a:chOff x="16880683" y="12923509"/>
                    <a:chExt cx="2569253" cy="581502"/>
                  </a:xfrm>
                </p:grpSpPr>
                <p:cxnSp>
                  <p:nvCxnSpPr>
                    <p:cNvPr id="277" name="Straight Arrow Connector 276"/>
                    <p:cNvCxnSpPr/>
                    <p:nvPr/>
                  </p:nvCxnSpPr>
                  <p:spPr>
                    <a:xfrm>
                      <a:off x="16887109" y="12931376"/>
                      <a:ext cx="0" cy="579698"/>
                    </a:xfrm>
                    <a:prstGeom prst="straightConnector1">
                      <a:avLst/>
                    </a:prstGeom>
                    <a:ln w="28575">
                      <a:solidFill>
                        <a:srgbClr val="C00000"/>
                      </a:solidFill>
                      <a:headEnd type="none" w="med" len="med"/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78" name="Straight Arrow Connector 277"/>
                    <p:cNvCxnSpPr/>
                    <p:nvPr/>
                  </p:nvCxnSpPr>
                  <p:spPr>
                    <a:xfrm>
                      <a:off x="17668455" y="12923525"/>
                      <a:ext cx="0" cy="579698"/>
                    </a:xfrm>
                    <a:prstGeom prst="straightConnector1">
                      <a:avLst/>
                    </a:prstGeom>
                    <a:ln w="28575">
                      <a:solidFill>
                        <a:srgbClr val="C00000"/>
                      </a:solidFill>
                      <a:headEnd type="none" w="med" len="med"/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79" name="Straight Arrow Connector 278"/>
                    <p:cNvCxnSpPr/>
                    <p:nvPr/>
                  </p:nvCxnSpPr>
                  <p:spPr>
                    <a:xfrm>
                      <a:off x="18661825" y="12931376"/>
                      <a:ext cx="0" cy="579698"/>
                    </a:xfrm>
                    <a:prstGeom prst="straightConnector1">
                      <a:avLst/>
                    </a:prstGeom>
                    <a:ln w="28575">
                      <a:solidFill>
                        <a:srgbClr val="C00000"/>
                      </a:solidFill>
                      <a:headEnd type="none" w="med" len="med"/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80" name="Straight Arrow Connector 279"/>
                    <p:cNvCxnSpPr/>
                    <p:nvPr/>
                  </p:nvCxnSpPr>
                  <p:spPr>
                    <a:xfrm>
                      <a:off x="19456259" y="12931376"/>
                      <a:ext cx="0" cy="579698"/>
                    </a:xfrm>
                    <a:prstGeom prst="straightConnector1">
                      <a:avLst/>
                    </a:prstGeom>
                    <a:ln w="28575">
                      <a:solidFill>
                        <a:srgbClr val="C00000"/>
                      </a:solidFill>
                      <a:headEnd type="none" w="med" len="med"/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81" name="Straight Arrow Connector 280"/>
                    <p:cNvCxnSpPr/>
                    <p:nvPr/>
                  </p:nvCxnSpPr>
                  <p:spPr>
                    <a:xfrm>
                      <a:off x="17014061" y="12931376"/>
                      <a:ext cx="1392550" cy="571847"/>
                    </a:xfrm>
                    <a:prstGeom prst="straightConnector1">
                      <a:avLst/>
                    </a:prstGeom>
                    <a:ln w="28575">
                      <a:solidFill>
                        <a:srgbClr val="C00000"/>
                      </a:solidFill>
                      <a:headEnd type="none" w="med" len="med"/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82" name="Straight Arrow Connector 281"/>
                    <p:cNvCxnSpPr/>
                    <p:nvPr/>
                  </p:nvCxnSpPr>
                  <p:spPr>
                    <a:xfrm flipH="1">
                      <a:off x="17086044" y="12931376"/>
                      <a:ext cx="1396476" cy="577081"/>
                    </a:xfrm>
                    <a:prstGeom prst="straightConnector1">
                      <a:avLst/>
                    </a:prstGeom>
                    <a:ln w="28575">
                      <a:solidFill>
                        <a:srgbClr val="C00000"/>
                      </a:solidFill>
                      <a:headEnd type="none" w="med" len="med"/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83" name="Straight Arrow Connector 282"/>
                    <p:cNvCxnSpPr/>
                    <p:nvPr/>
                  </p:nvCxnSpPr>
                  <p:spPr>
                    <a:xfrm>
                      <a:off x="17829436" y="12931376"/>
                      <a:ext cx="1379462" cy="579698"/>
                    </a:xfrm>
                    <a:prstGeom prst="straightConnector1">
                      <a:avLst/>
                    </a:prstGeom>
                    <a:ln w="28575">
                      <a:solidFill>
                        <a:srgbClr val="C00000"/>
                      </a:solidFill>
                      <a:headEnd type="none" w="med" len="med"/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84" name="Straight Arrow Connector 283"/>
                    <p:cNvCxnSpPr/>
                    <p:nvPr/>
                  </p:nvCxnSpPr>
                  <p:spPr>
                    <a:xfrm flipH="1">
                      <a:off x="17911889" y="12928759"/>
                      <a:ext cx="1427888" cy="579698"/>
                    </a:xfrm>
                    <a:prstGeom prst="straightConnector1">
                      <a:avLst/>
                    </a:prstGeom>
                    <a:ln w="28575">
                      <a:solidFill>
                        <a:srgbClr val="C00000"/>
                      </a:solidFill>
                      <a:headEnd type="none" w="med" len="med"/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43" name="Group 470"/>
                  <p:cNvGrpSpPr>
                    <a:grpSpLocks/>
                  </p:cNvGrpSpPr>
                  <p:nvPr/>
                </p:nvGrpSpPr>
                <p:grpSpPr bwMode="auto">
                  <a:xfrm>
                    <a:off x="20107928" y="12933602"/>
                    <a:ext cx="2569253" cy="581502"/>
                    <a:chOff x="16880683" y="12923509"/>
                    <a:chExt cx="2569253" cy="581502"/>
                  </a:xfrm>
                </p:grpSpPr>
                <p:cxnSp>
                  <p:nvCxnSpPr>
                    <p:cNvPr id="269" name="Straight Arrow Connector 268"/>
                    <p:cNvCxnSpPr/>
                    <p:nvPr/>
                  </p:nvCxnSpPr>
                  <p:spPr>
                    <a:xfrm>
                      <a:off x="16880790" y="12931752"/>
                      <a:ext cx="0" cy="573155"/>
                    </a:xfrm>
                    <a:prstGeom prst="straightConnector1">
                      <a:avLst/>
                    </a:prstGeom>
                    <a:ln w="28575">
                      <a:solidFill>
                        <a:srgbClr val="C00000"/>
                      </a:solidFill>
                      <a:headEnd type="none" w="med" len="med"/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70" name="Straight Arrow Connector 269"/>
                    <p:cNvCxnSpPr/>
                    <p:nvPr/>
                  </p:nvCxnSpPr>
                  <p:spPr>
                    <a:xfrm>
                      <a:off x="17662137" y="12923901"/>
                      <a:ext cx="0" cy="573155"/>
                    </a:xfrm>
                    <a:prstGeom prst="straightConnector1">
                      <a:avLst/>
                    </a:prstGeom>
                    <a:ln w="28575">
                      <a:solidFill>
                        <a:srgbClr val="C00000"/>
                      </a:solidFill>
                      <a:headEnd type="none" w="med" len="med"/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71" name="Straight Arrow Connector 270"/>
                    <p:cNvCxnSpPr/>
                    <p:nvPr/>
                  </p:nvCxnSpPr>
                  <p:spPr>
                    <a:xfrm>
                      <a:off x="18655506" y="12931752"/>
                      <a:ext cx="0" cy="573155"/>
                    </a:xfrm>
                    <a:prstGeom prst="straightConnector1">
                      <a:avLst/>
                    </a:prstGeom>
                    <a:ln w="28575">
                      <a:solidFill>
                        <a:srgbClr val="C00000"/>
                      </a:solidFill>
                      <a:headEnd type="none" w="med" len="med"/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72" name="Straight Arrow Connector 271"/>
                    <p:cNvCxnSpPr/>
                    <p:nvPr/>
                  </p:nvCxnSpPr>
                  <p:spPr>
                    <a:xfrm>
                      <a:off x="19449941" y="12931752"/>
                      <a:ext cx="0" cy="573155"/>
                    </a:xfrm>
                    <a:prstGeom prst="straightConnector1">
                      <a:avLst/>
                    </a:prstGeom>
                    <a:ln w="28575">
                      <a:solidFill>
                        <a:srgbClr val="C00000"/>
                      </a:solidFill>
                      <a:headEnd type="none" w="med" len="med"/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73" name="Straight Arrow Connector 272"/>
                    <p:cNvCxnSpPr/>
                    <p:nvPr/>
                  </p:nvCxnSpPr>
                  <p:spPr>
                    <a:xfrm>
                      <a:off x="17007743" y="12931752"/>
                      <a:ext cx="1392550" cy="565304"/>
                    </a:xfrm>
                    <a:prstGeom prst="straightConnector1">
                      <a:avLst/>
                    </a:prstGeom>
                    <a:ln w="28575">
                      <a:solidFill>
                        <a:srgbClr val="C00000"/>
                      </a:solidFill>
                      <a:headEnd type="none" w="med" len="med"/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74" name="Straight Arrow Connector 273"/>
                    <p:cNvCxnSpPr/>
                    <p:nvPr/>
                  </p:nvCxnSpPr>
                  <p:spPr>
                    <a:xfrm flipH="1">
                      <a:off x="17079726" y="12931752"/>
                      <a:ext cx="1396477" cy="570538"/>
                    </a:xfrm>
                    <a:prstGeom prst="straightConnector1">
                      <a:avLst/>
                    </a:prstGeom>
                    <a:ln w="28575">
                      <a:solidFill>
                        <a:srgbClr val="C00000"/>
                      </a:solidFill>
                      <a:headEnd type="none" w="med" len="med"/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75" name="Straight Arrow Connector 274"/>
                    <p:cNvCxnSpPr/>
                    <p:nvPr/>
                  </p:nvCxnSpPr>
                  <p:spPr>
                    <a:xfrm>
                      <a:off x="17823117" y="12931752"/>
                      <a:ext cx="1379462" cy="573155"/>
                    </a:xfrm>
                    <a:prstGeom prst="straightConnector1">
                      <a:avLst/>
                    </a:prstGeom>
                    <a:ln w="28575">
                      <a:solidFill>
                        <a:srgbClr val="C00000"/>
                      </a:solidFill>
                      <a:headEnd type="none" w="med" len="med"/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76" name="Straight Arrow Connector 275"/>
                    <p:cNvCxnSpPr/>
                    <p:nvPr/>
                  </p:nvCxnSpPr>
                  <p:spPr>
                    <a:xfrm flipH="1">
                      <a:off x="17905571" y="12929135"/>
                      <a:ext cx="1427887" cy="573155"/>
                    </a:xfrm>
                    <a:prstGeom prst="straightConnector1">
                      <a:avLst/>
                    </a:prstGeom>
                    <a:ln w="28575">
                      <a:solidFill>
                        <a:srgbClr val="C00000"/>
                      </a:solidFill>
                      <a:headEnd type="none" w="med" len="med"/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44" name="Group 480"/>
                  <p:cNvGrpSpPr>
                    <a:grpSpLocks/>
                  </p:cNvGrpSpPr>
                  <p:nvPr/>
                </p:nvGrpSpPr>
                <p:grpSpPr bwMode="auto">
                  <a:xfrm>
                    <a:off x="16628866" y="14371786"/>
                    <a:ext cx="6318642" cy="304891"/>
                    <a:chOff x="16619341" y="12670683"/>
                    <a:chExt cx="6318642" cy="304891"/>
                  </a:xfrm>
                </p:grpSpPr>
                <p:sp>
                  <p:nvSpPr>
                    <p:cNvPr id="261" name="Flowchart: Manual Operation 260"/>
                    <p:cNvSpPr/>
                    <p:nvPr/>
                  </p:nvSpPr>
                  <p:spPr>
                    <a:xfrm>
                      <a:off x="16619752" y="12671014"/>
                      <a:ext cx="649159" cy="304898"/>
                    </a:xfrm>
                    <a:prstGeom prst="flowChartManualOperation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62" name="Flowchart: Manual Operation 261"/>
                    <p:cNvSpPr/>
                    <p:nvPr/>
                  </p:nvSpPr>
                  <p:spPr>
                    <a:xfrm>
                      <a:off x="17429892" y="12671014"/>
                      <a:ext cx="649159" cy="304898"/>
                    </a:xfrm>
                    <a:prstGeom prst="flowChartManualOperation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63" name="Flowchart: Manual Operation 262"/>
                    <p:cNvSpPr/>
                    <p:nvPr/>
                  </p:nvSpPr>
                  <p:spPr>
                    <a:xfrm>
                      <a:off x="18240031" y="12671014"/>
                      <a:ext cx="649159" cy="304898"/>
                    </a:xfrm>
                    <a:prstGeom prst="flowChartManualOperation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64" name="Flowchart: Manual Operation 263"/>
                    <p:cNvSpPr/>
                    <p:nvPr/>
                  </p:nvSpPr>
                  <p:spPr>
                    <a:xfrm>
                      <a:off x="19048862" y="12671014"/>
                      <a:ext cx="650468" cy="304898"/>
                    </a:xfrm>
                    <a:prstGeom prst="flowChartManualOperation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65" name="Flowchart: Manual Operation 264"/>
                    <p:cNvSpPr/>
                    <p:nvPr/>
                  </p:nvSpPr>
                  <p:spPr>
                    <a:xfrm>
                      <a:off x="19859002" y="12671014"/>
                      <a:ext cx="650467" cy="304898"/>
                    </a:xfrm>
                    <a:prstGeom prst="flowChartManualOperation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66" name="Flowchart: Manual Operation 265"/>
                    <p:cNvSpPr/>
                    <p:nvPr/>
                  </p:nvSpPr>
                  <p:spPr>
                    <a:xfrm>
                      <a:off x="20669141" y="12671014"/>
                      <a:ext cx="649159" cy="304898"/>
                    </a:xfrm>
                    <a:prstGeom prst="flowChartManualOperation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67" name="Flowchart: Manual Operation 266"/>
                    <p:cNvSpPr/>
                    <p:nvPr/>
                  </p:nvSpPr>
                  <p:spPr>
                    <a:xfrm>
                      <a:off x="21479281" y="12671014"/>
                      <a:ext cx="649159" cy="304898"/>
                    </a:xfrm>
                    <a:prstGeom prst="flowChartManualOperation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68" name="Flowchart: Manual Operation 267"/>
                    <p:cNvSpPr/>
                    <p:nvPr/>
                  </p:nvSpPr>
                  <p:spPr>
                    <a:xfrm>
                      <a:off x="22289420" y="12671014"/>
                      <a:ext cx="649159" cy="304898"/>
                    </a:xfrm>
                    <a:prstGeom prst="flowChartManualOperation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245" name="Straight Arrow Connector 244"/>
                  <p:cNvCxnSpPr/>
                  <p:nvPr/>
                </p:nvCxnSpPr>
                <p:spPr>
                  <a:xfrm>
                    <a:off x="16896270" y="13797652"/>
                    <a:ext cx="0" cy="574464"/>
                  </a:xfrm>
                  <a:prstGeom prst="straightConnector1">
                    <a:avLst/>
                  </a:prstGeom>
                  <a:ln w="28575">
                    <a:solidFill>
                      <a:srgbClr val="C00000"/>
                    </a:solidFill>
                    <a:headEnd type="none" w="med" len="med"/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6" name="Straight Arrow Connector 245"/>
                  <p:cNvCxnSpPr/>
                  <p:nvPr/>
                </p:nvCxnSpPr>
                <p:spPr>
                  <a:xfrm>
                    <a:off x="17677616" y="13791110"/>
                    <a:ext cx="0" cy="573155"/>
                  </a:xfrm>
                  <a:prstGeom prst="straightConnector1">
                    <a:avLst/>
                  </a:prstGeom>
                  <a:ln w="28575">
                    <a:solidFill>
                      <a:srgbClr val="C00000"/>
                    </a:solidFill>
                    <a:headEnd type="none" w="med" len="med"/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7" name="Straight Arrow Connector 246"/>
                  <p:cNvCxnSpPr/>
                  <p:nvPr/>
                </p:nvCxnSpPr>
                <p:spPr>
                  <a:xfrm>
                    <a:off x="18481212" y="13797652"/>
                    <a:ext cx="0" cy="574464"/>
                  </a:xfrm>
                  <a:prstGeom prst="straightConnector1">
                    <a:avLst/>
                  </a:prstGeom>
                  <a:ln w="28575">
                    <a:solidFill>
                      <a:srgbClr val="C00000"/>
                    </a:solidFill>
                    <a:headEnd type="none" w="med" len="med"/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8" name="Straight Arrow Connector 247"/>
                  <p:cNvCxnSpPr/>
                  <p:nvPr/>
                </p:nvCxnSpPr>
                <p:spPr>
                  <a:xfrm>
                    <a:off x="19317527" y="13797652"/>
                    <a:ext cx="0" cy="574464"/>
                  </a:xfrm>
                  <a:prstGeom prst="straightConnector1">
                    <a:avLst/>
                  </a:prstGeom>
                  <a:ln w="28575">
                    <a:solidFill>
                      <a:srgbClr val="C00000"/>
                    </a:solidFill>
                    <a:headEnd type="none" w="med" len="med"/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9" name="Straight Arrow Connector 248"/>
                  <p:cNvCxnSpPr/>
                  <p:nvPr/>
                </p:nvCxnSpPr>
                <p:spPr>
                  <a:xfrm>
                    <a:off x="17023223" y="13797652"/>
                    <a:ext cx="3073034" cy="566613"/>
                  </a:xfrm>
                  <a:prstGeom prst="straightConnector1">
                    <a:avLst/>
                  </a:prstGeom>
                  <a:ln w="28575">
                    <a:solidFill>
                      <a:srgbClr val="C00000"/>
                    </a:solidFill>
                    <a:headEnd type="none" w="med" len="med"/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0" name="Straight Arrow Connector 249"/>
                  <p:cNvCxnSpPr/>
                  <p:nvPr/>
                </p:nvCxnSpPr>
                <p:spPr>
                  <a:xfrm>
                    <a:off x="18663133" y="13797652"/>
                    <a:ext cx="2995815" cy="566613"/>
                  </a:xfrm>
                  <a:prstGeom prst="straightConnector1">
                    <a:avLst/>
                  </a:prstGeom>
                  <a:ln w="28575">
                    <a:solidFill>
                      <a:srgbClr val="C00000"/>
                    </a:solidFill>
                    <a:headEnd type="none" w="med" len="med"/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1" name="Straight Arrow Connector 250"/>
                  <p:cNvCxnSpPr/>
                  <p:nvPr/>
                </p:nvCxnSpPr>
                <p:spPr>
                  <a:xfrm>
                    <a:off x="17838597" y="13797652"/>
                    <a:ext cx="3052093" cy="566613"/>
                  </a:xfrm>
                  <a:prstGeom prst="straightConnector1">
                    <a:avLst/>
                  </a:prstGeom>
                  <a:ln w="28575">
                    <a:solidFill>
                      <a:srgbClr val="C00000"/>
                    </a:solidFill>
                    <a:headEnd type="none" w="med" len="med"/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2" name="Straight Arrow Connector 251"/>
                  <p:cNvCxnSpPr/>
                  <p:nvPr/>
                </p:nvCxnSpPr>
                <p:spPr>
                  <a:xfrm>
                    <a:off x="19491596" y="13795035"/>
                    <a:ext cx="3007594" cy="569230"/>
                  </a:xfrm>
                  <a:prstGeom prst="straightConnector1">
                    <a:avLst/>
                  </a:prstGeom>
                  <a:ln w="28575">
                    <a:solidFill>
                      <a:srgbClr val="C00000"/>
                    </a:solidFill>
                    <a:headEnd type="none" w="med" len="med"/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3" name="Straight Arrow Connector 252"/>
                  <p:cNvCxnSpPr/>
                  <p:nvPr/>
                </p:nvCxnSpPr>
                <p:spPr>
                  <a:xfrm>
                    <a:off x="20259854" y="13808121"/>
                    <a:ext cx="0" cy="574464"/>
                  </a:xfrm>
                  <a:prstGeom prst="straightConnector1">
                    <a:avLst/>
                  </a:prstGeom>
                  <a:ln w="28575">
                    <a:solidFill>
                      <a:srgbClr val="C00000"/>
                    </a:solidFill>
                    <a:headEnd type="none" w="med" len="med"/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4" name="Straight Arrow Connector 253"/>
                  <p:cNvCxnSpPr/>
                  <p:nvPr/>
                </p:nvCxnSpPr>
                <p:spPr>
                  <a:xfrm>
                    <a:off x="21054289" y="13800270"/>
                    <a:ext cx="0" cy="574464"/>
                  </a:xfrm>
                  <a:prstGeom prst="straightConnector1">
                    <a:avLst/>
                  </a:prstGeom>
                  <a:ln w="28575">
                    <a:solidFill>
                      <a:srgbClr val="C00000"/>
                    </a:solidFill>
                    <a:headEnd type="none" w="med" len="med"/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5" name="Straight Arrow Connector 254"/>
                  <p:cNvCxnSpPr/>
                  <p:nvPr/>
                </p:nvCxnSpPr>
                <p:spPr>
                  <a:xfrm>
                    <a:off x="21893221" y="13808121"/>
                    <a:ext cx="0" cy="574464"/>
                  </a:xfrm>
                  <a:prstGeom prst="straightConnector1">
                    <a:avLst/>
                  </a:prstGeom>
                  <a:ln w="28575">
                    <a:solidFill>
                      <a:srgbClr val="C00000"/>
                    </a:solidFill>
                    <a:headEnd type="none" w="med" len="med"/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6" name="Straight Arrow Connector 255"/>
                  <p:cNvCxnSpPr/>
                  <p:nvPr/>
                </p:nvCxnSpPr>
                <p:spPr>
                  <a:xfrm>
                    <a:off x="22687656" y="13808121"/>
                    <a:ext cx="0" cy="574464"/>
                  </a:xfrm>
                  <a:prstGeom prst="straightConnector1">
                    <a:avLst/>
                  </a:prstGeom>
                  <a:ln w="28575">
                    <a:solidFill>
                      <a:srgbClr val="C00000"/>
                    </a:solidFill>
                    <a:headEnd type="none" w="med" len="med"/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7" name="Straight Arrow Connector 256"/>
                  <p:cNvCxnSpPr/>
                  <p:nvPr/>
                </p:nvCxnSpPr>
                <p:spPr>
                  <a:xfrm flipH="1">
                    <a:off x="17101750" y="13808121"/>
                    <a:ext cx="2994506" cy="556144"/>
                  </a:xfrm>
                  <a:prstGeom prst="straightConnector1">
                    <a:avLst/>
                  </a:prstGeom>
                  <a:ln w="28575">
                    <a:solidFill>
                      <a:srgbClr val="C00000"/>
                    </a:solidFill>
                    <a:headEnd type="none" w="med" len="med"/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8" name="Straight Arrow Connector 257"/>
                  <p:cNvCxnSpPr/>
                  <p:nvPr/>
                </p:nvCxnSpPr>
                <p:spPr>
                  <a:xfrm flipH="1">
                    <a:off x="18663133" y="13808121"/>
                    <a:ext cx="3049475" cy="563996"/>
                  </a:xfrm>
                  <a:prstGeom prst="straightConnector1">
                    <a:avLst/>
                  </a:prstGeom>
                  <a:ln w="28575">
                    <a:solidFill>
                      <a:srgbClr val="C00000"/>
                    </a:solidFill>
                    <a:headEnd type="none" w="med" len="med"/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9" name="Straight Arrow Connector 258"/>
                  <p:cNvCxnSpPr/>
                  <p:nvPr/>
                </p:nvCxnSpPr>
                <p:spPr>
                  <a:xfrm flipH="1">
                    <a:off x="17911889" y="13808121"/>
                    <a:ext cx="2993198" cy="556144"/>
                  </a:xfrm>
                  <a:prstGeom prst="straightConnector1">
                    <a:avLst/>
                  </a:prstGeom>
                  <a:ln w="28575">
                    <a:solidFill>
                      <a:srgbClr val="C00000"/>
                    </a:solidFill>
                    <a:headEnd type="none" w="med" len="med"/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0" name="Straight Arrow Connector 259"/>
                  <p:cNvCxnSpPr/>
                  <p:nvPr/>
                </p:nvCxnSpPr>
                <p:spPr>
                  <a:xfrm flipH="1">
                    <a:off x="19546565" y="13805504"/>
                    <a:ext cx="3024608" cy="558762"/>
                  </a:xfrm>
                  <a:prstGeom prst="straightConnector1">
                    <a:avLst/>
                  </a:prstGeom>
                  <a:ln w="28575">
                    <a:solidFill>
                      <a:srgbClr val="C00000"/>
                    </a:solidFill>
                    <a:headEnd type="none" w="med" len="med"/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12" name="TextBox 211"/>
                <p:cNvSpPr txBox="1"/>
                <p:nvPr/>
              </p:nvSpPr>
              <p:spPr>
                <a:xfrm>
                  <a:off x="18232557" y="13832248"/>
                  <a:ext cx="1590734" cy="73809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defRPr/>
                  </a:pPr>
                  <a:r>
                    <a:rPr lang="en-US" sz="48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</a:rPr>
                    <a:t>Stage 1</a:t>
                  </a:r>
                </a:p>
              </p:txBody>
            </p:sp>
            <p:sp>
              <p:nvSpPr>
                <p:cNvPr id="213" name="TextBox 212"/>
                <p:cNvSpPr txBox="1"/>
                <p:nvPr/>
              </p:nvSpPr>
              <p:spPr>
                <a:xfrm>
                  <a:off x="18232557" y="14894151"/>
                  <a:ext cx="1590734" cy="73968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defRPr/>
                  </a:pPr>
                  <a:r>
                    <a:rPr lang="en-US" sz="48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</a:rPr>
                    <a:t>Stage 2</a:t>
                  </a:r>
                </a:p>
              </p:txBody>
            </p:sp>
            <p:sp>
              <p:nvSpPr>
                <p:cNvPr id="214" name="TextBox 213"/>
                <p:cNvSpPr txBox="1"/>
                <p:nvPr/>
              </p:nvSpPr>
              <p:spPr>
                <a:xfrm>
                  <a:off x="18232557" y="15946531"/>
                  <a:ext cx="1590734" cy="73809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defRPr/>
                  </a:pPr>
                  <a:r>
                    <a:rPr lang="en-US" sz="48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</a:rPr>
                    <a:t>Stage 3</a:t>
                  </a:r>
                </a:p>
              </p:txBody>
            </p:sp>
          </p:grpSp>
        </p:grpSp>
        <p:sp>
          <p:nvSpPr>
            <p:cNvPr id="207" name="TextBox 206"/>
            <p:cNvSpPr txBox="1"/>
            <p:nvPr/>
          </p:nvSpPr>
          <p:spPr>
            <a:xfrm>
              <a:off x="13517007" y="18845439"/>
              <a:ext cx="14835738" cy="83015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lang="en-US" sz="4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</a:rPr>
                <a:t>(stage ‘n’ is enabled only if n</a:t>
              </a:r>
              <a:r>
                <a:rPr lang="en-US" sz="4800" b="1" baseline="30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</a:rPr>
                <a:t>th</a:t>
              </a:r>
              <a:r>
                <a:rPr lang="en-US" sz="4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</a:rPr>
                <a:t> least significant bit of column ID is set)</a:t>
              </a:r>
            </a:p>
          </p:txBody>
        </p:sp>
      </p:grpSp>
      <p:cxnSp>
        <p:nvCxnSpPr>
          <p:cNvPr id="306" name="Straight Connector 305"/>
          <p:cNvCxnSpPr/>
          <p:nvPr/>
        </p:nvCxnSpPr>
        <p:spPr>
          <a:xfrm>
            <a:off x="438150" y="26892745"/>
            <a:ext cx="28451175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" name="TextBox 306"/>
          <p:cNvSpPr txBox="1"/>
          <p:nvPr/>
        </p:nvSpPr>
        <p:spPr>
          <a:xfrm>
            <a:off x="13579475" y="21470515"/>
            <a:ext cx="14903450" cy="2124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6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Gather/scatter many access patterns (e.g., any 2</a:t>
            </a:r>
            <a:r>
              <a:rPr lang="en-US" sz="6600" b="1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n</a:t>
            </a:r>
            <a:r>
              <a:rPr lang="en-US" sz="6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stride) with near-ideal efficiency and latency!</a:t>
            </a:r>
          </a:p>
        </p:txBody>
      </p:sp>
      <p:sp>
        <p:nvSpPr>
          <p:cNvPr id="308" name="TextBox 307"/>
          <p:cNvSpPr txBox="1"/>
          <p:nvPr/>
        </p:nvSpPr>
        <p:spPr>
          <a:xfrm>
            <a:off x="13587413" y="23835890"/>
            <a:ext cx="14903450" cy="2124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6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Minimal support from 1) on-chip caches, </a:t>
            </a:r>
          </a:p>
          <a:p>
            <a:pPr>
              <a:defRPr/>
            </a:pPr>
            <a:r>
              <a:rPr lang="en-US" sz="6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2) instruction set architecture, and 3) software</a:t>
            </a:r>
          </a:p>
        </p:txBody>
      </p:sp>
      <p:grpSp>
        <p:nvGrpSpPr>
          <p:cNvPr id="319" name="Group 318"/>
          <p:cNvGrpSpPr/>
          <p:nvPr/>
        </p:nvGrpSpPr>
        <p:grpSpPr>
          <a:xfrm>
            <a:off x="5445125" y="35070543"/>
            <a:ext cx="12074044" cy="923330"/>
            <a:chOff x="5445125" y="35070543"/>
            <a:chExt cx="12074044" cy="923330"/>
          </a:xfrm>
        </p:grpSpPr>
        <p:sp>
          <p:nvSpPr>
            <p:cNvPr id="310" name="TextBox 309"/>
            <p:cNvSpPr txBox="1"/>
            <p:nvPr/>
          </p:nvSpPr>
          <p:spPr bwMode="auto">
            <a:xfrm>
              <a:off x="6223180" y="35070543"/>
              <a:ext cx="2613408" cy="92333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5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Row Store</a:t>
              </a:r>
            </a:p>
          </p:txBody>
        </p:sp>
        <p:sp>
          <p:nvSpPr>
            <p:cNvPr id="311" name="Rounded Rectangle 310"/>
            <p:cNvSpPr/>
            <p:nvPr/>
          </p:nvSpPr>
          <p:spPr bwMode="auto">
            <a:xfrm>
              <a:off x="5445125" y="35246324"/>
              <a:ext cx="522956" cy="571769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12" name="TextBox 311"/>
            <p:cNvSpPr txBox="1"/>
            <p:nvPr/>
          </p:nvSpPr>
          <p:spPr bwMode="auto">
            <a:xfrm>
              <a:off x="15120884" y="35070543"/>
              <a:ext cx="2398285" cy="92333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5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GS-DRAM</a:t>
              </a:r>
            </a:p>
          </p:txBody>
        </p:sp>
        <p:sp>
          <p:nvSpPr>
            <p:cNvPr id="313" name="Rounded Rectangle 312"/>
            <p:cNvSpPr/>
            <p:nvPr/>
          </p:nvSpPr>
          <p:spPr bwMode="auto">
            <a:xfrm>
              <a:off x="14387209" y="35246324"/>
              <a:ext cx="520600" cy="571769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14" name="TextBox 313"/>
            <p:cNvSpPr txBox="1"/>
            <p:nvPr/>
          </p:nvSpPr>
          <p:spPr bwMode="auto">
            <a:xfrm>
              <a:off x="10294041" y="35070543"/>
              <a:ext cx="3397277" cy="92333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5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Column Store</a:t>
              </a:r>
            </a:p>
          </p:txBody>
        </p:sp>
        <p:sp>
          <p:nvSpPr>
            <p:cNvPr id="315" name="Rounded Rectangle 314"/>
            <p:cNvSpPr/>
            <p:nvPr/>
          </p:nvSpPr>
          <p:spPr bwMode="auto">
            <a:xfrm>
              <a:off x="9510993" y="35246324"/>
              <a:ext cx="522956" cy="571769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316" name="TextBox 1"/>
          <p:cNvSpPr txBox="1"/>
          <p:nvPr/>
        </p:nvSpPr>
        <p:spPr>
          <a:xfrm>
            <a:off x="24860250" y="29537937"/>
            <a:ext cx="5334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21</a:t>
            </a:r>
            <a:endParaRPr lang="en-US" sz="54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8668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8E595"/>
      </a:accent1>
      <a:accent2>
        <a:srgbClr val="C00000"/>
      </a:accent2>
      <a:accent3>
        <a:srgbClr val="40627C"/>
      </a:accent3>
      <a:accent4>
        <a:srgbClr val="26393D"/>
      </a:accent4>
      <a:accent5>
        <a:srgbClr val="FFFAE4"/>
      </a:accent5>
      <a:accent6>
        <a:srgbClr val="5A5A5A"/>
      </a:accent6>
      <a:hlink>
        <a:srgbClr val="0000FF"/>
      </a:hlink>
      <a:folHlink>
        <a:srgbClr val="800080"/>
      </a:folHlink>
    </a:clrScheme>
    <a:fontScheme name="Sesha">
      <a:majorFont>
        <a:latin typeface="Myriad Pro Cond"/>
        <a:ea typeface=""/>
        <a:cs typeface=""/>
      </a:majorFont>
      <a:minorFont>
        <a:latin typeface="Myriad Pro C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28575">
          <a:solidFill>
            <a:srgbClr val="C00000"/>
          </a:solidFill>
          <a:headEnd type="none" w="med" len="med"/>
          <a:tailEnd type="arrow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5400" b="1" dirty="0" smtClean="0">
            <a:solidFill>
              <a:schemeClr val="tx1">
                <a:lumMod val="75000"/>
                <a:lumOff val="25000"/>
              </a:schemeClr>
            </a:solidFill>
            <a:latin typeface="+mn-lt"/>
          </a:defRPr>
        </a:defPPr>
      </a:lstStyle>
    </a:txDef>
  </a:objectDefaults>
  <a:extraClrSchemeLst/>
</a:theme>
</file>

<file path=ppt/theme/themeOverride1.xml><?xml version="1.0" encoding="utf-8"?>
<a:themeOverride xmlns:a="http://schemas.openxmlformats.org/drawingml/2006/main">
  <a:clrScheme name="Custom 1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E8E595"/>
    </a:accent1>
    <a:accent2>
      <a:srgbClr val="C00000"/>
    </a:accent2>
    <a:accent3>
      <a:srgbClr val="40627C"/>
    </a:accent3>
    <a:accent4>
      <a:srgbClr val="26393D"/>
    </a:accent4>
    <a:accent5>
      <a:srgbClr val="FFFAE4"/>
    </a:accent5>
    <a:accent6>
      <a:srgbClr val="5A5A5A"/>
    </a:accent6>
    <a:hlink>
      <a:srgbClr val="0000FF"/>
    </a:hlink>
    <a:folHlink>
      <a:srgbClr val="800080"/>
    </a:folHlink>
  </a:clrScheme>
  <a:fontScheme name="Sesha">
    <a:majorFont>
      <a:latin typeface="Myriad Pro Cond"/>
      <a:ea typeface=""/>
      <a:cs typeface=""/>
    </a:majorFont>
    <a:minorFont>
      <a:latin typeface="Myriad Pro Cond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Custom 1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E8E595"/>
    </a:accent1>
    <a:accent2>
      <a:srgbClr val="C00000"/>
    </a:accent2>
    <a:accent3>
      <a:srgbClr val="40627C"/>
    </a:accent3>
    <a:accent4>
      <a:srgbClr val="26393D"/>
    </a:accent4>
    <a:accent5>
      <a:srgbClr val="FFFAE4"/>
    </a:accent5>
    <a:accent6>
      <a:srgbClr val="5A5A5A"/>
    </a:accent6>
    <a:hlink>
      <a:srgbClr val="0000FF"/>
    </a:hlink>
    <a:folHlink>
      <a:srgbClr val="800080"/>
    </a:folHlink>
  </a:clrScheme>
  <a:fontScheme name="Sesha">
    <a:majorFont>
      <a:latin typeface="Myriad Pro Cond"/>
      <a:ea typeface=""/>
      <a:cs typeface=""/>
    </a:majorFont>
    <a:minorFont>
      <a:latin typeface="Myriad Pro Cond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Custom 1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E8E595"/>
    </a:accent1>
    <a:accent2>
      <a:srgbClr val="C00000"/>
    </a:accent2>
    <a:accent3>
      <a:srgbClr val="40627C"/>
    </a:accent3>
    <a:accent4>
      <a:srgbClr val="26393D"/>
    </a:accent4>
    <a:accent5>
      <a:srgbClr val="FFFAE4"/>
    </a:accent5>
    <a:accent6>
      <a:srgbClr val="5A5A5A"/>
    </a:accent6>
    <a:hlink>
      <a:srgbClr val="0000FF"/>
    </a:hlink>
    <a:folHlink>
      <a:srgbClr val="800080"/>
    </a:folHlink>
  </a:clrScheme>
  <a:fontScheme name="Sesha">
    <a:majorFont>
      <a:latin typeface="Myriad Pro Cond"/>
      <a:ea typeface=""/>
      <a:cs typeface=""/>
    </a:majorFont>
    <a:minorFont>
      <a:latin typeface="Myriad Pro Cond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Custom 1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E8E595"/>
    </a:accent1>
    <a:accent2>
      <a:srgbClr val="C00000"/>
    </a:accent2>
    <a:accent3>
      <a:srgbClr val="40627C"/>
    </a:accent3>
    <a:accent4>
      <a:srgbClr val="26393D"/>
    </a:accent4>
    <a:accent5>
      <a:srgbClr val="FFFAE4"/>
    </a:accent5>
    <a:accent6>
      <a:srgbClr val="5A5A5A"/>
    </a:accent6>
    <a:hlink>
      <a:srgbClr val="0000FF"/>
    </a:hlink>
    <a:folHlink>
      <a:srgbClr val="800080"/>
    </a:folHlink>
  </a:clrScheme>
  <a:fontScheme name="Sesha">
    <a:majorFont>
      <a:latin typeface="Myriad Pro Cond"/>
      <a:ea typeface=""/>
      <a:cs typeface=""/>
    </a:majorFont>
    <a:minorFont>
      <a:latin typeface="Myriad Pro Cond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Custom 1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E8E595"/>
    </a:accent1>
    <a:accent2>
      <a:srgbClr val="C00000"/>
    </a:accent2>
    <a:accent3>
      <a:srgbClr val="40627C"/>
    </a:accent3>
    <a:accent4>
      <a:srgbClr val="26393D"/>
    </a:accent4>
    <a:accent5>
      <a:srgbClr val="FFFAE4"/>
    </a:accent5>
    <a:accent6>
      <a:srgbClr val="5A5A5A"/>
    </a:accent6>
    <a:hlink>
      <a:srgbClr val="0000FF"/>
    </a:hlink>
    <a:folHlink>
      <a:srgbClr val="800080"/>
    </a:folHlink>
  </a:clrScheme>
  <a:fontScheme name="Sesha">
    <a:majorFont>
      <a:latin typeface="Myriad Pro Cond"/>
      <a:ea typeface=""/>
      <a:cs typeface=""/>
    </a:majorFont>
    <a:minorFont>
      <a:latin typeface="Myriad Pro Cond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Custom 1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E8E595"/>
    </a:accent1>
    <a:accent2>
      <a:srgbClr val="C00000"/>
    </a:accent2>
    <a:accent3>
      <a:srgbClr val="40627C"/>
    </a:accent3>
    <a:accent4>
      <a:srgbClr val="26393D"/>
    </a:accent4>
    <a:accent5>
      <a:srgbClr val="FFFAE4"/>
    </a:accent5>
    <a:accent6>
      <a:srgbClr val="5A5A5A"/>
    </a:accent6>
    <a:hlink>
      <a:srgbClr val="0000FF"/>
    </a:hlink>
    <a:folHlink>
      <a:srgbClr val="800080"/>
    </a:folHlink>
  </a:clrScheme>
  <a:fontScheme name="Sesha">
    <a:majorFont>
      <a:latin typeface="Myriad Pro Cond"/>
      <a:ea typeface=""/>
      <a:cs typeface=""/>
    </a:majorFont>
    <a:minorFont>
      <a:latin typeface="Myriad Pro Cond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569</TotalTime>
  <Words>299</Words>
  <Application>Microsoft Office PowerPoint</Application>
  <PresentationFormat>Custom</PresentationFormat>
  <Paragraphs>64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Myriad Pro Cond</vt:lpstr>
      <vt:lpstr>Calibri</vt:lpstr>
      <vt:lpstr>Inconsolata</vt:lpstr>
      <vt:lpstr>Office Theme</vt:lpstr>
      <vt:lpstr>PowerPoint Presentation</vt:lpstr>
    </vt:vector>
  </TitlesOfParts>
  <Company>Carnegie Mellon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Joan Digney</dc:creator>
  <cp:lastModifiedBy>Vivek Seshadri</cp:lastModifiedBy>
  <cp:revision>43</cp:revision>
  <dcterms:created xsi:type="dcterms:W3CDTF">2011-11-23T20:52:01Z</dcterms:created>
  <dcterms:modified xsi:type="dcterms:W3CDTF">2015-12-03T22:05:03Z</dcterms:modified>
</cp:coreProperties>
</file>