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0" r:id="rId1"/>
  </p:sldMasterIdLst>
  <p:notesMasterIdLst>
    <p:notesMasterId r:id="rId8"/>
  </p:notesMasterIdLst>
  <p:sldIdLst>
    <p:sldId id="347" r:id="rId2"/>
    <p:sldId id="346" r:id="rId3"/>
    <p:sldId id="348" r:id="rId4"/>
    <p:sldId id="349" r:id="rId5"/>
    <p:sldId id="350" r:id="rId6"/>
    <p:sldId id="332" r:id="rId7"/>
  </p:sldIdLst>
  <p:sldSz cx="9144000" cy="6858000" type="screen4x3"/>
  <p:notesSz cx="7315200" cy="9601200"/>
  <p:embeddedFontLst>
    <p:embeddedFont>
      <p:font typeface="Calibri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FF66"/>
    <a:srgbClr val="C00000"/>
    <a:srgbClr val="F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8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32B0202-0840-4C01-B8CE-44CF26C9F665}" type="datetimeFigureOut">
              <a:rPr lang="en-US" smtClean="0"/>
              <a:t>12/6/2015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ECB66F2-E617-4D22-9699-A8F2E158C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48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91440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0D214A-2AFC-4BE3-89FE-6518807E148F}" type="datetime1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50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021861-6BD7-4EE9-A68B-37E75913A333}" type="datetime1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887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294271-EC2C-4AA4-B1D8-6325DBCD6885}" type="datetime1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06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6C81D6-5C0A-4888-8AA2-94A703B72A86}" type="datetime1">
              <a:rPr lang="en-US" smtClean="0"/>
              <a:t>12/6/2015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24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6A7242-E7F0-452E-9AAD-6A266A1C3304}" type="datetime1">
              <a:rPr lang="en-US" smtClean="0"/>
              <a:t>12/6/2015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60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4A2E865-F686-4BA8-A1F8-7363E1251590}" type="datetime1">
              <a:rPr lang="en-US" smtClean="0"/>
              <a:t>12/6/2015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6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858B6D-F0A8-4A5A-A21C-F2DDFAEE91CA}" type="datetime1">
              <a:rPr lang="en-US" smtClean="0"/>
              <a:t>12/6/2015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13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BE59F63-4AED-4D19-AEDC-2344A5DC207C}" type="datetime1">
              <a:rPr lang="en-US" smtClean="0"/>
              <a:t>12/6/2015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0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2DF23D-22DE-41A0-9045-8939205C2A67}" type="datetime1">
              <a:rPr lang="en-US" smtClean="0"/>
              <a:t>12/6/2015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38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6B5BB5-C062-4C16-8C4E-0D7EE65EA5A7}" type="datetime1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632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CCC17E-136C-4D5B-9C83-1E9F6F691804}" type="datetime1">
              <a:rPr lang="en-US" smtClean="0"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190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8839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5200" y="6492875"/>
            <a:ext cx="18288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0070C0"/>
                </a:solidFill>
              </a:defRPr>
            </a:lvl1pPr>
          </a:lstStyle>
          <a:p>
            <a:fld id="{BA2D8F13-174C-467F-9D40-7DDEF70CA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9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7753" y="-19050"/>
            <a:ext cx="7772400" cy="2609850"/>
          </a:xfrm>
        </p:spPr>
        <p:txBody>
          <a:bodyPr/>
          <a:lstStyle/>
          <a:p>
            <a:r>
              <a:rPr lang="en-US" sz="4800" dirty="0" smtClean="0">
                <a:solidFill>
                  <a:srgbClr val="C00000"/>
                </a:solidFill>
              </a:rPr>
              <a:t>Gather-Scatter DRAM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sz="3600" dirty="0" smtClean="0"/>
              <a:t>In-DRAM Address Translation to Improve the Spatial Locality of Non-unit Strided Accesses</a:t>
            </a:r>
            <a:endParaRPr lang="en-US" sz="36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6858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Vivek Seshadri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Subtitle 5"/>
          <p:cNvSpPr txBox="1">
            <a:spLocks/>
          </p:cNvSpPr>
          <p:nvPr/>
        </p:nvSpPr>
        <p:spPr>
          <a:xfrm>
            <a:off x="226647" y="4267200"/>
            <a:ext cx="8690706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Thomas Mullins, </a:t>
            </a:r>
            <a:r>
              <a:rPr lang="en-US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Amirali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Boroumand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Onur Mutlu, </a:t>
            </a:r>
          </a:p>
          <a:p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Phillip B.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Gibbons, Michael A. Kozuch, 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Todd C. Mowry</a:t>
            </a: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Picture 9" descr="Intel-logo.jpg"/>
          <p:cNvPicPr>
            <a:picLocks noChangeAspect="1"/>
          </p:cNvPicPr>
          <p:nvPr/>
        </p:nvPicPr>
        <p:blipFill>
          <a:blip r:embed="rId2" cstate="print"/>
          <a:srcRect t="8000" b="16000"/>
          <a:stretch>
            <a:fillRect/>
          </a:stretch>
        </p:blipFill>
        <p:spPr>
          <a:xfrm>
            <a:off x="7227570" y="5410200"/>
            <a:ext cx="1230630" cy="868680"/>
          </a:xfrm>
          <a:prstGeom prst="rect">
            <a:avLst/>
          </a:prstGeom>
        </p:spPr>
      </p:pic>
      <p:pic>
        <p:nvPicPr>
          <p:cNvPr id="11" name="Picture 10" descr="cmu.jpg"/>
          <p:cNvPicPr>
            <a:picLocks noChangeAspect="1"/>
          </p:cNvPicPr>
          <p:nvPr/>
        </p:nvPicPr>
        <p:blipFill>
          <a:blip r:embed="rId3" cstate="print"/>
          <a:srcRect t="21333" b="21333"/>
          <a:stretch>
            <a:fillRect/>
          </a:stretch>
        </p:blipFill>
        <p:spPr>
          <a:xfrm>
            <a:off x="3205108" y="5527783"/>
            <a:ext cx="3576692" cy="740197"/>
          </a:xfrm>
          <a:prstGeom prst="rect">
            <a:avLst/>
          </a:prstGeom>
        </p:spPr>
      </p:pic>
      <p:pic>
        <p:nvPicPr>
          <p:cNvPr id="12" name="Picture 4" descr="safari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5593080"/>
            <a:ext cx="1917700" cy="55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372340" y="2514600"/>
            <a:ext cx="64032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2"/>
                </a:solidFill>
              </a:rPr>
              <a:t>Session C1, Tuesday 10:40 AM</a:t>
            </a:r>
          </a:p>
        </p:txBody>
      </p:sp>
    </p:spTree>
    <p:extLst>
      <p:ext uri="{BB962C8B-B14F-4D97-AF65-F5344CB8AC3E}">
        <p14:creationId xmlns:p14="http://schemas.microsoft.com/office/powerpoint/2010/main" val="363428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40018" y="381000"/>
            <a:ext cx="8025714" cy="1295400"/>
            <a:chOff x="640018" y="381000"/>
            <a:chExt cx="8025714" cy="1295400"/>
          </a:xfrm>
        </p:grpSpPr>
        <p:grpSp>
          <p:nvGrpSpPr>
            <p:cNvPr id="136" name="Group 135"/>
            <p:cNvGrpSpPr/>
            <p:nvPr/>
          </p:nvGrpSpPr>
          <p:grpSpPr>
            <a:xfrm>
              <a:off x="640018" y="381000"/>
              <a:ext cx="8025714" cy="304800"/>
              <a:chOff x="584886" y="685800"/>
              <a:chExt cx="8025714" cy="304800"/>
            </a:xfrm>
          </p:grpSpPr>
          <p:grpSp>
            <p:nvGrpSpPr>
              <p:cNvPr id="92" name="Group 91"/>
              <p:cNvGrpSpPr/>
              <p:nvPr/>
            </p:nvGrpSpPr>
            <p:grpSpPr>
              <a:xfrm>
                <a:off x="584886" y="685800"/>
                <a:ext cx="2654643" cy="304800"/>
                <a:chOff x="584886" y="685800"/>
                <a:chExt cx="2654643" cy="304800"/>
              </a:xfrm>
            </p:grpSpPr>
            <p:sp>
              <p:nvSpPr>
                <p:cNvPr id="37" name="Rounded Rectangle 36"/>
                <p:cNvSpPr/>
                <p:nvPr/>
              </p:nvSpPr>
              <p:spPr>
                <a:xfrm>
                  <a:off x="584886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8" name="Rounded Rectangle 37"/>
                <p:cNvSpPr/>
                <p:nvPr/>
              </p:nvSpPr>
              <p:spPr>
                <a:xfrm>
                  <a:off x="914400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9" name="Rounded Rectangle 38"/>
                <p:cNvSpPr/>
                <p:nvPr/>
              </p:nvSpPr>
              <p:spPr>
                <a:xfrm>
                  <a:off x="1245972" y="685800"/>
                  <a:ext cx="304800" cy="304800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" name="Rounded Rectangle 39"/>
                <p:cNvSpPr/>
                <p:nvPr/>
              </p:nvSpPr>
              <p:spPr>
                <a:xfrm>
                  <a:off x="1575486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" name="Rounded Rectangle 40"/>
                <p:cNvSpPr/>
                <p:nvPr/>
              </p:nvSpPr>
              <p:spPr>
                <a:xfrm>
                  <a:off x="1944129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2" name="Rounded Rectangle 41"/>
                <p:cNvSpPr/>
                <p:nvPr/>
              </p:nvSpPr>
              <p:spPr>
                <a:xfrm>
                  <a:off x="2273643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2605215" y="685800"/>
                  <a:ext cx="304800" cy="304800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2934729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45" name="Rounded Rectangle 44"/>
              <p:cNvSpPr/>
              <p:nvPr/>
            </p:nvSpPr>
            <p:spPr>
              <a:xfrm>
                <a:off x="3291015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6" name="Rounded Rectangle 45"/>
              <p:cNvSpPr/>
              <p:nvPr/>
            </p:nvSpPr>
            <p:spPr>
              <a:xfrm>
                <a:off x="3620529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3952101" y="685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4281615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4637901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4967415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5298987" y="685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5628501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5968314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6297828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6629400" y="685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6958914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7315200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7644714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7976286" y="685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8305800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61" name="Group 60"/>
              <p:cNvGrpSpPr/>
              <p:nvPr/>
            </p:nvGrpSpPr>
            <p:grpSpPr>
              <a:xfrm>
                <a:off x="1404721" y="977900"/>
                <a:ext cx="6796219" cy="12700"/>
                <a:chOff x="1404721" y="6128608"/>
                <a:chExt cx="6796219" cy="12700"/>
              </a:xfrm>
            </p:grpSpPr>
            <p:cxnSp>
              <p:nvCxnSpPr>
                <p:cNvPr id="62" name="Curved Connector 61"/>
                <p:cNvCxnSpPr/>
                <p:nvPr/>
              </p:nvCxnSpPr>
              <p:spPr>
                <a:xfrm rot="16200000" flipH="1">
                  <a:off x="2077993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urved Connector 62"/>
                <p:cNvCxnSpPr/>
                <p:nvPr/>
              </p:nvCxnSpPr>
              <p:spPr>
                <a:xfrm rot="16200000" flipH="1">
                  <a:off x="3437237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Curved Connector 63"/>
                <p:cNvCxnSpPr/>
                <p:nvPr/>
              </p:nvCxnSpPr>
              <p:spPr>
                <a:xfrm rot="16200000" flipH="1">
                  <a:off x="4796481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Curved Connector 64"/>
                <p:cNvCxnSpPr/>
                <p:nvPr/>
              </p:nvCxnSpPr>
              <p:spPr>
                <a:xfrm rot="16200000" flipH="1">
                  <a:off x="6155725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Curved Connector 65"/>
                <p:cNvCxnSpPr/>
                <p:nvPr/>
              </p:nvCxnSpPr>
              <p:spPr>
                <a:xfrm rot="16200000" flipH="1">
                  <a:off x="7514969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37" name="TextBox 136"/>
            <p:cNvSpPr txBox="1"/>
            <p:nvPr/>
          </p:nvSpPr>
          <p:spPr>
            <a:xfrm>
              <a:off x="2383665" y="1153180"/>
              <a:ext cx="45384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accent2"/>
                  </a:solidFill>
                </a:rPr>
                <a:t>Problem: Non-unit </a:t>
              </a:r>
              <a:r>
                <a:rPr lang="en-US" sz="2800" b="1" dirty="0" err="1" smtClean="0">
                  <a:solidFill>
                    <a:schemeClr val="accent2"/>
                  </a:solidFill>
                </a:rPr>
                <a:t>strided</a:t>
              </a:r>
              <a:r>
                <a:rPr lang="en-US" sz="2800" b="1" dirty="0" smtClean="0">
                  <a:solidFill>
                    <a:schemeClr val="accent2"/>
                  </a:solidFill>
                </a:rPr>
                <a:t> </a:t>
              </a:r>
              <a:r>
                <a:rPr lang="en-US" sz="2800" b="1" dirty="0">
                  <a:solidFill>
                    <a:schemeClr val="accent2"/>
                  </a:solidFill>
                </a:rPr>
                <a:t>a</a:t>
              </a:r>
              <a:r>
                <a:rPr lang="en-US" sz="2800" b="1" dirty="0" smtClean="0">
                  <a:solidFill>
                    <a:schemeClr val="accent2"/>
                  </a:solidFill>
                </a:rPr>
                <a:t>ccesses</a:t>
              </a:r>
              <a:endParaRPr lang="en-US" sz="2800" b="1" dirty="0" smtClean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905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40018" y="381000"/>
            <a:ext cx="8025714" cy="1295400"/>
            <a:chOff x="640018" y="381000"/>
            <a:chExt cx="8025714" cy="1295400"/>
          </a:xfrm>
        </p:grpSpPr>
        <p:grpSp>
          <p:nvGrpSpPr>
            <p:cNvPr id="136" name="Group 135"/>
            <p:cNvGrpSpPr/>
            <p:nvPr/>
          </p:nvGrpSpPr>
          <p:grpSpPr>
            <a:xfrm>
              <a:off x="640018" y="381000"/>
              <a:ext cx="8025714" cy="304800"/>
              <a:chOff x="584886" y="685800"/>
              <a:chExt cx="8025714" cy="304800"/>
            </a:xfrm>
          </p:grpSpPr>
          <p:grpSp>
            <p:nvGrpSpPr>
              <p:cNvPr id="92" name="Group 91"/>
              <p:cNvGrpSpPr/>
              <p:nvPr/>
            </p:nvGrpSpPr>
            <p:grpSpPr>
              <a:xfrm>
                <a:off x="584886" y="685800"/>
                <a:ext cx="2654643" cy="304800"/>
                <a:chOff x="584886" y="685800"/>
                <a:chExt cx="2654643" cy="304800"/>
              </a:xfrm>
            </p:grpSpPr>
            <p:sp>
              <p:nvSpPr>
                <p:cNvPr id="37" name="Rounded Rectangle 36"/>
                <p:cNvSpPr/>
                <p:nvPr/>
              </p:nvSpPr>
              <p:spPr>
                <a:xfrm>
                  <a:off x="584886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8" name="Rounded Rectangle 37"/>
                <p:cNvSpPr/>
                <p:nvPr/>
              </p:nvSpPr>
              <p:spPr>
                <a:xfrm>
                  <a:off x="914400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9" name="Rounded Rectangle 38"/>
                <p:cNvSpPr/>
                <p:nvPr/>
              </p:nvSpPr>
              <p:spPr>
                <a:xfrm>
                  <a:off x="1245972" y="685800"/>
                  <a:ext cx="304800" cy="304800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" name="Rounded Rectangle 39"/>
                <p:cNvSpPr/>
                <p:nvPr/>
              </p:nvSpPr>
              <p:spPr>
                <a:xfrm>
                  <a:off x="1575486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" name="Rounded Rectangle 40"/>
                <p:cNvSpPr/>
                <p:nvPr/>
              </p:nvSpPr>
              <p:spPr>
                <a:xfrm>
                  <a:off x="1944129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2" name="Rounded Rectangle 41"/>
                <p:cNvSpPr/>
                <p:nvPr/>
              </p:nvSpPr>
              <p:spPr>
                <a:xfrm>
                  <a:off x="2273643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2605215" y="685800"/>
                  <a:ext cx="304800" cy="304800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2934729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45" name="Rounded Rectangle 44"/>
              <p:cNvSpPr/>
              <p:nvPr/>
            </p:nvSpPr>
            <p:spPr>
              <a:xfrm>
                <a:off x="3291015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6" name="Rounded Rectangle 45"/>
              <p:cNvSpPr/>
              <p:nvPr/>
            </p:nvSpPr>
            <p:spPr>
              <a:xfrm>
                <a:off x="3620529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3952101" y="685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4281615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4637901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4967415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5298987" y="685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5628501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5968314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6297828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6629400" y="685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6958914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7315200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7644714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7976286" y="685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8305800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61" name="Group 60"/>
              <p:cNvGrpSpPr/>
              <p:nvPr/>
            </p:nvGrpSpPr>
            <p:grpSpPr>
              <a:xfrm>
                <a:off x="1404721" y="977900"/>
                <a:ext cx="6796219" cy="12700"/>
                <a:chOff x="1404721" y="6128608"/>
                <a:chExt cx="6796219" cy="12700"/>
              </a:xfrm>
            </p:grpSpPr>
            <p:cxnSp>
              <p:nvCxnSpPr>
                <p:cNvPr id="62" name="Curved Connector 61"/>
                <p:cNvCxnSpPr/>
                <p:nvPr/>
              </p:nvCxnSpPr>
              <p:spPr>
                <a:xfrm rot="16200000" flipH="1">
                  <a:off x="2077993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urved Connector 62"/>
                <p:cNvCxnSpPr/>
                <p:nvPr/>
              </p:nvCxnSpPr>
              <p:spPr>
                <a:xfrm rot="16200000" flipH="1">
                  <a:off x="3437237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Curved Connector 63"/>
                <p:cNvCxnSpPr/>
                <p:nvPr/>
              </p:nvCxnSpPr>
              <p:spPr>
                <a:xfrm rot="16200000" flipH="1">
                  <a:off x="4796481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Curved Connector 64"/>
                <p:cNvCxnSpPr/>
                <p:nvPr/>
              </p:nvCxnSpPr>
              <p:spPr>
                <a:xfrm rot="16200000" flipH="1">
                  <a:off x="6155725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Curved Connector 65"/>
                <p:cNvCxnSpPr/>
                <p:nvPr/>
              </p:nvCxnSpPr>
              <p:spPr>
                <a:xfrm rot="16200000" flipH="1">
                  <a:off x="7514969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37" name="TextBox 136"/>
            <p:cNvSpPr txBox="1"/>
            <p:nvPr/>
          </p:nvSpPr>
          <p:spPr>
            <a:xfrm>
              <a:off x="2383665" y="1153180"/>
              <a:ext cx="45384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accent2"/>
                  </a:solidFill>
                </a:rPr>
                <a:t>Problem: Non-unit </a:t>
              </a:r>
              <a:r>
                <a:rPr lang="en-US" sz="2800" b="1" dirty="0" err="1" smtClean="0">
                  <a:solidFill>
                    <a:schemeClr val="accent2"/>
                  </a:solidFill>
                </a:rPr>
                <a:t>strided</a:t>
              </a:r>
              <a:r>
                <a:rPr lang="en-US" sz="2800" b="1" dirty="0" smtClean="0">
                  <a:solidFill>
                    <a:schemeClr val="accent2"/>
                  </a:solidFill>
                </a:rPr>
                <a:t> </a:t>
              </a:r>
              <a:r>
                <a:rPr lang="en-US" sz="2800" b="1" dirty="0">
                  <a:solidFill>
                    <a:schemeClr val="accent2"/>
                  </a:solidFill>
                </a:rPr>
                <a:t>a</a:t>
              </a:r>
              <a:r>
                <a:rPr lang="en-US" sz="2800" b="1" dirty="0" smtClean="0">
                  <a:solidFill>
                    <a:schemeClr val="accent2"/>
                  </a:solidFill>
                </a:rPr>
                <a:t>ccesses</a:t>
              </a:r>
              <a:endParaRPr lang="en-US" sz="2800" b="1" dirty="0" smtClean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46846" y="1676400"/>
            <a:ext cx="8211389" cy="1828800"/>
            <a:chOff x="491714" y="1828800"/>
            <a:chExt cx="8211389" cy="1828800"/>
          </a:xfrm>
        </p:grpSpPr>
        <p:pic>
          <p:nvPicPr>
            <p:cNvPr id="77" name="Content Placeholder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714" y="2362200"/>
              <a:ext cx="2890666" cy="642744"/>
            </a:xfrm>
            <a:prstGeom prst="rect">
              <a:avLst/>
            </a:prstGeom>
          </p:spPr>
        </p:pic>
        <p:sp>
          <p:nvSpPr>
            <p:cNvPr id="91" name="Right Arrow 90"/>
            <p:cNvSpPr/>
            <p:nvPr/>
          </p:nvSpPr>
          <p:spPr>
            <a:xfrm>
              <a:off x="3962400" y="2362200"/>
              <a:ext cx="1371600" cy="642744"/>
            </a:xfrm>
            <a:prstGeom prst="rightArrow">
              <a:avLst>
                <a:gd name="adj1" fmla="val 66769"/>
                <a:gd name="adj2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READ</a:t>
              </a:r>
            </a:p>
          </p:txBody>
        </p:sp>
        <p:grpSp>
          <p:nvGrpSpPr>
            <p:cNvPr id="123" name="Group 122"/>
            <p:cNvGrpSpPr/>
            <p:nvPr/>
          </p:nvGrpSpPr>
          <p:grpSpPr>
            <a:xfrm>
              <a:off x="5879757" y="2514600"/>
              <a:ext cx="2654643" cy="304800"/>
              <a:chOff x="5879757" y="2209800"/>
              <a:chExt cx="2654643" cy="304800"/>
            </a:xfrm>
          </p:grpSpPr>
          <p:sp>
            <p:nvSpPr>
              <p:cNvPr id="94" name="Rounded Rectangle 93"/>
              <p:cNvSpPr/>
              <p:nvPr/>
            </p:nvSpPr>
            <p:spPr>
              <a:xfrm>
                <a:off x="5879757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5" name="Rounded Rectangle 94"/>
              <p:cNvSpPr/>
              <p:nvPr/>
            </p:nvSpPr>
            <p:spPr>
              <a:xfrm>
                <a:off x="6215449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6" name="Rounded Rectangle 95"/>
              <p:cNvSpPr/>
              <p:nvPr/>
            </p:nvSpPr>
            <p:spPr>
              <a:xfrm>
                <a:off x="6551141" y="2209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7" name="Rounded Rectangle 96"/>
              <p:cNvSpPr/>
              <p:nvPr/>
            </p:nvSpPr>
            <p:spPr>
              <a:xfrm>
                <a:off x="6886833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" name="Rounded Rectangle 97"/>
              <p:cNvSpPr/>
              <p:nvPr/>
            </p:nvSpPr>
            <p:spPr>
              <a:xfrm>
                <a:off x="7222525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9" name="Rounded Rectangle 98"/>
              <p:cNvSpPr/>
              <p:nvPr/>
            </p:nvSpPr>
            <p:spPr>
              <a:xfrm>
                <a:off x="7558217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Rounded Rectangle 99"/>
              <p:cNvSpPr/>
              <p:nvPr/>
            </p:nvSpPr>
            <p:spPr>
              <a:xfrm>
                <a:off x="7893909" y="2209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1" name="Rounded Rectangle 100"/>
              <p:cNvSpPr/>
              <p:nvPr/>
            </p:nvSpPr>
            <p:spPr>
              <a:xfrm>
                <a:off x="8229600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26" name="TextBox 125"/>
            <p:cNvSpPr txBox="1"/>
            <p:nvPr/>
          </p:nvSpPr>
          <p:spPr>
            <a:xfrm>
              <a:off x="968641" y="1828800"/>
              <a:ext cx="19368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Today’s DRAM </a:t>
              </a:r>
            </a:p>
          </p:txBody>
        </p:sp>
        <p:grpSp>
          <p:nvGrpSpPr>
            <p:cNvPr id="129" name="Group 128"/>
            <p:cNvGrpSpPr/>
            <p:nvPr/>
          </p:nvGrpSpPr>
          <p:grpSpPr>
            <a:xfrm>
              <a:off x="5861158" y="2052935"/>
              <a:ext cx="2673242" cy="461665"/>
              <a:chOff x="584886" y="5405735"/>
              <a:chExt cx="2673242" cy="461665"/>
            </a:xfrm>
          </p:grpSpPr>
          <p:sp>
            <p:nvSpPr>
              <p:cNvPr id="130" name="TextBox 129"/>
              <p:cNvSpPr txBox="1"/>
              <p:nvPr/>
            </p:nvSpPr>
            <p:spPr>
              <a:xfrm>
                <a:off x="1265911" y="5405735"/>
                <a:ext cx="13111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Cache Line</a:t>
                </a:r>
              </a:p>
            </p:txBody>
          </p:sp>
          <p:grpSp>
            <p:nvGrpSpPr>
              <p:cNvPr id="131" name="Group 130"/>
              <p:cNvGrpSpPr/>
              <p:nvPr/>
            </p:nvGrpSpPr>
            <p:grpSpPr>
              <a:xfrm>
                <a:off x="584886" y="5486400"/>
                <a:ext cx="2673242" cy="350108"/>
                <a:chOff x="584886" y="5486400"/>
                <a:chExt cx="2673242" cy="350108"/>
              </a:xfrm>
            </p:grpSpPr>
            <p:cxnSp>
              <p:nvCxnSpPr>
                <p:cNvPr id="134" name="Straight Connector 133"/>
                <p:cNvCxnSpPr/>
                <p:nvPr/>
              </p:nvCxnSpPr>
              <p:spPr>
                <a:xfrm flipV="1">
                  <a:off x="584886" y="5486400"/>
                  <a:ext cx="0" cy="350108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 flipV="1">
                  <a:off x="3258128" y="5486400"/>
                  <a:ext cx="0" cy="350108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2" name="Straight Arrow Connector 131"/>
              <p:cNvCxnSpPr>
                <a:stCxn id="130" idx="3"/>
              </p:cNvCxnSpPr>
              <p:nvPr/>
            </p:nvCxnSpPr>
            <p:spPr>
              <a:xfrm flipV="1">
                <a:off x="2577104" y="5636567"/>
                <a:ext cx="681024" cy="1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Arrow Connector 132"/>
              <p:cNvCxnSpPr>
                <a:stCxn id="130" idx="1"/>
              </p:cNvCxnSpPr>
              <p:nvPr/>
            </p:nvCxnSpPr>
            <p:spPr>
              <a:xfrm flipH="1" flipV="1">
                <a:off x="584886" y="5636567"/>
                <a:ext cx="681025" cy="1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5" name="TextBox 144"/>
            <p:cNvSpPr txBox="1"/>
            <p:nvPr/>
          </p:nvSpPr>
          <p:spPr>
            <a:xfrm>
              <a:off x="580302" y="3134380"/>
              <a:ext cx="81228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accent2"/>
                  </a:solidFill>
                </a:rPr>
                <a:t>Inefficiency:  High </a:t>
              </a:r>
              <a:r>
                <a:rPr lang="en-US" sz="2800" b="1" dirty="0">
                  <a:solidFill>
                    <a:schemeClr val="accent2"/>
                  </a:solidFill>
                </a:rPr>
                <a:t>l</a:t>
              </a:r>
              <a:r>
                <a:rPr lang="en-US" sz="2800" b="1" dirty="0" smtClean="0">
                  <a:solidFill>
                    <a:schemeClr val="accent2"/>
                  </a:solidFill>
                </a:rPr>
                <a:t>atency </a:t>
              </a:r>
              <a:r>
                <a:rPr lang="en-US" sz="2800" b="1" dirty="0" smtClean="0">
                  <a:solidFill>
                    <a:schemeClr val="accent2"/>
                  </a:solidFill>
                </a:rPr>
                <a:t>, wasted bandwidth and cache space </a:t>
              </a:r>
            </a:p>
          </p:txBody>
        </p:sp>
        <p:grpSp>
          <p:nvGrpSpPr>
            <p:cNvPr id="158" name="Group 157"/>
            <p:cNvGrpSpPr/>
            <p:nvPr/>
          </p:nvGrpSpPr>
          <p:grpSpPr>
            <a:xfrm>
              <a:off x="5968314" y="2819400"/>
              <a:ext cx="2413686" cy="381000"/>
              <a:chOff x="5968314" y="2819400"/>
              <a:chExt cx="2413686" cy="381000"/>
            </a:xfrm>
          </p:grpSpPr>
          <p:cxnSp>
            <p:nvCxnSpPr>
              <p:cNvPr id="147" name="Straight Arrow Connector 146"/>
              <p:cNvCxnSpPr>
                <a:stCxn id="94" idx="2"/>
              </p:cNvCxnSpPr>
              <p:nvPr/>
            </p:nvCxnSpPr>
            <p:spPr>
              <a:xfrm flipH="1">
                <a:off x="5968314" y="2819400"/>
                <a:ext cx="63843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Arrow Connector 148"/>
              <p:cNvCxnSpPr>
                <a:stCxn id="95" idx="2"/>
              </p:cNvCxnSpPr>
              <p:nvPr/>
            </p:nvCxnSpPr>
            <p:spPr>
              <a:xfrm flipH="1">
                <a:off x="6032157" y="2819400"/>
                <a:ext cx="335692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Arrow Connector 150"/>
              <p:cNvCxnSpPr>
                <a:stCxn id="97" idx="2"/>
              </p:cNvCxnSpPr>
              <p:nvPr/>
            </p:nvCxnSpPr>
            <p:spPr>
              <a:xfrm flipH="1">
                <a:off x="6184557" y="2819400"/>
                <a:ext cx="854676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Arrow Connector 152"/>
              <p:cNvCxnSpPr>
                <a:stCxn id="98" idx="2"/>
              </p:cNvCxnSpPr>
              <p:nvPr/>
            </p:nvCxnSpPr>
            <p:spPr>
              <a:xfrm flipH="1">
                <a:off x="6367849" y="2819400"/>
                <a:ext cx="1007076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Arrow Connector 154"/>
              <p:cNvCxnSpPr>
                <a:stCxn id="99" idx="2"/>
              </p:cNvCxnSpPr>
              <p:nvPr/>
            </p:nvCxnSpPr>
            <p:spPr>
              <a:xfrm flipH="1">
                <a:off x="6551141" y="2819400"/>
                <a:ext cx="1159476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Arrow Connector 156"/>
              <p:cNvCxnSpPr>
                <a:stCxn id="101" idx="2"/>
              </p:cNvCxnSpPr>
              <p:nvPr/>
            </p:nvCxnSpPr>
            <p:spPr>
              <a:xfrm flipH="1">
                <a:off x="6703541" y="2819400"/>
                <a:ext cx="1678459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8894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40018" y="381000"/>
            <a:ext cx="8025714" cy="1295400"/>
            <a:chOff x="640018" y="381000"/>
            <a:chExt cx="8025714" cy="1295400"/>
          </a:xfrm>
        </p:grpSpPr>
        <p:grpSp>
          <p:nvGrpSpPr>
            <p:cNvPr id="136" name="Group 135"/>
            <p:cNvGrpSpPr/>
            <p:nvPr/>
          </p:nvGrpSpPr>
          <p:grpSpPr>
            <a:xfrm>
              <a:off x="640018" y="381000"/>
              <a:ext cx="8025714" cy="304800"/>
              <a:chOff x="584886" y="685800"/>
              <a:chExt cx="8025714" cy="304800"/>
            </a:xfrm>
          </p:grpSpPr>
          <p:grpSp>
            <p:nvGrpSpPr>
              <p:cNvPr id="92" name="Group 91"/>
              <p:cNvGrpSpPr/>
              <p:nvPr/>
            </p:nvGrpSpPr>
            <p:grpSpPr>
              <a:xfrm>
                <a:off x="584886" y="685800"/>
                <a:ext cx="2654643" cy="304800"/>
                <a:chOff x="584886" y="685800"/>
                <a:chExt cx="2654643" cy="304800"/>
              </a:xfrm>
            </p:grpSpPr>
            <p:sp>
              <p:nvSpPr>
                <p:cNvPr id="37" name="Rounded Rectangle 36"/>
                <p:cNvSpPr/>
                <p:nvPr/>
              </p:nvSpPr>
              <p:spPr>
                <a:xfrm>
                  <a:off x="584886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8" name="Rounded Rectangle 37"/>
                <p:cNvSpPr/>
                <p:nvPr/>
              </p:nvSpPr>
              <p:spPr>
                <a:xfrm>
                  <a:off x="914400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9" name="Rounded Rectangle 38"/>
                <p:cNvSpPr/>
                <p:nvPr/>
              </p:nvSpPr>
              <p:spPr>
                <a:xfrm>
                  <a:off x="1245972" y="685800"/>
                  <a:ext cx="304800" cy="304800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" name="Rounded Rectangle 39"/>
                <p:cNvSpPr/>
                <p:nvPr/>
              </p:nvSpPr>
              <p:spPr>
                <a:xfrm>
                  <a:off x="1575486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" name="Rounded Rectangle 40"/>
                <p:cNvSpPr/>
                <p:nvPr/>
              </p:nvSpPr>
              <p:spPr>
                <a:xfrm>
                  <a:off x="1944129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2" name="Rounded Rectangle 41"/>
                <p:cNvSpPr/>
                <p:nvPr/>
              </p:nvSpPr>
              <p:spPr>
                <a:xfrm>
                  <a:off x="2273643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2605215" y="685800"/>
                  <a:ext cx="304800" cy="304800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2934729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45" name="Rounded Rectangle 44"/>
              <p:cNvSpPr/>
              <p:nvPr/>
            </p:nvSpPr>
            <p:spPr>
              <a:xfrm>
                <a:off x="3291015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6" name="Rounded Rectangle 45"/>
              <p:cNvSpPr/>
              <p:nvPr/>
            </p:nvSpPr>
            <p:spPr>
              <a:xfrm>
                <a:off x="3620529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3952101" y="685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4281615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4637901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4967415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5298987" y="685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5628501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5968314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6297828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6629400" y="685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6958914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7315200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7644714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7976286" y="685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8305800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61" name="Group 60"/>
              <p:cNvGrpSpPr/>
              <p:nvPr/>
            </p:nvGrpSpPr>
            <p:grpSpPr>
              <a:xfrm>
                <a:off x="1404721" y="977900"/>
                <a:ext cx="6796219" cy="12700"/>
                <a:chOff x="1404721" y="6128608"/>
                <a:chExt cx="6796219" cy="12700"/>
              </a:xfrm>
            </p:grpSpPr>
            <p:cxnSp>
              <p:nvCxnSpPr>
                <p:cNvPr id="62" name="Curved Connector 61"/>
                <p:cNvCxnSpPr/>
                <p:nvPr/>
              </p:nvCxnSpPr>
              <p:spPr>
                <a:xfrm rot="16200000" flipH="1">
                  <a:off x="2077993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urved Connector 62"/>
                <p:cNvCxnSpPr/>
                <p:nvPr/>
              </p:nvCxnSpPr>
              <p:spPr>
                <a:xfrm rot="16200000" flipH="1">
                  <a:off x="3437237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Curved Connector 63"/>
                <p:cNvCxnSpPr/>
                <p:nvPr/>
              </p:nvCxnSpPr>
              <p:spPr>
                <a:xfrm rot="16200000" flipH="1">
                  <a:off x="4796481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Curved Connector 64"/>
                <p:cNvCxnSpPr/>
                <p:nvPr/>
              </p:nvCxnSpPr>
              <p:spPr>
                <a:xfrm rot="16200000" flipH="1">
                  <a:off x="6155725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Curved Connector 65"/>
                <p:cNvCxnSpPr/>
                <p:nvPr/>
              </p:nvCxnSpPr>
              <p:spPr>
                <a:xfrm rot="16200000" flipH="1">
                  <a:off x="7514969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37" name="TextBox 136"/>
            <p:cNvSpPr txBox="1"/>
            <p:nvPr/>
          </p:nvSpPr>
          <p:spPr>
            <a:xfrm>
              <a:off x="2383665" y="1153180"/>
              <a:ext cx="45384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accent2"/>
                  </a:solidFill>
                </a:rPr>
                <a:t>Problem: Non-unit </a:t>
              </a:r>
              <a:r>
                <a:rPr lang="en-US" sz="2800" b="1" dirty="0" err="1" smtClean="0">
                  <a:solidFill>
                    <a:schemeClr val="accent2"/>
                  </a:solidFill>
                </a:rPr>
                <a:t>strided</a:t>
              </a:r>
              <a:r>
                <a:rPr lang="en-US" sz="2800" b="1" dirty="0" smtClean="0">
                  <a:solidFill>
                    <a:schemeClr val="accent2"/>
                  </a:solidFill>
                </a:rPr>
                <a:t> </a:t>
              </a:r>
              <a:r>
                <a:rPr lang="en-US" sz="2800" b="1" dirty="0">
                  <a:solidFill>
                    <a:schemeClr val="accent2"/>
                  </a:solidFill>
                </a:rPr>
                <a:t>a</a:t>
              </a:r>
              <a:r>
                <a:rPr lang="en-US" sz="2800" b="1" dirty="0" smtClean="0">
                  <a:solidFill>
                    <a:schemeClr val="accent2"/>
                  </a:solidFill>
                </a:rPr>
                <a:t>ccesses</a:t>
              </a:r>
              <a:endParaRPr lang="en-US" sz="2800" b="1" dirty="0" smtClean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46846" y="1676400"/>
            <a:ext cx="8211389" cy="1828800"/>
            <a:chOff x="491714" y="1828800"/>
            <a:chExt cx="8211389" cy="1828800"/>
          </a:xfrm>
        </p:grpSpPr>
        <p:pic>
          <p:nvPicPr>
            <p:cNvPr id="77" name="Content Placeholder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714" y="2362200"/>
              <a:ext cx="2890666" cy="642744"/>
            </a:xfrm>
            <a:prstGeom prst="rect">
              <a:avLst/>
            </a:prstGeom>
          </p:spPr>
        </p:pic>
        <p:sp>
          <p:nvSpPr>
            <p:cNvPr id="91" name="Right Arrow 90"/>
            <p:cNvSpPr/>
            <p:nvPr/>
          </p:nvSpPr>
          <p:spPr>
            <a:xfrm>
              <a:off x="3962400" y="2362200"/>
              <a:ext cx="1371600" cy="642744"/>
            </a:xfrm>
            <a:prstGeom prst="rightArrow">
              <a:avLst>
                <a:gd name="adj1" fmla="val 66769"/>
                <a:gd name="adj2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READ</a:t>
              </a:r>
            </a:p>
          </p:txBody>
        </p:sp>
        <p:grpSp>
          <p:nvGrpSpPr>
            <p:cNvPr id="123" name="Group 122"/>
            <p:cNvGrpSpPr/>
            <p:nvPr/>
          </p:nvGrpSpPr>
          <p:grpSpPr>
            <a:xfrm>
              <a:off x="5879757" y="2514600"/>
              <a:ext cx="2654643" cy="304800"/>
              <a:chOff x="5879757" y="2209800"/>
              <a:chExt cx="2654643" cy="304800"/>
            </a:xfrm>
          </p:grpSpPr>
          <p:sp>
            <p:nvSpPr>
              <p:cNvPr id="94" name="Rounded Rectangle 93"/>
              <p:cNvSpPr/>
              <p:nvPr/>
            </p:nvSpPr>
            <p:spPr>
              <a:xfrm>
                <a:off x="5879757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5" name="Rounded Rectangle 94"/>
              <p:cNvSpPr/>
              <p:nvPr/>
            </p:nvSpPr>
            <p:spPr>
              <a:xfrm>
                <a:off x="6215449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6" name="Rounded Rectangle 95"/>
              <p:cNvSpPr/>
              <p:nvPr/>
            </p:nvSpPr>
            <p:spPr>
              <a:xfrm>
                <a:off x="6551141" y="2209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7" name="Rounded Rectangle 96"/>
              <p:cNvSpPr/>
              <p:nvPr/>
            </p:nvSpPr>
            <p:spPr>
              <a:xfrm>
                <a:off x="6886833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" name="Rounded Rectangle 97"/>
              <p:cNvSpPr/>
              <p:nvPr/>
            </p:nvSpPr>
            <p:spPr>
              <a:xfrm>
                <a:off x="7222525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9" name="Rounded Rectangle 98"/>
              <p:cNvSpPr/>
              <p:nvPr/>
            </p:nvSpPr>
            <p:spPr>
              <a:xfrm>
                <a:off x="7558217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Rounded Rectangle 99"/>
              <p:cNvSpPr/>
              <p:nvPr/>
            </p:nvSpPr>
            <p:spPr>
              <a:xfrm>
                <a:off x="7893909" y="2209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1" name="Rounded Rectangle 100"/>
              <p:cNvSpPr/>
              <p:nvPr/>
            </p:nvSpPr>
            <p:spPr>
              <a:xfrm>
                <a:off x="8229600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26" name="TextBox 125"/>
            <p:cNvSpPr txBox="1"/>
            <p:nvPr/>
          </p:nvSpPr>
          <p:spPr>
            <a:xfrm>
              <a:off x="968641" y="1828800"/>
              <a:ext cx="19368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Today’s DRAM </a:t>
              </a:r>
            </a:p>
          </p:txBody>
        </p:sp>
        <p:grpSp>
          <p:nvGrpSpPr>
            <p:cNvPr id="129" name="Group 128"/>
            <p:cNvGrpSpPr/>
            <p:nvPr/>
          </p:nvGrpSpPr>
          <p:grpSpPr>
            <a:xfrm>
              <a:off x="5861158" y="2052935"/>
              <a:ext cx="2673242" cy="461665"/>
              <a:chOff x="584886" y="5405735"/>
              <a:chExt cx="2673242" cy="461665"/>
            </a:xfrm>
          </p:grpSpPr>
          <p:sp>
            <p:nvSpPr>
              <p:cNvPr id="130" name="TextBox 129"/>
              <p:cNvSpPr txBox="1"/>
              <p:nvPr/>
            </p:nvSpPr>
            <p:spPr>
              <a:xfrm>
                <a:off x="1265911" y="5405735"/>
                <a:ext cx="13111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Cache Line</a:t>
                </a:r>
              </a:p>
            </p:txBody>
          </p:sp>
          <p:grpSp>
            <p:nvGrpSpPr>
              <p:cNvPr id="131" name="Group 130"/>
              <p:cNvGrpSpPr/>
              <p:nvPr/>
            </p:nvGrpSpPr>
            <p:grpSpPr>
              <a:xfrm>
                <a:off x="584886" y="5486400"/>
                <a:ext cx="2673242" cy="350108"/>
                <a:chOff x="584886" y="5486400"/>
                <a:chExt cx="2673242" cy="350108"/>
              </a:xfrm>
            </p:grpSpPr>
            <p:cxnSp>
              <p:nvCxnSpPr>
                <p:cNvPr id="134" name="Straight Connector 133"/>
                <p:cNvCxnSpPr/>
                <p:nvPr/>
              </p:nvCxnSpPr>
              <p:spPr>
                <a:xfrm flipV="1">
                  <a:off x="584886" y="5486400"/>
                  <a:ext cx="0" cy="350108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 flipV="1">
                  <a:off x="3258128" y="5486400"/>
                  <a:ext cx="0" cy="350108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2" name="Straight Arrow Connector 131"/>
              <p:cNvCxnSpPr>
                <a:stCxn id="130" idx="3"/>
              </p:cNvCxnSpPr>
              <p:nvPr/>
            </p:nvCxnSpPr>
            <p:spPr>
              <a:xfrm flipV="1">
                <a:off x="2577104" y="5636567"/>
                <a:ext cx="681024" cy="1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Arrow Connector 132"/>
              <p:cNvCxnSpPr>
                <a:stCxn id="130" idx="1"/>
              </p:cNvCxnSpPr>
              <p:nvPr/>
            </p:nvCxnSpPr>
            <p:spPr>
              <a:xfrm flipH="1" flipV="1">
                <a:off x="584886" y="5636567"/>
                <a:ext cx="681025" cy="1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5" name="TextBox 144"/>
            <p:cNvSpPr txBox="1"/>
            <p:nvPr/>
          </p:nvSpPr>
          <p:spPr>
            <a:xfrm>
              <a:off x="580302" y="3134380"/>
              <a:ext cx="81228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accent2"/>
                  </a:solidFill>
                </a:rPr>
                <a:t>Inefficiency:  High </a:t>
              </a:r>
              <a:r>
                <a:rPr lang="en-US" sz="2800" b="1" dirty="0">
                  <a:solidFill>
                    <a:schemeClr val="accent2"/>
                  </a:solidFill>
                </a:rPr>
                <a:t>l</a:t>
              </a:r>
              <a:r>
                <a:rPr lang="en-US" sz="2800" b="1" dirty="0" smtClean="0">
                  <a:solidFill>
                    <a:schemeClr val="accent2"/>
                  </a:solidFill>
                </a:rPr>
                <a:t>atency </a:t>
              </a:r>
              <a:r>
                <a:rPr lang="en-US" sz="2800" b="1" dirty="0" smtClean="0">
                  <a:solidFill>
                    <a:schemeClr val="accent2"/>
                  </a:solidFill>
                </a:rPr>
                <a:t>, wasted bandwidth and cache space </a:t>
              </a:r>
            </a:p>
          </p:txBody>
        </p:sp>
        <p:grpSp>
          <p:nvGrpSpPr>
            <p:cNvPr id="158" name="Group 157"/>
            <p:cNvGrpSpPr/>
            <p:nvPr/>
          </p:nvGrpSpPr>
          <p:grpSpPr>
            <a:xfrm>
              <a:off x="5968314" y="2819400"/>
              <a:ext cx="2413686" cy="381000"/>
              <a:chOff x="5968314" y="2819400"/>
              <a:chExt cx="2413686" cy="381000"/>
            </a:xfrm>
          </p:grpSpPr>
          <p:cxnSp>
            <p:nvCxnSpPr>
              <p:cNvPr id="147" name="Straight Arrow Connector 146"/>
              <p:cNvCxnSpPr>
                <a:stCxn id="94" idx="2"/>
              </p:cNvCxnSpPr>
              <p:nvPr/>
            </p:nvCxnSpPr>
            <p:spPr>
              <a:xfrm flipH="1">
                <a:off x="5968314" y="2819400"/>
                <a:ext cx="63843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Arrow Connector 148"/>
              <p:cNvCxnSpPr>
                <a:stCxn id="95" idx="2"/>
              </p:cNvCxnSpPr>
              <p:nvPr/>
            </p:nvCxnSpPr>
            <p:spPr>
              <a:xfrm flipH="1">
                <a:off x="6032157" y="2819400"/>
                <a:ext cx="335692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Arrow Connector 150"/>
              <p:cNvCxnSpPr>
                <a:stCxn id="97" idx="2"/>
              </p:cNvCxnSpPr>
              <p:nvPr/>
            </p:nvCxnSpPr>
            <p:spPr>
              <a:xfrm flipH="1">
                <a:off x="6184557" y="2819400"/>
                <a:ext cx="854676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Arrow Connector 152"/>
              <p:cNvCxnSpPr>
                <a:stCxn id="98" idx="2"/>
              </p:cNvCxnSpPr>
              <p:nvPr/>
            </p:nvCxnSpPr>
            <p:spPr>
              <a:xfrm flipH="1">
                <a:off x="6367849" y="2819400"/>
                <a:ext cx="1007076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Arrow Connector 154"/>
              <p:cNvCxnSpPr>
                <a:stCxn id="99" idx="2"/>
              </p:cNvCxnSpPr>
              <p:nvPr/>
            </p:nvCxnSpPr>
            <p:spPr>
              <a:xfrm flipH="1">
                <a:off x="6551141" y="2819400"/>
                <a:ext cx="1159476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Arrow Connector 156"/>
              <p:cNvCxnSpPr>
                <a:stCxn id="101" idx="2"/>
              </p:cNvCxnSpPr>
              <p:nvPr/>
            </p:nvCxnSpPr>
            <p:spPr>
              <a:xfrm flipH="1">
                <a:off x="6703541" y="2819400"/>
                <a:ext cx="1678459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oup 7"/>
          <p:cNvGrpSpPr/>
          <p:nvPr/>
        </p:nvGrpSpPr>
        <p:grpSpPr>
          <a:xfrm>
            <a:off x="546846" y="3562939"/>
            <a:ext cx="8042686" cy="2004126"/>
            <a:chOff x="546846" y="3562939"/>
            <a:chExt cx="8042686" cy="2004126"/>
          </a:xfrm>
        </p:grpSpPr>
        <p:pic>
          <p:nvPicPr>
            <p:cNvPr id="79" name="Content Placeholder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846" y="4255517"/>
              <a:ext cx="2890666" cy="642744"/>
            </a:xfrm>
            <a:prstGeom prst="rect">
              <a:avLst/>
            </a:prstGeom>
          </p:spPr>
        </p:pic>
        <p:sp>
          <p:nvSpPr>
            <p:cNvPr id="80" name="Rounded Rectangle 79"/>
            <p:cNvSpPr/>
            <p:nvPr/>
          </p:nvSpPr>
          <p:spPr>
            <a:xfrm>
              <a:off x="756472" y="4745027"/>
              <a:ext cx="152400" cy="762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1" name="Rounded Rectangle 80"/>
            <p:cNvSpPr/>
            <p:nvPr/>
          </p:nvSpPr>
          <p:spPr>
            <a:xfrm>
              <a:off x="1061272" y="4745027"/>
              <a:ext cx="152400" cy="762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1366072" y="4745027"/>
              <a:ext cx="152400" cy="762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3" name="Rounded Rectangle 82"/>
            <p:cNvSpPr/>
            <p:nvPr/>
          </p:nvSpPr>
          <p:spPr>
            <a:xfrm>
              <a:off x="1656242" y="4745027"/>
              <a:ext cx="152400" cy="762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2218902" y="4745027"/>
              <a:ext cx="152400" cy="762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2523702" y="4745027"/>
              <a:ext cx="152400" cy="762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2828502" y="4745027"/>
              <a:ext cx="152400" cy="762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3118672" y="4745027"/>
              <a:ext cx="152400" cy="762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24" name="Group 123"/>
            <p:cNvGrpSpPr/>
            <p:nvPr/>
          </p:nvGrpSpPr>
          <p:grpSpPr>
            <a:xfrm>
              <a:off x="5934889" y="4021827"/>
              <a:ext cx="2654643" cy="304800"/>
              <a:chOff x="5879757" y="3243456"/>
              <a:chExt cx="2654643" cy="304800"/>
            </a:xfrm>
          </p:grpSpPr>
          <p:sp>
            <p:nvSpPr>
              <p:cNvPr id="105" name="Rounded Rectangle 104"/>
              <p:cNvSpPr/>
              <p:nvPr/>
            </p:nvSpPr>
            <p:spPr>
              <a:xfrm>
                <a:off x="5879757" y="3243456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6" name="Rounded Rectangle 105"/>
              <p:cNvSpPr/>
              <p:nvPr/>
            </p:nvSpPr>
            <p:spPr>
              <a:xfrm>
                <a:off x="6215449" y="3243456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7" name="Rounded Rectangle 106"/>
              <p:cNvSpPr/>
              <p:nvPr/>
            </p:nvSpPr>
            <p:spPr>
              <a:xfrm>
                <a:off x="6551141" y="32434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8" name="Rounded Rectangle 107"/>
              <p:cNvSpPr/>
              <p:nvPr/>
            </p:nvSpPr>
            <p:spPr>
              <a:xfrm>
                <a:off x="6886833" y="3243456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9" name="Rounded Rectangle 108"/>
              <p:cNvSpPr/>
              <p:nvPr/>
            </p:nvSpPr>
            <p:spPr>
              <a:xfrm>
                <a:off x="7222525" y="3243456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0" name="Rounded Rectangle 109"/>
              <p:cNvSpPr/>
              <p:nvPr/>
            </p:nvSpPr>
            <p:spPr>
              <a:xfrm>
                <a:off x="7558217" y="3243456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1" name="Rounded Rectangle 110"/>
              <p:cNvSpPr/>
              <p:nvPr/>
            </p:nvSpPr>
            <p:spPr>
              <a:xfrm>
                <a:off x="7893909" y="32434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" name="Rounded Rectangle 111"/>
              <p:cNvSpPr/>
              <p:nvPr/>
            </p:nvSpPr>
            <p:spPr>
              <a:xfrm>
                <a:off x="8229600" y="3243456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25" name="Group 124"/>
            <p:cNvGrpSpPr/>
            <p:nvPr/>
          </p:nvGrpSpPr>
          <p:grpSpPr>
            <a:xfrm>
              <a:off x="5934889" y="4860027"/>
              <a:ext cx="2654643" cy="304800"/>
              <a:chOff x="5879757" y="3929256"/>
              <a:chExt cx="2654643" cy="304800"/>
            </a:xfrm>
          </p:grpSpPr>
          <p:sp>
            <p:nvSpPr>
              <p:cNvPr id="115" name="Rounded Rectangle 114"/>
              <p:cNvSpPr/>
              <p:nvPr/>
            </p:nvSpPr>
            <p:spPr>
              <a:xfrm>
                <a:off x="5879757" y="39292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6" name="Rounded Rectangle 115"/>
              <p:cNvSpPr/>
              <p:nvPr/>
            </p:nvSpPr>
            <p:spPr>
              <a:xfrm>
                <a:off x="6215449" y="39292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7" name="Rounded Rectangle 116"/>
              <p:cNvSpPr/>
              <p:nvPr/>
            </p:nvSpPr>
            <p:spPr>
              <a:xfrm>
                <a:off x="6551141" y="39292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8" name="Rounded Rectangle 117"/>
              <p:cNvSpPr/>
              <p:nvPr/>
            </p:nvSpPr>
            <p:spPr>
              <a:xfrm>
                <a:off x="6886833" y="39292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" name="Rounded Rectangle 118"/>
              <p:cNvSpPr/>
              <p:nvPr/>
            </p:nvSpPr>
            <p:spPr>
              <a:xfrm>
                <a:off x="7222525" y="39292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0" name="Rounded Rectangle 119"/>
              <p:cNvSpPr/>
              <p:nvPr/>
            </p:nvSpPr>
            <p:spPr>
              <a:xfrm>
                <a:off x="7558217" y="39292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1" name="Rounded Rectangle 120"/>
              <p:cNvSpPr/>
              <p:nvPr/>
            </p:nvSpPr>
            <p:spPr>
              <a:xfrm>
                <a:off x="7893909" y="39292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2" name="Rounded Rectangle 121"/>
              <p:cNvSpPr/>
              <p:nvPr/>
            </p:nvSpPr>
            <p:spPr>
              <a:xfrm>
                <a:off x="8229600" y="39292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27" name="TextBox 126"/>
            <p:cNvSpPr txBox="1"/>
            <p:nvPr/>
          </p:nvSpPr>
          <p:spPr>
            <a:xfrm>
              <a:off x="552106" y="3733800"/>
              <a:ext cx="28801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tx2"/>
                  </a:solidFill>
                </a:rPr>
                <a:t>Gather-Scatter DRAM 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 rot="21299448">
              <a:off x="3992219" y="3562939"/>
              <a:ext cx="1510848" cy="985964"/>
              <a:chOff x="3937087" y="3562939"/>
              <a:chExt cx="1510848" cy="985964"/>
            </a:xfrm>
          </p:grpSpPr>
          <p:sp>
            <p:nvSpPr>
              <p:cNvPr id="103" name="Right Arrow 102"/>
              <p:cNvSpPr/>
              <p:nvPr/>
            </p:nvSpPr>
            <p:spPr>
              <a:xfrm>
                <a:off x="3962049" y="3906159"/>
                <a:ext cx="1485886" cy="642744"/>
              </a:xfrm>
              <a:prstGeom prst="rightArrow">
                <a:avLst>
                  <a:gd name="adj1" fmla="val 66769"/>
                  <a:gd name="adj2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READ </a:t>
                </a:r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3937087" y="3562939"/>
                <a:ext cx="11785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tx2"/>
                    </a:solidFill>
                  </a:rPr>
                  <a:t>Pattern 0</a:t>
                </a: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 rot="518902">
              <a:off x="4017188" y="4604876"/>
              <a:ext cx="1498743" cy="962189"/>
              <a:chOff x="3962056" y="4604876"/>
              <a:chExt cx="1498743" cy="962189"/>
            </a:xfrm>
          </p:grpSpPr>
          <p:sp>
            <p:nvSpPr>
              <p:cNvPr id="113" name="Right Arrow 112"/>
              <p:cNvSpPr/>
              <p:nvPr/>
            </p:nvSpPr>
            <p:spPr>
              <a:xfrm>
                <a:off x="3962056" y="4604876"/>
                <a:ext cx="1498743" cy="642744"/>
              </a:xfrm>
              <a:prstGeom prst="rightArrow">
                <a:avLst>
                  <a:gd name="adj1" fmla="val 66769"/>
                  <a:gd name="adj2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READ</a:t>
                </a: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3969557" y="5105400"/>
                <a:ext cx="11785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tx2"/>
                    </a:solidFill>
                  </a:rPr>
                  <a:t>Pattern 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8894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40018" y="381000"/>
            <a:ext cx="8025714" cy="1295400"/>
            <a:chOff x="640018" y="381000"/>
            <a:chExt cx="8025714" cy="1295400"/>
          </a:xfrm>
        </p:grpSpPr>
        <p:grpSp>
          <p:nvGrpSpPr>
            <p:cNvPr id="136" name="Group 135"/>
            <p:cNvGrpSpPr/>
            <p:nvPr/>
          </p:nvGrpSpPr>
          <p:grpSpPr>
            <a:xfrm>
              <a:off x="640018" y="381000"/>
              <a:ext cx="8025714" cy="304800"/>
              <a:chOff x="584886" y="685800"/>
              <a:chExt cx="8025714" cy="304800"/>
            </a:xfrm>
          </p:grpSpPr>
          <p:grpSp>
            <p:nvGrpSpPr>
              <p:cNvPr id="92" name="Group 91"/>
              <p:cNvGrpSpPr/>
              <p:nvPr/>
            </p:nvGrpSpPr>
            <p:grpSpPr>
              <a:xfrm>
                <a:off x="584886" y="685800"/>
                <a:ext cx="2654643" cy="304800"/>
                <a:chOff x="584886" y="685800"/>
                <a:chExt cx="2654643" cy="304800"/>
              </a:xfrm>
            </p:grpSpPr>
            <p:sp>
              <p:nvSpPr>
                <p:cNvPr id="37" name="Rounded Rectangle 36"/>
                <p:cNvSpPr/>
                <p:nvPr/>
              </p:nvSpPr>
              <p:spPr>
                <a:xfrm>
                  <a:off x="584886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8" name="Rounded Rectangle 37"/>
                <p:cNvSpPr/>
                <p:nvPr/>
              </p:nvSpPr>
              <p:spPr>
                <a:xfrm>
                  <a:off x="914400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39" name="Rounded Rectangle 38"/>
                <p:cNvSpPr/>
                <p:nvPr/>
              </p:nvSpPr>
              <p:spPr>
                <a:xfrm>
                  <a:off x="1245972" y="685800"/>
                  <a:ext cx="304800" cy="304800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0" name="Rounded Rectangle 39"/>
                <p:cNvSpPr/>
                <p:nvPr/>
              </p:nvSpPr>
              <p:spPr>
                <a:xfrm>
                  <a:off x="1575486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1" name="Rounded Rectangle 40"/>
                <p:cNvSpPr/>
                <p:nvPr/>
              </p:nvSpPr>
              <p:spPr>
                <a:xfrm>
                  <a:off x="1944129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2" name="Rounded Rectangle 41"/>
                <p:cNvSpPr/>
                <p:nvPr/>
              </p:nvSpPr>
              <p:spPr>
                <a:xfrm>
                  <a:off x="2273643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2605215" y="685800"/>
                  <a:ext cx="304800" cy="304800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2934729" y="685800"/>
                  <a:ext cx="304800" cy="3048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45" name="Rounded Rectangle 44"/>
              <p:cNvSpPr/>
              <p:nvPr/>
            </p:nvSpPr>
            <p:spPr>
              <a:xfrm>
                <a:off x="3291015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6" name="Rounded Rectangle 45"/>
              <p:cNvSpPr/>
              <p:nvPr/>
            </p:nvSpPr>
            <p:spPr>
              <a:xfrm>
                <a:off x="3620529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3952101" y="685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4281615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4637901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4967415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5298987" y="685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5628501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5968314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6297828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6629400" y="685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6958914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7315200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7644714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7976286" y="685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8305800" y="685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61" name="Group 60"/>
              <p:cNvGrpSpPr/>
              <p:nvPr/>
            </p:nvGrpSpPr>
            <p:grpSpPr>
              <a:xfrm>
                <a:off x="1404721" y="977900"/>
                <a:ext cx="6796219" cy="12700"/>
                <a:chOff x="1404721" y="6128608"/>
                <a:chExt cx="6796219" cy="12700"/>
              </a:xfrm>
            </p:grpSpPr>
            <p:cxnSp>
              <p:nvCxnSpPr>
                <p:cNvPr id="62" name="Curved Connector 61"/>
                <p:cNvCxnSpPr/>
                <p:nvPr/>
              </p:nvCxnSpPr>
              <p:spPr>
                <a:xfrm rot="16200000" flipH="1">
                  <a:off x="2077993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urved Connector 62"/>
                <p:cNvCxnSpPr/>
                <p:nvPr/>
              </p:nvCxnSpPr>
              <p:spPr>
                <a:xfrm rot="16200000" flipH="1">
                  <a:off x="3437237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Curved Connector 63"/>
                <p:cNvCxnSpPr/>
                <p:nvPr/>
              </p:nvCxnSpPr>
              <p:spPr>
                <a:xfrm rot="16200000" flipH="1">
                  <a:off x="4796481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Curved Connector 64"/>
                <p:cNvCxnSpPr/>
                <p:nvPr/>
              </p:nvCxnSpPr>
              <p:spPr>
                <a:xfrm rot="16200000" flipH="1">
                  <a:off x="6155725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Curved Connector 65"/>
                <p:cNvCxnSpPr/>
                <p:nvPr/>
              </p:nvCxnSpPr>
              <p:spPr>
                <a:xfrm rot="16200000" flipH="1">
                  <a:off x="7514969" y="5455336"/>
                  <a:ext cx="12700" cy="1359243"/>
                </a:xfrm>
                <a:prstGeom prst="curvedConnector3">
                  <a:avLst>
                    <a:gd name="adj1" fmla="val 3356756"/>
                  </a:avLst>
                </a:prstGeom>
                <a:ln w="19050">
                  <a:solidFill>
                    <a:srgbClr val="C00000"/>
                  </a:solidFill>
                  <a:prstDash val="dash"/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37" name="TextBox 136"/>
            <p:cNvSpPr txBox="1"/>
            <p:nvPr/>
          </p:nvSpPr>
          <p:spPr>
            <a:xfrm>
              <a:off x="2383665" y="1153180"/>
              <a:ext cx="45384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accent2"/>
                  </a:solidFill>
                </a:rPr>
                <a:t>Problem: Non-unit </a:t>
              </a:r>
              <a:r>
                <a:rPr lang="en-US" sz="2800" b="1" dirty="0" err="1" smtClean="0">
                  <a:solidFill>
                    <a:schemeClr val="accent2"/>
                  </a:solidFill>
                </a:rPr>
                <a:t>strided</a:t>
              </a:r>
              <a:r>
                <a:rPr lang="en-US" sz="2800" b="1" dirty="0" smtClean="0">
                  <a:solidFill>
                    <a:schemeClr val="accent2"/>
                  </a:solidFill>
                </a:rPr>
                <a:t> </a:t>
              </a:r>
              <a:r>
                <a:rPr lang="en-US" sz="2800" b="1" dirty="0">
                  <a:solidFill>
                    <a:schemeClr val="accent2"/>
                  </a:solidFill>
                </a:rPr>
                <a:t>a</a:t>
              </a:r>
              <a:r>
                <a:rPr lang="en-US" sz="2800" b="1" dirty="0" smtClean="0">
                  <a:solidFill>
                    <a:schemeClr val="accent2"/>
                  </a:solidFill>
                </a:rPr>
                <a:t>ccesses</a:t>
              </a:r>
              <a:endParaRPr lang="en-US" sz="2800" b="1" dirty="0" smtClean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46846" y="1676400"/>
            <a:ext cx="8211389" cy="1828800"/>
            <a:chOff x="491714" y="1828800"/>
            <a:chExt cx="8211389" cy="1828800"/>
          </a:xfrm>
        </p:grpSpPr>
        <p:pic>
          <p:nvPicPr>
            <p:cNvPr id="77" name="Content Placeholder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714" y="2362200"/>
              <a:ext cx="2890666" cy="642744"/>
            </a:xfrm>
            <a:prstGeom prst="rect">
              <a:avLst/>
            </a:prstGeom>
          </p:spPr>
        </p:pic>
        <p:sp>
          <p:nvSpPr>
            <p:cNvPr id="91" name="Right Arrow 90"/>
            <p:cNvSpPr/>
            <p:nvPr/>
          </p:nvSpPr>
          <p:spPr>
            <a:xfrm>
              <a:off x="3962400" y="2362200"/>
              <a:ext cx="1371600" cy="642744"/>
            </a:xfrm>
            <a:prstGeom prst="rightArrow">
              <a:avLst>
                <a:gd name="adj1" fmla="val 66769"/>
                <a:gd name="adj2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READ</a:t>
              </a:r>
            </a:p>
          </p:txBody>
        </p:sp>
        <p:grpSp>
          <p:nvGrpSpPr>
            <p:cNvPr id="123" name="Group 122"/>
            <p:cNvGrpSpPr/>
            <p:nvPr/>
          </p:nvGrpSpPr>
          <p:grpSpPr>
            <a:xfrm>
              <a:off x="5879757" y="2514600"/>
              <a:ext cx="2654643" cy="304800"/>
              <a:chOff x="5879757" y="2209800"/>
              <a:chExt cx="2654643" cy="304800"/>
            </a:xfrm>
          </p:grpSpPr>
          <p:sp>
            <p:nvSpPr>
              <p:cNvPr id="94" name="Rounded Rectangle 93"/>
              <p:cNvSpPr/>
              <p:nvPr/>
            </p:nvSpPr>
            <p:spPr>
              <a:xfrm>
                <a:off x="5879757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5" name="Rounded Rectangle 94"/>
              <p:cNvSpPr/>
              <p:nvPr/>
            </p:nvSpPr>
            <p:spPr>
              <a:xfrm>
                <a:off x="6215449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6" name="Rounded Rectangle 95"/>
              <p:cNvSpPr/>
              <p:nvPr/>
            </p:nvSpPr>
            <p:spPr>
              <a:xfrm>
                <a:off x="6551141" y="2209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7" name="Rounded Rectangle 96"/>
              <p:cNvSpPr/>
              <p:nvPr/>
            </p:nvSpPr>
            <p:spPr>
              <a:xfrm>
                <a:off x="6886833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" name="Rounded Rectangle 97"/>
              <p:cNvSpPr/>
              <p:nvPr/>
            </p:nvSpPr>
            <p:spPr>
              <a:xfrm>
                <a:off x="7222525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9" name="Rounded Rectangle 98"/>
              <p:cNvSpPr/>
              <p:nvPr/>
            </p:nvSpPr>
            <p:spPr>
              <a:xfrm>
                <a:off x="7558217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Rounded Rectangle 99"/>
              <p:cNvSpPr/>
              <p:nvPr/>
            </p:nvSpPr>
            <p:spPr>
              <a:xfrm>
                <a:off x="7893909" y="2209800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1" name="Rounded Rectangle 100"/>
              <p:cNvSpPr/>
              <p:nvPr/>
            </p:nvSpPr>
            <p:spPr>
              <a:xfrm>
                <a:off x="8229600" y="2209800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26" name="TextBox 125"/>
            <p:cNvSpPr txBox="1"/>
            <p:nvPr/>
          </p:nvSpPr>
          <p:spPr>
            <a:xfrm>
              <a:off x="968641" y="1828800"/>
              <a:ext cx="19368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Today’s DRAM </a:t>
              </a:r>
            </a:p>
          </p:txBody>
        </p:sp>
        <p:grpSp>
          <p:nvGrpSpPr>
            <p:cNvPr id="129" name="Group 128"/>
            <p:cNvGrpSpPr/>
            <p:nvPr/>
          </p:nvGrpSpPr>
          <p:grpSpPr>
            <a:xfrm>
              <a:off x="5861158" y="2052935"/>
              <a:ext cx="2673242" cy="461665"/>
              <a:chOff x="584886" y="5405735"/>
              <a:chExt cx="2673242" cy="461665"/>
            </a:xfrm>
          </p:grpSpPr>
          <p:sp>
            <p:nvSpPr>
              <p:cNvPr id="130" name="TextBox 129"/>
              <p:cNvSpPr txBox="1"/>
              <p:nvPr/>
            </p:nvSpPr>
            <p:spPr>
              <a:xfrm>
                <a:off x="1265911" y="5405735"/>
                <a:ext cx="13111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Cache Line</a:t>
                </a:r>
              </a:p>
            </p:txBody>
          </p:sp>
          <p:grpSp>
            <p:nvGrpSpPr>
              <p:cNvPr id="131" name="Group 130"/>
              <p:cNvGrpSpPr/>
              <p:nvPr/>
            </p:nvGrpSpPr>
            <p:grpSpPr>
              <a:xfrm>
                <a:off x="584886" y="5486400"/>
                <a:ext cx="2673242" cy="350108"/>
                <a:chOff x="584886" y="5486400"/>
                <a:chExt cx="2673242" cy="350108"/>
              </a:xfrm>
            </p:grpSpPr>
            <p:cxnSp>
              <p:nvCxnSpPr>
                <p:cNvPr id="134" name="Straight Connector 133"/>
                <p:cNvCxnSpPr/>
                <p:nvPr/>
              </p:nvCxnSpPr>
              <p:spPr>
                <a:xfrm flipV="1">
                  <a:off x="584886" y="5486400"/>
                  <a:ext cx="0" cy="350108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 flipV="1">
                  <a:off x="3258128" y="5486400"/>
                  <a:ext cx="0" cy="350108"/>
                </a:xfrm>
                <a:prstGeom prst="line">
                  <a:avLst/>
                </a:prstGeom>
                <a:ln w="19050">
                  <a:solidFill>
                    <a:srgbClr val="C0000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2" name="Straight Arrow Connector 131"/>
              <p:cNvCxnSpPr>
                <a:stCxn id="130" idx="3"/>
              </p:cNvCxnSpPr>
              <p:nvPr/>
            </p:nvCxnSpPr>
            <p:spPr>
              <a:xfrm flipV="1">
                <a:off x="2577104" y="5636567"/>
                <a:ext cx="681024" cy="1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Arrow Connector 132"/>
              <p:cNvCxnSpPr>
                <a:stCxn id="130" idx="1"/>
              </p:cNvCxnSpPr>
              <p:nvPr/>
            </p:nvCxnSpPr>
            <p:spPr>
              <a:xfrm flipH="1" flipV="1">
                <a:off x="584886" y="5636567"/>
                <a:ext cx="681025" cy="1"/>
              </a:xfrm>
              <a:prstGeom prst="straightConnector1">
                <a:avLst/>
              </a:prstGeom>
              <a:ln w="1905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5" name="TextBox 144"/>
            <p:cNvSpPr txBox="1"/>
            <p:nvPr/>
          </p:nvSpPr>
          <p:spPr>
            <a:xfrm>
              <a:off x="580302" y="3134380"/>
              <a:ext cx="81228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accent2"/>
                  </a:solidFill>
                </a:rPr>
                <a:t>Inefficiency:  High </a:t>
              </a:r>
              <a:r>
                <a:rPr lang="en-US" sz="2800" b="1" dirty="0">
                  <a:solidFill>
                    <a:schemeClr val="accent2"/>
                  </a:solidFill>
                </a:rPr>
                <a:t>l</a:t>
              </a:r>
              <a:r>
                <a:rPr lang="en-US" sz="2800" b="1" dirty="0" smtClean="0">
                  <a:solidFill>
                    <a:schemeClr val="accent2"/>
                  </a:solidFill>
                </a:rPr>
                <a:t>atency </a:t>
              </a:r>
              <a:r>
                <a:rPr lang="en-US" sz="2800" b="1" dirty="0" smtClean="0">
                  <a:solidFill>
                    <a:schemeClr val="accent2"/>
                  </a:solidFill>
                </a:rPr>
                <a:t>, wasted bandwidth and cache space </a:t>
              </a:r>
            </a:p>
          </p:txBody>
        </p:sp>
        <p:grpSp>
          <p:nvGrpSpPr>
            <p:cNvPr id="158" name="Group 157"/>
            <p:cNvGrpSpPr/>
            <p:nvPr/>
          </p:nvGrpSpPr>
          <p:grpSpPr>
            <a:xfrm>
              <a:off x="5968314" y="2819400"/>
              <a:ext cx="2413686" cy="381000"/>
              <a:chOff x="5968314" y="2819400"/>
              <a:chExt cx="2413686" cy="381000"/>
            </a:xfrm>
          </p:grpSpPr>
          <p:cxnSp>
            <p:nvCxnSpPr>
              <p:cNvPr id="147" name="Straight Arrow Connector 146"/>
              <p:cNvCxnSpPr>
                <a:stCxn id="94" idx="2"/>
              </p:cNvCxnSpPr>
              <p:nvPr/>
            </p:nvCxnSpPr>
            <p:spPr>
              <a:xfrm flipH="1">
                <a:off x="5968314" y="2819400"/>
                <a:ext cx="63843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Arrow Connector 148"/>
              <p:cNvCxnSpPr>
                <a:stCxn id="95" idx="2"/>
              </p:cNvCxnSpPr>
              <p:nvPr/>
            </p:nvCxnSpPr>
            <p:spPr>
              <a:xfrm flipH="1">
                <a:off x="6032157" y="2819400"/>
                <a:ext cx="335692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Arrow Connector 150"/>
              <p:cNvCxnSpPr>
                <a:stCxn id="97" idx="2"/>
              </p:cNvCxnSpPr>
              <p:nvPr/>
            </p:nvCxnSpPr>
            <p:spPr>
              <a:xfrm flipH="1">
                <a:off x="6184557" y="2819400"/>
                <a:ext cx="854676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Arrow Connector 152"/>
              <p:cNvCxnSpPr>
                <a:stCxn id="98" idx="2"/>
              </p:cNvCxnSpPr>
              <p:nvPr/>
            </p:nvCxnSpPr>
            <p:spPr>
              <a:xfrm flipH="1">
                <a:off x="6367849" y="2819400"/>
                <a:ext cx="1007076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Arrow Connector 154"/>
              <p:cNvCxnSpPr>
                <a:stCxn id="99" idx="2"/>
              </p:cNvCxnSpPr>
              <p:nvPr/>
            </p:nvCxnSpPr>
            <p:spPr>
              <a:xfrm flipH="1">
                <a:off x="6551141" y="2819400"/>
                <a:ext cx="1159476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Arrow Connector 156"/>
              <p:cNvCxnSpPr>
                <a:stCxn id="101" idx="2"/>
              </p:cNvCxnSpPr>
              <p:nvPr/>
            </p:nvCxnSpPr>
            <p:spPr>
              <a:xfrm flipH="1">
                <a:off x="6703541" y="2819400"/>
                <a:ext cx="1678459" cy="381000"/>
              </a:xfrm>
              <a:prstGeom prst="straightConnector1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oup 7"/>
          <p:cNvGrpSpPr/>
          <p:nvPr/>
        </p:nvGrpSpPr>
        <p:grpSpPr>
          <a:xfrm>
            <a:off x="546846" y="3562939"/>
            <a:ext cx="8042686" cy="2004126"/>
            <a:chOff x="546846" y="3562939"/>
            <a:chExt cx="8042686" cy="2004126"/>
          </a:xfrm>
        </p:grpSpPr>
        <p:pic>
          <p:nvPicPr>
            <p:cNvPr id="79" name="Content Placeholder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846" y="4255517"/>
              <a:ext cx="2890666" cy="642744"/>
            </a:xfrm>
            <a:prstGeom prst="rect">
              <a:avLst/>
            </a:prstGeom>
          </p:spPr>
        </p:pic>
        <p:sp>
          <p:nvSpPr>
            <p:cNvPr id="80" name="Rounded Rectangle 79"/>
            <p:cNvSpPr/>
            <p:nvPr/>
          </p:nvSpPr>
          <p:spPr>
            <a:xfrm>
              <a:off x="756472" y="4745027"/>
              <a:ext cx="152400" cy="762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1" name="Rounded Rectangle 80"/>
            <p:cNvSpPr/>
            <p:nvPr/>
          </p:nvSpPr>
          <p:spPr>
            <a:xfrm>
              <a:off x="1061272" y="4745027"/>
              <a:ext cx="152400" cy="762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1366072" y="4745027"/>
              <a:ext cx="152400" cy="762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3" name="Rounded Rectangle 82"/>
            <p:cNvSpPr/>
            <p:nvPr/>
          </p:nvSpPr>
          <p:spPr>
            <a:xfrm>
              <a:off x="1656242" y="4745027"/>
              <a:ext cx="152400" cy="762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2218902" y="4745027"/>
              <a:ext cx="152400" cy="762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2523702" y="4745027"/>
              <a:ext cx="152400" cy="762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2828502" y="4745027"/>
              <a:ext cx="152400" cy="762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3118672" y="4745027"/>
              <a:ext cx="152400" cy="76200"/>
            </a:xfrm>
            <a:prstGeom prst="roundRect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24" name="Group 123"/>
            <p:cNvGrpSpPr/>
            <p:nvPr/>
          </p:nvGrpSpPr>
          <p:grpSpPr>
            <a:xfrm>
              <a:off x="5934889" y="4021827"/>
              <a:ext cx="2654643" cy="304800"/>
              <a:chOff x="5879757" y="3243456"/>
              <a:chExt cx="2654643" cy="304800"/>
            </a:xfrm>
          </p:grpSpPr>
          <p:sp>
            <p:nvSpPr>
              <p:cNvPr id="105" name="Rounded Rectangle 104"/>
              <p:cNvSpPr/>
              <p:nvPr/>
            </p:nvSpPr>
            <p:spPr>
              <a:xfrm>
                <a:off x="5879757" y="3243456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6" name="Rounded Rectangle 105"/>
              <p:cNvSpPr/>
              <p:nvPr/>
            </p:nvSpPr>
            <p:spPr>
              <a:xfrm>
                <a:off x="6215449" y="3243456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7" name="Rounded Rectangle 106"/>
              <p:cNvSpPr/>
              <p:nvPr/>
            </p:nvSpPr>
            <p:spPr>
              <a:xfrm>
                <a:off x="6551141" y="32434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8" name="Rounded Rectangle 107"/>
              <p:cNvSpPr/>
              <p:nvPr/>
            </p:nvSpPr>
            <p:spPr>
              <a:xfrm>
                <a:off x="6886833" y="3243456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9" name="Rounded Rectangle 108"/>
              <p:cNvSpPr/>
              <p:nvPr/>
            </p:nvSpPr>
            <p:spPr>
              <a:xfrm>
                <a:off x="7222525" y="3243456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0" name="Rounded Rectangle 109"/>
              <p:cNvSpPr/>
              <p:nvPr/>
            </p:nvSpPr>
            <p:spPr>
              <a:xfrm>
                <a:off x="7558217" y="3243456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1" name="Rounded Rectangle 110"/>
              <p:cNvSpPr/>
              <p:nvPr/>
            </p:nvSpPr>
            <p:spPr>
              <a:xfrm>
                <a:off x="7893909" y="32434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" name="Rounded Rectangle 111"/>
              <p:cNvSpPr/>
              <p:nvPr/>
            </p:nvSpPr>
            <p:spPr>
              <a:xfrm>
                <a:off x="8229600" y="3243456"/>
                <a:ext cx="304800" cy="3048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25" name="Group 124"/>
            <p:cNvGrpSpPr/>
            <p:nvPr/>
          </p:nvGrpSpPr>
          <p:grpSpPr>
            <a:xfrm>
              <a:off x="5934889" y="4860027"/>
              <a:ext cx="2654643" cy="304800"/>
              <a:chOff x="5879757" y="3929256"/>
              <a:chExt cx="2654643" cy="304800"/>
            </a:xfrm>
          </p:grpSpPr>
          <p:sp>
            <p:nvSpPr>
              <p:cNvPr id="115" name="Rounded Rectangle 114"/>
              <p:cNvSpPr/>
              <p:nvPr/>
            </p:nvSpPr>
            <p:spPr>
              <a:xfrm>
                <a:off x="5879757" y="39292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6" name="Rounded Rectangle 115"/>
              <p:cNvSpPr/>
              <p:nvPr/>
            </p:nvSpPr>
            <p:spPr>
              <a:xfrm>
                <a:off x="6215449" y="39292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7" name="Rounded Rectangle 116"/>
              <p:cNvSpPr/>
              <p:nvPr/>
            </p:nvSpPr>
            <p:spPr>
              <a:xfrm>
                <a:off x="6551141" y="39292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8" name="Rounded Rectangle 117"/>
              <p:cNvSpPr/>
              <p:nvPr/>
            </p:nvSpPr>
            <p:spPr>
              <a:xfrm>
                <a:off x="6886833" y="39292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" name="Rounded Rectangle 118"/>
              <p:cNvSpPr/>
              <p:nvPr/>
            </p:nvSpPr>
            <p:spPr>
              <a:xfrm>
                <a:off x="7222525" y="39292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0" name="Rounded Rectangle 119"/>
              <p:cNvSpPr/>
              <p:nvPr/>
            </p:nvSpPr>
            <p:spPr>
              <a:xfrm>
                <a:off x="7558217" y="39292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1" name="Rounded Rectangle 120"/>
              <p:cNvSpPr/>
              <p:nvPr/>
            </p:nvSpPr>
            <p:spPr>
              <a:xfrm>
                <a:off x="7893909" y="39292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2" name="Rounded Rectangle 121"/>
              <p:cNvSpPr/>
              <p:nvPr/>
            </p:nvSpPr>
            <p:spPr>
              <a:xfrm>
                <a:off x="8229600" y="3929256"/>
                <a:ext cx="304800" cy="3048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27" name="TextBox 126"/>
            <p:cNvSpPr txBox="1"/>
            <p:nvPr/>
          </p:nvSpPr>
          <p:spPr>
            <a:xfrm>
              <a:off x="552106" y="3733800"/>
              <a:ext cx="28801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chemeClr val="tx2"/>
                  </a:solidFill>
                </a:rPr>
                <a:t>Gather-Scatter DRAM 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 rot="21299448">
              <a:off x="3992219" y="3562939"/>
              <a:ext cx="1510848" cy="985964"/>
              <a:chOff x="3937087" y="3562939"/>
              <a:chExt cx="1510848" cy="985964"/>
            </a:xfrm>
          </p:grpSpPr>
          <p:sp>
            <p:nvSpPr>
              <p:cNvPr id="103" name="Right Arrow 102"/>
              <p:cNvSpPr/>
              <p:nvPr/>
            </p:nvSpPr>
            <p:spPr>
              <a:xfrm>
                <a:off x="3962049" y="3906159"/>
                <a:ext cx="1485886" cy="642744"/>
              </a:xfrm>
              <a:prstGeom prst="rightArrow">
                <a:avLst>
                  <a:gd name="adj1" fmla="val 66769"/>
                  <a:gd name="adj2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READ </a:t>
                </a:r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3937087" y="3562939"/>
                <a:ext cx="11785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tx2"/>
                    </a:solidFill>
                  </a:rPr>
                  <a:t>Pattern 0</a:t>
                </a: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 rot="518902">
              <a:off x="4017188" y="4604876"/>
              <a:ext cx="1498743" cy="962189"/>
              <a:chOff x="3962056" y="4604876"/>
              <a:chExt cx="1498743" cy="962189"/>
            </a:xfrm>
          </p:grpSpPr>
          <p:sp>
            <p:nvSpPr>
              <p:cNvPr id="113" name="Right Arrow 112"/>
              <p:cNvSpPr/>
              <p:nvPr/>
            </p:nvSpPr>
            <p:spPr>
              <a:xfrm>
                <a:off x="3962056" y="4604876"/>
                <a:ext cx="1498743" cy="642744"/>
              </a:xfrm>
              <a:prstGeom prst="rightArrow">
                <a:avLst>
                  <a:gd name="adj1" fmla="val 66769"/>
                  <a:gd name="adj2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READ</a:t>
                </a: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3969557" y="5105400"/>
                <a:ext cx="11785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tx2"/>
                    </a:solidFill>
                  </a:rPr>
                  <a:t>Pattern 1</a:t>
                </a: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436132" y="5680037"/>
            <a:ext cx="8555468" cy="1049518"/>
            <a:chOff x="436132" y="5680037"/>
            <a:chExt cx="8555468" cy="1049518"/>
          </a:xfrm>
        </p:grpSpPr>
        <p:grpSp>
          <p:nvGrpSpPr>
            <p:cNvPr id="143" name="Group 142"/>
            <p:cNvGrpSpPr/>
            <p:nvPr/>
          </p:nvGrpSpPr>
          <p:grpSpPr>
            <a:xfrm>
              <a:off x="2144579" y="5751493"/>
              <a:ext cx="6847021" cy="954107"/>
              <a:chOff x="1916273" y="5751493"/>
              <a:chExt cx="6848682" cy="954107"/>
            </a:xfrm>
          </p:grpSpPr>
          <p:sp>
            <p:nvSpPr>
              <p:cNvPr id="139" name="TextBox 138"/>
              <p:cNvSpPr txBox="1"/>
              <p:nvPr/>
            </p:nvSpPr>
            <p:spPr>
              <a:xfrm>
                <a:off x="1916273" y="5751493"/>
                <a:ext cx="241542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In-memory </a:t>
                </a:r>
                <a:r>
                  <a:rPr lang="en-US" sz="2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</a:t>
                </a:r>
                <a:r>
                  <a:rPr lang="en-US" sz="2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atabases </a:t>
                </a:r>
                <a:endParaRPr 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5091894" y="5751493"/>
                <a:ext cx="367306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Best of both row store and column store layouts</a:t>
                </a:r>
              </a:p>
            </p:txBody>
          </p:sp>
          <p:sp>
            <p:nvSpPr>
              <p:cNvPr id="141" name="Right Arrow 140"/>
              <p:cNvSpPr/>
              <p:nvPr/>
            </p:nvSpPr>
            <p:spPr>
              <a:xfrm>
                <a:off x="4045940" y="5907174"/>
                <a:ext cx="878876" cy="642744"/>
              </a:xfrm>
              <a:prstGeom prst="rightArrow">
                <a:avLst>
                  <a:gd name="adj1" fmla="val 66769"/>
                  <a:gd name="adj2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" name="Rounded Rectangle 5"/>
            <p:cNvSpPr/>
            <p:nvPr/>
          </p:nvSpPr>
          <p:spPr>
            <a:xfrm>
              <a:off x="436132" y="5680037"/>
              <a:ext cx="1935170" cy="1049518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Example </a:t>
              </a:r>
              <a:r>
                <a: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result</a:t>
              </a:r>
              <a:endPara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894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7753" y="-19050"/>
            <a:ext cx="7772400" cy="2609850"/>
          </a:xfrm>
        </p:spPr>
        <p:txBody>
          <a:bodyPr/>
          <a:lstStyle/>
          <a:p>
            <a:r>
              <a:rPr lang="en-US" sz="4800" dirty="0" smtClean="0">
                <a:solidFill>
                  <a:srgbClr val="C00000"/>
                </a:solidFill>
              </a:rPr>
              <a:t>Gather-Scatter DRAM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sz="3600" dirty="0" smtClean="0"/>
              <a:t>In-DRAM Address Translation to Improve the Spatial Locality of Non-unit Strided Accesses</a:t>
            </a:r>
            <a:endParaRPr lang="en-US" sz="36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6858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Vivek Seshadri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Subtitle 5"/>
          <p:cNvSpPr txBox="1">
            <a:spLocks/>
          </p:cNvSpPr>
          <p:nvPr/>
        </p:nvSpPr>
        <p:spPr>
          <a:xfrm>
            <a:off x="226647" y="4267200"/>
            <a:ext cx="8690706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Thomas Mullins, </a:t>
            </a:r>
            <a:r>
              <a:rPr lang="en-US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Amirali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Boroumand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Onur Mutlu, </a:t>
            </a:r>
          </a:p>
          <a:p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Phillip B. 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Gibbons, Michael A. Kozuch, </a:t>
            </a:r>
            <a:r>
              <a:rPr lang="en-US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Todd C. Mowry</a:t>
            </a: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Picture 9" descr="Intel-logo.jpg"/>
          <p:cNvPicPr>
            <a:picLocks noChangeAspect="1"/>
          </p:cNvPicPr>
          <p:nvPr/>
        </p:nvPicPr>
        <p:blipFill>
          <a:blip r:embed="rId2" cstate="print"/>
          <a:srcRect t="8000" b="16000"/>
          <a:stretch>
            <a:fillRect/>
          </a:stretch>
        </p:blipFill>
        <p:spPr>
          <a:xfrm>
            <a:off x="7227570" y="5410200"/>
            <a:ext cx="1230630" cy="868680"/>
          </a:xfrm>
          <a:prstGeom prst="rect">
            <a:avLst/>
          </a:prstGeom>
        </p:spPr>
      </p:pic>
      <p:pic>
        <p:nvPicPr>
          <p:cNvPr id="11" name="Picture 10" descr="cmu.jpg"/>
          <p:cNvPicPr>
            <a:picLocks noChangeAspect="1"/>
          </p:cNvPicPr>
          <p:nvPr/>
        </p:nvPicPr>
        <p:blipFill>
          <a:blip r:embed="rId3" cstate="print"/>
          <a:srcRect t="21333" b="21333"/>
          <a:stretch>
            <a:fillRect/>
          </a:stretch>
        </p:blipFill>
        <p:spPr>
          <a:xfrm>
            <a:off x="3205108" y="5527783"/>
            <a:ext cx="3576692" cy="740197"/>
          </a:xfrm>
          <a:prstGeom prst="rect">
            <a:avLst/>
          </a:prstGeom>
        </p:spPr>
      </p:pic>
      <p:pic>
        <p:nvPicPr>
          <p:cNvPr id="12" name="Picture 4" descr="safari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5593080"/>
            <a:ext cx="1917700" cy="55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372340" y="2514600"/>
            <a:ext cx="64032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2"/>
                </a:solidFill>
              </a:rPr>
              <a:t>Session C1, Tuesday 10:40 AM</a:t>
            </a:r>
          </a:p>
        </p:txBody>
      </p:sp>
    </p:spTree>
    <p:extLst>
      <p:ext uri="{BB962C8B-B14F-4D97-AF65-F5344CB8AC3E}">
        <p14:creationId xmlns:p14="http://schemas.microsoft.com/office/powerpoint/2010/main" val="581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sha-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0"/>
      </a:accent1>
      <a:accent2>
        <a:srgbClr val="C00000"/>
      </a:accent2>
      <a:accent3>
        <a:srgbClr val="0061FF"/>
      </a:accent3>
      <a:accent4>
        <a:srgbClr val="3C3C3C"/>
      </a:accent4>
      <a:accent5>
        <a:srgbClr val="00B3B3"/>
      </a:accent5>
      <a:accent6>
        <a:srgbClr val="777777"/>
      </a:accent6>
      <a:hlink>
        <a:srgbClr val="0000FF"/>
      </a:hlink>
      <a:folHlink>
        <a:srgbClr val="800080"/>
      </a:folHlink>
    </a:clrScheme>
    <a:fontScheme name="Sesha">
      <a:majorFont>
        <a:latin typeface="Myriad Pro Cond"/>
        <a:ea typeface=""/>
        <a:cs typeface=""/>
      </a:majorFont>
      <a:minorFont>
        <a:latin typeface="Myriad Pro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3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>
              <a:lumMod val="75000"/>
              <a:lumOff val="25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2800" b="1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sesha-theme</Template>
  <TotalTime>7812</TotalTime>
  <Words>160</Words>
  <Application>Microsoft Office PowerPoint</Application>
  <PresentationFormat>On-screen Show (4:3)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Myriad Pro Cond</vt:lpstr>
      <vt:lpstr>sesha-theme</vt:lpstr>
      <vt:lpstr>Gather-Scatter DRAM In-DRAM Address Translation to Improve the Spatial Locality of Non-unit Strided Accesses</vt:lpstr>
      <vt:lpstr>PowerPoint Presentation</vt:lpstr>
      <vt:lpstr>PowerPoint Presentation</vt:lpstr>
      <vt:lpstr>PowerPoint Presentation</vt:lpstr>
      <vt:lpstr>PowerPoint Presentation</vt:lpstr>
      <vt:lpstr>Gather-Scatter DRAM In-DRAM Address Translation to Improve the Spatial Locality of Non-unit Strided Accesses</vt:lpstr>
    </vt:vector>
  </TitlesOfParts>
  <Company>Carnegie Mellon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Vivek Seshadri</dc:creator>
  <cp:lastModifiedBy>Vivek Seshadri</cp:lastModifiedBy>
  <cp:revision>215</cp:revision>
  <cp:lastPrinted>2015-12-03T23:09:37Z</cp:lastPrinted>
  <dcterms:created xsi:type="dcterms:W3CDTF">2015-08-16T21:47:06Z</dcterms:created>
  <dcterms:modified xsi:type="dcterms:W3CDTF">2015-12-06T20:02:37Z</dcterms:modified>
</cp:coreProperties>
</file>