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6.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8.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9.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1.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9.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0.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63.xml" ContentType="application/vnd.openxmlformats-officedocument.theme+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64.xml" ContentType="application/vnd.openxmlformats-officedocument.theme+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5.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6.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7.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8.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theme/theme69.xml" ContentType="application/vnd.openxmlformats-officedocument.theme+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theme/theme70.xml" ContentType="application/vnd.openxmlformats-officedocument.theme+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1.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2.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theme/theme73.xml" ContentType="application/vnd.openxmlformats-officedocument.theme+xml"/>
  <Override PartName="/ppt/theme/theme74.xml" ContentType="application/vnd.openxmlformats-officedocument.theme+xml"/>
  <Override PartName="/ppt/theme/theme7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 id="2147483673" r:id="rId3"/>
    <p:sldMasterId id="2147483686" r:id="rId4"/>
    <p:sldMasterId id="2147483698" r:id="rId5"/>
    <p:sldMasterId id="2147483710" r:id="rId6"/>
    <p:sldMasterId id="2147483722" r:id="rId7"/>
    <p:sldMasterId id="2147483734" r:id="rId8"/>
    <p:sldMasterId id="2147483746" r:id="rId9"/>
    <p:sldMasterId id="2147483758" r:id="rId10"/>
    <p:sldMasterId id="2147483773" r:id="rId11"/>
    <p:sldMasterId id="2147483785" r:id="rId12"/>
    <p:sldMasterId id="2147483797" r:id="rId13"/>
    <p:sldMasterId id="2147483809" r:id="rId14"/>
    <p:sldMasterId id="2147483821" r:id="rId15"/>
    <p:sldMasterId id="2147483833" r:id="rId16"/>
    <p:sldMasterId id="2147483845" r:id="rId17"/>
    <p:sldMasterId id="2147483858" r:id="rId18"/>
    <p:sldMasterId id="2147483870" r:id="rId19"/>
    <p:sldMasterId id="2147483882" r:id="rId20"/>
    <p:sldMasterId id="2147483894" r:id="rId21"/>
    <p:sldMasterId id="2147483906" r:id="rId22"/>
    <p:sldMasterId id="2147483919" r:id="rId23"/>
    <p:sldMasterId id="2147483931" r:id="rId24"/>
    <p:sldMasterId id="2147483943" r:id="rId25"/>
    <p:sldMasterId id="2147483955" r:id="rId26"/>
    <p:sldMasterId id="2147483967" r:id="rId27"/>
    <p:sldMasterId id="2147483979" r:id="rId28"/>
    <p:sldMasterId id="2147483991" r:id="rId29"/>
    <p:sldMasterId id="2147484003" r:id="rId30"/>
    <p:sldMasterId id="2147484015" r:id="rId31"/>
    <p:sldMasterId id="2147484027" r:id="rId32"/>
    <p:sldMasterId id="2147484039" r:id="rId33"/>
    <p:sldMasterId id="2147484051" r:id="rId34"/>
    <p:sldMasterId id="2147484063" r:id="rId35"/>
    <p:sldMasterId id="2147484075" r:id="rId36"/>
    <p:sldMasterId id="2147484087" r:id="rId37"/>
    <p:sldMasterId id="2147484099" r:id="rId38"/>
    <p:sldMasterId id="2147484111" r:id="rId39"/>
    <p:sldMasterId id="2147484124" r:id="rId40"/>
    <p:sldMasterId id="2147484136" r:id="rId41"/>
    <p:sldMasterId id="2147484148" r:id="rId42"/>
    <p:sldMasterId id="2147484160" r:id="rId43"/>
    <p:sldMasterId id="2147484173" r:id="rId44"/>
    <p:sldMasterId id="2147484185" r:id="rId45"/>
    <p:sldMasterId id="2147484197" r:id="rId46"/>
    <p:sldMasterId id="2147484209" r:id="rId47"/>
    <p:sldMasterId id="2147484221" r:id="rId48"/>
    <p:sldMasterId id="2147484233" r:id="rId49"/>
    <p:sldMasterId id="2147484245" r:id="rId50"/>
    <p:sldMasterId id="2147484257" r:id="rId51"/>
    <p:sldMasterId id="2147484269" r:id="rId52"/>
    <p:sldMasterId id="2147484281" r:id="rId53"/>
    <p:sldMasterId id="2147484293" r:id="rId54"/>
    <p:sldMasterId id="2147484305" r:id="rId55"/>
    <p:sldMasterId id="2147484317" r:id="rId56"/>
    <p:sldMasterId id="2147484329" r:id="rId57"/>
    <p:sldMasterId id="2147484341" r:id="rId58"/>
    <p:sldMasterId id="2147484353" r:id="rId59"/>
    <p:sldMasterId id="2147484365" r:id="rId60"/>
    <p:sldMasterId id="2147484377" r:id="rId61"/>
    <p:sldMasterId id="2147484389" r:id="rId62"/>
    <p:sldMasterId id="2147484401" r:id="rId63"/>
    <p:sldMasterId id="2147484413" r:id="rId64"/>
    <p:sldMasterId id="2147484425" r:id="rId65"/>
    <p:sldMasterId id="2147484437" r:id="rId66"/>
    <p:sldMasterId id="2147484449" r:id="rId67"/>
    <p:sldMasterId id="2147484461" r:id="rId68"/>
    <p:sldMasterId id="2147484473" r:id="rId69"/>
    <p:sldMasterId id="2147484485" r:id="rId70"/>
    <p:sldMasterId id="2147484497" r:id="rId71"/>
    <p:sldMasterId id="2147484509" r:id="rId72"/>
    <p:sldMasterId id="2147484521" r:id="rId73"/>
  </p:sldMasterIdLst>
  <p:notesMasterIdLst>
    <p:notesMasterId r:id="rId119"/>
  </p:notesMasterIdLst>
  <p:handoutMasterIdLst>
    <p:handoutMasterId r:id="rId120"/>
  </p:handoutMasterIdLst>
  <p:sldIdLst>
    <p:sldId id="306" r:id="rId74"/>
    <p:sldId id="345" r:id="rId75"/>
    <p:sldId id="358" r:id="rId76"/>
    <p:sldId id="380" r:id="rId77"/>
    <p:sldId id="295" r:id="rId78"/>
    <p:sldId id="359" r:id="rId79"/>
    <p:sldId id="314" r:id="rId80"/>
    <p:sldId id="360" r:id="rId81"/>
    <p:sldId id="315" r:id="rId82"/>
    <p:sldId id="316" r:id="rId83"/>
    <p:sldId id="317" r:id="rId84"/>
    <p:sldId id="361" r:id="rId85"/>
    <p:sldId id="349" r:id="rId86"/>
    <p:sldId id="362" r:id="rId87"/>
    <p:sldId id="371" r:id="rId88"/>
    <p:sldId id="328" r:id="rId89"/>
    <p:sldId id="355" r:id="rId90"/>
    <p:sldId id="341" r:id="rId91"/>
    <p:sldId id="377" r:id="rId92"/>
    <p:sldId id="357" r:id="rId93"/>
    <p:sldId id="378" r:id="rId94"/>
    <p:sldId id="370" r:id="rId95"/>
    <p:sldId id="379" r:id="rId96"/>
    <p:sldId id="372" r:id="rId97"/>
    <p:sldId id="363" r:id="rId98"/>
    <p:sldId id="319" r:id="rId99"/>
    <p:sldId id="329" r:id="rId100"/>
    <p:sldId id="367" r:id="rId101"/>
    <p:sldId id="368" r:id="rId102"/>
    <p:sldId id="330" r:id="rId103"/>
    <p:sldId id="343" r:id="rId104"/>
    <p:sldId id="364" r:id="rId105"/>
    <p:sldId id="356" r:id="rId106"/>
    <p:sldId id="323" r:id="rId107"/>
    <p:sldId id="354" r:id="rId108"/>
    <p:sldId id="381" r:id="rId109"/>
    <p:sldId id="365" r:id="rId110"/>
    <p:sldId id="324" r:id="rId111"/>
    <p:sldId id="382" r:id="rId112"/>
    <p:sldId id="374" r:id="rId113"/>
    <p:sldId id="375" r:id="rId114"/>
    <p:sldId id="376" r:id="rId115"/>
    <p:sldId id="383" r:id="rId116"/>
    <p:sldId id="384" r:id="rId117"/>
    <p:sldId id="385"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ECCB"/>
    <a:srgbClr val="538234"/>
    <a:srgbClr val="EAF3E0"/>
    <a:srgbClr val="D9D9D9"/>
    <a:srgbClr val="F1F1F1"/>
    <a:srgbClr val="2F5597"/>
    <a:srgbClr val="70AE47"/>
    <a:srgbClr val="9DC4E6"/>
    <a:srgbClr val="F5B283"/>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7"/>
    <p:restoredTop sz="77849"/>
  </p:normalViewPr>
  <p:slideViewPr>
    <p:cSldViewPr snapToGrid="0" snapToObjects="1">
      <p:cViewPr>
        <p:scale>
          <a:sx n="78" d="100"/>
          <a:sy n="78" d="100"/>
        </p:scale>
        <p:origin x="1472" y="40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2" d="100"/>
          <a:sy n="92" d="100"/>
        </p:scale>
        <p:origin x="2344" y="184"/>
      </p:cViewPr>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20" Type="http://schemas.openxmlformats.org/officeDocument/2006/relationships/handoutMaster" Target="handoutMasters/handoutMaster1.xml"/><Relationship Id="rId121" Type="http://schemas.openxmlformats.org/officeDocument/2006/relationships/presProps" Target="presProps.xml"/><Relationship Id="rId122" Type="http://schemas.openxmlformats.org/officeDocument/2006/relationships/viewProps" Target="viewProps.xml"/><Relationship Id="rId123" Type="http://schemas.openxmlformats.org/officeDocument/2006/relationships/theme" Target="theme/theme1.xml"/><Relationship Id="rId124"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90" Type="http://schemas.openxmlformats.org/officeDocument/2006/relationships/slide" Target="slides/slide17.xml"/><Relationship Id="rId91" Type="http://schemas.openxmlformats.org/officeDocument/2006/relationships/slide" Target="slides/slide18.xml"/><Relationship Id="rId92" Type="http://schemas.openxmlformats.org/officeDocument/2006/relationships/slide" Target="slides/slide19.xml"/><Relationship Id="rId93" Type="http://schemas.openxmlformats.org/officeDocument/2006/relationships/slide" Target="slides/slide20.xml"/><Relationship Id="rId94" Type="http://schemas.openxmlformats.org/officeDocument/2006/relationships/slide" Target="slides/slide21.xml"/><Relationship Id="rId95" Type="http://schemas.openxmlformats.org/officeDocument/2006/relationships/slide" Target="slides/slide22.xml"/><Relationship Id="rId96" Type="http://schemas.openxmlformats.org/officeDocument/2006/relationships/slide" Target="slides/slide23.xml"/><Relationship Id="rId101" Type="http://schemas.openxmlformats.org/officeDocument/2006/relationships/slide" Target="slides/slide28.xml"/><Relationship Id="rId102" Type="http://schemas.openxmlformats.org/officeDocument/2006/relationships/slide" Target="slides/slide29.xml"/><Relationship Id="rId103" Type="http://schemas.openxmlformats.org/officeDocument/2006/relationships/slide" Target="slides/slide30.xml"/><Relationship Id="rId104" Type="http://schemas.openxmlformats.org/officeDocument/2006/relationships/slide" Target="slides/slide31.xml"/><Relationship Id="rId105" Type="http://schemas.openxmlformats.org/officeDocument/2006/relationships/slide" Target="slides/slide32.xml"/><Relationship Id="rId106" Type="http://schemas.openxmlformats.org/officeDocument/2006/relationships/slide" Target="slides/slide33.xml"/><Relationship Id="rId107" Type="http://schemas.openxmlformats.org/officeDocument/2006/relationships/slide" Target="slides/slide34.xml"/><Relationship Id="rId108" Type="http://schemas.openxmlformats.org/officeDocument/2006/relationships/slide" Target="slides/slide35.xml"/><Relationship Id="rId109" Type="http://schemas.openxmlformats.org/officeDocument/2006/relationships/slide" Target="slides/slide36.xml"/><Relationship Id="rId97" Type="http://schemas.openxmlformats.org/officeDocument/2006/relationships/slide" Target="slides/slide24.xml"/><Relationship Id="rId98" Type="http://schemas.openxmlformats.org/officeDocument/2006/relationships/slide" Target="slides/slide25.xml"/><Relationship Id="rId99" Type="http://schemas.openxmlformats.org/officeDocument/2006/relationships/slide" Target="slides/slide26.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00" Type="http://schemas.openxmlformats.org/officeDocument/2006/relationships/slide" Target="slides/slide27.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 Target="slides/slide1.xml"/><Relationship Id="rId75" Type="http://schemas.openxmlformats.org/officeDocument/2006/relationships/slide" Target="slides/slide2.xml"/><Relationship Id="rId76" Type="http://schemas.openxmlformats.org/officeDocument/2006/relationships/slide" Target="slides/slide3.xml"/><Relationship Id="rId77" Type="http://schemas.openxmlformats.org/officeDocument/2006/relationships/slide" Target="slides/slide4.xml"/><Relationship Id="rId78" Type="http://schemas.openxmlformats.org/officeDocument/2006/relationships/slide" Target="slides/slide5.xml"/><Relationship Id="rId79" Type="http://schemas.openxmlformats.org/officeDocument/2006/relationships/slide" Target="slides/slide6.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10" Type="http://schemas.openxmlformats.org/officeDocument/2006/relationships/slide" Target="slides/slide37.xml"/><Relationship Id="rId111" Type="http://schemas.openxmlformats.org/officeDocument/2006/relationships/slide" Target="slides/slide38.xml"/><Relationship Id="rId112" Type="http://schemas.openxmlformats.org/officeDocument/2006/relationships/slide" Target="slides/slide39.xml"/><Relationship Id="rId113" Type="http://schemas.openxmlformats.org/officeDocument/2006/relationships/slide" Target="slides/slide40.xml"/><Relationship Id="rId114" Type="http://schemas.openxmlformats.org/officeDocument/2006/relationships/slide" Target="slides/slide41.xml"/><Relationship Id="rId115" Type="http://schemas.openxmlformats.org/officeDocument/2006/relationships/slide" Target="slides/slide42.xml"/><Relationship Id="rId116" Type="http://schemas.openxmlformats.org/officeDocument/2006/relationships/slide" Target="slides/slide43.xml"/><Relationship Id="rId117" Type="http://schemas.openxmlformats.org/officeDocument/2006/relationships/slide" Target="slides/slide44.xml"/><Relationship Id="rId118" Type="http://schemas.openxmlformats.org/officeDocument/2006/relationships/slide" Target="slides/slide45.xml"/><Relationship Id="rId119" Type="http://schemas.openxmlformats.org/officeDocument/2006/relationships/notesMaster" Target="notesMasters/notesMaster1.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80" Type="http://schemas.openxmlformats.org/officeDocument/2006/relationships/slide" Target="slides/slide7.xml"/><Relationship Id="rId81" Type="http://schemas.openxmlformats.org/officeDocument/2006/relationships/slide" Target="slides/slide8.xml"/><Relationship Id="rId82" Type="http://schemas.openxmlformats.org/officeDocument/2006/relationships/slide" Target="slides/slide9.xml"/><Relationship Id="rId83" Type="http://schemas.openxmlformats.org/officeDocument/2006/relationships/slide" Target="slides/slide10.xml"/><Relationship Id="rId84" Type="http://schemas.openxmlformats.org/officeDocument/2006/relationships/slide" Target="slides/slide11.xml"/><Relationship Id="rId85" Type="http://schemas.openxmlformats.org/officeDocument/2006/relationships/slide" Target="slides/slide12.xml"/><Relationship Id="rId86" Type="http://schemas.openxmlformats.org/officeDocument/2006/relationships/slide" Target="slides/slide13.xml"/><Relationship Id="rId87" Type="http://schemas.openxmlformats.org/officeDocument/2006/relationships/slide" Target="slides/slide14.xml"/><Relationship Id="rId88" Type="http://schemas.openxmlformats.org/officeDocument/2006/relationships/slide" Target="slides/slide15.xml"/><Relationship Id="rId89"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Saugata\Documents\Postdoc\Papers\Drafts\2017ISMB-GRIM\executiontime.csv"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Saugata\Documents\Postdoc\Papers\Drafts\2017ISMB-GRIM\plots\Eval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37.78809</c:v>
                </c:pt>
                <c:pt idx="1">
                  <c:v>47.28578000000001</c:v>
                </c:pt>
                <c:pt idx="2">
                  <c:v>26.47443</c:v>
                </c:pt>
                <c:pt idx="3">
                  <c:v>29.61101</c:v>
                </c:pt>
                <c:pt idx="4">
                  <c:v>26.30533</c:v>
                </c:pt>
                <c:pt idx="5">
                  <c:v>28.5216</c:v>
                </c:pt>
                <c:pt idx="6">
                  <c:v>26.33186</c:v>
                </c:pt>
                <c:pt idx="7">
                  <c:v>27.60944</c:v>
                </c:pt>
                <c:pt idx="8">
                  <c:v>63.51811</c:v>
                </c:pt>
                <c:pt idx="9">
                  <c:v>27.74796</c:v>
                </c:pt>
                <c:pt idx="10">
                  <c:v>34.119361</c:v>
                </c:pt>
              </c:numCache>
            </c:numRef>
          </c:val>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c:v>
                </c:pt>
                <c:pt idx="2">
                  <c:v>14.58456</c:v>
                </c:pt>
                <c:pt idx="3">
                  <c:v>17.69759000000001</c:v>
                </c:pt>
                <c:pt idx="4">
                  <c:v>14.57303</c:v>
                </c:pt>
                <c:pt idx="5">
                  <c:v>17.0455</c:v>
                </c:pt>
                <c:pt idx="6">
                  <c:v>14.6994</c:v>
                </c:pt>
                <c:pt idx="7">
                  <c:v>15.45763</c:v>
                </c:pt>
                <c:pt idx="8">
                  <c:v>17.39552999999998</c:v>
                </c:pt>
                <c:pt idx="9">
                  <c:v>15.77552</c:v>
                </c:pt>
                <c:pt idx="10">
                  <c:v>16.214408</c:v>
                </c:pt>
              </c:numCache>
            </c:numRef>
          </c:val>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0"/>
          <c:min val="0.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c:v>
                </c:pt>
                <c:pt idx="1">
                  <c:v>0.386482311033</c:v>
                </c:pt>
                <c:pt idx="2">
                  <c:v>0.402374688924</c:v>
                </c:pt>
                <c:pt idx="3">
                  <c:v>0.389426058162</c:v>
                </c:pt>
                <c:pt idx="4">
                  <c:v>0.402627487292</c:v>
                </c:pt>
                <c:pt idx="5">
                  <c:v>0.388457868311</c:v>
                </c:pt>
                <c:pt idx="6">
                  <c:v>0.401489205864</c:v>
                </c:pt>
                <c:pt idx="7">
                  <c:v>0.389202069895</c:v>
                </c:pt>
                <c:pt idx="8">
                  <c:v>0.401362125383</c:v>
                </c:pt>
                <c:pt idx="9">
                  <c:v>0.389254850336</c:v>
                </c:pt>
                <c:pt idx="10">
                  <c:v>0.395258955021</c:v>
                </c:pt>
              </c:numCache>
            </c:numRef>
          </c:val>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0.0665916385881</c:v>
                </c:pt>
                <c:pt idx="1">
                  <c:v>0.0679884697471</c:v>
                </c:pt>
                <c:pt idx="2">
                  <c:v>0.0632715844958</c:v>
                </c:pt>
                <c:pt idx="3">
                  <c:v>0.0678909065549</c:v>
                </c:pt>
                <c:pt idx="4">
                  <c:v>0.0641966519154</c:v>
                </c:pt>
                <c:pt idx="5">
                  <c:v>0.0694875784983</c:v>
                </c:pt>
                <c:pt idx="6">
                  <c:v>0.0662642288762</c:v>
                </c:pt>
                <c:pt idx="7">
                  <c:v>0.0669106942915</c:v>
                </c:pt>
                <c:pt idx="8">
                  <c:v>0.0625987730839</c:v>
                </c:pt>
                <c:pt idx="9">
                  <c:v>0.0677894379511</c:v>
                </c:pt>
                <c:pt idx="10">
                  <c:v>0.0662989964002</c:v>
                </c:pt>
              </c:numCache>
            </c:numRef>
          </c:val>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7E2463-AA0D-EF4A-BC2B-DE34FC4615ED}" type="datetimeFigureOut">
              <a:rPr lang="en-US" smtClean="0"/>
              <a:t>1/12/18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01105D-391D-A240-ABED-4215AA736685}" type="slidenum">
              <a:rPr lang="en-US" smtClean="0"/>
              <a:t>‹#›</a:t>
            </a:fld>
            <a:endParaRPr lang="en-US"/>
          </a:p>
        </p:txBody>
      </p:sp>
    </p:spTree>
    <p:extLst>
      <p:ext uri="{BB962C8B-B14F-4D97-AF65-F5344CB8AC3E}">
        <p14:creationId xmlns:p14="http://schemas.microsoft.com/office/powerpoint/2010/main" val="78621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1686A-89C3-2741-A5E5-C73A6A30C570}" type="datetimeFigureOut">
              <a:rPr lang="en-US" smtClean="0"/>
              <a:t>1/12/18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886909-2889-F945-800E-20D12DE739B0}" type="slidenum">
              <a:rPr lang="en-US" smtClean="0"/>
              <a:t>‹#›</a:t>
            </a:fld>
            <a:endParaRPr lang="en-US"/>
          </a:p>
        </p:txBody>
      </p:sp>
    </p:spTree>
    <p:extLst>
      <p:ext uri="{BB962C8B-B14F-4D97-AF65-F5344CB8AC3E}">
        <p14:creationId xmlns:p14="http://schemas.microsoft.com/office/powerpoint/2010/main" val="52490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Hello</a:t>
            </a:r>
            <a:r>
              <a:rPr lang="en-US" baseline="0" dirty="0" smtClean="0"/>
              <a:t>, my name is </a:t>
            </a:r>
            <a:r>
              <a:rPr lang="en-US" baseline="0" dirty="0" err="1" smtClean="0"/>
              <a:t>Jeremie</a:t>
            </a:r>
            <a:r>
              <a:rPr lang="en-US" baseline="0" dirty="0" smtClean="0"/>
              <a:t> Kim and I will be presenting GRIM-Filter, fast seed location filtering in DNA read mapping using processing-in-memory technologies.</a:t>
            </a:r>
          </a:p>
          <a:p>
            <a:r>
              <a:rPr lang="en-US" b="1" i="1" u="sng" baseline="0" dirty="0" smtClean="0"/>
              <a:t>[CLICK]</a:t>
            </a:r>
          </a:p>
        </p:txBody>
      </p:sp>
      <p:sp>
        <p:nvSpPr>
          <p:cNvPr id="4" name="Slide Number Placeholder 3"/>
          <p:cNvSpPr>
            <a:spLocks noGrp="1"/>
          </p:cNvSpPr>
          <p:nvPr>
            <p:ph type="sldNum" sz="quarter" idx="10"/>
          </p:nvPr>
        </p:nvSpPr>
        <p:spPr/>
        <p:txBody>
          <a:bodyPr/>
          <a:lstStyle/>
          <a:p>
            <a:fld id="{01886909-2889-F945-800E-20D12DE739B0}" type="slidenum">
              <a:rPr lang="en-US" smtClean="0"/>
              <a:t>1</a:t>
            </a:fld>
            <a:endParaRPr lang="en-US"/>
          </a:p>
        </p:txBody>
      </p:sp>
    </p:spTree>
    <p:extLst>
      <p:ext uri="{BB962C8B-B14F-4D97-AF65-F5344CB8AC3E}">
        <p14:creationId xmlns:p14="http://schemas.microsoft.com/office/powerpoint/2010/main" val="16810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Motivate filtering</a:t>
            </a:r>
            <a:r>
              <a:rPr lang="en-US" baseline="0" dirty="0" smtClean="0"/>
              <a:t> more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2</a:t>
            </a:fld>
            <a:endParaRPr lang="en-US"/>
          </a:p>
        </p:txBody>
      </p:sp>
    </p:spTree>
    <p:extLst>
      <p:ext uri="{BB962C8B-B14F-4D97-AF65-F5344CB8AC3E}">
        <p14:creationId xmlns:p14="http://schemas.microsoft.com/office/powerpoint/2010/main" val="1599785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Can skip this </a:t>
            </a:r>
          </a:p>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1716192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1943976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dirty="0" smtClean="0"/>
              <a:t>Sequencing</a:t>
            </a:r>
            <a:r>
              <a:rPr lang="en-US" baseline="0" dirty="0" smtClean="0"/>
              <a:t> refers to the process of determining the series of nucleotide base pairs in a DNA strand. </a:t>
            </a:r>
          </a:p>
          <a:p>
            <a:r>
              <a:rPr lang="en-US" baseline="0" dirty="0" smtClean="0"/>
              <a:t>DNA is comprised of 4 different base pairs which are referred to as A,C,G, and T</a:t>
            </a:r>
          </a:p>
          <a:p>
            <a:r>
              <a:rPr lang="en-US" b="1" i="1" u="sng" baseline="0" dirty="0" smtClean="0"/>
              <a:t>[CLICK]</a:t>
            </a:r>
            <a:endParaRPr lang="en-US" baseline="0" dirty="0" smtClean="0"/>
          </a:p>
          <a:p>
            <a:r>
              <a:rPr lang="en-US" baseline="0" dirty="0" smtClean="0"/>
              <a:t>Today’s machines sequence short strands which are referred to as reads</a:t>
            </a:r>
          </a:p>
          <a:p>
            <a:r>
              <a:rPr lang="en-US" b="1" i="1" u="sng" baseline="0" dirty="0" smtClean="0"/>
              <a:t>[CLICK]</a:t>
            </a:r>
            <a:endParaRPr lang="en-US" baseline="0" dirty="0" smtClean="0"/>
          </a:p>
          <a:p>
            <a:r>
              <a:rPr lang="en-US" baseline="0" dirty="0" smtClean="0"/>
              <a:t>Reads are on the order of 100 </a:t>
            </a:r>
            <a:r>
              <a:rPr lang="mr-IN" baseline="0" dirty="0" smtClean="0"/>
              <a:t>–</a:t>
            </a:r>
            <a:r>
              <a:rPr lang="en-US" baseline="0" dirty="0" smtClean="0"/>
              <a:t> </a:t>
            </a:r>
            <a:r>
              <a:rPr lang="en-US" baseline="0" dirty="0" smtClean="0"/>
              <a:t>20 THOUSAND </a:t>
            </a:r>
            <a:r>
              <a:rPr lang="en-US" baseline="0" dirty="0" smtClean="0"/>
              <a:t>base pairs long. The more commonly used sequencers result in 100-200 base pairs today, and sequencers that result in larger reads are expensive</a:t>
            </a:r>
          </a:p>
          <a:p>
            <a:r>
              <a:rPr lang="en-US" b="1" i="1" u="sng" baseline="0" dirty="0" smtClean="0"/>
              <a:t>[CLICK]</a:t>
            </a:r>
          </a:p>
          <a:p>
            <a:r>
              <a:rPr lang="en-US" b="0" i="0" u="none" baseline="0" dirty="0" smtClean="0"/>
              <a:t>For some perspective, the human genome is approximately 3 billion base pairs long</a:t>
            </a:r>
          </a:p>
          <a:p>
            <a:r>
              <a:rPr lang="en-US" b="1" i="1" u="sng" baseline="0" dirty="0" smtClean="0"/>
              <a:t>[CLICK]</a:t>
            </a:r>
          </a:p>
          <a:p>
            <a:r>
              <a:rPr lang="en-US" dirty="0" smtClean="0"/>
              <a:t>Therefore</a:t>
            </a:r>
            <a:r>
              <a:rPr lang="en-US" baseline="0" dirty="0" smtClean="0"/>
              <a:t> genomes are cut into reads, which are sequenced independently and then reconstructed.</a:t>
            </a:r>
          </a:p>
          <a:p>
            <a:r>
              <a:rPr lang="en-US" b="1" i="1" u="sng" baseline="0" dirty="0" smtClean="0"/>
              <a:t>[CLICK]</a:t>
            </a:r>
            <a:endParaRPr lang="en-US" b="1" i="1" u="sng" dirty="0" smtClean="0"/>
          </a:p>
          <a:p>
            <a:r>
              <a:rPr lang="en-US" dirty="0" smtClean="0"/>
              <a:t>Read mapping is a very difficult and</a:t>
            </a:r>
            <a:r>
              <a:rPr lang="en-US" baseline="0" dirty="0" smtClean="0"/>
              <a:t> important problem </a:t>
            </a:r>
          </a:p>
          <a:p>
            <a:r>
              <a:rPr lang="en-US" b="1" i="1" u="sng" baseline="0" dirty="0" smtClean="0"/>
              <a:t>[CLICK]</a:t>
            </a:r>
          </a:p>
          <a:p>
            <a:r>
              <a:rPr lang="en-US" b="0" i="0" u="none" baseline="0" dirty="0" smtClean="0"/>
              <a:t>It is the first step in analyzing someone’s genome to detect predispositions to diseases, personalize medicine, etc. </a:t>
            </a:r>
          </a:p>
          <a:p>
            <a:r>
              <a:rPr lang="en-US" b="1" i="1" u="sng" baseline="0" dirty="0" smtClean="0"/>
              <a:t>[CLICK]</a:t>
            </a:r>
            <a:endParaRPr lang="en-US" b="0" i="0" u="none" baseline="0" dirty="0" smtClean="0"/>
          </a:p>
          <a:p>
            <a:r>
              <a:rPr lang="en-US" b="0" i="0" u="none" baseline="0" dirty="0" smtClean="0"/>
              <a:t>Our goal is to accelerate end-to-end performance on read mapping</a:t>
            </a:r>
          </a:p>
          <a:p>
            <a:r>
              <a:rPr lang="en-US" b="1" i="1" u="sng" dirty="0" smtClean="0"/>
              <a:t>[END-CLICK]</a:t>
            </a:r>
          </a:p>
          <a:p>
            <a:endParaRPr lang="en-US" dirty="0" smtClean="0"/>
          </a:p>
          <a:p>
            <a:endParaRPr lang="en-US" dirty="0" smtClean="0"/>
          </a:p>
          <a:p>
            <a:endParaRPr lang="en-US" dirty="0" smtClean="0"/>
          </a:p>
          <a:p>
            <a:r>
              <a:rPr lang="en-US" dirty="0" smtClean="0"/>
              <a:t>##############################################################</a:t>
            </a:r>
          </a:p>
          <a:p>
            <a:r>
              <a:rPr lang="en-US" dirty="0" smtClean="0"/>
              <a:t>//We present a</a:t>
            </a:r>
            <a:r>
              <a:rPr lang="en-US" baseline="0" dirty="0" smtClean="0"/>
              <a:t> case study of accelerating one of the most fundamental bioinformatics applications, read mapping, using 3D-stacked //DRAM, an emerging technology that enables processing-in-memory via a customizable logic layer embedded within the memory //arrays on top of extremely high bandwidth. </a:t>
            </a:r>
          </a:p>
          <a:p>
            <a:endParaRPr lang="en-US" baseline="0" dirty="0" smtClean="0"/>
          </a:p>
          <a:p>
            <a:r>
              <a:rPr lang="en-US" baseline="0" dirty="0" smtClean="0"/>
              <a:t>[CLICK]</a:t>
            </a:r>
          </a:p>
          <a:p>
            <a:endParaRPr lang="en-US" baseline="0" dirty="0" smtClean="0"/>
          </a:p>
          <a:p>
            <a:r>
              <a:rPr lang="en-US" baseline="0" dirty="0" smtClean="0"/>
              <a:t>Read mapping is a great candidate for acceleration using this emerging technology because it is compute and memory intensive.</a:t>
            </a:r>
          </a:p>
          <a:p>
            <a:endParaRPr lang="en-US" baseline="0" dirty="0" smtClean="0"/>
          </a:p>
          <a:p>
            <a:r>
              <a:rPr lang="en-US" baseline="0" dirty="0" smtClean="0"/>
              <a:t>[CLICK]</a:t>
            </a:r>
          </a:p>
          <a:p>
            <a:endParaRPr lang="en-US" baseline="0" dirty="0" smtClean="0"/>
          </a:p>
          <a:p>
            <a:r>
              <a:rPr lang="en-US" baseline="0" dirty="0" smtClean="0"/>
              <a:t>In this paper, we propose an implementation of read mapping using PIM for acceleration</a:t>
            </a:r>
          </a:p>
        </p:txBody>
      </p:sp>
      <p:sp>
        <p:nvSpPr>
          <p:cNvPr id="4" name="Slide Number Placeholder 3"/>
          <p:cNvSpPr>
            <a:spLocks noGrp="1"/>
          </p:cNvSpPr>
          <p:nvPr>
            <p:ph type="sldNum" sz="quarter" idx="10"/>
          </p:nvPr>
        </p:nvSpPr>
        <p:spPr/>
        <p:txBody>
          <a:bodyPr/>
          <a:lstStyle/>
          <a:p>
            <a:fld id="{01886909-2889-F945-800E-20D12DE739B0}" type="slidenum">
              <a:rPr lang="en-US" smtClean="0"/>
              <a:t>5</a:t>
            </a:fld>
            <a:endParaRPr lang="en-US"/>
          </a:p>
        </p:txBody>
      </p:sp>
    </p:spTree>
    <p:extLst>
      <p:ext uri="{BB962C8B-B14F-4D97-AF65-F5344CB8AC3E}">
        <p14:creationId xmlns:p14="http://schemas.microsoft.com/office/powerpoint/2010/main" val="923327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1469121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baseline="0" dirty="0" smtClean="0"/>
              <a:t>[CLICK]</a:t>
            </a:r>
          </a:p>
          <a:p>
            <a:r>
              <a:rPr lang="en-US" b="0" i="0" u="none" baseline="0" dirty="0" smtClean="0"/>
              <a:t>The purpose of a read mapper is to take a number of sequenced reads and reconstruct the full genome</a:t>
            </a:r>
          </a:p>
          <a:p>
            <a:r>
              <a:rPr lang="en-US" b="1" i="1" u="sng" baseline="0" dirty="0" smtClean="0"/>
              <a:t>[CLICK]</a:t>
            </a:r>
          </a:p>
          <a:p>
            <a:r>
              <a:rPr lang="en-US" b="0" i="0" u="none" baseline="0" dirty="0" smtClean="0"/>
              <a:t>Thankfully we have a known reference genome that exhibits 99.9% similarity across humans (this is also generally true across any organisms of the same species). This enables us to map our reads to this known reference with some minor differences allowed, which then reduces read mapping to an approximate string matching problem. The differences are what makes each of us unique.</a:t>
            </a:r>
            <a:endParaRPr lang="en-US" b="1" i="1" u="sng" baseline="0" dirty="0" smtClean="0"/>
          </a:p>
          <a:p>
            <a:r>
              <a:rPr lang="en-US" b="1" i="1" u="sng" baseline="0" dirty="0" smtClean="0"/>
              <a:t>[CLICK]</a:t>
            </a:r>
          </a:p>
          <a:p>
            <a:r>
              <a:rPr lang="en-US" b="0" i="0" u="none" baseline="0" dirty="0" smtClean="0"/>
              <a:t>Because the reference genome exhibits high similarity, long sequences in reads match the reference genome perfectly</a:t>
            </a:r>
          </a:p>
          <a:p>
            <a:r>
              <a:rPr lang="en-US" b="0" i="0" u="none" baseline="0" dirty="0" smtClean="0"/>
              <a:t>[</a:t>
            </a:r>
            <a:r>
              <a:rPr lang="en-US" b="1" i="1" u="sng" baseline="0" dirty="0" smtClean="0"/>
              <a:t>CLICK]</a:t>
            </a:r>
          </a:p>
          <a:p>
            <a:r>
              <a:rPr lang="en-US" b="0" i="0" u="none" baseline="0" dirty="0" smtClean="0"/>
              <a:t>We see here that 9 sequential nucleotides, in the read of size 11, match perfectly to the reference genome</a:t>
            </a:r>
          </a:p>
          <a:p>
            <a:r>
              <a:rPr lang="en-US" b="1" i="1" u="sng" baseline="0" dirty="0" smtClean="0"/>
              <a:t>[CLICK]</a:t>
            </a:r>
          </a:p>
          <a:p>
            <a:r>
              <a:rPr lang="en-US" b="0" i="0" u="none" baseline="0" dirty="0" smtClean="0"/>
              <a:t>This enables us to utilize a hash table to quickly reduce the search space for the read across the entire reference genome </a:t>
            </a:r>
          </a:p>
          <a:p>
            <a:r>
              <a:rPr lang="en-US" b="1" i="1" u="sng" baseline="0" dirty="0" smtClean="0"/>
              <a:t>[END-CLICK]</a:t>
            </a:r>
          </a:p>
        </p:txBody>
      </p:sp>
      <p:sp>
        <p:nvSpPr>
          <p:cNvPr id="4" name="Slide Number Placeholder 3"/>
          <p:cNvSpPr>
            <a:spLocks noGrp="1"/>
          </p:cNvSpPr>
          <p:nvPr>
            <p:ph type="sldNum" sz="quarter" idx="10"/>
          </p:nvPr>
        </p:nvSpPr>
        <p:spPr/>
        <p:txBody>
          <a:bodyPr/>
          <a:lstStyle/>
          <a:p>
            <a:fld id="{01886909-2889-F945-800E-20D12DE739B0}" type="slidenum">
              <a:rPr lang="en-US" smtClean="0"/>
              <a:t>7</a:t>
            </a:fld>
            <a:endParaRPr lang="en-US"/>
          </a:p>
        </p:txBody>
      </p:sp>
    </p:spTree>
    <p:extLst>
      <p:ext uri="{BB962C8B-B14F-4D97-AF65-F5344CB8AC3E}">
        <p14:creationId xmlns:p14="http://schemas.microsoft.com/office/powerpoint/2010/main" val="22322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1519519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endParaRPr lang="en-US" baseline="0" dirty="0" smtClean="0"/>
          </a:p>
          <a:p>
            <a:r>
              <a:rPr lang="en-US" baseline="0" dirty="0" smtClean="0"/>
              <a:t>Before mapping any reads, we generate a hash table once, which can be used to map any number of reads to the specific reference genome</a:t>
            </a:r>
          </a:p>
          <a:p>
            <a:r>
              <a:rPr lang="en-US" b="1" i="1" u="sng" baseline="0" dirty="0" smtClean="0"/>
              <a:t>[CLICK]</a:t>
            </a:r>
          </a:p>
          <a:p>
            <a:r>
              <a:rPr lang="en-US" b="0" i="0" u="none" baseline="0" dirty="0" smtClean="0"/>
              <a:t>The keys in the hash table are k length sequences which are referred to as k-</a:t>
            </a:r>
            <a:r>
              <a:rPr lang="en-US" b="0" i="0" u="none" baseline="0" dirty="0" err="1" smtClean="0"/>
              <a:t>mers</a:t>
            </a:r>
            <a:r>
              <a:rPr lang="en-US" b="0" i="0" u="none" baseline="0" dirty="0" smtClean="0"/>
              <a:t>. And the values are lists of locations in the reference genome that the particular k-</a:t>
            </a:r>
            <a:r>
              <a:rPr lang="en-US" b="0" i="0" u="none" baseline="0" dirty="0" err="1" smtClean="0"/>
              <a:t>mer</a:t>
            </a:r>
            <a:r>
              <a:rPr lang="en-US" b="0" i="0" u="none" baseline="0" dirty="0" smtClean="0"/>
              <a:t> occurs. In this example, we see that the sequence of 5 A’s occurs in 6 locations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r>
              <a:rPr lang="en-US" b="0" i="0" u="none" baseline="0" dirty="0" smtClean="0"/>
              <a:t>We generate the key-value pair for every permutation of k-</a:t>
            </a:r>
            <a:r>
              <a:rPr lang="en-US" b="0" i="0" u="none" baseline="0" dirty="0" err="1" smtClean="0"/>
              <a:t>mers</a:t>
            </a:r>
            <a:r>
              <a:rPr lang="en-US" b="0" i="0" u="none" baseline="0" dirty="0" smtClean="0"/>
              <a:t> for the chosen value of k.</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r>
              <a:rPr lang="en-US" b="0" i="0" u="none" baseline="0" dirty="0" smtClean="0"/>
              <a:t>To emphasize, we see that AAAAT occurs starting at the 36</a:t>
            </a:r>
            <a:r>
              <a:rPr lang="en-US" b="0" i="0" u="none" baseline="30000" dirty="0" smtClean="0"/>
              <a:t>th</a:t>
            </a:r>
            <a:r>
              <a:rPr lang="en-US" b="0" i="0" u="none" baseline="0" dirty="0" smtClean="0"/>
              <a:t> and at the 434</a:t>
            </a:r>
            <a:r>
              <a:rPr lang="en-US" b="0" i="0" u="none" baseline="30000" dirty="0" smtClean="0"/>
              <a:t>th</a:t>
            </a:r>
            <a:r>
              <a:rPr lang="en-US" b="0" i="0" u="none" baseline="0" dirty="0" smtClean="0"/>
              <a:t> base pairs of the reference genome</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r>
              <a:rPr lang="en-US" b="0" i="0" u="none" baseline="0" dirty="0" smtClean="0"/>
              <a:t>we continue generating the hash table until all k-</a:t>
            </a:r>
            <a:r>
              <a:rPr lang="en-US" b="0" i="0" u="none" baseline="0" dirty="0" err="1" smtClean="0"/>
              <a:t>mer</a:t>
            </a:r>
            <a:r>
              <a:rPr lang="en-US" b="0" i="0" u="none" baseline="0" dirty="0" smtClean="0"/>
              <a:t> permutations are populated in the hash table</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r>
              <a:rPr lang="en-US" b="0" i="0" u="none" baseline="0" dirty="0" smtClean="0"/>
              <a:t>We can query this hash table with substrings within the reads to quickly reduce the search space in the reference genome</a:t>
            </a:r>
            <a:endParaRPr lang="en-US" b="1" i="1" u="sng" baseline="0" dirty="0" smtClean="0"/>
          </a:p>
          <a:p>
            <a:r>
              <a:rPr lang="en-US" b="1" i="1" u="sng" baseline="0" dirty="0" smtClean="0"/>
              <a:t>[END-CLICK]</a:t>
            </a:r>
          </a:p>
        </p:txBody>
      </p:sp>
      <p:sp>
        <p:nvSpPr>
          <p:cNvPr id="4" name="Slide Number Placeholder 3"/>
          <p:cNvSpPr>
            <a:spLocks noGrp="1"/>
          </p:cNvSpPr>
          <p:nvPr>
            <p:ph type="sldNum" sz="quarter" idx="10"/>
          </p:nvPr>
        </p:nvSpPr>
        <p:spPr/>
        <p:txBody>
          <a:bodyPr/>
          <a:lstStyle/>
          <a:p>
            <a:fld id="{01886909-2889-F945-800E-20D12DE739B0}" type="slidenum">
              <a:rPr lang="en-US" smtClean="0"/>
              <a:t>9</a:t>
            </a:fld>
            <a:endParaRPr lang="en-US"/>
          </a:p>
        </p:txBody>
      </p:sp>
    </p:spTree>
    <p:extLst>
      <p:ext uri="{BB962C8B-B14F-4D97-AF65-F5344CB8AC3E}">
        <p14:creationId xmlns:p14="http://schemas.microsoft.com/office/powerpoint/2010/main" val="8734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a:t>
            </a:r>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Here I’ll show the process of using a hash table in read mapping for a single k-</a:t>
            </a:r>
            <a:r>
              <a:rPr lang="en-US" b="0" i="0" u="none" baseline="0" dirty="0" err="1" smtClean="0"/>
              <a:t>mer</a:t>
            </a:r>
            <a:r>
              <a:rPr lang="en-US" b="0" i="0" u="none" baseline="0" dirty="0" smtClean="0"/>
              <a:t> in a single read. Note that for every read, we must extract x+1 k-</a:t>
            </a:r>
            <a:r>
              <a:rPr lang="en-US" b="0" i="0" u="none" baseline="0" dirty="0" err="1" smtClean="0"/>
              <a:t>mers</a:t>
            </a:r>
            <a:r>
              <a:rPr lang="en-US" b="0" i="0" u="none" baseline="0" dirty="0" smtClean="0"/>
              <a:t>, where x is equal to the maximum number of allowable errors between a string match. This essentially guarantees that one of the k-</a:t>
            </a:r>
            <a:r>
              <a:rPr lang="en-US" b="0" i="0" u="none" baseline="0" dirty="0" err="1" smtClean="0"/>
              <a:t>mers</a:t>
            </a:r>
            <a:r>
              <a:rPr lang="en-US" b="0" i="0" u="none" baseline="0" dirty="0" smtClean="0"/>
              <a:t> WILL match perfectly in the reference genome.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From any given read, we select k-</a:t>
            </a:r>
            <a:r>
              <a:rPr lang="en-US" b="0" i="0" u="none" baseline="0" dirty="0" err="1" smtClean="0"/>
              <a:t>mers</a:t>
            </a:r>
            <a:r>
              <a:rPr lang="en-US" b="0" i="0" u="none" baseline="0" dirty="0" smtClean="0"/>
              <a:t> and retrieve their location lists from the hash table </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We then retrieve the appropriate reference substring from the reference genome according to the location and the offset of the k-</a:t>
            </a:r>
            <a:r>
              <a:rPr lang="en-US" b="0" i="0" u="none" baseline="0" dirty="0" err="1" smtClean="0"/>
              <a:t>mer</a:t>
            </a:r>
            <a:r>
              <a:rPr lang="en-US" b="0" i="0" u="none" baseline="0" dirty="0" smtClean="0"/>
              <a:t> within the read </a:t>
            </a:r>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We then compare each of these reference substrings against the read sequence using Alignment, an expensive dynamic programming algorithm. We note cases with clear mismatches should not waste compute resources via string comparison.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We also have to repeat this entire process for many many reads whose order can be approximated by dividing the genome length by the read sequence length. In the case of the human genome of length 3 billion and for 100 </a:t>
            </a:r>
            <a:r>
              <a:rPr lang="en-US" b="0" i="0" u="none" baseline="0" dirty="0" err="1" smtClean="0"/>
              <a:t>bp</a:t>
            </a:r>
            <a:r>
              <a:rPr lang="en-US" b="0" i="0" u="none" baseline="0" dirty="0" smtClean="0"/>
              <a:t> length read sequences, we will have at least 30 million reads</a:t>
            </a:r>
            <a:endParaRPr lang="en-US" b="1" i="1"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baseline="0" dirty="0" smtClean="0"/>
              <a:t>[CLICK]</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Most locations we compare do not match the read. So, it is more efficient to build a filter that quickly identifies and discards such locations without doing the comparison to the reference genome</a:t>
            </a:r>
          </a:p>
          <a:p>
            <a:r>
              <a:rPr lang="en-US" sz="1200" b="1" i="1" u="sng" kern="1200" dirty="0" smtClean="0">
                <a:solidFill>
                  <a:schemeClr val="tx1"/>
                </a:solidFill>
                <a:effectLst/>
                <a:latin typeface="+mn-lt"/>
                <a:ea typeface="+mn-ea"/>
                <a:cs typeface="+mn-cs"/>
              </a:rPr>
              <a:t>[END-CLICK]</a:t>
            </a:r>
          </a:p>
          <a:p>
            <a:endParaRPr lang="en-US" b="0" i="0" u="none" dirty="0"/>
          </a:p>
        </p:txBody>
      </p:sp>
      <p:sp>
        <p:nvSpPr>
          <p:cNvPr id="4" name="Slide Number Placeholder 3"/>
          <p:cNvSpPr>
            <a:spLocks noGrp="1"/>
          </p:cNvSpPr>
          <p:nvPr>
            <p:ph type="sldNum" sz="quarter" idx="10"/>
          </p:nvPr>
        </p:nvSpPr>
        <p:spPr/>
        <p:txBody>
          <a:bodyPr/>
          <a:lstStyle/>
          <a:p>
            <a:fld id="{01886909-2889-F945-800E-20D12DE739B0}" type="slidenum">
              <a:rPr lang="en-US" smtClean="0"/>
              <a:t>10</a:t>
            </a:fld>
            <a:endParaRPr lang="en-US"/>
          </a:p>
        </p:txBody>
      </p:sp>
    </p:spTree>
    <p:extLst>
      <p:ext uri="{BB962C8B-B14F-4D97-AF65-F5344CB8AC3E}">
        <p14:creationId xmlns:p14="http://schemas.microsoft.com/office/powerpoint/2010/main" val="1865098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b="0" i="0" u="none" dirty="0" smtClean="0"/>
              <a:t>Alignment is the algorithm for determining </a:t>
            </a:r>
            <a:r>
              <a:rPr lang="en-US" b="0" i="0" u="none" baseline="0" dirty="0" smtClean="0"/>
              <a:t>a match between a read and a reference substring. This is very expensive and requires the use of an O(n2) dynamic programming algorithm. </a:t>
            </a:r>
          </a:p>
          <a:p>
            <a:r>
              <a:rPr lang="en-US" b="1" i="0" u="none" baseline="0" dirty="0" smtClean="0"/>
              <a:t>[CLICK]</a:t>
            </a:r>
          </a:p>
          <a:p>
            <a:r>
              <a:rPr lang="en-US" b="0" i="0" u="none" baseline="0" dirty="0" smtClean="0"/>
              <a:t>To give the scale of required computation, a single human can generate millions to billions of reads, and each read results in multiple locations</a:t>
            </a:r>
          </a:p>
          <a:p>
            <a:r>
              <a:rPr lang="en-US" b="1" i="1" u="sng" baseline="0" dirty="0" smtClean="0"/>
              <a:t>[CLICK]</a:t>
            </a:r>
          </a:p>
          <a:p>
            <a:r>
              <a:rPr lang="en-US" b="0" i="0" u="none" dirty="0" smtClean="0"/>
              <a:t>Modern read mappers </a:t>
            </a:r>
            <a:r>
              <a:rPr lang="en-US" b="0" i="0" u="none" baseline="0" dirty="0" smtClean="0"/>
              <a:t>reduce the time spent on alignment for increased performance. This can be done in two ways:</a:t>
            </a:r>
          </a:p>
          <a:p>
            <a:r>
              <a:rPr lang="en-US" b="1" i="1" u="sng" baseline="0" dirty="0" smtClean="0"/>
              <a:t>[CLICK]</a:t>
            </a:r>
          </a:p>
          <a:p>
            <a:r>
              <a:rPr lang="en-US" b="0" i="0" u="none" baseline="0" dirty="0" smtClean="0"/>
              <a:t>By further optimizing the alignment algorithm, which many prior works have done.. OR </a:t>
            </a:r>
          </a:p>
          <a:p>
            <a:r>
              <a:rPr lang="en-US" b="1" i="1" u="sng" baseline="0" dirty="0" smtClean="0"/>
              <a:t>[CLICK]</a:t>
            </a:r>
          </a:p>
          <a:p>
            <a:r>
              <a:rPr lang="en-US" b="0" i="0" u="none" dirty="0" smtClean="0"/>
              <a:t>By reducing the number of alignments necessary by quickly discarding mismatches.</a:t>
            </a:r>
            <a:r>
              <a:rPr lang="en-US" b="0" i="0" u="none" baseline="0" dirty="0" smtClean="0"/>
              <a:t> We refer to this as filtering.</a:t>
            </a:r>
          </a:p>
          <a:p>
            <a:r>
              <a:rPr lang="en-US" b="1" i="1" u="sng" baseline="0" dirty="0" smtClean="0"/>
              <a:t>[CLICK]</a:t>
            </a:r>
          </a:p>
          <a:p>
            <a:r>
              <a:rPr lang="en-US" b="0" i="0" u="none" dirty="0" smtClean="0"/>
              <a:t>Both methods are used by mappers today, but now filtering has replaced alignment as the bottleneck.</a:t>
            </a:r>
          </a:p>
          <a:p>
            <a:r>
              <a:rPr lang="en-US" b="1" i="0" u="none" baseline="0" dirty="0" smtClean="0"/>
              <a:t>[CLICK]</a:t>
            </a:r>
          </a:p>
          <a:p>
            <a:r>
              <a:rPr lang="en-US" b="0" i="0" u="none" baseline="0" dirty="0" smtClean="0"/>
              <a:t>Our goal is to improve the filtering step in read mappers</a:t>
            </a:r>
          </a:p>
          <a:p>
            <a:r>
              <a:rPr lang="en-US" b="1" i="1" u="sng" baseline="0"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11</a:t>
            </a:fld>
            <a:endParaRPr lang="en-US"/>
          </a:p>
        </p:txBody>
      </p:sp>
    </p:spTree>
    <p:extLst>
      <p:ext uri="{BB962C8B-B14F-4D97-AF65-F5344CB8AC3E}">
        <p14:creationId xmlns:p14="http://schemas.microsoft.com/office/powerpoint/2010/main" val="1599498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122564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b="0" i="0" u="none" dirty="0" smtClean="0"/>
              <a:t>Again</a:t>
            </a:r>
            <a:r>
              <a:rPr lang="en-US" b="0" i="0" u="none" baseline="0" dirty="0" smtClean="0"/>
              <a:t>, we split the read into k-</a:t>
            </a:r>
            <a:r>
              <a:rPr lang="en-US" b="0" i="0" u="none" baseline="0" dirty="0" err="1" smtClean="0"/>
              <a:t>mers</a:t>
            </a:r>
            <a:r>
              <a:rPr lang="en-US" b="0" i="0" u="none" baseline="0" dirty="0" smtClean="0"/>
              <a:t> of length 5 and query the hash table for their location lists </a:t>
            </a:r>
            <a:endParaRPr lang="en-US" b="0" i="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smtClean="0"/>
              <a:t>We then pass the locations through the filter and attempt to efficiently discard</a:t>
            </a:r>
            <a:r>
              <a:rPr lang="en-US" b="0" i="0" u="none" baseline="0" dirty="0" smtClean="0"/>
              <a:t> as many locations as possible before having to run alignment. Here we see that locations that are obviously mismatches get discarded, before needing alignment.  </a:t>
            </a:r>
            <a:endParaRPr lang="en-US" b="0" i="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smtClean="0"/>
              <a:t>The</a:t>
            </a:r>
            <a:r>
              <a:rPr lang="en-US" b="0" i="0" u="none" baseline="0" dirty="0" smtClean="0"/>
              <a:t> read must then be aligned against the strings that pass the filter to determine location matches</a:t>
            </a:r>
            <a:endParaRPr lang="en-US" b="0" i="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smtClean="0"/>
              <a:t>Any</a:t>
            </a:r>
            <a:r>
              <a:rPr lang="en-US" b="0" i="0" u="none" baseline="0" dirty="0" smtClean="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smtClean="0"/>
              <a:t>note that when the filter was added, we were able to forego 3 instances of alignment thus saving us execution time.</a:t>
            </a:r>
            <a:endParaRPr lang="en-US" b="0" i="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smtClean="0"/>
              <a:t>[END-CLICK]</a:t>
            </a:r>
          </a:p>
          <a:p>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13</a:t>
            </a:fld>
            <a:endParaRPr lang="en-US"/>
          </a:p>
        </p:txBody>
      </p:sp>
    </p:spTree>
    <p:extLst>
      <p:ext uri="{BB962C8B-B14F-4D97-AF65-F5344CB8AC3E}">
        <p14:creationId xmlns:p14="http://schemas.microsoft.com/office/powerpoint/2010/main" val="164507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1730845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15</a:t>
            </a:fld>
            <a:endParaRPr lang="en-US"/>
          </a:p>
        </p:txBody>
      </p:sp>
    </p:spTree>
    <p:extLst>
      <p:ext uri="{BB962C8B-B14F-4D97-AF65-F5344CB8AC3E}">
        <p14:creationId xmlns:p14="http://schemas.microsoft.com/office/powerpoint/2010/main" val="1190826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smtClean="0"/>
          </a:p>
          <a:p>
            <a:endParaRPr lang="en-US" b="1" i="1" u="sng" dirty="0" smtClean="0"/>
          </a:p>
          <a:p>
            <a:r>
              <a:rPr lang="en-US" b="1" i="1" u="sng" dirty="0" smtClean="0"/>
              <a:t>[</a:t>
            </a:r>
            <a:r>
              <a:rPr lang="en-US" b="1" i="1" u="sng" dirty="0" smtClean="0"/>
              <a:t>CLICK]</a:t>
            </a:r>
          </a:p>
          <a:p>
            <a:r>
              <a:rPr lang="en-US" b="0" i="0" u="none" dirty="0" smtClean="0"/>
              <a:t>We first partition the genome in large sequences that we refer to as bins </a:t>
            </a:r>
          </a:p>
          <a:p>
            <a:r>
              <a:rPr lang="en-US" b="1" i="1" u="sng" dirty="0" smtClean="0"/>
              <a:t>[CLICK]</a:t>
            </a:r>
          </a:p>
          <a:p>
            <a:r>
              <a:rPr lang="en-US" b="1" i="1" u="sng" dirty="0" smtClean="0"/>
              <a:t>[CLICK]</a:t>
            </a:r>
          </a:p>
          <a:p>
            <a:endParaRPr lang="en-US" b="1" i="1" u="sng" dirty="0" smtClean="0"/>
          </a:p>
          <a:p>
            <a:r>
              <a:rPr lang="en-US" b="0" i="0" u="none" dirty="0" smtClean="0"/>
              <a:t>We show the genome with an arbitrary bin highlighted</a:t>
            </a:r>
          </a:p>
          <a:p>
            <a:r>
              <a:rPr lang="en-US" b="1" i="0" u="none" dirty="0" smtClean="0"/>
              <a:t>[CLICK]</a:t>
            </a:r>
          </a:p>
          <a:p>
            <a:r>
              <a:rPr lang="en-US" b="0" i="0" u="none" dirty="0" smtClean="0"/>
              <a:t>We then generate</a:t>
            </a:r>
            <a:r>
              <a:rPr lang="en-US" b="0" i="0" u="none" baseline="0" dirty="0" smtClean="0"/>
              <a:t> a </a:t>
            </a:r>
            <a:r>
              <a:rPr lang="en-US" b="0" i="0" u="none" baseline="0" dirty="0" err="1" smtClean="0"/>
              <a:t>bitvector</a:t>
            </a:r>
            <a:r>
              <a:rPr lang="en-US" b="0" i="0" u="none" baseline="0" dirty="0" smtClean="0"/>
              <a:t> that represents the bin and holds the occurrence of all permutations of a small string called a token in the bin</a:t>
            </a:r>
          </a:p>
          <a:p>
            <a:r>
              <a:rPr lang="en-US" b="0" i="0" u="none" baseline="0" dirty="0" smtClean="0"/>
              <a:t>we see in the figure that tokens that exist in the bin are represented with a 1, and those not in the bin are a 0.</a:t>
            </a:r>
          </a:p>
          <a:p>
            <a:r>
              <a:rPr lang="en-US" b="1" i="0" u="sng" baseline="0" dirty="0" smtClean="0"/>
              <a:t>[CLICK]</a:t>
            </a:r>
          </a:p>
          <a:p>
            <a:r>
              <a:rPr lang="en-US" b="0" i="0" u="none" baseline="0" dirty="0" smtClean="0"/>
              <a:t>so AAAAA exists in Bin x </a:t>
            </a:r>
          </a:p>
          <a:p>
            <a:r>
              <a:rPr lang="en-US" b="0" i="0" u="none" baseline="0" dirty="0" smtClean="0"/>
              <a:t>and CCCCT does not exist in bin x </a:t>
            </a:r>
          </a:p>
          <a:p>
            <a:r>
              <a:rPr lang="en-US" b="1" i="0" u="sng" baseline="0" dirty="0" smtClean="0"/>
              <a:t>[CLICK]</a:t>
            </a:r>
          </a:p>
          <a:p>
            <a:r>
              <a:rPr lang="en-US" b="0" i="0" u="none" baseline="0" dirty="0" smtClean="0"/>
              <a:t>to account for matches straddling two bins, we employ overlapping bins so that a read will now always fall within a single bin</a:t>
            </a:r>
          </a:p>
          <a:p>
            <a:endParaRPr lang="en-US" b="1" i="1" u="sng" baseline="0" dirty="0" smtClean="0"/>
          </a:p>
          <a:p>
            <a:endParaRPr lang="en-US" b="1" i="1" u="sng" baseline="0" dirty="0" smtClean="0"/>
          </a:p>
          <a:p>
            <a:r>
              <a:rPr lang="en-US" b="1" i="1" u="sng" baseline="0"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16</a:t>
            </a:fld>
            <a:endParaRPr lang="en-US"/>
          </a:p>
        </p:txBody>
      </p:sp>
    </p:spTree>
    <p:extLst>
      <p:ext uri="{BB962C8B-B14F-4D97-AF65-F5344CB8AC3E}">
        <p14:creationId xmlns:p14="http://schemas.microsoft.com/office/powerpoint/2010/main" val="1611890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17</a:t>
            </a:fld>
            <a:endParaRPr lang="en-US"/>
          </a:p>
        </p:txBody>
      </p:sp>
    </p:spTree>
    <p:extLst>
      <p:ext uri="{BB962C8B-B14F-4D97-AF65-F5344CB8AC3E}">
        <p14:creationId xmlns:p14="http://schemas.microsoft.com/office/powerpoint/2010/main" val="800607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use </a:t>
            </a:r>
            <a:r>
              <a:rPr lang="en-US" dirty="0" err="1" smtClean="0"/>
              <a:t>bitvectors</a:t>
            </a:r>
            <a:r>
              <a:rPr lang="en-US" dirty="0" smtClean="0"/>
              <a:t> to </a:t>
            </a:r>
            <a:r>
              <a:rPr lang="en-US" dirty="0" err="1" smtClean="0"/>
              <a:t>quicly</a:t>
            </a:r>
            <a:r>
              <a:rPr lang="en-US" dirty="0" smtClean="0"/>
              <a:t> figure out existence within a</a:t>
            </a:r>
            <a:r>
              <a:rPr lang="en-US" baseline="0" dirty="0" smtClean="0"/>
              <a:t> bin </a:t>
            </a:r>
          </a:p>
          <a:p>
            <a:endParaRPr lang="en-US" dirty="0" smtClean="0"/>
          </a:p>
          <a:p>
            <a:r>
              <a:rPr lang="en-US" b="1" dirty="0" smtClean="0"/>
              <a:t>Don’t talk about top text</a:t>
            </a:r>
            <a:endParaRPr lang="en-US" b="1" dirty="0" smtClean="0"/>
          </a:p>
          <a:p>
            <a:endParaRPr lang="en-US" dirty="0" smtClean="0"/>
          </a:p>
          <a:p>
            <a:endParaRPr lang="en-US" dirty="0" smtClean="0"/>
          </a:p>
          <a:p>
            <a:r>
              <a:rPr lang="en-US" dirty="0" smtClean="0"/>
              <a:t>We see here</a:t>
            </a:r>
            <a:r>
              <a:rPr lang="en-US" baseline="0" dirty="0" smtClean="0"/>
              <a:t> a list of bit vectors that are associated with a particular bin. The memory required to store all bit vectors is found by multiplying the number of bins by 4^q bits (which is the size of the bit vectors)</a:t>
            </a:r>
          </a:p>
          <a:p>
            <a:endParaRPr lang="en-US" baseline="0" dirty="0" smtClean="0"/>
          </a:p>
          <a:p>
            <a:r>
              <a:rPr lang="en-US" baseline="0" dirty="0" smtClean="0"/>
              <a:t>For a bin size of 200 and a q of 5, the memory footprint comes to around 3.8 GB </a:t>
            </a:r>
          </a:p>
          <a:p>
            <a:endParaRPr lang="en-US" baseline="0" dirty="0" smtClean="0"/>
          </a:p>
          <a:p>
            <a:r>
              <a:rPr lang="en-US" b="1" i="1" u="sng" baseline="0"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18</a:t>
            </a:fld>
            <a:endParaRPr lang="en-US"/>
          </a:p>
        </p:txBody>
      </p:sp>
    </p:spTree>
    <p:extLst>
      <p:ext uri="{BB962C8B-B14F-4D97-AF65-F5344CB8AC3E}">
        <p14:creationId xmlns:p14="http://schemas.microsoft.com/office/powerpoint/2010/main" val="1193931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a:t>
            </a:r>
            <a:r>
              <a:rPr lang="en-US" baseline="0" dirty="0" smtClean="0"/>
              <a:t> about why GRIM-Filter is faster than alignment. This is obviously faster than dynamic programming. </a:t>
            </a:r>
          </a:p>
          <a:p>
            <a:endParaRPr lang="en-US" dirty="0" smtClean="0"/>
          </a:p>
          <a:p>
            <a:r>
              <a:rPr lang="en-US" dirty="0" smtClean="0"/>
              <a:t>This threshold</a:t>
            </a:r>
            <a:r>
              <a:rPr lang="en-US" baseline="0" dirty="0" smtClean="0"/>
              <a:t> value changes error tolerance</a:t>
            </a:r>
            <a:endParaRPr lang="en-US" dirty="0" smtClean="0"/>
          </a:p>
          <a:p>
            <a:endParaRPr lang="en-US" dirty="0" smtClean="0"/>
          </a:p>
          <a:p>
            <a:endParaRPr lang="en-US" dirty="0" smtClean="0"/>
          </a:p>
          <a:p>
            <a:r>
              <a:rPr lang="en-US" dirty="0" smtClean="0"/>
              <a:t>In this example, we will use a token</a:t>
            </a:r>
            <a:r>
              <a:rPr lang="en-US" baseline="0" dirty="0" smtClean="0"/>
              <a:t> size of 5 </a:t>
            </a:r>
            <a:endParaRPr lang="en-US" dirty="0" smtClean="0"/>
          </a:p>
          <a:p>
            <a:r>
              <a:rPr lang="en-US" dirty="0" smtClean="0"/>
              <a:t>We show how GRIM-Filter</a:t>
            </a:r>
            <a:r>
              <a:rPr lang="en-US" baseline="0" dirty="0" smtClean="0"/>
              <a:t> determines the need for alignment in a bin X. We use the read to generate a mask to selectively sum bit vectors. </a:t>
            </a:r>
          </a:p>
          <a:p>
            <a:r>
              <a:rPr lang="en-US" b="1" i="1" u="sng" baseline="0" dirty="0" smtClean="0"/>
              <a:t>[CLICK]</a:t>
            </a:r>
          </a:p>
          <a:p>
            <a:r>
              <a:rPr lang="en-US" baseline="0" dirty="0" smtClean="0"/>
              <a:t>For the given read sequence in red, we find all indices corresponding to the q-grams found in the read. </a:t>
            </a:r>
          </a:p>
          <a:p>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then query and </a:t>
            </a:r>
            <a:r>
              <a:rPr lang="en-US" b="1" i="1" u="sng" dirty="0" smtClean="0"/>
              <a:t>[CLICK]</a:t>
            </a:r>
            <a:r>
              <a:rPr lang="en-US" baseline="0" dirty="0" smtClean="0"/>
              <a:t> sum the bits of bin X’s pre-computed bit vector of the reference genome.</a:t>
            </a:r>
          </a:p>
          <a:p>
            <a:r>
              <a:rPr lang="en-US" b="0" i="0" u="none" dirty="0" smtClean="0"/>
              <a:t>This final value is then compared to a threshold to determine the likelihood</a:t>
            </a:r>
            <a:r>
              <a:rPr lang="en-US" b="0" i="0" u="none" baseline="0" dirty="0" smtClean="0"/>
              <a:t> of this read’s existence in Bin X</a:t>
            </a:r>
          </a:p>
          <a:p>
            <a:r>
              <a:rPr lang="en-US" b="0" i="0" u="none" baseline="0" dirty="0" smtClean="0"/>
              <a:t>These are all very simple operations and can be run in parallel across different bins</a:t>
            </a:r>
          </a:p>
          <a:p>
            <a:r>
              <a:rPr lang="en-US" b="1" i="1" u="sng" baseline="0" dirty="0" smtClean="0"/>
              <a:t>[END-CLICK]</a:t>
            </a:r>
            <a:endParaRPr lang="en-US" b="1" i="1" u="sng" dirty="0" smtClean="0"/>
          </a:p>
          <a:p>
            <a:endParaRPr lang="en-US" dirty="0"/>
          </a:p>
        </p:txBody>
      </p:sp>
      <p:sp>
        <p:nvSpPr>
          <p:cNvPr id="4" name="Slide Number Placeholder 3"/>
          <p:cNvSpPr>
            <a:spLocks noGrp="1"/>
          </p:cNvSpPr>
          <p:nvPr>
            <p:ph type="sldNum" sz="quarter" idx="10"/>
          </p:nvPr>
        </p:nvSpPr>
        <p:spPr/>
        <p:txBody>
          <a:bodyPr/>
          <a:lstStyle/>
          <a:p>
            <a:fld id="{BBA3D9B9-CD49-6346-9B64-E0A0DC2E5A77}" type="slidenum">
              <a:rPr lang="en-US" smtClean="0"/>
              <a:t>20</a:t>
            </a:fld>
            <a:endParaRPr lang="en-US"/>
          </a:p>
        </p:txBody>
      </p:sp>
    </p:spTree>
    <p:extLst>
      <p:ext uri="{BB962C8B-B14F-4D97-AF65-F5344CB8AC3E}">
        <p14:creationId xmlns:p14="http://schemas.microsoft.com/office/powerpoint/2010/main" val="467606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REWRITE </a:t>
            </a:r>
            <a:endParaRPr lang="en-US" dirty="0" smtClean="0"/>
          </a:p>
          <a:p>
            <a:endParaRPr lang="en-US" dirty="0" smtClean="0"/>
          </a:p>
          <a:p>
            <a:r>
              <a:rPr lang="en-US" b="1" dirty="0" smtClean="0">
                <a:solidFill>
                  <a:srgbClr val="FF0000"/>
                </a:solidFill>
              </a:rPr>
              <a:t>MOVE THIS TO</a:t>
            </a:r>
            <a:r>
              <a:rPr lang="en-US" b="1" baseline="0" dirty="0" smtClean="0">
                <a:solidFill>
                  <a:srgbClr val="FF0000"/>
                </a:solidFill>
              </a:rPr>
              <a:t> BACKUP MAYBE</a:t>
            </a:r>
            <a:endParaRPr lang="en-US" b="1" dirty="0" smtClean="0">
              <a:solidFill>
                <a:srgbClr val="FF0000"/>
              </a:solidFill>
            </a:endParaRPr>
          </a:p>
          <a:p>
            <a:endParaRPr lang="en-US" dirty="0" smtClean="0"/>
          </a:p>
          <a:p>
            <a:r>
              <a:rPr lang="en-US" dirty="0" smtClean="0"/>
              <a:t>In this example, we will use a token</a:t>
            </a:r>
            <a:r>
              <a:rPr lang="en-US" baseline="0" dirty="0" smtClean="0"/>
              <a:t> size of 5 </a:t>
            </a:r>
            <a:endParaRPr lang="en-US" dirty="0" smtClean="0"/>
          </a:p>
          <a:p>
            <a:r>
              <a:rPr lang="en-US" dirty="0" smtClean="0"/>
              <a:t>We show how GRIM-Filter</a:t>
            </a:r>
            <a:r>
              <a:rPr lang="en-US" baseline="0" dirty="0" smtClean="0"/>
              <a:t> determines the need for alignment in a bin X. We use the read to generate a mask to selectively sum bit vectors. </a:t>
            </a:r>
          </a:p>
          <a:p>
            <a:r>
              <a:rPr lang="en-US" b="1" i="1" u="sng" baseline="0" dirty="0" smtClean="0"/>
              <a:t>[CLICK]</a:t>
            </a:r>
          </a:p>
          <a:p>
            <a:r>
              <a:rPr lang="en-US" baseline="0" dirty="0" smtClean="0"/>
              <a:t>For the given read sequence in red, we find all indices corresponding to the q-grams found in the read. </a:t>
            </a:r>
          </a:p>
          <a:p>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then query and </a:t>
            </a:r>
            <a:r>
              <a:rPr lang="en-US" b="1" i="1" u="sng" dirty="0" smtClean="0"/>
              <a:t>[CLICK]</a:t>
            </a:r>
            <a:r>
              <a:rPr lang="en-US" baseline="0" dirty="0" smtClean="0"/>
              <a:t> sum the bits of bin X’s pre-computed bit vector of the reference genome.</a:t>
            </a:r>
          </a:p>
          <a:p>
            <a:r>
              <a:rPr lang="en-US" b="0" i="0" u="none" dirty="0" smtClean="0"/>
              <a:t>This final value is then compared to a threshold to determine the likelihood</a:t>
            </a:r>
            <a:r>
              <a:rPr lang="en-US" b="0" i="0" u="none" baseline="0" dirty="0" smtClean="0"/>
              <a:t> of this read’s existence in Bin X</a:t>
            </a:r>
          </a:p>
          <a:p>
            <a:r>
              <a:rPr lang="en-US" b="0" i="0" u="none" baseline="0" dirty="0" smtClean="0"/>
              <a:t>These are all very simple operations and can be run in parallel across different bins</a:t>
            </a:r>
          </a:p>
          <a:p>
            <a:r>
              <a:rPr lang="en-US" b="1" i="1" u="sng" baseline="0" dirty="0" smtClean="0"/>
              <a:t>[END-CLICK]</a:t>
            </a:r>
            <a:endParaRPr lang="en-US" b="1" i="1" u="sng" dirty="0" smtClean="0"/>
          </a:p>
          <a:p>
            <a:endParaRPr lang="en-US" dirty="0"/>
          </a:p>
        </p:txBody>
      </p:sp>
      <p:sp>
        <p:nvSpPr>
          <p:cNvPr id="4" name="Slide Number Placeholder 3"/>
          <p:cNvSpPr>
            <a:spLocks noGrp="1"/>
          </p:cNvSpPr>
          <p:nvPr>
            <p:ph type="sldNum" sz="quarter" idx="10"/>
          </p:nvPr>
        </p:nvSpPr>
        <p:spPr/>
        <p:txBody>
          <a:bodyPr/>
          <a:lstStyle/>
          <a:p>
            <a:fld id="{BBA3D9B9-CD49-6346-9B64-E0A0DC2E5A77}" type="slidenum">
              <a:rPr lang="en-US" smtClean="0"/>
              <a:t>22</a:t>
            </a:fld>
            <a:endParaRPr lang="en-US"/>
          </a:p>
        </p:txBody>
      </p:sp>
    </p:spTree>
    <p:extLst>
      <p:ext uri="{BB962C8B-B14F-4D97-AF65-F5344CB8AC3E}">
        <p14:creationId xmlns:p14="http://schemas.microsoft.com/office/powerpoint/2010/main" val="1950909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REWRITE </a:t>
            </a:r>
          </a:p>
          <a:p>
            <a:endParaRPr lang="en-US" dirty="0" smtClean="0"/>
          </a:p>
          <a:p>
            <a:r>
              <a:rPr lang="en-US" dirty="0" smtClean="0"/>
              <a:t>In this example, we will use a token</a:t>
            </a:r>
            <a:r>
              <a:rPr lang="en-US" baseline="0" dirty="0" smtClean="0"/>
              <a:t> size of 5 </a:t>
            </a:r>
            <a:endParaRPr lang="en-US" dirty="0" smtClean="0"/>
          </a:p>
          <a:p>
            <a:r>
              <a:rPr lang="en-US" dirty="0" smtClean="0"/>
              <a:t>We show how GRIM-Filter</a:t>
            </a:r>
            <a:r>
              <a:rPr lang="en-US" baseline="0" dirty="0" smtClean="0"/>
              <a:t> determines the need for alignment in a bin X. We use the read to generate a mask to selectively sum bit vectors. </a:t>
            </a:r>
          </a:p>
          <a:p>
            <a:r>
              <a:rPr lang="en-US" b="1" i="1" u="sng" baseline="0" dirty="0" smtClean="0"/>
              <a:t>[CLICK]</a:t>
            </a:r>
          </a:p>
          <a:p>
            <a:r>
              <a:rPr lang="en-US" baseline="0" dirty="0" smtClean="0"/>
              <a:t>For the given read sequence in red, we find all indices corresponding to the q-grams found in the read. </a:t>
            </a:r>
          </a:p>
          <a:p>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then query and </a:t>
            </a:r>
            <a:r>
              <a:rPr lang="en-US" b="1" i="1" u="sng" dirty="0" smtClean="0"/>
              <a:t>[CLICK]</a:t>
            </a:r>
            <a:r>
              <a:rPr lang="en-US" baseline="0" dirty="0" smtClean="0"/>
              <a:t> sum the bits of bin X’s pre-computed bit vector of the reference genome.</a:t>
            </a:r>
          </a:p>
          <a:p>
            <a:r>
              <a:rPr lang="en-US" b="0" i="0" u="none" dirty="0" smtClean="0"/>
              <a:t>This final value is then compared to a threshold to determine the likelihood</a:t>
            </a:r>
            <a:r>
              <a:rPr lang="en-US" b="0" i="0" u="none" baseline="0" dirty="0" smtClean="0"/>
              <a:t> of this read’s existence in Bin X</a:t>
            </a:r>
          </a:p>
          <a:p>
            <a:r>
              <a:rPr lang="en-US" b="0" i="0" u="none" baseline="0" dirty="0" smtClean="0"/>
              <a:t>These are all very simple operations and can be run in parallel across different bins</a:t>
            </a:r>
          </a:p>
          <a:p>
            <a:r>
              <a:rPr lang="en-US" b="1" i="1" u="sng" baseline="0" dirty="0" smtClean="0"/>
              <a:t>[END-CLICK]</a:t>
            </a:r>
            <a:endParaRPr lang="en-US" b="1" i="1" u="sng" dirty="0" smtClean="0"/>
          </a:p>
          <a:p>
            <a:endParaRPr lang="en-US" dirty="0"/>
          </a:p>
        </p:txBody>
      </p:sp>
      <p:sp>
        <p:nvSpPr>
          <p:cNvPr id="4" name="Slide Number Placeholder 3"/>
          <p:cNvSpPr>
            <a:spLocks noGrp="1"/>
          </p:cNvSpPr>
          <p:nvPr>
            <p:ph type="sldNum" sz="quarter" idx="10"/>
          </p:nvPr>
        </p:nvSpPr>
        <p:spPr/>
        <p:txBody>
          <a:bodyPr/>
          <a:lstStyle/>
          <a:p>
            <a:fld id="{BBA3D9B9-CD49-6346-9B64-E0A0DC2E5A77}" type="slidenum">
              <a:rPr lang="en-US" smtClean="0"/>
              <a:t>24</a:t>
            </a:fld>
            <a:endParaRPr lang="en-US"/>
          </a:p>
        </p:txBody>
      </p:sp>
    </p:spTree>
    <p:extLst>
      <p:ext uri="{BB962C8B-B14F-4D97-AF65-F5344CB8AC3E}">
        <p14:creationId xmlns:p14="http://schemas.microsoft.com/office/powerpoint/2010/main" val="1176117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735003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smtClean="0"/>
              <a:t>As a recap,</a:t>
            </a:r>
            <a:endParaRPr lang="en-US" b="1" i="1" u="sng" dirty="0" smtClean="0"/>
          </a:p>
          <a:p>
            <a:r>
              <a:rPr lang="en-US" b="1" i="1" u="sng" dirty="0" smtClean="0"/>
              <a:t>[CLICK]</a:t>
            </a:r>
            <a:endParaRPr lang="en-US" b="0" i="0" u="none" dirty="0" smtClean="0"/>
          </a:p>
          <a:p>
            <a:r>
              <a:rPr lang="en-US" b="0" i="0" u="none" dirty="0" smtClean="0"/>
              <a:t>GRIM-Filter is comprised</a:t>
            </a:r>
            <a:r>
              <a:rPr lang="en-US" b="0" i="0" u="none" baseline="0" dirty="0" smtClean="0"/>
              <a:t> of very simple addition/comparison operations </a:t>
            </a:r>
          </a:p>
          <a:p>
            <a:r>
              <a:rPr lang="en-US" b="1" i="1" u="sng" baseline="0" dirty="0" smtClean="0"/>
              <a:t>[CLICK]</a:t>
            </a:r>
          </a:p>
          <a:p>
            <a:r>
              <a:rPr lang="en-US" b="0" i="0" u="none" baseline="0" dirty="0" smtClean="0"/>
              <a:t>To check a given bin, we sum the bits corresponding to each token in the read</a:t>
            </a:r>
          </a:p>
          <a:p>
            <a:r>
              <a:rPr lang="en-US" b="1" i="1" u="sng" baseline="0" dirty="0" smtClean="0"/>
              <a:t>[CLICK]</a:t>
            </a:r>
          </a:p>
          <a:p>
            <a:r>
              <a:rPr lang="en-US" b="0" i="0" u="none" baseline="0" dirty="0" smtClean="0"/>
              <a:t>and then we compare the sum against a threshold to determine whether we need to align</a:t>
            </a:r>
          </a:p>
          <a:p>
            <a:r>
              <a:rPr lang="en-US" b="1" i="1" u="sng" baseline="0" dirty="0" smtClean="0"/>
              <a:t>[CLICK]</a:t>
            </a:r>
          </a:p>
          <a:p>
            <a:r>
              <a:rPr lang="en-US" b="0" i="0" u="none" baseline="0" dirty="0" smtClean="0"/>
              <a:t>It is also highly parallel</a:t>
            </a:r>
          </a:p>
          <a:p>
            <a:r>
              <a:rPr lang="en-US" b="0" i="0" u="none" baseline="0" dirty="0" smtClean="0"/>
              <a:t>each bin is operated on independently and there are many many bins </a:t>
            </a:r>
          </a:p>
          <a:p>
            <a:r>
              <a:rPr lang="en-US" b="0" i="0" u="none" baseline="0" dirty="0" smtClean="0"/>
              <a:t>[</a:t>
            </a:r>
            <a:r>
              <a:rPr lang="en-US" b="1" i="1" u="sng" baseline="0" dirty="0" smtClean="0"/>
              <a:t>CLICK]</a:t>
            </a:r>
            <a:endParaRPr lang="en-US" b="0" i="0" u="none" baseline="0" dirty="0" smtClean="0"/>
          </a:p>
          <a:p>
            <a:r>
              <a:rPr lang="en-US" b="0" i="0" u="none" baseline="0" dirty="0" smtClean="0"/>
              <a:t>These three properties together make it a suitable algorithm to be run in 3D stacked DRAM</a:t>
            </a:r>
          </a:p>
          <a:p>
            <a:r>
              <a:rPr lang="en-US" b="1" i="1" u="sng" baseline="0"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26</a:t>
            </a:fld>
            <a:endParaRPr lang="en-US"/>
          </a:p>
        </p:txBody>
      </p:sp>
    </p:spTree>
    <p:extLst>
      <p:ext uri="{BB962C8B-B14F-4D97-AF65-F5344CB8AC3E}">
        <p14:creationId xmlns:p14="http://schemas.microsoft.com/office/powerpoint/2010/main" val="322664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THICKEN TSV lines</a:t>
            </a:r>
          </a:p>
          <a:p>
            <a:endParaRPr lang="en-US" b="1" i="1" u="sng" dirty="0" smtClean="0"/>
          </a:p>
          <a:p>
            <a:r>
              <a:rPr lang="en-US" b="1" i="1" u="sng" dirty="0" smtClean="0"/>
              <a:t>[</a:t>
            </a:r>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3D stacked memory stacks a</a:t>
            </a:r>
            <a:r>
              <a:rPr lang="en-US" baseline="0" dirty="0" smtClean="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smtClean="0"/>
          </a:p>
          <a:p>
            <a:r>
              <a:rPr lang="en-US" b="0" i="0" u="none" baseline="0" dirty="0" smtClean="0"/>
              <a:t>We can design the simple operations required for GRIM-Filter into the customizable logic layer and appropriately distribute the </a:t>
            </a:r>
            <a:r>
              <a:rPr lang="en-US" b="0" i="0" u="none" baseline="0" dirty="0" err="1" smtClean="0"/>
              <a:t>bitvectors</a:t>
            </a:r>
            <a:r>
              <a:rPr lang="en-US" b="0" i="0" u="none" baseline="0" dirty="0" smtClean="0"/>
              <a:t> to enable an efficient filter</a:t>
            </a:r>
          </a:p>
          <a:p>
            <a:r>
              <a:rPr lang="en-US" b="1" i="1" u="sng" baseline="0" dirty="0" smtClean="0"/>
              <a:t>[CLICK]</a:t>
            </a:r>
          </a:p>
          <a:p>
            <a:r>
              <a:rPr lang="en-US" b="0" i="0" u="none" baseline="0" dirty="0" smtClean="0"/>
              <a:t>Real 3D-stacked DRAM technologies are commercially available now such as high bandwidth memory</a:t>
            </a:r>
          </a:p>
          <a:p>
            <a:r>
              <a:rPr lang="en-US" b="1" i="1" u="sng" baseline="0" dirty="0" smtClean="0"/>
              <a:t>[CLICK]</a:t>
            </a:r>
          </a:p>
          <a:p>
            <a:r>
              <a:rPr lang="en-US" b="0" i="0" u="none" baseline="0" dirty="0" smtClean="0"/>
              <a:t>And micron’s hybrid memory cube, among others </a:t>
            </a:r>
          </a:p>
          <a:p>
            <a:r>
              <a:rPr lang="en-US" b="1" i="1" u="sng" baseline="0" dirty="0" smtClean="0"/>
              <a:t>[END-CLICK]</a:t>
            </a:r>
            <a:endParaRPr lang="en-US" b="1" i="1" u="sng" dirty="0" smtClean="0"/>
          </a:p>
          <a:p>
            <a:endParaRPr lang="en-US"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27</a:t>
            </a:fld>
            <a:endParaRPr lang="en-US"/>
          </a:p>
        </p:txBody>
      </p:sp>
    </p:spTree>
    <p:extLst>
      <p:ext uri="{BB962C8B-B14F-4D97-AF65-F5344CB8AC3E}">
        <p14:creationId xmlns:p14="http://schemas.microsoft.com/office/powerpoint/2010/main" val="515294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3D stacked memory stacks a</a:t>
            </a:r>
            <a:r>
              <a:rPr lang="en-US" baseline="0" dirty="0" smtClean="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smtClean="0"/>
          </a:p>
          <a:p>
            <a:r>
              <a:rPr lang="en-US" b="0" i="0" u="none" baseline="0" dirty="0" smtClean="0"/>
              <a:t>We can design the simple operations required for GRIM-Filter into the customizable logic layer and appropriately distribute the bit vectors to enable an efficient filter</a:t>
            </a:r>
          </a:p>
          <a:p>
            <a:r>
              <a:rPr lang="en-US" b="1" i="1" u="sng" baseline="0" dirty="0" smtClean="0"/>
              <a:t>[CLICK]</a:t>
            </a:r>
          </a:p>
          <a:p>
            <a:r>
              <a:rPr lang="en-US" b="0" i="0" u="none" baseline="0" dirty="0" smtClean="0"/>
              <a:t>Real 3D-stacked DRAM technologies are commercially available now such as high bandwidth memory</a:t>
            </a:r>
          </a:p>
          <a:p>
            <a:r>
              <a:rPr lang="en-US" b="1" i="1" u="sng" baseline="0" dirty="0" smtClean="0"/>
              <a:t>[CLICK]</a:t>
            </a:r>
          </a:p>
          <a:p>
            <a:r>
              <a:rPr lang="en-US" b="0" i="0" u="none" baseline="0" dirty="0" smtClean="0"/>
              <a:t>And micron’s hybrid memory cube, among others </a:t>
            </a:r>
          </a:p>
          <a:p>
            <a:r>
              <a:rPr lang="en-US" b="1" i="1" u="sng" baseline="0" dirty="0" smtClean="0"/>
              <a:t>[END-CLICK]</a:t>
            </a:r>
            <a:endParaRPr lang="en-US" b="1" i="1" u="sng" dirty="0" smtClean="0"/>
          </a:p>
          <a:p>
            <a:endParaRPr lang="en-US"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28</a:t>
            </a:fld>
            <a:endParaRPr lang="en-US"/>
          </a:p>
        </p:txBody>
      </p:sp>
    </p:spTree>
    <p:extLst>
      <p:ext uri="{BB962C8B-B14F-4D97-AF65-F5344CB8AC3E}">
        <p14:creationId xmlns:p14="http://schemas.microsoft.com/office/powerpoint/2010/main" val="490312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3D stacked memory stacks a</a:t>
            </a:r>
            <a:r>
              <a:rPr lang="en-US" baseline="0" dirty="0" smtClean="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smtClean="0"/>
          </a:p>
          <a:p>
            <a:r>
              <a:rPr lang="en-US" b="0" i="0" u="none" baseline="0" dirty="0" smtClean="0"/>
              <a:t>We can design the simple operations required for GRIM-Filter into the customizable logic layer and appropriately distribute the bit vectors to enable an efficient filter</a:t>
            </a:r>
          </a:p>
          <a:p>
            <a:r>
              <a:rPr lang="en-US" b="1" i="1" u="sng" baseline="0" dirty="0" smtClean="0"/>
              <a:t>[CLICK]</a:t>
            </a:r>
          </a:p>
          <a:p>
            <a:r>
              <a:rPr lang="en-US" b="0" i="0" u="none" baseline="0" dirty="0" smtClean="0"/>
              <a:t>Real 3D-stacked DRAM technologies are commercially available now such as high bandwidth memory</a:t>
            </a:r>
          </a:p>
          <a:p>
            <a:r>
              <a:rPr lang="en-US" b="1" i="1" u="sng" baseline="0" dirty="0" smtClean="0"/>
              <a:t>[CLICK]</a:t>
            </a:r>
          </a:p>
          <a:p>
            <a:r>
              <a:rPr lang="en-US" b="0" i="0" u="none" baseline="0" dirty="0" smtClean="0"/>
              <a:t>And micron’s hybrid memory cube, among others </a:t>
            </a:r>
          </a:p>
          <a:p>
            <a:r>
              <a:rPr lang="en-US" b="1" i="1" u="sng" baseline="0" dirty="0" smtClean="0"/>
              <a:t>[END-CLICK]</a:t>
            </a:r>
            <a:endParaRPr lang="en-US" b="1" i="1" u="sng" dirty="0" smtClean="0"/>
          </a:p>
          <a:p>
            <a:endParaRPr lang="en-US"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29</a:t>
            </a:fld>
            <a:endParaRPr lang="en-US"/>
          </a:p>
        </p:txBody>
      </p:sp>
    </p:spTree>
    <p:extLst>
      <p:ext uri="{BB962C8B-B14F-4D97-AF65-F5344CB8AC3E}">
        <p14:creationId xmlns:p14="http://schemas.microsoft.com/office/powerpoint/2010/main" val="1520463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b="0" i="0" u="none" dirty="0" smtClean="0"/>
              <a:t>Each DRAM layer is organized as an array of Banks</a:t>
            </a:r>
          </a:p>
          <a:p>
            <a:r>
              <a:rPr lang="en-US" b="1" i="0" u="none" dirty="0" smtClean="0"/>
              <a:t>[CLICK]</a:t>
            </a:r>
          </a:p>
          <a:p>
            <a:r>
              <a:rPr lang="en-US" b="0" i="0" u="none" dirty="0" smtClean="0"/>
              <a:t>and</a:t>
            </a:r>
            <a:r>
              <a:rPr lang="en-US" b="0" i="0" u="none" baseline="0" dirty="0" smtClean="0"/>
              <a:t> a bank is an array of cells with a row buffer. The row buffer holds one row at a time and uses this structure to transfer data with high bandwidth into the logic layer via TSVs</a:t>
            </a:r>
          </a:p>
          <a:p>
            <a:r>
              <a:rPr lang="en-US" b="1" i="0" u="none" baseline="0" dirty="0" smtClean="0"/>
              <a:t>[CLICK]</a:t>
            </a:r>
            <a:endParaRPr lang="en-US" b="1" i="0" u="none" dirty="0" smtClean="0"/>
          </a:p>
          <a:p>
            <a:r>
              <a:rPr lang="en-US" b="0" i="0" u="none" dirty="0" smtClean="0"/>
              <a:t>We</a:t>
            </a:r>
            <a:r>
              <a:rPr lang="en-US" b="0" i="0" u="none" baseline="0" dirty="0" smtClean="0"/>
              <a:t> now show the distribution of bit vectors across the DRAM arrays to enable parallel processing of many bins. </a:t>
            </a:r>
          </a:p>
          <a:p>
            <a:r>
              <a:rPr lang="en-US" b="1" i="0" u="none" baseline="0" dirty="0" smtClean="0"/>
              <a:t>[CLICK]</a:t>
            </a:r>
          </a:p>
          <a:p>
            <a:r>
              <a:rPr lang="en-US" b="0" i="0" u="none" baseline="0" dirty="0" smtClean="0"/>
              <a:t>Each row represents a token's occurrence across many sequential bins. and the row of the appropriate token gets queried to find a vector showing the occurrence of the token across many bins.</a:t>
            </a:r>
          </a:p>
          <a:p>
            <a:r>
              <a:rPr lang="en-US" b="0" i="0" u="none" baseline="0" dirty="0" smtClean="0"/>
              <a:t>These are the vectors are brought down into the logic layer to be operated on.</a:t>
            </a:r>
          </a:p>
          <a:p>
            <a:r>
              <a:rPr lang="en-US" b="1" i="1" u="sng" baseline="0" dirty="0" smtClean="0"/>
              <a:t>[CLICK]</a:t>
            </a:r>
          </a:p>
          <a:p>
            <a:endParaRPr lang="en-US" b="1" i="1" u="sng" baseline="0" dirty="0" smtClean="0"/>
          </a:p>
          <a:p>
            <a:r>
              <a:rPr lang="en-US" b="1" i="1" u="sng" baseline="0" dirty="0" smtClean="0"/>
              <a:t>[END-CLICK]</a:t>
            </a:r>
            <a:endParaRPr lang="en-US" b="0" i="0" u="none" baseline="0"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30</a:t>
            </a:fld>
            <a:endParaRPr lang="en-US"/>
          </a:p>
        </p:txBody>
      </p:sp>
    </p:spTree>
    <p:extLst>
      <p:ext uri="{BB962C8B-B14F-4D97-AF65-F5344CB8AC3E}">
        <p14:creationId xmlns:p14="http://schemas.microsoft.com/office/powerpoint/2010/main" val="1475075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b="0" i="0" u="none" dirty="0" smtClean="0"/>
              <a:t>We</a:t>
            </a:r>
            <a:r>
              <a:rPr lang="en-US" b="0" i="0" u="none" baseline="0" dirty="0" smtClean="0"/>
              <a:t> now look at the implementation of logic in the logic layer </a:t>
            </a:r>
            <a:endParaRPr lang="en-US" b="0" i="0" u="none" dirty="0" smtClean="0"/>
          </a:p>
          <a:p>
            <a:r>
              <a:rPr lang="en-US" b="1" i="1" u="sng" dirty="0" smtClean="0"/>
              <a:t>[CLICK]</a:t>
            </a:r>
          </a:p>
          <a:p>
            <a:r>
              <a:rPr lang="en-US" b="0" i="0" u="none" dirty="0" smtClean="0"/>
              <a:t>GRIM-Filter</a:t>
            </a:r>
            <a:r>
              <a:rPr lang="en-US" b="0" i="0" u="none" baseline="0" dirty="0" smtClean="0"/>
              <a:t> only requires a very simple design for enabling the </a:t>
            </a:r>
            <a:r>
              <a:rPr lang="en-US" b="0" i="0" u="none" baseline="0" dirty="0" err="1" smtClean="0"/>
              <a:t>bitvector</a:t>
            </a:r>
            <a:r>
              <a:rPr lang="en-US" b="0" i="0" u="none" baseline="0" dirty="0" smtClean="0"/>
              <a:t> sum and threshold compare across many bins simultaneously. One comparator, </a:t>
            </a:r>
            <a:r>
              <a:rPr lang="en-US" b="0" i="0" u="none" baseline="0" dirty="0" err="1" smtClean="0"/>
              <a:t>incrementer</a:t>
            </a:r>
            <a:r>
              <a:rPr lang="en-US" b="0" i="0" u="none" baseline="0" dirty="0" smtClean="0"/>
              <a:t>, accumulator, and buffer for each bin that we are checking in parallel</a:t>
            </a:r>
            <a:endParaRPr lang="en-US" b="0" i="0" u="none" dirty="0" smtClean="0"/>
          </a:p>
          <a:p>
            <a:r>
              <a:rPr lang="en-US" b="1" i="1" u="sng" dirty="0" smtClean="0"/>
              <a:t>[CLICK]</a:t>
            </a:r>
          </a:p>
          <a:p>
            <a:r>
              <a:rPr lang="en-US" b="0" i="0" u="none" dirty="0" smtClean="0"/>
              <a:t>This results in a very low area overhead and ease of implementation</a:t>
            </a:r>
          </a:p>
          <a:p>
            <a:r>
              <a:rPr lang="en-US" b="1" i="1" u="sng"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31</a:t>
            </a:fld>
            <a:endParaRPr lang="en-US"/>
          </a:p>
        </p:txBody>
      </p:sp>
    </p:spTree>
    <p:extLst>
      <p:ext uri="{BB962C8B-B14F-4D97-AF65-F5344CB8AC3E}">
        <p14:creationId xmlns:p14="http://schemas.microsoft.com/office/powerpoint/2010/main" val="803842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937151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ran</a:t>
            </a:r>
            <a:r>
              <a:rPr lang="en-US" baseline="0" dirty="0" smtClean="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34</a:t>
            </a:fld>
            <a:endParaRPr lang="en-US"/>
          </a:p>
        </p:txBody>
      </p:sp>
    </p:spTree>
    <p:extLst>
      <p:ext uri="{BB962C8B-B14F-4D97-AF65-F5344CB8AC3E}">
        <p14:creationId xmlns:p14="http://schemas.microsoft.com/office/powerpoint/2010/main" val="369289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ran</a:t>
            </a:r>
            <a:r>
              <a:rPr lang="en-US" baseline="0" dirty="0" smtClean="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35</a:t>
            </a:fld>
            <a:endParaRPr lang="en-US"/>
          </a:p>
        </p:txBody>
      </p:sp>
    </p:spTree>
    <p:extLst>
      <p:ext uri="{BB962C8B-B14F-4D97-AF65-F5344CB8AC3E}">
        <p14:creationId xmlns:p14="http://schemas.microsoft.com/office/powerpoint/2010/main" val="1560954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Summarize these bullet points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36</a:t>
            </a:fld>
            <a:endParaRPr lang="en-US"/>
          </a:p>
        </p:txBody>
      </p:sp>
    </p:spTree>
    <p:extLst>
      <p:ext uri="{BB962C8B-B14F-4D97-AF65-F5344CB8AC3E}">
        <p14:creationId xmlns:p14="http://schemas.microsoft.com/office/powerpoint/2010/main" val="510897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0" i="0"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1653086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smtClean="0"/>
              <a:t>[CLICK]</a:t>
            </a:r>
          </a:p>
          <a:p>
            <a:r>
              <a:rPr lang="en-US" dirty="0" smtClean="0"/>
              <a:t>We propose an</a:t>
            </a:r>
            <a:r>
              <a:rPr lang="en-US" baseline="0" dirty="0" smtClean="0"/>
              <a:t> in-memory filter to accelerate read mapping</a:t>
            </a:r>
          </a:p>
          <a:p>
            <a:r>
              <a:rPr lang="en-US" b="1" i="1" u="sng" baseline="0" dirty="0" smtClean="0"/>
              <a:t>[CLICK]</a:t>
            </a:r>
          </a:p>
          <a:p>
            <a:r>
              <a:rPr lang="en-US" b="0" i="0" u="none" baseline="0" dirty="0" smtClean="0"/>
              <a:t>Compared to the previous best filter we show up to 3.7x end-to-end speedup on the same mapper and</a:t>
            </a:r>
          </a:p>
          <a:p>
            <a:r>
              <a:rPr lang="en-US" b="0" i="0" u="none" baseline="0" dirty="0" smtClean="0"/>
              <a:t>We also observe on average 6x fewer false negatives</a:t>
            </a:r>
          </a:p>
          <a:p>
            <a:r>
              <a:rPr lang="en-US" b="1" i="1" u="sng" baseline="0" dirty="0" smtClean="0"/>
              <a:t>[CLICK]</a:t>
            </a:r>
          </a:p>
          <a:p>
            <a:r>
              <a:rPr lang="en-US" b="0" i="0" u="none" baseline="0" dirty="0" smtClean="0"/>
              <a:t>GRIM-Filter is a universal filter that can be applied to any read mapper and we hope these results encourage people to use processing in memory to improve other data intensive algorithms</a:t>
            </a:r>
          </a:p>
          <a:p>
            <a:r>
              <a:rPr lang="en-US" b="1" i="1" u="sng" baseline="0" dirty="0" smtClean="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38</a:t>
            </a:fld>
            <a:endParaRPr lang="en-US"/>
          </a:p>
        </p:txBody>
      </p:sp>
    </p:spTree>
    <p:extLst>
      <p:ext uri="{BB962C8B-B14F-4D97-AF65-F5344CB8AC3E}">
        <p14:creationId xmlns:p14="http://schemas.microsoft.com/office/powerpoint/2010/main" val="1111203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Hello</a:t>
            </a:r>
            <a:r>
              <a:rPr lang="en-US" baseline="0" dirty="0" smtClean="0"/>
              <a:t>, my name is </a:t>
            </a:r>
            <a:r>
              <a:rPr lang="en-US" baseline="0" dirty="0" err="1" smtClean="0"/>
              <a:t>Jeremie</a:t>
            </a:r>
            <a:r>
              <a:rPr lang="en-US" baseline="0" dirty="0" smtClean="0"/>
              <a:t> Kim and I will be presenting GRIM-Filter, fast seed location filtering in DNA read mapping using processing-in-memory technologies.</a:t>
            </a:r>
          </a:p>
          <a:p>
            <a:r>
              <a:rPr lang="en-US" b="1" i="1" u="sng" baseline="0" dirty="0" smtClean="0"/>
              <a:t>[CLICK</a:t>
            </a:r>
            <a:r>
              <a:rPr lang="en-US" b="1" i="1" u="sng" baseline="0" dirty="0" smtClean="0"/>
              <a:t>]</a:t>
            </a:r>
          </a:p>
          <a:p>
            <a:endParaRPr lang="en-US" b="1" i="1" u="sng" baseline="0" dirty="0" smtClean="0"/>
          </a:p>
          <a:p>
            <a:endParaRPr lang="en-US" b="1" i="1" u="sng" baseline="0" dirty="0" smtClean="0"/>
          </a:p>
          <a:p>
            <a:pPr marL="0" indent="0">
              <a:buNone/>
            </a:pPr>
            <a:r>
              <a:rPr lang="en-US" dirty="0" smtClean="0"/>
              <a:t>ANTICIPATE QUESTIONS </a:t>
            </a:r>
          </a:p>
          <a:p>
            <a:pPr marL="0" indent="0">
              <a:buNone/>
            </a:pPr>
            <a:r>
              <a:rPr lang="en-US" dirty="0" smtClean="0"/>
              <a:t>READ MAPPERS , FPGA, GPUs,</a:t>
            </a:r>
          </a:p>
          <a:p>
            <a:pPr marL="0" indent="0">
              <a:buNone/>
            </a:pPr>
            <a:r>
              <a:rPr lang="en-US" dirty="0" smtClean="0"/>
              <a:t>SHD?  SIMD</a:t>
            </a:r>
          </a:p>
          <a:p>
            <a:pPr marL="0" indent="0">
              <a:buNone/>
            </a:pPr>
            <a:r>
              <a:rPr lang="en-US" dirty="0" smtClean="0"/>
              <a:t>Etc.</a:t>
            </a:r>
          </a:p>
          <a:p>
            <a:pPr marL="0" indent="0">
              <a:buNone/>
            </a:pPr>
            <a:endParaRPr lang="en-US" dirty="0" smtClean="0"/>
          </a:p>
          <a:p>
            <a:pPr marL="0" indent="0">
              <a:buNone/>
            </a:pPr>
            <a:r>
              <a:rPr lang="en-US" dirty="0" smtClean="0"/>
              <a:t>How PIM is working here. Quick summary of the steps</a:t>
            </a:r>
          </a:p>
          <a:p>
            <a:pPr marL="0" indent="0">
              <a:buNone/>
            </a:pPr>
            <a:endParaRPr lang="en-US" dirty="0" smtClean="0"/>
          </a:p>
          <a:p>
            <a:pPr marL="0" indent="0">
              <a:buNone/>
            </a:pPr>
            <a:endParaRPr lang="en-US" dirty="0" smtClean="0"/>
          </a:p>
          <a:p>
            <a:pPr marL="0" indent="0">
              <a:buNone/>
            </a:pPr>
            <a:r>
              <a:rPr lang="en-US" dirty="0" smtClean="0"/>
              <a:t> </a:t>
            </a:r>
          </a:p>
          <a:p>
            <a:endParaRPr lang="en-US" b="1" i="1" u="sng" baseline="0"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39</a:t>
            </a:fld>
            <a:endParaRPr lang="en-US"/>
          </a:p>
        </p:txBody>
      </p:sp>
    </p:spTree>
    <p:extLst>
      <p:ext uri="{BB962C8B-B14F-4D97-AF65-F5344CB8AC3E}">
        <p14:creationId xmlns:p14="http://schemas.microsoft.com/office/powerpoint/2010/main" val="358694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REWRITE </a:t>
            </a:r>
            <a:endParaRPr lang="en-US" dirty="0" smtClean="0"/>
          </a:p>
          <a:p>
            <a:endParaRPr lang="en-US" dirty="0" smtClean="0"/>
          </a:p>
          <a:p>
            <a:r>
              <a:rPr lang="en-US" b="1" dirty="0" smtClean="0">
                <a:solidFill>
                  <a:srgbClr val="FF0000"/>
                </a:solidFill>
              </a:rPr>
              <a:t>MOVE THIS TO</a:t>
            </a:r>
            <a:r>
              <a:rPr lang="en-US" b="1" baseline="0" dirty="0" smtClean="0">
                <a:solidFill>
                  <a:srgbClr val="FF0000"/>
                </a:solidFill>
              </a:rPr>
              <a:t> BACKUP MAYBE</a:t>
            </a:r>
            <a:endParaRPr lang="en-US" b="1" dirty="0" smtClean="0">
              <a:solidFill>
                <a:srgbClr val="FF0000"/>
              </a:solidFill>
            </a:endParaRPr>
          </a:p>
          <a:p>
            <a:endParaRPr lang="en-US" dirty="0" smtClean="0"/>
          </a:p>
          <a:p>
            <a:r>
              <a:rPr lang="en-US" dirty="0" smtClean="0"/>
              <a:t>In this example, we will use a token</a:t>
            </a:r>
            <a:r>
              <a:rPr lang="en-US" baseline="0" dirty="0" smtClean="0"/>
              <a:t> size of 5 </a:t>
            </a:r>
            <a:endParaRPr lang="en-US" dirty="0" smtClean="0"/>
          </a:p>
          <a:p>
            <a:r>
              <a:rPr lang="en-US" dirty="0" smtClean="0"/>
              <a:t>We show how GRIM-Filter</a:t>
            </a:r>
            <a:r>
              <a:rPr lang="en-US" baseline="0" dirty="0" smtClean="0"/>
              <a:t> determines the need for alignment in a bin X. We use the read to generate a mask to selectively sum bit vectors. </a:t>
            </a:r>
          </a:p>
          <a:p>
            <a:r>
              <a:rPr lang="en-US" b="1" i="1" u="sng" baseline="0" dirty="0" smtClean="0"/>
              <a:t>[CLICK]</a:t>
            </a:r>
          </a:p>
          <a:p>
            <a:r>
              <a:rPr lang="en-US" baseline="0" dirty="0" smtClean="0"/>
              <a:t>For the given read sequence in red, we find all indices corresponding to the q-grams found in the read. </a:t>
            </a:r>
          </a:p>
          <a:p>
            <a:r>
              <a:rPr lang="en-US" b="1" i="1" u="sng" baseline="0" dirty="0" smtClean="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then query and </a:t>
            </a:r>
            <a:r>
              <a:rPr lang="en-US" b="1" i="1" u="sng" dirty="0" smtClean="0"/>
              <a:t>[CLICK]</a:t>
            </a:r>
            <a:r>
              <a:rPr lang="en-US" baseline="0" dirty="0" smtClean="0"/>
              <a:t> sum the bits of bin X’s pre-computed bit vector of the reference genome.</a:t>
            </a:r>
          </a:p>
          <a:p>
            <a:r>
              <a:rPr lang="en-US" b="0" i="0" u="none" dirty="0" smtClean="0"/>
              <a:t>This final value is then compared to a threshold to determine the likelihood</a:t>
            </a:r>
            <a:r>
              <a:rPr lang="en-US" b="0" i="0" u="none" baseline="0" dirty="0" smtClean="0"/>
              <a:t> of this read’s existence in Bin X</a:t>
            </a:r>
          </a:p>
          <a:p>
            <a:r>
              <a:rPr lang="en-US" b="0" i="0" u="none" baseline="0" dirty="0" smtClean="0"/>
              <a:t>These are all very simple operations and can be run in parallel across different bins</a:t>
            </a:r>
          </a:p>
          <a:p>
            <a:r>
              <a:rPr lang="en-US" b="1" i="1" u="sng" baseline="0" dirty="0" smtClean="0"/>
              <a:t>[END-CLICK]</a:t>
            </a:r>
            <a:endParaRPr lang="en-US" b="1" i="1" u="sng" dirty="0" smtClean="0"/>
          </a:p>
          <a:p>
            <a:endParaRPr lang="en-US" dirty="0"/>
          </a:p>
        </p:txBody>
      </p:sp>
      <p:sp>
        <p:nvSpPr>
          <p:cNvPr id="4" name="Slide Number Placeholder 3"/>
          <p:cNvSpPr>
            <a:spLocks noGrp="1"/>
          </p:cNvSpPr>
          <p:nvPr>
            <p:ph type="sldNum" sz="quarter" idx="10"/>
          </p:nvPr>
        </p:nvSpPr>
        <p:spPr/>
        <p:txBody>
          <a:bodyPr/>
          <a:lstStyle/>
          <a:p>
            <a:fld id="{BBA3D9B9-CD49-6346-9B64-E0A0DC2E5A77}" type="slidenum">
              <a:rPr lang="en-US" smtClean="0"/>
              <a:t>45</a:t>
            </a:fld>
            <a:endParaRPr lang="en-US"/>
          </a:p>
        </p:txBody>
      </p:sp>
    </p:spTree>
    <p:extLst>
      <p:ext uri="{BB962C8B-B14F-4D97-AF65-F5344CB8AC3E}">
        <p14:creationId xmlns:p14="http://schemas.microsoft.com/office/powerpoint/2010/main" val="247018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emf"/><Relationship Id="rId1" Type="http://schemas.openxmlformats.org/officeDocument/2006/relationships/slideMaster" Target="../slideMasters/slideMaster10.xml"/><Relationship Id="rId2"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2014296437"/>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1348005351"/>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209420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920450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20899862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4960565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86635978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76280883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8436790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02635248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1059169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08C9543E-5205-9747-9651-834D4A4090BA}" type="slidenum">
              <a:rPr lang="en-US"/>
              <a:pPr/>
              <a:t>‹#›</a:t>
            </a:fld>
            <a:endParaRPr lang="en-US"/>
          </a:p>
        </p:txBody>
      </p:sp>
    </p:spTree>
    <p:extLst>
      <p:ext uri="{BB962C8B-B14F-4D97-AF65-F5344CB8AC3E}">
        <p14:creationId xmlns:p14="http://schemas.microsoft.com/office/powerpoint/2010/main" val="202853385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181884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11823805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315764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919288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2128301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4156806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7850168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82070844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5228178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241504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9733095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247648"/>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430766"/>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31164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57735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39514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076715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09259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663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20447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898927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24991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5064051"/>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758145"/>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16762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038367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9129728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5180805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222665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4367962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805560"/>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7050022"/>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8534261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498476"/>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29537"/>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7123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88587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731893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240386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192671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86173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660787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636177"/>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08288"/>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5339199"/>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4538799"/>
      </p:ext>
    </p:extLst>
  </p:cSld>
  <p:clrMapOvr>
    <a:masterClrMapping/>
  </p:clrMapOv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563783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633560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1161789"/>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668945"/>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054123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968693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8529868"/>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8727"/>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255177"/>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2945282"/>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866316"/>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05692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343035"/>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36034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227870"/>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494075"/>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619786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598315"/>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73535"/>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2207117"/>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3600"/>
            </a:lvl1pPr>
          </a:lstStyle>
          <a:p>
            <a:r>
              <a:rPr lang="en-US" altLang="zh-TW" smtClean="0"/>
              <a:t>Click to edit Master title style</a:t>
            </a:r>
            <a:endParaRPr lang="en-US" altLang="en-US" dirty="0"/>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82204454"/>
      </p:ext>
    </p:extLst>
  </p:cSld>
  <p:clrMapOvr>
    <a:masterClrMapping/>
  </p:clrMapOv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lvl2pPr marL="502444" indent="-244079">
              <a:buFont typeface="Wingdings" charset="2"/>
              <a:buChar char="q"/>
              <a:defRPr/>
            </a:lvl2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60733"/>
      </p:ext>
    </p:extLst>
  </p:cSld>
  <p:clrMapOvr>
    <a:masterClrMapping/>
  </p:clrMapOv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74844007"/>
      </p:ext>
    </p:extLst>
  </p:cSld>
  <p:clrMapOvr>
    <a:masterClrMapping/>
  </p:clrMapOv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5368819"/>
      </p:ext>
    </p:extLst>
  </p:cSld>
  <p:clrMapOvr>
    <a:masterClrMapping/>
  </p:clrMapOv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04392805"/>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21691192"/>
      </p:ext>
    </p:extLst>
  </p:cSld>
  <p:clrMapOvr>
    <a:masterClrMapping/>
  </p:clrMapOvr>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48899867"/>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959785024"/>
      </p:ext>
    </p:extLst>
  </p:cSld>
  <p:clrMapOvr>
    <a:masterClrMapping/>
  </p:clrMapOvr>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357225751"/>
      </p:ext>
    </p:extLst>
  </p:cSld>
  <p:clrMapOvr>
    <a:masterClrMapping/>
  </p:clrMapOv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1898623"/>
      </p:ext>
    </p:extLst>
  </p:cSld>
  <p:clrMapOvr>
    <a:masterClrMapping/>
  </p:clrMapOv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38849968"/>
      </p:ext>
    </p:extLst>
  </p:cSld>
  <p:clrMapOvr>
    <a:masterClrMapping/>
  </p:clrMapOv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black&amp;w.png"/>
          <p:cNvPicPr>
            <a:picLocks noChangeAspect="1"/>
          </p:cNvPicPr>
          <p:nvPr/>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386495" y="1941516"/>
            <a:ext cx="5009103" cy="1752600"/>
          </a:xfrm>
          <a:prstGeom prst="rect">
            <a:avLst/>
          </a:prstGeom>
        </p:spPr>
        <p:txBody>
          <a:bodyPr/>
          <a:lstStyle>
            <a:lvl1pPr marL="0" indent="0" algn="l">
              <a:buNone/>
              <a:defRPr sz="2100">
                <a:solidFill>
                  <a:schemeClr val="accent1"/>
                </a:solidFill>
                <a:latin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
        <p:nvSpPr>
          <p:cNvPr id="8" name="Rectangle 7"/>
          <p:cNvSpPr/>
          <p:nvPr/>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pic>
        <p:nvPicPr>
          <p:cNvPr id="9" name="Picture 8" descr="ecelogorb.psd"/>
          <p:cNvPicPr>
            <a:picLocks noChangeAspect="1"/>
          </p:cNvPicPr>
          <p:nvPr/>
        </p:nvPicPr>
        <p:blipFill>
          <a:blip r:embed="rId3" cstate="screen">
            <a:lum bright="-8000"/>
            <a:extLst>
              <a:ext uri="{28A0092B-C50C-407E-A947-70E740481C1C}">
                <a14:useLocalDpi xmlns:a14="http://schemas.microsoft.com/office/drawing/2010/main"/>
              </a:ext>
            </a:extLst>
          </a:blip>
          <a:stretch>
            <a:fillRect/>
          </a:stretch>
        </p:blipFill>
        <p:spPr>
          <a:xfrm>
            <a:off x="252548" y="6080245"/>
            <a:ext cx="3275179" cy="655036"/>
          </a:xfrm>
          <a:prstGeom prst="rect">
            <a:avLst/>
          </a:prstGeom>
          <a:effectLst/>
        </p:spPr>
      </p:pic>
      <p:pic>
        <p:nvPicPr>
          <p:cNvPr id="10" name="Picture 9" descr="CMU_logo_horiz_black.eps"/>
          <p:cNvPicPr>
            <a:picLocks noChangeAspect="1"/>
          </p:cNvPicPr>
          <p:nvPr/>
        </p:nvPicPr>
        <p:blipFill>
          <a:blip r:embed="rId4" cstate="print"/>
          <a:stretch>
            <a:fillRect/>
          </a:stretch>
        </p:blipFill>
        <p:spPr>
          <a:xfrm>
            <a:off x="5108521" y="6259240"/>
            <a:ext cx="3895838" cy="354413"/>
          </a:xfrm>
          <a:prstGeom prst="rect">
            <a:avLst/>
          </a:prstGeom>
          <a:effectLst/>
        </p:spPr>
      </p:pic>
    </p:spTree>
    <p:extLst>
      <p:ext uri="{BB962C8B-B14F-4D97-AF65-F5344CB8AC3E}">
        <p14:creationId xmlns:p14="http://schemas.microsoft.com/office/powerpoint/2010/main" val="16021356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78"/>
            <a:ext cx="8229600" cy="534327"/>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079505"/>
            <a:ext cx="8229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Tree>
    <p:extLst>
      <p:ext uri="{BB962C8B-B14F-4D97-AF65-F5344CB8AC3E}">
        <p14:creationId xmlns:p14="http://schemas.microsoft.com/office/powerpoint/2010/main" val="19433152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457200" y="1197469"/>
            <a:ext cx="8229600" cy="4441371"/>
          </a:xfrm>
          <a:prstGeom prst="rect">
            <a:avLst/>
          </a:prstGeom>
        </p:spPr>
        <p:txBody>
          <a:bodyPr>
            <a:normAutofit/>
          </a:bodyPr>
          <a:lstStyle>
            <a:lvl1pPr marL="0" indent="0" algn="l">
              <a:buNone/>
              <a:defRPr sz="2100">
                <a:solidFill>
                  <a:schemeClr val="accent2"/>
                </a:solidFill>
                <a:latin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Tree>
    <p:extLst>
      <p:ext uri="{BB962C8B-B14F-4D97-AF65-F5344CB8AC3E}">
        <p14:creationId xmlns:p14="http://schemas.microsoft.com/office/powerpoint/2010/main" val="2200985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兩項物件">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5"/>
            <a:ext cx="4038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2" name="Title 1"/>
          <p:cNvSpPr>
            <a:spLocks noGrp="1"/>
          </p:cNvSpPr>
          <p:nvPr>
            <p:ph type="title"/>
          </p:nvPr>
        </p:nvSpPr>
        <p:spPr>
          <a:xfrm>
            <a:off x="457200" y="274678"/>
            <a:ext cx="8229600" cy="532719"/>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10" name="Content Placeholder 2"/>
          <p:cNvSpPr>
            <a:spLocks noGrp="1"/>
          </p:cNvSpPr>
          <p:nvPr>
            <p:ph idx="14"/>
          </p:nvPr>
        </p:nvSpPr>
        <p:spPr>
          <a:xfrm>
            <a:off x="4648200" y="1079505"/>
            <a:ext cx="4038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Tree>
    <p:extLst>
      <p:ext uri="{BB962C8B-B14F-4D97-AF65-F5344CB8AC3E}">
        <p14:creationId xmlns:p14="http://schemas.microsoft.com/office/powerpoint/2010/main" val="12288174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Text Placeholder 2"/>
          <p:cNvSpPr>
            <a:spLocks noGrp="1"/>
          </p:cNvSpPr>
          <p:nvPr>
            <p:ph type="body" idx="1"/>
          </p:nvPr>
        </p:nvSpPr>
        <p:spPr>
          <a:xfrm>
            <a:off x="457200" y="1170254"/>
            <a:ext cx="4040188" cy="1004661"/>
          </a:xfrm>
          <a:prstGeom prst="rect">
            <a:avLst/>
          </a:prstGeom>
        </p:spPr>
        <p:txBody>
          <a:bodyPr anchor="t"/>
          <a:lstStyle>
            <a:lvl1pPr marL="0" indent="0">
              <a:buNone/>
              <a:defRPr sz="1800" b="0">
                <a:solidFill>
                  <a:srgbClr val="606060"/>
                </a:solidFill>
                <a:latin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5" name="Text Placeholder 4"/>
          <p:cNvSpPr>
            <a:spLocks noGrp="1"/>
          </p:cNvSpPr>
          <p:nvPr>
            <p:ph type="body" sz="quarter" idx="3"/>
          </p:nvPr>
        </p:nvSpPr>
        <p:spPr>
          <a:xfrm>
            <a:off x="4645045" y="1170254"/>
            <a:ext cx="4041775" cy="1004661"/>
          </a:xfrm>
          <a:prstGeom prst="rect">
            <a:avLst/>
          </a:prstGeom>
        </p:spPr>
        <p:txBody>
          <a:bodyPr anchor="t"/>
          <a:lstStyle>
            <a:lvl1pPr marL="0" indent="0">
              <a:buNone/>
              <a:defRPr sz="1800" b="0">
                <a:solidFill>
                  <a:srgbClr val="606060"/>
                </a:solidFill>
                <a:latin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r>
              <a:rPr lang="en-US" altLang="zh-TW" smtClean="0"/>
              <a:t>Drag picture to placeholder or click icon to add</a:t>
            </a:r>
            <a:endParaRPr lang="en-US" dirty="0"/>
          </a:p>
        </p:txBody>
      </p:sp>
      <p:sp>
        <p:nvSpPr>
          <p:cNvPr id="12" name="Picture Placeholder 10"/>
          <p:cNvSpPr>
            <a:spLocks noGrp="1"/>
          </p:cNvSpPr>
          <p:nvPr>
            <p:ph type="pic" sz="quarter" idx="14"/>
          </p:nvPr>
        </p:nvSpPr>
        <p:spPr>
          <a:xfrm>
            <a:off x="4649790" y="2174875"/>
            <a:ext cx="4040188" cy="3903663"/>
          </a:xfrm>
          <a:prstGeom prst="rect">
            <a:avLst/>
          </a:prstGeom>
        </p:spPr>
        <p:txBody>
          <a:bodyPr vert="horz"/>
          <a:lstStyle>
            <a:lvl1pPr>
              <a:buFont typeface="Wingdings" charset="2"/>
              <a:buChar char="§"/>
              <a:defRPr>
                <a:solidFill>
                  <a:srgbClr val="606060"/>
                </a:solidFill>
                <a:latin typeface="Arial"/>
              </a:defRPr>
            </a:lvl1pPr>
          </a:lstStyle>
          <a:p>
            <a:r>
              <a:rPr lang="en-US" altLang="zh-TW" smtClean="0"/>
              <a:t>Drag picture to placeholder or click icon to add</a:t>
            </a:r>
            <a:endParaRPr lang="en-US" dirty="0"/>
          </a:p>
        </p:txBody>
      </p:sp>
    </p:spTree>
    <p:extLst>
      <p:ext uri="{BB962C8B-B14F-4D97-AF65-F5344CB8AC3E}">
        <p14:creationId xmlns:p14="http://schemas.microsoft.com/office/powerpoint/2010/main" val="3844136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2094557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Rectangle 4"/>
          <p:cNvSpPr/>
          <p:nvPr/>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Tree>
    <p:extLst>
      <p:ext uri="{BB962C8B-B14F-4D97-AF65-F5344CB8AC3E}">
        <p14:creationId xmlns:p14="http://schemas.microsoft.com/office/powerpoint/2010/main" val="13908277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Rectangle 7"/>
          <p:cNvSpPr/>
          <p:nvPr/>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atin typeface="Arial"/>
              </a:defRPr>
            </a:lvl1pPr>
          </a:lstStyle>
          <a:p>
            <a:r>
              <a:rPr lang="en-US" altLang="zh-TW"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atin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atin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Tree>
    <p:extLst>
      <p:ext uri="{BB962C8B-B14F-4D97-AF65-F5344CB8AC3E}">
        <p14:creationId xmlns:p14="http://schemas.microsoft.com/office/powerpoint/2010/main" val="2818243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78"/>
            <a:ext cx="8229600" cy="532719"/>
          </a:xfrm>
        </p:spPr>
        <p:txBody>
          <a:bodyPr/>
          <a:lstStyle>
            <a:lvl1pPr>
              <a:defRPr>
                <a:latin typeface="Arial"/>
              </a:defRPr>
            </a:lvl1pPr>
          </a:lstStyle>
          <a:p>
            <a:r>
              <a:rPr lang="en-US" altLang="zh-TW" smtClean="0"/>
              <a:t>Click to edit Master title style</a:t>
            </a:r>
            <a:endParaRPr lang="en-US" dirty="0"/>
          </a:p>
        </p:txBody>
      </p:sp>
      <p:sp>
        <p:nvSpPr>
          <p:cNvPr id="6" name="Text Placeholder 2"/>
          <p:cNvSpPr>
            <a:spLocks noGrp="1"/>
          </p:cNvSpPr>
          <p:nvPr>
            <p:ph idx="1" hasCustomPrompt="1"/>
          </p:nvPr>
        </p:nvSpPr>
        <p:spPr>
          <a:xfrm>
            <a:off x="457200" y="1161183"/>
            <a:ext cx="8229600" cy="4525963"/>
          </a:xfrm>
          <a:prstGeom prst="rect">
            <a:avLst/>
          </a:prstGeom>
        </p:spPr>
        <p:txBody>
          <a:bodyPr vert="horz" lIns="91440" tIns="45720" rIns="91440" bIns="45720" rtlCol="0">
            <a:normAutofit/>
          </a:bodyPr>
          <a:lstStyle>
            <a:lvl1pPr marL="257175" marR="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257175" marR="0" lvl="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1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557213" marR="0" lvl="1" indent="-214313"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800" b="0" i="0" u="none" strike="noStrike" kern="1200" cap="none" spc="0" normalizeH="0" baseline="0" noProof="0" dirty="0" smtClean="0">
                <a:ln>
                  <a:noFill/>
                </a:ln>
                <a:solidFill>
                  <a:srgbClr val="A1A1A1"/>
                </a:solidFill>
                <a:effectLst/>
                <a:uLnTx/>
                <a:uFillTx/>
                <a:latin typeface="Arial"/>
                <a:ea typeface="+mn-ea"/>
                <a:cs typeface="+mn-cs"/>
              </a:rPr>
              <a:t>Second level</a:t>
            </a:r>
          </a:p>
          <a:p>
            <a:pPr marL="857250" marR="0" lvl="2" indent="-171450"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5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4208289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78"/>
            <a:ext cx="8229600" cy="532719"/>
          </a:xfrm>
        </p:spPr>
        <p:txBody>
          <a:bodyPr/>
          <a:lstStyle>
            <a:lvl1pPr>
              <a:defRPr>
                <a:latin typeface="Arial"/>
              </a:defRPr>
            </a:lvl1pPr>
          </a:lstStyle>
          <a:p>
            <a:r>
              <a:rPr lang="en-US" altLang="zh-TW" smtClean="0"/>
              <a:t>Click to edit Master title style</a:t>
            </a:r>
            <a:endParaRPr lang="en-US" dirty="0"/>
          </a:p>
        </p:txBody>
      </p:sp>
      <p:sp>
        <p:nvSpPr>
          <p:cNvPr id="6" name="Text Placeholder 2"/>
          <p:cNvSpPr>
            <a:spLocks noGrp="1"/>
          </p:cNvSpPr>
          <p:nvPr>
            <p:ph idx="1" hasCustomPrompt="1"/>
          </p:nvPr>
        </p:nvSpPr>
        <p:spPr>
          <a:xfrm>
            <a:off x="457200" y="1161183"/>
            <a:ext cx="8229600" cy="4525963"/>
          </a:xfrm>
          <a:prstGeom prst="rect">
            <a:avLst/>
          </a:prstGeom>
        </p:spPr>
        <p:txBody>
          <a:bodyPr vert="horz" lIns="91440" tIns="45720" rIns="91440" bIns="45720" rtlCol="0">
            <a:normAutofit/>
          </a:bodyPr>
          <a:lstStyle>
            <a:lvl1pPr marL="257175" marR="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257175" marR="0" lvl="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1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557213" marR="0" lvl="1" indent="-214313"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800" b="0" i="0" u="none" strike="noStrike" kern="1200" cap="none" spc="0" normalizeH="0" baseline="0" noProof="0" dirty="0" smtClean="0">
                <a:ln>
                  <a:noFill/>
                </a:ln>
                <a:solidFill>
                  <a:srgbClr val="A1A1A1"/>
                </a:solidFill>
                <a:effectLst/>
                <a:uLnTx/>
                <a:uFillTx/>
                <a:latin typeface="Arial"/>
                <a:ea typeface="+mn-ea"/>
                <a:cs typeface="+mn-cs"/>
              </a:rPr>
              <a:t>Second level</a:t>
            </a:r>
          </a:p>
          <a:p>
            <a:pPr marL="857250" marR="0" lvl="2" indent="-171450"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5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20021639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69"/>
            <a:ext cx="8229600" cy="4441371"/>
          </a:xfrm>
          <a:prstGeom prst="rect">
            <a:avLst/>
          </a:prstGeom>
        </p:spPr>
        <p:txBody>
          <a:bodyPr>
            <a:normAutofit/>
          </a:bodyPr>
          <a:lstStyle>
            <a:lvl1pPr marL="0" indent="0" algn="l">
              <a:buNone/>
              <a:defRPr sz="1800">
                <a:solidFill>
                  <a:schemeClr val="accent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
        <p:nvSpPr>
          <p:cNvPr id="8" name="Title 1"/>
          <p:cNvSpPr>
            <a:spLocks noGrp="1"/>
          </p:cNvSpPr>
          <p:nvPr>
            <p:ph type="title"/>
          </p:nvPr>
        </p:nvSpPr>
        <p:spPr>
          <a:xfrm>
            <a:off x="457200" y="274678"/>
            <a:ext cx="8229600" cy="532719"/>
          </a:xfr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4480243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2400">
                <a:latin typeface="Arial"/>
                <a:cs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8" name="Title 1"/>
          <p:cNvSpPr>
            <a:spLocks noGrp="1"/>
          </p:cNvSpPr>
          <p:nvPr>
            <p:ph type="title"/>
          </p:nvPr>
        </p:nvSpPr>
        <p:spPr>
          <a:xfrm>
            <a:off x="457200" y="274678"/>
            <a:ext cx="8229600" cy="532719"/>
          </a:xfr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6599912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altLang="zh-TW"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9" name="Text Placeholder 3"/>
          <p:cNvSpPr>
            <a:spLocks noGrp="1"/>
          </p:cNvSpPr>
          <p:nvPr>
            <p:ph type="body" sz="half" idx="10"/>
          </p:nvPr>
        </p:nvSpPr>
        <p:spPr>
          <a:xfrm>
            <a:off x="457203" y="1070426"/>
            <a:ext cx="2859088" cy="49196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Tree>
    <p:extLst>
      <p:ext uri="{BB962C8B-B14F-4D97-AF65-F5344CB8AC3E}">
        <p14:creationId xmlns:p14="http://schemas.microsoft.com/office/powerpoint/2010/main" val="15121746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直排標題及文字">
    <p:spTree>
      <p:nvGrpSpPr>
        <p:cNvPr id="1" name=""/>
        <p:cNvGrpSpPr/>
        <p:nvPr/>
      </p:nvGrpSpPr>
      <p:grpSpPr>
        <a:xfrm>
          <a:off x="0" y="0"/>
          <a:ext cx="0" cy="0"/>
          <a:chOff x="0" y="0"/>
          <a:chExt cx="0" cy="0"/>
        </a:xfrm>
      </p:grpSpPr>
      <p:sp>
        <p:nvSpPr>
          <p:cNvPr id="7" name="Rectangle 6"/>
          <p:cNvSpPr/>
          <p:nvPr/>
        </p:nvSpPr>
        <p:spPr>
          <a:xfrm>
            <a:off x="3184073" y="14518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Tree>
    <p:extLst>
      <p:ext uri="{BB962C8B-B14F-4D97-AF65-F5344CB8AC3E}">
        <p14:creationId xmlns:p14="http://schemas.microsoft.com/office/powerpoint/2010/main" val="17983513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715522"/>
      </p:ext>
    </p:extLst>
  </p:cSld>
  <p:clrMapOvr>
    <a:masterClrMapping/>
  </p:clrMapOv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9730"/>
      </p:ext>
    </p:extLst>
  </p:cSld>
  <p:clrMapOvr>
    <a:masterClrMapping/>
  </p:clrMapOvr>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270494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377524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99635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597651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828589"/>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01634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440665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152864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1516583"/>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4336663"/>
      </p:ext>
    </p:extLst>
  </p:cSld>
  <p:clrMapOvr>
    <a:masterClrMapping/>
  </p:clrMapOvr>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029844"/>
      </p:ext>
    </p:extLst>
  </p:cSld>
  <p:clrMapOvr>
    <a:masterClrMapping/>
  </p:clrMapOvr>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923374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19569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677797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5615"/>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344544"/>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175416"/>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6484856"/>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24574"/>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654778"/>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847808"/>
      </p:ext>
    </p:extLst>
  </p:cSld>
  <p:clrMapOvr>
    <a:masterClrMapping/>
  </p:clrMapOv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229450"/>
      </p:ext>
    </p:extLst>
  </p:cSld>
  <p:clrMapOvr>
    <a:masterClrMapping/>
  </p:clrMapOvr>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4938693"/>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814151"/>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39340"/>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8468829"/>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92811"/>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53644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0887601"/>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977012"/>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68686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5062061"/>
      </p:ext>
    </p:extLst>
  </p:cSld>
  <p:clrMapOvr>
    <a:masterClrMapping/>
  </p:clrMapOvr>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13570"/>
      </p:ext>
    </p:extLst>
  </p:cSld>
  <p:clrMapOvr>
    <a:masterClrMapping/>
  </p:clrMapOvr>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31488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132732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50377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7747945"/>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44183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99495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46934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0624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086144"/>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963561"/>
      </p:ext>
    </p:extLst>
  </p:cSld>
  <p:clrMapOvr>
    <a:masterClrMapping/>
  </p:clrMapOvr>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6231821"/>
      </p:ext>
    </p:extLst>
  </p:cSld>
  <p:clrMapOvr>
    <a:masterClrMapping/>
  </p:clrMapOvr>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50511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752016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64018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900782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32544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5417502"/>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353427"/>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004336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94038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0797573"/>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412151"/>
      </p:ext>
    </p:extLst>
  </p:cSld>
  <p:clrMapOvr>
    <a:masterClrMapping/>
  </p:clrMapOvr>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337186"/>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934542"/>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938073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6509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7899112"/>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74935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6310612"/>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406336"/>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4862111"/>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EF0CAD05-5F98-C240-A41D-E171A6304933}" type="slidenum">
              <a:rPr lang="en-US"/>
              <a:pPr/>
              <a:t>‹#›</a:t>
            </a:fld>
            <a:endParaRPr lang="en-US"/>
          </a:p>
        </p:txBody>
      </p:sp>
    </p:spTree>
    <p:extLst>
      <p:ext uri="{BB962C8B-B14F-4D97-AF65-F5344CB8AC3E}">
        <p14:creationId xmlns:p14="http://schemas.microsoft.com/office/powerpoint/2010/main" val="24054370"/>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554870954"/>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342128604"/>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134702987"/>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09129572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542433240"/>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60738316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299079964"/>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7071589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8396210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62206347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86339250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6768531"/>
      </p:ext>
    </p:extLst>
  </p:cSld>
  <p:clrMapOvr>
    <a:masterClrMapping/>
  </p:clrMapOvr>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6511870"/>
      </p:ext>
    </p:extLst>
  </p:cSld>
  <p:clrMapOvr>
    <a:masterClrMapping/>
  </p:clrMapOvr>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046589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938322"/>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677465"/>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72505"/>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082261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043643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499896"/>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5061582"/>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4416"/>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0819083"/>
      </p:ext>
    </p:extLst>
  </p:cSld>
  <p:clrMapOvr>
    <a:masterClrMapping/>
  </p:clrMapOvr>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404677"/>
      </p:ext>
    </p:extLst>
  </p:cSld>
  <p:clrMapOvr>
    <a:masterClrMapping/>
  </p:clrMapOvr>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1"/>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696051"/>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6994484"/>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519842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5959991"/>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717372"/>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705774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94221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2924774"/>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875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236096"/>
      </p:ext>
    </p:extLst>
  </p:cSld>
  <p:clrMapOvr>
    <a:masterClrMapping/>
  </p:clrMapOvr>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5290011"/>
      </p:ext>
    </p:extLst>
  </p:cSld>
  <p:clrMapOvr>
    <a:masterClrMapping/>
  </p:clrMapOvr>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1853217"/>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4614593"/>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124282"/>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30832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22583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9671467"/>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67685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73439"/>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967833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1836478"/>
      </p:ext>
    </p:extLst>
  </p:cSld>
  <p:clrMapOvr>
    <a:masterClrMapping/>
  </p:clrMapOvr>
  <p:transition/>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9999243"/>
      </p:ext>
    </p:extLst>
  </p:cSld>
  <p:clrMapOvr>
    <a:masterClrMapping/>
  </p:clrMapOvr>
  <p:transition/>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622681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17681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626402"/>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0061910"/>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972903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855725"/>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18637"/>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546478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5518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08C9543E-5205-9747-9651-834D4A4090BA}" type="slidenum">
              <a:rPr lang="en-US"/>
              <a:pPr/>
              <a:t>‹#›</a:t>
            </a:fld>
            <a:endParaRPr lang="en-US"/>
          </a:p>
        </p:txBody>
      </p:sp>
    </p:spTree>
    <p:extLst>
      <p:ext uri="{BB962C8B-B14F-4D97-AF65-F5344CB8AC3E}">
        <p14:creationId xmlns:p14="http://schemas.microsoft.com/office/powerpoint/2010/main" val="439588720"/>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82387136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97887531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7811088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90207243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044300451"/>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9668116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41355226"/>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0214408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64616621"/>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545590389"/>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775473811"/>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0898416"/>
      </p:ext>
    </p:extLst>
  </p:cSld>
  <p:clrMapOvr>
    <a:masterClrMapping/>
  </p:clrMapOvr>
  <p:transition/>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9050917"/>
      </p:ext>
    </p:extLst>
  </p:cSld>
  <p:clrMapOvr>
    <a:masterClrMapping/>
  </p:clrMapOvr>
  <p:transition/>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9"/>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2601883"/>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726099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202834"/>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12123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5863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56469"/>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872285"/>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176241"/>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79374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076460"/>
      </p:ext>
    </p:extLst>
  </p:cSld>
  <p:clrMapOvr>
    <a:masterClrMapping/>
  </p:clrMapOvr>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8888698"/>
      </p:ext>
    </p:extLst>
  </p:cSld>
  <p:clrMapOvr>
    <a:masterClrMapping/>
  </p:clrMapOvr>
  <p:transition/>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1"/>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6526264"/>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904007"/>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0"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572379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6843875"/>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542944"/>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24700"/>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380015"/>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189232"/>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7983629"/>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979514"/>
      </p:ext>
    </p:extLst>
  </p:cSld>
  <p:clrMapOvr>
    <a:masterClrMapping/>
  </p:clrMapOvr>
  <p:transition/>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230781"/>
      </p:ext>
    </p:extLst>
  </p:cSld>
  <p:clrMapOvr>
    <a:masterClrMapping/>
  </p:clrMapOvr>
  <p:transition/>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3014695"/>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4588694"/>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038211"/>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1233606"/>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54304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476551"/>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261448"/>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438982"/>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048260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831105"/>
      </p:ext>
    </p:extLst>
  </p:cSld>
  <p:clrMapOvr>
    <a:masterClrMapping/>
  </p:clrMapOvr>
  <p:transition/>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149483"/>
      </p:ext>
    </p:extLst>
  </p:cSld>
  <p:clrMapOvr>
    <a:masterClrMapping/>
  </p:clrMapOvr>
  <p:transition/>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80439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53895"/>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265934"/>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546618"/>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6254656"/>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80931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8955489"/>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8154"/>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20322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578622"/>
      </p:ext>
    </p:extLst>
  </p:cSld>
  <p:clrMapOvr>
    <a:masterClrMapping/>
  </p:clrMapOvr>
  <p:transition/>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883789"/>
      </p:ext>
    </p:extLst>
  </p:cSld>
  <p:clrMapOvr>
    <a:masterClrMapping/>
  </p:clrMapOvr>
  <p:transition/>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34669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2479826"/>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02999"/>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0488194"/>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372859"/>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51018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7201129"/>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223089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9810630"/>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4142849"/>
      </p:ext>
    </p:extLst>
  </p:cSld>
  <p:clrMapOvr>
    <a:masterClrMapping/>
  </p:clrMapOvr>
  <p:transition/>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2792527"/>
      </p:ext>
    </p:extLst>
  </p:cSld>
  <p:clrMapOvr>
    <a:masterClrMapping/>
  </p:clrMapOvr>
  <p:transition/>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906034"/>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414265"/>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83042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887088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5886887"/>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603870"/>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23369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0552692"/>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764366"/>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8"/>
            <a:ext cx="7772400" cy="1470025"/>
          </a:xfrm>
        </p:spPr>
        <p:txBody>
          <a:bodyPr/>
          <a:lstStyle>
            <a:lvl1pPr>
              <a:defRPr>
                <a:solidFill>
                  <a:srgbClr val="006633"/>
                </a:solidFil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3" indent="0" algn="ctr">
              <a:buNone/>
              <a:defRPr>
                <a:solidFill>
                  <a:schemeClr val="tx1">
                    <a:tint val="75000"/>
                  </a:schemeClr>
                </a:solidFill>
              </a:defRPr>
            </a:lvl4pPr>
            <a:lvl5pPr marL="1371389" indent="0" algn="ctr">
              <a:buNone/>
              <a:defRPr>
                <a:solidFill>
                  <a:schemeClr val="tx1">
                    <a:tint val="75000"/>
                  </a:schemeClr>
                </a:solidFill>
              </a:defRPr>
            </a:lvl5pPr>
            <a:lvl6pPr marL="1714237" indent="0" algn="ctr">
              <a:buNone/>
              <a:defRPr>
                <a:solidFill>
                  <a:schemeClr val="tx1">
                    <a:tint val="75000"/>
                  </a:schemeClr>
                </a:solidFill>
              </a:defRPr>
            </a:lvl6pPr>
            <a:lvl7pPr marL="2057085" indent="0" algn="ctr">
              <a:buNone/>
              <a:defRPr>
                <a:solidFill>
                  <a:schemeClr val="tx1">
                    <a:tint val="75000"/>
                  </a:schemeClr>
                </a:solidFill>
              </a:defRPr>
            </a:lvl7pPr>
            <a:lvl8pPr marL="2399931"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68569" tIns="34285" rIns="68569" bIns="34285"/>
          <a:lstStyle/>
          <a:p>
            <a:pPr defTabSz="685694">
              <a:defRPr/>
            </a:pPr>
            <a:endParaRPr lang="en-US" sz="1350" kern="0">
              <a:solidFill>
                <a:sysClr val="windowText" lastClr="000000"/>
              </a:solidFill>
              <a:latin typeface="Calibri"/>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lIns="68569" tIns="34285" rIns="68569" bIns="34285"/>
          <a:lstStyle/>
          <a:p>
            <a:pPr defTabSz="685694">
              <a:defRPr/>
            </a:pPr>
            <a:endParaRPr lang="en-US" sz="1350" kern="0">
              <a:solidFill>
                <a:sysClr val="windowText" lastClr="000000"/>
              </a:solidFill>
              <a:latin typeface="Calibri"/>
            </a:endParaRPr>
          </a:p>
        </p:txBody>
      </p:sp>
    </p:spTree>
    <p:extLst>
      <p:ext uri="{BB962C8B-B14F-4D97-AF65-F5344CB8AC3E}">
        <p14:creationId xmlns:p14="http://schemas.microsoft.com/office/powerpoint/2010/main" val="627398925"/>
      </p:ext>
    </p:extLst>
  </p:cSld>
  <p:clrMapOvr>
    <a:masterClrMapping/>
  </p:clrMapOvr>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6"/>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025705"/>
      </p:ext>
    </p:extLst>
  </p:cSld>
  <p:clrMapOvr>
    <a:masterClrMapping/>
  </p:clrMapOvr>
  <p:timing>
    <p:tnLst>
      <p:par>
        <p:cT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1"/>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solidFill>
                  <a:schemeClr val="tx1">
                    <a:tint val="75000"/>
                  </a:schemeClr>
                </a:solidFill>
              </a:defRPr>
            </a:lvl1pPr>
            <a:lvl2pPr marL="342848" indent="0">
              <a:buNone/>
              <a:defRPr sz="1350">
                <a:solidFill>
                  <a:schemeClr val="tx1">
                    <a:tint val="75000"/>
                  </a:schemeClr>
                </a:solidFill>
              </a:defRPr>
            </a:lvl2pPr>
            <a:lvl3pPr marL="685694" indent="0">
              <a:buNone/>
              <a:defRPr sz="1200">
                <a:solidFill>
                  <a:schemeClr val="tx1">
                    <a:tint val="75000"/>
                  </a:schemeClr>
                </a:solidFill>
              </a:defRPr>
            </a:lvl3pPr>
            <a:lvl4pPr marL="1028543" indent="0">
              <a:buNone/>
              <a:defRPr sz="1050">
                <a:solidFill>
                  <a:schemeClr val="tx1">
                    <a:tint val="75000"/>
                  </a:schemeClr>
                </a:solidFill>
              </a:defRPr>
            </a:lvl4pPr>
            <a:lvl5pPr marL="1371389" indent="0">
              <a:buNone/>
              <a:defRPr sz="1050">
                <a:solidFill>
                  <a:schemeClr val="tx1">
                    <a:tint val="75000"/>
                  </a:schemeClr>
                </a:solidFill>
              </a:defRPr>
            </a:lvl5pPr>
            <a:lvl6pPr marL="1714237" indent="0">
              <a:buNone/>
              <a:defRPr sz="1050">
                <a:solidFill>
                  <a:schemeClr val="tx1">
                    <a:tint val="75000"/>
                  </a:schemeClr>
                </a:solidFill>
              </a:defRPr>
            </a:lvl6pPr>
            <a:lvl7pPr marL="2057085" indent="0">
              <a:buNone/>
              <a:defRPr sz="1050">
                <a:solidFill>
                  <a:schemeClr val="tx1">
                    <a:tint val="75000"/>
                  </a:schemeClr>
                </a:solidFill>
              </a:defRPr>
            </a:lvl7pPr>
            <a:lvl8pPr marL="2399931" indent="0">
              <a:buNone/>
              <a:defRPr sz="1050">
                <a:solidFill>
                  <a:schemeClr val="tx1">
                    <a:tint val="75000"/>
                  </a:schemeClr>
                </a:solidFill>
              </a:defRPr>
            </a:lvl8pPr>
            <a:lvl9pPr marL="2742779"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5276423"/>
      </p:ext>
    </p:extLst>
  </p:cSld>
  <p:clrMapOvr>
    <a:masterClrMapping/>
  </p:clrMapOvr>
  <p:timing>
    <p:tnLst>
      <p:par>
        <p:cT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6711352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5"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4593109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302226"/>
      </p:ext>
    </p:extLst>
  </p:cSld>
  <p:clrMapOvr>
    <a:masterClrMapping/>
  </p:clrMapOvr>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10017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440277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29867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128817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9"/>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19"/>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54288079"/>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929994"/>
      </p:ext>
    </p:extLst>
  </p:cSld>
  <p:clrMapOvr>
    <a:masterClrMapping/>
  </p:clrMapOvr>
  <p:transition/>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3602792"/>
      </p:ext>
    </p:extLst>
  </p:cSld>
  <p:clrMapOvr>
    <a:masterClrMapping/>
  </p:clrMapOvr>
  <p:transition/>
  <p:timing>
    <p:tnLst>
      <p:par>
        <p:cT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4341762"/>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3811491"/>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9971118"/>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06381"/>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7750374"/>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81151"/>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61579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968878"/>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5622058"/>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516393"/>
      </p:ext>
    </p:extLst>
  </p:cSld>
  <p:clrMapOvr>
    <a:masterClrMapping/>
  </p:clrMapOvr>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1496541"/>
      </p:ext>
    </p:extLst>
  </p:cSld>
  <p:clrMapOvr>
    <a:masterClrMapping/>
  </p:clrMapOvr>
  <p:transition/>
  <p:timing>
    <p:tnLst>
      <p:par>
        <p:cT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809046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418144"/>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871859"/>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061659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7230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5642155"/>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05424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32878"/>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0833927"/>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6175925"/>
      </p:ext>
    </p:extLst>
  </p:cSld>
  <p:clrMapOvr>
    <a:masterClrMapping/>
  </p:clrMapOvr>
  <p:transition/>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2274796"/>
      </p:ext>
    </p:extLst>
  </p:cSld>
  <p:clrMapOvr>
    <a:masterClrMapping/>
  </p:clrMapOvr>
  <p:transition/>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121950"/>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771445"/>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8811842"/>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5983118"/>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6916129"/>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44899"/>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07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7456334"/>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952657"/>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6266428"/>
      </p:ext>
    </p:extLst>
  </p:cSld>
  <p:clrMapOvr>
    <a:masterClrMapping/>
  </p:clrMapOvr>
  <p:transition/>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487917"/>
      </p:ext>
    </p:extLst>
  </p:cSld>
  <p:clrMapOvr>
    <a:masterClrMapping/>
  </p:clrMapOvr>
  <p:transition/>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9030463"/>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2251572"/>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2903960"/>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359572"/>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02456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280163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30886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48519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035217"/>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0408804"/>
      </p:ext>
    </p:extLst>
  </p:cSld>
  <p:clrMapOvr>
    <a:masterClrMapping/>
  </p:clrMapOvr>
  <p:transition/>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197931"/>
      </p:ext>
    </p:extLst>
  </p:cSld>
  <p:clrMapOvr>
    <a:masterClrMapping/>
  </p:clrMapOvr>
  <p:transition/>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867376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488259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7314372"/>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388525"/>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04698"/>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9690006"/>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535560"/>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764563"/>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0928795"/>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7576035"/>
      </p:ext>
    </p:extLst>
  </p:cSld>
  <p:clrMapOvr>
    <a:masterClrMapping/>
  </p:clrMapOvr>
  <p:transition/>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695894"/>
      </p:ext>
    </p:extLst>
  </p:cSld>
  <p:clrMapOvr>
    <a:masterClrMapping/>
  </p:clrMapOvr>
  <p:transition/>
  <p:timing>
    <p:tnLst>
      <p:par>
        <p:cT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1678265"/>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9084710"/>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368823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6726558"/>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6661"/>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3231962"/>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7273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724827"/>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70126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200020"/>
      </p:ext>
    </p:extLst>
  </p:cSld>
  <p:clrMapOvr>
    <a:masterClrMapping/>
  </p:clrMapOvr>
  <p:transition/>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139126"/>
      </p:ext>
    </p:extLst>
  </p:cSld>
  <p:clrMapOvr>
    <a:masterClrMapping/>
  </p:clrMapOvr>
  <p:transition/>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175014"/>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108329"/>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5962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3869"/>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551253"/>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898148"/>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743818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044204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710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278663"/>
      </p:ext>
    </p:extLst>
  </p:cSld>
  <p:clrMapOvr>
    <a:masterClrMapping/>
  </p:clrMapOvr>
  <p:transition/>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0220596"/>
      </p:ext>
    </p:extLst>
  </p:cSld>
  <p:clrMapOvr>
    <a:masterClrMapping/>
  </p:clrMapOvr>
  <p:transition/>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0500835"/>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737701"/>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331855"/>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7701833"/>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6194834"/>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13424"/>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489877"/>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8938769"/>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6129539"/>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smtClean="0">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0922042"/>
      </p:ext>
    </p:extLst>
  </p:cSld>
  <p:clrMapOvr>
    <a:masterClrMapping/>
  </p:clrMapOvr>
  <p:transition/>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92965"/>
      </p:ext>
    </p:extLst>
  </p:cSld>
  <p:clrMapOvr>
    <a:masterClrMapping/>
  </p:clrMapOvr>
  <p:transition/>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4392370"/>
      </p:ext>
    </p:extLst>
  </p:cSld>
  <p:clrMapOvr>
    <a:masterClrMapping/>
  </p:clrMapOvr>
  <p:transition/>
  <p:timing>
    <p:tnLst>
      <p:par>
        <p:cT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364814"/>
      </p:ext>
    </p:extLst>
  </p:cSld>
  <p:clrMapOvr>
    <a:masterClrMapping/>
  </p:clrMapOvr>
  <p:transition/>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001087"/>
      </p:ext>
    </p:extLst>
  </p:cSld>
  <p:clrMapOvr>
    <a:masterClrMapping/>
  </p:clrMapOvr>
  <p:transition/>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592855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7138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1720244"/>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42734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337113"/>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27213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6BE2F3F5-414B-CC44-8EA3-B6D04B3D04AB}" type="slidenum">
              <a:rPr lang="en-US"/>
              <a:pPr/>
              <a:t>‹#›</a:t>
            </a:fld>
            <a:endParaRPr lang="en-US"/>
          </a:p>
        </p:txBody>
      </p:sp>
    </p:spTree>
    <p:extLst>
      <p:ext uri="{BB962C8B-B14F-4D97-AF65-F5344CB8AC3E}">
        <p14:creationId xmlns:p14="http://schemas.microsoft.com/office/powerpoint/2010/main" val="191383791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863839867"/>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1567190949"/>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891349388"/>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6324264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062196090"/>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091105697"/>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85058774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296089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156878254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1871482789"/>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196574076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404912"/>
      </p:ext>
    </p:extLst>
  </p:cSld>
  <p:clrMapOvr>
    <a:masterClrMapping/>
  </p:clrMapOvr>
  <p:transition/>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557446"/>
      </p:ext>
    </p:extLst>
  </p:cSld>
  <p:clrMapOvr>
    <a:masterClrMapping/>
  </p:clrMapOvr>
  <p:transition/>
  <p:timing>
    <p:tnLst>
      <p:par>
        <p:cT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29901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712245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709933"/>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688919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090043"/>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830852"/>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980572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5858585"/>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878267"/>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1742480"/>
      </p:ext>
    </p:extLst>
  </p:cSld>
  <p:clrMapOvr>
    <a:masterClrMapping/>
  </p:clrMapOvr>
  <p:transition/>
  <p:timing>
    <p:tnLst>
      <p:par>
        <p:cT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573502"/>
      </p:ext>
    </p:extLst>
  </p:cSld>
  <p:clrMapOvr>
    <a:masterClrMapping/>
  </p:clrMapOvr>
  <p:transition/>
  <p:timing>
    <p:tnLst>
      <p:par>
        <p:cT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2191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300"/>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413498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373109"/>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8229762"/>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312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966851"/>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54631"/>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7625356"/>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213741"/>
      </p:ext>
    </p:extLst>
  </p:cSld>
  <p:clrMapOvr>
    <a:masterClrMapping/>
  </p:clrMapOvr>
  <p:transition/>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686641"/>
      </p:ext>
    </p:extLst>
  </p:cSld>
  <p:clrMapOvr>
    <a:masterClrMapping/>
  </p:clrMapOvr>
  <p:transition/>
  <p:timing>
    <p:tnLst>
      <p:par>
        <p:cT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9150332"/>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949685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676493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715803"/>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1224748"/>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84972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050124"/>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2294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009854"/>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606720561"/>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90011277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320532729"/>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097568205"/>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737272283"/>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354617191"/>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4008712"/>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02224823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849955451"/>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933023691"/>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40358424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28701487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3"/>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72007292"/>
      </p:ext>
    </p:extLst>
  </p:cSld>
  <p:clrMapOvr>
    <a:masterClrMapping/>
  </p:clrMapOvr>
  <p:timing>
    <p:tnLst>
      <p:par>
        <p:cT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31736892"/>
      </p:ext>
    </p:extLst>
  </p:cSld>
  <p:clrMapOvr>
    <a:masterClrMapping/>
  </p:clrMapOvr>
  <p:timing>
    <p:tnLst>
      <p:par>
        <p:cT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8"/>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42793076"/>
      </p:ext>
    </p:extLst>
  </p:cSld>
  <p:clrMapOvr>
    <a:masterClrMapping/>
  </p:clrMapOvr>
  <p:timing>
    <p:tnLst>
      <p:par>
        <p:cT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92391477"/>
      </p:ext>
    </p:extLst>
  </p:cSld>
  <p:clrMapOvr>
    <a:masterClrMapping/>
  </p:clrMapOvr>
  <p:timing>
    <p:tnLst>
      <p:par>
        <p:cT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65551337"/>
      </p:ext>
    </p:extLst>
  </p:cSld>
  <p:clrMapOvr>
    <a:masterClrMapping/>
  </p:clrMapOvr>
  <p:timing>
    <p:tnLst>
      <p:par>
        <p:cT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770360"/>
      </p:ext>
    </p:extLst>
  </p:cSld>
  <p:clrMapOvr>
    <a:masterClrMapping/>
  </p:clrMapOvr>
  <p:timing>
    <p:tnLst>
      <p:par>
        <p:cT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50891014"/>
      </p:ext>
    </p:extLst>
  </p:cSld>
  <p:clrMapOvr>
    <a:masterClrMapping/>
  </p:clrMapOvr>
  <p:timing>
    <p:tnLst>
      <p:par>
        <p:cT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6248659"/>
      </p:ext>
    </p:extLst>
  </p:cSld>
  <p:clrMapOvr>
    <a:masterClrMapping/>
  </p:clrMapOvr>
  <p:timing>
    <p:tnLst>
      <p:par>
        <p:cT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58653355"/>
      </p:ext>
    </p:extLst>
  </p:cSld>
  <p:clrMapOvr>
    <a:masterClrMapping/>
  </p:clrMapOvr>
  <p:timing>
    <p:tnLst>
      <p:par>
        <p:cT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93318934"/>
      </p:ext>
    </p:extLst>
  </p:cSld>
  <p:clrMapOvr>
    <a:masterClrMapping/>
  </p:clrMapOvr>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46"/>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46"/>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5055116"/>
      </p:ext>
    </p:extLst>
  </p:cSld>
  <p:clrMapOvr>
    <a:masterClrMapping/>
  </p:clrMapOvr>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5"/>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93041210"/>
      </p:ext>
    </p:extLst>
  </p:cSld>
  <p:clrMapOvr>
    <a:masterClrMapping/>
  </p:clrMapOvr>
  <p:timing>
    <p:tnLst>
      <p:par>
        <p:cT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68500032"/>
      </p:ext>
    </p:extLst>
  </p:cSld>
  <p:clrMapOvr>
    <a:masterClrMapping/>
  </p:clrMapOvr>
  <p:timing>
    <p:tnLst>
      <p:par>
        <p:cT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0"/>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2086009"/>
      </p:ext>
    </p:extLst>
  </p:cSld>
  <p:clrMapOvr>
    <a:masterClrMapping/>
  </p:clrMapOvr>
  <p:timing>
    <p:tnLst>
      <p:par>
        <p:cT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05525845"/>
      </p:ext>
    </p:extLst>
  </p:cSld>
  <p:clrMapOvr>
    <a:masterClrMapping/>
  </p:clrMapOvr>
  <p:timing>
    <p:tnLst>
      <p:par>
        <p:cT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2759915"/>
      </p:ext>
    </p:extLst>
  </p:cSld>
  <p:clrMapOvr>
    <a:masterClrMapping/>
  </p:clrMapOvr>
  <p:timing>
    <p:tnLst>
      <p:par>
        <p:cT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81025685"/>
      </p:ext>
    </p:extLst>
  </p:cSld>
  <p:clrMapOvr>
    <a:masterClrMapping/>
  </p:clrMapOvr>
  <p:timing>
    <p:tnLst>
      <p:par>
        <p:cT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71615909"/>
      </p:ext>
    </p:extLst>
  </p:cSld>
  <p:clrMapOvr>
    <a:masterClrMapping/>
  </p:clrMapOvr>
  <p:timing>
    <p:tnLst>
      <p:par>
        <p:cT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96213752"/>
      </p:ext>
    </p:extLst>
  </p:cSld>
  <p:clrMapOvr>
    <a:masterClrMapping/>
  </p:clrMapOvr>
  <p:timing>
    <p:tnLst>
      <p:par>
        <p:cT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85528563"/>
      </p:ext>
    </p:extLst>
  </p:cSld>
  <p:clrMapOvr>
    <a:masterClrMapping/>
  </p:clrMapOvr>
  <p:timing>
    <p:tnLst>
      <p:par>
        <p:cT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825281475"/>
      </p:ext>
    </p:extLst>
  </p:cSld>
  <p:clrMapOvr>
    <a:masterClrMapping/>
  </p:clrMapOvr>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48"/>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4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1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56357999"/>
      </p:ext>
    </p:extLst>
  </p:cSld>
  <p:clrMapOvr>
    <a:masterClrMapping/>
  </p:clrMapOvr>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718797"/>
      </p:ext>
    </p:extLst>
  </p:cSld>
  <p:clrMapOvr>
    <a:masterClrMapping/>
  </p:clrMapOvr>
  <p:transition/>
  <p:timing>
    <p:tnLst>
      <p:par>
        <p:cT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903871"/>
      </p:ext>
    </p:extLst>
  </p:cSld>
  <p:clrMapOvr>
    <a:masterClrMapping/>
  </p:clrMapOvr>
  <p:transition/>
  <p:timing>
    <p:tnLst>
      <p:par>
        <p:cT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3542393"/>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329108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99005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229837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79129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146818"/>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806480"/>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97965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729718"/>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9"/>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669466"/>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54197793"/>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4"/>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710533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1809285"/>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3136049"/>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8044680"/>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56124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0117616"/>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97076511"/>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811528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52"/>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5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3173227"/>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44"/>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altLang="zh-TW" smtClean="0"/>
              <a:t>Click to edit Master subtitle style</a:t>
            </a:r>
            <a:endParaRPr lang="en-US"/>
          </a:p>
        </p:txBody>
      </p:sp>
    </p:spTree>
    <p:extLst>
      <p:ext uri="{BB962C8B-B14F-4D97-AF65-F5344CB8AC3E}">
        <p14:creationId xmlns:p14="http://schemas.microsoft.com/office/powerpoint/2010/main" val="148737378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158155341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9"/>
            <a:ext cx="7772400" cy="1362075"/>
          </a:xfrm>
        </p:spPr>
        <p:txBody>
          <a:bodyPr/>
          <a:lstStyle>
            <a:lvl1pPr algn="l">
              <a:defRPr sz="15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750"/>
            </a:lvl1pPr>
            <a:lvl2pPr marL="171450" indent="0">
              <a:buNone/>
              <a:defRPr sz="675"/>
            </a:lvl2pPr>
            <a:lvl3pPr marL="342900" indent="0">
              <a:buNone/>
              <a:defRPr sz="600"/>
            </a:lvl3pPr>
            <a:lvl4pPr marL="514350" indent="0">
              <a:buNone/>
              <a:defRPr sz="525"/>
            </a:lvl4pPr>
            <a:lvl5pPr marL="685800" indent="0">
              <a:buNone/>
              <a:defRPr sz="525"/>
            </a:lvl5pPr>
            <a:lvl6pPr marL="857250" indent="0">
              <a:buNone/>
              <a:defRPr sz="525"/>
            </a:lvl6pPr>
            <a:lvl7pPr marL="1028700" indent="0">
              <a:buNone/>
              <a:defRPr sz="525"/>
            </a:lvl7pPr>
            <a:lvl8pPr marL="1200150" indent="0">
              <a:buNone/>
              <a:defRPr sz="525"/>
            </a:lvl8pPr>
            <a:lvl9pPr marL="1371600" indent="0">
              <a:buNone/>
              <a:defRPr sz="525"/>
            </a:lvl9pPr>
          </a:lstStyle>
          <a:p>
            <a:pPr lvl="0"/>
            <a:r>
              <a:rPr lang="en-US" altLang="zh-TW" smtClean="0"/>
              <a:t>Click to edit Master text styles</a:t>
            </a:r>
          </a:p>
        </p:txBody>
      </p:sp>
    </p:spTree>
    <p:extLst>
      <p:ext uri="{BB962C8B-B14F-4D97-AF65-F5344CB8AC3E}">
        <p14:creationId xmlns:p14="http://schemas.microsoft.com/office/powerpoint/2010/main" val="176314698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8454874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6" y="1535112"/>
            <a:ext cx="4041775"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ltLang="zh-TW" smtClean="0"/>
              <a:t>Click to edit Master text styles</a:t>
            </a:r>
          </a:p>
        </p:txBody>
      </p:sp>
      <p:sp>
        <p:nvSpPr>
          <p:cNvPr id="6" name="Content Placeholder 5"/>
          <p:cNvSpPr>
            <a:spLocks noGrp="1"/>
          </p:cNvSpPr>
          <p:nvPr>
            <p:ph sz="quarter" idx="4"/>
          </p:nvPr>
        </p:nvSpPr>
        <p:spPr>
          <a:xfrm>
            <a:off x="4645086" y="2174875"/>
            <a:ext cx="4041775"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152413377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Tree>
    <p:extLst>
      <p:ext uri="{BB962C8B-B14F-4D97-AF65-F5344CB8AC3E}">
        <p14:creationId xmlns:p14="http://schemas.microsoft.com/office/powerpoint/2010/main" val="93143181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228529"/>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anchor="b"/>
          <a:lstStyle>
            <a:lvl1pPr algn="l">
              <a:defRPr sz="75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9"/>
            <a:ext cx="5111750" cy="5853113"/>
          </a:xfrm>
        </p:spPr>
        <p:txBody>
          <a:bodyPr/>
          <a:lstStyle>
            <a:lvl1pPr>
              <a:defRPr sz="1200"/>
            </a:lvl1pPr>
            <a:lvl2pPr>
              <a:defRPr sz="1050"/>
            </a:lvl2pPr>
            <a:lvl3pPr>
              <a:defRPr sz="900"/>
            </a:lvl3pPr>
            <a:lvl4pPr>
              <a:defRPr sz="750"/>
            </a:lvl4pPr>
            <a:lvl5pPr>
              <a:defRPr sz="750"/>
            </a:lvl5pPr>
            <a:lvl6pPr>
              <a:defRPr sz="750"/>
            </a:lvl6pPr>
            <a:lvl7pPr>
              <a:defRPr sz="750"/>
            </a:lvl7pPr>
            <a:lvl8pPr>
              <a:defRPr sz="750"/>
            </a:lvl8pPr>
            <a:lvl9pPr>
              <a:defRPr sz="7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5" y="1435103"/>
            <a:ext cx="3008313" cy="4691063"/>
          </a:xfrm>
        </p:spPr>
        <p:txBody>
          <a:bodyPr/>
          <a:lstStyle>
            <a:lvl1pPr marL="0" indent="0">
              <a:buNone/>
              <a:defRPr sz="525"/>
            </a:lvl1pPr>
            <a:lvl2pPr marL="171450" indent="0">
              <a:buNone/>
              <a:defRPr sz="450"/>
            </a:lvl2pPr>
            <a:lvl3pPr marL="342900" indent="0">
              <a:buNone/>
              <a:defRPr sz="375"/>
            </a:lvl3pPr>
            <a:lvl4pPr marL="514350" indent="0">
              <a:buNone/>
              <a:defRPr sz="375"/>
            </a:lvl4pPr>
            <a:lvl5pPr marL="685800" indent="0">
              <a:buNone/>
              <a:defRPr sz="375"/>
            </a:lvl5pPr>
            <a:lvl6pPr marL="857250" indent="0">
              <a:buNone/>
              <a:defRPr sz="375"/>
            </a:lvl6pPr>
            <a:lvl7pPr marL="1028700" indent="0">
              <a:buNone/>
              <a:defRPr sz="375"/>
            </a:lvl7pPr>
            <a:lvl8pPr marL="1200150" indent="0">
              <a:buNone/>
              <a:defRPr sz="375"/>
            </a:lvl8pPr>
            <a:lvl9pPr marL="1371600" indent="0">
              <a:buNone/>
              <a:defRPr sz="375"/>
            </a:lvl9pPr>
          </a:lstStyle>
          <a:p>
            <a:pPr lvl="0"/>
            <a:r>
              <a:rPr lang="en-US" altLang="zh-TW" smtClean="0"/>
              <a:t>Click to edit Master text styles</a:t>
            </a:r>
          </a:p>
        </p:txBody>
      </p:sp>
    </p:spTree>
    <p:extLst>
      <p:ext uri="{BB962C8B-B14F-4D97-AF65-F5344CB8AC3E}">
        <p14:creationId xmlns:p14="http://schemas.microsoft.com/office/powerpoint/2010/main" val="189582562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75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200"/>
            </a:lvl1pPr>
            <a:lvl2pPr marL="171450" indent="0">
              <a:buNone/>
              <a:defRPr sz="1050"/>
            </a:lvl2pPr>
            <a:lvl3pPr marL="342900" indent="0">
              <a:buNone/>
              <a:defRPr sz="900"/>
            </a:lvl3pPr>
            <a:lvl4pPr marL="514350" indent="0">
              <a:buNone/>
              <a:defRPr sz="750"/>
            </a:lvl4pPr>
            <a:lvl5pPr marL="685800" indent="0">
              <a:buNone/>
              <a:defRPr sz="750"/>
            </a:lvl5pPr>
            <a:lvl6pPr marL="857250" indent="0">
              <a:buNone/>
              <a:defRPr sz="750"/>
            </a:lvl6pPr>
            <a:lvl7pPr marL="1028700" indent="0">
              <a:buNone/>
              <a:defRPr sz="750"/>
            </a:lvl7pPr>
            <a:lvl8pPr marL="1200150" indent="0">
              <a:buNone/>
              <a:defRPr sz="750"/>
            </a:lvl8pPr>
            <a:lvl9pPr marL="1371600" indent="0">
              <a:buNone/>
              <a:defRPr sz="75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457"/>
            <a:ext cx="5486400" cy="804863"/>
          </a:xfrm>
        </p:spPr>
        <p:txBody>
          <a:bodyPr/>
          <a:lstStyle>
            <a:lvl1pPr marL="0" indent="0">
              <a:buNone/>
              <a:defRPr sz="525"/>
            </a:lvl1pPr>
            <a:lvl2pPr marL="171450" indent="0">
              <a:buNone/>
              <a:defRPr sz="450"/>
            </a:lvl2pPr>
            <a:lvl3pPr marL="342900" indent="0">
              <a:buNone/>
              <a:defRPr sz="375"/>
            </a:lvl3pPr>
            <a:lvl4pPr marL="514350" indent="0">
              <a:buNone/>
              <a:defRPr sz="375"/>
            </a:lvl4pPr>
            <a:lvl5pPr marL="685800" indent="0">
              <a:buNone/>
              <a:defRPr sz="375"/>
            </a:lvl5pPr>
            <a:lvl6pPr marL="857250" indent="0">
              <a:buNone/>
              <a:defRPr sz="375"/>
            </a:lvl6pPr>
            <a:lvl7pPr marL="1028700" indent="0">
              <a:buNone/>
              <a:defRPr sz="375"/>
            </a:lvl7pPr>
            <a:lvl8pPr marL="1200150" indent="0">
              <a:buNone/>
              <a:defRPr sz="375"/>
            </a:lvl8pPr>
            <a:lvl9pPr marL="1371600" indent="0">
              <a:buNone/>
              <a:defRPr sz="375"/>
            </a:lvl9pPr>
          </a:lstStyle>
          <a:p>
            <a:pPr lvl="0"/>
            <a:r>
              <a:rPr lang="en-US" altLang="zh-TW" smtClean="0"/>
              <a:t>Click to edit Master text styles</a:t>
            </a:r>
          </a:p>
        </p:txBody>
      </p:sp>
    </p:spTree>
    <p:extLst>
      <p:ext uri="{BB962C8B-B14F-4D97-AF65-F5344CB8AC3E}">
        <p14:creationId xmlns:p14="http://schemas.microsoft.com/office/powerpoint/2010/main" val="92639202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614390653"/>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96233019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3626660"/>
      </p:ext>
    </p:extLst>
  </p:cSld>
  <p:clrMapOvr>
    <a:masterClrMapping/>
  </p:clrMapOvr>
  <p:transition/>
  <p:timing>
    <p:tnLst>
      <p:par>
        <p:cT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87636"/>
      </p:ext>
    </p:extLst>
  </p:cSld>
  <p:clrMapOvr>
    <a:masterClrMapping/>
  </p:clrMapOvr>
  <p:transition/>
  <p:timing>
    <p:tnLst>
      <p:par>
        <p:cT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2696420"/>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601899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2529748"/>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3331342"/>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84825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08401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202744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683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7890649"/>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8547295"/>
      </p:ext>
    </p:extLst>
  </p:cSld>
  <p:clrMapOvr>
    <a:masterClrMapping/>
  </p:clrMapOvr>
  <p:transition/>
  <p:timing>
    <p:tnLst>
      <p:par>
        <p:cT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4741450"/>
      </p:ext>
    </p:extLst>
  </p:cSld>
  <p:clrMapOvr>
    <a:masterClrMapping/>
  </p:clrMapOvr>
  <p:transition/>
  <p:timing>
    <p:tnLst>
      <p:par>
        <p:cT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29055"/>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9866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00269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16312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9629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042681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3573609"/>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590772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04156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3343904"/>
      </p:ext>
    </p:extLst>
  </p:cSld>
  <p:clrMapOvr>
    <a:masterClrMapping/>
  </p:clrMapOvr>
  <p:transition/>
  <p:timing>
    <p:tnLst>
      <p:par>
        <p:cT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9488928"/>
      </p:ext>
    </p:extLst>
  </p:cSld>
  <p:clrMapOvr>
    <a:masterClrMapping/>
  </p:clrMapOvr>
  <p:transition/>
  <p:timing>
    <p:tnLst>
      <p:par>
        <p:cT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7307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8020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47531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2201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3843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88160"/>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67756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10469"/>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83306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342900" fontAlgn="base">
              <a:spcBef>
                <a:spcPct val="0"/>
              </a:spcBef>
              <a:spcAft>
                <a:spcPct val="0"/>
              </a:spcAft>
            </a:pPr>
            <a:endParaRPr lang="en-US" sz="1350">
              <a:solidFill>
                <a:prstClr val="black"/>
              </a:solidFill>
              <a:latin typeface="Calibri" charset="0"/>
              <a:ea typeface="ＭＳ Ｐゴシック" charset="0"/>
              <a:cs typeface="ＭＳ Ｐゴシック" charset="0"/>
            </a:endParaRPr>
          </a:p>
        </p:txBody>
      </p:sp>
      <p:sp>
        <p:nvSpPr>
          <p:cNvPr id="5" name="Freeform 7"/>
          <p:cNvSpPr>
            <a:spLocks noChangeArrowheads="1"/>
          </p:cNvSpPr>
          <p:nvPr/>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342900" fontAlgn="base">
              <a:spcBef>
                <a:spcPct val="0"/>
              </a:spcBef>
              <a:spcAft>
                <a:spcPct val="0"/>
              </a:spcAft>
            </a:pPr>
            <a:endParaRPr lang="en-US" sz="1350">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9"/>
            <a:ext cx="7772400" cy="1470025"/>
          </a:xfrm>
        </p:spPr>
        <p:txBody>
          <a:bodyPr/>
          <a:lstStyle>
            <a:lvl1pPr>
              <a:defRPr>
                <a:solidFill>
                  <a:srgbClr val="008000"/>
                </a:solidFill>
                <a:latin typeface="Times"/>
                <a:cs typeface="Times"/>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1371600" y="3410141"/>
            <a:ext cx="6400800" cy="2228783"/>
          </a:xfrm>
        </p:spPr>
        <p:txBody>
          <a:bodyPr/>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57081505"/>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cxnSp>
        <p:nvCxnSpPr>
          <p:cNvPr id="4" name="Straight Connector 3"/>
          <p:cNvCxnSpPr/>
          <p:nvPr/>
        </p:nvCxnSpPr>
        <p:spPr>
          <a:xfrm>
            <a:off x="457200" y="1300287"/>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417644"/>
            <a:ext cx="8229600" cy="4708525"/>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338505"/>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4"/>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1632529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33279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37615264"/>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852832807"/>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5127171"/>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0498516"/>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57924382"/>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43165293"/>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62"/>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6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02280944"/>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688784"/>
      </p:ext>
    </p:extLst>
  </p:cSld>
  <p:clrMapOvr>
    <a:masterClrMapping/>
  </p:clrMapOvr>
  <p:transition/>
  <p:timing>
    <p:tnLst>
      <p:par>
        <p:cT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96552"/>
      </p:ext>
    </p:extLst>
  </p:cSld>
  <p:clrMapOvr>
    <a:masterClrMapping/>
  </p:clrMapOvr>
  <p:transition/>
  <p:timing>
    <p:tnLst>
      <p:par>
        <p:cT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49641"/>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25356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6824089"/>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319821"/>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455836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692084"/>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22961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162072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319078"/>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3"/>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62497965"/>
      </p:ext>
    </p:extLst>
  </p:cSld>
  <p:clrMapOvr>
    <a:masterClrMapping/>
  </p:clrMapOvr>
  <p:timing>
    <p:tnLst>
      <p:par>
        <p:cTn id="1" dur="indefinite" restart="never" nodeType="tmRoot"/>
      </p:par>
    </p:tnLst>
  </p:timing>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474193"/>
      </p:ext>
    </p:extLst>
  </p:cSld>
  <p:clrMapOvr>
    <a:masterClrMapping/>
  </p:clrMapOvr>
  <p:timing>
    <p:tnLst>
      <p:par>
        <p:cT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30752976"/>
      </p:ext>
    </p:extLst>
  </p:cSld>
  <p:clrMapOvr>
    <a:masterClrMapping/>
  </p:clrMapOvr>
  <p:timing>
    <p:tnLst>
      <p:par>
        <p:cT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4687283"/>
      </p:ext>
    </p:extLst>
  </p:cSld>
  <p:clrMapOvr>
    <a:masterClrMapping/>
  </p:clrMapOvr>
  <p:timing>
    <p:tnLst>
      <p:par>
        <p:cT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56334022"/>
      </p:ext>
    </p:extLst>
  </p:cSld>
  <p:clrMapOvr>
    <a:masterClrMapping/>
  </p:clrMapOvr>
  <p:timing>
    <p:tnLst>
      <p:par>
        <p:cT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46690450"/>
      </p:ext>
    </p:extLst>
  </p:cSld>
  <p:clrMapOvr>
    <a:masterClrMapping/>
  </p:clrMapOvr>
  <p:timing>
    <p:tnLst>
      <p:par>
        <p:cT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08144972"/>
      </p:ext>
    </p:extLst>
  </p:cSld>
  <p:clrMapOvr>
    <a:masterClrMapping/>
  </p:clrMapOvr>
  <p:timing>
    <p:tnLst>
      <p:par>
        <p:cT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26265175"/>
      </p:ext>
    </p:extLst>
  </p:cSld>
  <p:clrMapOvr>
    <a:masterClrMapping/>
  </p:clrMapOvr>
  <p:timing>
    <p:tnLst>
      <p:par>
        <p:cT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97627168"/>
      </p:ext>
    </p:extLst>
  </p:cSld>
  <p:clrMapOvr>
    <a:masterClrMapping/>
  </p:clrMapOvr>
  <p:timing>
    <p:tnLst>
      <p:par>
        <p:cT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0475378"/>
      </p:ext>
    </p:extLst>
  </p:cSld>
  <p:clrMapOvr>
    <a:masterClrMapping/>
  </p:clrMapOvr>
  <p:timing>
    <p:tnLst>
      <p:par>
        <p:cT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66"/>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66"/>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58309859"/>
      </p:ext>
    </p:extLst>
  </p:cSld>
  <p:clrMapOvr>
    <a:masterClrMapping/>
  </p:clrMapOvr>
  <p:timing>
    <p:tnLst>
      <p:par>
        <p:cT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347836"/>
      </p:ext>
    </p:extLst>
  </p:cSld>
  <p:clrMapOvr>
    <a:masterClrMapping/>
  </p:clrMapOvr>
  <p:transition/>
  <p:timing>
    <p:tnLst>
      <p:par>
        <p:cT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240611"/>
      </p:ext>
    </p:extLst>
  </p:cSld>
  <p:clrMapOvr>
    <a:masterClrMapping/>
  </p:clrMapOvr>
  <p:transition/>
  <p:timing>
    <p:tnLst>
      <p:par>
        <p:cT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742480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957251"/>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43565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46917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06578"/>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063522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505308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104359"/>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6090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7"/>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726794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00151715"/>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2"/>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7506453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5494168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7918573"/>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95015276"/>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71470676"/>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89483391"/>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07658768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04957137"/>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70"/>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70"/>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51861981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994956"/>
      </p:ext>
    </p:extLst>
  </p:cSld>
  <p:clrMapOvr>
    <a:masterClrMapping/>
  </p:clrMapOvr>
  <p:transition/>
  <p:timing>
    <p:tnLst>
      <p:par>
        <p:cTn id="1" dur="indefinite" restart="never" nodeType="tmRoot"/>
      </p:par>
    </p:tnLst>
  </p:timing>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209889"/>
      </p:ext>
    </p:extLst>
  </p:cSld>
  <p:clrMapOvr>
    <a:masterClrMapping/>
  </p:clrMapOvr>
  <p:transition/>
  <p:timing>
    <p:tnLst>
      <p:par>
        <p:cT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7492773"/>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0831862"/>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68415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175420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47762"/>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745109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976615"/>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2201942"/>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52204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03190"/>
      </p:ext>
    </p:extLst>
  </p:cSld>
  <p:clrMapOvr>
    <a:masterClrMapping/>
  </p:clrMapOvr>
  <p:transition/>
  <p:timing>
    <p:tnLst>
      <p:par>
        <p:cTn id="1" dur="indefinite" restart="never" nodeType="tmRoot"/>
      </p:par>
    </p:tnLst>
  </p:timing>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774373"/>
      </p:ext>
    </p:extLst>
  </p:cSld>
  <p:clrMapOvr>
    <a:masterClrMapping/>
  </p:clrMapOvr>
  <p:transition/>
  <p:timing>
    <p:tnLst>
      <p:par>
        <p:cTn id="1" dur="indefinite" restart="never" nodeType="tmRoot"/>
      </p:par>
    </p:tnLst>
  </p:timing>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346508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064321"/>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4974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35184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58294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0987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387752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4104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53681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6389760"/>
      </p:ext>
    </p:extLst>
  </p:cSld>
  <p:clrMapOvr>
    <a:masterClrMapping/>
  </p:clrMapOvr>
  <p:transition/>
  <p:timing>
    <p:tnLst>
      <p:par>
        <p:cTn id="1" dur="indefinite" restart="never" nodeType="tmRoot"/>
      </p:par>
    </p:tnLst>
  </p:timing>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798748"/>
      </p:ext>
    </p:extLst>
  </p:cSld>
  <p:clrMapOvr>
    <a:masterClrMapping/>
  </p:clrMapOvr>
  <p:transition/>
  <p:timing>
    <p:tnLst>
      <p:par>
        <p:cT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93890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4772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7691"/>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5558"/>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3433"/>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9649205"/>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234642"/>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9197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929216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5827142"/>
      </p:ext>
    </p:extLst>
  </p:cSld>
  <p:clrMapOvr>
    <a:masterClrMapping/>
  </p:clrMapOvr>
  <p:transition/>
  <p:timing>
    <p:tnLst>
      <p:par>
        <p:cTn id="1" dur="indefinite" restart="never" nodeType="tmRoot"/>
      </p:par>
    </p:tnLst>
  </p:timing>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575632"/>
      </p:ext>
    </p:extLst>
  </p:cSld>
  <p:clrMapOvr>
    <a:masterClrMapping/>
  </p:clrMapOvr>
  <p:transition/>
  <p:timing>
    <p:tnLst>
      <p:par>
        <p:cT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209814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0527930"/>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202527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266046"/>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654981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40759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587031"/>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2276"/>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415662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646493"/>
      </p:ext>
    </p:extLst>
  </p:cSld>
  <p:clrMapOvr>
    <a:masterClrMapping/>
  </p:clrMapOvr>
  <p:transition/>
  <p:timing>
    <p:tnLst>
      <p:par>
        <p:cTn id="1" dur="indefinite" restart="never" nodeType="tmRoot"/>
      </p:par>
    </p:tnLst>
  </p:timing>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5256944"/>
      </p:ext>
    </p:extLst>
  </p:cSld>
  <p:clrMapOvr>
    <a:masterClrMapping/>
  </p:clrMapOvr>
  <p:transition/>
  <p:timing>
    <p:tnLst>
      <p:par>
        <p:cT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359152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963434"/>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954423"/>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14645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34163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910775"/>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963275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412433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111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70620"/>
      </p:ext>
    </p:extLst>
  </p:cSld>
  <p:clrMapOvr>
    <a:masterClrMapping/>
  </p:clrMapOvr>
  <p:transition/>
  <p:timing>
    <p:tnLst>
      <p:par>
        <p:cTn id="1" dur="indefinite" restart="never" nodeType="tmRoot"/>
      </p:par>
    </p:tnLst>
  </p:timing>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1943604"/>
      </p:ext>
    </p:extLst>
  </p:cSld>
  <p:clrMapOvr>
    <a:masterClrMapping/>
  </p:clrMapOvr>
  <p:transition/>
  <p:timing>
    <p:tnLst>
      <p:par>
        <p:cT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609794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2325256"/>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217994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722875"/>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96728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9220839"/>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13213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1033214"/>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9589411"/>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2" tIns="34282" rIns="68562" bIns="34282"/>
          <a:lstStyle/>
          <a:p>
            <a:pPr defTabSz="68562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900">
                <a:latin typeface="Garamond" pitchFamily="18" charset="0"/>
              </a:defRPr>
            </a:lvl1pPr>
          </a:lstStyle>
          <a:p>
            <a:pPr defTabSz="6856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4480049"/>
      </p:ext>
    </p:extLst>
  </p:cSld>
  <p:clrMapOvr>
    <a:masterClrMapping/>
  </p:clrMapOvr>
  <p:transition/>
  <p:timing>
    <p:tnLst>
      <p:par>
        <p:cT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38875"/>
      </p:ext>
    </p:extLst>
  </p:cSld>
  <p:clrMapOvr>
    <a:masterClrMapping/>
  </p:clrMapOvr>
  <p:transition/>
  <p:timing>
    <p:tnLst>
      <p:par>
        <p:cT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1"/>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12" indent="0">
              <a:buNone/>
              <a:defRPr sz="1350"/>
            </a:lvl2pPr>
            <a:lvl3pPr marL="685624" indent="0">
              <a:buNone/>
              <a:defRPr sz="1200"/>
            </a:lvl3pPr>
            <a:lvl4pPr marL="1028438" indent="0">
              <a:buNone/>
              <a:defRPr sz="1050"/>
            </a:lvl4pPr>
            <a:lvl5pPr marL="1371249" indent="0">
              <a:buNone/>
              <a:defRPr sz="1050"/>
            </a:lvl5pPr>
            <a:lvl6pPr marL="1714061" indent="0">
              <a:buNone/>
              <a:defRPr sz="1050"/>
            </a:lvl6pPr>
            <a:lvl7pPr marL="2056875" indent="0">
              <a:buNone/>
              <a:defRPr sz="1050"/>
            </a:lvl7pPr>
            <a:lvl8pPr marL="2399685" indent="0">
              <a:buNone/>
              <a:defRPr sz="1050"/>
            </a:lvl8pPr>
            <a:lvl9pPr marL="274249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9743487"/>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45636"/>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9" y="1535113"/>
            <a:ext cx="4041775"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98100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34832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387068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3317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12" indent="0">
              <a:buNone/>
              <a:defRPr sz="2100"/>
            </a:lvl2pPr>
            <a:lvl3pPr marL="685624" indent="0">
              <a:buNone/>
              <a:defRPr sz="1800"/>
            </a:lvl3pPr>
            <a:lvl4pPr marL="1028438" indent="0">
              <a:buNone/>
              <a:defRPr sz="1500"/>
            </a:lvl4pPr>
            <a:lvl5pPr marL="1371249" indent="0">
              <a:buNone/>
              <a:defRPr sz="1500"/>
            </a:lvl5pPr>
            <a:lvl6pPr marL="1714061" indent="0">
              <a:buNone/>
              <a:defRPr sz="1500"/>
            </a:lvl6pPr>
            <a:lvl7pPr marL="2056875" indent="0">
              <a:buNone/>
              <a:defRPr sz="1500"/>
            </a:lvl7pPr>
            <a:lvl8pPr marL="2399685" indent="0">
              <a:buNone/>
              <a:defRPr sz="1500"/>
            </a:lvl8pPr>
            <a:lvl9pPr marL="274249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957877"/>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696265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37595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2" tIns="34282" rIns="68562" bIns="34282"/>
          <a:lstStyle/>
          <a:p>
            <a:pPr defTabSz="68562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900">
                <a:latin typeface="Garamond" pitchFamily="18" charset="0"/>
              </a:defRPr>
            </a:lvl1pPr>
          </a:lstStyle>
          <a:p>
            <a:pPr defTabSz="6856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802145"/>
      </p:ext>
    </p:extLst>
  </p:cSld>
  <p:clrMapOvr>
    <a:masterClrMapping/>
  </p:clrMapOvr>
  <p:transition/>
  <p:timing>
    <p:tnLst>
      <p:par>
        <p:cT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16146"/>
      </p:ext>
    </p:extLst>
  </p:cSld>
  <p:clrMapOvr>
    <a:masterClrMapping/>
  </p:clrMapOvr>
  <p:transition/>
  <p:timing>
    <p:tnLst>
      <p:par>
        <p:cT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3"/>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12" indent="0">
              <a:buNone/>
              <a:defRPr sz="1350"/>
            </a:lvl2pPr>
            <a:lvl3pPr marL="685624" indent="0">
              <a:buNone/>
              <a:defRPr sz="1200"/>
            </a:lvl3pPr>
            <a:lvl4pPr marL="1028438" indent="0">
              <a:buNone/>
              <a:defRPr sz="1050"/>
            </a:lvl4pPr>
            <a:lvl5pPr marL="1371249" indent="0">
              <a:buNone/>
              <a:defRPr sz="1050"/>
            </a:lvl5pPr>
            <a:lvl6pPr marL="1714061" indent="0">
              <a:buNone/>
              <a:defRPr sz="1050"/>
            </a:lvl6pPr>
            <a:lvl7pPr marL="2056875" indent="0">
              <a:buNone/>
              <a:defRPr sz="1050"/>
            </a:lvl7pPr>
            <a:lvl8pPr marL="2399685" indent="0">
              <a:buNone/>
              <a:defRPr sz="1050"/>
            </a:lvl8pPr>
            <a:lvl9pPr marL="274249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738977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495440"/>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0" y="1535113"/>
            <a:ext cx="4041775"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254578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4157735"/>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4275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3"/>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439156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12" indent="0">
              <a:buNone/>
              <a:defRPr sz="2100"/>
            </a:lvl2pPr>
            <a:lvl3pPr marL="685624" indent="0">
              <a:buNone/>
              <a:defRPr sz="1800"/>
            </a:lvl3pPr>
            <a:lvl4pPr marL="1028438" indent="0">
              <a:buNone/>
              <a:defRPr sz="1500"/>
            </a:lvl4pPr>
            <a:lvl5pPr marL="1371249" indent="0">
              <a:buNone/>
              <a:defRPr sz="1500"/>
            </a:lvl5pPr>
            <a:lvl6pPr marL="1714061" indent="0">
              <a:buNone/>
              <a:defRPr sz="1500"/>
            </a:lvl6pPr>
            <a:lvl7pPr marL="2056875" indent="0">
              <a:buNone/>
              <a:defRPr sz="1500"/>
            </a:lvl7pPr>
            <a:lvl8pPr marL="2399685" indent="0">
              <a:buNone/>
              <a:defRPr sz="1500"/>
            </a:lvl8pPr>
            <a:lvl9pPr marL="274249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30686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95147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01885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52" tIns="34277" rIns="68552" bIns="34277"/>
          <a:lstStyle/>
          <a:p>
            <a:pPr defTabSz="685518"/>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900">
                <a:latin typeface="Garamond" pitchFamily="18" charset="0"/>
              </a:defRPr>
            </a:lvl1pPr>
          </a:lstStyle>
          <a:p>
            <a:pPr defTabSz="685518"/>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277078"/>
      </p:ext>
    </p:extLst>
  </p:cSld>
  <p:clrMapOvr>
    <a:masterClrMapping/>
  </p:clrMapOvr>
  <p:transition/>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096584"/>
      </p:ext>
    </p:extLst>
  </p:cSld>
  <p:clrMapOvr>
    <a:masterClrMapping/>
  </p:clrMapOvr>
  <p:transition/>
  <p:timing>
    <p:tnLst>
      <p:par>
        <p:cTn id="1" dur="indefinite" restart="never" nodeType="tmRoot"/>
      </p:par>
    </p:tnLst>
  </p:timing>
</p:sldLayout>
</file>

<file path=ppt/slideLayouts/slideLayout70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758" indent="0">
              <a:buNone/>
              <a:defRPr sz="1350"/>
            </a:lvl2pPr>
            <a:lvl3pPr marL="685518" indent="0">
              <a:buNone/>
              <a:defRPr sz="1200"/>
            </a:lvl3pPr>
            <a:lvl4pPr marL="1028280" indent="0">
              <a:buNone/>
              <a:defRPr sz="1050"/>
            </a:lvl4pPr>
            <a:lvl5pPr marL="1371039" indent="0">
              <a:buNone/>
              <a:defRPr sz="1050"/>
            </a:lvl5pPr>
            <a:lvl6pPr marL="1713798" indent="0">
              <a:buNone/>
              <a:defRPr sz="1050"/>
            </a:lvl6pPr>
            <a:lvl7pPr marL="2056559" indent="0">
              <a:buNone/>
              <a:defRPr sz="1050"/>
            </a:lvl7pPr>
            <a:lvl8pPr marL="2399316" indent="0">
              <a:buNone/>
              <a:defRPr sz="1050"/>
            </a:lvl8pPr>
            <a:lvl9pPr marL="2742078"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27383"/>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77946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758" indent="0">
              <a:buNone/>
              <a:defRPr sz="1500" b="1"/>
            </a:lvl2pPr>
            <a:lvl3pPr marL="685518" indent="0">
              <a:buNone/>
              <a:defRPr sz="1350" b="1"/>
            </a:lvl3pPr>
            <a:lvl4pPr marL="1028280" indent="0">
              <a:buNone/>
              <a:defRPr sz="1200" b="1"/>
            </a:lvl4pPr>
            <a:lvl5pPr marL="1371039" indent="0">
              <a:buNone/>
              <a:defRPr sz="1200" b="1"/>
            </a:lvl5pPr>
            <a:lvl6pPr marL="1713798" indent="0">
              <a:buNone/>
              <a:defRPr sz="1200" b="1"/>
            </a:lvl6pPr>
            <a:lvl7pPr marL="2056559" indent="0">
              <a:buNone/>
              <a:defRPr sz="1200" b="1"/>
            </a:lvl7pPr>
            <a:lvl8pPr marL="2399316" indent="0">
              <a:buNone/>
              <a:defRPr sz="1200" b="1"/>
            </a:lvl8pPr>
            <a:lvl9pPr marL="2742078"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1" y="1535113"/>
            <a:ext cx="4041775" cy="639762"/>
          </a:xfrm>
        </p:spPr>
        <p:txBody>
          <a:bodyPr anchor="b"/>
          <a:lstStyle>
            <a:lvl1pPr marL="0" indent="0">
              <a:buNone/>
              <a:defRPr sz="1800" b="1"/>
            </a:lvl1pPr>
            <a:lvl2pPr marL="342758" indent="0">
              <a:buNone/>
              <a:defRPr sz="1500" b="1"/>
            </a:lvl2pPr>
            <a:lvl3pPr marL="685518" indent="0">
              <a:buNone/>
              <a:defRPr sz="1350" b="1"/>
            </a:lvl3pPr>
            <a:lvl4pPr marL="1028280" indent="0">
              <a:buNone/>
              <a:defRPr sz="1200" b="1"/>
            </a:lvl4pPr>
            <a:lvl5pPr marL="1371039" indent="0">
              <a:buNone/>
              <a:defRPr sz="1200" b="1"/>
            </a:lvl5pPr>
            <a:lvl6pPr marL="1713798" indent="0">
              <a:buNone/>
              <a:defRPr sz="1200" b="1"/>
            </a:lvl6pPr>
            <a:lvl7pPr marL="2056559" indent="0">
              <a:buNone/>
              <a:defRPr sz="1200" b="1"/>
            </a:lvl7pPr>
            <a:lvl8pPr marL="2399316" indent="0">
              <a:buNone/>
              <a:defRPr sz="1200" b="1"/>
            </a:lvl8pPr>
            <a:lvl9pPr marL="2742078"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0703413"/>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19445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33418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758" indent="0">
              <a:buNone/>
              <a:defRPr sz="900"/>
            </a:lvl2pPr>
            <a:lvl3pPr marL="685518" indent="0">
              <a:buNone/>
              <a:defRPr sz="750"/>
            </a:lvl3pPr>
            <a:lvl4pPr marL="1028280" indent="0">
              <a:buNone/>
              <a:defRPr sz="675"/>
            </a:lvl4pPr>
            <a:lvl5pPr marL="1371039" indent="0">
              <a:buNone/>
              <a:defRPr sz="675"/>
            </a:lvl5pPr>
            <a:lvl6pPr marL="1713798" indent="0">
              <a:buNone/>
              <a:defRPr sz="675"/>
            </a:lvl6pPr>
            <a:lvl7pPr marL="2056559" indent="0">
              <a:buNone/>
              <a:defRPr sz="675"/>
            </a:lvl7pPr>
            <a:lvl8pPr marL="2399316" indent="0">
              <a:buNone/>
              <a:defRPr sz="675"/>
            </a:lvl8pPr>
            <a:lvl9pPr marL="2742078"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8447588"/>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758" indent="0">
              <a:buNone/>
              <a:defRPr sz="2100"/>
            </a:lvl2pPr>
            <a:lvl3pPr marL="685518" indent="0">
              <a:buNone/>
              <a:defRPr sz="1800"/>
            </a:lvl3pPr>
            <a:lvl4pPr marL="1028280" indent="0">
              <a:buNone/>
              <a:defRPr sz="1500"/>
            </a:lvl4pPr>
            <a:lvl5pPr marL="1371039" indent="0">
              <a:buNone/>
              <a:defRPr sz="1500"/>
            </a:lvl5pPr>
            <a:lvl6pPr marL="1713798" indent="0">
              <a:buNone/>
              <a:defRPr sz="1500"/>
            </a:lvl6pPr>
            <a:lvl7pPr marL="2056559" indent="0">
              <a:buNone/>
              <a:defRPr sz="1500"/>
            </a:lvl7pPr>
            <a:lvl8pPr marL="2399316" indent="0">
              <a:buNone/>
              <a:defRPr sz="1500"/>
            </a:lvl8pPr>
            <a:lvl9pPr marL="2742078"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758" indent="0">
              <a:buNone/>
              <a:defRPr sz="900"/>
            </a:lvl2pPr>
            <a:lvl3pPr marL="685518" indent="0">
              <a:buNone/>
              <a:defRPr sz="750"/>
            </a:lvl3pPr>
            <a:lvl4pPr marL="1028280" indent="0">
              <a:buNone/>
              <a:defRPr sz="675"/>
            </a:lvl4pPr>
            <a:lvl5pPr marL="1371039" indent="0">
              <a:buNone/>
              <a:defRPr sz="675"/>
            </a:lvl5pPr>
            <a:lvl6pPr marL="1713798" indent="0">
              <a:buNone/>
              <a:defRPr sz="675"/>
            </a:lvl6pPr>
            <a:lvl7pPr marL="2056559" indent="0">
              <a:buNone/>
              <a:defRPr sz="675"/>
            </a:lvl7pPr>
            <a:lvl8pPr marL="2399316" indent="0">
              <a:buNone/>
              <a:defRPr sz="675"/>
            </a:lvl8pPr>
            <a:lvl9pPr marL="2742078"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393858"/>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9397623"/>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955707"/>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746379"/>
      </p:ext>
    </p:extLst>
  </p:cSld>
  <p:clrMapOvr>
    <a:masterClrMapping/>
  </p:clrMapOvr>
  <p:transition/>
  <p:timing>
    <p:tnLst>
      <p:par>
        <p:cT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7250599"/>
      </p:ext>
    </p:extLst>
  </p:cSld>
  <p:clrMapOvr>
    <a:masterClrMapping/>
  </p:clrMapOvr>
  <p:transition/>
  <p:timing>
    <p:tnLst>
      <p:par>
        <p:cTn id="1" dur="indefinite" restart="never" nodeType="tmRoot"/>
      </p:par>
    </p:tnLst>
  </p:timing>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216067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32431"/>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872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54469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829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602139"/>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422208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073201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4185276"/>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5346775"/>
      </p:ext>
    </p:extLst>
  </p:cSld>
  <p:clrMapOvr>
    <a:masterClrMapping/>
  </p:clrMapOvr>
  <p:transition/>
  <p:timing>
    <p:tnLst>
      <p:par>
        <p:cTn id="1" dur="indefinite" restart="never" nodeType="tmRoot"/>
      </p:par>
    </p:tnLst>
  </p:timing>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020607"/>
      </p:ext>
    </p:extLst>
  </p:cSld>
  <p:clrMapOvr>
    <a:masterClrMapping/>
  </p:clrMapOvr>
  <p:transition/>
  <p:timing>
    <p:tnLst>
      <p:par>
        <p:cTn id="1" dur="indefinite" restart="never" nodeType="tmRoot"/>
      </p:par>
    </p:tnLst>
  </p:timing>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246063"/>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81976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5081156"/>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78934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65861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17708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6352650"/>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632355"/>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87263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288370"/>
      </p:ext>
    </p:extLst>
  </p:cSld>
  <p:clrMapOvr>
    <a:masterClrMapping/>
  </p:clrMapOvr>
  <p:transition/>
  <p:timing>
    <p:tnLst>
      <p:par>
        <p:cT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3840101"/>
      </p:ext>
    </p:extLst>
  </p:cSld>
  <p:clrMapOvr>
    <a:masterClrMapping/>
  </p:clrMapOvr>
  <p:transition/>
  <p:timing>
    <p:tnLst>
      <p:par>
        <p:cTn id="1" dur="indefinite" restart="never" nodeType="tmRoot"/>
      </p:par>
    </p:tnLst>
  </p:timing>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115897"/>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914997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6619030"/>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748463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411352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044067"/>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8820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703003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72056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9198383"/>
      </p:ext>
    </p:extLst>
  </p:cSld>
  <p:clrMapOvr>
    <a:masterClrMapping/>
  </p:clrMapOvr>
  <p:transition/>
  <p:timing>
    <p:tnLst>
      <p:par>
        <p:cT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379075"/>
      </p:ext>
    </p:extLst>
  </p:cSld>
  <p:clrMapOvr>
    <a:masterClrMapping/>
  </p:clrMapOvr>
  <p:transition/>
  <p:timing>
    <p:tnLst>
      <p:par>
        <p:cTn id="1" dur="indefinite" restart="never" nodeType="tmRoot"/>
      </p:par>
    </p:tnLst>
  </p:timing>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336586"/>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1787116"/>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48777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949592"/>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6428544"/>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536590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05269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7368911"/>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43587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6618381"/>
      </p:ext>
    </p:extLst>
  </p:cSld>
  <p:clrMapOvr>
    <a:masterClrMapping/>
  </p:clrMapOvr>
  <p:transition/>
  <p:timing>
    <p:tnLst>
      <p:par>
        <p:cT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3540135"/>
      </p:ext>
    </p:extLst>
  </p:cSld>
  <p:clrMapOvr>
    <a:masterClrMapping/>
  </p:clrMapOvr>
  <p:transition/>
  <p:timing>
    <p:tnLst>
      <p:par>
        <p:cTn id="1" dur="indefinite" restart="never" nodeType="tmRoot"/>
      </p:par>
    </p:tnLst>
  </p:timing>
</p:sldLayout>
</file>

<file path=ppt/slideLayouts/slideLayout7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50074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325345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408068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319410"/>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90214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36598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2930"/>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732005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3863957"/>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113896"/>
      </p:ext>
    </p:extLst>
  </p:cSld>
  <p:clrMapOvr>
    <a:masterClrMapping/>
  </p:clrMapOvr>
  <p:transition/>
  <p:timing>
    <p:tnLst>
      <p:par>
        <p:cT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4554201"/>
      </p:ext>
    </p:extLst>
  </p:cSld>
  <p:clrMapOvr>
    <a:masterClrMapping/>
  </p:clrMapOvr>
  <p:transition/>
  <p:timing>
    <p:tnLst>
      <p:par>
        <p:cTn id="1" dur="indefinite" restart="never" nodeType="tmRoot"/>
      </p:par>
    </p:tnLst>
  </p:timing>
</p:sldLayout>
</file>

<file path=ppt/slideLayouts/slideLayout7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5932849"/>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282024"/>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922001"/>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89646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33447"/>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11581"/>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696595"/>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626104"/>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862709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9135289"/>
      </p:ext>
    </p:extLst>
  </p:cSld>
  <p:clrMapOvr>
    <a:masterClrMapping/>
  </p:clrMapOvr>
  <p:transition/>
  <p:timing>
    <p:tnLst>
      <p:par>
        <p:cT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9571064"/>
      </p:ext>
    </p:extLst>
  </p:cSld>
  <p:clrMapOvr>
    <a:masterClrMapping/>
  </p:clrMapOvr>
  <p:transition/>
  <p:timing>
    <p:tnLst>
      <p:par>
        <p:cTn id="1" dur="indefinite" restart="never" nodeType="tmRoot"/>
      </p:par>
    </p:tnLst>
  </p:timing>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802843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0591835"/>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02227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806140"/>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2385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48009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95165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51943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6878010"/>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0288912"/>
      </p:ext>
    </p:extLst>
  </p:cSld>
  <p:clrMapOvr>
    <a:masterClrMapping/>
  </p:clrMapOvr>
  <p:transition/>
  <p:timing>
    <p:tnLst>
      <p:par>
        <p:cT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33623"/>
      </p:ext>
    </p:extLst>
  </p:cSld>
  <p:clrMapOvr>
    <a:masterClrMapping/>
  </p:clrMapOvr>
  <p:transition/>
  <p:timing>
    <p:tnLst>
      <p:par>
        <p:cTn id="1" dur="indefinite" restart="never" nodeType="tmRoot"/>
      </p:par>
    </p:tnLst>
  </p:timing>
</p:sldLayout>
</file>

<file path=ppt/slideLayouts/slideLayout7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527118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1730753"/>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160137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0486433"/>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357466"/>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02235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848011"/>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671760"/>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486084"/>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3.png"/><Relationship Id="rId17" Type="http://schemas.openxmlformats.org/officeDocument/2006/relationships/image" Target="../media/image4.png"/><Relationship Id="rId18" Type="http://schemas.openxmlformats.org/officeDocument/2006/relationships/image" Target="../media/image5.png"/><Relationship Id="rId19" Type="http://schemas.openxmlformats.org/officeDocument/2006/relationships/image" Target="../media/image6.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slideLayout" Target="../slideLayouts/slideLayout237.xml"/><Relationship Id="rId13" Type="http://schemas.openxmlformats.org/officeDocument/2006/relationships/theme" Target="../theme/theme22.xml"/><Relationship Id="rId14"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8.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8.xml"/><Relationship Id="rId2" Type="http://schemas.openxmlformats.org/officeDocument/2006/relationships/slideLayout" Target="../slideLayouts/slideLayout239.xml"/><Relationship Id="rId3" Type="http://schemas.openxmlformats.org/officeDocument/2006/relationships/slideLayout" Target="../slideLayouts/slideLayout240.xml"/><Relationship Id="rId4" Type="http://schemas.openxmlformats.org/officeDocument/2006/relationships/slideLayout" Target="../slideLayouts/slideLayout241.xml"/><Relationship Id="rId5" Type="http://schemas.openxmlformats.org/officeDocument/2006/relationships/slideLayout" Target="../slideLayouts/slideLayout242.xml"/><Relationship Id="rId6" Type="http://schemas.openxmlformats.org/officeDocument/2006/relationships/slideLayout" Target="../slideLayouts/slideLayout243.xml"/><Relationship Id="rId7" Type="http://schemas.openxmlformats.org/officeDocument/2006/relationships/slideLayout" Target="../slideLayouts/slideLayout244.xml"/><Relationship Id="rId8" Type="http://schemas.openxmlformats.org/officeDocument/2006/relationships/slideLayout" Target="../slideLayouts/slideLayout245.xml"/><Relationship Id="rId9" Type="http://schemas.openxmlformats.org/officeDocument/2006/relationships/slideLayout" Target="../slideLayouts/slideLayout246.xml"/><Relationship Id="rId10" Type="http://schemas.openxmlformats.org/officeDocument/2006/relationships/slideLayout" Target="../slideLayouts/slideLayout247.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9.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10" Type="http://schemas.openxmlformats.org/officeDocument/2006/relationships/slideLayout" Target="../slideLayouts/slideLayout258.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0.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60.xml"/><Relationship Id="rId2" Type="http://schemas.openxmlformats.org/officeDocument/2006/relationships/slideLayout" Target="../slideLayouts/slideLayout261.xml"/><Relationship Id="rId3" Type="http://schemas.openxmlformats.org/officeDocument/2006/relationships/slideLayout" Target="../slideLayouts/slideLayout262.xml"/><Relationship Id="rId4" Type="http://schemas.openxmlformats.org/officeDocument/2006/relationships/slideLayout" Target="../slideLayouts/slideLayout263.xml"/><Relationship Id="rId5" Type="http://schemas.openxmlformats.org/officeDocument/2006/relationships/slideLayout" Target="../slideLayouts/slideLayout264.xml"/><Relationship Id="rId6" Type="http://schemas.openxmlformats.org/officeDocument/2006/relationships/slideLayout" Target="../slideLayouts/slideLayout265.xml"/><Relationship Id="rId7" Type="http://schemas.openxmlformats.org/officeDocument/2006/relationships/slideLayout" Target="../slideLayouts/slideLayout266.xml"/><Relationship Id="rId8" Type="http://schemas.openxmlformats.org/officeDocument/2006/relationships/slideLayout" Target="../slideLayouts/slideLayout267.xml"/><Relationship Id="rId9" Type="http://schemas.openxmlformats.org/officeDocument/2006/relationships/slideLayout" Target="../slideLayouts/slideLayout268.xml"/><Relationship Id="rId10" Type="http://schemas.openxmlformats.org/officeDocument/2006/relationships/slideLayout" Target="../slideLayouts/slideLayout269.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1.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9" Type="http://schemas.openxmlformats.org/officeDocument/2006/relationships/slideLayout" Target="../slideLayouts/slideLayout279.xml"/><Relationship Id="rId10" Type="http://schemas.openxmlformats.org/officeDocument/2006/relationships/slideLayout" Target="../slideLayouts/slideLayout280.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2.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9" Type="http://schemas.openxmlformats.org/officeDocument/2006/relationships/slideLayout" Target="../slideLayouts/slideLayout290.xml"/><Relationship Id="rId10" Type="http://schemas.openxmlformats.org/officeDocument/2006/relationships/slideLayout" Target="../slideLayouts/slideLayout291.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3.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3.xml"/><Relationship Id="rId2" Type="http://schemas.openxmlformats.org/officeDocument/2006/relationships/slideLayout" Target="../slideLayouts/slideLayout294.xml"/><Relationship Id="rId3" Type="http://schemas.openxmlformats.org/officeDocument/2006/relationships/slideLayout" Target="../slideLayouts/slideLayout295.xml"/><Relationship Id="rId4" Type="http://schemas.openxmlformats.org/officeDocument/2006/relationships/slideLayout" Target="../slideLayouts/slideLayout296.xml"/><Relationship Id="rId5" Type="http://schemas.openxmlformats.org/officeDocument/2006/relationships/slideLayout" Target="../slideLayouts/slideLayout297.xml"/><Relationship Id="rId6" Type="http://schemas.openxmlformats.org/officeDocument/2006/relationships/slideLayout" Target="../slideLayouts/slideLayout298.xml"/><Relationship Id="rId7" Type="http://schemas.openxmlformats.org/officeDocument/2006/relationships/slideLayout" Target="../slideLayouts/slideLayout299.xml"/><Relationship Id="rId8" Type="http://schemas.openxmlformats.org/officeDocument/2006/relationships/slideLayout" Target="../slideLayouts/slideLayout300.xml"/><Relationship Id="rId9" Type="http://schemas.openxmlformats.org/officeDocument/2006/relationships/slideLayout" Target="../slideLayouts/slideLayout301.xml"/><Relationship Id="rId10" Type="http://schemas.openxmlformats.org/officeDocument/2006/relationships/slideLayout" Target="../slideLayouts/slideLayout302.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4.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4.xml"/><Relationship Id="rId2" Type="http://schemas.openxmlformats.org/officeDocument/2006/relationships/slideLayout" Target="../slideLayouts/slideLayout305.xml"/><Relationship Id="rId3" Type="http://schemas.openxmlformats.org/officeDocument/2006/relationships/slideLayout" Target="../slideLayouts/slideLayout306.xml"/><Relationship Id="rId4" Type="http://schemas.openxmlformats.org/officeDocument/2006/relationships/slideLayout" Target="../slideLayouts/slideLayout307.xml"/><Relationship Id="rId5" Type="http://schemas.openxmlformats.org/officeDocument/2006/relationships/slideLayout" Target="../slideLayouts/slideLayout308.xml"/><Relationship Id="rId6" Type="http://schemas.openxmlformats.org/officeDocument/2006/relationships/slideLayout" Target="../slideLayouts/slideLayout309.xml"/><Relationship Id="rId7" Type="http://schemas.openxmlformats.org/officeDocument/2006/relationships/slideLayout" Target="../slideLayouts/slideLayout310.xml"/><Relationship Id="rId8" Type="http://schemas.openxmlformats.org/officeDocument/2006/relationships/slideLayout" Target="../slideLayouts/slideLayout311.xml"/><Relationship Id="rId9" Type="http://schemas.openxmlformats.org/officeDocument/2006/relationships/slideLayout" Target="../slideLayouts/slideLayout312.xml"/><Relationship Id="rId10" Type="http://schemas.openxmlformats.org/officeDocument/2006/relationships/slideLayout" Target="../slideLayouts/slideLayout313.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5.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5.xml"/><Relationship Id="rId2" Type="http://schemas.openxmlformats.org/officeDocument/2006/relationships/slideLayout" Target="../slideLayouts/slideLayout316.xml"/><Relationship Id="rId3" Type="http://schemas.openxmlformats.org/officeDocument/2006/relationships/slideLayout" Target="../slideLayouts/slideLayout317.xml"/><Relationship Id="rId4" Type="http://schemas.openxmlformats.org/officeDocument/2006/relationships/slideLayout" Target="../slideLayouts/slideLayout318.xml"/><Relationship Id="rId5" Type="http://schemas.openxmlformats.org/officeDocument/2006/relationships/slideLayout" Target="../slideLayouts/slideLayout319.xml"/><Relationship Id="rId6" Type="http://schemas.openxmlformats.org/officeDocument/2006/relationships/slideLayout" Target="../slideLayouts/slideLayout320.xml"/><Relationship Id="rId7" Type="http://schemas.openxmlformats.org/officeDocument/2006/relationships/slideLayout" Target="../slideLayouts/slideLayout321.xml"/><Relationship Id="rId8" Type="http://schemas.openxmlformats.org/officeDocument/2006/relationships/slideLayout" Target="../slideLayouts/slideLayout322.xml"/><Relationship Id="rId9" Type="http://schemas.openxmlformats.org/officeDocument/2006/relationships/slideLayout" Target="../slideLayouts/slideLayout323.xml"/><Relationship Id="rId10" Type="http://schemas.openxmlformats.org/officeDocument/2006/relationships/slideLayout" Target="../slideLayouts/slideLayout324.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6.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6.xml"/><Relationship Id="rId2" Type="http://schemas.openxmlformats.org/officeDocument/2006/relationships/slideLayout" Target="../slideLayouts/slideLayout327.xml"/><Relationship Id="rId3" Type="http://schemas.openxmlformats.org/officeDocument/2006/relationships/slideLayout" Target="../slideLayouts/slideLayout328.xml"/><Relationship Id="rId4" Type="http://schemas.openxmlformats.org/officeDocument/2006/relationships/slideLayout" Target="../slideLayouts/slideLayout329.xml"/><Relationship Id="rId5" Type="http://schemas.openxmlformats.org/officeDocument/2006/relationships/slideLayout" Target="../slideLayouts/slideLayout330.xml"/><Relationship Id="rId6" Type="http://schemas.openxmlformats.org/officeDocument/2006/relationships/slideLayout" Target="../slideLayouts/slideLayout331.xml"/><Relationship Id="rId7" Type="http://schemas.openxmlformats.org/officeDocument/2006/relationships/slideLayout" Target="../slideLayouts/slideLayout332.xml"/><Relationship Id="rId8" Type="http://schemas.openxmlformats.org/officeDocument/2006/relationships/slideLayout" Target="../slideLayouts/slideLayout333.xml"/><Relationship Id="rId9" Type="http://schemas.openxmlformats.org/officeDocument/2006/relationships/slideLayout" Target="../slideLayouts/slideLayout334.xml"/><Relationship Id="rId10" Type="http://schemas.openxmlformats.org/officeDocument/2006/relationships/slideLayout" Target="../slideLayouts/slideLayout335.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7.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9" Type="http://schemas.openxmlformats.org/officeDocument/2006/relationships/slideLayout" Target="../slideLayouts/slideLayout345.xml"/><Relationship Id="rId10" Type="http://schemas.openxmlformats.org/officeDocument/2006/relationships/slideLayout" Target="../slideLayouts/slideLayout346.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8.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slideLayout" Target="../slideLayouts/slideLayout349.xml"/><Relationship Id="rId3" Type="http://schemas.openxmlformats.org/officeDocument/2006/relationships/slideLayout" Target="../slideLayouts/slideLayout350.xml"/><Relationship Id="rId4" Type="http://schemas.openxmlformats.org/officeDocument/2006/relationships/slideLayout" Target="../slideLayouts/slideLayout351.xml"/><Relationship Id="rId5" Type="http://schemas.openxmlformats.org/officeDocument/2006/relationships/slideLayout" Target="../slideLayouts/slideLayout352.xml"/><Relationship Id="rId6" Type="http://schemas.openxmlformats.org/officeDocument/2006/relationships/slideLayout" Target="../slideLayouts/slideLayout353.xml"/><Relationship Id="rId7" Type="http://schemas.openxmlformats.org/officeDocument/2006/relationships/slideLayout" Target="../slideLayouts/slideLayout354.xml"/><Relationship Id="rId8" Type="http://schemas.openxmlformats.org/officeDocument/2006/relationships/slideLayout" Target="../slideLayouts/slideLayout355.xml"/><Relationship Id="rId9" Type="http://schemas.openxmlformats.org/officeDocument/2006/relationships/slideLayout" Target="../slideLayouts/slideLayout356.xml"/><Relationship Id="rId10" Type="http://schemas.openxmlformats.org/officeDocument/2006/relationships/slideLayout" Target="../slideLayouts/slideLayout35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9.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9" Type="http://schemas.openxmlformats.org/officeDocument/2006/relationships/slideLayout" Target="../slideLayouts/slideLayout367.xml"/><Relationship Id="rId10" Type="http://schemas.openxmlformats.org/officeDocument/2006/relationships/slideLayout" Target="../slideLayouts/slideLayout368.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0.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70.xml"/><Relationship Id="rId2" Type="http://schemas.openxmlformats.org/officeDocument/2006/relationships/slideLayout" Target="../slideLayouts/slideLayout371.xml"/><Relationship Id="rId3" Type="http://schemas.openxmlformats.org/officeDocument/2006/relationships/slideLayout" Target="../slideLayouts/slideLayout372.xml"/><Relationship Id="rId4" Type="http://schemas.openxmlformats.org/officeDocument/2006/relationships/slideLayout" Target="../slideLayouts/slideLayout373.xml"/><Relationship Id="rId5" Type="http://schemas.openxmlformats.org/officeDocument/2006/relationships/slideLayout" Target="../slideLayouts/slideLayout374.xml"/><Relationship Id="rId6" Type="http://schemas.openxmlformats.org/officeDocument/2006/relationships/slideLayout" Target="../slideLayouts/slideLayout375.xml"/><Relationship Id="rId7" Type="http://schemas.openxmlformats.org/officeDocument/2006/relationships/slideLayout" Target="../slideLayouts/slideLayout376.xml"/><Relationship Id="rId8" Type="http://schemas.openxmlformats.org/officeDocument/2006/relationships/slideLayout" Target="../slideLayouts/slideLayout377.xml"/><Relationship Id="rId9" Type="http://schemas.openxmlformats.org/officeDocument/2006/relationships/slideLayout" Target="../slideLayouts/slideLayout378.xml"/><Relationship Id="rId10" Type="http://schemas.openxmlformats.org/officeDocument/2006/relationships/slideLayout" Target="../slideLayouts/slideLayout37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1.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1.xml"/><Relationship Id="rId2" Type="http://schemas.openxmlformats.org/officeDocument/2006/relationships/slideLayout" Target="../slideLayouts/slideLayout382.xml"/><Relationship Id="rId3" Type="http://schemas.openxmlformats.org/officeDocument/2006/relationships/slideLayout" Target="../slideLayouts/slideLayout383.xml"/><Relationship Id="rId4" Type="http://schemas.openxmlformats.org/officeDocument/2006/relationships/slideLayout" Target="../slideLayouts/slideLayout384.xml"/><Relationship Id="rId5" Type="http://schemas.openxmlformats.org/officeDocument/2006/relationships/slideLayout" Target="../slideLayouts/slideLayout385.xml"/><Relationship Id="rId6" Type="http://schemas.openxmlformats.org/officeDocument/2006/relationships/slideLayout" Target="../slideLayouts/slideLayout386.xml"/><Relationship Id="rId7" Type="http://schemas.openxmlformats.org/officeDocument/2006/relationships/slideLayout" Target="../slideLayouts/slideLayout387.xml"/><Relationship Id="rId8" Type="http://schemas.openxmlformats.org/officeDocument/2006/relationships/slideLayout" Target="../slideLayouts/slideLayout388.xml"/><Relationship Id="rId9" Type="http://schemas.openxmlformats.org/officeDocument/2006/relationships/slideLayout" Target="../slideLayouts/slideLayout389.xml"/><Relationship Id="rId10" Type="http://schemas.openxmlformats.org/officeDocument/2006/relationships/slideLayout" Target="../slideLayouts/slideLayout390.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2.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92.xml"/><Relationship Id="rId2" Type="http://schemas.openxmlformats.org/officeDocument/2006/relationships/slideLayout" Target="../slideLayouts/slideLayout393.xml"/><Relationship Id="rId3" Type="http://schemas.openxmlformats.org/officeDocument/2006/relationships/slideLayout" Target="../slideLayouts/slideLayout394.xml"/><Relationship Id="rId4" Type="http://schemas.openxmlformats.org/officeDocument/2006/relationships/slideLayout" Target="../slideLayouts/slideLayout395.xml"/><Relationship Id="rId5" Type="http://schemas.openxmlformats.org/officeDocument/2006/relationships/slideLayout" Target="../slideLayouts/slideLayout396.xml"/><Relationship Id="rId6" Type="http://schemas.openxmlformats.org/officeDocument/2006/relationships/slideLayout" Target="../slideLayouts/slideLayout397.xml"/><Relationship Id="rId7" Type="http://schemas.openxmlformats.org/officeDocument/2006/relationships/slideLayout" Target="../slideLayouts/slideLayout398.xml"/><Relationship Id="rId8" Type="http://schemas.openxmlformats.org/officeDocument/2006/relationships/slideLayout" Target="../slideLayouts/slideLayout399.xml"/><Relationship Id="rId9" Type="http://schemas.openxmlformats.org/officeDocument/2006/relationships/slideLayout" Target="../slideLayouts/slideLayout400.xml"/><Relationship Id="rId10" Type="http://schemas.openxmlformats.org/officeDocument/2006/relationships/slideLayout" Target="../slideLayouts/slideLayout401.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slideLayout" Target="../slideLayouts/slideLayout425.xml"/><Relationship Id="rId13" Type="http://schemas.openxmlformats.org/officeDocument/2006/relationships/theme" Target="../theme/theme39.xml"/><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7.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7.xml"/><Relationship Id="rId2" Type="http://schemas.openxmlformats.org/officeDocument/2006/relationships/slideLayout" Target="../slideLayouts/slideLayout438.xml"/><Relationship Id="rId3" Type="http://schemas.openxmlformats.org/officeDocument/2006/relationships/slideLayout" Target="../slideLayouts/slideLayout439.xml"/><Relationship Id="rId4" Type="http://schemas.openxmlformats.org/officeDocument/2006/relationships/slideLayout" Target="../slideLayouts/slideLayout440.xml"/><Relationship Id="rId5" Type="http://schemas.openxmlformats.org/officeDocument/2006/relationships/slideLayout" Target="../slideLayouts/slideLayout441.xml"/><Relationship Id="rId6" Type="http://schemas.openxmlformats.org/officeDocument/2006/relationships/slideLayout" Target="../slideLayouts/slideLayout442.xml"/><Relationship Id="rId7" Type="http://schemas.openxmlformats.org/officeDocument/2006/relationships/slideLayout" Target="../slideLayouts/slideLayout443.xml"/><Relationship Id="rId8" Type="http://schemas.openxmlformats.org/officeDocument/2006/relationships/slideLayout" Target="../slideLayouts/slideLayout444.xml"/><Relationship Id="rId9" Type="http://schemas.openxmlformats.org/officeDocument/2006/relationships/slideLayout" Target="../slideLayouts/slideLayout445.xml"/><Relationship Id="rId10" Type="http://schemas.openxmlformats.org/officeDocument/2006/relationships/slideLayout" Target="../slideLayouts/slideLayout446.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8.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8.xml"/><Relationship Id="rId2" Type="http://schemas.openxmlformats.org/officeDocument/2006/relationships/slideLayout" Target="../slideLayouts/slideLayout449.xml"/><Relationship Id="rId3" Type="http://schemas.openxmlformats.org/officeDocument/2006/relationships/slideLayout" Target="../slideLayouts/slideLayout450.xml"/><Relationship Id="rId4" Type="http://schemas.openxmlformats.org/officeDocument/2006/relationships/slideLayout" Target="../slideLayouts/slideLayout451.xml"/><Relationship Id="rId5" Type="http://schemas.openxmlformats.org/officeDocument/2006/relationships/slideLayout" Target="../slideLayouts/slideLayout452.xml"/><Relationship Id="rId6" Type="http://schemas.openxmlformats.org/officeDocument/2006/relationships/slideLayout" Target="../slideLayouts/slideLayout453.xml"/><Relationship Id="rId7" Type="http://schemas.openxmlformats.org/officeDocument/2006/relationships/slideLayout" Target="../slideLayouts/slideLayout454.xml"/><Relationship Id="rId8" Type="http://schemas.openxmlformats.org/officeDocument/2006/relationships/slideLayout" Target="../slideLayouts/slideLayout455.xml"/><Relationship Id="rId9" Type="http://schemas.openxmlformats.org/officeDocument/2006/relationships/slideLayout" Target="../slideLayouts/slideLayout456.xml"/><Relationship Id="rId10" Type="http://schemas.openxmlformats.org/officeDocument/2006/relationships/slideLayout" Target="../slideLayouts/slideLayout457.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9.xml"/><Relationship Id="rId12" Type="http://schemas.openxmlformats.org/officeDocument/2006/relationships/slideLayout" Target="../slideLayouts/slideLayout470.xml"/><Relationship Id="rId13" Type="http://schemas.openxmlformats.org/officeDocument/2006/relationships/theme" Target="../theme/theme43.xml"/><Relationship Id="rId1" Type="http://schemas.openxmlformats.org/officeDocument/2006/relationships/slideLayout" Target="../slideLayouts/slideLayout459.xml"/><Relationship Id="rId2" Type="http://schemas.openxmlformats.org/officeDocument/2006/relationships/slideLayout" Target="../slideLayouts/slideLayout460.xml"/><Relationship Id="rId3" Type="http://schemas.openxmlformats.org/officeDocument/2006/relationships/slideLayout" Target="../slideLayouts/slideLayout461.xml"/><Relationship Id="rId4" Type="http://schemas.openxmlformats.org/officeDocument/2006/relationships/slideLayout" Target="../slideLayouts/slideLayout462.xml"/><Relationship Id="rId5" Type="http://schemas.openxmlformats.org/officeDocument/2006/relationships/slideLayout" Target="../slideLayouts/slideLayout463.xml"/><Relationship Id="rId6" Type="http://schemas.openxmlformats.org/officeDocument/2006/relationships/slideLayout" Target="../slideLayouts/slideLayout464.xml"/><Relationship Id="rId7" Type="http://schemas.openxmlformats.org/officeDocument/2006/relationships/slideLayout" Target="../slideLayouts/slideLayout465.xml"/><Relationship Id="rId8" Type="http://schemas.openxmlformats.org/officeDocument/2006/relationships/slideLayout" Target="../slideLayouts/slideLayout466.xml"/><Relationship Id="rId9" Type="http://schemas.openxmlformats.org/officeDocument/2006/relationships/slideLayout" Target="../slideLayouts/slideLayout467.xml"/><Relationship Id="rId10" Type="http://schemas.openxmlformats.org/officeDocument/2006/relationships/slideLayout" Target="../slideLayouts/slideLayout468.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1.xml"/><Relationship Id="rId12" Type="http://schemas.openxmlformats.org/officeDocument/2006/relationships/theme" Target="../theme/theme44.xml"/><Relationship Id="rId1" Type="http://schemas.openxmlformats.org/officeDocument/2006/relationships/slideLayout" Target="../slideLayouts/slideLayout471.xml"/><Relationship Id="rId2" Type="http://schemas.openxmlformats.org/officeDocument/2006/relationships/slideLayout" Target="../slideLayouts/slideLayout472.xml"/><Relationship Id="rId3" Type="http://schemas.openxmlformats.org/officeDocument/2006/relationships/slideLayout" Target="../slideLayouts/slideLayout473.xml"/><Relationship Id="rId4" Type="http://schemas.openxmlformats.org/officeDocument/2006/relationships/slideLayout" Target="../slideLayouts/slideLayout474.xml"/><Relationship Id="rId5" Type="http://schemas.openxmlformats.org/officeDocument/2006/relationships/slideLayout" Target="../slideLayouts/slideLayout475.xml"/><Relationship Id="rId6" Type="http://schemas.openxmlformats.org/officeDocument/2006/relationships/slideLayout" Target="../slideLayouts/slideLayout476.xml"/><Relationship Id="rId7" Type="http://schemas.openxmlformats.org/officeDocument/2006/relationships/slideLayout" Target="../slideLayouts/slideLayout477.xml"/><Relationship Id="rId8" Type="http://schemas.openxmlformats.org/officeDocument/2006/relationships/slideLayout" Target="../slideLayouts/slideLayout478.xml"/><Relationship Id="rId9" Type="http://schemas.openxmlformats.org/officeDocument/2006/relationships/slideLayout" Target="../slideLayouts/slideLayout479.xml"/><Relationship Id="rId10" Type="http://schemas.openxmlformats.org/officeDocument/2006/relationships/slideLayout" Target="../slideLayouts/slideLayout480.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2.xml"/><Relationship Id="rId12" Type="http://schemas.openxmlformats.org/officeDocument/2006/relationships/theme" Target="../theme/theme45.xml"/><Relationship Id="rId1" Type="http://schemas.openxmlformats.org/officeDocument/2006/relationships/slideLayout" Target="../slideLayouts/slideLayout482.xml"/><Relationship Id="rId2" Type="http://schemas.openxmlformats.org/officeDocument/2006/relationships/slideLayout" Target="../slideLayouts/slideLayout483.xml"/><Relationship Id="rId3" Type="http://schemas.openxmlformats.org/officeDocument/2006/relationships/slideLayout" Target="../slideLayouts/slideLayout484.xml"/><Relationship Id="rId4" Type="http://schemas.openxmlformats.org/officeDocument/2006/relationships/slideLayout" Target="../slideLayouts/slideLayout485.xml"/><Relationship Id="rId5" Type="http://schemas.openxmlformats.org/officeDocument/2006/relationships/slideLayout" Target="../slideLayouts/slideLayout486.xml"/><Relationship Id="rId6" Type="http://schemas.openxmlformats.org/officeDocument/2006/relationships/slideLayout" Target="../slideLayouts/slideLayout487.xml"/><Relationship Id="rId7" Type="http://schemas.openxmlformats.org/officeDocument/2006/relationships/slideLayout" Target="../slideLayouts/slideLayout488.xml"/><Relationship Id="rId8" Type="http://schemas.openxmlformats.org/officeDocument/2006/relationships/slideLayout" Target="../slideLayouts/slideLayout489.xml"/><Relationship Id="rId9" Type="http://schemas.openxmlformats.org/officeDocument/2006/relationships/slideLayout" Target="../slideLayouts/slideLayout490.xml"/><Relationship Id="rId10"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3.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3.xml"/><Relationship Id="rId2" Type="http://schemas.openxmlformats.org/officeDocument/2006/relationships/slideLayout" Target="../slideLayouts/slideLayout494.xml"/><Relationship Id="rId3" Type="http://schemas.openxmlformats.org/officeDocument/2006/relationships/slideLayout" Target="../slideLayouts/slideLayout495.xml"/><Relationship Id="rId4" Type="http://schemas.openxmlformats.org/officeDocument/2006/relationships/slideLayout" Target="../slideLayouts/slideLayout496.xml"/><Relationship Id="rId5" Type="http://schemas.openxmlformats.org/officeDocument/2006/relationships/slideLayout" Target="../slideLayouts/slideLayout497.xml"/><Relationship Id="rId6" Type="http://schemas.openxmlformats.org/officeDocument/2006/relationships/slideLayout" Target="../slideLayouts/slideLayout498.xml"/><Relationship Id="rId7" Type="http://schemas.openxmlformats.org/officeDocument/2006/relationships/slideLayout" Target="../slideLayouts/slideLayout499.xml"/><Relationship Id="rId8" Type="http://schemas.openxmlformats.org/officeDocument/2006/relationships/slideLayout" Target="../slideLayouts/slideLayout500.xml"/><Relationship Id="rId9" Type="http://schemas.openxmlformats.org/officeDocument/2006/relationships/slideLayout" Target="../slideLayouts/slideLayout501.xml"/><Relationship Id="rId10"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4.xml"/><Relationship Id="rId12" Type="http://schemas.openxmlformats.org/officeDocument/2006/relationships/theme" Target="../theme/theme47.xml"/><Relationship Id="rId1" Type="http://schemas.openxmlformats.org/officeDocument/2006/relationships/slideLayout" Target="../slideLayouts/slideLayout504.xml"/><Relationship Id="rId2" Type="http://schemas.openxmlformats.org/officeDocument/2006/relationships/slideLayout" Target="../slideLayouts/slideLayout505.xml"/><Relationship Id="rId3" Type="http://schemas.openxmlformats.org/officeDocument/2006/relationships/slideLayout" Target="../slideLayouts/slideLayout506.xml"/><Relationship Id="rId4" Type="http://schemas.openxmlformats.org/officeDocument/2006/relationships/slideLayout" Target="../slideLayouts/slideLayout507.xml"/><Relationship Id="rId5" Type="http://schemas.openxmlformats.org/officeDocument/2006/relationships/slideLayout" Target="../slideLayouts/slideLayout508.xml"/><Relationship Id="rId6" Type="http://schemas.openxmlformats.org/officeDocument/2006/relationships/slideLayout" Target="../slideLayouts/slideLayout509.xml"/><Relationship Id="rId7" Type="http://schemas.openxmlformats.org/officeDocument/2006/relationships/slideLayout" Target="../slideLayouts/slideLayout510.xml"/><Relationship Id="rId8" Type="http://schemas.openxmlformats.org/officeDocument/2006/relationships/slideLayout" Target="../slideLayouts/slideLayout511.xml"/><Relationship Id="rId9" Type="http://schemas.openxmlformats.org/officeDocument/2006/relationships/slideLayout" Target="../slideLayouts/slideLayout512.xml"/><Relationship Id="rId10"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5.xml"/><Relationship Id="rId12" Type="http://schemas.openxmlformats.org/officeDocument/2006/relationships/theme" Target="../theme/theme48.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9" Type="http://schemas.openxmlformats.org/officeDocument/2006/relationships/slideLayout" Target="../slideLayouts/slideLayout523.xml"/><Relationship Id="rId10" Type="http://schemas.openxmlformats.org/officeDocument/2006/relationships/slideLayout" Target="../slideLayouts/slideLayout524.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6.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6.xml"/><Relationship Id="rId2" Type="http://schemas.openxmlformats.org/officeDocument/2006/relationships/slideLayout" Target="../slideLayouts/slideLayout527.xml"/><Relationship Id="rId3" Type="http://schemas.openxmlformats.org/officeDocument/2006/relationships/slideLayout" Target="../slideLayouts/slideLayout528.xml"/><Relationship Id="rId4" Type="http://schemas.openxmlformats.org/officeDocument/2006/relationships/slideLayout" Target="../slideLayouts/slideLayout529.xml"/><Relationship Id="rId5" Type="http://schemas.openxmlformats.org/officeDocument/2006/relationships/slideLayout" Target="../slideLayouts/slideLayout530.xml"/><Relationship Id="rId6" Type="http://schemas.openxmlformats.org/officeDocument/2006/relationships/slideLayout" Target="../slideLayouts/slideLayout531.xml"/><Relationship Id="rId7" Type="http://schemas.openxmlformats.org/officeDocument/2006/relationships/slideLayout" Target="../slideLayouts/slideLayout532.xml"/><Relationship Id="rId8" Type="http://schemas.openxmlformats.org/officeDocument/2006/relationships/slideLayout" Target="../slideLayouts/slideLayout533.xml"/><Relationship Id="rId9" Type="http://schemas.openxmlformats.org/officeDocument/2006/relationships/slideLayout" Target="../slideLayouts/slideLayout534.xml"/><Relationship Id="rId10" Type="http://schemas.openxmlformats.org/officeDocument/2006/relationships/slideLayout" Target="../slideLayouts/slideLayout535.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7.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7.xml"/><Relationship Id="rId2" Type="http://schemas.openxmlformats.org/officeDocument/2006/relationships/slideLayout" Target="../slideLayouts/slideLayout538.xml"/><Relationship Id="rId3" Type="http://schemas.openxmlformats.org/officeDocument/2006/relationships/slideLayout" Target="../slideLayouts/slideLayout539.xml"/><Relationship Id="rId4" Type="http://schemas.openxmlformats.org/officeDocument/2006/relationships/slideLayout" Target="../slideLayouts/slideLayout540.xml"/><Relationship Id="rId5" Type="http://schemas.openxmlformats.org/officeDocument/2006/relationships/slideLayout" Target="../slideLayouts/slideLayout541.xml"/><Relationship Id="rId6" Type="http://schemas.openxmlformats.org/officeDocument/2006/relationships/slideLayout" Target="../slideLayouts/slideLayout542.xml"/><Relationship Id="rId7" Type="http://schemas.openxmlformats.org/officeDocument/2006/relationships/slideLayout" Target="../slideLayouts/slideLayout543.xml"/><Relationship Id="rId8" Type="http://schemas.openxmlformats.org/officeDocument/2006/relationships/slideLayout" Target="../slideLayouts/slideLayout544.xml"/><Relationship Id="rId9" Type="http://schemas.openxmlformats.org/officeDocument/2006/relationships/slideLayout" Target="../slideLayouts/slideLayout545.xml"/><Relationship Id="rId10" Type="http://schemas.openxmlformats.org/officeDocument/2006/relationships/slideLayout" Target="../slideLayouts/slideLayout546.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8.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8.xml"/><Relationship Id="rId2" Type="http://schemas.openxmlformats.org/officeDocument/2006/relationships/slideLayout" Target="../slideLayouts/slideLayout549.xml"/><Relationship Id="rId3" Type="http://schemas.openxmlformats.org/officeDocument/2006/relationships/slideLayout" Target="../slideLayouts/slideLayout550.xml"/><Relationship Id="rId4" Type="http://schemas.openxmlformats.org/officeDocument/2006/relationships/slideLayout" Target="../slideLayouts/slideLayout551.xml"/><Relationship Id="rId5" Type="http://schemas.openxmlformats.org/officeDocument/2006/relationships/slideLayout" Target="../slideLayouts/slideLayout552.xml"/><Relationship Id="rId6" Type="http://schemas.openxmlformats.org/officeDocument/2006/relationships/slideLayout" Target="../slideLayouts/slideLayout553.xml"/><Relationship Id="rId7" Type="http://schemas.openxmlformats.org/officeDocument/2006/relationships/slideLayout" Target="../slideLayouts/slideLayout554.xml"/><Relationship Id="rId8" Type="http://schemas.openxmlformats.org/officeDocument/2006/relationships/slideLayout" Target="../slideLayouts/slideLayout555.xml"/><Relationship Id="rId9" Type="http://schemas.openxmlformats.org/officeDocument/2006/relationships/slideLayout" Target="../slideLayouts/slideLayout556.xml"/><Relationship Id="rId10" Type="http://schemas.openxmlformats.org/officeDocument/2006/relationships/slideLayout" Target="../slideLayouts/slideLayout557.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9.xml"/><Relationship Id="rId12" Type="http://schemas.openxmlformats.org/officeDocument/2006/relationships/theme" Target="../theme/theme52.xml"/><Relationship Id="rId1" Type="http://schemas.openxmlformats.org/officeDocument/2006/relationships/slideLayout" Target="../slideLayouts/slideLayout559.xml"/><Relationship Id="rId2" Type="http://schemas.openxmlformats.org/officeDocument/2006/relationships/slideLayout" Target="../slideLayouts/slideLayout560.xml"/><Relationship Id="rId3" Type="http://schemas.openxmlformats.org/officeDocument/2006/relationships/slideLayout" Target="../slideLayouts/slideLayout561.xml"/><Relationship Id="rId4" Type="http://schemas.openxmlformats.org/officeDocument/2006/relationships/slideLayout" Target="../slideLayouts/slideLayout562.xml"/><Relationship Id="rId5" Type="http://schemas.openxmlformats.org/officeDocument/2006/relationships/slideLayout" Target="../slideLayouts/slideLayout563.xml"/><Relationship Id="rId6" Type="http://schemas.openxmlformats.org/officeDocument/2006/relationships/slideLayout" Target="../slideLayouts/slideLayout564.xml"/><Relationship Id="rId7" Type="http://schemas.openxmlformats.org/officeDocument/2006/relationships/slideLayout" Target="../slideLayouts/slideLayout565.xml"/><Relationship Id="rId8" Type="http://schemas.openxmlformats.org/officeDocument/2006/relationships/slideLayout" Target="../slideLayouts/slideLayout566.xml"/><Relationship Id="rId9" Type="http://schemas.openxmlformats.org/officeDocument/2006/relationships/slideLayout" Target="../slideLayouts/slideLayout567.xml"/><Relationship Id="rId10" Type="http://schemas.openxmlformats.org/officeDocument/2006/relationships/slideLayout" Target="../slideLayouts/slideLayout568.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80.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slideLayout" Target="../slideLayouts/slideLayout571.xml"/><Relationship Id="rId3" Type="http://schemas.openxmlformats.org/officeDocument/2006/relationships/slideLayout" Target="../slideLayouts/slideLayout572.xml"/><Relationship Id="rId4" Type="http://schemas.openxmlformats.org/officeDocument/2006/relationships/slideLayout" Target="../slideLayouts/slideLayout573.xml"/><Relationship Id="rId5" Type="http://schemas.openxmlformats.org/officeDocument/2006/relationships/slideLayout" Target="../slideLayouts/slideLayout574.xml"/><Relationship Id="rId6" Type="http://schemas.openxmlformats.org/officeDocument/2006/relationships/slideLayout" Target="../slideLayouts/slideLayout575.xml"/><Relationship Id="rId7" Type="http://schemas.openxmlformats.org/officeDocument/2006/relationships/slideLayout" Target="../slideLayouts/slideLayout576.xml"/><Relationship Id="rId8" Type="http://schemas.openxmlformats.org/officeDocument/2006/relationships/slideLayout" Target="../slideLayouts/slideLayout577.xml"/><Relationship Id="rId9" Type="http://schemas.openxmlformats.org/officeDocument/2006/relationships/slideLayout" Target="../slideLayouts/slideLayout578.xml"/><Relationship Id="rId10"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4.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4.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4.xml"/><Relationship Id="rId2" Type="http://schemas.openxmlformats.org/officeDocument/2006/relationships/slideLayout" Target="../slideLayouts/slideLayout615.xml"/><Relationship Id="rId3" Type="http://schemas.openxmlformats.org/officeDocument/2006/relationships/slideLayout" Target="../slideLayouts/slideLayout616.xml"/><Relationship Id="rId4" Type="http://schemas.openxmlformats.org/officeDocument/2006/relationships/slideLayout" Target="../slideLayouts/slideLayout617.xml"/><Relationship Id="rId5" Type="http://schemas.openxmlformats.org/officeDocument/2006/relationships/slideLayout" Target="../slideLayouts/slideLayout618.xml"/><Relationship Id="rId6" Type="http://schemas.openxmlformats.org/officeDocument/2006/relationships/slideLayout" Target="../slideLayouts/slideLayout619.xml"/><Relationship Id="rId7" Type="http://schemas.openxmlformats.org/officeDocument/2006/relationships/slideLayout" Target="../slideLayouts/slideLayout620.xml"/><Relationship Id="rId8" Type="http://schemas.openxmlformats.org/officeDocument/2006/relationships/slideLayout" Target="../slideLayouts/slideLayout621.xml"/><Relationship Id="rId9" Type="http://schemas.openxmlformats.org/officeDocument/2006/relationships/slideLayout" Target="../slideLayouts/slideLayout622.xml"/><Relationship Id="rId10"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5.xml"/><Relationship Id="rId12" Type="http://schemas.openxmlformats.org/officeDocument/2006/relationships/theme" Target="../theme/theme58.xml"/><Relationship Id="rId1" Type="http://schemas.openxmlformats.org/officeDocument/2006/relationships/slideLayout" Target="../slideLayouts/slideLayout625.xml"/><Relationship Id="rId2" Type="http://schemas.openxmlformats.org/officeDocument/2006/relationships/slideLayout" Target="../slideLayouts/slideLayout626.xml"/><Relationship Id="rId3" Type="http://schemas.openxmlformats.org/officeDocument/2006/relationships/slideLayout" Target="../slideLayouts/slideLayout627.xml"/><Relationship Id="rId4" Type="http://schemas.openxmlformats.org/officeDocument/2006/relationships/slideLayout" Target="../slideLayouts/slideLayout628.xml"/><Relationship Id="rId5" Type="http://schemas.openxmlformats.org/officeDocument/2006/relationships/slideLayout" Target="../slideLayouts/slideLayout629.xml"/><Relationship Id="rId6" Type="http://schemas.openxmlformats.org/officeDocument/2006/relationships/slideLayout" Target="../slideLayouts/slideLayout630.xml"/><Relationship Id="rId7" Type="http://schemas.openxmlformats.org/officeDocument/2006/relationships/slideLayout" Target="../slideLayouts/slideLayout631.xml"/><Relationship Id="rId8" Type="http://schemas.openxmlformats.org/officeDocument/2006/relationships/slideLayout" Target="../slideLayouts/slideLayout632.xml"/><Relationship Id="rId9" Type="http://schemas.openxmlformats.org/officeDocument/2006/relationships/slideLayout" Target="../slideLayouts/slideLayout633.xml"/><Relationship Id="rId10"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6.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636.xml"/><Relationship Id="rId2" Type="http://schemas.openxmlformats.org/officeDocument/2006/relationships/slideLayout" Target="../slideLayouts/slideLayout637.xml"/><Relationship Id="rId3" Type="http://schemas.openxmlformats.org/officeDocument/2006/relationships/slideLayout" Target="../slideLayouts/slideLayout638.xml"/><Relationship Id="rId4" Type="http://schemas.openxmlformats.org/officeDocument/2006/relationships/slideLayout" Target="../slideLayouts/slideLayout639.xml"/><Relationship Id="rId5" Type="http://schemas.openxmlformats.org/officeDocument/2006/relationships/slideLayout" Target="../slideLayouts/slideLayout640.xml"/><Relationship Id="rId6" Type="http://schemas.openxmlformats.org/officeDocument/2006/relationships/slideLayout" Target="../slideLayouts/slideLayout641.xml"/><Relationship Id="rId7" Type="http://schemas.openxmlformats.org/officeDocument/2006/relationships/slideLayout" Target="../slideLayouts/slideLayout642.xml"/><Relationship Id="rId8" Type="http://schemas.openxmlformats.org/officeDocument/2006/relationships/slideLayout" Target="../slideLayouts/slideLayout643.xml"/><Relationship Id="rId9" Type="http://schemas.openxmlformats.org/officeDocument/2006/relationships/slideLayout" Target="../slideLayouts/slideLayout644.xml"/><Relationship Id="rId10"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7.xml"/><Relationship Id="rId12" Type="http://schemas.openxmlformats.org/officeDocument/2006/relationships/theme" Target="../theme/theme60.xml"/><Relationship Id="rId13" Type="http://schemas.openxmlformats.org/officeDocument/2006/relationships/image" Target="../media/image1.png"/><Relationship Id="rId1" Type="http://schemas.openxmlformats.org/officeDocument/2006/relationships/slideLayout" Target="../slideLayouts/slideLayout647.xml"/><Relationship Id="rId2" Type="http://schemas.openxmlformats.org/officeDocument/2006/relationships/slideLayout" Target="../slideLayouts/slideLayout648.xml"/><Relationship Id="rId3" Type="http://schemas.openxmlformats.org/officeDocument/2006/relationships/slideLayout" Target="../slideLayouts/slideLayout649.xml"/><Relationship Id="rId4" Type="http://schemas.openxmlformats.org/officeDocument/2006/relationships/slideLayout" Target="../slideLayouts/slideLayout650.xml"/><Relationship Id="rId5" Type="http://schemas.openxmlformats.org/officeDocument/2006/relationships/slideLayout" Target="../slideLayouts/slideLayout651.xml"/><Relationship Id="rId6" Type="http://schemas.openxmlformats.org/officeDocument/2006/relationships/slideLayout" Target="../slideLayouts/slideLayout652.xml"/><Relationship Id="rId7" Type="http://schemas.openxmlformats.org/officeDocument/2006/relationships/slideLayout" Target="../slideLayouts/slideLayout653.xml"/><Relationship Id="rId8" Type="http://schemas.openxmlformats.org/officeDocument/2006/relationships/slideLayout" Target="../slideLayouts/slideLayout654.xml"/><Relationship Id="rId9" Type="http://schemas.openxmlformats.org/officeDocument/2006/relationships/slideLayout" Target="../slideLayouts/slideLayout655.xml"/><Relationship Id="rId10"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8.xml"/><Relationship Id="rId12" Type="http://schemas.openxmlformats.org/officeDocument/2006/relationships/theme" Target="../theme/theme61.xml"/><Relationship Id="rId1" Type="http://schemas.openxmlformats.org/officeDocument/2006/relationships/slideLayout" Target="../slideLayouts/slideLayout658.xml"/><Relationship Id="rId2" Type="http://schemas.openxmlformats.org/officeDocument/2006/relationships/slideLayout" Target="../slideLayouts/slideLayout659.xml"/><Relationship Id="rId3" Type="http://schemas.openxmlformats.org/officeDocument/2006/relationships/slideLayout" Target="../slideLayouts/slideLayout660.xml"/><Relationship Id="rId4" Type="http://schemas.openxmlformats.org/officeDocument/2006/relationships/slideLayout" Target="../slideLayouts/slideLayout661.xml"/><Relationship Id="rId5" Type="http://schemas.openxmlformats.org/officeDocument/2006/relationships/slideLayout" Target="../slideLayouts/slideLayout662.xml"/><Relationship Id="rId6" Type="http://schemas.openxmlformats.org/officeDocument/2006/relationships/slideLayout" Target="../slideLayouts/slideLayout663.xml"/><Relationship Id="rId7" Type="http://schemas.openxmlformats.org/officeDocument/2006/relationships/slideLayout" Target="../slideLayouts/slideLayout664.xml"/><Relationship Id="rId8" Type="http://schemas.openxmlformats.org/officeDocument/2006/relationships/slideLayout" Target="../slideLayouts/slideLayout665.xml"/><Relationship Id="rId9" Type="http://schemas.openxmlformats.org/officeDocument/2006/relationships/slideLayout" Target="../slideLayouts/slideLayout666.xml"/><Relationship Id="rId10" Type="http://schemas.openxmlformats.org/officeDocument/2006/relationships/slideLayout" Target="../slideLayouts/slideLayout667.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9.xml"/><Relationship Id="rId12" Type="http://schemas.openxmlformats.org/officeDocument/2006/relationships/theme" Target="../theme/theme62.xml"/><Relationship Id="rId13" Type="http://schemas.openxmlformats.org/officeDocument/2006/relationships/image" Target="../media/image1.png"/><Relationship Id="rId1" Type="http://schemas.openxmlformats.org/officeDocument/2006/relationships/slideLayout" Target="../slideLayouts/slideLayout669.xml"/><Relationship Id="rId2" Type="http://schemas.openxmlformats.org/officeDocument/2006/relationships/slideLayout" Target="../slideLayouts/slideLayout670.xml"/><Relationship Id="rId3" Type="http://schemas.openxmlformats.org/officeDocument/2006/relationships/slideLayout" Target="../slideLayouts/slideLayout671.xml"/><Relationship Id="rId4" Type="http://schemas.openxmlformats.org/officeDocument/2006/relationships/slideLayout" Target="../slideLayouts/slideLayout672.xml"/><Relationship Id="rId5" Type="http://schemas.openxmlformats.org/officeDocument/2006/relationships/slideLayout" Target="../slideLayouts/slideLayout673.xml"/><Relationship Id="rId6" Type="http://schemas.openxmlformats.org/officeDocument/2006/relationships/slideLayout" Target="../slideLayouts/slideLayout674.xml"/><Relationship Id="rId7" Type="http://schemas.openxmlformats.org/officeDocument/2006/relationships/slideLayout" Target="../slideLayouts/slideLayout675.xml"/><Relationship Id="rId8" Type="http://schemas.openxmlformats.org/officeDocument/2006/relationships/slideLayout" Target="../slideLayouts/slideLayout676.xml"/><Relationship Id="rId9" Type="http://schemas.openxmlformats.org/officeDocument/2006/relationships/slideLayout" Target="../slideLayouts/slideLayout677.xml"/><Relationship Id="rId10" Type="http://schemas.openxmlformats.org/officeDocument/2006/relationships/slideLayout" Target="../slideLayouts/slideLayout678.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90.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80.xml"/><Relationship Id="rId2" Type="http://schemas.openxmlformats.org/officeDocument/2006/relationships/slideLayout" Target="../slideLayouts/slideLayout681.xml"/><Relationship Id="rId3" Type="http://schemas.openxmlformats.org/officeDocument/2006/relationships/slideLayout" Target="../slideLayouts/slideLayout682.xml"/><Relationship Id="rId4" Type="http://schemas.openxmlformats.org/officeDocument/2006/relationships/slideLayout" Target="../slideLayouts/slideLayout683.xml"/><Relationship Id="rId5" Type="http://schemas.openxmlformats.org/officeDocument/2006/relationships/slideLayout" Target="../slideLayouts/slideLayout684.xml"/><Relationship Id="rId6" Type="http://schemas.openxmlformats.org/officeDocument/2006/relationships/slideLayout" Target="../slideLayouts/slideLayout685.xml"/><Relationship Id="rId7" Type="http://schemas.openxmlformats.org/officeDocument/2006/relationships/slideLayout" Target="../slideLayouts/slideLayout686.xml"/><Relationship Id="rId8" Type="http://schemas.openxmlformats.org/officeDocument/2006/relationships/slideLayout" Target="../slideLayouts/slideLayout687.xml"/><Relationship Id="rId9" Type="http://schemas.openxmlformats.org/officeDocument/2006/relationships/slideLayout" Target="../slideLayouts/slideLayout688.xml"/><Relationship Id="rId10" Type="http://schemas.openxmlformats.org/officeDocument/2006/relationships/slideLayout" Target="../slideLayouts/slideLayout689.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701.xml"/><Relationship Id="rId12" Type="http://schemas.openxmlformats.org/officeDocument/2006/relationships/theme" Target="../theme/theme64.xml"/><Relationship Id="rId1" Type="http://schemas.openxmlformats.org/officeDocument/2006/relationships/slideLayout" Target="../slideLayouts/slideLayout691.xml"/><Relationship Id="rId2" Type="http://schemas.openxmlformats.org/officeDocument/2006/relationships/slideLayout" Target="../slideLayouts/slideLayout692.xml"/><Relationship Id="rId3" Type="http://schemas.openxmlformats.org/officeDocument/2006/relationships/slideLayout" Target="../slideLayouts/slideLayout693.xml"/><Relationship Id="rId4" Type="http://schemas.openxmlformats.org/officeDocument/2006/relationships/slideLayout" Target="../slideLayouts/slideLayout694.xml"/><Relationship Id="rId5" Type="http://schemas.openxmlformats.org/officeDocument/2006/relationships/slideLayout" Target="../slideLayouts/slideLayout695.xml"/><Relationship Id="rId6" Type="http://schemas.openxmlformats.org/officeDocument/2006/relationships/slideLayout" Target="../slideLayouts/slideLayout696.xml"/><Relationship Id="rId7" Type="http://schemas.openxmlformats.org/officeDocument/2006/relationships/slideLayout" Target="../slideLayouts/slideLayout697.xml"/><Relationship Id="rId8" Type="http://schemas.openxmlformats.org/officeDocument/2006/relationships/slideLayout" Target="../slideLayouts/slideLayout698.xml"/><Relationship Id="rId9" Type="http://schemas.openxmlformats.org/officeDocument/2006/relationships/slideLayout" Target="../slideLayouts/slideLayout699.xml"/><Relationship Id="rId10" Type="http://schemas.openxmlformats.org/officeDocument/2006/relationships/slideLayout" Target="../slideLayouts/slideLayout700.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2.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702.xml"/><Relationship Id="rId2" Type="http://schemas.openxmlformats.org/officeDocument/2006/relationships/slideLayout" Target="../slideLayouts/slideLayout703.xml"/><Relationship Id="rId3" Type="http://schemas.openxmlformats.org/officeDocument/2006/relationships/slideLayout" Target="../slideLayouts/slideLayout704.xml"/><Relationship Id="rId4" Type="http://schemas.openxmlformats.org/officeDocument/2006/relationships/slideLayout" Target="../slideLayouts/slideLayout705.xml"/><Relationship Id="rId5" Type="http://schemas.openxmlformats.org/officeDocument/2006/relationships/slideLayout" Target="../slideLayouts/slideLayout706.xml"/><Relationship Id="rId6" Type="http://schemas.openxmlformats.org/officeDocument/2006/relationships/slideLayout" Target="../slideLayouts/slideLayout707.xml"/><Relationship Id="rId7" Type="http://schemas.openxmlformats.org/officeDocument/2006/relationships/slideLayout" Target="../slideLayouts/slideLayout708.xml"/><Relationship Id="rId8" Type="http://schemas.openxmlformats.org/officeDocument/2006/relationships/slideLayout" Target="../slideLayouts/slideLayout709.xml"/><Relationship Id="rId9" Type="http://schemas.openxmlformats.org/officeDocument/2006/relationships/slideLayout" Target="../slideLayouts/slideLayout710.xml"/><Relationship Id="rId10" Type="http://schemas.openxmlformats.org/officeDocument/2006/relationships/slideLayout" Target="../slideLayouts/slideLayout711.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3.xml"/><Relationship Id="rId12" Type="http://schemas.openxmlformats.org/officeDocument/2006/relationships/theme" Target="../theme/theme66.xml"/><Relationship Id="rId1" Type="http://schemas.openxmlformats.org/officeDocument/2006/relationships/slideLayout" Target="../slideLayouts/slideLayout713.xml"/><Relationship Id="rId2" Type="http://schemas.openxmlformats.org/officeDocument/2006/relationships/slideLayout" Target="../slideLayouts/slideLayout714.xml"/><Relationship Id="rId3" Type="http://schemas.openxmlformats.org/officeDocument/2006/relationships/slideLayout" Target="../slideLayouts/slideLayout715.xml"/><Relationship Id="rId4" Type="http://schemas.openxmlformats.org/officeDocument/2006/relationships/slideLayout" Target="../slideLayouts/slideLayout716.xml"/><Relationship Id="rId5" Type="http://schemas.openxmlformats.org/officeDocument/2006/relationships/slideLayout" Target="../slideLayouts/slideLayout717.xml"/><Relationship Id="rId6" Type="http://schemas.openxmlformats.org/officeDocument/2006/relationships/slideLayout" Target="../slideLayouts/slideLayout718.xml"/><Relationship Id="rId7" Type="http://schemas.openxmlformats.org/officeDocument/2006/relationships/slideLayout" Target="../slideLayouts/slideLayout719.xml"/><Relationship Id="rId8" Type="http://schemas.openxmlformats.org/officeDocument/2006/relationships/slideLayout" Target="../slideLayouts/slideLayout720.xml"/><Relationship Id="rId9" Type="http://schemas.openxmlformats.org/officeDocument/2006/relationships/slideLayout" Target="../slideLayouts/slideLayout721.xml"/><Relationship Id="rId10" Type="http://schemas.openxmlformats.org/officeDocument/2006/relationships/slideLayout" Target="../slideLayouts/slideLayout722.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4.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724.xml"/><Relationship Id="rId2" Type="http://schemas.openxmlformats.org/officeDocument/2006/relationships/slideLayout" Target="../slideLayouts/slideLayout725.xml"/><Relationship Id="rId3" Type="http://schemas.openxmlformats.org/officeDocument/2006/relationships/slideLayout" Target="../slideLayouts/slideLayout726.xml"/><Relationship Id="rId4" Type="http://schemas.openxmlformats.org/officeDocument/2006/relationships/slideLayout" Target="../slideLayouts/slideLayout727.xml"/><Relationship Id="rId5" Type="http://schemas.openxmlformats.org/officeDocument/2006/relationships/slideLayout" Target="../slideLayouts/slideLayout728.xml"/><Relationship Id="rId6" Type="http://schemas.openxmlformats.org/officeDocument/2006/relationships/slideLayout" Target="../slideLayouts/slideLayout729.xml"/><Relationship Id="rId7" Type="http://schemas.openxmlformats.org/officeDocument/2006/relationships/slideLayout" Target="../slideLayouts/slideLayout730.xml"/><Relationship Id="rId8" Type="http://schemas.openxmlformats.org/officeDocument/2006/relationships/slideLayout" Target="../slideLayouts/slideLayout731.xml"/><Relationship Id="rId9" Type="http://schemas.openxmlformats.org/officeDocument/2006/relationships/slideLayout" Target="../slideLayouts/slideLayout732.xml"/><Relationship Id="rId10" Type="http://schemas.openxmlformats.org/officeDocument/2006/relationships/slideLayout" Target="../slideLayouts/slideLayout733.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5.xml"/><Relationship Id="rId12" Type="http://schemas.openxmlformats.org/officeDocument/2006/relationships/theme" Target="../theme/theme68.xml"/><Relationship Id="rId1" Type="http://schemas.openxmlformats.org/officeDocument/2006/relationships/slideLayout" Target="../slideLayouts/slideLayout735.xml"/><Relationship Id="rId2" Type="http://schemas.openxmlformats.org/officeDocument/2006/relationships/slideLayout" Target="../slideLayouts/slideLayout736.xml"/><Relationship Id="rId3" Type="http://schemas.openxmlformats.org/officeDocument/2006/relationships/slideLayout" Target="../slideLayouts/slideLayout737.xml"/><Relationship Id="rId4" Type="http://schemas.openxmlformats.org/officeDocument/2006/relationships/slideLayout" Target="../slideLayouts/slideLayout738.xml"/><Relationship Id="rId5" Type="http://schemas.openxmlformats.org/officeDocument/2006/relationships/slideLayout" Target="../slideLayouts/slideLayout739.xml"/><Relationship Id="rId6" Type="http://schemas.openxmlformats.org/officeDocument/2006/relationships/slideLayout" Target="../slideLayouts/slideLayout740.xml"/><Relationship Id="rId7" Type="http://schemas.openxmlformats.org/officeDocument/2006/relationships/slideLayout" Target="../slideLayouts/slideLayout741.xml"/><Relationship Id="rId8" Type="http://schemas.openxmlformats.org/officeDocument/2006/relationships/slideLayout" Target="../slideLayouts/slideLayout742.xml"/><Relationship Id="rId9" Type="http://schemas.openxmlformats.org/officeDocument/2006/relationships/slideLayout" Target="../slideLayouts/slideLayout743.xml"/><Relationship Id="rId10" Type="http://schemas.openxmlformats.org/officeDocument/2006/relationships/slideLayout" Target="../slideLayouts/slideLayout744.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6.xml"/><Relationship Id="rId12" Type="http://schemas.openxmlformats.org/officeDocument/2006/relationships/theme" Target="../theme/theme69.xml"/><Relationship Id="rId1" Type="http://schemas.openxmlformats.org/officeDocument/2006/relationships/slideLayout" Target="../slideLayouts/slideLayout746.xml"/><Relationship Id="rId2" Type="http://schemas.openxmlformats.org/officeDocument/2006/relationships/slideLayout" Target="../slideLayouts/slideLayout747.xml"/><Relationship Id="rId3" Type="http://schemas.openxmlformats.org/officeDocument/2006/relationships/slideLayout" Target="../slideLayouts/slideLayout748.xml"/><Relationship Id="rId4" Type="http://schemas.openxmlformats.org/officeDocument/2006/relationships/slideLayout" Target="../slideLayouts/slideLayout749.xml"/><Relationship Id="rId5" Type="http://schemas.openxmlformats.org/officeDocument/2006/relationships/slideLayout" Target="../slideLayouts/slideLayout750.xml"/><Relationship Id="rId6" Type="http://schemas.openxmlformats.org/officeDocument/2006/relationships/slideLayout" Target="../slideLayouts/slideLayout751.xml"/><Relationship Id="rId7" Type="http://schemas.openxmlformats.org/officeDocument/2006/relationships/slideLayout" Target="../slideLayouts/slideLayout752.xml"/><Relationship Id="rId8" Type="http://schemas.openxmlformats.org/officeDocument/2006/relationships/slideLayout" Target="../slideLayouts/slideLayout753.xml"/><Relationship Id="rId9" Type="http://schemas.openxmlformats.org/officeDocument/2006/relationships/slideLayout" Target="../slideLayouts/slideLayout754.xml"/><Relationship Id="rId10" Type="http://schemas.openxmlformats.org/officeDocument/2006/relationships/slideLayout" Target="../slideLayouts/slideLayout755.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7.xml"/><Relationship Id="rId12" Type="http://schemas.openxmlformats.org/officeDocument/2006/relationships/theme" Target="../theme/theme70.xml"/><Relationship Id="rId1" Type="http://schemas.openxmlformats.org/officeDocument/2006/relationships/slideLayout" Target="../slideLayouts/slideLayout757.xml"/><Relationship Id="rId2" Type="http://schemas.openxmlformats.org/officeDocument/2006/relationships/slideLayout" Target="../slideLayouts/slideLayout758.xml"/><Relationship Id="rId3" Type="http://schemas.openxmlformats.org/officeDocument/2006/relationships/slideLayout" Target="../slideLayouts/slideLayout759.xml"/><Relationship Id="rId4" Type="http://schemas.openxmlformats.org/officeDocument/2006/relationships/slideLayout" Target="../slideLayouts/slideLayout760.xml"/><Relationship Id="rId5" Type="http://schemas.openxmlformats.org/officeDocument/2006/relationships/slideLayout" Target="../slideLayouts/slideLayout761.xml"/><Relationship Id="rId6" Type="http://schemas.openxmlformats.org/officeDocument/2006/relationships/slideLayout" Target="../slideLayouts/slideLayout762.xml"/><Relationship Id="rId7" Type="http://schemas.openxmlformats.org/officeDocument/2006/relationships/slideLayout" Target="../slideLayouts/slideLayout763.xml"/><Relationship Id="rId8" Type="http://schemas.openxmlformats.org/officeDocument/2006/relationships/slideLayout" Target="../slideLayouts/slideLayout764.xml"/><Relationship Id="rId9" Type="http://schemas.openxmlformats.org/officeDocument/2006/relationships/slideLayout" Target="../slideLayouts/slideLayout765.xml"/><Relationship Id="rId10" Type="http://schemas.openxmlformats.org/officeDocument/2006/relationships/slideLayout" Target="../slideLayouts/slideLayout766.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8.xml"/><Relationship Id="rId12" Type="http://schemas.openxmlformats.org/officeDocument/2006/relationships/theme" Target="../theme/theme71.xml"/><Relationship Id="rId1" Type="http://schemas.openxmlformats.org/officeDocument/2006/relationships/slideLayout" Target="../slideLayouts/slideLayout768.xml"/><Relationship Id="rId2" Type="http://schemas.openxmlformats.org/officeDocument/2006/relationships/slideLayout" Target="../slideLayouts/slideLayout769.xml"/><Relationship Id="rId3" Type="http://schemas.openxmlformats.org/officeDocument/2006/relationships/slideLayout" Target="../slideLayouts/slideLayout770.xml"/><Relationship Id="rId4" Type="http://schemas.openxmlformats.org/officeDocument/2006/relationships/slideLayout" Target="../slideLayouts/slideLayout771.xml"/><Relationship Id="rId5" Type="http://schemas.openxmlformats.org/officeDocument/2006/relationships/slideLayout" Target="../slideLayouts/slideLayout772.xml"/><Relationship Id="rId6" Type="http://schemas.openxmlformats.org/officeDocument/2006/relationships/slideLayout" Target="../slideLayouts/slideLayout773.xml"/><Relationship Id="rId7" Type="http://schemas.openxmlformats.org/officeDocument/2006/relationships/slideLayout" Target="../slideLayouts/slideLayout774.xml"/><Relationship Id="rId8" Type="http://schemas.openxmlformats.org/officeDocument/2006/relationships/slideLayout" Target="../slideLayouts/slideLayout775.xml"/><Relationship Id="rId9" Type="http://schemas.openxmlformats.org/officeDocument/2006/relationships/slideLayout" Target="../slideLayouts/slideLayout776.xml"/><Relationship Id="rId10" Type="http://schemas.openxmlformats.org/officeDocument/2006/relationships/slideLayout" Target="../slideLayouts/slideLayout777.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9.xml"/><Relationship Id="rId12" Type="http://schemas.openxmlformats.org/officeDocument/2006/relationships/theme" Target="../theme/theme72.xml"/><Relationship Id="rId1" Type="http://schemas.openxmlformats.org/officeDocument/2006/relationships/slideLayout" Target="../slideLayouts/slideLayout779.xml"/><Relationship Id="rId2" Type="http://schemas.openxmlformats.org/officeDocument/2006/relationships/slideLayout" Target="../slideLayouts/slideLayout780.xml"/><Relationship Id="rId3" Type="http://schemas.openxmlformats.org/officeDocument/2006/relationships/slideLayout" Target="../slideLayouts/slideLayout781.xml"/><Relationship Id="rId4" Type="http://schemas.openxmlformats.org/officeDocument/2006/relationships/slideLayout" Target="../slideLayouts/slideLayout782.xml"/><Relationship Id="rId5" Type="http://schemas.openxmlformats.org/officeDocument/2006/relationships/slideLayout" Target="../slideLayouts/slideLayout783.xml"/><Relationship Id="rId6" Type="http://schemas.openxmlformats.org/officeDocument/2006/relationships/slideLayout" Target="../slideLayouts/slideLayout784.xml"/><Relationship Id="rId7" Type="http://schemas.openxmlformats.org/officeDocument/2006/relationships/slideLayout" Target="../slideLayouts/slideLayout785.xml"/><Relationship Id="rId8" Type="http://schemas.openxmlformats.org/officeDocument/2006/relationships/slideLayout" Target="../slideLayouts/slideLayout786.xml"/><Relationship Id="rId9" Type="http://schemas.openxmlformats.org/officeDocument/2006/relationships/slideLayout" Target="../slideLayouts/slideLayout787.xml"/><Relationship Id="rId10" Type="http://schemas.openxmlformats.org/officeDocument/2006/relationships/slideLayout" Target="../slideLayouts/slideLayout788.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800.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90.xml"/><Relationship Id="rId2" Type="http://schemas.openxmlformats.org/officeDocument/2006/relationships/slideLayout" Target="../slideLayouts/slideLayout791.xml"/><Relationship Id="rId3" Type="http://schemas.openxmlformats.org/officeDocument/2006/relationships/slideLayout" Target="../slideLayouts/slideLayout792.xml"/><Relationship Id="rId4" Type="http://schemas.openxmlformats.org/officeDocument/2006/relationships/slideLayout" Target="../slideLayouts/slideLayout793.xml"/><Relationship Id="rId5" Type="http://schemas.openxmlformats.org/officeDocument/2006/relationships/slideLayout" Target="../slideLayouts/slideLayout794.xml"/><Relationship Id="rId6" Type="http://schemas.openxmlformats.org/officeDocument/2006/relationships/slideLayout" Target="../slideLayouts/slideLayout795.xml"/><Relationship Id="rId7" Type="http://schemas.openxmlformats.org/officeDocument/2006/relationships/slideLayout" Target="../slideLayouts/slideLayout796.xml"/><Relationship Id="rId8" Type="http://schemas.openxmlformats.org/officeDocument/2006/relationships/slideLayout" Target="../slideLayouts/slideLayout797.xml"/><Relationship Id="rId9" Type="http://schemas.openxmlformats.org/officeDocument/2006/relationships/slideLayout" Target="../slideLayouts/slideLayout798.xml"/><Relationship Id="rId10" Type="http://schemas.openxmlformats.org/officeDocument/2006/relationships/slideLayout" Target="../slideLayouts/slideLayout7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1481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9652684"/>
      </p:ext>
    </p:extLst>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23683719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47357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43950921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3211882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827001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71851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921528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1"/>
          </a:solidFill>
          <a:latin typeface="Times New Roman"/>
          <a:ea typeface="+mj-ea"/>
          <a:cs typeface="Times New Roman"/>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p:nvPicPr>
        <p:blipFill>
          <a:blip r:embed="rId16" cstate="print"/>
          <a:stretch>
            <a:fillRect/>
          </a:stretch>
        </p:blipFill>
        <p:spPr>
          <a:xfrm>
            <a:off x="4053361" y="264849"/>
            <a:ext cx="5102012" cy="542508"/>
          </a:xfrm>
          <a:prstGeom prst="rect">
            <a:avLst/>
          </a:prstGeom>
        </p:spPr>
      </p:pic>
      <p:sp>
        <p:nvSpPr>
          <p:cNvPr id="8" name="Title Placeholder 1"/>
          <p:cNvSpPr>
            <a:spLocks noGrp="1"/>
          </p:cNvSpPr>
          <p:nvPr>
            <p:ph type="title"/>
          </p:nvPr>
        </p:nvSpPr>
        <p:spPr>
          <a:xfrm>
            <a:off x="299307" y="274676"/>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p:nvPicPr>
        <p:blipFill>
          <a:blip r:embed="rId17" cstate="print"/>
          <a:stretch>
            <a:fillRect/>
          </a:stretch>
        </p:blipFill>
        <p:spPr>
          <a:xfrm>
            <a:off x="-27215" y="6267173"/>
            <a:ext cx="9189720" cy="611833"/>
          </a:xfrm>
          <a:prstGeom prst="rect">
            <a:avLst/>
          </a:prstGeom>
          <a:ln>
            <a:noFill/>
          </a:ln>
        </p:spPr>
      </p:pic>
      <p:pic>
        <p:nvPicPr>
          <p:cNvPr id="10" name="Picture 9" descr="ecelogorb.psd"/>
          <p:cNvPicPr>
            <a:picLocks noChangeAspect="1"/>
          </p:cNvPicPr>
          <p:nvPr/>
        </p:nvPicPr>
        <p:blipFill>
          <a:blip r:embed="rId18" cstate="screen">
            <a:lum bright="-8000"/>
            <a:extLst>
              <a:ext uri="{28A0092B-C50C-407E-A947-70E740481C1C}">
                <a14:useLocalDpi xmlns:a14="http://schemas.microsoft.com/office/drawing/2010/main"/>
              </a:ext>
            </a:extLst>
          </a:blip>
          <a:stretch>
            <a:fillRect/>
          </a:stretch>
        </p:blipFill>
        <p:spPr>
          <a:xfrm>
            <a:off x="193350" y="6294405"/>
            <a:ext cx="2563296" cy="512659"/>
          </a:xfrm>
          <a:prstGeom prst="rect">
            <a:avLst/>
          </a:prstGeom>
          <a:effectLst/>
        </p:spPr>
      </p:pic>
      <p:pic>
        <p:nvPicPr>
          <p:cNvPr id="11" name="Picture 10" descr="CMU_logo_horiz_black.eps"/>
          <p:cNvPicPr>
            <a:picLocks noChangeAspect="1"/>
          </p:cNvPicPr>
          <p:nvPr/>
        </p:nvPicPr>
        <p:blipFill>
          <a:blip r:embed="rId19" cstate="print"/>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88066082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hf hdr="0" ftr="0" dt="0"/>
  <p:txStyles>
    <p:titleStyle>
      <a:lvl1pPr algn="l" defTabSz="342900" rtl="0" eaLnBrk="1" latinLnBrk="0" hangingPunct="1">
        <a:spcBef>
          <a:spcPct val="0"/>
        </a:spcBef>
        <a:buNone/>
        <a:defRPr sz="2700" kern="1200">
          <a:solidFill>
            <a:schemeClr val="tx1"/>
          </a:solidFill>
          <a:latin typeface="Arial"/>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375607"/>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896522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953482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87544570"/>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197418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7567955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3445221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28372329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51544932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2097806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509808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6935218"/>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10087834"/>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629274651"/>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97293999"/>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83905242"/>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81692595"/>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62235"/>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29"/>
            <a:ext cx="2133600" cy="365125"/>
          </a:xfrm>
          <a:prstGeom prst="rect">
            <a:avLst/>
          </a:prstGeom>
        </p:spPr>
        <p:txBody>
          <a:bodyPr vert="horz" lIns="91425" tIns="45713" rIns="91425" bIns="45713" rtlCol="0" anchor="ctr"/>
          <a:lstStyle>
            <a:lvl1pPr algn="l">
              <a:defRPr sz="900">
                <a:solidFill>
                  <a:schemeClr val="tx1">
                    <a:tint val="75000"/>
                  </a:schemeClr>
                </a:solidFill>
              </a:defRPr>
            </a:lvl1pPr>
          </a:lstStyle>
          <a:p>
            <a:pPr defTabSz="685694"/>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9"/>
            <a:ext cx="2895600" cy="365125"/>
          </a:xfrm>
          <a:prstGeom prst="rect">
            <a:avLst/>
          </a:prstGeom>
        </p:spPr>
        <p:txBody>
          <a:bodyPr vert="horz" lIns="91425" tIns="45713" rIns="91425" bIns="45713" rtlCol="0" anchor="ctr"/>
          <a:lstStyle>
            <a:lvl1pPr algn="ctr">
              <a:defRPr sz="900">
                <a:solidFill>
                  <a:schemeClr val="tx1">
                    <a:tint val="75000"/>
                  </a:schemeClr>
                </a:solidFill>
              </a:defRPr>
            </a:lvl1pPr>
          </a:lstStyle>
          <a:p>
            <a:pPr defTabSz="685694"/>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9"/>
            <a:ext cx="2133600" cy="365125"/>
          </a:xfrm>
          <a:prstGeom prst="rect">
            <a:avLst/>
          </a:prstGeom>
        </p:spPr>
        <p:txBody>
          <a:bodyPr vert="horz" lIns="91425" tIns="45713" rIns="91425" bIns="45713" rtlCol="0" anchor="ctr"/>
          <a:lstStyle>
            <a:lvl1pPr algn="r">
              <a:defRPr sz="900">
                <a:solidFill>
                  <a:schemeClr val="tx1">
                    <a:tint val="75000"/>
                  </a:schemeClr>
                </a:solidFill>
              </a:defRPr>
            </a:lvl1pPr>
          </a:lstStyle>
          <a:p>
            <a:pPr defTabSz="685694"/>
            <a:fld id="{58161B50-6D0B-48B4-A1D4-BAD8C599CC84}" type="slidenum">
              <a:rPr lang="en-US" smtClean="0">
                <a:solidFill>
                  <a:prstClr val="black">
                    <a:tint val="75000"/>
                  </a:prstClr>
                </a:solidFill>
              </a:rPr>
              <a:pPr defTabSz="685694"/>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348938672"/>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iming>
    <p:tnLst>
      <p:par>
        <p:cTn id="1" dur="indefinite" restart="never" nodeType="tmRoot"/>
      </p:par>
    </p:tnLst>
  </p:timing>
  <p:hf hdr="0" ftr="0" dt="0"/>
  <p:txStyles>
    <p:titleStyle>
      <a:lvl1pPr algn="ctr" defTabSz="685694" rtl="0" eaLnBrk="1" latinLnBrk="0" hangingPunct="1">
        <a:spcBef>
          <a:spcPct val="0"/>
        </a:spcBef>
        <a:buNone/>
        <a:defRPr sz="3300" kern="1200">
          <a:solidFill>
            <a:schemeClr val="tx1"/>
          </a:solidFill>
          <a:latin typeface="Times New Roman" pitchFamily="18" charset="0"/>
          <a:ea typeface="+mj-ea"/>
          <a:cs typeface="Times New Roman" pitchFamily="18" charset="0"/>
        </a:defRPr>
      </a:lvl1pPr>
    </p:titleStyle>
    <p:bodyStyle>
      <a:lvl1pPr marL="257136" indent="-257136" algn="l" defTabSz="685694"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27" indent="-214280" algn="l" defTabSz="685694"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118" indent="-171423" algn="l" defTabSz="685694"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199966"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814"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661"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8"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56"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202"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7286223"/>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42283961"/>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527249"/>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7958779"/>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29688555"/>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879479"/>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8595259"/>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9695877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67" y="6357958"/>
            <a:ext cx="1347679" cy="389938"/>
          </a:xfrm>
          <a:prstGeom prst="rect">
            <a:avLst/>
          </a:prstGeom>
        </p:spPr>
      </p:pic>
    </p:spTree>
    <p:extLst>
      <p:ext uri="{BB962C8B-B14F-4D97-AF65-F5344CB8AC3E}">
        <p14:creationId xmlns:p14="http://schemas.microsoft.com/office/powerpoint/2010/main" val="115123169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915991945"/>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 id="2147484123"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6544679"/>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5739615"/>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604142851"/>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83795926"/>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06"/>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06"/>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403711541"/>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08"/>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08"/>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20555133"/>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54558022"/>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6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46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46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4496816"/>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zh-TW" altLang="en-US" smtClean="0">
                <a:sym typeface="Myriad Pro Bold Cond" charset="0"/>
              </a:rPr>
              <a:t>按一下以編輯母片標題樣式</a:t>
            </a:r>
            <a:endParaRPr lang="en-US">
              <a:sym typeface="Myriad Pro Bold Cond" charset="0"/>
            </a:endParaRP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zh-TW" altLang="en-US" smtClean="0">
                <a:sym typeface="Myriad Pro Bold Cond" charset="0"/>
              </a:rPr>
              <a:t>按一下以編輯母片文字樣式</a:t>
            </a:r>
          </a:p>
          <a:p>
            <a:pPr lvl="1"/>
            <a:r>
              <a:rPr lang="zh-TW" altLang="en-US" smtClean="0">
                <a:sym typeface="Myriad Pro Bold Cond" charset="0"/>
              </a:rPr>
              <a:t>第二層</a:t>
            </a:r>
          </a:p>
          <a:p>
            <a:pPr lvl="2"/>
            <a:r>
              <a:rPr lang="zh-TW" altLang="en-US" smtClean="0">
                <a:sym typeface="Myriad Pro Bold Cond" charset="0"/>
              </a:rPr>
              <a:t>第三層</a:t>
            </a:r>
          </a:p>
          <a:p>
            <a:pPr lvl="3"/>
            <a:r>
              <a:rPr lang="zh-TW" altLang="en-US" smtClean="0">
                <a:sym typeface="Myriad Pro Bold Cond" charset="0"/>
              </a:rPr>
              <a:t>第四層</a:t>
            </a:r>
          </a:p>
          <a:p>
            <a:pPr lvl="4"/>
            <a:r>
              <a:rPr lang="zh-TW" altLang="en-US" smtClean="0">
                <a:sym typeface="Myriad Pro Bold Cond" charset="0"/>
              </a:rPr>
              <a:t>第五層</a:t>
            </a:r>
            <a:endParaRPr lang="en-US">
              <a:sym typeface="Myriad Pro Bold Cond" charset="0"/>
            </a:endParaRPr>
          </a:p>
        </p:txBody>
      </p:sp>
    </p:spTree>
    <p:extLst>
      <p:ext uri="{BB962C8B-B14F-4D97-AF65-F5344CB8AC3E}">
        <p14:creationId xmlns:p14="http://schemas.microsoft.com/office/powerpoint/2010/main" val="1688483149"/>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ransition/>
  <p:hf hdr="0" ftr="0" dt="0"/>
  <p:txStyles>
    <p:titleStyle>
      <a:lvl1pPr algn="l" rtl="0" eaLnBrk="1" fontAlgn="base" hangingPunct="1">
        <a:spcBef>
          <a:spcPct val="0"/>
        </a:spcBef>
        <a:spcAft>
          <a:spcPct val="0"/>
        </a:spcAft>
        <a:defRPr sz="3150">
          <a:solidFill>
            <a:schemeClr val="tx1"/>
          </a:solidFill>
          <a:latin typeface="+mj-lt"/>
          <a:ea typeface="+mj-ea"/>
          <a:cs typeface="+mj-cs"/>
          <a:sym typeface="Myriad Pro Bold Cond" charset="0"/>
        </a:defRPr>
      </a:lvl1pPr>
      <a:lvl2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2pPr>
      <a:lvl3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3pPr>
      <a:lvl4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4pPr>
      <a:lvl5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5pPr>
      <a:lvl6pPr marL="17145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6pPr>
      <a:lvl7pPr marL="34290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7pPr>
      <a:lvl8pPr marL="51435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8pPr>
      <a:lvl9pPr marL="68580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9pPr>
    </p:titleStyle>
    <p:bodyStyle>
      <a:lvl1pPr marL="300038" indent="-300038" algn="l" rtl="0" eaLnBrk="1" fontAlgn="base" hangingPunct="1">
        <a:spcBef>
          <a:spcPts val="525"/>
        </a:spcBef>
        <a:spcAft>
          <a:spcPct val="0"/>
        </a:spcAft>
        <a:buSzPct val="120000"/>
        <a:buFont typeface="Lucida Grande" charset="0"/>
        <a:buChar char="▪"/>
        <a:defRPr sz="2100">
          <a:solidFill>
            <a:schemeClr val="tx1"/>
          </a:solidFill>
          <a:latin typeface="+mn-lt"/>
          <a:ea typeface="+mn-ea"/>
          <a:cs typeface="+mn-cs"/>
          <a:sym typeface="Myriad Pro Bold Cond" charset="0"/>
        </a:defRPr>
      </a:lvl1pPr>
      <a:lvl2pPr marL="519113"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2pPr>
      <a:lvl3pPr marL="771525"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3pPr>
      <a:lvl4pPr marL="1019175"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4pPr>
      <a:lvl5pPr marL="12715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5pPr>
      <a:lvl6pPr marL="144303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6pPr>
      <a:lvl7pPr marL="16144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7pPr>
      <a:lvl8pPr marL="178593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8pPr>
      <a:lvl9pPr marL="19573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9pPr>
    </p:bodyStyle>
    <p:other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4241808"/>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8078119"/>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1289844"/>
      </p:ext>
    </p:extLst>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p>
        </p:txBody>
      </p:sp>
      <p:sp>
        <p:nvSpPr>
          <p:cNvPr id="2051" name="Text Placeholder 2"/>
          <p:cNvSpPr>
            <a:spLocks noGrp="1"/>
          </p:cNvSpPr>
          <p:nvPr>
            <p:ph type="body" idx="1"/>
          </p:nvPr>
        </p:nvSpPr>
        <p:spPr bwMode="auto">
          <a:xfrm>
            <a:off x="457200" y="1600206"/>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72"/>
            <a:ext cx="2133600" cy="365125"/>
          </a:xfrm>
          <a:prstGeom prst="rect">
            <a:avLst/>
          </a:prstGeom>
        </p:spPr>
        <p:txBody>
          <a:bodyPr vert="horz" lIns="91440" tIns="45720" rIns="91440" bIns="45720" rtlCol="0" anchor="ctr"/>
          <a:lstStyle>
            <a:lvl1pPr algn="l" fontAlgn="auto">
              <a:spcBef>
                <a:spcPts val="0"/>
              </a:spcBef>
              <a:spcAft>
                <a:spcPts val="0"/>
              </a:spcAft>
              <a:defRPr sz="900" smtClean="0">
                <a:solidFill>
                  <a:schemeClr val="tx1">
                    <a:tint val="75000"/>
                  </a:schemeClr>
                </a:solidFill>
                <a:latin typeface="+mn-lt"/>
                <a:ea typeface="+mn-ea"/>
                <a:cs typeface="+mn-cs"/>
              </a:defRPr>
            </a:lvl1pPr>
          </a:lstStyle>
          <a:p>
            <a:pPr defTabSz="342900">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472"/>
            <a:ext cx="28956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cs typeface="+mn-cs"/>
              </a:defRPr>
            </a:lvl1pPr>
          </a:lstStyle>
          <a:p>
            <a:pPr defTabSz="3429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472"/>
            <a:ext cx="2133600" cy="365125"/>
          </a:xfrm>
          <a:prstGeom prst="rect">
            <a:avLst/>
          </a:prstGeom>
        </p:spPr>
        <p:txBody>
          <a:bodyPr vert="horz" lIns="91440" tIns="45720" rIns="91440" bIns="45720" rtlCol="0" anchor="ctr"/>
          <a:lstStyle>
            <a:lvl1pPr algn="r" fontAlgn="auto">
              <a:spcBef>
                <a:spcPts val="0"/>
              </a:spcBef>
              <a:spcAft>
                <a:spcPts val="0"/>
              </a:spcAft>
              <a:defRPr sz="1500" smtClean="0">
                <a:solidFill>
                  <a:schemeClr val="tx1">
                    <a:tint val="75000"/>
                  </a:schemeClr>
                </a:solidFill>
                <a:latin typeface="+mn-lt"/>
                <a:ea typeface="+mn-ea"/>
                <a:cs typeface="+mn-cs"/>
              </a:defRPr>
            </a:lvl1pPr>
          </a:lstStyle>
          <a:p>
            <a:pPr defTabSz="342900">
              <a:defRPr/>
            </a:pPr>
            <a:fld id="{8A7AAB5F-675F-1E47-950A-8D7D15C05443}" type="slidenum">
              <a:rPr lang="en-US" smtClean="0">
                <a:solidFill>
                  <a:prstClr val="black">
                    <a:tint val="75000"/>
                  </a:prstClr>
                </a:solidFill>
              </a:rPr>
              <a:pPr defTabSz="342900">
                <a:defRPr/>
              </a:pPr>
              <a:t>‹#›</a:t>
            </a:fld>
            <a:endParaRPr lang="en-US" dirty="0">
              <a:solidFill>
                <a:prstClr val="black">
                  <a:tint val="75000"/>
                </a:prstClr>
              </a:solidFill>
            </a:endParaRPr>
          </a:p>
        </p:txBody>
      </p:sp>
    </p:spTree>
    <p:extLst>
      <p:ext uri="{BB962C8B-B14F-4D97-AF65-F5344CB8AC3E}">
        <p14:creationId xmlns:p14="http://schemas.microsoft.com/office/powerpoint/2010/main" val="858437093"/>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62191185"/>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26"/>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26"/>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621911848"/>
      </p:ext>
    </p:extLst>
  </p:cSld>
  <p:clrMap bg1="lt1" tx1="dk1" bg2="lt2" tx2="dk2" accent1="accent1" accent2="accent2" accent3="accent3" accent4="accent4" accent5="accent5" accent6="accent6" hlink="hlink" folHlink="folHlink"/>
  <p:sldLayoutIdLst>
    <p:sldLayoutId id="2147484294" r:id="rId1"/>
    <p:sldLayoutId id="2147484295" r:id="rId2"/>
    <p:sldLayoutId id="2147484296" r:id="rId3"/>
    <p:sldLayoutId id="2147484297" r:id="rId4"/>
    <p:sldLayoutId id="2147484298" r:id="rId5"/>
    <p:sldLayoutId id="2147484299" r:id="rId6"/>
    <p:sldLayoutId id="2147484300" r:id="rId7"/>
    <p:sldLayoutId id="2147484301" r:id="rId8"/>
    <p:sldLayoutId id="2147484302" r:id="rId9"/>
    <p:sldLayoutId id="2147484303" r:id="rId10"/>
    <p:sldLayoutId id="2147484304"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37442071"/>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80"/>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endParaRPr lang="en-US">
              <a:solidFill>
                <a:prstClr val="black">
                  <a:tint val="75000"/>
                </a:prstClr>
              </a:solidFill>
            </a:endParaRPr>
          </a:p>
        </p:txBody>
      </p:sp>
      <p:sp>
        <p:nvSpPr>
          <p:cNvPr id="5" name="Footer Placeholder 4"/>
          <p:cNvSpPr>
            <a:spLocks noGrp="1"/>
          </p:cNvSpPr>
          <p:nvPr>
            <p:ph type="ftr" sz="quarter" idx="3"/>
          </p:nvPr>
        </p:nvSpPr>
        <p:spPr>
          <a:xfrm>
            <a:off x="3124200" y="6356480"/>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480"/>
            <a:ext cx="2133600" cy="365125"/>
          </a:xfrm>
          <a:prstGeom prst="rect">
            <a:avLst/>
          </a:prstGeom>
        </p:spPr>
        <p:txBody>
          <a:bodyPr vert="horz" lIns="91440" tIns="45720" rIns="91440" bIns="45720" rtlCol="0" anchor="ctr"/>
          <a:lstStyle>
            <a:lvl1pPr algn="r">
              <a:defRPr sz="900">
                <a:solidFill>
                  <a:srgbClr val="000000"/>
                </a:solidFill>
              </a:defRPr>
            </a:lvl1pPr>
          </a:lstStyle>
          <a:p>
            <a:pPr defTabSz="342900"/>
            <a:fld id="{938804F6-1EC8-4F45-958E-1A743EB96386}" type="slidenum">
              <a:rPr lang="en-US" smtClean="0"/>
              <a:pPr defTabSz="342900"/>
              <a:t>‹#›</a:t>
            </a:fld>
            <a:endParaRPr lang="en-US"/>
          </a:p>
        </p:txBody>
      </p:sp>
      <p:pic>
        <p:nvPicPr>
          <p:cNvPr id="7" name="Picture 6"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1348958"/>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Lst>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0011972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817849637"/>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92468744"/>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3442341"/>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764162425"/>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2686763"/>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900">
                <a:latin typeface="Garamond" pitchFamily="18" charset="0"/>
              </a:defRPr>
            </a:lvl1pPr>
          </a:lstStyle>
          <a:p>
            <a:pPr defTabSz="6856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200">
                <a:latin typeface="Garamond" pitchFamily="18" charset="0"/>
              </a:defRPr>
            </a:lvl1pPr>
          </a:lstStyle>
          <a:p>
            <a:pPr defTabSz="685624"/>
            <a:fld id="{6F400BD0-49BF-48FC-8114-37C1D4F5AB3D}" type="slidenum">
              <a:rPr lang="en-US" altLang="en-US" smtClean="0">
                <a:solidFill>
                  <a:srgbClr val="000000"/>
                </a:solidFill>
              </a:rPr>
              <a:pPr defTabSz="6856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820066731"/>
      </p:ext>
    </p:extLst>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12" algn="l" rtl="0" eaLnBrk="1" fontAlgn="base" hangingPunct="1">
        <a:spcBef>
          <a:spcPct val="0"/>
        </a:spcBef>
        <a:spcAft>
          <a:spcPct val="0"/>
        </a:spcAft>
        <a:defRPr sz="3000">
          <a:solidFill>
            <a:schemeClr val="tx2"/>
          </a:solidFill>
          <a:latin typeface="Garamond" pitchFamily="18" charset="0"/>
        </a:defRPr>
      </a:lvl6pPr>
      <a:lvl7pPr marL="685624" algn="l" rtl="0" eaLnBrk="1" fontAlgn="base" hangingPunct="1">
        <a:spcBef>
          <a:spcPct val="0"/>
        </a:spcBef>
        <a:spcAft>
          <a:spcPct val="0"/>
        </a:spcAft>
        <a:defRPr sz="3000">
          <a:solidFill>
            <a:schemeClr val="tx2"/>
          </a:solidFill>
          <a:latin typeface="Garamond" pitchFamily="18" charset="0"/>
        </a:defRPr>
      </a:lvl7pPr>
      <a:lvl8pPr marL="1028438" algn="l" rtl="0" eaLnBrk="1" fontAlgn="base" hangingPunct="1">
        <a:spcBef>
          <a:spcPct val="0"/>
        </a:spcBef>
        <a:spcAft>
          <a:spcPct val="0"/>
        </a:spcAft>
        <a:defRPr sz="3000">
          <a:solidFill>
            <a:schemeClr val="tx2"/>
          </a:solidFill>
          <a:latin typeface="Garamond" pitchFamily="18" charset="0"/>
        </a:defRPr>
      </a:lvl8pPr>
      <a:lvl9pPr marL="1371249" algn="l" rtl="0" eaLnBrk="1" fontAlgn="base" hangingPunct="1">
        <a:spcBef>
          <a:spcPct val="0"/>
        </a:spcBef>
        <a:spcAft>
          <a:spcPct val="0"/>
        </a:spcAft>
        <a:defRPr sz="3000">
          <a:solidFill>
            <a:schemeClr val="tx2"/>
          </a:solidFill>
          <a:latin typeface="Garamond" pitchFamily="18" charset="0"/>
        </a:defRPr>
      </a:lvl9pPr>
    </p:titleStyle>
    <p:bodyStyle>
      <a:lvl1pPr marL="257110" indent="-257110"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15" indent="-244016"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567" indent="-26306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630" indent="-2368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550"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36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17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98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79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24" rtl="0" eaLnBrk="1" latinLnBrk="0" hangingPunct="1">
        <a:defRPr sz="1350" kern="1200">
          <a:solidFill>
            <a:schemeClr val="tx1"/>
          </a:solidFill>
          <a:latin typeface="+mn-lt"/>
          <a:ea typeface="+mn-ea"/>
          <a:cs typeface="+mn-cs"/>
        </a:defRPr>
      </a:lvl1pPr>
      <a:lvl2pPr marL="342812" algn="l" defTabSz="685624" rtl="0" eaLnBrk="1" latinLnBrk="0" hangingPunct="1">
        <a:defRPr sz="1350" kern="1200">
          <a:solidFill>
            <a:schemeClr val="tx1"/>
          </a:solidFill>
          <a:latin typeface="+mn-lt"/>
          <a:ea typeface="+mn-ea"/>
          <a:cs typeface="+mn-cs"/>
        </a:defRPr>
      </a:lvl2pPr>
      <a:lvl3pPr marL="685624" algn="l" defTabSz="685624" rtl="0" eaLnBrk="1" latinLnBrk="0" hangingPunct="1">
        <a:defRPr sz="1350" kern="1200">
          <a:solidFill>
            <a:schemeClr val="tx1"/>
          </a:solidFill>
          <a:latin typeface="+mn-lt"/>
          <a:ea typeface="+mn-ea"/>
          <a:cs typeface="+mn-cs"/>
        </a:defRPr>
      </a:lvl3pPr>
      <a:lvl4pPr marL="1028438" algn="l" defTabSz="685624" rtl="0" eaLnBrk="1" latinLnBrk="0" hangingPunct="1">
        <a:defRPr sz="1350" kern="1200">
          <a:solidFill>
            <a:schemeClr val="tx1"/>
          </a:solidFill>
          <a:latin typeface="+mn-lt"/>
          <a:ea typeface="+mn-ea"/>
          <a:cs typeface="+mn-cs"/>
        </a:defRPr>
      </a:lvl4pPr>
      <a:lvl5pPr marL="1371249" algn="l" defTabSz="685624" rtl="0" eaLnBrk="1" latinLnBrk="0" hangingPunct="1">
        <a:defRPr sz="1350" kern="1200">
          <a:solidFill>
            <a:schemeClr val="tx1"/>
          </a:solidFill>
          <a:latin typeface="+mn-lt"/>
          <a:ea typeface="+mn-ea"/>
          <a:cs typeface="+mn-cs"/>
        </a:defRPr>
      </a:lvl5pPr>
      <a:lvl6pPr marL="1714061" algn="l" defTabSz="685624" rtl="0" eaLnBrk="1" latinLnBrk="0" hangingPunct="1">
        <a:defRPr sz="1350" kern="1200">
          <a:solidFill>
            <a:schemeClr val="tx1"/>
          </a:solidFill>
          <a:latin typeface="+mn-lt"/>
          <a:ea typeface="+mn-ea"/>
          <a:cs typeface="+mn-cs"/>
        </a:defRPr>
      </a:lvl6pPr>
      <a:lvl7pPr marL="2056875" algn="l" defTabSz="685624" rtl="0" eaLnBrk="1" latinLnBrk="0" hangingPunct="1">
        <a:defRPr sz="1350" kern="1200">
          <a:solidFill>
            <a:schemeClr val="tx1"/>
          </a:solidFill>
          <a:latin typeface="+mn-lt"/>
          <a:ea typeface="+mn-ea"/>
          <a:cs typeface="+mn-cs"/>
        </a:defRPr>
      </a:lvl7pPr>
      <a:lvl8pPr marL="2399685" algn="l" defTabSz="685624" rtl="0" eaLnBrk="1" latinLnBrk="0" hangingPunct="1">
        <a:defRPr sz="1350" kern="1200">
          <a:solidFill>
            <a:schemeClr val="tx1"/>
          </a:solidFill>
          <a:latin typeface="+mn-lt"/>
          <a:ea typeface="+mn-ea"/>
          <a:cs typeface="+mn-cs"/>
        </a:defRPr>
      </a:lvl8pPr>
      <a:lvl9pPr marL="2742499" algn="l" defTabSz="685624" rtl="0" eaLnBrk="1" latinLnBrk="0" hangingPunct="1">
        <a:defRPr sz="135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900">
                <a:latin typeface="Garamond" pitchFamily="18" charset="0"/>
              </a:defRPr>
            </a:lvl1pPr>
          </a:lstStyle>
          <a:p>
            <a:pPr defTabSz="6856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200">
                <a:latin typeface="Garamond" pitchFamily="18" charset="0"/>
              </a:defRPr>
            </a:lvl1pPr>
          </a:lstStyle>
          <a:p>
            <a:pPr defTabSz="685624"/>
            <a:fld id="{6F400BD0-49BF-48FC-8114-37C1D4F5AB3D}" type="slidenum">
              <a:rPr lang="en-US" altLang="en-US" smtClean="0">
                <a:solidFill>
                  <a:srgbClr val="000000"/>
                </a:solidFill>
              </a:rPr>
              <a:pPr defTabSz="6856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Tree>
    <p:extLst>
      <p:ext uri="{BB962C8B-B14F-4D97-AF65-F5344CB8AC3E}">
        <p14:creationId xmlns:p14="http://schemas.microsoft.com/office/powerpoint/2010/main" val="724994289"/>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12" algn="l" rtl="0" eaLnBrk="1" fontAlgn="base" hangingPunct="1">
        <a:spcBef>
          <a:spcPct val="0"/>
        </a:spcBef>
        <a:spcAft>
          <a:spcPct val="0"/>
        </a:spcAft>
        <a:defRPr sz="3000">
          <a:solidFill>
            <a:schemeClr val="tx2"/>
          </a:solidFill>
          <a:latin typeface="Garamond" pitchFamily="18" charset="0"/>
        </a:defRPr>
      </a:lvl6pPr>
      <a:lvl7pPr marL="685624" algn="l" rtl="0" eaLnBrk="1" fontAlgn="base" hangingPunct="1">
        <a:spcBef>
          <a:spcPct val="0"/>
        </a:spcBef>
        <a:spcAft>
          <a:spcPct val="0"/>
        </a:spcAft>
        <a:defRPr sz="3000">
          <a:solidFill>
            <a:schemeClr val="tx2"/>
          </a:solidFill>
          <a:latin typeface="Garamond" pitchFamily="18" charset="0"/>
        </a:defRPr>
      </a:lvl7pPr>
      <a:lvl8pPr marL="1028438" algn="l" rtl="0" eaLnBrk="1" fontAlgn="base" hangingPunct="1">
        <a:spcBef>
          <a:spcPct val="0"/>
        </a:spcBef>
        <a:spcAft>
          <a:spcPct val="0"/>
        </a:spcAft>
        <a:defRPr sz="3000">
          <a:solidFill>
            <a:schemeClr val="tx2"/>
          </a:solidFill>
          <a:latin typeface="Garamond" pitchFamily="18" charset="0"/>
        </a:defRPr>
      </a:lvl8pPr>
      <a:lvl9pPr marL="1371249" algn="l" rtl="0" eaLnBrk="1" fontAlgn="base" hangingPunct="1">
        <a:spcBef>
          <a:spcPct val="0"/>
        </a:spcBef>
        <a:spcAft>
          <a:spcPct val="0"/>
        </a:spcAft>
        <a:defRPr sz="3000">
          <a:solidFill>
            <a:schemeClr val="tx2"/>
          </a:solidFill>
          <a:latin typeface="Garamond" pitchFamily="18" charset="0"/>
        </a:defRPr>
      </a:lvl9pPr>
    </p:titleStyle>
    <p:bodyStyle>
      <a:lvl1pPr marL="257110" indent="-257110"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15" indent="-244016"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567" indent="-26306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630" indent="-2368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550"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36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17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98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79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24" rtl="0" eaLnBrk="1" latinLnBrk="0" hangingPunct="1">
        <a:defRPr sz="1350" kern="1200">
          <a:solidFill>
            <a:schemeClr val="tx1"/>
          </a:solidFill>
          <a:latin typeface="+mn-lt"/>
          <a:ea typeface="+mn-ea"/>
          <a:cs typeface="+mn-cs"/>
        </a:defRPr>
      </a:lvl1pPr>
      <a:lvl2pPr marL="342812" algn="l" defTabSz="685624" rtl="0" eaLnBrk="1" latinLnBrk="0" hangingPunct="1">
        <a:defRPr sz="1350" kern="1200">
          <a:solidFill>
            <a:schemeClr val="tx1"/>
          </a:solidFill>
          <a:latin typeface="+mn-lt"/>
          <a:ea typeface="+mn-ea"/>
          <a:cs typeface="+mn-cs"/>
        </a:defRPr>
      </a:lvl2pPr>
      <a:lvl3pPr marL="685624" algn="l" defTabSz="685624" rtl="0" eaLnBrk="1" latinLnBrk="0" hangingPunct="1">
        <a:defRPr sz="1350" kern="1200">
          <a:solidFill>
            <a:schemeClr val="tx1"/>
          </a:solidFill>
          <a:latin typeface="+mn-lt"/>
          <a:ea typeface="+mn-ea"/>
          <a:cs typeface="+mn-cs"/>
        </a:defRPr>
      </a:lvl3pPr>
      <a:lvl4pPr marL="1028438" algn="l" defTabSz="685624" rtl="0" eaLnBrk="1" latinLnBrk="0" hangingPunct="1">
        <a:defRPr sz="1350" kern="1200">
          <a:solidFill>
            <a:schemeClr val="tx1"/>
          </a:solidFill>
          <a:latin typeface="+mn-lt"/>
          <a:ea typeface="+mn-ea"/>
          <a:cs typeface="+mn-cs"/>
        </a:defRPr>
      </a:lvl4pPr>
      <a:lvl5pPr marL="1371249" algn="l" defTabSz="685624" rtl="0" eaLnBrk="1" latinLnBrk="0" hangingPunct="1">
        <a:defRPr sz="1350" kern="1200">
          <a:solidFill>
            <a:schemeClr val="tx1"/>
          </a:solidFill>
          <a:latin typeface="+mn-lt"/>
          <a:ea typeface="+mn-ea"/>
          <a:cs typeface="+mn-cs"/>
        </a:defRPr>
      </a:lvl5pPr>
      <a:lvl6pPr marL="1714061" algn="l" defTabSz="685624" rtl="0" eaLnBrk="1" latinLnBrk="0" hangingPunct="1">
        <a:defRPr sz="1350" kern="1200">
          <a:solidFill>
            <a:schemeClr val="tx1"/>
          </a:solidFill>
          <a:latin typeface="+mn-lt"/>
          <a:ea typeface="+mn-ea"/>
          <a:cs typeface="+mn-cs"/>
        </a:defRPr>
      </a:lvl6pPr>
      <a:lvl7pPr marL="2056875" algn="l" defTabSz="685624" rtl="0" eaLnBrk="1" latinLnBrk="0" hangingPunct="1">
        <a:defRPr sz="1350" kern="1200">
          <a:solidFill>
            <a:schemeClr val="tx1"/>
          </a:solidFill>
          <a:latin typeface="+mn-lt"/>
          <a:ea typeface="+mn-ea"/>
          <a:cs typeface="+mn-cs"/>
        </a:defRPr>
      </a:lvl7pPr>
      <a:lvl8pPr marL="2399685" algn="l" defTabSz="685624" rtl="0" eaLnBrk="1" latinLnBrk="0" hangingPunct="1">
        <a:defRPr sz="1350" kern="1200">
          <a:solidFill>
            <a:schemeClr val="tx1"/>
          </a:solidFill>
          <a:latin typeface="+mn-lt"/>
          <a:ea typeface="+mn-ea"/>
          <a:cs typeface="+mn-cs"/>
        </a:defRPr>
      </a:lvl8pPr>
      <a:lvl9pPr marL="2742499" algn="l" defTabSz="685624" rtl="0" eaLnBrk="1" latinLnBrk="0" hangingPunct="1">
        <a:defRPr sz="135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900">
                <a:latin typeface="Garamond" pitchFamily="18" charset="0"/>
              </a:defRPr>
            </a:lvl1pPr>
          </a:lstStyle>
          <a:p>
            <a:pPr defTabSz="685518"/>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200">
                <a:latin typeface="Garamond" pitchFamily="18" charset="0"/>
              </a:defRPr>
            </a:lvl1pPr>
          </a:lstStyle>
          <a:p>
            <a:pPr defTabSz="685518"/>
            <a:fld id="{6F400BD0-49BF-48FC-8114-37C1D4F5AB3D}" type="slidenum">
              <a:rPr lang="en-US" altLang="en-US" smtClean="0">
                <a:solidFill>
                  <a:srgbClr val="000000"/>
                </a:solidFill>
              </a:rPr>
              <a:pPr defTabSz="685518"/>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778175444"/>
      </p:ext>
    </p:extLst>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 id="214748443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758" algn="l" rtl="0" eaLnBrk="1" fontAlgn="base" hangingPunct="1">
        <a:spcBef>
          <a:spcPct val="0"/>
        </a:spcBef>
        <a:spcAft>
          <a:spcPct val="0"/>
        </a:spcAft>
        <a:defRPr sz="3000">
          <a:solidFill>
            <a:schemeClr val="tx2"/>
          </a:solidFill>
          <a:latin typeface="Garamond" pitchFamily="18" charset="0"/>
        </a:defRPr>
      </a:lvl6pPr>
      <a:lvl7pPr marL="685518" algn="l" rtl="0" eaLnBrk="1" fontAlgn="base" hangingPunct="1">
        <a:spcBef>
          <a:spcPct val="0"/>
        </a:spcBef>
        <a:spcAft>
          <a:spcPct val="0"/>
        </a:spcAft>
        <a:defRPr sz="3000">
          <a:solidFill>
            <a:schemeClr val="tx2"/>
          </a:solidFill>
          <a:latin typeface="Garamond" pitchFamily="18" charset="0"/>
        </a:defRPr>
      </a:lvl7pPr>
      <a:lvl8pPr marL="1028280" algn="l" rtl="0" eaLnBrk="1" fontAlgn="base" hangingPunct="1">
        <a:spcBef>
          <a:spcPct val="0"/>
        </a:spcBef>
        <a:spcAft>
          <a:spcPct val="0"/>
        </a:spcAft>
        <a:defRPr sz="3000">
          <a:solidFill>
            <a:schemeClr val="tx2"/>
          </a:solidFill>
          <a:latin typeface="Garamond" pitchFamily="18" charset="0"/>
        </a:defRPr>
      </a:lvl8pPr>
      <a:lvl9pPr marL="1371039" algn="l" rtl="0" eaLnBrk="1" fontAlgn="base" hangingPunct="1">
        <a:spcBef>
          <a:spcPct val="0"/>
        </a:spcBef>
        <a:spcAft>
          <a:spcPct val="0"/>
        </a:spcAft>
        <a:defRPr sz="3000">
          <a:solidFill>
            <a:schemeClr val="tx2"/>
          </a:solidFill>
          <a:latin typeface="Garamond" pitchFamily="18" charset="0"/>
        </a:defRPr>
      </a:lvl9pPr>
    </p:titleStyle>
    <p:bodyStyle>
      <a:lvl1pPr marL="257071" indent="-257071"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238" indent="-2439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450" indent="-26302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476" indent="-23683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356"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118"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5874"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636"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392"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518" rtl="0" eaLnBrk="1" latinLnBrk="0" hangingPunct="1">
        <a:defRPr sz="1350" kern="1200">
          <a:solidFill>
            <a:schemeClr val="tx1"/>
          </a:solidFill>
          <a:latin typeface="+mn-lt"/>
          <a:ea typeface="+mn-ea"/>
          <a:cs typeface="+mn-cs"/>
        </a:defRPr>
      </a:lvl1pPr>
      <a:lvl2pPr marL="342758" algn="l" defTabSz="685518" rtl="0" eaLnBrk="1" latinLnBrk="0" hangingPunct="1">
        <a:defRPr sz="1350" kern="1200">
          <a:solidFill>
            <a:schemeClr val="tx1"/>
          </a:solidFill>
          <a:latin typeface="+mn-lt"/>
          <a:ea typeface="+mn-ea"/>
          <a:cs typeface="+mn-cs"/>
        </a:defRPr>
      </a:lvl2pPr>
      <a:lvl3pPr marL="685518" algn="l" defTabSz="685518" rtl="0" eaLnBrk="1" latinLnBrk="0" hangingPunct="1">
        <a:defRPr sz="1350" kern="1200">
          <a:solidFill>
            <a:schemeClr val="tx1"/>
          </a:solidFill>
          <a:latin typeface="+mn-lt"/>
          <a:ea typeface="+mn-ea"/>
          <a:cs typeface="+mn-cs"/>
        </a:defRPr>
      </a:lvl3pPr>
      <a:lvl4pPr marL="1028280" algn="l" defTabSz="685518" rtl="0" eaLnBrk="1" latinLnBrk="0" hangingPunct="1">
        <a:defRPr sz="1350" kern="1200">
          <a:solidFill>
            <a:schemeClr val="tx1"/>
          </a:solidFill>
          <a:latin typeface="+mn-lt"/>
          <a:ea typeface="+mn-ea"/>
          <a:cs typeface="+mn-cs"/>
        </a:defRPr>
      </a:lvl4pPr>
      <a:lvl5pPr marL="1371039" algn="l" defTabSz="685518" rtl="0" eaLnBrk="1" latinLnBrk="0" hangingPunct="1">
        <a:defRPr sz="1350" kern="1200">
          <a:solidFill>
            <a:schemeClr val="tx1"/>
          </a:solidFill>
          <a:latin typeface="+mn-lt"/>
          <a:ea typeface="+mn-ea"/>
          <a:cs typeface="+mn-cs"/>
        </a:defRPr>
      </a:lvl5pPr>
      <a:lvl6pPr marL="1713798" algn="l" defTabSz="685518" rtl="0" eaLnBrk="1" latinLnBrk="0" hangingPunct="1">
        <a:defRPr sz="1350" kern="1200">
          <a:solidFill>
            <a:schemeClr val="tx1"/>
          </a:solidFill>
          <a:latin typeface="+mn-lt"/>
          <a:ea typeface="+mn-ea"/>
          <a:cs typeface="+mn-cs"/>
        </a:defRPr>
      </a:lvl6pPr>
      <a:lvl7pPr marL="2056559" algn="l" defTabSz="685518" rtl="0" eaLnBrk="1" latinLnBrk="0" hangingPunct="1">
        <a:defRPr sz="1350" kern="1200">
          <a:solidFill>
            <a:schemeClr val="tx1"/>
          </a:solidFill>
          <a:latin typeface="+mn-lt"/>
          <a:ea typeface="+mn-ea"/>
          <a:cs typeface="+mn-cs"/>
        </a:defRPr>
      </a:lvl7pPr>
      <a:lvl8pPr marL="2399316" algn="l" defTabSz="685518" rtl="0" eaLnBrk="1" latinLnBrk="0" hangingPunct="1">
        <a:defRPr sz="1350" kern="1200">
          <a:solidFill>
            <a:schemeClr val="tx1"/>
          </a:solidFill>
          <a:latin typeface="+mn-lt"/>
          <a:ea typeface="+mn-ea"/>
          <a:cs typeface="+mn-cs"/>
        </a:defRPr>
      </a:lvl8pPr>
      <a:lvl9pPr marL="2742078" algn="l" defTabSz="685518" rtl="0" eaLnBrk="1" latinLnBrk="0" hangingPunct="1">
        <a:defRPr sz="135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2050524205"/>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6044404"/>
      </p:ext>
    </p:extLst>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406074394"/>
      </p:ext>
    </p:extLst>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265142190"/>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030592148"/>
      </p:ext>
    </p:extLst>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279643622"/>
      </p:ext>
    </p:extLst>
  </p:cSld>
  <p:clrMap bg1="lt1" tx1="dk1" bg2="lt2" tx2="dk2" accent1="accent1" accent2="accent2" accent3="accent3" accent4="accent4" accent5="accent5" accent6="accent6" hlink="hlink" folHlink="folHlink"/>
  <p:sldLayoutIdLst>
    <p:sldLayoutId id="2147484498" r:id="rId1"/>
    <p:sldLayoutId id="2147484499" r:id="rId2"/>
    <p:sldLayoutId id="2147484500" r:id="rId3"/>
    <p:sldLayoutId id="2147484501" r:id="rId4"/>
    <p:sldLayoutId id="2147484502" r:id="rId5"/>
    <p:sldLayoutId id="2147484503" r:id="rId6"/>
    <p:sldLayoutId id="2147484504" r:id="rId7"/>
    <p:sldLayoutId id="2147484505" r:id="rId8"/>
    <p:sldLayoutId id="2147484506" r:id="rId9"/>
    <p:sldLayoutId id="2147484507" r:id="rId10"/>
    <p:sldLayoutId id="21474845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458435621"/>
      </p:ext>
    </p:extLst>
  </p:cSld>
  <p:clrMap bg1="lt1" tx1="dk1" bg2="lt2" tx2="dk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1774132"/>
      </p:ext>
    </p:extLst>
  </p:cSld>
  <p:clrMap bg1="lt1" tx1="dk1" bg2="lt2" tx2="dk2" accent1="accent1" accent2="accent2" accent3="accent3" accent4="accent4" accent5="accent5" accent6="accent6"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tiff"/><Relationship Id="rId5" Type="http://schemas.openxmlformats.org/officeDocument/2006/relationships/image" Target="../media/image12.tiff"/><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1.emf"/><Relationship Id="rId5" Type="http://schemas.openxmlformats.org/officeDocument/2006/relationships/image" Target="../media/image16.png"/><Relationship Id="rId6" Type="http://schemas.openxmlformats.org/officeDocument/2006/relationships/image" Target="../media/image23.tiff"/><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1.emf"/><Relationship Id="rId5" Type="http://schemas.openxmlformats.org/officeDocument/2006/relationships/image" Target="../media/image16.png"/><Relationship Id="rId6" Type="http://schemas.openxmlformats.org/officeDocument/2006/relationships/image" Target="../media/image23.tiff"/><Relationship Id="rId7" Type="http://schemas.openxmlformats.org/officeDocument/2006/relationships/image" Target="../media/image24.tiff"/><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5.emf"/><Relationship Id="rId5" Type="http://schemas.openxmlformats.org/officeDocument/2006/relationships/image" Target="../media/image26.emf"/><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7.emf"/><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chart" Target="../charts/chart2.xml"/><Relationship Id="rId5"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tiff"/><Relationship Id="rId5" Type="http://schemas.openxmlformats.org/officeDocument/2006/relationships/image" Target="../media/image12.tiff"/><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7700" y="3083219"/>
            <a:ext cx="7848600" cy="1314450"/>
          </a:xfrm>
        </p:spPr>
        <p:txBody>
          <a:bodyPr/>
          <a:lstStyle/>
          <a:p>
            <a:r>
              <a:rPr lang="en-US" sz="2000" b="1" dirty="0" err="1"/>
              <a:t>Jeremie</a:t>
            </a:r>
            <a:r>
              <a:rPr lang="en-US" sz="2000" b="1" dirty="0"/>
              <a:t> </a:t>
            </a:r>
            <a:r>
              <a:rPr lang="en-US" sz="2000" b="1" dirty="0" smtClean="0"/>
              <a:t>S. Kim</a:t>
            </a:r>
            <a:r>
              <a:rPr lang="en-US" sz="2000" dirty="0"/>
              <a:t>, </a:t>
            </a:r>
          </a:p>
          <a:p>
            <a:r>
              <a:rPr lang="en-US" dirty="0" err="1" smtClean="0"/>
              <a:t>Damla</a:t>
            </a:r>
            <a:r>
              <a:rPr lang="en-US" dirty="0" smtClean="0"/>
              <a:t> </a:t>
            </a:r>
            <a:r>
              <a:rPr lang="en-US" dirty="0" err="1" smtClean="0"/>
              <a:t>S</a:t>
            </a:r>
            <a:r>
              <a:rPr lang="en-US" dirty="0" err="1" smtClean="0"/>
              <a:t>enol</a:t>
            </a:r>
            <a:r>
              <a:rPr lang="en-US" dirty="0" smtClean="0"/>
              <a:t> </a:t>
            </a:r>
            <a:r>
              <a:rPr lang="en-US" dirty="0" smtClean="0"/>
              <a:t>Cali, </a:t>
            </a:r>
            <a:r>
              <a:rPr lang="en-US" dirty="0" err="1"/>
              <a:t>Hongyi</a:t>
            </a:r>
            <a:r>
              <a:rPr lang="en-US" dirty="0"/>
              <a:t> </a:t>
            </a:r>
            <a:r>
              <a:rPr lang="en-US" dirty="0" smtClean="0"/>
              <a:t>Xin, </a:t>
            </a:r>
            <a:r>
              <a:rPr lang="en-US" dirty="0" err="1"/>
              <a:t>Donghyuk</a:t>
            </a:r>
            <a:r>
              <a:rPr lang="en-US" dirty="0"/>
              <a:t> </a:t>
            </a:r>
            <a:r>
              <a:rPr lang="en-US" dirty="0" smtClean="0"/>
              <a:t>Lee, </a:t>
            </a:r>
          </a:p>
          <a:p>
            <a:r>
              <a:rPr lang="en-US" dirty="0" err="1" smtClean="0"/>
              <a:t>Saugata</a:t>
            </a:r>
            <a:r>
              <a:rPr lang="en-US" dirty="0" smtClean="0"/>
              <a:t> </a:t>
            </a:r>
            <a:r>
              <a:rPr lang="en-US" dirty="0" err="1" smtClean="0"/>
              <a:t>Ghose</a:t>
            </a:r>
            <a:r>
              <a:rPr lang="en-US" dirty="0" smtClean="0"/>
              <a:t>, Mohammed </a:t>
            </a:r>
            <a:r>
              <a:rPr lang="en-US" dirty="0" err="1" smtClean="0"/>
              <a:t>Alser</a:t>
            </a:r>
            <a:r>
              <a:rPr lang="en-US" dirty="0" smtClean="0"/>
              <a:t>, Hasan Hassan, </a:t>
            </a:r>
          </a:p>
          <a:p>
            <a:r>
              <a:rPr lang="en-US" dirty="0" err="1" smtClean="0"/>
              <a:t>Oguz</a:t>
            </a:r>
            <a:r>
              <a:rPr lang="en-US" dirty="0" smtClean="0"/>
              <a:t> </a:t>
            </a:r>
            <a:r>
              <a:rPr lang="en-US" dirty="0" err="1" smtClean="0"/>
              <a:t>Ergin</a:t>
            </a:r>
            <a:r>
              <a:rPr lang="en-US" dirty="0" smtClean="0"/>
              <a:t>, Can </a:t>
            </a:r>
            <a:r>
              <a:rPr lang="en-US" dirty="0" err="1" smtClean="0"/>
              <a:t>Alkan</a:t>
            </a:r>
            <a:r>
              <a:rPr lang="en-US" dirty="0" smtClean="0"/>
              <a:t>, and </a:t>
            </a:r>
            <a:r>
              <a:rPr lang="en-US" dirty="0" err="1" smtClean="0"/>
              <a:t>Onur</a:t>
            </a:r>
            <a:r>
              <a:rPr lang="en-US" dirty="0" smtClean="0"/>
              <a:t> </a:t>
            </a:r>
            <a:r>
              <a:rPr lang="en-US" dirty="0" err="1" smtClean="0"/>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7" name="Picture 6"/>
          <p:cNvPicPr>
            <a:picLocks noChangeAspect="1"/>
          </p:cNvPicPr>
          <p:nvPr/>
        </p:nvPicPr>
        <p:blipFill>
          <a:blip r:embed="rId4"/>
          <a:stretch>
            <a:fillRect/>
          </a:stretch>
        </p:blipFill>
        <p:spPr>
          <a:xfrm>
            <a:off x="4626851" y="5469344"/>
            <a:ext cx="1719262" cy="1371111"/>
          </a:xfrm>
          <a:prstGeom prst="rect">
            <a:avLst/>
          </a:prstGeom>
        </p:spPr>
      </p:pic>
      <p:pic>
        <p:nvPicPr>
          <p:cNvPr id="8" name="Picture 7"/>
          <p:cNvPicPr>
            <a:picLocks noChangeAspect="1"/>
          </p:cNvPicPr>
          <p:nvPr/>
        </p:nvPicPr>
        <p:blipFill>
          <a:blip r:embed="rId5"/>
          <a:stretch>
            <a:fillRect/>
          </a:stretch>
        </p:blipFill>
        <p:spPr>
          <a:xfrm>
            <a:off x="3214426" y="5465246"/>
            <a:ext cx="1210865" cy="121086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
        <p:nvSpPr>
          <p:cNvPr id="12" name="Title 1"/>
          <p:cNvSpPr txBox="1">
            <a:spLocks/>
          </p:cNvSpPr>
          <p:nvPr/>
        </p:nvSpPr>
        <p:spPr>
          <a:xfrm>
            <a:off x="0" y="14380"/>
            <a:ext cx="9144000" cy="2962508"/>
          </a:xfrm>
          <a:prstGeom prst="rect">
            <a:avLst/>
          </a:prstGeom>
          <a:solidFill>
            <a:srgbClr val="53823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3" name="Title 1"/>
          <p:cNvSpPr txBox="1">
            <a:spLocks/>
          </p:cNvSpPr>
          <p:nvPr/>
        </p:nvSpPr>
        <p:spPr bwMode="auto">
          <a:xfrm>
            <a:off x="0" y="387148"/>
            <a:ext cx="9144000" cy="20511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a:lstStyle>
          <a:p>
            <a:pPr algn="ctr"/>
            <a:r>
              <a:rPr lang="en-US" sz="4800" b="1" i="1" kern="0" dirty="0" smtClean="0">
                <a:solidFill>
                  <a:srgbClr val="FFC000"/>
                </a:solidFill>
                <a:latin typeface="Cambria"/>
                <a:cs typeface="Cambria"/>
              </a:rPr>
              <a:t>GRIM-Filter: </a:t>
            </a:r>
          </a:p>
          <a:p>
            <a:pPr algn="ctr"/>
            <a:r>
              <a:rPr lang="en-US" sz="3200" b="1" i="1" kern="0" dirty="0" smtClean="0">
                <a:solidFill>
                  <a:schemeClr val="bg1">
                    <a:lumMod val="95000"/>
                  </a:schemeClr>
                </a:solidFill>
                <a:latin typeface="Cambria"/>
                <a:cs typeface="Cambria"/>
              </a:rPr>
              <a:t>Fast seed location filtering in DNA read mapping</a:t>
            </a:r>
          </a:p>
          <a:p>
            <a:pPr algn="ctr"/>
            <a:r>
              <a:rPr lang="en-US" sz="3200" b="1" i="1" kern="0" dirty="0">
                <a:solidFill>
                  <a:schemeClr val="bg1">
                    <a:lumMod val="95000"/>
                  </a:schemeClr>
                </a:solidFill>
                <a:latin typeface="Cambria"/>
                <a:cs typeface="Cambria"/>
              </a:rPr>
              <a:t>u</a:t>
            </a:r>
            <a:r>
              <a:rPr lang="en-US" sz="3200" b="1" i="1" kern="0" dirty="0" smtClean="0">
                <a:solidFill>
                  <a:schemeClr val="bg1">
                    <a:lumMod val="95000"/>
                  </a:schemeClr>
                </a:solidFill>
                <a:latin typeface="Cambria"/>
                <a:cs typeface="Cambria"/>
              </a:rPr>
              <a:t>sing processing-in-memory technologies</a:t>
            </a:r>
            <a:endParaRPr lang="en-US" sz="1600" b="1" kern="0" dirty="0">
              <a:solidFill>
                <a:schemeClr val="bg1">
                  <a:lumMod val="95000"/>
                </a:schemeClr>
              </a:solidFill>
              <a:latin typeface="Cambria"/>
              <a:cs typeface="Cambria"/>
            </a:endParaRPr>
          </a:p>
        </p:txBody>
      </p:sp>
      <p:pic>
        <p:nvPicPr>
          <p:cNvPr id="14"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408616" y="4874348"/>
            <a:ext cx="2270941" cy="65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9942" y="4728647"/>
            <a:ext cx="1116504" cy="947773"/>
          </a:xfrm>
          <a:prstGeom prst="rect">
            <a:avLst/>
          </a:prstGeom>
        </p:spPr>
      </p:pic>
    </p:spTree>
    <p:extLst>
      <p:ext uri="{BB962C8B-B14F-4D97-AF65-F5344CB8AC3E}">
        <p14:creationId xmlns:p14="http://schemas.microsoft.com/office/powerpoint/2010/main" val="104889994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126189"/>
            <a:ext cx="8786813" cy="5122211"/>
          </a:xfrm>
        </p:spPr>
        <p:txBody>
          <a:bodyPr/>
          <a:lstStyle/>
          <a:p>
            <a:r>
              <a:rPr lang="en-US" sz="2000" b="1" dirty="0" smtClean="0">
                <a:solidFill>
                  <a:srgbClr val="0070C0"/>
                </a:solidFill>
              </a:rPr>
              <a:t>Genome Read Mapping</a:t>
            </a:r>
            <a:r>
              <a:rPr lang="en-US" sz="2000" dirty="0" smtClean="0"/>
              <a:t> is a very important problem and is the first step in genome </a:t>
            </a:r>
            <a:r>
              <a:rPr lang="en-US" sz="2000" dirty="0" smtClean="0"/>
              <a:t>analysis</a:t>
            </a:r>
            <a:endParaRPr lang="en-US" sz="2000" dirty="0" smtClean="0"/>
          </a:p>
          <a:p>
            <a:endParaRPr lang="en-US" sz="1100" dirty="0" smtClean="0"/>
          </a:p>
          <a:p>
            <a:r>
              <a:rPr lang="en-US" sz="2000" dirty="0" smtClean="0"/>
              <a:t>Read </a:t>
            </a:r>
            <a:r>
              <a:rPr lang="en-US" sz="2000" dirty="0" smtClean="0"/>
              <a:t>Mapping is an </a:t>
            </a:r>
            <a:r>
              <a:rPr lang="en-US" sz="2000" b="1" dirty="0" smtClean="0">
                <a:solidFill>
                  <a:srgbClr val="0070C0"/>
                </a:solidFill>
              </a:rPr>
              <a:t>approximate string matching </a:t>
            </a:r>
            <a:r>
              <a:rPr lang="en-US" sz="2000" dirty="0" smtClean="0"/>
              <a:t>problem</a:t>
            </a:r>
          </a:p>
          <a:p>
            <a:pPr lvl="1"/>
            <a:r>
              <a:rPr lang="en-US" sz="1800" dirty="0" smtClean="0"/>
              <a:t>Find the best fit of 100 character strings into a 3 billion character dictionary</a:t>
            </a:r>
          </a:p>
          <a:p>
            <a:pPr lvl="1"/>
            <a:r>
              <a:rPr lang="en-US" sz="1800" b="1" dirty="0" smtClean="0">
                <a:solidFill>
                  <a:srgbClr val="0070C0"/>
                </a:solidFill>
              </a:rPr>
              <a:t>Alignment</a:t>
            </a:r>
            <a:r>
              <a:rPr lang="en-US" sz="1800" dirty="0" smtClean="0">
                <a:solidFill>
                  <a:srgbClr val="0070C0"/>
                </a:solidFill>
              </a:rPr>
              <a:t> </a:t>
            </a:r>
            <a:r>
              <a:rPr lang="en-US" sz="1800" dirty="0" smtClean="0"/>
              <a:t>is currently the best method for determining the similarity between two strings, but is </a:t>
            </a:r>
            <a:r>
              <a:rPr lang="en-US" sz="1800" b="1" dirty="0" smtClean="0">
                <a:solidFill>
                  <a:srgbClr val="FF0000"/>
                </a:solidFill>
              </a:rPr>
              <a:t>very </a:t>
            </a:r>
            <a:r>
              <a:rPr lang="en-US" sz="1800" b="1" dirty="0" smtClean="0">
                <a:solidFill>
                  <a:srgbClr val="FF0000"/>
                </a:solidFill>
              </a:rPr>
              <a:t>expensive</a:t>
            </a:r>
            <a:endParaRPr lang="en-US" sz="2000" dirty="0"/>
          </a:p>
          <a:p>
            <a:endParaRPr lang="en-US" sz="1100" dirty="0" smtClean="0"/>
          </a:p>
          <a:p>
            <a:r>
              <a:rPr lang="en-US" sz="2000" dirty="0" smtClean="0"/>
              <a:t>We </a:t>
            </a:r>
            <a:r>
              <a:rPr lang="en-US" sz="2000" dirty="0" smtClean="0"/>
              <a:t>propose an algorithm </a:t>
            </a:r>
            <a:r>
              <a:rPr lang="en-US" sz="2000" dirty="0" smtClean="0"/>
              <a:t>called </a:t>
            </a:r>
            <a:r>
              <a:rPr lang="en-US" sz="2000" b="1" dirty="0" smtClean="0">
                <a:solidFill>
                  <a:srgbClr val="0070C0"/>
                </a:solidFill>
              </a:rPr>
              <a:t>GRIM-Filter</a:t>
            </a:r>
            <a:r>
              <a:rPr lang="en-US" sz="2000" dirty="0" smtClean="0"/>
              <a:t> </a:t>
            </a:r>
          </a:p>
          <a:p>
            <a:pPr lvl="1"/>
            <a:r>
              <a:rPr lang="en-US" sz="2000" dirty="0"/>
              <a:t>Accelerates read mapping by reducing the number of required </a:t>
            </a:r>
            <a:r>
              <a:rPr lang="en-US" sz="2000" dirty="0" smtClean="0"/>
              <a:t>alignments</a:t>
            </a:r>
          </a:p>
          <a:p>
            <a:pPr lvl="1"/>
            <a:r>
              <a:rPr lang="en-US" sz="2000" dirty="0"/>
              <a:t>GRIM-Filter can be accelerated using </a:t>
            </a:r>
            <a:r>
              <a:rPr lang="en-US" sz="2000" b="1" dirty="0" smtClean="0">
                <a:solidFill>
                  <a:srgbClr val="0070C0"/>
                </a:solidFill>
              </a:rPr>
              <a:t>processing-in-memory</a:t>
            </a:r>
          </a:p>
          <a:p>
            <a:pPr lvl="2"/>
            <a:r>
              <a:rPr lang="en-US" sz="2000" dirty="0"/>
              <a:t>Adds simple logic into </a:t>
            </a:r>
            <a:r>
              <a:rPr lang="en-US" sz="2000" b="1" dirty="0" smtClean="0">
                <a:solidFill>
                  <a:srgbClr val="0070C0"/>
                </a:solidFill>
              </a:rPr>
              <a:t>3D-Stacked </a:t>
            </a:r>
            <a:r>
              <a:rPr lang="en-US" sz="2000" b="1" dirty="0">
                <a:solidFill>
                  <a:srgbClr val="0070C0"/>
                </a:solidFill>
              </a:rPr>
              <a:t>memory</a:t>
            </a:r>
            <a:endParaRPr lang="en-US" sz="1850" b="1" dirty="0">
              <a:solidFill>
                <a:srgbClr val="0070C0"/>
              </a:solidFill>
            </a:endParaRPr>
          </a:p>
          <a:p>
            <a:pPr lvl="2"/>
            <a:r>
              <a:rPr lang="en-US" sz="1850" dirty="0"/>
              <a:t>Uses high internal memory bandwidth to perform parallel filtering</a:t>
            </a:r>
            <a:endParaRPr lang="en-US" sz="1850" dirty="0"/>
          </a:p>
          <a:p>
            <a:endParaRPr lang="en-US" sz="1100" dirty="0" smtClean="0"/>
          </a:p>
          <a:p>
            <a:r>
              <a:rPr lang="en-US" sz="2000" dirty="0" smtClean="0"/>
              <a:t>GRIM-Filter </a:t>
            </a:r>
            <a:r>
              <a:rPr lang="en-US" sz="2000" dirty="0"/>
              <a:t>with processing-in-memory delivers a </a:t>
            </a:r>
            <a:r>
              <a:rPr lang="en-US" sz="2000" b="1" dirty="0">
                <a:solidFill>
                  <a:srgbClr val="538234"/>
                </a:solidFill>
              </a:rPr>
              <a:t>3.7x speedup</a:t>
            </a:r>
            <a:endParaRPr lang="en-US" sz="2000" b="1" dirty="0">
              <a:solidFill>
                <a:srgbClr val="538234"/>
              </a:solidFill>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2</a:t>
            </a:fld>
            <a:endParaRPr lang="en-US" dirty="0"/>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8" name="Title 1"/>
          <p:cNvSpPr txBox="1">
            <a:spLocks/>
          </p:cNvSpPr>
          <p:nvPr/>
        </p:nvSpPr>
        <p:spPr>
          <a:xfrm>
            <a:off x="304800" y="25400"/>
            <a:ext cx="8229600" cy="889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latin typeface="Cambria" panose="02040503050406030204" pitchFamily="18" charset="0"/>
              </a:rPr>
              <a:t>Executive Summary</a:t>
            </a:r>
            <a:endParaRPr lang="en-US" b="1" dirty="0">
              <a:latin typeface="Cambria" panose="02040503050406030204" pitchFamily="18" charset="0"/>
            </a:endParaRPr>
          </a:p>
        </p:txBody>
      </p:sp>
    </p:spTree>
    <p:extLst>
      <p:ext uri="{BB962C8B-B14F-4D97-AF65-F5344CB8AC3E}">
        <p14:creationId xmlns:p14="http://schemas.microsoft.com/office/powerpoint/2010/main" val="755457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charRg st="621" end="68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89758084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b="1" dirty="0" smtClean="0">
                <a:latin typeface="Cambria" panose="02040503050406030204" pitchFamily="18" charset="0"/>
              </a:rPr>
              <a:t>Motivation and Goal</a:t>
            </a:r>
            <a:endParaRPr lang="en-US" sz="4000" b="1"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104530018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Motivation and Goal</a:t>
            </a:r>
          </a:p>
        </p:txBody>
      </p:sp>
      <p:sp>
        <p:nvSpPr>
          <p:cNvPr id="3" name="Content Placeholder 2"/>
          <p:cNvSpPr>
            <a:spLocks noGrp="1"/>
          </p:cNvSpPr>
          <p:nvPr>
            <p:ph idx="1"/>
          </p:nvPr>
        </p:nvSpPr>
        <p:spPr>
          <a:xfrm>
            <a:off x="228600" y="973791"/>
            <a:ext cx="8610600" cy="5274611"/>
          </a:xfrm>
        </p:spPr>
        <p:txBody>
          <a:bodyPr/>
          <a:lstStyle/>
          <a:p>
            <a:r>
              <a:rPr lang="en-US" sz="2400" b="1" dirty="0">
                <a:solidFill>
                  <a:srgbClr val="0070C0"/>
                </a:solidFill>
              </a:rPr>
              <a:t>Sequencing</a:t>
            </a:r>
            <a:r>
              <a:rPr lang="en-US" sz="2400" dirty="0"/>
              <a:t>: determine the [A,C,G,T] series in DNA strand </a:t>
            </a:r>
          </a:p>
          <a:p>
            <a:pPr lvl="4"/>
            <a:endParaRPr lang="en-US" dirty="0" smtClean="0"/>
          </a:p>
          <a:p>
            <a:r>
              <a:rPr lang="en-US" sz="2400" dirty="0"/>
              <a:t>Today’s machines sequence short strands (</a:t>
            </a:r>
            <a:r>
              <a:rPr lang="en-US" sz="2400" b="1" dirty="0">
                <a:solidFill>
                  <a:srgbClr val="0070C0"/>
                </a:solidFill>
              </a:rPr>
              <a:t>reads</a:t>
            </a:r>
            <a:r>
              <a:rPr lang="en-US" sz="2400" dirty="0"/>
              <a:t>)</a:t>
            </a:r>
          </a:p>
          <a:p>
            <a:pPr lvl="1"/>
            <a:r>
              <a:rPr lang="en-US" sz="2100" dirty="0"/>
              <a:t>Reads are on the order of 100 </a:t>
            </a:r>
            <a:r>
              <a:rPr lang="mr-IN" sz="2100" dirty="0"/>
              <a:t>–</a:t>
            </a:r>
            <a:r>
              <a:rPr lang="en-US" sz="2100" dirty="0"/>
              <a:t> 20k base pairs (</a:t>
            </a:r>
            <a:r>
              <a:rPr lang="en-US" sz="2100" b="1" dirty="0" err="1">
                <a:solidFill>
                  <a:srgbClr val="0070C0"/>
                </a:solidFill>
              </a:rPr>
              <a:t>bp</a:t>
            </a:r>
            <a:r>
              <a:rPr lang="en-US" sz="2100" dirty="0"/>
              <a:t>)</a:t>
            </a:r>
          </a:p>
          <a:p>
            <a:pPr lvl="1"/>
            <a:r>
              <a:rPr lang="en-US" sz="2100" dirty="0"/>
              <a:t>T</a:t>
            </a:r>
            <a:r>
              <a:rPr lang="en-US" sz="2100" dirty="0" smtClean="0"/>
              <a:t>he </a:t>
            </a:r>
            <a:r>
              <a:rPr lang="en-US" sz="2100" dirty="0"/>
              <a:t>human genome is approximately 3 billion </a:t>
            </a:r>
            <a:r>
              <a:rPr lang="en-US" sz="2100" dirty="0" err="1"/>
              <a:t>bp</a:t>
            </a:r>
            <a:endParaRPr lang="en-US" sz="2100" dirty="0"/>
          </a:p>
          <a:p>
            <a:pPr lvl="1"/>
            <a:endParaRPr lang="en-US" sz="1200" dirty="0"/>
          </a:p>
          <a:p>
            <a:r>
              <a:rPr lang="en-US" sz="2400" dirty="0"/>
              <a:t>Therefore genomes are cut into reads, which are sequenced independently, and then reconstructed </a:t>
            </a:r>
            <a:endParaRPr lang="en-US" sz="2400" dirty="0" smtClean="0"/>
          </a:p>
          <a:p>
            <a:pPr lvl="1"/>
            <a:r>
              <a:rPr lang="en-US" sz="2100" b="1" dirty="0" smtClean="0">
                <a:solidFill>
                  <a:srgbClr val="0070C0"/>
                </a:solidFill>
              </a:rPr>
              <a:t>Read mapping </a:t>
            </a:r>
            <a:r>
              <a:rPr lang="en-US" sz="2100" dirty="0" smtClean="0"/>
              <a:t>is </a:t>
            </a:r>
            <a:r>
              <a:rPr lang="en-US" sz="2100" dirty="0"/>
              <a:t>the first step in analyzing someone’s genome to detect predispositions to diseases, personalize medicine, etc.</a:t>
            </a:r>
          </a:p>
          <a:p>
            <a:pPr lvl="4"/>
            <a:endParaRPr lang="en-US" b="1" dirty="0" smtClean="0"/>
          </a:p>
          <a:p>
            <a:r>
              <a:rPr lang="en-US" sz="2400" b="1" dirty="0"/>
              <a:t>Goal</a:t>
            </a:r>
            <a:r>
              <a:rPr lang="en-US" sz="2400" dirty="0"/>
              <a:t>: We want to </a:t>
            </a:r>
            <a:r>
              <a:rPr lang="en-US" sz="2400" b="1" dirty="0">
                <a:solidFill>
                  <a:schemeClr val="accent6"/>
                </a:solidFill>
              </a:rPr>
              <a:t>accelerate</a:t>
            </a:r>
            <a:r>
              <a:rPr lang="en-US" sz="2400" dirty="0"/>
              <a:t> end-to-end performance    </a:t>
            </a:r>
            <a:r>
              <a:rPr lang="en-US" sz="2400" dirty="0" smtClean="0"/>
              <a:t> of </a:t>
            </a:r>
            <a:r>
              <a:rPr lang="en-US" sz="2400" b="1" dirty="0">
                <a:solidFill>
                  <a:srgbClr val="0070C0"/>
                </a:solidFill>
              </a:rPr>
              <a:t>read </a:t>
            </a:r>
            <a:r>
              <a:rPr lang="en-US" sz="2400" b="1" dirty="0" smtClean="0">
                <a:solidFill>
                  <a:srgbClr val="0070C0"/>
                </a:solidFill>
              </a:rPr>
              <a:t>mapping</a:t>
            </a:r>
            <a:endParaRPr lang="en-US" sz="2400" b="1" dirty="0">
              <a:solidFill>
                <a:srgbClr val="0070C0"/>
              </a:solidFill>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5</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Tree>
    <p:extLst>
      <p:ext uri="{BB962C8B-B14F-4D97-AF65-F5344CB8AC3E}">
        <p14:creationId xmlns:p14="http://schemas.microsoft.com/office/powerpoint/2010/main" val="20019377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Background: </a:t>
            </a:r>
            <a:r>
              <a:rPr lang="en-US" sz="3200" b="1" dirty="0" smtClean="0">
                <a:latin typeface="Cambria" panose="02040503050406030204" pitchFamily="18" charset="0"/>
              </a:rPr>
              <a:t>Read Mappers</a:t>
            </a:r>
            <a:endParaRPr lang="en-US" sz="4000" b="1"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101077317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Background: Read </a:t>
            </a:r>
            <a:r>
              <a:rPr lang="en-US" sz="4400" b="1" dirty="0">
                <a:solidFill>
                  <a:schemeClr val="tx1"/>
                </a:solidFill>
                <a:latin typeface="Cambria" charset="0"/>
                <a:ea typeface="Cambria" charset="0"/>
                <a:cs typeface="Cambria" charset="0"/>
              </a:rPr>
              <a:t>Mappers</a:t>
            </a:r>
            <a:endParaRPr lang="en-US" sz="32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030400"/>
            <a:ext cx="8610600" cy="541606"/>
          </a:xfrm>
        </p:spPr>
        <p:txBody>
          <a:bodyPr/>
          <a:lstStyle/>
          <a:p>
            <a:pPr marL="0" indent="0" algn="ctr">
              <a:buNone/>
            </a:pPr>
            <a:r>
              <a:rPr lang="en-US" sz="2400" dirty="0"/>
              <a:t>We now have </a:t>
            </a:r>
            <a:r>
              <a:rPr lang="en-US" sz="2400" b="1" dirty="0">
                <a:solidFill>
                  <a:srgbClr val="FF0000"/>
                </a:solidFill>
              </a:rPr>
              <a:t>sequenced reads </a:t>
            </a:r>
            <a:r>
              <a:rPr lang="en-US" sz="2400" dirty="0"/>
              <a:t>and want a </a:t>
            </a:r>
            <a:r>
              <a:rPr lang="en-US" sz="2400" b="1" dirty="0">
                <a:solidFill>
                  <a:schemeClr val="accent6"/>
                </a:solidFill>
              </a:rPr>
              <a:t>full genome</a:t>
            </a:r>
          </a:p>
        </p:txBody>
      </p:sp>
      <p:sp>
        <p:nvSpPr>
          <p:cNvPr id="4" name="Slide Number Placeholder 3"/>
          <p:cNvSpPr>
            <a:spLocks noGrp="1"/>
          </p:cNvSpPr>
          <p:nvPr>
            <p:ph type="sldNum" sz="quarter" idx="11"/>
          </p:nvPr>
        </p:nvSpPr>
        <p:spPr/>
        <p:txBody>
          <a:bodyPr/>
          <a:lstStyle/>
          <a:p>
            <a:fld id="{4CAE9295-42F8-0747-9AE1-33958E89C374}" type="slidenum">
              <a:rPr lang="en-US" smtClean="0"/>
              <a:t>7</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6" name="Freeform 5"/>
          <p:cNvSpPr/>
          <p:nvPr/>
        </p:nvSpPr>
        <p:spPr>
          <a:xfrm>
            <a:off x="818772" y="1570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Freeform 6"/>
          <p:cNvSpPr/>
          <p:nvPr/>
        </p:nvSpPr>
        <p:spPr>
          <a:xfrm>
            <a:off x="990296" y="1570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Freeform 7"/>
          <p:cNvSpPr/>
          <p:nvPr/>
        </p:nvSpPr>
        <p:spPr>
          <a:xfrm>
            <a:off x="1164814" y="1570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Freeform 8"/>
          <p:cNvSpPr/>
          <p:nvPr/>
        </p:nvSpPr>
        <p:spPr>
          <a:xfrm>
            <a:off x="1334898" y="1570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Freeform 9"/>
          <p:cNvSpPr/>
          <p:nvPr/>
        </p:nvSpPr>
        <p:spPr>
          <a:xfrm>
            <a:off x="1509416" y="1570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cxnSp>
        <p:nvCxnSpPr>
          <p:cNvPr id="27" name="Straight Arrow Connector 26"/>
          <p:cNvCxnSpPr/>
          <p:nvPr/>
        </p:nvCxnSpPr>
        <p:spPr>
          <a:xfrm flipV="1">
            <a:off x="1816446" y="1826737"/>
            <a:ext cx="2804983" cy="12357"/>
          </a:xfrm>
          <a:prstGeom prst="straightConnector1">
            <a:avLst/>
          </a:prstGeom>
          <a:ln w="349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rot="5400000">
            <a:off x="6430789" y="212897"/>
            <a:ext cx="199741" cy="3353279"/>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30" name="TextBox 29"/>
          <p:cNvSpPr txBox="1"/>
          <p:nvPr/>
        </p:nvSpPr>
        <p:spPr>
          <a:xfrm>
            <a:off x="2413808" y="1591896"/>
            <a:ext cx="1639164" cy="307777"/>
          </a:xfrm>
          <a:prstGeom prst="rect">
            <a:avLst/>
          </a:prstGeom>
          <a:noFill/>
        </p:spPr>
        <p:txBody>
          <a:bodyPr wrap="square" rtlCol="0">
            <a:spAutoFit/>
          </a:bodyPr>
          <a:lstStyle/>
          <a:p>
            <a:r>
              <a:rPr lang="en-US" sz="1400" dirty="0"/>
              <a:t>v</a:t>
            </a:r>
            <a:r>
              <a:rPr lang="en-US" sz="1400" dirty="0" smtClean="0"/>
              <a:t>ia </a:t>
            </a:r>
            <a:r>
              <a:rPr lang="en-US" sz="1400" dirty="0"/>
              <a:t>Read Mapping</a:t>
            </a:r>
          </a:p>
        </p:txBody>
      </p:sp>
      <p:sp>
        <p:nvSpPr>
          <p:cNvPr id="31" name="Content Placeholder 2"/>
          <p:cNvSpPr txBox="1">
            <a:spLocks/>
          </p:cNvSpPr>
          <p:nvPr/>
        </p:nvSpPr>
        <p:spPr bwMode="auto">
          <a:xfrm>
            <a:off x="0" y="2224248"/>
            <a:ext cx="9144000" cy="24179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lgn="ctr">
              <a:buNone/>
            </a:pPr>
            <a:r>
              <a:rPr lang="en-US" sz="2400" kern="0" dirty="0"/>
              <a:t>We map </a:t>
            </a:r>
            <a:r>
              <a:rPr lang="en-US" sz="2400" b="1" kern="0" dirty="0">
                <a:solidFill>
                  <a:srgbClr val="FF0000"/>
                </a:solidFill>
              </a:rPr>
              <a:t>reads</a:t>
            </a:r>
            <a:r>
              <a:rPr lang="en-US" sz="2400" kern="0" dirty="0"/>
              <a:t> to a known </a:t>
            </a:r>
            <a:r>
              <a:rPr lang="en-US" sz="2400" b="1" kern="0" dirty="0">
                <a:solidFill>
                  <a:srgbClr val="CC9A03"/>
                </a:solidFill>
              </a:rPr>
              <a:t>reference genome</a:t>
            </a:r>
            <a:r>
              <a:rPr lang="en-US" sz="2400" kern="0" dirty="0">
                <a:solidFill>
                  <a:srgbClr val="CC9A03"/>
                </a:solidFill>
              </a:rPr>
              <a:t> </a:t>
            </a:r>
            <a:r>
              <a:rPr lang="en-US" sz="2400" kern="0" dirty="0"/>
              <a:t>(&gt;99.9% similarity across humans) with some minor errors allowed</a:t>
            </a:r>
          </a:p>
          <a:p>
            <a:pPr marL="0" indent="0" algn="ctr">
              <a:buNone/>
            </a:pPr>
            <a:endParaRPr lang="en-US" sz="2400" kern="0" dirty="0"/>
          </a:p>
          <a:p>
            <a:pPr marL="0" indent="0" algn="ctr">
              <a:buNone/>
            </a:pPr>
            <a:r>
              <a:rPr lang="en-US" sz="2400" kern="0" dirty="0"/>
              <a:t>Because of high similarity, </a:t>
            </a:r>
            <a:r>
              <a:rPr lang="en-US" sz="2400" kern="0" dirty="0" smtClean="0"/>
              <a:t>long </a:t>
            </a:r>
            <a:r>
              <a:rPr lang="en-US" sz="2400" kern="0" dirty="0"/>
              <a:t>sequences in </a:t>
            </a:r>
            <a:r>
              <a:rPr lang="en-US" sz="2400" b="1" kern="0" dirty="0">
                <a:solidFill>
                  <a:srgbClr val="FF0000"/>
                </a:solidFill>
              </a:rPr>
              <a:t>reads</a:t>
            </a:r>
            <a:r>
              <a:rPr lang="en-US" sz="2400" kern="0" dirty="0"/>
              <a:t> </a:t>
            </a:r>
          </a:p>
          <a:p>
            <a:pPr marL="0" indent="0" algn="ctr">
              <a:buNone/>
            </a:pPr>
            <a:r>
              <a:rPr lang="en-US" sz="2400" kern="0" dirty="0"/>
              <a:t>p</a:t>
            </a:r>
            <a:r>
              <a:rPr lang="en-US" sz="2400" kern="0" dirty="0" smtClean="0"/>
              <a:t>erfectly match in the </a:t>
            </a:r>
            <a:r>
              <a:rPr lang="en-US" sz="2400" b="1" kern="0" dirty="0">
                <a:solidFill>
                  <a:srgbClr val="CC9A03"/>
                </a:solidFill>
              </a:rPr>
              <a:t>reference </a:t>
            </a:r>
            <a:r>
              <a:rPr lang="en-US" sz="2400" b="1" kern="0" dirty="0" smtClean="0">
                <a:solidFill>
                  <a:srgbClr val="CC9A03"/>
                </a:solidFill>
              </a:rPr>
              <a:t>genome</a:t>
            </a:r>
            <a:endParaRPr lang="en-US" sz="2400" kern="0" dirty="0"/>
          </a:p>
        </p:txBody>
      </p:sp>
      <p:sp>
        <p:nvSpPr>
          <p:cNvPr id="33" name="Freeform 32"/>
          <p:cNvSpPr/>
          <p:nvPr/>
        </p:nvSpPr>
        <p:spPr>
          <a:xfrm rot="5400000">
            <a:off x="4434031" y="1599613"/>
            <a:ext cx="199741" cy="3353279"/>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C9A03"/>
              </a:solidFill>
            </a:endParaRPr>
          </a:p>
        </p:txBody>
      </p:sp>
      <p:sp>
        <p:nvSpPr>
          <p:cNvPr id="11" name="Rectangle 10"/>
          <p:cNvSpPr/>
          <p:nvPr/>
        </p:nvSpPr>
        <p:spPr>
          <a:xfrm>
            <a:off x="1" y="5322625"/>
            <a:ext cx="9144001" cy="42110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b="1" dirty="0"/>
              <a:t>…</a:t>
            </a:r>
            <a:r>
              <a:rPr lang="en-US" b="1" dirty="0"/>
              <a:t>   G   A   C   T   G   T   G   T   C   G   A   </a:t>
            </a:r>
            <a:r>
              <a:rPr lang="mr-IN" b="1" dirty="0"/>
              <a:t>…</a:t>
            </a:r>
            <a:endParaRPr lang="en-US" dirty="0"/>
          </a:p>
        </p:txBody>
      </p:sp>
      <p:sp>
        <p:nvSpPr>
          <p:cNvPr id="19" name="Rectangle 18"/>
          <p:cNvSpPr/>
          <p:nvPr/>
        </p:nvSpPr>
        <p:spPr>
          <a:xfrm>
            <a:off x="2457872" y="4427312"/>
            <a:ext cx="4228257" cy="37670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   A   C   T   G   T   G   T   C   A   A</a:t>
            </a:r>
          </a:p>
        </p:txBody>
      </p:sp>
      <p:sp>
        <p:nvSpPr>
          <p:cNvPr id="15" name="TextBox 14"/>
          <p:cNvSpPr txBox="1"/>
          <p:nvPr/>
        </p:nvSpPr>
        <p:spPr>
          <a:xfrm>
            <a:off x="2564240" y="4810589"/>
            <a:ext cx="4114377" cy="523220"/>
          </a:xfrm>
          <a:prstGeom prst="rect">
            <a:avLst/>
          </a:prstGeom>
          <a:noFill/>
          <a:effectLst>
            <a:outerShdw blurRad="50800" dist="50800" dir="5400000" algn="ctr" rotWithShape="0">
              <a:srgbClr val="000000"/>
            </a:outerShdw>
          </a:effectLst>
        </p:spPr>
        <p:txBody>
          <a:bodyPr wrap="square" rtlCol="0">
            <a:spAutoFit/>
          </a:bodyPr>
          <a:lstStyle/>
          <a:p>
            <a:r>
              <a:rPr lang="en-US" sz="2800" dirty="0">
                <a:solidFill>
                  <a:schemeClr val="accent6">
                    <a:lumMod val="60000"/>
                    <a:lumOff val="40000"/>
                  </a:schemeClr>
                </a:solidFill>
              </a:rPr>
              <a:t>✔✔✔✔✔✔✔✔✔</a:t>
            </a:r>
            <a:r>
              <a:rPr lang="en-US" sz="2800" dirty="0">
                <a:solidFill>
                  <a:srgbClr val="FF0000"/>
                </a:solidFill>
              </a:rPr>
              <a:t>✘</a:t>
            </a:r>
            <a:r>
              <a:rPr lang="en-US" sz="2800" dirty="0">
                <a:solidFill>
                  <a:schemeClr val="accent6">
                    <a:lumMod val="60000"/>
                    <a:lumOff val="40000"/>
                  </a:schemeClr>
                </a:solidFill>
              </a:rPr>
              <a:t>✔</a:t>
            </a:r>
          </a:p>
        </p:txBody>
      </p:sp>
      <p:sp>
        <p:nvSpPr>
          <p:cNvPr id="20" name="Content Placeholder 2"/>
          <p:cNvSpPr txBox="1">
            <a:spLocks/>
          </p:cNvSpPr>
          <p:nvPr/>
        </p:nvSpPr>
        <p:spPr bwMode="auto">
          <a:xfrm>
            <a:off x="228599" y="5816522"/>
            <a:ext cx="8610600" cy="541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lgn="ctr">
              <a:buNone/>
            </a:pPr>
            <a:r>
              <a:rPr lang="en-US" sz="2400" b="1" kern="0" dirty="0"/>
              <a:t>We can use a hash table to help quickly map the </a:t>
            </a:r>
            <a:r>
              <a:rPr lang="en-US" sz="2400" b="1" kern="0" dirty="0">
                <a:solidFill>
                  <a:srgbClr val="FF0000"/>
                </a:solidFill>
              </a:rPr>
              <a:t>reads</a:t>
            </a:r>
            <a:r>
              <a:rPr lang="en-US" sz="2400" b="1" kern="0" dirty="0"/>
              <a:t>!</a:t>
            </a:r>
            <a:endParaRPr lang="en-US" sz="2400" b="1" kern="0" dirty="0">
              <a:solidFill>
                <a:schemeClr val="accent6"/>
              </a:solidFill>
            </a:endParaRPr>
          </a:p>
        </p:txBody>
      </p:sp>
    </p:spTree>
    <p:extLst>
      <p:ext uri="{BB962C8B-B14F-4D97-AF65-F5344CB8AC3E}">
        <p14:creationId xmlns:p14="http://schemas.microsoft.com/office/powerpoint/2010/main" val="736881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8" grpId="0" animBg="1"/>
      <p:bldP spid="9" grpId="0" animBg="1"/>
      <p:bldP spid="10" grpId="0" animBg="1"/>
      <p:bldP spid="28" grpId="0" animBg="1"/>
      <p:bldP spid="30" grpId="0"/>
      <p:bldP spid="31" grpId="0" uiExpand="1" build="p"/>
      <p:bldP spid="33" grpId="0" animBg="1"/>
      <p:bldP spid="11" grpId="0" animBg="1"/>
      <p:bldP spid="19" grpId="0" animBg="1"/>
      <p:bldP spid="15" grpId="0"/>
      <p:bldP spid="2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Background: </a:t>
            </a:r>
            <a:r>
              <a:rPr lang="en-US" sz="3200" b="1" dirty="0" smtClean="0">
                <a:latin typeface="Cambria" panose="02040503050406030204" pitchFamily="18" charset="0"/>
              </a:rPr>
              <a:t>Read Mappers</a:t>
            </a:r>
            <a:endParaRPr lang="en-US" sz="4000" b="1"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Hash Table </a:t>
            </a:r>
            <a:r>
              <a:rPr lang="en-US" sz="3200" b="1" dirty="0">
                <a:latin typeface="Cambria" panose="02040503050406030204" pitchFamily="18" charset="0"/>
              </a:rPr>
              <a:t>B</a:t>
            </a:r>
            <a:r>
              <a:rPr lang="en-US" sz="3200" b="1" dirty="0" smtClean="0">
                <a:latin typeface="Cambria" panose="02040503050406030204" pitchFamily="18" charset="0"/>
              </a:rPr>
              <a:t>ased</a:t>
            </a:r>
            <a:endParaRPr lang="en-US" sz="3200" b="1"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116704276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Generating Hash Tables </a:t>
            </a:r>
            <a:endParaRPr lang="en-US" sz="36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9</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12" name="Content Placeholder 11"/>
          <p:cNvSpPr>
            <a:spLocks noGrp="1"/>
          </p:cNvSpPr>
          <p:nvPr>
            <p:ph idx="1"/>
          </p:nvPr>
        </p:nvSpPr>
        <p:spPr>
          <a:xfrm>
            <a:off x="228600" y="975256"/>
            <a:ext cx="8735786" cy="642756"/>
          </a:xfrm>
        </p:spPr>
        <p:txBody>
          <a:bodyPr/>
          <a:lstStyle/>
          <a:p>
            <a:pPr marL="0" indent="0">
              <a:buNone/>
            </a:pPr>
            <a:r>
              <a:rPr lang="en-US" sz="2000" dirty="0" smtClean="0"/>
              <a:t>To map any reads</a:t>
            </a:r>
            <a:r>
              <a:rPr lang="en-US" sz="2000" dirty="0"/>
              <a:t>, generate a </a:t>
            </a:r>
            <a:r>
              <a:rPr lang="en-US" sz="2000" b="1" dirty="0">
                <a:solidFill>
                  <a:srgbClr val="0070C0"/>
                </a:solidFill>
              </a:rPr>
              <a:t>hash table</a:t>
            </a:r>
            <a:r>
              <a:rPr lang="en-US" sz="2000" dirty="0">
                <a:solidFill>
                  <a:srgbClr val="0070C0"/>
                </a:solidFill>
              </a:rPr>
              <a:t> </a:t>
            </a:r>
            <a:r>
              <a:rPr lang="en-US" sz="2000" dirty="0"/>
              <a:t>per </a:t>
            </a:r>
            <a:r>
              <a:rPr lang="en-US" sz="2000" b="1" dirty="0" smtClean="0">
                <a:solidFill>
                  <a:srgbClr val="CC9A03"/>
                </a:solidFill>
              </a:rPr>
              <a:t>reference genome.</a:t>
            </a:r>
            <a:endParaRPr lang="en-US" sz="2000" b="1" dirty="0">
              <a:solidFill>
                <a:srgbClr val="CC9A03"/>
              </a:solidFill>
            </a:endParaRPr>
          </a:p>
        </p:txBody>
      </p:sp>
      <p:sp>
        <p:nvSpPr>
          <p:cNvPr id="20" name="Freeform 19"/>
          <p:cNvSpPr/>
          <p:nvPr/>
        </p:nvSpPr>
        <p:spPr>
          <a:xfrm rot="10800000">
            <a:off x="7954067" y="1428230"/>
            <a:ext cx="371536" cy="4194099"/>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13" name="Rounded Rectangle 12"/>
          <p:cNvSpPr/>
          <p:nvPr/>
        </p:nvSpPr>
        <p:spPr>
          <a:xfrm>
            <a:off x="331700" y="2118491"/>
            <a:ext cx="2286000" cy="623455"/>
          </a:xfrm>
          <a:prstGeom prst="roundRect">
            <a:avLst/>
          </a:prstGeom>
          <a:solidFill>
            <a:srgbClr val="0070C0"/>
          </a:solidFill>
          <a:ln>
            <a:solidFill>
              <a:srgbClr val="0070C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   A   A   A   A</a:t>
            </a:r>
          </a:p>
        </p:txBody>
      </p:sp>
      <p:cxnSp>
        <p:nvCxnSpPr>
          <p:cNvPr id="16" name="Straight Arrow Connector 15"/>
          <p:cNvCxnSpPr>
            <a:stCxn id="13" idx="3"/>
            <a:endCxn id="24" idx="1"/>
          </p:cNvCxnSpPr>
          <p:nvPr/>
        </p:nvCxnSpPr>
        <p:spPr>
          <a:xfrm>
            <a:off x="2617702" y="2430217"/>
            <a:ext cx="554181" cy="0"/>
          </a:xfrm>
          <a:prstGeom prst="straightConnector1">
            <a:avLst/>
          </a:prstGeom>
          <a:ln w="508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171883" y="2118491"/>
            <a:ext cx="4114395" cy="62345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12    35    502    610    721    989</a:t>
            </a:r>
          </a:p>
        </p:txBody>
      </p:sp>
      <p:sp>
        <p:nvSpPr>
          <p:cNvPr id="26" name="Rounded Rectangle 25"/>
          <p:cNvSpPr/>
          <p:nvPr/>
        </p:nvSpPr>
        <p:spPr>
          <a:xfrm>
            <a:off x="331700" y="2845359"/>
            <a:ext cx="2286000" cy="623455"/>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   A   A   A   C</a:t>
            </a:r>
          </a:p>
        </p:txBody>
      </p:sp>
      <p:cxnSp>
        <p:nvCxnSpPr>
          <p:cNvPr id="29" name="Straight Arrow Connector 28"/>
          <p:cNvCxnSpPr/>
          <p:nvPr/>
        </p:nvCxnSpPr>
        <p:spPr>
          <a:xfrm>
            <a:off x="2617700" y="3157085"/>
            <a:ext cx="554182" cy="0"/>
          </a:xfrm>
          <a:prstGeom prst="straightConnector1">
            <a:avLst/>
          </a:prstGeom>
          <a:ln w="508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3171882" y="2845359"/>
            <a:ext cx="2286000" cy="62345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13    609    788</a:t>
            </a:r>
          </a:p>
        </p:txBody>
      </p:sp>
      <p:sp>
        <p:nvSpPr>
          <p:cNvPr id="40" name="Rounded Rectangle 39"/>
          <p:cNvSpPr/>
          <p:nvPr/>
        </p:nvSpPr>
        <p:spPr>
          <a:xfrm>
            <a:off x="331700" y="3555898"/>
            <a:ext cx="2286000" cy="623455"/>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   A   A   A   T</a:t>
            </a:r>
          </a:p>
        </p:txBody>
      </p:sp>
      <p:cxnSp>
        <p:nvCxnSpPr>
          <p:cNvPr id="41" name="Straight Arrow Connector 40"/>
          <p:cNvCxnSpPr/>
          <p:nvPr/>
        </p:nvCxnSpPr>
        <p:spPr>
          <a:xfrm>
            <a:off x="2617700" y="3867624"/>
            <a:ext cx="554182" cy="0"/>
          </a:xfrm>
          <a:prstGeom prst="straightConnector1">
            <a:avLst/>
          </a:prstGeom>
          <a:ln w="508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Rounded Rectangle 41"/>
          <p:cNvSpPr/>
          <p:nvPr/>
        </p:nvSpPr>
        <p:spPr>
          <a:xfrm>
            <a:off x="3171882" y="3555898"/>
            <a:ext cx="1640954" cy="62345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36   434</a:t>
            </a:r>
          </a:p>
        </p:txBody>
      </p:sp>
      <p:sp>
        <p:nvSpPr>
          <p:cNvPr id="43" name="Rounded Rectangle 42"/>
          <p:cNvSpPr/>
          <p:nvPr/>
        </p:nvSpPr>
        <p:spPr>
          <a:xfrm>
            <a:off x="331700" y="4759746"/>
            <a:ext cx="2286000" cy="623455"/>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   G   G   G   G</a:t>
            </a:r>
          </a:p>
        </p:txBody>
      </p:sp>
      <p:cxnSp>
        <p:nvCxnSpPr>
          <p:cNvPr id="44" name="Straight Arrow Connector 43"/>
          <p:cNvCxnSpPr/>
          <p:nvPr/>
        </p:nvCxnSpPr>
        <p:spPr>
          <a:xfrm>
            <a:off x="2617700" y="5071472"/>
            <a:ext cx="554182" cy="0"/>
          </a:xfrm>
          <a:prstGeom prst="straightConnector1">
            <a:avLst/>
          </a:prstGeom>
          <a:ln w="508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171882" y="4759746"/>
            <a:ext cx="3589136" cy="62345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52    67    334    634    851 </a:t>
            </a:r>
          </a:p>
        </p:txBody>
      </p:sp>
      <p:sp>
        <p:nvSpPr>
          <p:cNvPr id="46" name="Content Placeholder 11"/>
          <p:cNvSpPr txBox="1">
            <a:spLocks/>
          </p:cNvSpPr>
          <p:nvPr/>
        </p:nvSpPr>
        <p:spPr bwMode="auto">
          <a:xfrm>
            <a:off x="1097165" y="3565286"/>
            <a:ext cx="755073" cy="682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buNone/>
            </a:pPr>
            <a:r>
              <a:rPr lang="mr-IN" sz="7200" kern="0" dirty="0"/>
              <a:t>…</a:t>
            </a:r>
            <a:endParaRPr lang="en-US" sz="2400" b="1" kern="0" dirty="0">
              <a:solidFill>
                <a:srgbClr val="CC9A03"/>
              </a:solidFill>
            </a:endParaRPr>
          </a:p>
        </p:txBody>
      </p:sp>
      <p:sp>
        <p:nvSpPr>
          <p:cNvPr id="47" name="Content Placeholder 11"/>
          <p:cNvSpPr txBox="1">
            <a:spLocks/>
          </p:cNvSpPr>
          <p:nvPr/>
        </p:nvSpPr>
        <p:spPr bwMode="auto">
          <a:xfrm>
            <a:off x="331700" y="1503952"/>
            <a:ext cx="2286000" cy="764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buNone/>
            </a:pPr>
            <a:r>
              <a:rPr lang="en-US" sz="1600" b="1" kern="0" dirty="0">
                <a:solidFill>
                  <a:srgbClr val="0070C0"/>
                </a:solidFill>
              </a:rPr>
              <a:t>k-length sequences (k-</a:t>
            </a:r>
            <a:r>
              <a:rPr lang="en-US" sz="1600" b="1" kern="0" dirty="0" err="1">
                <a:solidFill>
                  <a:srgbClr val="0070C0"/>
                </a:solidFill>
              </a:rPr>
              <a:t>mers</a:t>
            </a:r>
            <a:r>
              <a:rPr lang="en-US" sz="1600" b="1" kern="0" dirty="0">
                <a:solidFill>
                  <a:srgbClr val="0070C0"/>
                </a:solidFill>
              </a:rPr>
              <a:t>)  </a:t>
            </a:r>
          </a:p>
        </p:txBody>
      </p:sp>
      <p:sp>
        <p:nvSpPr>
          <p:cNvPr id="48" name="Content Placeholder 11"/>
          <p:cNvSpPr txBox="1">
            <a:spLocks/>
          </p:cNvSpPr>
          <p:nvPr/>
        </p:nvSpPr>
        <p:spPr bwMode="auto">
          <a:xfrm>
            <a:off x="3171883" y="1520281"/>
            <a:ext cx="3589137" cy="5813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buNone/>
            </a:pPr>
            <a:r>
              <a:rPr lang="en-US" sz="1600" b="1" kern="0" dirty="0">
                <a:solidFill>
                  <a:srgbClr val="00B0F0"/>
                </a:solidFill>
              </a:rPr>
              <a:t>Location list where k-</a:t>
            </a:r>
            <a:r>
              <a:rPr lang="en-US" sz="1600" b="1" kern="0" dirty="0" err="1">
                <a:solidFill>
                  <a:srgbClr val="00B0F0"/>
                </a:solidFill>
              </a:rPr>
              <a:t>mer</a:t>
            </a:r>
            <a:r>
              <a:rPr lang="en-US" sz="1600" b="1" kern="0" dirty="0">
                <a:solidFill>
                  <a:srgbClr val="00B0F0"/>
                </a:solidFill>
              </a:rPr>
              <a:t> occurs in the reference genome</a:t>
            </a:r>
          </a:p>
        </p:txBody>
      </p:sp>
      <p:sp>
        <p:nvSpPr>
          <p:cNvPr id="21" name="TextBox 20"/>
          <p:cNvSpPr txBox="1"/>
          <p:nvPr/>
        </p:nvSpPr>
        <p:spPr>
          <a:xfrm>
            <a:off x="7531922" y="4836342"/>
            <a:ext cx="1620982" cy="369332"/>
          </a:xfrm>
          <a:prstGeom prst="rect">
            <a:avLst/>
          </a:prstGeom>
          <a:noFill/>
        </p:spPr>
        <p:txBody>
          <a:bodyPr wrap="square" rtlCol="0">
            <a:spAutoFit/>
          </a:bodyPr>
          <a:lstStyle/>
          <a:p>
            <a:r>
              <a:rPr lang="en-US"/>
              <a:t>@36:  AAAAT</a:t>
            </a:r>
          </a:p>
        </p:txBody>
      </p:sp>
      <p:sp>
        <p:nvSpPr>
          <p:cNvPr id="49" name="TextBox 48"/>
          <p:cNvSpPr txBox="1"/>
          <p:nvPr/>
        </p:nvSpPr>
        <p:spPr>
          <a:xfrm>
            <a:off x="7509163" y="3635104"/>
            <a:ext cx="1710227" cy="369332"/>
          </a:xfrm>
          <a:prstGeom prst="rect">
            <a:avLst/>
          </a:prstGeom>
          <a:noFill/>
        </p:spPr>
        <p:txBody>
          <a:bodyPr wrap="square" rtlCol="0">
            <a:spAutoFit/>
          </a:bodyPr>
          <a:lstStyle/>
          <a:p>
            <a:r>
              <a:rPr lang="en-US"/>
              <a:t>@434:  </a:t>
            </a:r>
            <a:r>
              <a:rPr lang="en-US" dirty="0"/>
              <a:t>AAAAT</a:t>
            </a:r>
          </a:p>
        </p:txBody>
      </p:sp>
      <p:cxnSp>
        <p:nvCxnSpPr>
          <p:cNvPr id="6" name="Straight Arrow Connector 5"/>
          <p:cNvCxnSpPr>
            <a:stCxn id="42" idx="3"/>
            <a:endCxn id="49" idx="1"/>
          </p:cNvCxnSpPr>
          <p:nvPr/>
        </p:nvCxnSpPr>
        <p:spPr>
          <a:xfrm flipV="1">
            <a:off x="4812838" y="3819770"/>
            <a:ext cx="2696325" cy="47854"/>
          </a:xfrm>
          <a:prstGeom prst="straightConnector1">
            <a:avLst/>
          </a:prstGeom>
          <a:ln w="4762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2" idx="3"/>
            <a:endCxn id="21" idx="1"/>
          </p:cNvCxnSpPr>
          <p:nvPr/>
        </p:nvCxnSpPr>
        <p:spPr>
          <a:xfrm>
            <a:off x="4812836" y="3867624"/>
            <a:ext cx="2719086" cy="1153384"/>
          </a:xfrm>
          <a:prstGeom prst="straightConnector1">
            <a:avLst/>
          </a:prstGeom>
          <a:ln w="3492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13891" y="5606036"/>
            <a:ext cx="8011712" cy="830997"/>
          </a:xfrm>
          <a:prstGeom prst="rect">
            <a:avLst/>
          </a:prstGeom>
        </p:spPr>
        <p:txBody>
          <a:bodyPr wrap="square">
            <a:spAutoFit/>
          </a:bodyPr>
          <a:lstStyle/>
          <a:p>
            <a:r>
              <a:rPr lang="en-US" sz="2400" b="1" dirty="0"/>
              <a:t>We can query the table with substrings from reads </a:t>
            </a:r>
          </a:p>
          <a:p>
            <a:r>
              <a:rPr lang="en-US" sz="2400" b="1" dirty="0"/>
              <a:t>to quickly find a list of possible mapping locations</a:t>
            </a:r>
          </a:p>
        </p:txBody>
      </p:sp>
    </p:spTree>
    <p:extLst>
      <p:ext uri="{BB962C8B-B14F-4D97-AF65-F5344CB8AC3E}">
        <p14:creationId xmlns:p14="http://schemas.microsoft.com/office/powerpoint/2010/main" val="1871673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20" grpId="0" animBg="1"/>
      <p:bldP spid="13" grpId="0" animBg="1"/>
      <p:bldP spid="24" grpId="0" animBg="1"/>
      <p:bldP spid="26" grpId="0" animBg="1"/>
      <p:bldP spid="32" grpId="0" animBg="1"/>
      <p:bldP spid="40" grpId="0" animBg="1"/>
      <p:bldP spid="42" grpId="0" animBg="1"/>
      <p:bldP spid="43" grpId="0" animBg="1"/>
      <p:bldP spid="45" grpId="0" animBg="1"/>
      <p:bldP spid="46" grpId="1"/>
      <p:bldP spid="47" grpId="0"/>
      <p:bldP spid="48" grpId="0"/>
      <p:bldP spid="21" grpId="0"/>
      <p:bldP spid="49"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6179980" y="1296149"/>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0" name="Rounded Rectangle 79"/>
          <p:cNvSpPr/>
          <p:nvPr/>
        </p:nvSpPr>
        <p:spPr>
          <a:xfrm>
            <a:off x="3272719" y="1281903"/>
            <a:ext cx="2914650" cy="881701"/>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4" name="Rounded Rectangle 93"/>
          <p:cNvSpPr/>
          <p:nvPr/>
        </p:nvSpPr>
        <p:spPr>
          <a:xfrm>
            <a:off x="4711984" y="2165673"/>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1" name="Rounded Rectangle 100"/>
          <p:cNvSpPr/>
          <p:nvPr/>
        </p:nvSpPr>
        <p:spPr>
          <a:xfrm>
            <a:off x="1305415" y="2145105"/>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2" name="TextBox 81"/>
          <p:cNvSpPr txBox="1"/>
          <p:nvPr/>
        </p:nvSpPr>
        <p:spPr>
          <a:xfrm>
            <a:off x="4089891" y="1675439"/>
            <a:ext cx="1765864" cy="461665"/>
          </a:xfrm>
          <a:prstGeom prst="rect">
            <a:avLst/>
          </a:prstGeom>
          <a:noFill/>
        </p:spPr>
        <p:txBody>
          <a:bodyPr wrap="square" rtlCol="0">
            <a:spAutoFit/>
          </a:bodyPr>
          <a:lstStyle/>
          <a:p>
            <a:r>
              <a:rPr lang="en-US" sz="2400" b="1" i="1" dirty="0"/>
              <a:t>Aligning</a:t>
            </a:r>
          </a:p>
        </p:txBody>
      </p:sp>
      <p:sp>
        <p:nvSpPr>
          <p:cNvPr id="83" name="Rectangle 82"/>
          <p:cNvSpPr/>
          <p:nvPr/>
        </p:nvSpPr>
        <p:spPr>
          <a:xfrm>
            <a:off x="5374579" y="1749517"/>
            <a:ext cx="256802" cy="369332"/>
          </a:xfrm>
          <a:prstGeom prst="rect">
            <a:avLst/>
          </a:prstGeom>
        </p:spPr>
        <p:txBody>
          <a:bodyPr wrap="none">
            <a:spAutoFit/>
          </a:bodyPr>
          <a:lstStyle/>
          <a:p>
            <a:r>
              <a:rPr lang="en-US" b="1" i="1" dirty="0"/>
              <a:t>.</a:t>
            </a:r>
            <a:endParaRPr lang="en-US" dirty="0"/>
          </a:p>
        </p:txBody>
      </p:sp>
      <p:sp>
        <p:nvSpPr>
          <p:cNvPr id="84" name="Rectangle 83"/>
          <p:cNvSpPr/>
          <p:nvPr/>
        </p:nvSpPr>
        <p:spPr>
          <a:xfrm>
            <a:off x="5463109" y="1749517"/>
            <a:ext cx="256802" cy="369332"/>
          </a:xfrm>
          <a:prstGeom prst="rect">
            <a:avLst/>
          </a:prstGeom>
        </p:spPr>
        <p:txBody>
          <a:bodyPr wrap="none">
            <a:spAutoFit/>
          </a:bodyPr>
          <a:lstStyle/>
          <a:p>
            <a:r>
              <a:rPr lang="en-US" b="1" i="1"/>
              <a:t>.</a:t>
            </a:r>
            <a:endParaRPr lang="en-US" dirty="0"/>
          </a:p>
        </p:txBody>
      </p:sp>
      <p:sp>
        <p:nvSpPr>
          <p:cNvPr id="85" name="Rectangle 84"/>
          <p:cNvSpPr/>
          <p:nvPr/>
        </p:nvSpPr>
        <p:spPr>
          <a:xfrm>
            <a:off x="5556600" y="1749517"/>
            <a:ext cx="256802" cy="369332"/>
          </a:xfrm>
          <a:prstGeom prst="rect">
            <a:avLst/>
          </a:prstGeom>
        </p:spPr>
        <p:txBody>
          <a:bodyPr wrap="none">
            <a:spAutoFit/>
          </a:bodyPr>
          <a:lstStyle/>
          <a:p>
            <a:r>
              <a:rPr lang="en-US" b="1" i="1"/>
              <a:t>.</a:t>
            </a:r>
            <a:endParaRPr lang="en-US" dirty="0"/>
          </a:p>
        </p:txBody>
      </p:sp>
      <p:sp>
        <p:nvSpPr>
          <p:cNvPr id="86" name="TextBox 85"/>
          <p:cNvSpPr txBox="1"/>
          <p:nvPr/>
        </p:nvSpPr>
        <p:spPr>
          <a:xfrm>
            <a:off x="4066637" y="1678706"/>
            <a:ext cx="2028921" cy="461665"/>
          </a:xfrm>
          <a:prstGeom prst="rect">
            <a:avLst/>
          </a:prstGeom>
          <a:noFill/>
        </p:spPr>
        <p:txBody>
          <a:bodyPr wrap="square" rtlCol="0">
            <a:spAutoFit/>
          </a:bodyPr>
          <a:lstStyle/>
          <a:p>
            <a:r>
              <a:rPr lang="en-US" sz="2400" b="1" i="1" dirty="0">
                <a:solidFill>
                  <a:srgbClr val="FF0000"/>
                </a:solidFill>
              </a:rPr>
              <a:t>Mismatch</a:t>
            </a: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894</a:t>
            </a:r>
            <a:endParaRPr lang="en-US" b="1" dirty="0"/>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37</a:t>
            </a:r>
            <a:endParaRPr lang="en-US" b="1" dirty="0"/>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1564</a:t>
            </a:r>
            <a:endParaRPr lang="en-US" b="1" dirty="0"/>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140</a:t>
            </a:r>
            <a:endParaRPr lang="en-US" b="1" dirty="0"/>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Hash Tables </a:t>
            </a:r>
            <a:r>
              <a:rPr lang="en-US" sz="4400" b="1" dirty="0">
                <a:solidFill>
                  <a:schemeClr val="tx1"/>
                </a:solidFill>
                <a:latin typeface="Cambria" charset="0"/>
                <a:ea typeface="Cambria" charset="0"/>
                <a:cs typeface="Cambria" charset="0"/>
              </a:rPr>
              <a:t>in Read Mapping</a:t>
            </a:r>
          </a:p>
        </p:txBody>
      </p:sp>
      <p:sp>
        <p:nvSpPr>
          <p:cNvPr id="4" name="Slide Number Placeholder 3"/>
          <p:cNvSpPr>
            <a:spLocks noGrp="1"/>
          </p:cNvSpPr>
          <p:nvPr>
            <p:ph type="sldNum" sz="quarter" idx="11"/>
          </p:nvPr>
        </p:nvSpPr>
        <p:spPr/>
        <p:txBody>
          <a:bodyPr/>
          <a:lstStyle/>
          <a:p>
            <a:fld id="{4CAE9295-42F8-0747-9AE1-33958E89C374}" type="slidenum">
              <a:rPr lang="en-US" smtClean="0"/>
              <a:t>10</a:t>
            </a:fld>
            <a:endParaRPr lang="en-US"/>
          </a:p>
        </p:txBody>
      </p:sp>
      <p:pic>
        <p:nvPicPr>
          <p:cNvPr id="5" name="Picture 4"/>
          <p:cNvPicPr>
            <a:picLocks noChangeAspect="1"/>
          </p:cNvPicPr>
          <p:nvPr/>
        </p:nvPicPr>
        <p:blipFill>
          <a:blip r:embed="rId4"/>
          <a:stretch>
            <a:fillRect/>
          </a:stretch>
        </p:blipFill>
        <p:spPr>
          <a:xfrm>
            <a:off x="7996846" y="2"/>
            <a:ext cx="1147154" cy="973789"/>
          </a:xfrm>
          <a:prstGeom prst="rect">
            <a:avLst/>
          </a:prstGeom>
        </p:spPr>
      </p:pic>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TextBox 7"/>
          <p:cNvSpPr txBox="1"/>
          <p:nvPr/>
        </p:nvSpPr>
        <p:spPr>
          <a:xfrm>
            <a:off x="79747" y="919191"/>
            <a:ext cx="3114829" cy="369332"/>
          </a:xfrm>
          <a:prstGeom prst="rect">
            <a:avLst/>
          </a:prstGeom>
          <a:noFill/>
        </p:spPr>
        <p:txBody>
          <a:bodyPr wrap="square" rtlCol="0">
            <a:spAutoFit/>
          </a:bodyPr>
          <a:lstStyle/>
          <a:p>
            <a:r>
              <a:rPr lang="en-US" b="1" dirty="0">
                <a:solidFill>
                  <a:srgbClr val="FF0000"/>
                </a:solidFill>
              </a:rPr>
              <a:t>Read Sequence (100 </a:t>
            </a:r>
            <a:r>
              <a:rPr lang="en-US" b="1" dirty="0" err="1">
                <a:solidFill>
                  <a:srgbClr val="FF0000"/>
                </a:solidFill>
              </a:rPr>
              <a:t>bp</a:t>
            </a:r>
            <a:r>
              <a:rPr lang="en-US" b="1" dirty="0">
                <a:solidFill>
                  <a:srgbClr val="FF0000"/>
                </a:solidFill>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r>
              <a:rPr lang="en-US" sz="5400" dirty="0">
                <a:solidFill>
                  <a:schemeClr val="accent2">
                    <a:lumMod val="75000"/>
                  </a:schemeClr>
                </a:solidFill>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445367" y="3138201"/>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Reference Genome</a:t>
            </a:r>
            <a:endParaRPr lang="en-US" sz="2400" dirty="0"/>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lain" startAt="37"/>
            </a:pPr>
            <a:r>
              <a:rPr lang="en-US" b="1" dirty="0"/>
              <a:t>      140</a:t>
            </a:r>
          </a:p>
          <a:p>
            <a:pPr marL="342900" indent="-342900" algn="ctr">
              <a:buAutoNum type="arabicPlain" startAt="894"/>
            </a:pPr>
            <a:r>
              <a:rPr lang="en-US" b="1" dirty="0"/>
              <a:t>      1203 </a:t>
            </a:r>
          </a:p>
          <a:p>
            <a:pPr algn="ctr"/>
            <a:r>
              <a:rPr lang="en-US" b="1" dirty="0"/>
              <a:t>1564</a:t>
            </a:r>
          </a:p>
        </p:txBody>
      </p:sp>
      <p:sp>
        <p:nvSpPr>
          <p:cNvPr id="63" name="Rounded Rectangle 62"/>
          <p:cNvSpPr/>
          <p:nvPr/>
        </p:nvSpPr>
        <p:spPr>
          <a:xfrm>
            <a:off x="228600" y="4024953"/>
            <a:ext cx="8701458" cy="2036639"/>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We want to </a:t>
            </a:r>
            <a:r>
              <a:rPr lang="en-US" sz="4400" b="1" dirty="0">
                <a:solidFill>
                  <a:srgbClr val="0070C0"/>
                </a:solidFill>
              </a:rPr>
              <a:t>filter these out </a:t>
            </a:r>
          </a:p>
          <a:p>
            <a:pPr algn="ctr"/>
            <a:r>
              <a:rPr lang="en-US" sz="4400" b="1" dirty="0" smtClean="0">
                <a:solidFill>
                  <a:schemeClr val="tx1"/>
                </a:solidFill>
              </a:rPr>
              <a:t>so we do not waste time trying to align them</a:t>
            </a:r>
            <a:endParaRPr lang="en-US" sz="4400" b="1" dirty="0">
              <a:solidFill>
                <a:schemeClr val="tx1"/>
              </a:solidFill>
            </a:endParaRPr>
          </a:p>
        </p:txBody>
      </p:sp>
      <p:sp>
        <p:nvSpPr>
          <p:cNvPr id="36" name="TextBox 35"/>
          <p:cNvSpPr txBox="1"/>
          <p:nvPr/>
        </p:nvSpPr>
        <p:spPr>
          <a:xfrm>
            <a:off x="817172" y="1701939"/>
            <a:ext cx="1765864" cy="461665"/>
          </a:xfrm>
          <a:prstGeom prst="rect">
            <a:avLst/>
          </a:prstGeom>
          <a:noFill/>
        </p:spPr>
        <p:txBody>
          <a:bodyPr wrap="square" rtlCol="0">
            <a:spAutoFit/>
          </a:bodyPr>
          <a:lstStyle/>
          <a:p>
            <a:r>
              <a:rPr lang="en-US" sz="2400" b="1" i="1" dirty="0"/>
              <a:t>Aligning</a:t>
            </a:r>
          </a:p>
        </p:txBody>
      </p:sp>
      <p:sp>
        <p:nvSpPr>
          <p:cNvPr id="37" name="Rectangle 36"/>
          <p:cNvSpPr/>
          <p:nvPr/>
        </p:nvSpPr>
        <p:spPr>
          <a:xfrm>
            <a:off x="2101860" y="1776017"/>
            <a:ext cx="256802" cy="369332"/>
          </a:xfrm>
          <a:prstGeom prst="rect">
            <a:avLst/>
          </a:prstGeom>
        </p:spPr>
        <p:txBody>
          <a:bodyPr wrap="none">
            <a:spAutoFit/>
          </a:bodyPr>
          <a:lstStyle/>
          <a:p>
            <a:r>
              <a:rPr lang="en-US" b="1" i="1" dirty="0"/>
              <a:t>.</a:t>
            </a:r>
            <a:endParaRPr lang="en-US" dirty="0"/>
          </a:p>
        </p:txBody>
      </p:sp>
      <p:sp>
        <p:nvSpPr>
          <p:cNvPr id="74" name="Rectangle 73"/>
          <p:cNvSpPr/>
          <p:nvPr/>
        </p:nvSpPr>
        <p:spPr>
          <a:xfrm>
            <a:off x="2190390" y="1776017"/>
            <a:ext cx="256802" cy="369332"/>
          </a:xfrm>
          <a:prstGeom prst="rect">
            <a:avLst/>
          </a:prstGeom>
        </p:spPr>
        <p:txBody>
          <a:bodyPr wrap="none">
            <a:spAutoFit/>
          </a:bodyPr>
          <a:lstStyle/>
          <a:p>
            <a:r>
              <a:rPr lang="en-US" b="1" i="1"/>
              <a:t>.</a:t>
            </a:r>
            <a:endParaRPr lang="en-US" dirty="0"/>
          </a:p>
        </p:txBody>
      </p:sp>
      <p:sp>
        <p:nvSpPr>
          <p:cNvPr id="76" name="Rectangle 75"/>
          <p:cNvSpPr/>
          <p:nvPr/>
        </p:nvSpPr>
        <p:spPr>
          <a:xfrm>
            <a:off x="2283881" y="1776017"/>
            <a:ext cx="256802" cy="369332"/>
          </a:xfrm>
          <a:prstGeom prst="rect">
            <a:avLst/>
          </a:prstGeom>
        </p:spPr>
        <p:txBody>
          <a:bodyPr wrap="none">
            <a:spAutoFit/>
          </a:bodyPr>
          <a:lstStyle/>
          <a:p>
            <a:r>
              <a:rPr lang="en-US" b="1" i="1"/>
              <a:t>.</a:t>
            </a:r>
            <a:endParaRPr lang="en-US" dirty="0"/>
          </a:p>
        </p:txBody>
      </p:sp>
      <p:sp>
        <p:nvSpPr>
          <p:cNvPr id="78" name="TextBox 77"/>
          <p:cNvSpPr txBox="1"/>
          <p:nvPr/>
        </p:nvSpPr>
        <p:spPr>
          <a:xfrm>
            <a:off x="969572" y="1695526"/>
            <a:ext cx="1271956" cy="461665"/>
          </a:xfrm>
          <a:prstGeom prst="rect">
            <a:avLst/>
          </a:prstGeom>
          <a:noFill/>
        </p:spPr>
        <p:txBody>
          <a:bodyPr wrap="square" rtlCol="0">
            <a:spAutoFit/>
          </a:bodyPr>
          <a:lstStyle/>
          <a:p>
            <a:r>
              <a:rPr lang="en-US" sz="2400" b="1" i="1" dirty="0">
                <a:solidFill>
                  <a:schemeClr val="tx2"/>
                </a:solidFill>
              </a:rPr>
              <a:t>Match!</a:t>
            </a:r>
          </a:p>
        </p:txBody>
      </p:sp>
      <p:sp>
        <p:nvSpPr>
          <p:cNvPr id="88" name="TextBox 87"/>
          <p:cNvSpPr txBox="1"/>
          <p:nvPr/>
        </p:nvSpPr>
        <p:spPr>
          <a:xfrm>
            <a:off x="6997152" y="1699624"/>
            <a:ext cx="1765864" cy="461665"/>
          </a:xfrm>
          <a:prstGeom prst="rect">
            <a:avLst/>
          </a:prstGeom>
          <a:noFill/>
        </p:spPr>
        <p:txBody>
          <a:bodyPr wrap="square" rtlCol="0">
            <a:spAutoFit/>
          </a:bodyPr>
          <a:lstStyle/>
          <a:p>
            <a:r>
              <a:rPr lang="en-US" sz="2400" b="1" i="1" dirty="0"/>
              <a:t>Aligning</a:t>
            </a:r>
          </a:p>
        </p:txBody>
      </p:sp>
      <p:sp>
        <p:nvSpPr>
          <p:cNvPr id="89" name="Rectangle 88"/>
          <p:cNvSpPr/>
          <p:nvPr/>
        </p:nvSpPr>
        <p:spPr>
          <a:xfrm>
            <a:off x="8281840" y="1773702"/>
            <a:ext cx="256802" cy="369332"/>
          </a:xfrm>
          <a:prstGeom prst="rect">
            <a:avLst/>
          </a:prstGeom>
        </p:spPr>
        <p:txBody>
          <a:bodyPr wrap="none">
            <a:spAutoFit/>
          </a:bodyPr>
          <a:lstStyle/>
          <a:p>
            <a:r>
              <a:rPr lang="en-US" b="1" i="1" dirty="0"/>
              <a:t>.</a:t>
            </a:r>
            <a:endParaRPr lang="en-US" dirty="0"/>
          </a:p>
        </p:txBody>
      </p:sp>
      <p:sp>
        <p:nvSpPr>
          <p:cNvPr id="90" name="Rectangle 89"/>
          <p:cNvSpPr/>
          <p:nvPr/>
        </p:nvSpPr>
        <p:spPr>
          <a:xfrm>
            <a:off x="8370370" y="1773702"/>
            <a:ext cx="256802" cy="369332"/>
          </a:xfrm>
          <a:prstGeom prst="rect">
            <a:avLst/>
          </a:prstGeom>
        </p:spPr>
        <p:txBody>
          <a:bodyPr wrap="none">
            <a:spAutoFit/>
          </a:bodyPr>
          <a:lstStyle/>
          <a:p>
            <a:r>
              <a:rPr lang="en-US" b="1" i="1"/>
              <a:t>.</a:t>
            </a:r>
            <a:endParaRPr lang="en-US" dirty="0"/>
          </a:p>
        </p:txBody>
      </p:sp>
      <p:sp>
        <p:nvSpPr>
          <p:cNvPr id="91" name="Rectangle 90"/>
          <p:cNvSpPr/>
          <p:nvPr/>
        </p:nvSpPr>
        <p:spPr>
          <a:xfrm>
            <a:off x="8463861" y="1773702"/>
            <a:ext cx="256802" cy="369332"/>
          </a:xfrm>
          <a:prstGeom prst="rect">
            <a:avLst/>
          </a:prstGeom>
        </p:spPr>
        <p:txBody>
          <a:bodyPr wrap="none">
            <a:spAutoFit/>
          </a:bodyPr>
          <a:lstStyle/>
          <a:p>
            <a:r>
              <a:rPr lang="en-US" b="1" i="1"/>
              <a:t>.</a:t>
            </a:r>
            <a:endParaRPr lang="en-US" dirty="0"/>
          </a:p>
        </p:txBody>
      </p:sp>
      <p:sp>
        <p:nvSpPr>
          <p:cNvPr id="92" name="TextBox 91"/>
          <p:cNvSpPr txBox="1"/>
          <p:nvPr/>
        </p:nvSpPr>
        <p:spPr>
          <a:xfrm>
            <a:off x="6973898" y="1702891"/>
            <a:ext cx="2028921" cy="461665"/>
          </a:xfrm>
          <a:prstGeom prst="rect">
            <a:avLst/>
          </a:prstGeom>
          <a:noFill/>
        </p:spPr>
        <p:txBody>
          <a:bodyPr wrap="square" rtlCol="0">
            <a:spAutoFit/>
          </a:bodyPr>
          <a:lstStyle/>
          <a:p>
            <a:r>
              <a:rPr lang="en-US" sz="2400" b="1" i="1" dirty="0">
                <a:solidFill>
                  <a:srgbClr val="FF0000"/>
                </a:solidFill>
              </a:rPr>
              <a:t>Mismatch</a:t>
            </a:r>
          </a:p>
        </p:txBody>
      </p:sp>
      <p:sp>
        <p:nvSpPr>
          <p:cNvPr id="95" name="TextBox 94"/>
          <p:cNvSpPr txBox="1"/>
          <p:nvPr/>
        </p:nvSpPr>
        <p:spPr>
          <a:xfrm>
            <a:off x="5529156" y="2569148"/>
            <a:ext cx="1765864" cy="461665"/>
          </a:xfrm>
          <a:prstGeom prst="rect">
            <a:avLst/>
          </a:prstGeom>
          <a:noFill/>
        </p:spPr>
        <p:txBody>
          <a:bodyPr wrap="square" rtlCol="0">
            <a:spAutoFit/>
          </a:bodyPr>
          <a:lstStyle/>
          <a:p>
            <a:r>
              <a:rPr lang="en-US" sz="2400" b="1" i="1" dirty="0"/>
              <a:t>Aligning</a:t>
            </a:r>
          </a:p>
        </p:txBody>
      </p:sp>
      <p:sp>
        <p:nvSpPr>
          <p:cNvPr id="96" name="Rectangle 95"/>
          <p:cNvSpPr/>
          <p:nvPr/>
        </p:nvSpPr>
        <p:spPr>
          <a:xfrm>
            <a:off x="6813844" y="2643226"/>
            <a:ext cx="256802" cy="369332"/>
          </a:xfrm>
          <a:prstGeom prst="rect">
            <a:avLst/>
          </a:prstGeom>
        </p:spPr>
        <p:txBody>
          <a:bodyPr wrap="none">
            <a:spAutoFit/>
          </a:bodyPr>
          <a:lstStyle/>
          <a:p>
            <a:r>
              <a:rPr lang="en-US" b="1" i="1" dirty="0"/>
              <a:t>.</a:t>
            </a:r>
            <a:endParaRPr lang="en-US" dirty="0"/>
          </a:p>
        </p:txBody>
      </p:sp>
      <p:sp>
        <p:nvSpPr>
          <p:cNvPr id="97" name="Rectangle 96"/>
          <p:cNvSpPr/>
          <p:nvPr/>
        </p:nvSpPr>
        <p:spPr>
          <a:xfrm>
            <a:off x="6902374" y="2643226"/>
            <a:ext cx="256802" cy="369332"/>
          </a:xfrm>
          <a:prstGeom prst="rect">
            <a:avLst/>
          </a:prstGeom>
        </p:spPr>
        <p:txBody>
          <a:bodyPr wrap="none">
            <a:spAutoFit/>
          </a:bodyPr>
          <a:lstStyle/>
          <a:p>
            <a:r>
              <a:rPr lang="en-US" b="1" i="1"/>
              <a:t>.</a:t>
            </a:r>
            <a:endParaRPr lang="en-US" dirty="0"/>
          </a:p>
        </p:txBody>
      </p:sp>
      <p:sp>
        <p:nvSpPr>
          <p:cNvPr id="98" name="Rectangle 97"/>
          <p:cNvSpPr/>
          <p:nvPr/>
        </p:nvSpPr>
        <p:spPr>
          <a:xfrm>
            <a:off x="6995865" y="2643226"/>
            <a:ext cx="256802" cy="369332"/>
          </a:xfrm>
          <a:prstGeom prst="rect">
            <a:avLst/>
          </a:prstGeom>
        </p:spPr>
        <p:txBody>
          <a:bodyPr wrap="none">
            <a:spAutoFit/>
          </a:bodyPr>
          <a:lstStyle/>
          <a:p>
            <a:r>
              <a:rPr lang="en-US" b="1" i="1"/>
              <a:t>.</a:t>
            </a:r>
            <a:endParaRPr lang="en-US" dirty="0"/>
          </a:p>
        </p:txBody>
      </p:sp>
      <p:sp>
        <p:nvSpPr>
          <p:cNvPr id="99" name="TextBox 98"/>
          <p:cNvSpPr txBox="1"/>
          <p:nvPr/>
        </p:nvSpPr>
        <p:spPr>
          <a:xfrm>
            <a:off x="5505902" y="2572415"/>
            <a:ext cx="2028921" cy="461665"/>
          </a:xfrm>
          <a:prstGeom prst="rect">
            <a:avLst/>
          </a:prstGeom>
          <a:noFill/>
        </p:spPr>
        <p:txBody>
          <a:bodyPr wrap="square" rtlCol="0">
            <a:spAutoFit/>
          </a:bodyPr>
          <a:lstStyle/>
          <a:p>
            <a:r>
              <a:rPr lang="en-US" sz="2400" b="1" i="1" dirty="0">
                <a:solidFill>
                  <a:srgbClr val="FF0000"/>
                </a:solidFill>
              </a:rPr>
              <a:t>Mismatch</a:t>
            </a:r>
          </a:p>
        </p:txBody>
      </p:sp>
      <p:sp>
        <p:nvSpPr>
          <p:cNvPr id="102" name="TextBox 101"/>
          <p:cNvSpPr txBox="1"/>
          <p:nvPr/>
        </p:nvSpPr>
        <p:spPr>
          <a:xfrm>
            <a:off x="2122587" y="2548580"/>
            <a:ext cx="1765864" cy="461665"/>
          </a:xfrm>
          <a:prstGeom prst="rect">
            <a:avLst/>
          </a:prstGeom>
          <a:noFill/>
        </p:spPr>
        <p:txBody>
          <a:bodyPr wrap="square" rtlCol="0">
            <a:spAutoFit/>
          </a:bodyPr>
          <a:lstStyle/>
          <a:p>
            <a:r>
              <a:rPr lang="en-US" sz="2400" b="1" i="1" dirty="0"/>
              <a:t>Aligning</a:t>
            </a:r>
          </a:p>
        </p:txBody>
      </p:sp>
      <p:sp>
        <p:nvSpPr>
          <p:cNvPr id="103" name="Rectangle 102"/>
          <p:cNvSpPr/>
          <p:nvPr/>
        </p:nvSpPr>
        <p:spPr>
          <a:xfrm>
            <a:off x="3407275" y="2622658"/>
            <a:ext cx="256802" cy="369332"/>
          </a:xfrm>
          <a:prstGeom prst="rect">
            <a:avLst/>
          </a:prstGeom>
        </p:spPr>
        <p:txBody>
          <a:bodyPr wrap="none">
            <a:spAutoFit/>
          </a:bodyPr>
          <a:lstStyle/>
          <a:p>
            <a:r>
              <a:rPr lang="en-US" b="1" i="1" dirty="0"/>
              <a:t>.</a:t>
            </a:r>
            <a:endParaRPr lang="en-US" dirty="0"/>
          </a:p>
        </p:txBody>
      </p:sp>
      <p:sp>
        <p:nvSpPr>
          <p:cNvPr id="104" name="Rectangle 103"/>
          <p:cNvSpPr/>
          <p:nvPr/>
        </p:nvSpPr>
        <p:spPr>
          <a:xfrm>
            <a:off x="3495805" y="2622658"/>
            <a:ext cx="256802" cy="369332"/>
          </a:xfrm>
          <a:prstGeom prst="rect">
            <a:avLst/>
          </a:prstGeom>
        </p:spPr>
        <p:txBody>
          <a:bodyPr wrap="none">
            <a:spAutoFit/>
          </a:bodyPr>
          <a:lstStyle/>
          <a:p>
            <a:r>
              <a:rPr lang="en-US" b="1" i="1"/>
              <a:t>.</a:t>
            </a:r>
            <a:endParaRPr lang="en-US" dirty="0"/>
          </a:p>
        </p:txBody>
      </p:sp>
      <p:sp>
        <p:nvSpPr>
          <p:cNvPr id="105" name="Rectangle 104"/>
          <p:cNvSpPr/>
          <p:nvPr/>
        </p:nvSpPr>
        <p:spPr>
          <a:xfrm>
            <a:off x="3589296" y="2622658"/>
            <a:ext cx="256802" cy="369332"/>
          </a:xfrm>
          <a:prstGeom prst="rect">
            <a:avLst/>
          </a:prstGeom>
        </p:spPr>
        <p:txBody>
          <a:bodyPr wrap="none">
            <a:spAutoFit/>
          </a:bodyPr>
          <a:lstStyle/>
          <a:p>
            <a:r>
              <a:rPr lang="en-US" b="1" i="1"/>
              <a:t>.</a:t>
            </a:r>
            <a:endParaRPr lang="en-US" dirty="0"/>
          </a:p>
        </p:txBody>
      </p:sp>
      <p:sp>
        <p:nvSpPr>
          <p:cNvPr id="106" name="TextBox 105"/>
          <p:cNvSpPr txBox="1"/>
          <p:nvPr/>
        </p:nvSpPr>
        <p:spPr>
          <a:xfrm>
            <a:off x="2099333" y="2551847"/>
            <a:ext cx="2028921" cy="461665"/>
          </a:xfrm>
          <a:prstGeom prst="rect">
            <a:avLst/>
          </a:prstGeom>
          <a:noFill/>
        </p:spPr>
        <p:txBody>
          <a:bodyPr wrap="square" rtlCol="0">
            <a:spAutoFit/>
          </a:bodyPr>
          <a:lstStyle/>
          <a:p>
            <a:r>
              <a:rPr lang="en-US" sz="2400" b="1" i="1" dirty="0">
                <a:solidFill>
                  <a:srgbClr val="FF0000"/>
                </a:solidFill>
              </a:rPr>
              <a:t>Mismatch</a:t>
            </a:r>
          </a:p>
        </p:txBody>
      </p:sp>
      <p:sp>
        <p:nvSpPr>
          <p:cNvPr id="81" name="Rectangle 80"/>
          <p:cNvSpPr/>
          <p:nvPr/>
        </p:nvSpPr>
        <p:spPr>
          <a:xfrm>
            <a:off x="4548728" y="1051554"/>
            <a:ext cx="877163" cy="923330"/>
          </a:xfrm>
          <a:prstGeom prst="rect">
            <a:avLst/>
          </a:prstGeom>
        </p:spPr>
        <p:txBody>
          <a:bodyPr wrap="none">
            <a:spAutoFit/>
          </a:bodyPr>
          <a:lstStyle/>
          <a:p>
            <a:r>
              <a:rPr lang="en-US" sz="5400" dirty="0">
                <a:solidFill>
                  <a:srgbClr val="FF0000"/>
                </a:solidFill>
              </a:rPr>
              <a:t>✘</a:t>
            </a:r>
          </a:p>
        </p:txBody>
      </p:sp>
      <p:sp>
        <p:nvSpPr>
          <p:cNvPr id="93" name="Rectangle 92"/>
          <p:cNvSpPr/>
          <p:nvPr/>
        </p:nvSpPr>
        <p:spPr>
          <a:xfrm>
            <a:off x="7632083" y="1037353"/>
            <a:ext cx="877163" cy="923330"/>
          </a:xfrm>
          <a:prstGeom prst="rect">
            <a:avLst/>
          </a:prstGeom>
        </p:spPr>
        <p:txBody>
          <a:bodyPr wrap="none">
            <a:spAutoFit/>
          </a:bodyPr>
          <a:lstStyle/>
          <a:p>
            <a:r>
              <a:rPr lang="en-US" sz="5400" dirty="0">
                <a:solidFill>
                  <a:srgbClr val="FF0000"/>
                </a:solidFill>
              </a:rPr>
              <a:t>✘</a:t>
            </a:r>
          </a:p>
        </p:txBody>
      </p:sp>
      <p:sp>
        <p:nvSpPr>
          <p:cNvPr id="100" name="Rectangle 99"/>
          <p:cNvSpPr/>
          <p:nvPr/>
        </p:nvSpPr>
        <p:spPr>
          <a:xfrm>
            <a:off x="6164087" y="1906877"/>
            <a:ext cx="877163" cy="923330"/>
          </a:xfrm>
          <a:prstGeom prst="rect">
            <a:avLst/>
          </a:prstGeom>
        </p:spPr>
        <p:txBody>
          <a:bodyPr wrap="none">
            <a:spAutoFit/>
          </a:bodyPr>
          <a:lstStyle/>
          <a:p>
            <a:r>
              <a:rPr lang="en-US" sz="5400" dirty="0">
                <a:solidFill>
                  <a:srgbClr val="FF0000"/>
                </a:solidFill>
              </a:rPr>
              <a:t>✘</a:t>
            </a:r>
          </a:p>
        </p:txBody>
      </p:sp>
      <p:sp>
        <p:nvSpPr>
          <p:cNvPr id="107" name="Rectangle 106"/>
          <p:cNvSpPr/>
          <p:nvPr/>
        </p:nvSpPr>
        <p:spPr>
          <a:xfrm>
            <a:off x="2626481" y="1870670"/>
            <a:ext cx="877163" cy="923330"/>
          </a:xfrm>
          <a:prstGeom prst="rect">
            <a:avLst/>
          </a:prstGeom>
        </p:spPr>
        <p:txBody>
          <a:bodyPr wrap="none">
            <a:spAutoFit/>
          </a:bodyPr>
          <a:lstStyle/>
          <a:p>
            <a:r>
              <a:rPr lang="en-US" sz="5400" dirty="0">
                <a:solidFill>
                  <a:srgbClr val="FF0000"/>
                </a:solidFill>
              </a:rPr>
              <a:t>✘</a:t>
            </a:r>
          </a:p>
        </p:txBody>
      </p:sp>
      <p:sp>
        <p:nvSpPr>
          <p:cNvPr id="40" name="Rounded Rectangle 39"/>
          <p:cNvSpPr/>
          <p:nvPr/>
        </p:nvSpPr>
        <p:spPr>
          <a:xfrm>
            <a:off x="228600" y="1233980"/>
            <a:ext cx="8701458" cy="1872327"/>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0000"/>
                </a:solidFill>
              </a:rPr>
              <a:t>99.9%</a:t>
            </a:r>
            <a:r>
              <a:rPr lang="en-US" sz="4400" b="1" dirty="0">
                <a:solidFill>
                  <a:srgbClr val="0070C0"/>
                </a:solidFill>
              </a:rPr>
              <a:t> </a:t>
            </a:r>
            <a:r>
              <a:rPr lang="en-US" sz="4400" b="1" dirty="0">
                <a:solidFill>
                  <a:schemeClr val="tx1"/>
                </a:solidFill>
              </a:rPr>
              <a:t>of locations </a:t>
            </a:r>
          </a:p>
          <a:p>
            <a:pPr algn="ctr"/>
            <a:r>
              <a:rPr lang="en-US" sz="4400" b="1" dirty="0">
                <a:solidFill>
                  <a:schemeClr val="tx1"/>
                </a:solidFill>
              </a:rPr>
              <a:t>result in </a:t>
            </a:r>
            <a:r>
              <a:rPr lang="en-US" sz="4400" b="1" dirty="0" smtClean="0">
                <a:solidFill>
                  <a:schemeClr val="tx1"/>
                </a:solidFill>
              </a:rPr>
              <a:t>a </a:t>
            </a:r>
            <a:r>
              <a:rPr lang="en-US" sz="4400" b="1" dirty="0" smtClean="0">
                <a:solidFill>
                  <a:srgbClr val="FF0000"/>
                </a:solidFill>
              </a:rPr>
              <a:t>mismatch</a:t>
            </a:r>
            <a:endParaRPr lang="en-US" sz="4400" b="1" dirty="0">
              <a:solidFill>
                <a:schemeClr val="tx1"/>
              </a:solidFill>
            </a:endParaRPr>
          </a:p>
        </p:txBody>
      </p:sp>
      <p:sp>
        <p:nvSpPr>
          <p:cNvPr id="3" name="TextBox 2"/>
          <p:cNvSpPr txBox="1"/>
          <p:nvPr/>
        </p:nvSpPr>
        <p:spPr>
          <a:xfrm>
            <a:off x="-1948070" y="3104282"/>
            <a:ext cx="1417983" cy="3416320"/>
          </a:xfrm>
          <a:prstGeom prst="rect">
            <a:avLst/>
          </a:prstGeom>
          <a:noFill/>
        </p:spPr>
        <p:txBody>
          <a:bodyPr wrap="square" rtlCol="0">
            <a:spAutoFit/>
          </a:bodyPr>
          <a:lstStyle/>
          <a:p>
            <a:r>
              <a:rPr lang="en-US" dirty="0" err="1" smtClean="0"/>
              <a:t>mrFAST</a:t>
            </a:r>
            <a:r>
              <a:rPr lang="en-US" dirty="0" smtClean="0"/>
              <a:t> spends 59% of its execution time  performing sequence alignment on sequences that will be discarded</a:t>
            </a:r>
            <a:endParaRPr lang="en-US" dirty="0"/>
          </a:p>
        </p:txBody>
      </p:sp>
    </p:spTree>
    <p:extLst>
      <p:ext uri="{BB962C8B-B14F-4D97-AF65-F5344CB8AC3E}">
        <p14:creationId xmlns:p14="http://schemas.microsoft.com/office/powerpoint/2010/main" val="20038479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par>
                          <p:cTn id="43" fill="hold">
                            <p:stCondLst>
                              <p:cond delay="2000"/>
                            </p:stCondLst>
                            <p:childTnLst>
                              <p:par>
                                <p:cTn id="44" presetID="0" presetClass="path" presetSubtype="0" accel="50000" decel="50000" fill="hold" grpId="2" nodeType="afterEffect">
                                  <p:stCondLst>
                                    <p:cond delay="0"/>
                                  </p:stCondLst>
                                  <p:childTnLst>
                                    <p:animMotion origin="layout" path="M 0.32343 7.40741E-7 L 0.32343 -0.20926 " pathEditMode="relative" rAng="0" ptsTypes="AA">
                                      <p:cBhvr>
                                        <p:cTn id="45" dur="2000" fill="hold"/>
                                        <p:tgtEl>
                                          <p:spTgt spid="44"/>
                                        </p:tgtEl>
                                        <p:attrNameLst>
                                          <p:attrName>ppt_x</p:attrName>
                                          <p:attrName>ppt_y</p:attrName>
                                        </p:attrNameLst>
                                      </p:cBhvr>
                                      <p:rCtr x="0" y="-10463"/>
                                    </p:animMotion>
                                  </p:childTnLst>
                                </p:cTn>
                              </p:par>
                              <p:par>
                                <p:cTn id="46" presetID="0" presetClass="path" presetSubtype="0" accel="50000" decel="50000" fill="hold" grpId="2" nodeType="withEffect">
                                  <p:stCondLst>
                                    <p:cond delay="0"/>
                                  </p:stCondLst>
                                  <p:childTnLst>
                                    <p:animMotion origin="layout" path="M 0.32344 3.33333E-6 L 0.32344 -0.20926 " pathEditMode="relative" rAng="0" ptsTypes="AA">
                                      <p:cBhvr>
                                        <p:cTn id="47" dur="2000" fill="hold"/>
                                        <p:tgtEl>
                                          <p:spTgt spid="54"/>
                                        </p:tgtEl>
                                        <p:attrNameLst>
                                          <p:attrName>ppt_x</p:attrName>
                                          <p:attrName>ppt_y</p:attrName>
                                        </p:attrNameLst>
                                      </p:cBhvr>
                                      <p:rCtr x="0" y="-10463"/>
                                    </p:animMotion>
                                  </p:childTnLst>
                                </p:cTn>
                              </p:par>
                              <p:par>
                                <p:cTn id="48" presetID="0" presetClass="path" presetSubtype="0" accel="50000" decel="50000" fill="hold" grpId="2" nodeType="withEffect">
                                  <p:stCondLst>
                                    <p:cond delay="0"/>
                                  </p:stCondLst>
                                  <p:childTnLst>
                                    <p:animMotion origin="layout" path="M 0.32343 2.22222E-6 L 0.32343 -0.2838 " pathEditMode="relative" rAng="0" ptsTypes="AA">
                                      <p:cBhvr>
                                        <p:cTn id="49" dur="2000" fill="hold"/>
                                        <p:tgtEl>
                                          <p:spTgt spid="55"/>
                                        </p:tgtEl>
                                        <p:attrNameLst>
                                          <p:attrName>ppt_x</p:attrName>
                                          <p:attrName>ppt_y</p:attrName>
                                        </p:attrNameLst>
                                      </p:cBhvr>
                                      <p:rCtr x="0" y="-14190"/>
                                    </p:animMotion>
                                  </p:childTnLst>
                                </p:cTn>
                              </p:par>
                              <p:par>
                                <p:cTn id="50" presetID="0" presetClass="path" presetSubtype="0" accel="50000" decel="50000" fill="hold" grpId="2" nodeType="withEffect">
                                  <p:stCondLst>
                                    <p:cond delay="0"/>
                                  </p:stCondLst>
                                  <p:childTnLst>
                                    <p:animMotion origin="layout" path="M 0.32344 2.22222E-6 L 0.32344 -0.2838 " pathEditMode="relative" rAng="0" ptsTypes="AA">
                                      <p:cBhvr>
                                        <p:cTn id="51" dur="2000" fill="hold"/>
                                        <p:tgtEl>
                                          <p:spTgt spid="56"/>
                                        </p:tgtEl>
                                        <p:attrNameLst>
                                          <p:attrName>ppt_x</p:attrName>
                                          <p:attrName>ppt_y</p:attrName>
                                        </p:attrNameLst>
                                      </p:cBhvr>
                                      <p:rCtr x="0" y="-14190"/>
                                    </p:animMotion>
                                  </p:childTnLst>
                                </p:cTn>
                              </p:par>
                              <p:par>
                                <p:cTn id="52" presetID="0" presetClass="path" presetSubtype="0" accel="50000" decel="50000" fill="hold" grpId="2" nodeType="withEffect">
                                  <p:stCondLst>
                                    <p:cond delay="0"/>
                                  </p:stCondLst>
                                  <p:childTnLst>
                                    <p:animMotion origin="layout" path="M 0.32343 -3.7037E-7 L 0.32343 -0.35255 " pathEditMode="relative" rAng="0" ptsTypes="AA">
                                      <p:cBhvr>
                                        <p:cTn id="53" dur="2000" fill="hold"/>
                                        <p:tgtEl>
                                          <p:spTgt spid="57"/>
                                        </p:tgtEl>
                                        <p:attrNameLst>
                                          <p:attrName>ppt_x</p:attrName>
                                          <p:attrName>ppt_y</p:attrName>
                                        </p:attrNameLst>
                                      </p:cBhvr>
                                      <p:rCtr x="0" y="-17639"/>
                                    </p:animMotion>
                                  </p:childTnLst>
                                </p:cTn>
                              </p:par>
                            </p:childTnLst>
                          </p:cTn>
                        </p:par>
                        <p:par>
                          <p:cTn id="54" fill="hold">
                            <p:stCondLst>
                              <p:cond delay="4000"/>
                            </p:stCondLst>
                            <p:childTnLst>
                              <p:par>
                                <p:cTn id="55" presetID="0" presetClass="path" presetSubtype="0" accel="50000" decel="50000" fill="hold" grpId="0" nodeType="afterEffect">
                                  <p:stCondLst>
                                    <p:cond delay="0"/>
                                  </p:stCondLst>
                                  <p:childTnLst>
                                    <p:animMotion origin="layout" path="M 0 0.0037 L -0.6592 -0.26852 " pathEditMode="relative" rAng="0" ptsTypes="AA">
                                      <p:cBhvr>
                                        <p:cTn id="56" dur="2000" fill="hold"/>
                                        <p:tgtEl>
                                          <p:spTgt spid="58"/>
                                        </p:tgtEl>
                                        <p:attrNameLst>
                                          <p:attrName>ppt_x</p:attrName>
                                          <p:attrName>ppt_y</p:attrName>
                                        </p:attrNameLst>
                                      </p:cBhvr>
                                      <p:rCtr x="-32969" y="-13611"/>
                                    </p:animMotion>
                                  </p:childTnLst>
                                </p:cTn>
                              </p:par>
                              <p:par>
                                <p:cTn id="57" presetID="0" presetClass="path" presetSubtype="0" accel="50000" decel="50000" fill="hold" grpId="0" nodeType="withEffect">
                                  <p:stCondLst>
                                    <p:cond delay="0"/>
                                  </p:stCondLst>
                                  <p:childTnLst>
                                    <p:animMotion origin="layout" path="M 0 0.00371 L -0.30208 -0.27152 " pathEditMode="relative" rAng="0" ptsTypes="AA">
                                      <p:cBhvr>
                                        <p:cTn id="58" dur="2000" fill="hold"/>
                                        <p:tgtEl>
                                          <p:spTgt spid="59"/>
                                        </p:tgtEl>
                                        <p:attrNameLst>
                                          <p:attrName>ppt_x</p:attrName>
                                          <p:attrName>ppt_y</p:attrName>
                                        </p:attrNameLst>
                                      </p:cBhvr>
                                      <p:rCtr x="-15104" y="-13773"/>
                                    </p:animMotion>
                                  </p:childTnLst>
                                </p:cTn>
                              </p:par>
                              <p:par>
                                <p:cTn id="59" presetID="0" presetClass="path" presetSubtype="0" accel="50000" decel="50000" fill="hold" grpId="0" nodeType="withEffect">
                                  <p:stCondLst>
                                    <p:cond delay="0"/>
                                  </p:stCondLst>
                                  <p:childTnLst>
                                    <p:animMotion origin="layout" path="M 0 0.00371 L 0.03993 -0.26111 " pathEditMode="relative" rAng="0" ptsTypes="AA">
                                      <p:cBhvr>
                                        <p:cTn id="60" dur="2000" fill="hold"/>
                                        <p:tgtEl>
                                          <p:spTgt spid="60"/>
                                        </p:tgtEl>
                                        <p:attrNameLst>
                                          <p:attrName>ppt_x</p:attrName>
                                          <p:attrName>ppt_y</p:attrName>
                                        </p:attrNameLst>
                                      </p:cBhvr>
                                      <p:rCtr x="1997" y="-13241"/>
                                    </p:animMotion>
                                  </p:childTnLst>
                                </p:cTn>
                              </p:par>
                              <p:par>
                                <p:cTn id="61" presetID="0" presetClass="path" presetSubtype="0" accel="50000" decel="50000" fill="hold" grpId="0" nodeType="withEffect">
                                  <p:stCondLst>
                                    <p:cond delay="0"/>
                                  </p:stCondLst>
                                  <p:childTnLst>
                                    <p:animMotion origin="layout" path="M 5E-6 0.0037 L -0.49827 -0.15232 " pathEditMode="relative" rAng="0" ptsTypes="AA">
                                      <p:cBhvr>
                                        <p:cTn id="62" dur="2000" fill="hold"/>
                                        <p:tgtEl>
                                          <p:spTgt spid="61"/>
                                        </p:tgtEl>
                                        <p:attrNameLst>
                                          <p:attrName>ppt_x</p:attrName>
                                          <p:attrName>ppt_y</p:attrName>
                                        </p:attrNameLst>
                                      </p:cBhvr>
                                      <p:rCtr x="-24913" y="-7801"/>
                                    </p:animMotion>
                                  </p:childTnLst>
                                </p:cTn>
                              </p:par>
                              <p:par>
                                <p:cTn id="63" presetID="0" presetClass="path" presetSubtype="0" accel="50000" decel="50000" fill="hold" grpId="0" nodeType="withEffect">
                                  <p:stCondLst>
                                    <p:cond delay="0"/>
                                  </p:stCondLst>
                                  <p:childTnLst>
                                    <p:animMotion origin="layout" path="M 5E-6 0.0037 L -0.11441 -0.14792 " pathEditMode="relative" rAng="0" ptsTypes="AA">
                                      <p:cBhvr>
                                        <p:cTn id="64" dur="2000" fill="hold"/>
                                        <p:tgtEl>
                                          <p:spTgt spid="62"/>
                                        </p:tgtEl>
                                        <p:attrNameLst>
                                          <p:attrName>ppt_x</p:attrName>
                                          <p:attrName>ppt_y</p:attrName>
                                        </p:attrNameLst>
                                      </p:cBhvr>
                                      <p:rCtr x="-5729" y="-7593"/>
                                    </p:animMotion>
                                  </p:childTnLst>
                                </p:cTn>
                              </p:par>
                              <p:par>
                                <p:cTn id="65" presetID="0" presetClass="path" presetSubtype="0" accel="50000" decel="50000" fill="hold" grpId="0" nodeType="withEffect">
                                  <p:stCondLst>
                                    <p:cond delay="0"/>
                                  </p:stCondLst>
                                  <p:childTnLst>
                                    <p:animMotion origin="layout" path="M 0.00052 -0.00764 L -0.65555 -0.26898 " pathEditMode="relative" rAng="0" ptsTypes="AA">
                                      <p:cBhvr>
                                        <p:cTn id="66" dur="2000" fill="hold"/>
                                        <p:tgtEl>
                                          <p:spTgt spid="65"/>
                                        </p:tgtEl>
                                        <p:attrNameLst>
                                          <p:attrName>ppt_x</p:attrName>
                                          <p:attrName>ppt_y</p:attrName>
                                        </p:attrNameLst>
                                      </p:cBhvr>
                                      <p:rCtr x="-32813" y="-13079"/>
                                    </p:animMotion>
                                  </p:childTnLst>
                                </p:cTn>
                              </p:par>
                              <p:par>
                                <p:cTn id="67" presetID="0" presetClass="path" presetSubtype="0" accel="50000" decel="50000" fill="hold" grpId="0" nodeType="withEffect">
                                  <p:stCondLst>
                                    <p:cond delay="0"/>
                                  </p:stCondLst>
                                  <p:childTnLst>
                                    <p:animMotion origin="layout" path="M -8.33333E-7 -2.96296E-6 L -0.30226 -0.2706 " pathEditMode="relative" rAng="0" ptsTypes="AA">
                                      <p:cBhvr>
                                        <p:cTn id="68" dur="2000" fill="hold"/>
                                        <p:tgtEl>
                                          <p:spTgt spid="67"/>
                                        </p:tgtEl>
                                        <p:attrNameLst>
                                          <p:attrName>ppt_x</p:attrName>
                                          <p:attrName>ppt_y</p:attrName>
                                        </p:attrNameLst>
                                      </p:cBhvr>
                                      <p:rCtr x="-15122" y="-13542"/>
                                    </p:animMotion>
                                  </p:childTnLst>
                                </p:cTn>
                              </p:par>
                              <p:par>
                                <p:cTn id="69" presetID="0" presetClass="path" presetSubtype="0" accel="50000" decel="50000" fill="hold" grpId="0" nodeType="withEffect">
                                  <p:stCondLst>
                                    <p:cond delay="0"/>
                                  </p:stCondLst>
                                  <p:childTnLst>
                                    <p:animMotion origin="layout" path="M -8.33333E-7 -3.33333E-6 L 0.02899 -0.26921 " pathEditMode="relative" rAng="0" ptsTypes="AA">
                                      <p:cBhvr>
                                        <p:cTn id="70" dur="2000" fill="hold"/>
                                        <p:tgtEl>
                                          <p:spTgt spid="69"/>
                                        </p:tgtEl>
                                        <p:attrNameLst>
                                          <p:attrName>ppt_x</p:attrName>
                                          <p:attrName>ppt_y</p:attrName>
                                        </p:attrNameLst>
                                      </p:cBhvr>
                                      <p:rCtr x="1441" y="-13472"/>
                                    </p:animMotion>
                                  </p:childTnLst>
                                </p:cTn>
                              </p:par>
                              <p:par>
                                <p:cTn id="71" presetID="0" presetClass="path" presetSubtype="0" accel="50000" decel="50000" fill="hold" grpId="0" nodeType="withEffect">
                                  <p:stCondLst>
                                    <p:cond delay="0"/>
                                  </p:stCondLst>
                                  <p:childTnLst>
                                    <p:animMotion origin="layout" path="M -1.66667E-6 -3.7037E-7 L -0.49601 -0.15602 " pathEditMode="relative" rAng="0" ptsTypes="AA">
                                      <p:cBhvr>
                                        <p:cTn id="72" dur="2000" fill="hold"/>
                                        <p:tgtEl>
                                          <p:spTgt spid="68"/>
                                        </p:tgtEl>
                                        <p:attrNameLst>
                                          <p:attrName>ppt_x</p:attrName>
                                          <p:attrName>ppt_y</p:attrName>
                                        </p:attrNameLst>
                                      </p:cBhvr>
                                      <p:rCtr x="-24809" y="-7801"/>
                                    </p:animMotion>
                                  </p:childTnLst>
                                </p:cTn>
                              </p:par>
                              <p:par>
                                <p:cTn id="73" presetID="0" presetClass="path" presetSubtype="0" accel="50000" decel="50000" fill="hold" grpId="0" nodeType="withEffect">
                                  <p:stCondLst>
                                    <p:cond delay="0"/>
                                  </p:stCondLst>
                                  <p:childTnLst>
                                    <p:animMotion origin="layout" path="M 1.11022E-16 -3.33333E-6 L -0.11059 -0.14583 " pathEditMode="relative" rAng="0" ptsTypes="AA">
                                      <p:cBhvr>
                                        <p:cTn id="74" dur="2000" fill="hold"/>
                                        <p:tgtEl>
                                          <p:spTgt spid="66"/>
                                        </p:tgtEl>
                                        <p:attrNameLst>
                                          <p:attrName>ppt_x</p:attrName>
                                          <p:attrName>ppt_y</p:attrName>
                                        </p:attrNameLst>
                                      </p:cBhvr>
                                      <p:rCtr x="-5538" y="-7292"/>
                                    </p:animMotion>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77"/>
                                        </p:tgtEl>
                                        <p:attrNameLst>
                                          <p:attrName>style.visibility</p:attrName>
                                        </p:attrNameLst>
                                      </p:cBhvr>
                                      <p:to>
                                        <p:strVal val="hidden"/>
                                      </p:to>
                                    </p:set>
                                  </p:childTnLst>
                                </p:cTn>
                              </p:par>
                            </p:childTnLst>
                          </p:cTn>
                        </p:par>
                        <p:par>
                          <p:cTn id="79" fill="hold">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0"/>
                            </p:stCondLst>
                            <p:childTnLst>
                              <p:par>
                                <p:cTn id="85" presetID="1" presetClass="entr" presetSubtype="0" fill="hold" grpId="0" nodeType="afterEffect">
                                  <p:stCondLst>
                                    <p:cond delay="500"/>
                                  </p:stCondLst>
                                  <p:childTnLst>
                                    <p:set>
                                      <p:cBhvr>
                                        <p:cTn id="86" dur="1" fill="hold">
                                          <p:stCondLst>
                                            <p:cond delay="0"/>
                                          </p:stCondLst>
                                        </p:cTn>
                                        <p:tgtEl>
                                          <p:spTgt spid="37"/>
                                        </p:tgtEl>
                                        <p:attrNameLst>
                                          <p:attrName>style.visibility</p:attrName>
                                        </p:attrNameLst>
                                      </p:cBhvr>
                                      <p:to>
                                        <p:strVal val="visible"/>
                                      </p:to>
                                    </p:set>
                                  </p:childTnLst>
                                </p:cTn>
                              </p:par>
                            </p:childTnLst>
                          </p:cTn>
                        </p:par>
                        <p:par>
                          <p:cTn id="87" fill="hold">
                            <p:stCondLst>
                              <p:cond delay="500"/>
                            </p:stCondLst>
                            <p:childTnLst>
                              <p:par>
                                <p:cTn id="88" presetID="1" presetClass="entr" presetSubtype="0" fill="hold" grpId="0" nodeType="afterEffect">
                                  <p:stCondLst>
                                    <p:cond delay="500"/>
                                  </p:stCondLst>
                                  <p:childTnLst>
                                    <p:set>
                                      <p:cBhvr>
                                        <p:cTn id="89" dur="1" fill="hold">
                                          <p:stCondLst>
                                            <p:cond delay="0"/>
                                          </p:stCondLst>
                                        </p:cTn>
                                        <p:tgtEl>
                                          <p:spTgt spid="74"/>
                                        </p:tgtEl>
                                        <p:attrNameLst>
                                          <p:attrName>style.visibility</p:attrName>
                                        </p:attrNameLst>
                                      </p:cBhvr>
                                      <p:to>
                                        <p:strVal val="visible"/>
                                      </p:to>
                                    </p:set>
                                  </p:childTnLst>
                                </p:cTn>
                              </p:par>
                            </p:childTnLst>
                          </p:cTn>
                        </p:par>
                        <p:par>
                          <p:cTn id="90" fill="hold">
                            <p:stCondLst>
                              <p:cond delay="1000"/>
                            </p:stCondLst>
                            <p:childTnLst>
                              <p:par>
                                <p:cTn id="91" presetID="1" presetClass="entr" presetSubtype="0" fill="hold" grpId="0" nodeType="afterEffect">
                                  <p:stCondLst>
                                    <p:cond delay="500"/>
                                  </p:stCondLst>
                                  <p:childTnLst>
                                    <p:set>
                                      <p:cBhvr>
                                        <p:cTn id="92" dur="1" fill="hold">
                                          <p:stCondLst>
                                            <p:cond delay="0"/>
                                          </p:stCondLst>
                                        </p:cTn>
                                        <p:tgtEl>
                                          <p:spTgt spid="76"/>
                                        </p:tgtEl>
                                        <p:attrNameLst>
                                          <p:attrName>style.visibility</p:attrName>
                                        </p:attrNameLst>
                                      </p:cBhvr>
                                      <p:to>
                                        <p:strVal val="visible"/>
                                      </p:to>
                                    </p:set>
                                  </p:childTnLst>
                                </p:cTn>
                              </p:par>
                            </p:childTnLst>
                          </p:cTn>
                        </p:par>
                        <p:par>
                          <p:cTn id="93" fill="hold">
                            <p:stCondLst>
                              <p:cond delay="1500"/>
                            </p:stCondLst>
                            <p:childTnLst>
                              <p:par>
                                <p:cTn id="94" presetID="1" presetClass="exit" presetSubtype="0" fill="hold" grpId="1" nodeType="afterEffect">
                                  <p:stCondLst>
                                    <p:cond delay="0"/>
                                  </p:stCondLst>
                                  <p:childTnLst>
                                    <p:set>
                                      <p:cBhvr>
                                        <p:cTn id="95" dur="1" fill="hold">
                                          <p:stCondLst>
                                            <p:cond delay="0"/>
                                          </p:stCondLst>
                                        </p:cTn>
                                        <p:tgtEl>
                                          <p:spTgt spid="36"/>
                                        </p:tgtEl>
                                        <p:attrNameLst>
                                          <p:attrName>style.visibility</p:attrName>
                                        </p:attrNameLst>
                                      </p:cBhvr>
                                      <p:to>
                                        <p:strVal val="hidden"/>
                                      </p:to>
                                    </p:set>
                                  </p:childTnLst>
                                </p:cTn>
                              </p:par>
                              <p:par>
                                <p:cTn id="96" presetID="1" presetClass="exit" presetSubtype="0" fill="hold" grpId="1" nodeType="withEffect">
                                  <p:stCondLst>
                                    <p:cond delay="0"/>
                                  </p:stCondLst>
                                  <p:childTnLst>
                                    <p:set>
                                      <p:cBhvr>
                                        <p:cTn id="97" dur="1" fill="hold">
                                          <p:stCondLst>
                                            <p:cond delay="0"/>
                                          </p:stCondLst>
                                        </p:cTn>
                                        <p:tgtEl>
                                          <p:spTgt spid="76"/>
                                        </p:tgtEl>
                                        <p:attrNameLst>
                                          <p:attrName>style.visibility</p:attrName>
                                        </p:attrNameLst>
                                      </p:cBhvr>
                                      <p:to>
                                        <p:strVal val="hidden"/>
                                      </p:to>
                                    </p:set>
                                  </p:childTnLst>
                                </p:cTn>
                              </p:par>
                              <p:par>
                                <p:cTn id="98" presetID="1" presetClass="exit" presetSubtype="0" fill="hold" grpId="1" nodeType="withEffect">
                                  <p:stCondLst>
                                    <p:cond delay="0"/>
                                  </p:stCondLst>
                                  <p:childTnLst>
                                    <p:set>
                                      <p:cBhvr>
                                        <p:cTn id="99" dur="1" fill="hold">
                                          <p:stCondLst>
                                            <p:cond delay="0"/>
                                          </p:stCondLst>
                                        </p:cTn>
                                        <p:tgtEl>
                                          <p:spTgt spid="37"/>
                                        </p:tgtEl>
                                        <p:attrNameLst>
                                          <p:attrName>style.visibility</p:attrName>
                                        </p:attrNameLst>
                                      </p:cBhvr>
                                      <p:to>
                                        <p:strVal val="hidden"/>
                                      </p:to>
                                    </p:set>
                                  </p:childTnLst>
                                </p:cTn>
                              </p:par>
                              <p:par>
                                <p:cTn id="100" presetID="1" presetClass="exit" presetSubtype="0" fill="hold" grpId="1" nodeType="withEffect">
                                  <p:stCondLst>
                                    <p:cond delay="0"/>
                                  </p:stCondLst>
                                  <p:childTnLst>
                                    <p:set>
                                      <p:cBhvr>
                                        <p:cTn id="101" dur="1" fill="hold">
                                          <p:stCondLst>
                                            <p:cond delay="0"/>
                                          </p:stCondLst>
                                        </p:cTn>
                                        <p:tgtEl>
                                          <p:spTgt spid="74"/>
                                        </p:tgtEl>
                                        <p:attrNameLst>
                                          <p:attrName>style.visibility</p:attrName>
                                        </p:attrNameLst>
                                      </p:cBhvr>
                                      <p:to>
                                        <p:strVal val="hidden"/>
                                      </p:to>
                                    </p:set>
                                  </p:childTnLst>
                                </p:cTn>
                              </p:par>
                              <p:par>
                                <p:cTn id="102" presetID="1" presetClass="exit" presetSubtype="0" fill="hold" grpId="1" nodeType="withEffect">
                                  <p:stCondLst>
                                    <p:cond delay="0"/>
                                  </p:stCondLst>
                                  <p:childTnLst>
                                    <p:set>
                                      <p:cBhvr>
                                        <p:cTn id="103" dur="1" fill="hold">
                                          <p:stCondLst>
                                            <p:cond delay="0"/>
                                          </p:stCondLst>
                                        </p:cTn>
                                        <p:tgtEl>
                                          <p:spTgt spid="35"/>
                                        </p:tgtEl>
                                        <p:attrNameLst>
                                          <p:attrName>style.visibility</p:attrName>
                                        </p:attrNameLst>
                                      </p:cBhvr>
                                      <p:to>
                                        <p:strVal val="hidden"/>
                                      </p:to>
                                    </p:set>
                                  </p:childTnLst>
                                </p:cTn>
                              </p:par>
                              <p:par>
                                <p:cTn id="104" presetID="1" presetClass="entr" presetSubtype="0" fill="hold" grpId="1" nodeType="withEffect">
                                  <p:stCondLst>
                                    <p:cond delay="0"/>
                                  </p:stCondLst>
                                  <p:childTnLst>
                                    <p:set>
                                      <p:cBhvr>
                                        <p:cTn id="105" dur="1" fill="hold">
                                          <p:stCondLst>
                                            <p:cond delay="0"/>
                                          </p:stCondLst>
                                        </p:cTn>
                                        <p:tgtEl>
                                          <p:spTgt spid="7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71"/>
                                        </p:tgtEl>
                                        <p:attrNameLst>
                                          <p:attrName>style.visibility</p:attrName>
                                        </p:attrNameLst>
                                      </p:cBhvr>
                                      <p:to>
                                        <p:strVal val="visible"/>
                                      </p:to>
                                    </p:set>
                                  </p:childTnLst>
                                </p:cTn>
                              </p:par>
                            </p:childTnLst>
                          </p:cTn>
                        </p:par>
                        <p:par>
                          <p:cTn id="108" fill="hold">
                            <p:stCondLst>
                              <p:cond delay="1500"/>
                            </p:stCondLst>
                            <p:childTnLst>
                              <p:par>
                                <p:cTn id="109" presetID="0" presetClass="path" presetSubtype="0" accel="50000" decel="50000" fill="hold" grpId="0" nodeType="afterEffect">
                                  <p:stCondLst>
                                    <p:cond delay="0"/>
                                  </p:stCondLst>
                                  <p:childTnLst>
                                    <p:animMotion origin="layout" path="M -3.33333E-6 2.96296E-6 L 0.35399 -1.48148E-6 " pathEditMode="relative" rAng="0" ptsTypes="AA">
                                      <p:cBhvr>
                                        <p:cTn id="110" dur="2000" fill="hold"/>
                                        <p:tgtEl>
                                          <p:spTgt spid="7"/>
                                        </p:tgtEl>
                                        <p:attrNameLst>
                                          <p:attrName>ppt_x</p:attrName>
                                          <p:attrName>ppt_y</p:attrName>
                                        </p:attrNameLst>
                                      </p:cBhvr>
                                      <p:rCtr x="17708" y="23"/>
                                    </p:animMotion>
                                  </p:childTnLst>
                                </p:cTn>
                              </p:par>
                            </p:childTnLst>
                          </p:cTn>
                        </p:par>
                        <p:par>
                          <p:cTn id="111" fill="hold">
                            <p:stCondLst>
                              <p:cond delay="3500"/>
                            </p:stCondLst>
                            <p:childTnLst>
                              <p:par>
                                <p:cTn id="112" presetID="1" presetClass="entr" presetSubtype="0" fill="hold" grpId="0" nodeType="afterEffect">
                                  <p:stCondLst>
                                    <p:cond delay="0"/>
                                  </p:stCondLst>
                                  <p:childTnLst>
                                    <p:set>
                                      <p:cBhvr>
                                        <p:cTn id="113" dur="1" fill="hold">
                                          <p:stCondLst>
                                            <p:cond delay="0"/>
                                          </p:stCondLst>
                                        </p:cTn>
                                        <p:tgtEl>
                                          <p:spTgt spid="80"/>
                                        </p:tgtEl>
                                        <p:attrNameLst>
                                          <p:attrName>style.visibility</p:attrName>
                                        </p:attrNameLst>
                                      </p:cBhvr>
                                      <p:to>
                                        <p:strVal val="visible"/>
                                      </p:to>
                                    </p:set>
                                  </p:childTnLst>
                                </p:cTn>
                              </p:par>
                            </p:childTnLst>
                          </p:cTn>
                        </p:par>
                        <p:par>
                          <p:cTn id="114" fill="hold">
                            <p:stCondLst>
                              <p:cond delay="3500"/>
                            </p:stCondLst>
                            <p:childTnLst>
                              <p:par>
                                <p:cTn id="115" presetID="1" presetClass="entr" presetSubtype="0" fill="hold" grpId="0" nodeType="afterEffect">
                                  <p:stCondLst>
                                    <p:cond delay="0"/>
                                  </p:stCondLst>
                                  <p:childTnLst>
                                    <p:set>
                                      <p:cBhvr>
                                        <p:cTn id="116" dur="1" fill="hold">
                                          <p:stCondLst>
                                            <p:cond delay="0"/>
                                          </p:stCondLst>
                                        </p:cTn>
                                        <p:tgtEl>
                                          <p:spTgt spid="82"/>
                                        </p:tgtEl>
                                        <p:attrNameLst>
                                          <p:attrName>style.visibility</p:attrName>
                                        </p:attrNameLst>
                                      </p:cBhvr>
                                      <p:to>
                                        <p:strVal val="visible"/>
                                      </p:to>
                                    </p:set>
                                  </p:childTnLst>
                                </p:cTn>
                              </p:par>
                            </p:childTnLst>
                          </p:cTn>
                        </p:par>
                        <p:par>
                          <p:cTn id="117" fill="hold">
                            <p:stCondLst>
                              <p:cond delay="3500"/>
                            </p:stCondLst>
                            <p:childTnLst>
                              <p:par>
                                <p:cTn id="118" presetID="1" presetClass="entr" presetSubtype="0" fill="hold" grpId="0" nodeType="afterEffect">
                                  <p:stCondLst>
                                    <p:cond delay="500"/>
                                  </p:stCondLst>
                                  <p:childTnLst>
                                    <p:set>
                                      <p:cBhvr>
                                        <p:cTn id="119" dur="1" fill="hold">
                                          <p:stCondLst>
                                            <p:cond delay="0"/>
                                          </p:stCondLst>
                                        </p:cTn>
                                        <p:tgtEl>
                                          <p:spTgt spid="83"/>
                                        </p:tgtEl>
                                        <p:attrNameLst>
                                          <p:attrName>style.visibility</p:attrName>
                                        </p:attrNameLst>
                                      </p:cBhvr>
                                      <p:to>
                                        <p:strVal val="visible"/>
                                      </p:to>
                                    </p:set>
                                  </p:childTnLst>
                                </p:cTn>
                              </p:par>
                            </p:childTnLst>
                          </p:cTn>
                        </p:par>
                        <p:par>
                          <p:cTn id="120" fill="hold">
                            <p:stCondLst>
                              <p:cond delay="4000"/>
                            </p:stCondLst>
                            <p:childTnLst>
                              <p:par>
                                <p:cTn id="121" presetID="1" presetClass="entr" presetSubtype="0" fill="hold" grpId="0" nodeType="afterEffect">
                                  <p:stCondLst>
                                    <p:cond delay="500"/>
                                  </p:stCondLst>
                                  <p:childTnLst>
                                    <p:set>
                                      <p:cBhvr>
                                        <p:cTn id="122" dur="1" fill="hold">
                                          <p:stCondLst>
                                            <p:cond delay="0"/>
                                          </p:stCondLst>
                                        </p:cTn>
                                        <p:tgtEl>
                                          <p:spTgt spid="84"/>
                                        </p:tgtEl>
                                        <p:attrNameLst>
                                          <p:attrName>style.visibility</p:attrName>
                                        </p:attrNameLst>
                                      </p:cBhvr>
                                      <p:to>
                                        <p:strVal val="visible"/>
                                      </p:to>
                                    </p:set>
                                  </p:childTnLst>
                                </p:cTn>
                              </p:par>
                            </p:childTnLst>
                          </p:cTn>
                        </p:par>
                        <p:par>
                          <p:cTn id="123" fill="hold">
                            <p:stCondLst>
                              <p:cond delay="4500"/>
                            </p:stCondLst>
                            <p:childTnLst>
                              <p:par>
                                <p:cTn id="124" presetID="1" presetClass="entr" presetSubtype="0" fill="hold" grpId="0" nodeType="afterEffect">
                                  <p:stCondLst>
                                    <p:cond delay="500"/>
                                  </p:stCondLst>
                                  <p:childTnLst>
                                    <p:set>
                                      <p:cBhvr>
                                        <p:cTn id="125" dur="1" fill="hold">
                                          <p:stCondLst>
                                            <p:cond delay="0"/>
                                          </p:stCondLst>
                                        </p:cTn>
                                        <p:tgtEl>
                                          <p:spTgt spid="85"/>
                                        </p:tgtEl>
                                        <p:attrNameLst>
                                          <p:attrName>style.visibility</p:attrName>
                                        </p:attrNameLst>
                                      </p:cBhvr>
                                      <p:to>
                                        <p:strVal val="visible"/>
                                      </p:to>
                                    </p:set>
                                  </p:childTnLst>
                                </p:cTn>
                              </p:par>
                            </p:childTnLst>
                          </p:cTn>
                        </p:par>
                        <p:par>
                          <p:cTn id="126" fill="hold">
                            <p:stCondLst>
                              <p:cond delay="5000"/>
                            </p:stCondLst>
                            <p:childTnLst>
                              <p:par>
                                <p:cTn id="127" presetID="1" presetClass="exit" presetSubtype="0" fill="hold" grpId="1" nodeType="afterEffect">
                                  <p:stCondLst>
                                    <p:cond delay="0"/>
                                  </p:stCondLst>
                                  <p:childTnLst>
                                    <p:set>
                                      <p:cBhvr>
                                        <p:cTn id="128" dur="1" fill="hold">
                                          <p:stCondLst>
                                            <p:cond delay="0"/>
                                          </p:stCondLst>
                                        </p:cTn>
                                        <p:tgtEl>
                                          <p:spTgt spid="82"/>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85"/>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83"/>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84"/>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80"/>
                                        </p:tgtEl>
                                        <p:attrNameLst>
                                          <p:attrName>style.visibility</p:attrName>
                                        </p:attrNameLst>
                                      </p:cBhvr>
                                      <p:to>
                                        <p:strVal val="hidden"/>
                                      </p:to>
                                    </p:set>
                                  </p:childTnLst>
                                </p:cTn>
                              </p:par>
                              <p:par>
                                <p:cTn id="137" presetID="1" presetClass="entr" presetSubtype="0" fill="hold" grpId="0" nodeType="withEffect">
                                  <p:stCondLst>
                                    <p:cond delay="0"/>
                                  </p:stCondLst>
                                  <p:childTnLst>
                                    <p:set>
                                      <p:cBhvr>
                                        <p:cTn id="138" dur="1" fill="hold">
                                          <p:stCondLst>
                                            <p:cond delay="0"/>
                                          </p:stCondLst>
                                        </p:cTn>
                                        <p:tgtEl>
                                          <p:spTgt spid="8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1"/>
                                        </p:tgtEl>
                                        <p:attrNameLst>
                                          <p:attrName>style.visibility</p:attrName>
                                        </p:attrNameLst>
                                      </p:cBhvr>
                                      <p:to>
                                        <p:strVal val="visible"/>
                                      </p:to>
                                    </p:set>
                                  </p:childTnLst>
                                </p:cTn>
                              </p:par>
                            </p:childTnLst>
                          </p:cTn>
                        </p:par>
                        <p:par>
                          <p:cTn id="141" fill="hold">
                            <p:stCondLst>
                              <p:cond delay="5000"/>
                            </p:stCondLst>
                            <p:childTnLst>
                              <p:par>
                                <p:cTn id="142" presetID="0" presetClass="path" presetSubtype="0" accel="50000" decel="50000" fill="hold" grpId="1" nodeType="afterEffect">
                                  <p:stCondLst>
                                    <p:cond delay="0"/>
                                  </p:stCondLst>
                                  <p:childTnLst>
                                    <p:animMotion origin="layout" path="M 0.354 1.11111E-6 L 0.69983 -0.00116 " pathEditMode="fixed" rAng="0" ptsTypes="AA">
                                      <p:cBhvr>
                                        <p:cTn id="143" dur="2000" fill="hold"/>
                                        <p:tgtEl>
                                          <p:spTgt spid="7"/>
                                        </p:tgtEl>
                                        <p:attrNameLst>
                                          <p:attrName>ppt_x</p:attrName>
                                          <p:attrName>ppt_y</p:attrName>
                                        </p:attrNameLst>
                                      </p:cBhvr>
                                      <p:rCtr x="17188" y="116"/>
                                    </p:animMotion>
                                  </p:childTnLst>
                                </p:cTn>
                              </p:par>
                            </p:childTnLst>
                          </p:cTn>
                        </p:par>
                        <p:par>
                          <p:cTn id="144" fill="hold">
                            <p:stCondLst>
                              <p:cond delay="7000"/>
                            </p:stCondLst>
                            <p:childTnLst>
                              <p:par>
                                <p:cTn id="145" presetID="1" presetClass="entr" presetSubtype="0" fill="hold" grpId="2" nodeType="afterEffect">
                                  <p:stCondLst>
                                    <p:cond delay="0"/>
                                  </p:stCondLst>
                                  <p:childTnLst>
                                    <p:set>
                                      <p:cBhvr>
                                        <p:cTn id="146" dur="1" fill="hold">
                                          <p:stCondLst>
                                            <p:cond delay="0"/>
                                          </p:stCondLst>
                                        </p:cTn>
                                        <p:tgtEl>
                                          <p:spTgt spid="87"/>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88"/>
                                        </p:tgtEl>
                                        <p:attrNameLst>
                                          <p:attrName>style.visibility</p:attrName>
                                        </p:attrNameLst>
                                      </p:cBhvr>
                                      <p:to>
                                        <p:strVal val="visible"/>
                                      </p:to>
                                    </p:set>
                                  </p:childTnLst>
                                </p:cTn>
                              </p:par>
                            </p:childTnLst>
                          </p:cTn>
                        </p:par>
                        <p:par>
                          <p:cTn id="149" fill="hold">
                            <p:stCondLst>
                              <p:cond delay="7000"/>
                            </p:stCondLst>
                            <p:childTnLst>
                              <p:par>
                                <p:cTn id="150" presetID="1" presetClass="entr" presetSubtype="0" fill="hold" grpId="0" nodeType="afterEffect">
                                  <p:stCondLst>
                                    <p:cond delay="500"/>
                                  </p:stCondLst>
                                  <p:childTnLst>
                                    <p:set>
                                      <p:cBhvr>
                                        <p:cTn id="151" dur="1" fill="hold">
                                          <p:stCondLst>
                                            <p:cond delay="0"/>
                                          </p:stCondLst>
                                        </p:cTn>
                                        <p:tgtEl>
                                          <p:spTgt spid="89"/>
                                        </p:tgtEl>
                                        <p:attrNameLst>
                                          <p:attrName>style.visibility</p:attrName>
                                        </p:attrNameLst>
                                      </p:cBhvr>
                                      <p:to>
                                        <p:strVal val="visible"/>
                                      </p:to>
                                    </p:set>
                                  </p:childTnLst>
                                </p:cTn>
                              </p:par>
                            </p:childTnLst>
                          </p:cTn>
                        </p:par>
                        <p:par>
                          <p:cTn id="152" fill="hold">
                            <p:stCondLst>
                              <p:cond delay="7500"/>
                            </p:stCondLst>
                            <p:childTnLst>
                              <p:par>
                                <p:cTn id="153" presetID="1" presetClass="entr" presetSubtype="0" fill="hold" grpId="0" nodeType="afterEffect">
                                  <p:stCondLst>
                                    <p:cond delay="500"/>
                                  </p:stCondLst>
                                  <p:childTnLst>
                                    <p:set>
                                      <p:cBhvr>
                                        <p:cTn id="154" dur="1" fill="hold">
                                          <p:stCondLst>
                                            <p:cond delay="0"/>
                                          </p:stCondLst>
                                        </p:cTn>
                                        <p:tgtEl>
                                          <p:spTgt spid="90"/>
                                        </p:tgtEl>
                                        <p:attrNameLst>
                                          <p:attrName>style.visibility</p:attrName>
                                        </p:attrNameLst>
                                      </p:cBhvr>
                                      <p:to>
                                        <p:strVal val="visible"/>
                                      </p:to>
                                    </p:set>
                                  </p:childTnLst>
                                </p:cTn>
                              </p:par>
                            </p:childTnLst>
                          </p:cTn>
                        </p:par>
                        <p:par>
                          <p:cTn id="155" fill="hold">
                            <p:stCondLst>
                              <p:cond delay="8000"/>
                            </p:stCondLst>
                            <p:childTnLst>
                              <p:par>
                                <p:cTn id="156" presetID="1" presetClass="entr" presetSubtype="0" fill="hold" grpId="0" nodeType="afterEffect">
                                  <p:stCondLst>
                                    <p:cond delay="500"/>
                                  </p:stCondLst>
                                  <p:childTnLst>
                                    <p:set>
                                      <p:cBhvr>
                                        <p:cTn id="157" dur="1" fill="hold">
                                          <p:stCondLst>
                                            <p:cond delay="0"/>
                                          </p:stCondLst>
                                        </p:cTn>
                                        <p:tgtEl>
                                          <p:spTgt spid="91"/>
                                        </p:tgtEl>
                                        <p:attrNameLst>
                                          <p:attrName>style.visibility</p:attrName>
                                        </p:attrNameLst>
                                      </p:cBhvr>
                                      <p:to>
                                        <p:strVal val="visible"/>
                                      </p:to>
                                    </p:set>
                                  </p:childTnLst>
                                </p:cTn>
                              </p:par>
                            </p:childTnLst>
                          </p:cTn>
                        </p:par>
                        <p:par>
                          <p:cTn id="158" fill="hold">
                            <p:stCondLst>
                              <p:cond delay="8500"/>
                            </p:stCondLst>
                            <p:childTnLst>
                              <p:par>
                                <p:cTn id="159" presetID="1" presetClass="exit" presetSubtype="0" fill="hold" grpId="1" nodeType="afterEffect">
                                  <p:stCondLst>
                                    <p:cond delay="0"/>
                                  </p:stCondLst>
                                  <p:childTnLst>
                                    <p:set>
                                      <p:cBhvr>
                                        <p:cTn id="160" dur="1" fill="hold">
                                          <p:stCondLst>
                                            <p:cond delay="0"/>
                                          </p:stCondLst>
                                        </p:cTn>
                                        <p:tgtEl>
                                          <p:spTgt spid="88"/>
                                        </p:tgtEl>
                                        <p:attrNameLst>
                                          <p:attrName>style.visibility</p:attrName>
                                        </p:attrNameLst>
                                      </p:cBhvr>
                                      <p:to>
                                        <p:strVal val="hidden"/>
                                      </p:to>
                                    </p:set>
                                  </p:childTnLst>
                                </p:cTn>
                              </p:par>
                              <p:par>
                                <p:cTn id="161" presetID="1" presetClass="exit" presetSubtype="0" fill="hold" grpId="1" nodeType="withEffect">
                                  <p:stCondLst>
                                    <p:cond delay="0"/>
                                  </p:stCondLst>
                                  <p:childTnLst>
                                    <p:set>
                                      <p:cBhvr>
                                        <p:cTn id="162" dur="1" fill="hold">
                                          <p:stCondLst>
                                            <p:cond delay="0"/>
                                          </p:stCondLst>
                                        </p:cTn>
                                        <p:tgtEl>
                                          <p:spTgt spid="91"/>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89"/>
                                        </p:tgtEl>
                                        <p:attrNameLst>
                                          <p:attrName>style.visibility</p:attrName>
                                        </p:attrNameLst>
                                      </p:cBhvr>
                                      <p:to>
                                        <p:strVal val="hidden"/>
                                      </p:to>
                                    </p:set>
                                  </p:childTnLst>
                                </p:cTn>
                              </p:par>
                              <p:par>
                                <p:cTn id="165" presetID="1" presetClass="exit" presetSubtype="0" fill="hold" grpId="1" nodeType="withEffect">
                                  <p:stCondLst>
                                    <p:cond delay="0"/>
                                  </p:stCondLst>
                                  <p:childTnLst>
                                    <p:set>
                                      <p:cBhvr>
                                        <p:cTn id="166" dur="1" fill="hold">
                                          <p:stCondLst>
                                            <p:cond delay="0"/>
                                          </p:stCondLst>
                                        </p:cTn>
                                        <p:tgtEl>
                                          <p:spTgt spid="90"/>
                                        </p:tgtEl>
                                        <p:attrNameLst>
                                          <p:attrName>style.visibility</p:attrName>
                                        </p:attrNameLst>
                                      </p:cBhvr>
                                      <p:to>
                                        <p:strVal val="hidden"/>
                                      </p:to>
                                    </p:set>
                                  </p:childTnLst>
                                </p:cTn>
                              </p:par>
                              <p:par>
                                <p:cTn id="167" presetID="1" presetClass="exit" presetSubtype="0" fill="hold" grpId="1" nodeType="withEffect">
                                  <p:stCondLst>
                                    <p:cond delay="0"/>
                                  </p:stCondLst>
                                  <p:childTnLst>
                                    <p:set>
                                      <p:cBhvr>
                                        <p:cTn id="168" dur="1" fill="hold">
                                          <p:stCondLst>
                                            <p:cond delay="0"/>
                                          </p:stCondLst>
                                        </p:cTn>
                                        <p:tgtEl>
                                          <p:spTgt spid="87"/>
                                        </p:tgtEl>
                                        <p:attrNameLst>
                                          <p:attrName>style.visibility</p:attrName>
                                        </p:attrNameLst>
                                      </p:cBhvr>
                                      <p:to>
                                        <p:strVal val="hidden"/>
                                      </p:to>
                                    </p:set>
                                  </p:childTnLst>
                                </p:cTn>
                              </p:par>
                              <p:par>
                                <p:cTn id="169" presetID="1" presetClass="entr" presetSubtype="0" fill="hold" grpId="0" nodeType="withEffect">
                                  <p:stCondLst>
                                    <p:cond delay="0"/>
                                  </p:stCondLst>
                                  <p:childTnLst>
                                    <p:set>
                                      <p:cBhvr>
                                        <p:cTn id="170" dur="1" fill="hold">
                                          <p:stCondLst>
                                            <p:cond delay="0"/>
                                          </p:stCondLst>
                                        </p:cTn>
                                        <p:tgtEl>
                                          <p:spTgt spid="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3"/>
                                        </p:tgtEl>
                                        <p:attrNameLst>
                                          <p:attrName>style.visibility</p:attrName>
                                        </p:attrNameLst>
                                      </p:cBhvr>
                                      <p:to>
                                        <p:strVal val="visible"/>
                                      </p:to>
                                    </p:set>
                                  </p:childTnLst>
                                </p:cTn>
                              </p:par>
                            </p:childTnLst>
                          </p:cTn>
                        </p:par>
                        <p:par>
                          <p:cTn id="173" fill="hold">
                            <p:stCondLst>
                              <p:cond delay="8500"/>
                            </p:stCondLst>
                            <p:childTnLst>
                              <p:par>
                                <p:cTn id="174" presetID="0" presetClass="path" presetSubtype="0" accel="50000" decel="50000" fill="hold" grpId="2" nodeType="afterEffect">
                                  <p:stCondLst>
                                    <p:cond delay="0"/>
                                  </p:stCondLst>
                                  <p:childTnLst>
                                    <p:animMotion origin="layout" path="M 0.69983 -0.00116 L 0.54826 0.12593 " pathEditMode="fixed" rAng="0" ptsTypes="AA">
                                      <p:cBhvr>
                                        <p:cTn id="175" dur="2000" fill="hold"/>
                                        <p:tgtEl>
                                          <p:spTgt spid="7"/>
                                        </p:tgtEl>
                                        <p:attrNameLst>
                                          <p:attrName>ppt_x</p:attrName>
                                          <p:attrName>ppt_y</p:attrName>
                                        </p:attrNameLst>
                                      </p:cBhvr>
                                      <p:rCtr x="-7587" y="6343"/>
                                    </p:animMotion>
                                  </p:childTnLst>
                                </p:cTn>
                              </p:par>
                            </p:childTnLst>
                          </p:cTn>
                        </p:par>
                        <p:par>
                          <p:cTn id="176" fill="hold">
                            <p:stCondLst>
                              <p:cond delay="10500"/>
                            </p:stCondLst>
                            <p:childTnLst>
                              <p:par>
                                <p:cTn id="177" presetID="1" presetClass="entr" presetSubtype="0" fill="hold" grpId="1" nodeType="afterEffect">
                                  <p:stCondLst>
                                    <p:cond delay="0"/>
                                  </p:stCondLst>
                                  <p:childTnLst>
                                    <p:set>
                                      <p:cBhvr>
                                        <p:cTn id="178" dur="1" fill="hold">
                                          <p:stCondLst>
                                            <p:cond delay="0"/>
                                          </p:stCondLst>
                                        </p:cTn>
                                        <p:tgtEl>
                                          <p:spTgt spid="9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5"/>
                                        </p:tgtEl>
                                        <p:attrNameLst>
                                          <p:attrName>style.visibility</p:attrName>
                                        </p:attrNameLst>
                                      </p:cBhvr>
                                      <p:to>
                                        <p:strVal val="visible"/>
                                      </p:to>
                                    </p:set>
                                  </p:childTnLst>
                                </p:cTn>
                              </p:par>
                            </p:childTnLst>
                          </p:cTn>
                        </p:par>
                        <p:par>
                          <p:cTn id="181" fill="hold">
                            <p:stCondLst>
                              <p:cond delay="10500"/>
                            </p:stCondLst>
                            <p:childTnLst>
                              <p:par>
                                <p:cTn id="182" presetID="1" presetClass="entr" presetSubtype="0" fill="hold" grpId="0" nodeType="afterEffect">
                                  <p:stCondLst>
                                    <p:cond delay="500"/>
                                  </p:stCondLst>
                                  <p:childTnLst>
                                    <p:set>
                                      <p:cBhvr>
                                        <p:cTn id="183" dur="1" fill="hold">
                                          <p:stCondLst>
                                            <p:cond delay="0"/>
                                          </p:stCondLst>
                                        </p:cTn>
                                        <p:tgtEl>
                                          <p:spTgt spid="96"/>
                                        </p:tgtEl>
                                        <p:attrNameLst>
                                          <p:attrName>style.visibility</p:attrName>
                                        </p:attrNameLst>
                                      </p:cBhvr>
                                      <p:to>
                                        <p:strVal val="visible"/>
                                      </p:to>
                                    </p:set>
                                  </p:childTnLst>
                                </p:cTn>
                              </p:par>
                            </p:childTnLst>
                          </p:cTn>
                        </p:par>
                        <p:par>
                          <p:cTn id="184" fill="hold">
                            <p:stCondLst>
                              <p:cond delay="11000"/>
                            </p:stCondLst>
                            <p:childTnLst>
                              <p:par>
                                <p:cTn id="185" presetID="1" presetClass="entr" presetSubtype="0" fill="hold" grpId="0" nodeType="afterEffect">
                                  <p:stCondLst>
                                    <p:cond delay="500"/>
                                  </p:stCondLst>
                                  <p:childTnLst>
                                    <p:set>
                                      <p:cBhvr>
                                        <p:cTn id="186" dur="1" fill="hold">
                                          <p:stCondLst>
                                            <p:cond delay="0"/>
                                          </p:stCondLst>
                                        </p:cTn>
                                        <p:tgtEl>
                                          <p:spTgt spid="97"/>
                                        </p:tgtEl>
                                        <p:attrNameLst>
                                          <p:attrName>style.visibility</p:attrName>
                                        </p:attrNameLst>
                                      </p:cBhvr>
                                      <p:to>
                                        <p:strVal val="visible"/>
                                      </p:to>
                                    </p:set>
                                  </p:childTnLst>
                                </p:cTn>
                              </p:par>
                            </p:childTnLst>
                          </p:cTn>
                        </p:par>
                        <p:par>
                          <p:cTn id="187" fill="hold">
                            <p:stCondLst>
                              <p:cond delay="11500"/>
                            </p:stCondLst>
                            <p:childTnLst>
                              <p:par>
                                <p:cTn id="188" presetID="1" presetClass="entr" presetSubtype="0" fill="hold" grpId="0" nodeType="afterEffect">
                                  <p:stCondLst>
                                    <p:cond delay="500"/>
                                  </p:stCondLst>
                                  <p:childTnLst>
                                    <p:set>
                                      <p:cBhvr>
                                        <p:cTn id="189" dur="1" fill="hold">
                                          <p:stCondLst>
                                            <p:cond delay="0"/>
                                          </p:stCondLst>
                                        </p:cTn>
                                        <p:tgtEl>
                                          <p:spTgt spid="98"/>
                                        </p:tgtEl>
                                        <p:attrNameLst>
                                          <p:attrName>style.visibility</p:attrName>
                                        </p:attrNameLst>
                                      </p:cBhvr>
                                      <p:to>
                                        <p:strVal val="visible"/>
                                      </p:to>
                                    </p:set>
                                  </p:childTnLst>
                                </p:cTn>
                              </p:par>
                            </p:childTnLst>
                          </p:cTn>
                        </p:par>
                        <p:par>
                          <p:cTn id="190" fill="hold">
                            <p:stCondLst>
                              <p:cond delay="12000"/>
                            </p:stCondLst>
                            <p:childTnLst>
                              <p:par>
                                <p:cTn id="191" presetID="1" presetClass="exit" presetSubtype="0" fill="hold" grpId="1" nodeType="afterEffect">
                                  <p:stCondLst>
                                    <p:cond delay="0"/>
                                  </p:stCondLst>
                                  <p:childTnLst>
                                    <p:set>
                                      <p:cBhvr>
                                        <p:cTn id="192" dur="1" fill="hold">
                                          <p:stCondLst>
                                            <p:cond delay="0"/>
                                          </p:stCondLst>
                                        </p:cTn>
                                        <p:tgtEl>
                                          <p:spTgt spid="95"/>
                                        </p:tgtEl>
                                        <p:attrNameLst>
                                          <p:attrName>style.visibility</p:attrName>
                                        </p:attrNameLst>
                                      </p:cBhvr>
                                      <p:to>
                                        <p:strVal val="hidden"/>
                                      </p:to>
                                    </p:set>
                                  </p:childTnLst>
                                </p:cTn>
                              </p:par>
                              <p:par>
                                <p:cTn id="193" presetID="1" presetClass="exit" presetSubtype="0" fill="hold" grpId="1" nodeType="withEffect">
                                  <p:stCondLst>
                                    <p:cond delay="0"/>
                                  </p:stCondLst>
                                  <p:childTnLst>
                                    <p:set>
                                      <p:cBhvr>
                                        <p:cTn id="194" dur="1" fill="hold">
                                          <p:stCondLst>
                                            <p:cond delay="0"/>
                                          </p:stCondLst>
                                        </p:cTn>
                                        <p:tgtEl>
                                          <p:spTgt spid="98"/>
                                        </p:tgtEl>
                                        <p:attrNameLst>
                                          <p:attrName>style.visibility</p:attrName>
                                        </p:attrNameLst>
                                      </p:cBhvr>
                                      <p:to>
                                        <p:strVal val="hidden"/>
                                      </p:to>
                                    </p:set>
                                  </p:childTnLst>
                                </p:cTn>
                              </p:par>
                              <p:par>
                                <p:cTn id="195" presetID="1" presetClass="exit" presetSubtype="0" fill="hold" grpId="1" nodeType="withEffect">
                                  <p:stCondLst>
                                    <p:cond delay="0"/>
                                  </p:stCondLst>
                                  <p:childTnLst>
                                    <p:set>
                                      <p:cBhvr>
                                        <p:cTn id="196" dur="1" fill="hold">
                                          <p:stCondLst>
                                            <p:cond delay="0"/>
                                          </p:stCondLst>
                                        </p:cTn>
                                        <p:tgtEl>
                                          <p:spTgt spid="96"/>
                                        </p:tgtEl>
                                        <p:attrNameLst>
                                          <p:attrName>style.visibility</p:attrName>
                                        </p:attrNameLst>
                                      </p:cBhvr>
                                      <p:to>
                                        <p:strVal val="hidden"/>
                                      </p:to>
                                    </p:set>
                                  </p:childTnLst>
                                </p:cTn>
                              </p:par>
                              <p:par>
                                <p:cTn id="197" presetID="1" presetClass="exit" presetSubtype="0" fill="hold" grpId="1" nodeType="withEffect">
                                  <p:stCondLst>
                                    <p:cond delay="0"/>
                                  </p:stCondLst>
                                  <p:childTnLst>
                                    <p:set>
                                      <p:cBhvr>
                                        <p:cTn id="198" dur="1" fill="hold">
                                          <p:stCondLst>
                                            <p:cond delay="0"/>
                                          </p:stCondLst>
                                        </p:cTn>
                                        <p:tgtEl>
                                          <p:spTgt spid="97"/>
                                        </p:tgtEl>
                                        <p:attrNameLst>
                                          <p:attrName>style.visibility</p:attrName>
                                        </p:attrNameLst>
                                      </p:cBhvr>
                                      <p:to>
                                        <p:strVal val="hidden"/>
                                      </p:to>
                                    </p:set>
                                  </p:childTnLst>
                                </p:cTn>
                              </p:par>
                              <p:par>
                                <p:cTn id="199" presetID="1" presetClass="exit" presetSubtype="0" fill="hold" grpId="0" nodeType="withEffect">
                                  <p:stCondLst>
                                    <p:cond delay="0"/>
                                  </p:stCondLst>
                                  <p:childTnLst>
                                    <p:set>
                                      <p:cBhvr>
                                        <p:cTn id="200" dur="1" fill="hold">
                                          <p:stCondLst>
                                            <p:cond delay="0"/>
                                          </p:stCondLst>
                                        </p:cTn>
                                        <p:tgtEl>
                                          <p:spTgt spid="94"/>
                                        </p:tgtEl>
                                        <p:attrNameLst>
                                          <p:attrName>style.visibility</p:attrName>
                                        </p:attrNameLst>
                                      </p:cBhvr>
                                      <p:to>
                                        <p:strVal val="hidden"/>
                                      </p:to>
                                    </p:set>
                                  </p:childTnLst>
                                </p:cTn>
                              </p:par>
                              <p:par>
                                <p:cTn id="201" presetID="1" presetClass="entr" presetSubtype="0" fill="hold" grpId="0" nodeType="withEffect">
                                  <p:stCondLst>
                                    <p:cond delay="0"/>
                                  </p:stCondLst>
                                  <p:childTnLst>
                                    <p:set>
                                      <p:cBhvr>
                                        <p:cTn id="202" dur="1" fill="hold">
                                          <p:stCondLst>
                                            <p:cond delay="0"/>
                                          </p:stCondLst>
                                        </p:cTn>
                                        <p:tgtEl>
                                          <p:spTgt spid="99"/>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0"/>
                                        </p:tgtEl>
                                        <p:attrNameLst>
                                          <p:attrName>style.visibility</p:attrName>
                                        </p:attrNameLst>
                                      </p:cBhvr>
                                      <p:to>
                                        <p:strVal val="visible"/>
                                      </p:to>
                                    </p:set>
                                  </p:childTnLst>
                                </p:cTn>
                              </p:par>
                            </p:childTnLst>
                          </p:cTn>
                        </p:par>
                        <p:par>
                          <p:cTn id="205" fill="hold">
                            <p:stCondLst>
                              <p:cond delay="12000"/>
                            </p:stCondLst>
                            <p:childTnLst>
                              <p:par>
                                <p:cTn id="206" presetID="0" presetClass="path" presetSubtype="0" accel="50000" decel="50000" fill="hold" grpId="3" nodeType="afterEffect">
                                  <p:stCondLst>
                                    <p:cond delay="0"/>
                                  </p:stCondLst>
                                  <p:childTnLst>
                                    <p:animMotion origin="layout" path="M 0.54826 0.12593 L 0.16823 0.11806 " pathEditMode="fixed" rAng="0" ptsTypes="AA">
                                      <p:cBhvr>
                                        <p:cTn id="207" dur="2000" fill="hold"/>
                                        <p:tgtEl>
                                          <p:spTgt spid="7"/>
                                        </p:tgtEl>
                                        <p:attrNameLst>
                                          <p:attrName>ppt_x</p:attrName>
                                          <p:attrName>ppt_y</p:attrName>
                                        </p:attrNameLst>
                                      </p:cBhvr>
                                      <p:rCtr x="-19010" y="-394"/>
                                    </p:animMotion>
                                  </p:childTnLst>
                                </p:cTn>
                              </p:par>
                            </p:childTnLst>
                          </p:cTn>
                        </p:par>
                        <p:par>
                          <p:cTn id="208" fill="hold">
                            <p:stCondLst>
                              <p:cond delay="14000"/>
                            </p:stCondLst>
                            <p:childTnLst>
                              <p:par>
                                <p:cTn id="209" presetID="1" presetClass="entr" presetSubtype="0" fill="hold" grpId="1" nodeType="afterEffect">
                                  <p:stCondLst>
                                    <p:cond delay="0"/>
                                  </p:stCondLst>
                                  <p:childTnLst>
                                    <p:set>
                                      <p:cBhvr>
                                        <p:cTn id="210" dur="1" fill="hold">
                                          <p:stCondLst>
                                            <p:cond delay="0"/>
                                          </p:stCondLst>
                                        </p:cTn>
                                        <p:tgtEl>
                                          <p:spTgt spid="101"/>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02"/>
                                        </p:tgtEl>
                                        <p:attrNameLst>
                                          <p:attrName>style.visibility</p:attrName>
                                        </p:attrNameLst>
                                      </p:cBhvr>
                                      <p:to>
                                        <p:strVal val="visible"/>
                                      </p:to>
                                    </p:set>
                                  </p:childTnLst>
                                </p:cTn>
                              </p:par>
                            </p:childTnLst>
                          </p:cTn>
                        </p:par>
                        <p:par>
                          <p:cTn id="213" fill="hold">
                            <p:stCondLst>
                              <p:cond delay="14000"/>
                            </p:stCondLst>
                            <p:childTnLst>
                              <p:par>
                                <p:cTn id="214" presetID="1" presetClass="entr" presetSubtype="0" fill="hold" grpId="0" nodeType="afterEffect">
                                  <p:stCondLst>
                                    <p:cond delay="500"/>
                                  </p:stCondLst>
                                  <p:childTnLst>
                                    <p:set>
                                      <p:cBhvr>
                                        <p:cTn id="215" dur="1" fill="hold">
                                          <p:stCondLst>
                                            <p:cond delay="0"/>
                                          </p:stCondLst>
                                        </p:cTn>
                                        <p:tgtEl>
                                          <p:spTgt spid="103"/>
                                        </p:tgtEl>
                                        <p:attrNameLst>
                                          <p:attrName>style.visibility</p:attrName>
                                        </p:attrNameLst>
                                      </p:cBhvr>
                                      <p:to>
                                        <p:strVal val="visible"/>
                                      </p:to>
                                    </p:set>
                                  </p:childTnLst>
                                </p:cTn>
                              </p:par>
                            </p:childTnLst>
                          </p:cTn>
                        </p:par>
                        <p:par>
                          <p:cTn id="216" fill="hold">
                            <p:stCondLst>
                              <p:cond delay="14500"/>
                            </p:stCondLst>
                            <p:childTnLst>
                              <p:par>
                                <p:cTn id="217" presetID="1" presetClass="entr" presetSubtype="0" fill="hold" grpId="0" nodeType="afterEffect">
                                  <p:stCondLst>
                                    <p:cond delay="500"/>
                                  </p:stCondLst>
                                  <p:childTnLst>
                                    <p:set>
                                      <p:cBhvr>
                                        <p:cTn id="218" dur="1" fill="hold">
                                          <p:stCondLst>
                                            <p:cond delay="0"/>
                                          </p:stCondLst>
                                        </p:cTn>
                                        <p:tgtEl>
                                          <p:spTgt spid="104"/>
                                        </p:tgtEl>
                                        <p:attrNameLst>
                                          <p:attrName>style.visibility</p:attrName>
                                        </p:attrNameLst>
                                      </p:cBhvr>
                                      <p:to>
                                        <p:strVal val="visible"/>
                                      </p:to>
                                    </p:set>
                                  </p:childTnLst>
                                </p:cTn>
                              </p:par>
                            </p:childTnLst>
                          </p:cTn>
                        </p:par>
                        <p:par>
                          <p:cTn id="219" fill="hold">
                            <p:stCondLst>
                              <p:cond delay="15000"/>
                            </p:stCondLst>
                            <p:childTnLst>
                              <p:par>
                                <p:cTn id="220" presetID="1" presetClass="entr" presetSubtype="0" fill="hold" grpId="0" nodeType="afterEffect">
                                  <p:stCondLst>
                                    <p:cond delay="500"/>
                                  </p:stCondLst>
                                  <p:childTnLst>
                                    <p:set>
                                      <p:cBhvr>
                                        <p:cTn id="221" dur="1" fill="hold">
                                          <p:stCondLst>
                                            <p:cond delay="0"/>
                                          </p:stCondLst>
                                        </p:cTn>
                                        <p:tgtEl>
                                          <p:spTgt spid="105"/>
                                        </p:tgtEl>
                                        <p:attrNameLst>
                                          <p:attrName>style.visibility</p:attrName>
                                        </p:attrNameLst>
                                      </p:cBhvr>
                                      <p:to>
                                        <p:strVal val="visible"/>
                                      </p:to>
                                    </p:set>
                                  </p:childTnLst>
                                </p:cTn>
                              </p:par>
                            </p:childTnLst>
                          </p:cTn>
                        </p:par>
                        <p:par>
                          <p:cTn id="222" fill="hold">
                            <p:stCondLst>
                              <p:cond delay="15500"/>
                            </p:stCondLst>
                            <p:childTnLst>
                              <p:par>
                                <p:cTn id="223" presetID="1" presetClass="exit" presetSubtype="0" fill="hold" grpId="1" nodeType="afterEffect">
                                  <p:stCondLst>
                                    <p:cond delay="0"/>
                                  </p:stCondLst>
                                  <p:childTnLst>
                                    <p:set>
                                      <p:cBhvr>
                                        <p:cTn id="224" dur="1" fill="hold">
                                          <p:stCondLst>
                                            <p:cond delay="0"/>
                                          </p:stCondLst>
                                        </p:cTn>
                                        <p:tgtEl>
                                          <p:spTgt spid="102"/>
                                        </p:tgtEl>
                                        <p:attrNameLst>
                                          <p:attrName>style.visibility</p:attrName>
                                        </p:attrNameLst>
                                      </p:cBhvr>
                                      <p:to>
                                        <p:strVal val="hidden"/>
                                      </p:to>
                                    </p:set>
                                  </p:childTnLst>
                                </p:cTn>
                              </p:par>
                              <p:par>
                                <p:cTn id="225" presetID="1" presetClass="exit" presetSubtype="0" fill="hold" grpId="1" nodeType="withEffect">
                                  <p:stCondLst>
                                    <p:cond delay="0"/>
                                  </p:stCondLst>
                                  <p:childTnLst>
                                    <p:set>
                                      <p:cBhvr>
                                        <p:cTn id="226" dur="1" fill="hold">
                                          <p:stCondLst>
                                            <p:cond delay="0"/>
                                          </p:stCondLst>
                                        </p:cTn>
                                        <p:tgtEl>
                                          <p:spTgt spid="105"/>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103"/>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104"/>
                                        </p:tgtEl>
                                        <p:attrNameLst>
                                          <p:attrName>style.visibility</p:attrName>
                                        </p:attrNameLst>
                                      </p:cBhvr>
                                      <p:to>
                                        <p:strVal val="hidden"/>
                                      </p:to>
                                    </p:set>
                                  </p:childTnLst>
                                </p:cTn>
                              </p:par>
                              <p:par>
                                <p:cTn id="231" presetID="1" presetClass="exit" presetSubtype="0" fill="hold" grpId="0" nodeType="withEffect">
                                  <p:stCondLst>
                                    <p:cond delay="0"/>
                                  </p:stCondLst>
                                  <p:childTnLst>
                                    <p:set>
                                      <p:cBhvr>
                                        <p:cTn id="232" dur="1" fill="hold">
                                          <p:stCondLst>
                                            <p:cond delay="0"/>
                                          </p:stCondLst>
                                        </p:cTn>
                                        <p:tgtEl>
                                          <p:spTgt spid="101"/>
                                        </p:tgtEl>
                                        <p:attrNameLst>
                                          <p:attrName>style.visibility</p:attrName>
                                        </p:attrNameLst>
                                      </p:cBhvr>
                                      <p:to>
                                        <p:strVal val="hidden"/>
                                      </p:to>
                                    </p:set>
                                  </p:childTnLst>
                                </p:cTn>
                              </p:par>
                              <p:par>
                                <p:cTn id="233" presetID="1" presetClass="entr" presetSubtype="0" fill="hold" grpId="0" nodeType="withEffect">
                                  <p:stCondLst>
                                    <p:cond delay="0"/>
                                  </p:stCondLst>
                                  <p:childTnLst>
                                    <p:set>
                                      <p:cBhvr>
                                        <p:cTn id="234" dur="1" fill="hold">
                                          <p:stCondLst>
                                            <p:cond delay="0"/>
                                          </p:stCondLst>
                                        </p:cTn>
                                        <p:tgtEl>
                                          <p:spTgt spid="106"/>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7"/>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40"/>
                                        </p:tgtEl>
                                        <p:attrNameLst>
                                          <p:attrName>style.visibility</p:attrName>
                                        </p:attrNameLst>
                                      </p:cBhvr>
                                      <p:to>
                                        <p:strVal val="visible"/>
                                      </p:to>
                                    </p:set>
                                  </p:childTnLst>
                                </p:cTn>
                              </p:par>
                              <p:par>
                                <p:cTn id="241" presetID="9" presetClass="emph" presetSubtype="0" grpId="3" nodeType="withEffect">
                                  <p:stCondLst>
                                    <p:cond delay="0"/>
                                  </p:stCondLst>
                                  <p:childTnLst>
                                    <p:set>
                                      <p:cBhvr rctx="PPT">
                                        <p:cTn id="242" dur="indefinite"/>
                                        <p:tgtEl>
                                          <p:spTgt spid="87"/>
                                        </p:tgtEl>
                                        <p:attrNameLst>
                                          <p:attrName>style.opacity</p:attrName>
                                        </p:attrNameLst>
                                      </p:cBhvr>
                                      <p:to>
                                        <p:strVal val="0.25"/>
                                      </p:to>
                                    </p:set>
                                    <p:animEffect filter="image" prLst="opacity: 0.25">
                                      <p:cBhvr rctx="IE">
                                        <p:cTn id="243" dur="indefinite"/>
                                        <p:tgtEl>
                                          <p:spTgt spid="87"/>
                                        </p:tgtEl>
                                      </p:cBhvr>
                                    </p:animEffect>
                                  </p:childTnLst>
                                </p:cTn>
                              </p:par>
                              <p:par>
                                <p:cTn id="244" presetID="9" presetClass="emph" presetSubtype="0" grpId="2" nodeType="withEffect">
                                  <p:stCondLst>
                                    <p:cond delay="0"/>
                                  </p:stCondLst>
                                  <p:childTnLst>
                                    <p:set>
                                      <p:cBhvr rctx="PPT">
                                        <p:cTn id="245" dur="indefinite"/>
                                        <p:tgtEl>
                                          <p:spTgt spid="80"/>
                                        </p:tgtEl>
                                        <p:attrNameLst>
                                          <p:attrName>style.opacity</p:attrName>
                                        </p:attrNameLst>
                                      </p:cBhvr>
                                      <p:to>
                                        <p:strVal val="0.25"/>
                                      </p:to>
                                    </p:set>
                                    <p:animEffect filter="image" prLst="opacity: 0.25">
                                      <p:cBhvr rctx="IE">
                                        <p:cTn id="246" dur="indefinite"/>
                                        <p:tgtEl>
                                          <p:spTgt spid="80"/>
                                        </p:tgtEl>
                                      </p:cBhvr>
                                    </p:animEffect>
                                  </p:childTnLst>
                                </p:cTn>
                              </p:par>
                              <p:par>
                                <p:cTn id="247" presetID="9" presetClass="emph" presetSubtype="0" grpId="2" nodeType="withEffect">
                                  <p:stCondLst>
                                    <p:cond delay="0"/>
                                  </p:stCondLst>
                                  <p:childTnLst>
                                    <p:set>
                                      <p:cBhvr rctx="PPT">
                                        <p:cTn id="248" dur="indefinite"/>
                                        <p:tgtEl>
                                          <p:spTgt spid="35"/>
                                        </p:tgtEl>
                                        <p:attrNameLst>
                                          <p:attrName>style.opacity</p:attrName>
                                        </p:attrNameLst>
                                      </p:cBhvr>
                                      <p:to>
                                        <p:strVal val="0.25"/>
                                      </p:to>
                                    </p:set>
                                    <p:animEffect filter="image" prLst="opacity: 0.25">
                                      <p:cBhvr rctx="IE">
                                        <p:cTn id="249" dur="indefinite"/>
                                        <p:tgtEl>
                                          <p:spTgt spid="35"/>
                                        </p:tgtEl>
                                      </p:cBhvr>
                                    </p:animEffect>
                                  </p:childTnLst>
                                </p:cTn>
                              </p:par>
                              <p:par>
                                <p:cTn id="250" presetID="9" presetClass="emph" presetSubtype="0" grpId="2" nodeType="withEffect">
                                  <p:stCondLst>
                                    <p:cond delay="0"/>
                                  </p:stCondLst>
                                  <p:childTnLst>
                                    <p:set>
                                      <p:cBhvr rctx="PPT">
                                        <p:cTn id="251" dur="indefinite"/>
                                        <p:tgtEl>
                                          <p:spTgt spid="94"/>
                                        </p:tgtEl>
                                        <p:attrNameLst>
                                          <p:attrName>style.opacity</p:attrName>
                                        </p:attrNameLst>
                                      </p:cBhvr>
                                      <p:to>
                                        <p:strVal val="0.25"/>
                                      </p:to>
                                    </p:set>
                                    <p:animEffect filter="image" prLst="opacity: 0.25">
                                      <p:cBhvr rctx="IE">
                                        <p:cTn id="252" dur="indefinite"/>
                                        <p:tgtEl>
                                          <p:spTgt spid="94"/>
                                        </p:tgtEl>
                                      </p:cBhvr>
                                    </p:animEffect>
                                  </p:childTnLst>
                                </p:cTn>
                              </p:par>
                              <p:par>
                                <p:cTn id="253" presetID="9" presetClass="emph" presetSubtype="0" grpId="2" nodeType="withEffect">
                                  <p:stCondLst>
                                    <p:cond delay="0"/>
                                  </p:stCondLst>
                                  <p:childTnLst>
                                    <p:set>
                                      <p:cBhvr rctx="PPT">
                                        <p:cTn id="254" dur="indefinite"/>
                                        <p:tgtEl>
                                          <p:spTgt spid="101"/>
                                        </p:tgtEl>
                                        <p:attrNameLst>
                                          <p:attrName>style.opacity</p:attrName>
                                        </p:attrNameLst>
                                      </p:cBhvr>
                                      <p:to>
                                        <p:strVal val="0.25"/>
                                      </p:to>
                                    </p:set>
                                    <p:animEffect filter="image" prLst="opacity: 0.25">
                                      <p:cBhvr rctx="IE">
                                        <p:cTn id="255" dur="indefinite"/>
                                        <p:tgtEl>
                                          <p:spTgt spid="101"/>
                                        </p:tgtEl>
                                      </p:cBhvr>
                                    </p:animEffect>
                                  </p:childTnLst>
                                </p:cTn>
                              </p:par>
                              <p:par>
                                <p:cTn id="256" presetID="9" presetClass="emph" presetSubtype="0" grpId="2" nodeType="withEffect">
                                  <p:stCondLst>
                                    <p:cond delay="0"/>
                                  </p:stCondLst>
                                  <p:childTnLst>
                                    <p:set>
                                      <p:cBhvr rctx="PPT">
                                        <p:cTn id="257" dur="indefinite"/>
                                        <p:tgtEl>
                                          <p:spTgt spid="82"/>
                                        </p:tgtEl>
                                        <p:attrNameLst>
                                          <p:attrName>style.opacity</p:attrName>
                                        </p:attrNameLst>
                                      </p:cBhvr>
                                      <p:to>
                                        <p:strVal val="0.25"/>
                                      </p:to>
                                    </p:set>
                                    <p:animEffect filter="image" prLst="opacity: 0.25">
                                      <p:cBhvr rctx="IE">
                                        <p:cTn id="258" dur="indefinite"/>
                                        <p:tgtEl>
                                          <p:spTgt spid="82"/>
                                        </p:tgtEl>
                                      </p:cBhvr>
                                    </p:animEffect>
                                  </p:childTnLst>
                                </p:cTn>
                              </p:par>
                              <p:par>
                                <p:cTn id="259" presetID="9" presetClass="emph" presetSubtype="0" grpId="2" nodeType="withEffect">
                                  <p:stCondLst>
                                    <p:cond delay="0"/>
                                  </p:stCondLst>
                                  <p:childTnLst>
                                    <p:set>
                                      <p:cBhvr rctx="PPT">
                                        <p:cTn id="260" dur="indefinite"/>
                                        <p:tgtEl>
                                          <p:spTgt spid="83"/>
                                        </p:tgtEl>
                                        <p:attrNameLst>
                                          <p:attrName>style.opacity</p:attrName>
                                        </p:attrNameLst>
                                      </p:cBhvr>
                                      <p:to>
                                        <p:strVal val="0.25"/>
                                      </p:to>
                                    </p:set>
                                    <p:animEffect filter="image" prLst="opacity: 0.25">
                                      <p:cBhvr rctx="IE">
                                        <p:cTn id="261" dur="indefinite"/>
                                        <p:tgtEl>
                                          <p:spTgt spid="83"/>
                                        </p:tgtEl>
                                      </p:cBhvr>
                                    </p:animEffect>
                                  </p:childTnLst>
                                </p:cTn>
                              </p:par>
                              <p:par>
                                <p:cTn id="262" presetID="9" presetClass="emph" presetSubtype="0" grpId="2" nodeType="withEffect">
                                  <p:stCondLst>
                                    <p:cond delay="0"/>
                                  </p:stCondLst>
                                  <p:childTnLst>
                                    <p:set>
                                      <p:cBhvr rctx="PPT">
                                        <p:cTn id="263" dur="indefinite"/>
                                        <p:tgtEl>
                                          <p:spTgt spid="84"/>
                                        </p:tgtEl>
                                        <p:attrNameLst>
                                          <p:attrName>style.opacity</p:attrName>
                                        </p:attrNameLst>
                                      </p:cBhvr>
                                      <p:to>
                                        <p:strVal val="0.25"/>
                                      </p:to>
                                    </p:set>
                                    <p:animEffect filter="image" prLst="opacity: 0.25">
                                      <p:cBhvr rctx="IE">
                                        <p:cTn id="264" dur="indefinite"/>
                                        <p:tgtEl>
                                          <p:spTgt spid="84"/>
                                        </p:tgtEl>
                                      </p:cBhvr>
                                    </p:animEffect>
                                  </p:childTnLst>
                                </p:cTn>
                              </p:par>
                              <p:par>
                                <p:cTn id="265" presetID="9" presetClass="emph" presetSubtype="0" grpId="2" nodeType="withEffect">
                                  <p:stCondLst>
                                    <p:cond delay="0"/>
                                  </p:stCondLst>
                                  <p:childTnLst>
                                    <p:set>
                                      <p:cBhvr rctx="PPT">
                                        <p:cTn id="266" dur="indefinite"/>
                                        <p:tgtEl>
                                          <p:spTgt spid="85"/>
                                        </p:tgtEl>
                                        <p:attrNameLst>
                                          <p:attrName>style.opacity</p:attrName>
                                        </p:attrNameLst>
                                      </p:cBhvr>
                                      <p:to>
                                        <p:strVal val="0.25"/>
                                      </p:to>
                                    </p:set>
                                    <p:animEffect filter="image" prLst="opacity: 0.25">
                                      <p:cBhvr rctx="IE">
                                        <p:cTn id="267" dur="indefinite"/>
                                        <p:tgtEl>
                                          <p:spTgt spid="85"/>
                                        </p:tgtEl>
                                      </p:cBhvr>
                                    </p:animEffect>
                                  </p:childTnLst>
                                </p:cTn>
                              </p:par>
                              <p:par>
                                <p:cTn id="268" presetID="9" presetClass="emph" presetSubtype="0" grpId="1" nodeType="withEffect">
                                  <p:stCondLst>
                                    <p:cond delay="0"/>
                                  </p:stCondLst>
                                  <p:childTnLst>
                                    <p:set>
                                      <p:cBhvr rctx="PPT">
                                        <p:cTn id="269" dur="indefinite"/>
                                        <p:tgtEl>
                                          <p:spTgt spid="86"/>
                                        </p:tgtEl>
                                        <p:attrNameLst>
                                          <p:attrName>style.opacity</p:attrName>
                                        </p:attrNameLst>
                                      </p:cBhvr>
                                      <p:to>
                                        <p:strVal val="0.25"/>
                                      </p:to>
                                    </p:set>
                                    <p:animEffect filter="image" prLst="opacity: 0.25">
                                      <p:cBhvr rctx="IE">
                                        <p:cTn id="270" dur="indefinite"/>
                                        <p:tgtEl>
                                          <p:spTgt spid="86"/>
                                        </p:tgtEl>
                                      </p:cBhvr>
                                    </p:animEffect>
                                  </p:childTnLst>
                                </p:cTn>
                              </p:par>
                              <p:par>
                                <p:cTn id="271" presetID="9" presetClass="emph" presetSubtype="0" grpId="1" nodeType="withEffect">
                                  <p:stCondLst>
                                    <p:cond delay="0"/>
                                  </p:stCondLst>
                                  <p:childTnLst>
                                    <p:set>
                                      <p:cBhvr rctx="PPT">
                                        <p:cTn id="272" dur="indefinite"/>
                                        <p:tgtEl>
                                          <p:spTgt spid="69"/>
                                        </p:tgtEl>
                                        <p:attrNameLst>
                                          <p:attrName>style.opacity</p:attrName>
                                        </p:attrNameLst>
                                      </p:cBhvr>
                                      <p:to>
                                        <p:strVal val="0.25"/>
                                      </p:to>
                                    </p:set>
                                    <p:animEffect filter="image" prLst="opacity: 0.25">
                                      <p:cBhvr rctx="IE">
                                        <p:cTn id="273" dur="indefinite"/>
                                        <p:tgtEl>
                                          <p:spTgt spid="69"/>
                                        </p:tgtEl>
                                      </p:cBhvr>
                                    </p:animEffect>
                                  </p:childTnLst>
                                </p:cTn>
                              </p:par>
                              <p:par>
                                <p:cTn id="274" presetID="9" presetClass="emph" presetSubtype="0" grpId="1" nodeType="withEffect">
                                  <p:stCondLst>
                                    <p:cond delay="0"/>
                                  </p:stCondLst>
                                  <p:childTnLst>
                                    <p:set>
                                      <p:cBhvr rctx="PPT">
                                        <p:cTn id="275" dur="indefinite"/>
                                        <p:tgtEl>
                                          <p:spTgt spid="65"/>
                                        </p:tgtEl>
                                        <p:attrNameLst>
                                          <p:attrName>style.opacity</p:attrName>
                                        </p:attrNameLst>
                                      </p:cBhvr>
                                      <p:to>
                                        <p:strVal val="0.25"/>
                                      </p:to>
                                    </p:set>
                                    <p:animEffect filter="image" prLst="opacity: 0.25">
                                      <p:cBhvr rctx="IE">
                                        <p:cTn id="276" dur="indefinite"/>
                                        <p:tgtEl>
                                          <p:spTgt spid="65"/>
                                        </p:tgtEl>
                                      </p:cBhvr>
                                    </p:animEffect>
                                  </p:childTnLst>
                                </p:cTn>
                              </p:par>
                              <p:par>
                                <p:cTn id="277" presetID="9" presetClass="emph" presetSubtype="0" grpId="1" nodeType="withEffect">
                                  <p:stCondLst>
                                    <p:cond delay="0"/>
                                  </p:stCondLst>
                                  <p:childTnLst>
                                    <p:set>
                                      <p:cBhvr rctx="PPT">
                                        <p:cTn id="278" dur="indefinite"/>
                                        <p:tgtEl>
                                          <p:spTgt spid="66"/>
                                        </p:tgtEl>
                                        <p:attrNameLst>
                                          <p:attrName>style.opacity</p:attrName>
                                        </p:attrNameLst>
                                      </p:cBhvr>
                                      <p:to>
                                        <p:strVal val="0.25"/>
                                      </p:to>
                                    </p:set>
                                    <p:animEffect filter="image" prLst="opacity: 0.25">
                                      <p:cBhvr rctx="IE">
                                        <p:cTn id="279" dur="indefinite"/>
                                        <p:tgtEl>
                                          <p:spTgt spid="66"/>
                                        </p:tgtEl>
                                      </p:cBhvr>
                                    </p:animEffect>
                                  </p:childTnLst>
                                </p:cTn>
                              </p:par>
                              <p:par>
                                <p:cTn id="280" presetID="9" presetClass="emph" presetSubtype="0" grpId="1" nodeType="withEffect">
                                  <p:stCondLst>
                                    <p:cond delay="0"/>
                                  </p:stCondLst>
                                  <p:childTnLst>
                                    <p:set>
                                      <p:cBhvr rctx="PPT">
                                        <p:cTn id="281" dur="indefinite"/>
                                        <p:tgtEl>
                                          <p:spTgt spid="67"/>
                                        </p:tgtEl>
                                        <p:attrNameLst>
                                          <p:attrName>style.opacity</p:attrName>
                                        </p:attrNameLst>
                                      </p:cBhvr>
                                      <p:to>
                                        <p:strVal val="0.25"/>
                                      </p:to>
                                    </p:set>
                                    <p:animEffect filter="image" prLst="opacity: 0.25">
                                      <p:cBhvr rctx="IE">
                                        <p:cTn id="282" dur="indefinite"/>
                                        <p:tgtEl>
                                          <p:spTgt spid="67"/>
                                        </p:tgtEl>
                                      </p:cBhvr>
                                    </p:animEffect>
                                  </p:childTnLst>
                                </p:cTn>
                              </p:par>
                              <p:par>
                                <p:cTn id="283" presetID="9" presetClass="emph" presetSubtype="0" grpId="1" nodeType="withEffect">
                                  <p:stCondLst>
                                    <p:cond delay="0"/>
                                  </p:stCondLst>
                                  <p:childTnLst>
                                    <p:set>
                                      <p:cBhvr rctx="PPT">
                                        <p:cTn id="284" dur="indefinite"/>
                                        <p:tgtEl>
                                          <p:spTgt spid="68"/>
                                        </p:tgtEl>
                                        <p:attrNameLst>
                                          <p:attrName>style.opacity</p:attrName>
                                        </p:attrNameLst>
                                      </p:cBhvr>
                                      <p:to>
                                        <p:strVal val="0.25"/>
                                      </p:to>
                                    </p:set>
                                    <p:animEffect filter="image" prLst="opacity: 0.25">
                                      <p:cBhvr rctx="IE">
                                        <p:cTn id="285" dur="indefinite"/>
                                        <p:tgtEl>
                                          <p:spTgt spid="68"/>
                                        </p:tgtEl>
                                      </p:cBhvr>
                                    </p:animEffect>
                                  </p:childTnLst>
                                </p:cTn>
                              </p:par>
                              <p:par>
                                <p:cTn id="286" presetID="9" presetClass="emph" presetSubtype="0" grpId="3" nodeType="withEffect">
                                  <p:stCondLst>
                                    <p:cond delay="0"/>
                                  </p:stCondLst>
                                  <p:childTnLst>
                                    <p:set>
                                      <p:cBhvr rctx="PPT">
                                        <p:cTn id="287" dur="indefinite"/>
                                        <p:tgtEl>
                                          <p:spTgt spid="57"/>
                                        </p:tgtEl>
                                        <p:attrNameLst>
                                          <p:attrName>style.opacity</p:attrName>
                                        </p:attrNameLst>
                                      </p:cBhvr>
                                      <p:to>
                                        <p:strVal val="0.25"/>
                                      </p:to>
                                    </p:set>
                                    <p:animEffect filter="image" prLst="opacity: 0.25">
                                      <p:cBhvr rctx="IE">
                                        <p:cTn id="288" dur="indefinite"/>
                                        <p:tgtEl>
                                          <p:spTgt spid="57"/>
                                        </p:tgtEl>
                                      </p:cBhvr>
                                    </p:animEffect>
                                  </p:childTnLst>
                                </p:cTn>
                              </p:par>
                              <p:par>
                                <p:cTn id="289" presetID="9" presetClass="emph" presetSubtype="0" grpId="3" nodeType="withEffect">
                                  <p:stCondLst>
                                    <p:cond delay="0"/>
                                  </p:stCondLst>
                                  <p:childTnLst>
                                    <p:set>
                                      <p:cBhvr rctx="PPT">
                                        <p:cTn id="290" dur="indefinite"/>
                                        <p:tgtEl>
                                          <p:spTgt spid="55"/>
                                        </p:tgtEl>
                                        <p:attrNameLst>
                                          <p:attrName>style.opacity</p:attrName>
                                        </p:attrNameLst>
                                      </p:cBhvr>
                                      <p:to>
                                        <p:strVal val="0.25"/>
                                      </p:to>
                                    </p:set>
                                    <p:animEffect filter="image" prLst="opacity: 0.25">
                                      <p:cBhvr rctx="IE">
                                        <p:cTn id="291" dur="indefinite"/>
                                        <p:tgtEl>
                                          <p:spTgt spid="55"/>
                                        </p:tgtEl>
                                      </p:cBhvr>
                                    </p:animEffect>
                                  </p:childTnLst>
                                </p:cTn>
                              </p:par>
                              <p:par>
                                <p:cTn id="292" presetID="9" presetClass="emph" presetSubtype="0" grpId="3" nodeType="withEffect">
                                  <p:stCondLst>
                                    <p:cond delay="0"/>
                                  </p:stCondLst>
                                  <p:childTnLst>
                                    <p:set>
                                      <p:cBhvr rctx="PPT">
                                        <p:cTn id="293" dur="indefinite"/>
                                        <p:tgtEl>
                                          <p:spTgt spid="56"/>
                                        </p:tgtEl>
                                        <p:attrNameLst>
                                          <p:attrName>style.opacity</p:attrName>
                                        </p:attrNameLst>
                                      </p:cBhvr>
                                      <p:to>
                                        <p:strVal val="0.25"/>
                                      </p:to>
                                    </p:set>
                                    <p:animEffect filter="image" prLst="opacity: 0.25">
                                      <p:cBhvr rctx="IE">
                                        <p:cTn id="294" dur="indefinite"/>
                                        <p:tgtEl>
                                          <p:spTgt spid="56"/>
                                        </p:tgtEl>
                                      </p:cBhvr>
                                    </p:animEffect>
                                  </p:childTnLst>
                                </p:cTn>
                              </p:par>
                              <p:par>
                                <p:cTn id="295" presetID="9" presetClass="emph" presetSubtype="0" grpId="3" nodeType="withEffect">
                                  <p:stCondLst>
                                    <p:cond delay="0"/>
                                  </p:stCondLst>
                                  <p:childTnLst>
                                    <p:set>
                                      <p:cBhvr rctx="PPT">
                                        <p:cTn id="296" dur="indefinite"/>
                                        <p:tgtEl>
                                          <p:spTgt spid="44"/>
                                        </p:tgtEl>
                                        <p:attrNameLst>
                                          <p:attrName>style.opacity</p:attrName>
                                        </p:attrNameLst>
                                      </p:cBhvr>
                                      <p:to>
                                        <p:strVal val="0.25"/>
                                      </p:to>
                                    </p:set>
                                    <p:animEffect filter="image" prLst="opacity: 0.25">
                                      <p:cBhvr rctx="IE">
                                        <p:cTn id="297" dur="indefinite"/>
                                        <p:tgtEl>
                                          <p:spTgt spid="44"/>
                                        </p:tgtEl>
                                      </p:cBhvr>
                                    </p:animEffect>
                                  </p:childTnLst>
                                </p:cTn>
                              </p:par>
                              <p:par>
                                <p:cTn id="298" presetID="9" presetClass="emph" presetSubtype="0" grpId="3" nodeType="withEffect">
                                  <p:stCondLst>
                                    <p:cond delay="0"/>
                                  </p:stCondLst>
                                  <p:childTnLst>
                                    <p:set>
                                      <p:cBhvr rctx="PPT">
                                        <p:cTn id="299" dur="indefinite"/>
                                        <p:tgtEl>
                                          <p:spTgt spid="54"/>
                                        </p:tgtEl>
                                        <p:attrNameLst>
                                          <p:attrName>style.opacity</p:attrName>
                                        </p:attrNameLst>
                                      </p:cBhvr>
                                      <p:to>
                                        <p:strVal val="0.25"/>
                                      </p:to>
                                    </p:set>
                                    <p:animEffect filter="image" prLst="opacity: 0.25">
                                      <p:cBhvr rctx="IE">
                                        <p:cTn id="300" dur="indefinite"/>
                                        <p:tgtEl>
                                          <p:spTgt spid="54"/>
                                        </p:tgtEl>
                                      </p:cBhvr>
                                    </p:animEffect>
                                  </p:childTnLst>
                                </p:cTn>
                              </p:par>
                              <p:par>
                                <p:cTn id="301" presetID="9" presetClass="emph" presetSubtype="0" grpId="1" nodeType="withEffect">
                                  <p:stCondLst>
                                    <p:cond delay="0"/>
                                  </p:stCondLst>
                                  <p:childTnLst>
                                    <p:set>
                                      <p:cBhvr rctx="PPT">
                                        <p:cTn id="302" dur="indefinite"/>
                                        <p:tgtEl>
                                          <p:spTgt spid="58"/>
                                        </p:tgtEl>
                                        <p:attrNameLst>
                                          <p:attrName>style.opacity</p:attrName>
                                        </p:attrNameLst>
                                      </p:cBhvr>
                                      <p:to>
                                        <p:strVal val="0.25"/>
                                      </p:to>
                                    </p:set>
                                    <p:animEffect filter="image" prLst="opacity: 0.25">
                                      <p:cBhvr rctx="IE">
                                        <p:cTn id="303" dur="indefinite"/>
                                        <p:tgtEl>
                                          <p:spTgt spid="58"/>
                                        </p:tgtEl>
                                      </p:cBhvr>
                                    </p:animEffect>
                                  </p:childTnLst>
                                </p:cTn>
                              </p:par>
                              <p:par>
                                <p:cTn id="304" presetID="9" presetClass="emph" presetSubtype="0" grpId="1" nodeType="withEffect">
                                  <p:stCondLst>
                                    <p:cond delay="0"/>
                                  </p:stCondLst>
                                  <p:childTnLst>
                                    <p:set>
                                      <p:cBhvr rctx="PPT">
                                        <p:cTn id="305" dur="indefinite"/>
                                        <p:tgtEl>
                                          <p:spTgt spid="59"/>
                                        </p:tgtEl>
                                        <p:attrNameLst>
                                          <p:attrName>style.opacity</p:attrName>
                                        </p:attrNameLst>
                                      </p:cBhvr>
                                      <p:to>
                                        <p:strVal val="0.25"/>
                                      </p:to>
                                    </p:set>
                                    <p:animEffect filter="image" prLst="opacity: 0.25">
                                      <p:cBhvr rctx="IE">
                                        <p:cTn id="306" dur="indefinite"/>
                                        <p:tgtEl>
                                          <p:spTgt spid="59"/>
                                        </p:tgtEl>
                                      </p:cBhvr>
                                    </p:animEffect>
                                  </p:childTnLst>
                                </p:cTn>
                              </p:par>
                              <p:par>
                                <p:cTn id="307" presetID="9" presetClass="emph" presetSubtype="0" grpId="1" nodeType="withEffect">
                                  <p:stCondLst>
                                    <p:cond delay="0"/>
                                  </p:stCondLst>
                                  <p:childTnLst>
                                    <p:set>
                                      <p:cBhvr rctx="PPT">
                                        <p:cTn id="308" dur="indefinite"/>
                                        <p:tgtEl>
                                          <p:spTgt spid="60"/>
                                        </p:tgtEl>
                                        <p:attrNameLst>
                                          <p:attrName>style.opacity</p:attrName>
                                        </p:attrNameLst>
                                      </p:cBhvr>
                                      <p:to>
                                        <p:strVal val="0.25"/>
                                      </p:to>
                                    </p:set>
                                    <p:animEffect filter="image" prLst="opacity: 0.25">
                                      <p:cBhvr rctx="IE">
                                        <p:cTn id="309" dur="indefinite"/>
                                        <p:tgtEl>
                                          <p:spTgt spid="60"/>
                                        </p:tgtEl>
                                      </p:cBhvr>
                                    </p:animEffect>
                                  </p:childTnLst>
                                </p:cTn>
                              </p:par>
                              <p:par>
                                <p:cTn id="310" presetID="9" presetClass="emph" presetSubtype="0" grpId="1" nodeType="withEffect">
                                  <p:stCondLst>
                                    <p:cond delay="0"/>
                                  </p:stCondLst>
                                  <p:childTnLst>
                                    <p:set>
                                      <p:cBhvr rctx="PPT">
                                        <p:cTn id="311" dur="indefinite"/>
                                        <p:tgtEl>
                                          <p:spTgt spid="61"/>
                                        </p:tgtEl>
                                        <p:attrNameLst>
                                          <p:attrName>style.opacity</p:attrName>
                                        </p:attrNameLst>
                                      </p:cBhvr>
                                      <p:to>
                                        <p:strVal val="0.25"/>
                                      </p:to>
                                    </p:set>
                                    <p:animEffect filter="image" prLst="opacity: 0.25">
                                      <p:cBhvr rctx="IE">
                                        <p:cTn id="312" dur="indefinite"/>
                                        <p:tgtEl>
                                          <p:spTgt spid="61"/>
                                        </p:tgtEl>
                                      </p:cBhvr>
                                    </p:animEffect>
                                  </p:childTnLst>
                                </p:cTn>
                              </p:par>
                              <p:par>
                                <p:cTn id="313" presetID="9" presetClass="emph" presetSubtype="0" grpId="1" nodeType="withEffect">
                                  <p:stCondLst>
                                    <p:cond delay="0"/>
                                  </p:stCondLst>
                                  <p:childTnLst>
                                    <p:set>
                                      <p:cBhvr rctx="PPT">
                                        <p:cTn id="314" dur="indefinite"/>
                                        <p:tgtEl>
                                          <p:spTgt spid="62"/>
                                        </p:tgtEl>
                                        <p:attrNameLst>
                                          <p:attrName>style.opacity</p:attrName>
                                        </p:attrNameLst>
                                      </p:cBhvr>
                                      <p:to>
                                        <p:strVal val="0.25"/>
                                      </p:to>
                                    </p:set>
                                    <p:animEffect filter="image" prLst="opacity: 0.25">
                                      <p:cBhvr rctx="IE">
                                        <p:cTn id="315" dur="indefinite"/>
                                        <p:tgtEl>
                                          <p:spTgt spid="62"/>
                                        </p:tgtEl>
                                      </p:cBhvr>
                                    </p:animEffect>
                                  </p:childTnLst>
                                </p:cTn>
                              </p:par>
                              <p:par>
                                <p:cTn id="316" presetID="9" presetClass="emph" presetSubtype="0" nodeType="withEffect">
                                  <p:stCondLst>
                                    <p:cond delay="0"/>
                                  </p:stCondLst>
                                  <p:childTnLst>
                                    <p:set>
                                      <p:cBhvr rctx="PPT">
                                        <p:cTn id="317" dur="indefinite"/>
                                        <p:tgtEl>
                                          <p:spTgt spid="12"/>
                                        </p:tgtEl>
                                        <p:attrNameLst>
                                          <p:attrName>style.opacity</p:attrName>
                                        </p:attrNameLst>
                                      </p:cBhvr>
                                      <p:to>
                                        <p:strVal val="0.25"/>
                                      </p:to>
                                    </p:set>
                                    <p:animEffect filter="image" prLst="opacity: 0.25">
                                      <p:cBhvr rctx="IE">
                                        <p:cTn id="318" dur="indefinite"/>
                                        <p:tgtEl>
                                          <p:spTgt spid="12"/>
                                        </p:tgtEl>
                                      </p:cBhvr>
                                    </p:animEffect>
                                  </p:childTnLst>
                                </p:cTn>
                              </p:par>
                              <p:par>
                                <p:cTn id="319" presetID="9" presetClass="emph" presetSubtype="0" grpId="0" nodeType="withEffect">
                                  <p:stCondLst>
                                    <p:cond delay="0"/>
                                  </p:stCondLst>
                                  <p:childTnLst>
                                    <p:set>
                                      <p:cBhvr rctx="PPT">
                                        <p:cTn id="320" dur="indefinite"/>
                                        <p:tgtEl>
                                          <p:spTgt spid="6"/>
                                        </p:tgtEl>
                                        <p:attrNameLst>
                                          <p:attrName>style.opacity</p:attrName>
                                        </p:attrNameLst>
                                      </p:cBhvr>
                                      <p:to>
                                        <p:strVal val="0.25"/>
                                      </p:to>
                                    </p:set>
                                    <p:animEffect filter="image" prLst="opacity: 0.25">
                                      <p:cBhvr rctx="IE">
                                        <p:cTn id="321" dur="indefinite"/>
                                        <p:tgtEl>
                                          <p:spTgt spid="6"/>
                                        </p:tgtEl>
                                      </p:cBhvr>
                                    </p:animEffect>
                                  </p:childTnLst>
                                </p:cTn>
                              </p:par>
                              <p:par>
                                <p:cTn id="322" presetID="9" presetClass="emph" presetSubtype="0" grpId="4" nodeType="withEffect">
                                  <p:stCondLst>
                                    <p:cond delay="0"/>
                                  </p:stCondLst>
                                  <p:childTnLst>
                                    <p:set>
                                      <p:cBhvr rctx="PPT">
                                        <p:cTn id="323" dur="indefinite"/>
                                        <p:tgtEl>
                                          <p:spTgt spid="7"/>
                                        </p:tgtEl>
                                        <p:attrNameLst>
                                          <p:attrName>style.opacity</p:attrName>
                                        </p:attrNameLst>
                                      </p:cBhvr>
                                      <p:to>
                                        <p:strVal val="0.25"/>
                                      </p:to>
                                    </p:set>
                                    <p:animEffect filter="image" prLst="opacity: 0.25">
                                      <p:cBhvr rctx="IE">
                                        <p:cTn id="324" dur="indefinite"/>
                                        <p:tgtEl>
                                          <p:spTgt spid="7"/>
                                        </p:tgtEl>
                                      </p:cBhvr>
                                    </p:animEffect>
                                  </p:childTnLst>
                                </p:cTn>
                              </p:par>
                              <p:par>
                                <p:cTn id="325" presetID="9" presetClass="emph" presetSubtype="0" grpId="0" nodeType="withEffect">
                                  <p:stCondLst>
                                    <p:cond delay="0"/>
                                  </p:stCondLst>
                                  <p:childTnLst>
                                    <p:set>
                                      <p:cBhvr rctx="PPT">
                                        <p:cTn id="326" dur="indefinite"/>
                                        <p:tgtEl>
                                          <p:spTgt spid="8"/>
                                        </p:tgtEl>
                                        <p:attrNameLst>
                                          <p:attrName>style.opacity</p:attrName>
                                        </p:attrNameLst>
                                      </p:cBhvr>
                                      <p:to>
                                        <p:strVal val="0.25"/>
                                      </p:to>
                                    </p:set>
                                    <p:animEffect filter="image" prLst="opacity: 0.25">
                                      <p:cBhvr rctx="IE">
                                        <p:cTn id="327" dur="indefinite"/>
                                        <p:tgtEl>
                                          <p:spTgt spid="8"/>
                                        </p:tgtEl>
                                      </p:cBhvr>
                                    </p:animEffect>
                                  </p:childTnLst>
                                </p:cTn>
                              </p:par>
                              <p:par>
                                <p:cTn id="328" presetID="9" presetClass="emph" presetSubtype="0" nodeType="withEffect">
                                  <p:stCondLst>
                                    <p:cond delay="0"/>
                                  </p:stCondLst>
                                  <p:childTnLst>
                                    <p:set>
                                      <p:cBhvr rctx="PPT">
                                        <p:cTn id="329" dur="indefinite"/>
                                        <p:tgtEl>
                                          <p:spTgt spid="18"/>
                                        </p:tgtEl>
                                        <p:attrNameLst>
                                          <p:attrName>style.opacity</p:attrName>
                                        </p:attrNameLst>
                                      </p:cBhvr>
                                      <p:to>
                                        <p:strVal val="0.25"/>
                                      </p:to>
                                    </p:set>
                                    <p:animEffect filter="image" prLst="opacity: 0.25">
                                      <p:cBhvr rctx="IE">
                                        <p:cTn id="330" dur="indefinite"/>
                                        <p:tgtEl>
                                          <p:spTgt spid="18"/>
                                        </p:tgtEl>
                                      </p:cBhvr>
                                    </p:animEffect>
                                  </p:childTnLst>
                                </p:cTn>
                              </p:par>
                              <p:par>
                                <p:cTn id="331" presetID="9" presetClass="emph" presetSubtype="0" grpId="1" nodeType="withEffect">
                                  <p:stCondLst>
                                    <p:cond delay="0"/>
                                  </p:stCondLst>
                                  <p:childTnLst>
                                    <p:set>
                                      <p:cBhvr rctx="PPT">
                                        <p:cTn id="332" dur="indefinite"/>
                                        <p:tgtEl>
                                          <p:spTgt spid="71"/>
                                        </p:tgtEl>
                                        <p:attrNameLst>
                                          <p:attrName>style.opacity</p:attrName>
                                        </p:attrNameLst>
                                      </p:cBhvr>
                                      <p:to>
                                        <p:strVal val="0.25"/>
                                      </p:to>
                                    </p:set>
                                    <p:animEffect filter="image" prLst="opacity: 0.25">
                                      <p:cBhvr rctx="IE">
                                        <p:cTn id="333" dur="indefinite"/>
                                        <p:tgtEl>
                                          <p:spTgt spid="71"/>
                                        </p:tgtEl>
                                      </p:cBhvr>
                                    </p:animEffect>
                                  </p:childTnLst>
                                </p:cTn>
                              </p:par>
                              <p:par>
                                <p:cTn id="334" presetID="9" presetClass="emph" presetSubtype="0" nodeType="withEffect">
                                  <p:stCondLst>
                                    <p:cond delay="0"/>
                                  </p:stCondLst>
                                  <p:childTnLst>
                                    <p:set>
                                      <p:cBhvr rctx="PPT">
                                        <p:cTn id="335" dur="indefinite"/>
                                        <p:tgtEl>
                                          <p:spTgt spid="77"/>
                                        </p:tgtEl>
                                        <p:attrNameLst>
                                          <p:attrName>style.opacity</p:attrName>
                                        </p:attrNameLst>
                                      </p:cBhvr>
                                      <p:to>
                                        <p:strVal val="0.25"/>
                                      </p:to>
                                    </p:set>
                                    <p:animEffect filter="image" prLst="opacity: 0.25">
                                      <p:cBhvr rctx="IE">
                                        <p:cTn id="336" dur="indefinite"/>
                                        <p:tgtEl>
                                          <p:spTgt spid="77"/>
                                        </p:tgtEl>
                                      </p:cBhvr>
                                    </p:animEffect>
                                  </p:childTnLst>
                                </p:cTn>
                              </p:par>
                              <p:par>
                                <p:cTn id="337" presetID="9" presetClass="emph" presetSubtype="0" grpId="0" nodeType="withEffect">
                                  <p:stCondLst>
                                    <p:cond delay="0"/>
                                  </p:stCondLst>
                                  <p:childTnLst>
                                    <p:set>
                                      <p:cBhvr rctx="PPT">
                                        <p:cTn id="338" dur="indefinite"/>
                                        <p:tgtEl>
                                          <p:spTgt spid="43"/>
                                        </p:tgtEl>
                                        <p:attrNameLst>
                                          <p:attrName>style.opacity</p:attrName>
                                        </p:attrNameLst>
                                      </p:cBhvr>
                                      <p:to>
                                        <p:strVal val="0.25"/>
                                      </p:to>
                                    </p:set>
                                    <p:animEffect filter="image" prLst="opacity: 0.25">
                                      <p:cBhvr rctx="IE">
                                        <p:cTn id="339" dur="indefinite"/>
                                        <p:tgtEl>
                                          <p:spTgt spid="43"/>
                                        </p:tgtEl>
                                      </p:cBhvr>
                                    </p:animEffect>
                                  </p:childTnLst>
                                </p:cTn>
                              </p:par>
                              <p:par>
                                <p:cTn id="340" presetID="9" presetClass="emph" presetSubtype="0" grpId="1" nodeType="withEffect">
                                  <p:stCondLst>
                                    <p:cond delay="0"/>
                                  </p:stCondLst>
                                  <p:childTnLst>
                                    <p:set>
                                      <p:cBhvr rctx="PPT">
                                        <p:cTn id="341" dur="indefinite"/>
                                        <p:tgtEl>
                                          <p:spTgt spid="13"/>
                                        </p:tgtEl>
                                        <p:attrNameLst>
                                          <p:attrName>style.opacity</p:attrName>
                                        </p:attrNameLst>
                                      </p:cBhvr>
                                      <p:to>
                                        <p:strVal val="0.25"/>
                                      </p:to>
                                    </p:set>
                                    <p:animEffect filter="image" prLst="opacity: 0.25">
                                      <p:cBhvr rctx="IE">
                                        <p:cTn id="342" dur="indefinite"/>
                                        <p:tgtEl>
                                          <p:spTgt spid="13"/>
                                        </p:tgtEl>
                                      </p:cBhvr>
                                    </p:animEffect>
                                  </p:childTnLst>
                                </p:cTn>
                              </p:par>
                              <p:par>
                                <p:cTn id="343" presetID="9" presetClass="emph" presetSubtype="0" grpId="2" nodeType="withEffect">
                                  <p:stCondLst>
                                    <p:cond delay="0"/>
                                  </p:stCondLst>
                                  <p:childTnLst>
                                    <p:set>
                                      <p:cBhvr rctx="PPT">
                                        <p:cTn id="344" dur="indefinite"/>
                                        <p:tgtEl>
                                          <p:spTgt spid="36"/>
                                        </p:tgtEl>
                                        <p:attrNameLst>
                                          <p:attrName>style.opacity</p:attrName>
                                        </p:attrNameLst>
                                      </p:cBhvr>
                                      <p:to>
                                        <p:strVal val="0.25"/>
                                      </p:to>
                                    </p:set>
                                    <p:animEffect filter="image" prLst="opacity: 0.25">
                                      <p:cBhvr rctx="IE">
                                        <p:cTn id="345" dur="indefinite"/>
                                        <p:tgtEl>
                                          <p:spTgt spid="36"/>
                                        </p:tgtEl>
                                      </p:cBhvr>
                                    </p:animEffect>
                                  </p:childTnLst>
                                </p:cTn>
                              </p:par>
                              <p:par>
                                <p:cTn id="346" presetID="9" presetClass="emph" presetSubtype="0" grpId="2" nodeType="withEffect">
                                  <p:stCondLst>
                                    <p:cond delay="0"/>
                                  </p:stCondLst>
                                  <p:childTnLst>
                                    <p:set>
                                      <p:cBhvr rctx="PPT">
                                        <p:cTn id="347" dur="indefinite"/>
                                        <p:tgtEl>
                                          <p:spTgt spid="37"/>
                                        </p:tgtEl>
                                        <p:attrNameLst>
                                          <p:attrName>style.opacity</p:attrName>
                                        </p:attrNameLst>
                                      </p:cBhvr>
                                      <p:to>
                                        <p:strVal val="0.25"/>
                                      </p:to>
                                    </p:set>
                                    <p:animEffect filter="image" prLst="opacity: 0.25">
                                      <p:cBhvr rctx="IE">
                                        <p:cTn id="348" dur="indefinite"/>
                                        <p:tgtEl>
                                          <p:spTgt spid="37"/>
                                        </p:tgtEl>
                                      </p:cBhvr>
                                    </p:animEffect>
                                  </p:childTnLst>
                                </p:cTn>
                              </p:par>
                              <p:par>
                                <p:cTn id="349" presetID="9" presetClass="emph" presetSubtype="0" grpId="2" nodeType="withEffect">
                                  <p:stCondLst>
                                    <p:cond delay="0"/>
                                  </p:stCondLst>
                                  <p:childTnLst>
                                    <p:set>
                                      <p:cBhvr rctx="PPT">
                                        <p:cTn id="350" dur="indefinite"/>
                                        <p:tgtEl>
                                          <p:spTgt spid="74"/>
                                        </p:tgtEl>
                                        <p:attrNameLst>
                                          <p:attrName>style.opacity</p:attrName>
                                        </p:attrNameLst>
                                      </p:cBhvr>
                                      <p:to>
                                        <p:strVal val="0.25"/>
                                      </p:to>
                                    </p:set>
                                    <p:animEffect filter="image" prLst="opacity: 0.25">
                                      <p:cBhvr rctx="IE">
                                        <p:cTn id="351" dur="indefinite"/>
                                        <p:tgtEl>
                                          <p:spTgt spid="74"/>
                                        </p:tgtEl>
                                      </p:cBhvr>
                                    </p:animEffect>
                                  </p:childTnLst>
                                </p:cTn>
                              </p:par>
                              <p:par>
                                <p:cTn id="352" presetID="9" presetClass="emph" presetSubtype="0" grpId="2" nodeType="withEffect">
                                  <p:stCondLst>
                                    <p:cond delay="0"/>
                                  </p:stCondLst>
                                  <p:childTnLst>
                                    <p:set>
                                      <p:cBhvr rctx="PPT">
                                        <p:cTn id="353" dur="indefinite"/>
                                        <p:tgtEl>
                                          <p:spTgt spid="76"/>
                                        </p:tgtEl>
                                        <p:attrNameLst>
                                          <p:attrName>style.opacity</p:attrName>
                                        </p:attrNameLst>
                                      </p:cBhvr>
                                      <p:to>
                                        <p:strVal val="0.25"/>
                                      </p:to>
                                    </p:set>
                                    <p:animEffect filter="image" prLst="opacity: 0.25">
                                      <p:cBhvr rctx="IE">
                                        <p:cTn id="354" dur="indefinite"/>
                                        <p:tgtEl>
                                          <p:spTgt spid="76"/>
                                        </p:tgtEl>
                                      </p:cBhvr>
                                    </p:animEffect>
                                  </p:childTnLst>
                                </p:cTn>
                              </p:par>
                              <p:par>
                                <p:cTn id="355" presetID="9" presetClass="emph" presetSubtype="0" grpId="2" nodeType="withEffect">
                                  <p:stCondLst>
                                    <p:cond delay="0"/>
                                  </p:stCondLst>
                                  <p:childTnLst>
                                    <p:set>
                                      <p:cBhvr rctx="PPT">
                                        <p:cTn id="356" dur="indefinite"/>
                                        <p:tgtEl>
                                          <p:spTgt spid="78"/>
                                        </p:tgtEl>
                                        <p:attrNameLst>
                                          <p:attrName>style.opacity</p:attrName>
                                        </p:attrNameLst>
                                      </p:cBhvr>
                                      <p:to>
                                        <p:strVal val="0.25"/>
                                      </p:to>
                                    </p:set>
                                    <p:animEffect filter="image" prLst="opacity: 0.25">
                                      <p:cBhvr rctx="IE">
                                        <p:cTn id="357" dur="indefinite"/>
                                        <p:tgtEl>
                                          <p:spTgt spid="78"/>
                                        </p:tgtEl>
                                      </p:cBhvr>
                                    </p:animEffect>
                                  </p:childTnLst>
                                </p:cTn>
                              </p:par>
                              <p:par>
                                <p:cTn id="358" presetID="9" presetClass="emph" presetSubtype="0" grpId="2" nodeType="withEffect">
                                  <p:stCondLst>
                                    <p:cond delay="0"/>
                                  </p:stCondLst>
                                  <p:childTnLst>
                                    <p:set>
                                      <p:cBhvr rctx="PPT">
                                        <p:cTn id="359" dur="indefinite"/>
                                        <p:tgtEl>
                                          <p:spTgt spid="88"/>
                                        </p:tgtEl>
                                        <p:attrNameLst>
                                          <p:attrName>style.opacity</p:attrName>
                                        </p:attrNameLst>
                                      </p:cBhvr>
                                      <p:to>
                                        <p:strVal val="0.25"/>
                                      </p:to>
                                    </p:set>
                                    <p:animEffect filter="image" prLst="opacity: 0.25">
                                      <p:cBhvr rctx="IE">
                                        <p:cTn id="360" dur="indefinite"/>
                                        <p:tgtEl>
                                          <p:spTgt spid="88"/>
                                        </p:tgtEl>
                                      </p:cBhvr>
                                    </p:animEffect>
                                  </p:childTnLst>
                                </p:cTn>
                              </p:par>
                              <p:par>
                                <p:cTn id="361" presetID="9" presetClass="emph" presetSubtype="0" grpId="2" nodeType="withEffect">
                                  <p:stCondLst>
                                    <p:cond delay="0"/>
                                  </p:stCondLst>
                                  <p:childTnLst>
                                    <p:set>
                                      <p:cBhvr rctx="PPT">
                                        <p:cTn id="362" dur="indefinite"/>
                                        <p:tgtEl>
                                          <p:spTgt spid="89"/>
                                        </p:tgtEl>
                                        <p:attrNameLst>
                                          <p:attrName>style.opacity</p:attrName>
                                        </p:attrNameLst>
                                      </p:cBhvr>
                                      <p:to>
                                        <p:strVal val="0.25"/>
                                      </p:to>
                                    </p:set>
                                    <p:animEffect filter="image" prLst="opacity: 0.25">
                                      <p:cBhvr rctx="IE">
                                        <p:cTn id="363" dur="indefinite"/>
                                        <p:tgtEl>
                                          <p:spTgt spid="89"/>
                                        </p:tgtEl>
                                      </p:cBhvr>
                                    </p:animEffect>
                                  </p:childTnLst>
                                </p:cTn>
                              </p:par>
                              <p:par>
                                <p:cTn id="364" presetID="9" presetClass="emph" presetSubtype="0" grpId="2" nodeType="withEffect">
                                  <p:stCondLst>
                                    <p:cond delay="0"/>
                                  </p:stCondLst>
                                  <p:childTnLst>
                                    <p:set>
                                      <p:cBhvr rctx="PPT">
                                        <p:cTn id="365" dur="indefinite"/>
                                        <p:tgtEl>
                                          <p:spTgt spid="90"/>
                                        </p:tgtEl>
                                        <p:attrNameLst>
                                          <p:attrName>style.opacity</p:attrName>
                                        </p:attrNameLst>
                                      </p:cBhvr>
                                      <p:to>
                                        <p:strVal val="0.25"/>
                                      </p:to>
                                    </p:set>
                                    <p:animEffect filter="image" prLst="opacity: 0.25">
                                      <p:cBhvr rctx="IE">
                                        <p:cTn id="366" dur="indefinite"/>
                                        <p:tgtEl>
                                          <p:spTgt spid="90"/>
                                        </p:tgtEl>
                                      </p:cBhvr>
                                    </p:animEffect>
                                  </p:childTnLst>
                                </p:cTn>
                              </p:par>
                              <p:par>
                                <p:cTn id="367" presetID="9" presetClass="emph" presetSubtype="0" grpId="2" nodeType="withEffect">
                                  <p:stCondLst>
                                    <p:cond delay="0"/>
                                  </p:stCondLst>
                                  <p:childTnLst>
                                    <p:set>
                                      <p:cBhvr rctx="PPT">
                                        <p:cTn id="368" dur="indefinite"/>
                                        <p:tgtEl>
                                          <p:spTgt spid="91"/>
                                        </p:tgtEl>
                                        <p:attrNameLst>
                                          <p:attrName>style.opacity</p:attrName>
                                        </p:attrNameLst>
                                      </p:cBhvr>
                                      <p:to>
                                        <p:strVal val="0.25"/>
                                      </p:to>
                                    </p:set>
                                    <p:animEffect filter="image" prLst="opacity: 0.25">
                                      <p:cBhvr rctx="IE">
                                        <p:cTn id="369" dur="indefinite"/>
                                        <p:tgtEl>
                                          <p:spTgt spid="91"/>
                                        </p:tgtEl>
                                      </p:cBhvr>
                                    </p:animEffect>
                                  </p:childTnLst>
                                </p:cTn>
                              </p:par>
                              <p:par>
                                <p:cTn id="370" presetID="9" presetClass="emph" presetSubtype="0" grpId="1" nodeType="withEffect">
                                  <p:stCondLst>
                                    <p:cond delay="0"/>
                                  </p:stCondLst>
                                  <p:childTnLst>
                                    <p:set>
                                      <p:cBhvr rctx="PPT">
                                        <p:cTn id="371" dur="indefinite"/>
                                        <p:tgtEl>
                                          <p:spTgt spid="92"/>
                                        </p:tgtEl>
                                        <p:attrNameLst>
                                          <p:attrName>style.opacity</p:attrName>
                                        </p:attrNameLst>
                                      </p:cBhvr>
                                      <p:to>
                                        <p:strVal val="0.25"/>
                                      </p:to>
                                    </p:set>
                                    <p:animEffect filter="image" prLst="opacity: 0.25">
                                      <p:cBhvr rctx="IE">
                                        <p:cTn id="372" dur="indefinite"/>
                                        <p:tgtEl>
                                          <p:spTgt spid="92"/>
                                        </p:tgtEl>
                                      </p:cBhvr>
                                    </p:animEffect>
                                  </p:childTnLst>
                                </p:cTn>
                              </p:par>
                              <p:par>
                                <p:cTn id="373" presetID="9" presetClass="emph" presetSubtype="0" grpId="2" nodeType="withEffect">
                                  <p:stCondLst>
                                    <p:cond delay="0"/>
                                  </p:stCondLst>
                                  <p:childTnLst>
                                    <p:set>
                                      <p:cBhvr rctx="PPT">
                                        <p:cTn id="374" dur="indefinite"/>
                                        <p:tgtEl>
                                          <p:spTgt spid="95"/>
                                        </p:tgtEl>
                                        <p:attrNameLst>
                                          <p:attrName>style.opacity</p:attrName>
                                        </p:attrNameLst>
                                      </p:cBhvr>
                                      <p:to>
                                        <p:strVal val="0.25"/>
                                      </p:to>
                                    </p:set>
                                    <p:animEffect filter="image" prLst="opacity: 0.25">
                                      <p:cBhvr rctx="IE">
                                        <p:cTn id="375" dur="indefinite"/>
                                        <p:tgtEl>
                                          <p:spTgt spid="95"/>
                                        </p:tgtEl>
                                      </p:cBhvr>
                                    </p:animEffect>
                                  </p:childTnLst>
                                </p:cTn>
                              </p:par>
                              <p:par>
                                <p:cTn id="376" presetID="9" presetClass="emph" presetSubtype="0" grpId="2" nodeType="withEffect">
                                  <p:stCondLst>
                                    <p:cond delay="0"/>
                                  </p:stCondLst>
                                  <p:childTnLst>
                                    <p:set>
                                      <p:cBhvr rctx="PPT">
                                        <p:cTn id="377" dur="indefinite"/>
                                        <p:tgtEl>
                                          <p:spTgt spid="96"/>
                                        </p:tgtEl>
                                        <p:attrNameLst>
                                          <p:attrName>style.opacity</p:attrName>
                                        </p:attrNameLst>
                                      </p:cBhvr>
                                      <p:to>
                                        <p:strVal val="0.25"/>
                                      </p:to>
                                    </p:set>
                                    <p:animEffect filter="image" prLst="opacity: 0.25">
                                      <p:cBhvr rctx="IE">
                                        <p:cTn id="378" dur="indefinite"/>
                                        <p:tgtEl>
                                          <p:spTgt spid="96"/>
                                        </p:tgtEl>
                                      </p:cBhvr>
                                    </p:animEffect>
                                  </p:childTnLst>
                                </p:cTn>
                              </p:par>
                              <p:par>
                                <p:cTn id="379" presetID="9" presetClass="emph" presetSubtype="0" grpId="2" nodeType="withEffect">
                                  <p:stCondLst>
                                    <p:cond delay="0"/>
                                  </p:stCondLst>
                                  <p:childTnLst>
                                    <p:set>
                                      <p:cBhvr rctx="PPT">
                                        <p:cTn id="380" dur="indefinite"/>
                                        <p:tgtEl>
                                          <p:spTgt spid="97"/>
                                        </p:tgtEl>
                                        <p:attrNameLst>
                                          <p:attrName>style.opacity</p:attrName>
                                        </p:attrNameLst>
                                      </p:cBhvr>
                                      <p:to>
                                        <p:strVal val="0.25"/>
                                      </p:to>
                                    </p:set>
                                    <p:animEffect filter="image" prLst="opacity: 0.25">
                                      <p:cBhvr rctx="IE">
                                        <p:cTn id="381" dur="indefinite"/>
                                        <p:tgtEl>
                                          <p:spTgt spid="97"/>
                                        </p:tgtEl>
                                      </p:cBhvr>
                                    </p:animEffect>
                                  </p:childTnLst>
                                </p:cTn>
                              </p:par>
                              <p:par>
                                <p:cTn id="382" presetID="9" presetClass="emph" presetSubtype="0" grpId="2" nodeType="withEffect">
                                  <p:stCondLst>
                                    <p:cond delay="0"/>
                                  </p:stCondLst>
                                  <p:childTnLst>
                                    <p:set>
                                      <p:cBhvr rctx="PPT">
                                        <p:cTn id="383" dur="indefinite"/>
                                        <p:tgtEl>
                                          <p:spTgt spid="98"/>
                                        </p:tgtEl>
                                        <p:attrNameLst>
                                          <p:attrName>style.opacity</p:attrName>
                                        </p:attrNameLst>
                                      </p:cBhvr>
                                      <p:to>
                                        <p:strVal val="0.25"/>
                                      </p:to>
                                    </p:set>
                                    <p:animEffect filter="image" prLst="opacity: 0.25">
                                      <p:cBhvr rctx="IE">
                                        <p:cTn id="384" dur="indefinite"/>
                                        <p:tgtEl>
                                          <p:spTgt spid="98"/>
                                        </p:tgtEl>
                                      </p:cBhvr>
                                    </p:animEffect>
                                  </p:childTnLst>
                                </p:cTn>
                              </p:par>
                              <p:par>
                                <p:cTn id="385" presetID="9" presetClass="emph" presetSubtype="0" grpId="1" nodeType="withEffect">
                                  <p:stCondLst>
                                    <p:cond delay="0"/>
                                  </p:stCondLst>
                                  <p:childTnLst>
                                    <p:set>
                                      <p:cBhvr rctx="PPT">
                                        <p:cTn id="386" dur="indefinite"/>
                                        <p:tgtEl>
                                          <p:spTgt spid="99"/>
                                        </p:tgtEl>
                                        <p:attrNameLst>
                                          <p:attrName>style.opacity</p:attrName>
                                        </p:attrNameLst>
                                      </p:cBhvr>
                                      <p:to>
                                        <p:strVal val="0.25"/>
                                      </p:to>
                                    </p:set>
                                    <p:animEffect filter="image" prLst="opacity: 0.25">
                                      <p:cBhvr rctx="IE">
                                        <p:cTn id="387" dur="indefinite"/>
                                        <p:tgtEl>
                                          <p:spTgt spid="99"/>
                                        </p:tgtEl>
                                      </p:cBhvr>
                                    </p:animEffect>
                                  </p:childTnLst>
                                </p:cTn>
                              </p:par>
                              <p:par>
                                <p:cTn id="388" presetID="9" presetClass="emph" presetSubtype="0" grpId="2" nodeType="withEffect">
                                  <p:stCondLst>
                                    <p:cond delay="0"/>
                                  </p:stCondLst>
                                  <p:childTnLst>
                                    <p:set>
                                      <p:cBhvr rctx="PPT">
                                        <p:cTn id="389" dur="indefinite"/>
                                        <p:tgtEl>
                                          <p:spTgt spid="102"/>
                                        </p:tgtEl>
                                        <p:attrNameLst>
                                          <p:attrName>style.opacity</p:attrName>
                                        </p:attrNameLst>
                                      </p:cBhvr>
                                      <p:to>
                                        <p:strVal val="0.25"/>
                                      </p:to>
                                    </p:set>
                                    <p:animEffect filter="image" prLst="opacity: 0.25">
                                      <p:cBhvr rctx="IE">
                                        <p:cTn id="390" dur="indefinite"/>
                                        <p:tgtEl>
                                          <p:spTgt spid="102"/>
                                        </p:tgtEl>
                                      </p:cBhvr>
                                    </p:animEffect>
                                  </p:childTnLst>
                                </p:cTn>
                              </p:par>
                              <p:par>
                                <p:cTn id="391" presetID="9" presetClass="emph" presetSubtype="0" grpId="2" nodeType="withEffect">
                                  <p:stCondLst>
                                    <p:cond delay="0"/>
                                  </p:stCondLst>
                                  <p:childTnLst>
                                    <p:set>
                                      <p:cBhvr rctx="PPT">
                                        <p:cTn id="392" dur="indefinite"/>
                                        <p:tgtEl>
                                          <p:spTgt spid="103"/>
                                        </p:tgtEl>
                                        <p:attrNameLst>
                                          <p:attrName>style.opacity</p:attrName>
                                        </p:attrNameLst>
                                      </p:cBhvr>
                                      <p:to>
                                        <p:strVal val="0.25"/>
                                      </p:to>
                                    </p:set>
                                    <p:animEffect filter="image" prLst="opacity: 0.25">
                                      <p:cBhvr rctx="IE">
                                        <p:cTn id="393" dur="indefinite"/>
                                        <p:tgtEl>
                                          <p:spTgt spid="103"/>
                                        </p:tgtEl>
                                      </p:cBhvr>
                                    </p:animEffect>
                                  </p:childTnLst>
                                </p:cTn>
                              </p:par>
                              <p:par>
                                <p:cTn id="394" presetID="9" presetClass="emph" presetSubtype="0" grpId="2" nodeType="withEffect">
                                  <p:stCondLst>
                                    <p:cond delay="0"/>
                                  </p:stCondLst>
                                  <p:childTnLst>
                                    <p:set>
                                      <p:cBhvr rctx="PPT">
                                        <p:cTn id="395" dur="indefinite"/>
                                        <p:tgtEl>
                                          <p:spTgt spid="104"/>
                                        </p:tgtEl>
                                        <p:attrNameLst>
                                          <p:attrName>style.opacity</p:attrName>
                                        </p:attrNameLst>
                                      </p:cBhvr>
                                      <p:to>
                                        <p:strVal val="0.25"/>
                                      </p:to>
                                    </p:set>
                                    <p:animEffect filter="image" prLst="opacity: 0.25">
                                      <p:cBhvr rctx="IE">
                                        <p:cTn id="396" dur="indefinite"/>
                                        <p:tgtEl>
                                          <p:spTgt spid="104"/>
                                        </p:tgtEl>
                                      </p:cBhvr>
                                    </p:animEffect>
                                  </p:childTnLst>
                                </p:cTn>
                              </p:par>
                              <p:par>
                                <p:cTn id="397" presetID="9" presetClass="emph" presetSubtype="0" grpId="2" nodeType="withEffect">
                                  <p:stCondLst>
                                    <p:cond delay="0"/>
                                  </p:stCondLst>
                                  <p:childTnLst>
                                    <p:set>
                                      <p:cBhvr rctx="PPT">
                                        <p:cTn id="398" dur="indefinite"/>
                                        <p:tgtEl>
                                          <p:spTgt spid="105"/>
                                        </p:tgtEl>
                                        <p:attrNameLst>
                                          <p:attrName>style.opacity</p:attrName>
                                        </p:attrNameLst>
                                      </p:cBhvr>
                                      <p:to>
                                        <p:strVal val="0.25"/>
                                      </p:to>
                                    </p:set>
                                    <p:animEffect filter="image" prLst="opacity: 0.25">
                                      <p:cBhvr rctx="IE">
                                        <p:cTn id="399" dur="indefinite"/>
                                        <p:tgtEl>
                                          <p:spTgt spid="105"/>
                                        </p:tgtEl>
                                      </p:cBhvr>
                                    </p:animEffect>
                                  </p:childTnLst>
                                </p:cTn>
                              </p:par>
                              <p:par>
                                <p:cTn id="400" presetID="9" presetClass="emph" presetSubtype="0" grpId="1" nodeType="withEffect">
                                  <p:stCondLst>
                                    <p:cond delay="0"/>
                                  </p:stCondLst>
                                  <p:childTnLst>
                                    <p:set>
                                      <p:cBhvr rctx="PPT">
                                        <p:cTn id="401" dur="indefinite"/>
                                        <p:tgtEl>
                                          <p:spTgt spid="106"/>
                                        </p:tgtEl>
                                        <p:attrNameLst>
                                          <p:attrName>style.opacity</p:attrName>
                                        </p:attrNameLst>
                                      </p:cBhvr>
                                      <p:to>
                                        <p:strVal val="0.25"/>
                                      </p:to>
                                    </p:set>
                                    <p:animEffect filter="image" prLst="opacity: 0.25">
                                      <p:cBhvr rctx="IE">
                                        <p:cTn id="402" dur="indefinite"/>
                                        <p:tgtEl>
                                          <p:spTgt spid="106"/>
                                        </p:tgtEl>
                                      </p:cBhvr>
                                    </p:animEffect>
                                  </p:childTnLst>
                                </p:cTn>
                              </p:par>
                              <p:par>
                                <p:cTn id="403" presetID="9" presetClass="emph" presetSubtype="0" grpId="1" nodeType="withEffect">
                                  <p:stCondLst>
                                    <p:cond delay="0"/>
                                  </p:stCondLst>
                                  <p:childTnLst>
                                    <p:set>
                                      <p:cBhvr rctx="PPT">
                                        <p:cTn id="404" dur="indefinite"/>
                                        <p:tgtEl>
                                          <p:spTgt spid="81"/>
                                        </p:tgtEl>
                                        <p:attrNameLst>
                                          <p:attrName>style.opacity</p:attrName>
                                        </p:attrNameLst>
                                      </p:cBhvr>
                                      <p:to>
                                        <p:strVal val="0.25"/>
                                      </p:to>
                                    </p:set>
                                    <p:animEffect filter="image" prLst="opacity: 0.25">
                                      <p:cBhvr rctx="IE">
                                        <p:cTn id="405" dur="indefinite"/>
                                        <p:tgtEl>
                                          <p:spTgt spid="81"/>
                                        </p:tgtEl>
                                      </p:cBhvr>
                                    </p:animEffect>
                                  </p:childTnLst>
                                </p:cTn>
                              </p:par>
                              <p:par>
                                <p:cTn id="406" presetID="9" presetClass="emph" presetSubtype="0" grpId="1" nodeType="withEffect">
                                  <p:stCondLst>
                                    <p:cond delay="0"/>
                                  </p:stCondLst>
                                  <p:childTnLst>
                                    <p:set>
                                      <p:cBhvr rctx="PPT">
                                        <p:cTn id="407" dur="indefinite"/>
                                        <p:tgtEl>
                                          <p:spTgt spid="93"/>
                                        </p:tgtEl>
                                        <p:attrNameLst>
                                          <p:attrName>style.opacity</p:attrName>
                                        </p:attrNameLst>
                                      </p:cBhvr>
                                      <p:to>
                                        <p:strVal val="0.25"/>
                                      </p:to>
                                    </p:set>
                                    <p:animEffect filter="image" prLst="opacity: 0.25">
                                      <p:cBhvr rctx="IE">
                                        <p:cTn id="408" dur="indefinite"/>
                                        <p:tgtEl>
                                          <p:spTgt spid="93"/>
                                        </p:tgtEl>
                                      </p:cBhvr>
                                    </p:animEffect>
                                  </p:childTnLst>
                                </p:cTn>
                              </p:par>
                              <p:par>
                                <p:cTn id="409" presetID="9" presetClass="emph" presetSubtype="0" grpId="1" nodeType="withEffect">
                                  <p:stCondLst>
                                    <p:cond delay="0"/>
                                  </p:stCondLst>
                                  <p:childTnLst>
                                    <p:set>
                                      <p:cBhvr rctx="PPT">
                                        <p:cTn id="410" dur="indefinite"/>
                                        <p:tgtEl>
                                          <p:spTgt spid="100"/>
                                        </p:tgtEl>
                                        <p:attrNameLst>
                                          <p:attrName>style.opacity</p:attrName>
                                        </p:attrNameLst>
                                      </p:cBhvr>
                                      <p:to>
                                        <p:strVal val="0.25"/>
                                      </p:to>
                                    </p:set>
                                    <p:animEffect filter="image" prLst="opacity: 0.25">
                                      <p:cBhvr rctx="IE">
                                        <p:cTn id="411" dur="indefinite"/>
                                        <p:tgtEl>
                                          <p:spTgt spid="100"/>
                                        </p:tgtEl>
                                      </p:cBhvr>
                                    </p:animEffect>
                                  </p:childTnLst>
                                </p:cTn>
                              </p:par>
                              <p:par>
                                <p:cTn id="412" presetID="9" presetClass="emph" presetSubtype="0" grpId="1" nodeType="withEffect">
                                  <p:stCondLst>
                                    <p:cond delay="0"/>
                                  </p:stCondLst>
                                  <p:childTnLst>
                                    <p:set>
                                      <p:cBhvr rctx="PPT">
                                        <p:cTn id="413" dur="indefinite"/>
                                        <p:tgtEl>
                                          <p:spTgt spid="107"/>
                                        </p:tgtEl>
                                        <p:attrNameLst>
                                          <p:attrName>style.opacity</p:attrName>
                                        </p:attrNameLst>
                                      </p:cBhvr>
                                      <p:to>
                                        <p:strVal val="0.25"/>
                                      </p:to>
                                    </p:set>
                                    <p:animEffect filter="image" prLst="opacity: 0.25">
                                      <p:cBhvr rctx="IE">
                                        <p:cTn id="414" dur="indefinite"/>
                                        <p:tgtEl>
                                          <p:spTgt spid="107"/>
                                        </p:tgtEl>
                                      </p:cBhvr>
                                    </p:animEffect>
                                  </p:childTnLst>
                                </p:cTn>
                              </p:par>
                            </p:childTnLst>
                          </p:cTn>
                        </p:par>
                      </p:childTnLst>
                    </p:cTn>
                  </p:par>
                  <p:par>
                    <p:cTn id="415" fill="hold">
                      <p:stCondLst>
                        <p:cond delay="indefinite"/>
                      </p:stCondLst>
                      <p:childTnLst>
                        <p:par>
                          <p:cTn id="416" fill="hold">
                            <p:stCondLst>
                              <p:cond delay="0"/>
                            </p:stCondLst>
                            <p:childTnLst>
                              <p:par>
                                <p:cTn id="417" presetID="1" presetClass="entr" presetSubtype="0" fill="hold" grpId="0" nodeType="clickEffect">
                                  <p:stCondLst>
                                    <p:cond delay="0"/>
                                  </p:stCondLst>
                                  <p:childTnLst>
                                    <p:set>
                                      <p:cBhvr>
                                        <p:cTn id="4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1" animBg="1"/>
      <p:bldP spid="87" grpId="2" animBg="1"/>
      <p:bldP spid="87" grpId="3" animBg="1"/>
      <p:bldP spid="80" grpId="0" animBg="1"/>
      <p:bldP spid="80" grpId="1" animBg="1"/>
      <p:bldP spid="80" grpId="2" animBg="1"/>
      <p:bldP spid="35" grpId="0" animBg="1"/>
      <p:bldP spid="35" grpId="1" animBg="1"/>
      <p:bldP spid="35" grpId="2" animBg="1"/>
      <p:bldP spid="94" grpId="0" animBg="1"/>
      <p:bldP spid="94" grpId="1" animBg="1"/>
      <p:bldP spid="94" grpId="2" animBg="1"/>
      <p:bldP spid="101" grpId="0" animBg="1"/>
      <p:bldP spid="101" grpId="1" animBg="1"/>
      <p:bldP spid="101" grpId="2" animBg="1"/>
      <p:bldP spid="82" grpId="0"/>
      <p:bldP spid="82" grpId="1"/>
      <p:bldP spid="82" grpId="2"/>
      <p:bldP spid="83" grpId="0"/>
      <p:bldP spid="83" grpId="1"/>
      <p:bldP spid="83" grpId="2"/>
      <p:bldP spid="84" grpId="0"/>
      <p:bldP spid="84" grpId="1"/>
      <p:bldP spid="84" grpId="2"/>
      <p:bldP spid="85" grpId="0"/>
      <p:bldP spid="85" grpId="1"/>
      <p:bldP spid="85" grpId="2"/>
      <p:bldP spid="86" grpId="0"/>
      <p:bldP spid="86" grpId="1"/>
      <p:bldP spid="69" grpId="0" animBg="1"/>
      <p:bldP spid="69" grpId="1" animBg="1"/>
      <p:bldP spid="65" grpId="0" animBg="1"/>
      <p:bldP spid="65" grpId="1" animBg="1"/>
      <p:bldP spid="66" grpId="0" animBg="1"/>
      <p:bldP spid="66" grpId="1" animBg="1"/>
      <p:bldP spid="67" grpId="0" animBg="1"/>
      <p:bldP spid="67" grpId="1" animBg="1"/>
      <p:bldP spid="68" grpId="0" animBg="1"/>
      <p:bldP spid="68" grpId="1" animBg="1"/>
      <p:bldP spid="57" grpId="0" animBg="1"/>
      <p:bldP spid="57" grpId="1" animBg="1"/>
      <p:bldP spid="57" grpId="2" animBg="1"/>
      <p:bldP spid="57" grpId="3" animBg="1"/>
      <p:bldP spid="55" grpId="0" animBg="1"/>
      <p:bldP spid="55" grpId="1" animBg="1"/>
      <p:bldP spid="55" grpId="2" animBg="1"/>
      <p:bldP spid="55" grpId="3" animBg="1"/>
      <p:bldP spid="56" grpId="0" animBg="1"/>
      <p:bldP spid="56" grpId="1" animBg="1"/>
      <p:bldP spid="56" grpId="2" animBg="1"/>
      <p:bldP spid="56" grpId="3" animBg="1"/>
      <p:bldP spid="44" grpId="0" animBg="1"/>
      <p:bldP spid="44" grpId="1" animBg="1"/>
      <p:bldP spid="44" grpId="2" animBg="1"/>
      <p:bldP spid="44" grpId="3" animBg="1"/>
      <p:bldP spid="54" grpId="0" animBg="1"/>
      <p:bldP spid="54" grpId="1" animBg="1"/>
      <p:bldP spid="54" grpId="2" animBg="1"/>
      <p:bldP spid="54" grpId="3"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 grpId="0" animBg="1"/>
      <p:bldP spid="7" grpId="0" animBg="1"/>
      <p:bldP spid="7" grpId="1" animBg="1"/>
      <p:bldP spid="7" grpId="2" animBg="1"/>
      <p:bldP spid="7" grpId="3" animBg="1"/>
      <p:bldP spid="7" grpId="4" animBg="1"/>
      <p:bldP spid="8" grpId="0"/>
      <p:bldP spid="71" grpId="0"/>
      <p:bldP spid="71" grpId="1"/>
      <p:bldP spid="43" grpId="0" animBg="1"/>
      <p:bldP spid="13" grpId="0" animBg="1"/>
      <p:bldP spid="13" grpId="1" animBg="1"/>
      <p:bldP spid="63" grpId="0" animBg="1"/>
      <p:bldP spid="36" grpId="0"/>
      <p:bldP spid="36" grpId="1"/>
      <p:bldP spid="36" grpId="2"/>
      <p:bldP spid="37" grpId="0"/>
      <p:bldP spid="37" grpId="1"/>
      <p:bldP spid="37" grpId="2"/>
      <p:bldP spid="74" grpId="0"/>
      <p:bldP spid="74" grpId="1"/>
      <p:bldP spid="74" grpId="2"/>
      <p:bldP spid="76" grpId="0"/>
      <p:bldP spid="76" grpId="1"/>
      <p:bldP spid="76" grpId="2"/>
      <p:bldP spid="78" grpId="1"/>
      <p:bldP spid="78" grpId="2"/>
      <p:bldP spid="88" grpId="0"/>
      <p:bldP spid="88" grpId="1"/>
      <p:bldP spid="88" grpId="2"/>
      <p:bldP spid="89" grpId="0"/>
      <p:bldP spid="89" grpId="1"/>
      <p:bldP spid="89" grpId="2"/>
      <p:bldP spid="90" grpId="0"/>
      <p:bldP spid="90" grpId="1"/>
      <p:bldP spid="90" grpId="2"/>
      <p:bldP spid="91" grpId="0"/>
      <p:bldP spid="91" grpId="1"/>
      <p:bldP spid="91" grpId="2"/>
      <p:bldP spid="92" grpId="0"/>
      <p:bldP spid="92" grpId="1"/>
      <p:bldP spid="95" grpId="0"/>
      <p:bldP spid="95" grpId="1"/>
      <p:bldP spid="95" grpId="2"/>
      <p:bldP spid="96" grpId="0"/>
      <p:bldP spid="96" grpId="1"/>
      <p:bldP spid="96" grpId="2"/>
      <p:bldP spid="97" grpId="0"/>
      <p:bldP spid="97" grpId="1"/>
      <p:bldP spid="97" grpId="2"/>
      <p:bldP spid="98" grpId="0"/>
      <p:bldP spid="98" grpId="1"/>
      <p:bldP spid="98" grpId="2"/>
      <p:bldP spid="99" grpId="0"/>
      <p:bldP spid="99" grpId="1"/>
      <p:bldP spid="102" grpId="0"/>
      <p:bldP spid="102" grpId="1"/>
      <p:bldP spid="102" grpId="2"/>
      <p:bldP spid="103" grpId="0"/>
      <p:bldP spid="103" grpId="1"/>
      <p:bldP spid="103" grpId="2"/>
      <p:bldP spid="104" grpId="0"/>
      <p:bldP spid="104" grpId="1"/>
      <p:bldP spid="104" grpId="2"/>
      <p:bldP spid="105" grpId="0"/>
      <p:bldP spid="105" grpId="1"/>
      <p:bldP spid="105" grpId="2"/>
      <p:bldP spid="106" grpId="0"/>
      <p:bldP spid="106" grpId="1"/>
      <p:bldP spid="81" grpId="0"/>
      <p:bldP spid="81" grpId="1"/>
      <p:bldP spid="93" grpId="0"/>
      <p:bldP spid="93" grpId="1"/>
      <p:bldP spid="100" grpId="0"/>
      <p:bldP spid="100" grpId="1"/>
      <p:bldP spid="107" grpId="0"/>
      <p:bldP spid="107" grpId="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r>
              <a:rPr lang="en-US" sz="2400" dirty="0"/>
              <a:t> and requires the use of O(n</a:t>
            </a:r>
            <a:r>
              <a:rPr lang="en-US" sz="2400" baseline="30000" dirty="0"/>
              <a:t>2</a:t>
            </a:r>
            <a:r>
              <a:rPr lang="en-US" sz="2400" dirty="0"/>
              <a:t>) dynamic programming </a:t>
            </a:r>
            <a:r>
              <a:rPr lang="en-US" sz="2400" dirty="0" smtClean="0"/>
              <a:t>algorithm </a:t>
            </a:r>
            <a:endParaRPr lang="en-US" sz="2400" dirty="0" smtClean="0"/>
          </a:p>
          <a:p>
            <a:pPr lvl="1"/>
            <a:r>
              <a:rPr lang="en-US" sz="2100" dirty="0" smtClean="0"/>
              <a:t>We </a:t>
            </a:r>
            <a:r>
              <a:rPr lang="en-US" sz="2100" dirty="0"/>
              <a:t>need to align millions to billions of reads </a:t>
            </a:r>
            <a:endParaRPr lang="en-US" sz="2100" dirty="0" smtClean="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a:t>
            </a:r>
            <a:r>
              <a:rPr lang="en-US" sz="2400" dirty="0" smtClean="0"/>
              <a:t>mappers </a:t>
            </a:r>
            <a:r>
              <a:rPr lang="en-US" sz="2400" dirty="0"/>
              <a:t>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r>
              <a:rPr lang="en-US" sz="1400" b="1" dirty="0" smtClean="0">
                <a:solidFill>
                  <a:srgbClr val="4E6229"/>
                </a:solidFill>
              </a:rPr>
              <a:t>]</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414180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3" end="3"/>
                                            </p:txEl>
                                          </p:spTgt>
                                        </p:tgtEl>
                                        <p:attrNameLst>
                                          <p:attrName>style.opacity</p:attrName>
                                        </p:attrNameLst>
                                      </p:cBhvr>
                                      <p:to>
                                        <p:strVal val="0.25"/>
                                      </p:to>
                                    </p:set>
                                    <p:animEffect filter="image" prLst="opacity: 0.25">
                                      <p:cBhvr rctx="IE">
                                        <p:cTn id="35" dur="indefinite"/>
                                        <p:tgtEl>
                                          <p:spTgt spid="3">
                                            <p:txEl>
                                              <p:pRg st="3" end="3"/>
                                            </p:txEl>
                                          </p:spTgt>
                                        </p:tgtEl>
                                      </p:cBhvr>
                                    </p:animEffect>
                                  </p:childTnLst>
                                </p:cTn>
                              </p:par>
                              <p:par>
                                <p:cTn id="36" presetID="9" presetClass="emph" presetSubtype="0" nodeType="withEffect">
                                  <p:stCondLst>
                                    <p:cond delay="0"/>
                                  </p:stCondLst>
                                  <p:childTnLst>
                                    <p:set>
                                      <p:cBhvr rctx="PPT">
                                        <p:cTn id="37" dur="indefinite"/>
                                        <p:tgtEl>
                                          <p:spTgt spid="3">
                                            <p:txEl>
                                              <p:pRg st="4" end="4"/>
                                            </p:txEl>
                                          </p:spTgt>
                                        </p:tgtEl>
                                        <p:attrNameLst>
                                          <p:attrName>style.opacity</p:attrName>
                                        </p:attrNameLst>
                                      </p:cBhvr>
                                      <p:to>
                                        <p:strVal val="0.25"/>
                                      </p:to>
                                    </p:set>
                                    <p:animEffect filter="image" prLst="opacity: 0.25">
                                      <p:cBhvr rctx="IE">
                                        <p:cTn id="38" dur="indefinite"/>
                                        <p:tgtEl>
                                          <p:spTgt spid="3">
                                            <p:txEl>
                                              <p:pRg st="4" end="4"/>
                                            </p:txEl>
                                          </p:spTgt>
                                        </p:tgtEl>
                                      </p:cBhvr>
                                    </p:animEffect>
                                  </p:childTnLst>
                                </p:cTn>
                              </p:par>
                              <p:par>
                                <p:cTn id="39" presetID="9" presetClass="emph" presetSubtype="0" nodeType="withEffect">
                                  <p:stCondLst>
                                    <p:cond delay="0"/>
                                  </p:stCondLst>
                                  <p:childTnLst>
                                    <p:set>
                                      <p:cBhvr rctx="PPT">
                                        <p:cTn id="40" dur="indefinite"/>
                                        <p:tgtEl>
                                          <p:spTgt spid="3">
                                            <p:txEl>
                                              <p:pRg st="5" end="5"/>
                                            </p:txEl>
                                          </p:spTgt>
                                        </p:tgtEl>
                                        <p:attrNameLst>
                                          <p:attrName>style.opacity</p:attrName>
                                        </p:attrNameLst>
                                      </p:cBhvr>
                                      <p:to>
                                        <p:strVal val="0.25"/>
                                      </p:to>
                                    </p:set>
                                    <p:animEffect filter="image" prLst="opacity: 0.25">
                                      <p:cBhvr rctx="IE">
                                        <p:cTn id="41" dur="indefinite"/>
                                        <p:tgtEl>
                                          <p:spTgt spid="3">
                                            <p:txEl>
                                              <p:pRg st="5" end="5"/>
                                            </p:txEl>
                                          </p:spTgt>
                                        </p:tgtEl>
                                      </p:cBhvr>
                                    </p:animEffect>
                                  </p:childTnLst>
                                </p:cTn>
                              </p:par>
                              <p:par>
                                <p:cTn id="42" presetID="9" presetClass="emph" presetSubtype="0" nodeType="withEffect">
                                  <p:stCondLst>
                                    <p:cond delay="0"/>
                                  </p:stCondLst>
                                  <p:childTnLst>
                                    <p:set>
                                      <p:cBhvr rctx="PPT">
                                        <p:cTn id="43" dur="indefinite"/>
                                        <p:tgtEl>
                                          <p:spTgt spid="3">
                                            <p:txEl>
                                              <p:pRg st="7" end="7"/>
                                            </p:txEl>
                                          </p:spTgt>
                                        </p:tgtEl>
                                        <p:attrNameLst>
                                          <p:attrName>style.opacity</p:attrName>
                                        </p:attrNameLst>
                                      </p:cBhvr>
                                      <p:to>
                                        <p:strVal val="0.25"/>
                                      </p:to>
                                    </p:set>
                                    <p:animEffect filter="image" prLst="opacity: 0.25">
                                      <p:cBhvr rctx="IE">
                                        <p:cTn id="44" dur="indefinite"/>
                                        <p:tgtEl>
                                          <p:spTgt spid="3">
                                            <p:txEl>
                                              <p:pRg st="7" end="7"/>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Background: </a:t>
            </a:r>
            <a:r>
              <a:rPr lang="en-US" sz="3200" b="1" dirty="0" smtClean="0">
                <a:latin typeface="Cambria" panose="02040503050406030204" pitchFamily="18" charset="0"/>
              </a:rPr>
              <a:t>Read Mappers</a:t>
            </a:r>
            <a:endParaRPr lang="en-US" sz="4000" b="1"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Hash Table Based with Filter</a:t>
            </a:r>
            <a:endParaRPr lang="en-US" sz="3200" b="1" dirty="0">
              <a:latin typeface="Cambria" panose="02040503050406030204" pitchFamily="18" charset="0"/>
            </a:endParaRPr>
          </a:p>
        </p:txBody>
      </p:sp>
    </p:spTree>
    <p:extLst>
      <p:ext uri="{BB962C8B-B14F-4D97-AF65-F5344CB8AC3E}">
        <p14:creationId xmlns:p14="http://schemas.microsoft.com/office/powerpoint/2010/main" val="21089865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a:p>
            <a:pPr algn="ctr"/>
            <a:endParaRPr lang="en-US" sz="2400" b="1" dirty="0">
              <a:solidFill>
                <a:schemeClr val="tx1"/>
              </a:solidFill>
            </a:endParaRPr>
          </a:p>
          <a:p>
            <a:pPr algn="ctr"/>
            <a:endParaRPr lang="en-US" sz="2400" b="1" dirty="0">
              <a:solidFill>
                <a:schemeClr val="tx1"/>
              </a:solidFill>
            </a:endParaRPr>
          </a:p>
          <a:p>
            <a:pPr algn="ctr"/>
            <a:r>
              <a:rPr lang="en-US" sz="2400" b="1" dirty="0">
                <a:solidFill>
                  <a:schemeClr val="tx1"/>
                </a:solidFill>
              </a:rPr>
              <a:t>Filter</a:t>
            </a:r>
            <a:endParaRPr lang="en-US" b="1" dirty="0">
              <a:solidFill>
                <a:schemeClr val="tx1"/>
              </a:solidFill>
            </a:endParaRP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894</a:t>
            </a:r>
            <a:endParaRPr lang="en-US" b="1" dirty="0"/>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37</a:t>
            </a:r>
            <a:endParaRPr lang="en-US" b="1" dirty="0"/>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1564</a:t>
            </a:r>
            <a:endParaRPr lang="en-US" b="1" dirty="0"/>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140</a:t>
            </a:r>
            <a:endParaRPr lang="en-US" b="1" dirty="0"/>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Hash Tables </a:t>
            </a:r>
            <a:r>
              <a:rPr lang="en-US" sz="4400" b="1" dirty="0">
                <a:solidFill>
                  <a:schemeClr val="tx1"/>
                </a:solidFill>
                <a:latin typeface="Cambria" charset="0"/>
                <a:ea typeface="Cambria" charset="0"/>
                <a:cs typeface="Cambria" charset="0"/>
              </a:rPr>
              <a:t>in Read Mapping</a:t>
            </a:r>
          </a:p>
        </p:txBody>
      </p:sp>
      <p:sp>
        <p:nvSpPr>
          <p:cNvPr id="4" name="Slide Number Placeholder 3"/>
          <p:cNvSpPr>
            <a:spLocks noGrp="1"/>
          </p:cNvSpPr>
          <p:nvPr>
            <p:ph type="sldNum" sz="quarter" idx="11"/>
          </p:nvPr>
        </p:nvSpPr>
        <p:spPr/>
        <p:txBody>
          <a:bodyPr/>
          <a:lstStyle/>
          <a:p>
            <a:fld id="{4CAE9295-42F8-0747-9AE1-33958E89C374}" type="slidenum">
              <a:rPr lang="en-US" smtClean="0"/>
              <a:t>13</a:t>
            </a:fld>
            <a:endParaRPr lang="en-US"/>
          </a:p>
        </p:txBody>
      </p:sp>
      <p:pic>
        <p:nvPicPr>
          <p:cNvPr id="5" name="Picture 4"/>
          <p:cNvPicPr>
            <a:picLocks noChangeAspect="1"/>
          </p:cNvPicPr>
          <p:nvPr/>
        </p:nvPicPr>
        <p:blipFill>
          <a:blip r:embed="rId4"/>
          <a:stretch>
            <a:fillRect/>
          </a:stretch>
        </p:blipFill>
        <p:spPr>
          <a:xfrm>
            <a:off x="7996846" y="2"/>
            <a:ext cx="1147154" cy="973789"/>
          </a:xfrm>
          <a:prstGeom prst="rect">
            <a:avLst/>
          </a:prstGeom>
        </p:spPr>
      </p:pic>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TextBox 7"/>
          <p:cNvSpPr txBox="1"/>
          <p:nvPr/>
        </p:nvSpPr>
        <p:spPr>
          <a:xfrm>
            <a:off x="79747" y="919191"/>
            <a:ext cx="3114829" cy="369332"/>
          </a:xfrm>
          <a:prstGeom prst="rect">
            <a:avLst/>
          </a:prstGeom>
          <a:noFill/>
        </p:spPr>
        <p:txBody>
          <a:bodyPr wrap="square" rtlCol="0">
            <a:spAutoFit/>
          </a:bodyPr>
          <a:lstStyle/>
          <a:p>
            <a:r>
              <a:rPr lang="en-US" b="1" dirty="0">
                <a:solidFill>
                  <a:srgbClr val="FF0000"/>
                </a:solidFill>
              </a:rPr>
              <a:t>Read Sequence (100 </a:t>
            </a:r>
            <a:r>
              <a:rPr lang="en-US" b="1" dirty="0" err="1">
                <a:solidFill>
                  <a:srgbClr val="FF0000"/>
                </a:solidFill>
              </a:rPr>
              <a:t>bp</a:t>
            </a:r>
            <a:r>
              <a:rPr lang="en-US" b="1" dirty="0">
                <a:solidFill>
                  <a:srgbClr val="FF0000"/>
                </a:solidFill>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r>
              <a:rPr lang="en-US" sz="5400" dirty="0">
                <a:solidFill>
                  <a:schemeClr val="accent2">
                    <a:lumMod val="75000"/>
                  </a:schemeClr>
                </a:solidFill>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Reference Genome</a:t>
            </a:r>
            <a:endParaRPr lang="en-US" sz="2400" dirty="0"/>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lain" startAt="37"/>
            </a:pPr>
            <a:r>
              <a:rPr lang="en-US" b="1" dirty="0"/>
              <a:t>      140</a:t>
            </a:r>
          </a:p>
          <a:p>
            <a:pPr marL="342900" indent="-342900" algn="ctr">
              <a:buAutoNum type="arabicPlain" startAt="894"/>
            </a:pPr>
            <a:r>
              <a:rPr lang="en-US" b="1" dirty="0"/>
              <a:t>      1203 </a:t>
            </a:r>
          </a:p>
          <a:p>
            <a:pPr algn="ctr"/>
            <a:r>
              <a:rPr lang="en-US" b="1" dirty="0"/>
              <a:t>1564</a:t>
            </a:r>
          </a:p>
        </p:txBody>
      </p:sp>
      <p:sp>
        <p:nvSpPr>
          <p:cNvPr id="36" name="TextBox 35"/>
          <p:cNvSpPr txBox="1"/>
          <p:nvPr/>
        </p:nvSpPr>
        <p:spPr>
          <a:xfrm>
            <a:off x="817172" y="1701939"/>
            <a:ext cx="1765864" cy="461665"/>
          </a:xfrm>
          <a:prstGeom prst="rect">
            <a:avLst/>
          </a:prstGeom>
          <a:noFill/>
        </p:spPr>
        <p:txBody>
          <a:bodyPr wrap="square" rtlCol="0">
            <a:spAutoFit/>
          </a:bodyPr>
          <a:lstStyle/>
          <a:p>
            <a:r>
              <a:rPr lang="en-US" sz="2400" b="1" i="1" dirty="0"/>
              <a:t>Aligning</a:t>
            </a:r>
          </a:p>
        </p:txBody>
      </p:sp>
      <p:sp>
        <p:nvSpPr>
          <p:cNvPr id="37" name="Rectangle 36"/>
          <p:cNvSpPr/>
          <p:nvPr/>
        </p:nvSpPr>
        <p:spPr>
          <a:xfrm>
            <a:off x="2101860" y="1776017"/>
            <a:ext cx="256802" cy="369332"/>
          </a:xfrm>
          <a:prstGeom prst="rect">
            <a:avLst/>
          </a:prstGeom>
        </p:spPr>
        <p:txBody>
          <a:bodyPr wrap="none">
            <a:spAutoFit/>
          </a:bodyPr>
          <a:lstStyle/>
          <a:p>
            <a:r>
              <a:rPr lang="en-US" b="1" i="1" dirty="0"/>
              <a:t>.</a:t>
            </a:r>
            <a:endParaRPr lang="en-US" dirty="0"/>
          </a:p>
        </p:txBody>
      </p:sp>
      <p:sp>
        <p:nvSpPr>
          <p:cNvPr id="74" name="Rectangle 73"/>
          <p:cNvSpPr/>
          <p:nvPr/>
        </p:nvSpPr>
        <p:spPr>
          <a:xfrm>
            <a:off x="2190390" y="1776017"/>
            <a:ext cx="256802" cy="369332"/>
          </a:xfrm>
          <a:prstGeom prst="rect">
            <a:avLst/>
          </a:prstGeom>
        </p:spPr>
        <p:txBody>
          <a:bodyPr wrap="none">
            <a:spAutoFit/>
          </a:bodyPr>
          <a:lstStyle/>
          <a:p>
            <a:r>
              <a:rPr lang="en-US" b="1" i="1"/>
              <a:t>.</a:t>
            </a:r>
            <a:endParaRPr lang="en-US" dirty="0"/>
          </a:p>
        </p:txBody>
      </p:sp>
      <p:sp>
        <p:nvSpPr>
          <p:cNvPr id="76" name="Rectangle 75"/>
          <p:cNvSpPr/>
          <p:nvPr/>
        </p:nvSpPr>
        <p:spPr>
          <a:xfrm>
            <a:off x="2283881" y="1776017"/>
            <a:ext cx="256802" cy="369332"/>
          </a:xfrm>
          <a:prstGeom prst="rect">
            <a:avLst/>
          </a:prstGeom>
        </p:spPr>
        <p:txBody>
          <a:bodyPr wrap="none">
            <a:spAutoFit/>
          </a:bodyPr>
          <a:lstStyle/>
          <a:p>
            <a:r>
              <a:rPr lang="en-US" b="1" i="1"/>
              <a:t>.</a:t>
            </a:r>
            <a:endParaRPr lang="en-US" dirty="0"/>
          </a:p>
        </p:txBody>
      </p:sp>
      <p:sp>
        <p:nvSpPr>
          <p:cNvPr id="78" name="TextBox 77"/>
          <p:cNvSpPr txBox="1"/>
          <p:nvPr/>
        </p:nvSpPr>
        <p:spPr>
          <a:xfrm>
            <a:off x="969572" y="1695526"/>
            <a:ext cx="1271956" cy="461665"/>
          </a:xfrm>
          <a:prstGeom prst="rect">
            <a:avLst/>
          </a:prstGeom>
          <a:noFill/>
        </p:spPr>
        <p:txBody>
          <a:bodyPr wrap="square" rtlCol="0">
            <a:spAutoFit/>
          </a:bodyPr>
          <a:lstStyle/>
          <a:p>
            <a:r>
              <a:rPr lang="en-US" sz="2400" b="1" i="1" dirty="0">
                <a:solidFill>
                  <a:schemeClr val="tx2"/>
                </a:solidFill>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r>
              <a:rPr lang="en-US" sz="2400" b="1" i="1" dirty="0"/>
              <a:t>Aligning</a:t>
            </a:r>
          </a:p>
        </p:txBody>
      </p:sp>
      <p:sp>
        <p:nvSpPr>
          <p:cNvPr id="89" name="Rectangle 88"/>
          <p:cNvSpPr/>
          <p:nvPr/>
        </p:nvSpPr>
        <p:spPr>
          <a:xfrm>
            <a:off x="7557096" y="1755449"/>
            <a:ext cx="256802" cy="369332"/>
          </a:xfrm>
          <a:prstGeom prst="rect">
            <a:avLst/>
          </a:prstGeom>
        </p:spPr>
        <p:txBody>
          <a:bodyPr wrap="none">
            <a:spAutoFit/>
          </a:bodyPr>
          <a:lstStyle/>
          <a:p>
            <a:r>
              <a:rPr lang="en-US" b="1" i="1" dirty="0"/>
              <a:t>.</a:t>
            </a:r>
            <a:endParaRPr lang="en-US" dirty="0"/>
          </a:p>
        </p:txBody>
      </p:sp>
      <p:sp>
        <p:nvSpPr>
          <p:cNvPr id="90" name="Rectangle 89"/>
          <p:cNvSpPr/>
          <p:nvPr/>
        </p:nvSpPr>
        <p:spPr>
          <a:xfrm>
            <a:off x="7645626" y="1755449"/>
            <a:ext cx="256802" cy="369332"/>
          </a:xfrm>
          <a:prstGeom prst="rect">
            <a:avLst/>
          </a:prstGeom>
        </p:spPr>
        <p:txBody>
          <a:bodyPr wrap="none">
            <a:spAutoFit/>
          </a:bodyPr>
          <a:lstStyle/>
          <a:p>
            <a:r>
              <a:rPr lang="en-US" b="1" i="1"/>
              <a:t>.</a:t>
            </a:r>
            <a:endParaRPr lang="en-US" dirty="0"/>
          </a:p>
        </p:txBody>
      </p:sp>
      <p:sp>
        <p:nvSpPr>
          <p:cNvPr id="91" name="Rectangle 90"/>
          <p:cNvSpPr/>
          <p:nvPr/>
        </p:nvSpPr>
        <p:spPr>
          <a:xfrm>
            <a:off x="7739117" y="1755449"/>
            <a:ext cx="256802" cy="369332"/>
          </a:xfrm>
          <a:prstGeom prst="rect">
            <a:avLst/>
          </a:prstGeom>
        </p:spPr>
        <p:txBody>
          <a:bodyPr wrap="none">
            <a:spAutoFit/>
          </a:bodyPr>
          <a:lstStyle/>
          <a:p>
            <a:r>
              <a:rPr lang="en-US" b="1" i="1"/>
              <a:t>.</a:t>
            </a:r>
            <a:endParaRPr lang="en-US" dirty="0"/>
          </a:p>
        </p:txBody>
      </p:sp>
      <p:sp>
        <p:nvSpPr>
          <p:cNvPr id="92" name="TextBox 91"/>
          <p:cNvSpPr txBox="1"/>
          <p:nvPr/>
        </p:nvSpPr>
        <p:spPr>
          <a:xfrm>
            <a:off x="6249154" y="1684638"/>
            <a:ext cx="2028921" cy="461665"/>
          </a:xfrm>
          <a:prstGeom prst="rect">
            <a:avLst/>
          </a:prstGeom>
          <a:noFill/>
        </p:spPr>
        <p:txBody>
          <a:bodyPr wrap="square" rtlCol="0">
            <a:spAutoFit/>
          </a:bodyPr>
          <a:lstStyle/>
          <a:p>
            <a:r>
              <a:rPr lang="en-US" sz="2400" b="1" i="1" dirty="0">
                <a:solidFill>
                  <a:srgbClr val="FF0000"/>
                </a:solidFill>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r>
              <a:rPr lang="en-US" sz="5400" dirty="0">
                <a:solidFill>
                  <a:srgbClr val="FF0000"/>
                </a:solidFill>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r>
              <a:rPr lang="en-US" sz="5400" dirty="0">
                <a:solidFill>
                  <a:srgbClr val="FF0000"/>
                </a:solidFill>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r>
              <a:rPr lang="en-US" sz="5400" dirty="0">
                <a:solidFill>
                  <a:srgbClr val="FF0000"/>
                </a:solidFill>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r>
              <a:rPr lang="en-US" b="1" dirty="0"/>
              <a:t>False </a:t>
            </a:r>
            <a:r>
              <a:rPr lang="en-US" b="1" dirty="0" smtClean="0"/>
              <a:t>Negative</a:t>
            </a:r>
            <a:endParaRPr lang="en-US" b="1" dirty="0"/>
          </a:p>
        </p:txBody>
      </p:sp>
      <p:sp>
        <p:nvSpPr>
          <p:cNvPr id="93" name="Rectangle 92"/>
          <p:cNvSpPr/>
          <p:nvPr/>
        </p:nvSpPr>
        <p:spPr>
          <a:xfrm>
            <a:off x="6907339" y="1019100"/>
            <a:ext cx="877163" cy="923330"/>
          </a:xfrm>
          <a:prstGeom prst="rect">
            <a:avLst/>
          </a:prstGeom>
        </p:spPr>
        <p:txBody>
          <a:bodyPr wrap="none">
            <a:spAutoFit/>
          </a:bodyPr>
          <a:lstStyle/>
          <a:p>
            <a:r>
              <a:rPr lang="en-US" sz="5400" dirty="0">
                <a:solidFill>
                  <a:srgbClr val="FF0000"/>
                </a:solidFill>
              </a:rPr>
              <a:t>✘</a:t>
            </a:r>
          </a:p>
        </p:txBody>
      </p:sp>
    </p:spTree>
    <p:extLst>
      <p:ext uri="{BB962C8B-B14F-4D97-AF65-F5344CB8AC3E}">
        <p14:creationId xmlns:p14="http://schemas.microsoft.com/office/powerpoint/2010/main" val="15864017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b="1" dirty="0" smtClean="0">
                <a:latin typeface="Cambria" panose="02040503050406030204" pitchFamily="18" charset="0"/>
              </a:rPr>
              <a:t>Our Proposal: GRIM-Filter</a:t>
            </a:r>
            <a:endParaRPr lang="en-US" sz="4000" b="1"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176094502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Our Proposal: GRIM-Filter</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smtClean="0">
                <a:solidFill>
                  <a:srgbClr val="00B050"/>
                </a:solidFill>
                <a:latin typeface="Cambria" charset="0"/>
                <a:ea typeface="Cambria" charset="0"/>
                <a:cs typeface="Cambria" charset="0"/>
              </a:rPr>
              <a:t>Data Structures: Bins &amp; </a:t>
            </a:r>
            <a:r>
              <a:rPr lang="en-US" sz="3600" b="1" dirty="0" err="1" smtClean="0">
                <a:solidFill>
                  <a:srgbClr val="00B050"/>
                </a:solidFill>
                <a:latin typeface="Cambria" charset="0"/>
                <a:ea typeface="Cambria" charset="0"/>
                <a:cs typeface="Cambria" charset="0"/>
              </a:rPr>
              <a:t>Bitvectors</a:t>
            </a:r>
            <a:endParaRPr lang="en-US" sz="3600" b="1" dirty="0" smtClean="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Integrating </a:t>
            </a:r>
            <a:r>
              <a:rPr lang="en-US" sz="3600" dirty="0" smtClean="0">
                <a:latin typeface="Cambria" charset="0"/>
                <a:ea typeface="Cambria" charset="0"/>
                <a:cs typeface="Cambria" charset="0"/>
              </a:rPr>
              <a:t>GRIM-Filter into a Mapper</a:t>
            </a:r>
          </a:p>
        </p:txBody>
      </p:sp>
      <p:sp>
        <p:nvSpPr>
          <p:cNvPr id="4" name="Slide Number Placeholder 3"/>
          <p:cNvSpPr>
            <a:spLocks noGrp="1"/>
          </p:cNvSpPr>
          <p:nvPr>
            <p:ph type="sldNum" sz="quarter" idx="11"/>
          </p:nvPr>
        </p:nvSpPr>
        <p:spPr/>
        <p:txBody>
          <a:bodyPr/>
          <a:lstStyle/>
          <a:p>
            <a:fld id="{4CAE9295-42F8-0747-9AE1-33958E89C374}" type="slidenum">
              <a:rPr lang="en-US" smtClean="0"/>
              <a:t>15</a:t>
            </a:fld>
            <a:endParaRPr lang="en-US"/>
          </a:p>
        </p:txBody>
      </p:sp>
    </p:spTree>
    <p:extLst>
      <p:ext uri="{BB962C8B-B14F-4D97-AF65-F5344CB8AC3E}">
        <p14:creationId xmlns:p14="http://schemas.microsoft.com/office/powerpoint/2010/main" val="114714287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GRIM-Filter: Bins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16</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7" name="Content Placeholder 2"/>
          <p:cNvSpPr>
            <a:spLocks noGrp="1"/>
          </p:cNvSpPr>
          <p:nvPr>
            <p:ph idx="1"/>
          </p:nvPr>
        </p:nvSpPr>
        <p:spPr>
          <a:xfrm>
            <a:off x="228600" y="976291"/>
            <a:ext cx="8610600" cy="2377275"/>
          </a:xfrm>
        </p:spPr>
        <p:txBody>
          <a:bodyPr/>
          <a:lstStyle/>
          <a:p>
            <a:r>
              <a:rPr lang="en-US" sz="2400" dirty="0" smtClean="0"/>
              <a:t>We partition the genome into large sequences (</a:t>
            </a:r>
            <a:r>
              <a:rPr lang="en-US" sz="2400" b="1" dirty="0" smtClean="0">
                <a:solidFill>
                  <a:srgbClr val="0070C0"/>
                </a:solidFill>
              </a:rPr>
              <a:t>bins</a:t>
            </a:r>
            <a:r>
              <a:rPr lang="en-US" sz="2400" dirty="0" smtClean="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b="1" dirty="0"/>
              <a:t>…</a:t>
            </a:r>
            <a:r>
              <a:rPr lang="en-US" b="1" dirty="0"/>
              <a:t> </a:t>
            </a:r>
            <a:r>
              <a:rPr lang="en-US" sz="1200" b="1" dirty="0" smtClean="0"/>
              <a:t>GGAAATACGTTCAGTCAGTTGGAAATACGTTTTGGGCGTTACTTCTCAGTACGTACAGTACAGTAAAAATGACAGTAAGAC </a:t>
            </a:r>
            <a:r>
              <a:rPr lang="mr-IN" b="1" dirty="0"/>
              <a:t>…</a:t>
            </a:r>
            <a:endParaRPr lang="en-US" dirty="0"/>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1310154" y="1500003"/>
            <a:ext cx="1292366" cy="400110"/>
          </a:xfrm>
          <a:prstGeom prst="rect">
            <a:avLst/>
          </a:prstGeom>
          <a:noFill/>
        </p:spPr>
        <p:txBody>
          <a:bodyPr wrap="square" rtlCol="0">
            <a:spAutoFit/>
          </a:bodyPr>
          <a:lstStyle/>
          <a:p>
            <a:r>
              <a:rPr lang="en-US" sz="2000" i="1">
                <a:solidFill>
                  <a:schemeClr val="bg1">
                    <a:lumMod val="65000"/>
                  </a:schemeClr>
                </a:solidFill>
              </a:rPr>
              <a:t>Bin </a:t>
            </a:r>
            <a:r>
              <a:rPr lang="en-US" sz="2000" i="1" smtClean="0">
                <a:solidFill>
                  <a:schemeClr val="bg1">
                    <a:lumMod val="65000"/>
                  </a:schemeClr>
                </a:solidFill>
              </a:rPr>
              <a:t>x - 3</a:t>
            </a:r>
            <a:endParaRPr lang="en-US" sz="2000" i="1" dirty="0">
              <a:solidFill>
                <a:schemeClr val="bg1">
                  <a:lumMod val="65000"/>
                </a:schemeClr>
              </a:solidFill>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r>
              <a:rPr lang="en-US" sz="2000" i="1">
                <a:solidFill>
                  <a:schemeClr val="bg1">
                    <a:lumMod val="65000"/>
                  </a:schemeClr>
                </a:solidFill>
              </a:rPr>
              <a:t>Bin </a:t>
            </a:r>
            <a:r>
              <a:rPr lang="en-US" sz="2000" i="1" smtClean="0">
                <a:solidFill>
                  <a:schemeClr val="bg1">
                    <a:lumMod val="65000"/>
                  </a:schemeClr>
                </a:solidFill>
              </a:rPr>
              <a:t>x - 2</a:t>
            </a:r>
            <a:endParaRPr lang="en-US" sz="2000" i="1" dirty="0">
              <a:solidFill>
                <a:schemeClr val="bg1">
                  <a:lumMod val="65000"/>
                </a:schemeClr>
              </a:solidFill>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r>
              <a:rPr lang="en-US" sz="2000" i="1" dirty="0">
                <a:solidFill>
                  <a:schemeClr val="bg1">
                    <a:lumMod val="65000"/>
                  </a:schemeClr>
                </a:solidFill>
              </a:rPr>
              <a:t>Bin </a:t>
            </a:r>
            <a:r>
              <a:rPr lang="en-US" sz="2000" i="1" dirty="0" smtClean="0">
                <a:solidFill>
                  <a:schemeClr val="bg1">
                    <a:lumMod val="65000"/>
                  </a:schemeClr>
                </a:solidFill>
              </a:rPr>
              <a:t>x - 1</a:t>
            </a:r>
            <a:endParaRPr lang="en-US" sz="2000" i="1" dirty="0">
              <a:solidFill>
                <a:schemeClr val="bg1">
                  <a:lumMod val="65000"/>
                </a:schemeClr>
              </a:solidFill>
            </a:endParaRPr>
          </a:p>
        </p:txBody>
      </p:sp>
      <p:sp>
        <p:nvSpPr>
          <p:cNvPr id="16" name="TextBox 15"/>
          <p:cNvSpPr txBox="1"/>
          <p:nvPr/>
        </p:nvSpPr>
        <p:spPr>
          <a:xfrm>
            <a:off x="7161582" y="2703386"/>
            <a:ext cx="834760" cy="400110"/>
          </a:xfrm>
          <a:prstGeom prst="rect">
            <a:avLst/>
          </a:prstGeom>
          <a:noFill/>
        </p:spPr>
        <p:txBody>
          <a:bodyPr wrap="square" rtlCol="0">
            <a:spAutoFit/>
          </a:bodyPr>
          <a:lstStyle/>
          <a:p>
            <a:r>
              <a:rPr lang="en-US" sz="2000" i="1" dirty="0">
                <a:solidFill>
                  <a:schemeClr val="bg1">
                    <a:lumMod val="65000"/>
                  </a:schemeClr>
                </a:solidFill>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a:p>
            <a:pPr algn="ctr"/>
            <a:r>
              <a:rPr lang="en-US" dirty="0">
                <a:solidFill>
                  <a:schemeClr val="tx1"/>
                </a:solidFill>
              </a:rPr>
              <a:t>0</a:t>
            </a:r>
          </a:p>
          <a:p>
            <a:pPr algn="ctr"/>
            <a:r>
              <a:rPr lang="en-US" dirty="0">
                <a:solidFill>
                  <a:schemeClr val="tx1"/>
                </a:solidFill>
              </a:rPr>
              <a:t>1</a:t>
            </a:r>
          </a:p>
          <a:p>
            <a:pPr algn="ctr"/>
            <a:r>
              <a:rPr lang="mr-IN" dirty="0">
                <a:solidFill>
                  <a:schemeClr val="tx1"/>
                </a:solidFill>
              </a:rPr>
              <a:t>…</a:t>
            </a:r>
            <a:endParaRPr lang="en-US" dirty="0">
              <a:solidFill>
                <a:schemeClr val="tx1"/>
              </a:solidFill>
            </a:endParaRPr>
          </a:p>
          <a:p>
            <a:pPr algn="ctr"/>
            <a:r>
              <a:rPr lang="en-US" dirty="0">
                <a:solidFill>
                  <a:schemeClr val="tx1"/>
                </a:solidFill>
              </a:rPr>
              <a:t>1</a:t>
            </a:r>
          </a:p>
          <a:p>
            <a:pPr algn="ctr"/>
            <a:r>
              <a:rPr lang="en-US" dirty="0">
                <a:solidFill>
                  <a:schemeClr val="tx1"/>
                </a:solidFill>
              </a:rPr>
              <a:t>0</a:t>
            </a:r>
          </a:p>
          <a:p>
            <a:pPr algn="ctr"/>
            <a:r>
              <a:rPr lang="en-US" dirty="0">
                <a:solidFill>
                  <a:schemeClr val="tx1"/>
                </a:solidFill>
              </a:rPr>
              <a:t>0</a:t>
            </a:r>
          </a:p>
          <a:p>
            <a:pPr algn="ctr"/>
            <a:r>
              <a:rPr lang="mr-IN" dirty="0">
                <a:solidFill>
                  <a:schemeClr val="tx1"/>
                </a:solidFill>
              </a:rPr>
              <a:t>…</a:t>
            </a:r>
            <a:endParaRPr lang="en-US" dirty="0">
              <a:solidFill>
                <a:schemeClr val="tx1"/>
              </a:solidFill>
            </a:endParaRPr>
          </a:p>
          <a:p>
            <a:pPr algn="ctr"/>
            <a:r>
              <a:rPr lang="en-US" dirty="0">
                <a:solidFill>
                  <a:schemeClr val="tx1"/>
                </a:solidFill>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r>
              <a:rPr lang="en-US" sz="2000" b="1" dirty="0" err="1" smtClean="0">
                <a:solidFill>
                  <a:srgbClr val="0070C0"/>
                </a:solidFill>
              </a:rPr>
              <a:t>Bitvector</a:t>
            </a:r>
            <a:endParaRPr lang="en-US" sz="2000" b="1" dirty="0">
              <a:solidFill>
                <a:srgbClr val="0070C0"/>
              </a:solidFill>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algn="r"/>
            <a:r>
              <a:rPr lang="en-US" b="1" dirty="0"/>
              <a:t>AAAAA</a:t>
            </a:r>
          </a:p>
          <a:p>
            <a:pPr algn="r"/>
            <a:r>
              <a:rPr lang="en-US" dirty="0"/>
              <a:t>AAAAC</a:t>
            </a:r>
          </a:p>
          <a:p>
            <a:pPr algn="r"/>
            <a:r>
              <a:rPr lang="en-US" dirty="0"/>
              <a:t>AAAAT</a:t>
            </a:r>
          </a:p>
          <a:p>
            <a:pPr algn="r"/>
            <a:r>
              <a:rPr lang="mr-IN" dirty="0"/>
              <a:t>…</a:t>
            </a:r>
            <a:endParaRPr lang="en-US" dirty="0"/>
          </a:p>
          <a:p>
            <a:pPr algn="r"/>
            <a:r>
              <a:rPr lang="en-US" dirty="0"/>
              <a:t>CCCCC</a:t>
            </a:r>
          </a:p>
          <a:p>
            <a:pPr algn="r"/>
            <a:r>
              <a:rPr lang="en-US" b="1" dirty="0"/>
              <a:t>CCCCT</a:t>
            </a:r>
          </a:p>
          <a:p>
            <a:pPr algn="r"/>
            <a:r>
              <a:rPr lang="en-US" dirty="0"/>
              <a:t>CCCCG</a:t>
            </a:r>
          </a:p>
          <a:p>
            <a:pPr algn="r"/>
            <a:r>
              <a:rPr lang="mr-IN" dirty="0"/>
              <a:t>…</a:t>
            </a:r>
            <a:endParaRPr lang="en-US" dirty="0"/>
          </a:p>
          <a:p>
            <a:pPr algn="r"/>
            <a:r>
              <a:rPr lang="en-US" dirty="0"/>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r>
              <a:rPr lang="en-US" b="1" u="sng" dirty="0"/>
              <a:t>AAAAA</a:t>
            </a:r>
            <a:r>
              <a:rPr lang="en-US" dirty="0"/>
              <a:t> </a:t>
            </a:r>
            <a:r>
              <a:rPr lang="en-US" b="1" dirty="0">
                <a:solidFill>
                  <a:srgbClr val="00B050"/>
                </a:solidFill>
              </a:rPr>
              <a:t>exists </a:t>
            </a:r>
            <a:r>
              <a:rPr lang="en-US" dirty="0"/>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r>
              <a:rPr lang="en-US" b="1" u="sng" dirty="0"/>
              <a:t>CCCCT</a:t>
            </a:r>
            <a:r>
              <a:rPr lang="en-US" dirty="0"/>
              <a:t> </a:t>
            </a:r>
            <a:r>
              <a:rPr lang="en-US" b="1" dirty="0">
                <a:solidFill>
                  <a:srgbClr val="D078A6"/>
                </a:solidFill>
              </a:rPr>
              <a:t>doesn’t exist </a:t>
            </a:r>
            <a:r>
              <a:rPr lang="en-US" dirty="0"/>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lvl="1"/>
            <a:r>
              <a:rPr lang="en-US" sz="2250" kern="0" dirty="0" smtClean="0"/>
              <a:t>Represent each bin with a </a:t>
            </a:r>
            <a:r>
              <a:rPr lang="en-US" sz="2250" b="1" kern="0" dirty="0" err="1" smtClean="0">
                <a:solidFill>
                  <a:srgbClr val="0070C0"/>
                </a:solidFill>
              </a:rPr>
              <a:t>bitvector</a:t>
            </a:r>
            <a:r>
              <a:rPr lang="en-US" sz="2250" b="1" kern="0" dirty="0" smtClean="0">
                <a:solidFill>
                  <a:srgbClr val="0070C0"/>
                </a:solidFill>
              </a:rPr>
              <a:t> </a:t>
            </a:r>
            <a:r>
              <a:rPr lang="en-US" sz="2250" kern="0" dirty="0" smtClean="0"/>
              <a:t>that holds the occurrence of all permutations of a small string (</a:t>
            </a:r>
            <a:r>
              <a:rPr lang="en-US" sz="2250" b="1" kern="0" dirty="0" smtClean="0">
                <a:solidFill>
                  <a:srgbClr val="0070C0"/>
                </a:solidFill>
              </a:rPr>
              <a:t>token</a:t>
            </a:r>
            <a:r>
              <a:rPr lang="en-US" sz="2250" kern="0" dirty="0" smtClean="0"/>
              <a:t>) in the bin</a:t>
            </a:r>
          </a:p>
          <a:p>
            <a:pPr lvl="1"/>
            <a:endParaRPr lang="en-US" sz="1200" b="1" kern="0" dirty="0" smtClean="0">
              <a:solidFill>
                <a:srgbClr val="C00000"/>
              </a:solidFill>
            </a:endParaRPr>
          </a:p>
          <a:p>
            <a:pPr lvl="1"/>
            <a:r>
              <a:rPr lang="en-US" sz="2250" kern="0" dirty="0" smtClean="0"/>
              <a:t>To account for matches that straddle bins, we employ overlapping bins</a:t>
            </a:r>
          </a:p>
          <a:p>
            <a:pPr lvl="2"/>
            <a:r>
              <a:rPr lang="en-US" sz="1950" kern="0" dirty="0" smtClean="0"/>
              <a:t>A read will now always completely fall within a single bin</a:t>
            </a:r>
          </a:p>
          <a:p>
            <a:pPr marL="503634" lvl="2" indent="0">
              <a:buFont typeface="Wingdings" pitchFamily="2" charset="2"/>
              <a:buNone/>
            </a:pPr>
            <a:endParaRPr lang="en-US" sz="2100" kern="0" dirty="0" smtClean="0"/>
          </a:p>
          <a:p>
            <a:pPr lvl="2"/>
            <a:endParaRPr lang="en-US" sz="2100" kern="0" dirty="0" smtClean="0"/>
          </a:p>
          <a:p>
            <a:pPr lvl="1"/>
            <a:endParaRPr lang="en-US" sz="2250" kern="0" dirty="0"/>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453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GRIM-Filter: </a:t>
            </a:r>
            <a:r>
              <a:rPr lang="en-US" sz="4400" b="1" dirty="0" err="1" smtClean="0">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smtClean="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fld id="{4CAE9295-42F8-0747-9AE1-33958E89C374}" type="slidenum">
              <a:rPr lang="en-US" smtClean="0"/>
              <a:t>17</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r-IN" sz="3600" b="1" dirty="0"/>
              <a:t>…</a:t>
            </a:r>
            <a:r>
              <a:rPr lang="en-US" sz="3600" b="1" dirty="0"/>
              <a:t> </a:t>
            </a:r>
            <a:r>
              <a:rPr lang="en-US" sz="3600" b="1" dirty="0" smtClean="0"/>
              <a:t>C     G     T     G     A     G     T     C </a:t>
            </a:r>
            <a:r>
              <a:rPr lang="mr-IN" sz="3600" b="1" dirty="0" smtClean="0"/>
              <a:t>…</a:t>
            </a:r>
            <a:r>
              <a:rPr lang="en-US" sz="3600" b="1" dirty="0" smtClean="0"/>
              <a:t>     </a:t>
            </a:r>
            <a:endParaRPr lang="en-US" sz="3600" dirty="0"/>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4533899" y="2131707"/>
            <a:ext cx="1020695" cy="523220"/>
          </a:xfrm>
          <a:prstGeom prst="rect">
            <a:avLst/>
          </a:prstGeom>
          <a:noFill/>
        </p:spPr>
        <p:txBody>
          <a:bodyPr wrap="square" rtlCol="0">
            <a:spAutoFit/>
          </a:bodyPr>
          <a:lstStyle/>
          <a:p>
            <a:r>
              <a:rPr lang="en-US" sz="2800" i="1" dirty="0">
                <a:solidFill>
                  <a:schemeClr val="bg1">
                    <a:lumMod val="65000"/>
                  </a:schemeClr>
                </a:solidFill>
              </a:rPr>
              <a:t>Bin </a:t>
            </a:r>
            <a:r>
              <a:rPr lang="en-US" sz="2800" i="1" dirty="0" smtClean="0">
                <a:solidFill>
                  <a:schemeClr val="bg1">
                    <a:lumMod val="65000"/>
                  </a:schemeClr>
                </a:solidFill>
              </a:rPr>
              <a:t>x</a:t>
            </a:r>
            <a:endParaRPr lang="en-US" sz="2800" i="1" dirty="0">
              <a:solidFill>
                <a:schemeClr val="bg1">
                  <a:lumMod val="65000"/>
                </a:schemeClr>
              </a:solidFill>
            </a:endParaRP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0</a:t>
            </a:r>
            <a:endParaRPr lang="en-US" sz="2200" b="1" dirty="0">
              <a:solidFill>
                <a:schemeClr val="tx1"/>
              </a:solidFill>
            </a:endParaRPr>
          </a:p>
          <a:p>
            <a:pPr algn="ctr"/>
            <a:r>
              <a:rPr lang="mr-IN" sz="2200" b="1" dirty="0" smtClean="0">
                <a:solidFill>
                  <a:schemeClr val="tx1"/>
                </a:solidFill>
              </a:rPr>
              <a:t>…</a:t>
            </a:r>
            <a:endParaRPr lang="en-US" sz="2200" b="1" dirty="0">
              <a:solidFill>
                <a:schemeClr val="tx1"/>
              </a:solidFill>
            </a:endParaRPr>
          </a:p>
          <a:p>
            <a:pPr algn="ctr"/>
            <a:endParaRPr lang="en-US" sz="2200" b="1" dirty="0">
              <a:solidFill>
                <a:schemeClr val="tx1"/>
              </a:solidFill>
            </a:endParaRPr>
          </a:p>
          <a:p>
            <a:pPr algn="ctr"/>
            <a:r>
              <a:rPr lang="mr-IN" sz="2200" b="1" dirty="0">
                <a:solidFill>
                  <a:schemeClr val="tx1"/>
                </a:solidFill>
              </a:rPr>
              <a:t>…</a:t>
            </a:r>
            <a:endParaRPr lang="en-US" sz="2200" b="1" dirty="0">
              <a:solidFill>
                <a:schemeClr val="tx1"/>
              </a:solidFill>
            </a:endParaRPr>
          </a:p>
          <a:p>
            <a:pPr algn="ctr"/>
            <a:endParaRPr lang="en-US" sz="2200" b="1" dirty="0">
              <a:solidFill>
                <a:schemeClr val="tx1"/>
              </a:solidFill>
            </a:endParaRPr>
          </a:p>
          <a:p>
            <a:pPr algn="ctr"/>
            <a:r>
              <a:rPr lang="mr-IN" sz="2200" b="1" dirty="0" smtClean="0">
                <a:solidFill>
                  <a:schemeClr val="tx1"/>
                </a:solidFill>
              </a:rPr>
              <a:t>…</a:t>
            </a:r>
            <a:endParaRPr lang="en-US" sz="2200" b="1" dirty="0">
              <a:solidFill>
                <a:schemeClr val="tx1"/>
              </a:solidFill>
            </a:endParaRPr>
          </a:p>
          <a:p>
            <a:pPr algn="ctr"/>
            <a:endParaRPr lang="en-US" sz="2200" b="1" dirty="0">
              <a:solidFill>
                <a:schemeClr val="tx1"/>
              </a:solidFill>
            </a:endParaRPr>
          </a:p>
          <a:p>
            <a:pPr algn="ctr"/>
            <a:r>
              <a:rPr lang="mr-IN" sz="2200" b="1" dirty="0">
                <a:solidFill>
                  <a:schemeClr val="tx1"/>
                </a:solidFill>
              </a:rPr>
              <a:t>…</a:t>
            </a:r>
            <a:endParaRPr lang="en-US" sz="2200" b="1" dirty="0">
              <a:solidFill>
                <a:schemeClr val="tx1"/>
              </a:solidFill>
            </a:endParaRPr>
          </a:p>
          <a:p>
            <a:pPr algn="ctr"/>
            <a:endParaRPr lang="en-US" sz="2200" b="1" dirty="0" smtClean="0">
              <a:solidFill>
                <a:schemeClr val="tx1"/>
              </a:solidFill>
            </a:endParaRPr>
          </a:p>
          <a:p>
            <a:pPr algn="ctr"/>
            <a:r>
              <a:rPr lang="mr-IN" sz="2200" b="1" dirty="0" smtClean="0">
                <a:solidFill>
                  <a:schemeClr val="tx1"/>
                </a:solidFill>
              </a:rPr>
              <a:t>…</a:t>
            </a:r>
            <a:endParaRPr lang="en-US" sz="2200" b="1" dirty="0">
              <a:solidFill>
                <a:schemeClr val="tx1"/>
              </a:solidFill>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r>
              <a:rPr lang="en-US" sz="2000" b="1" dirty="0" smtClean="0">
                <a:solidFill>
                  <a:srgbClr val="0070C0"/>
                </a:solidFill>
              </a:rPr>
              <a:t>Bin x </a:t>
            </a:r>
            <a:r>
              <a:rPr lang="en-US" sz="2000" b="1" dirty="0" err="1" smtClean="0">
                <a:solidFill>
                  <a:srgbClr val="0070C0"/>
                </a:solidFill>
              </a:rPr>
              <a:t>Bitvector</a:t>
            </a:r>
            <a:endParaRPr lang="en-US" sz="2000" b="1" dirty="0">
              <a:solidFill>
                <a:srgbClr val="0070C0"/>
              </a:solidFill>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algn="r"/>
            <a:r>
              <a:rPr lang="en-US" sz="2200" spc="300" dirty="0"/>
              <a:t>AAAAA</a:t>
            </a:r>
          </a:p>
          <a:p>
            <a:pPr algn="r"/>
            <a:r>
              <a:rPr lang="mr-IN" sz="2200" spc="300" dirty="0" smtClean="0"/>
              <a:t>…</a:t>
            </a:r>
            <a:endParaRPr lang="en-US" sz="2200" spc="300" dirty="0" smtClean="0"/>
          </a:p>
          <a:p>
            <a:pPr algn="r"/>
            <a:r>
              <a:rPr lang="en-US" sz="2200" spc="300" dirty="0" smtClean="0"/>
              <a:t>CGTGA</a:t>
            </a:r>
          </a:p>
          <a:p>
            <a:pPr algn="r"/>
            <a:r>
              <a:rPr lang="mr-IN" sz="2200" spc="300" dirty="0" smtClean="0"/>
              <a:t>…</a:t>
            </a:r>
            <a:endParaRPr lang="en-US" sz="2200" spc="300" dirty="0"/>
          </a:p>
          <a:p>
            <a:pPr algn="r"/>
            <a:r>
              <a:rPr lang="en-US" sz="2200" spc="300" dirty="0" smtClean="0"/>
              <a:t>TGAGT</a:t>
            </a:r>
          </a:p>
          <a:p>
            <a:pPr algn="r"/>
            <a:r>
              <a:rPr lang="mr-IN" sz="2200" spc="300" dirty="0" smtClean="0"/>
              <a:t>…</a:t>
            </a:r>
            <a:endParaRPr lang="en-US" sz="2200" spc="300" dirty="0" smtClean="0"/>
          </a:p>
          <a:p>
            <a:pPr algn="r"/>
            <a:r>
              <a:rPr lang="en-US" sz="2200" spc="300" dirty="0" smtClean="0"/>
              <a:t>GAGTC</a:t>
            </a:r>
          </a:p>
          <a:p>
            <a:pPr algn="r"/>
            <a:r>
              <a:rPr lang="mr-IN" sz="2200" spc="300" dirty="0" smtClean="0"/>
              <a:t>…</a:t>
            </a:r>
            <a:endParaRPr lang="en-US" sz="2200" spc="300" dirty="0" smtClean="0"/>
          </a:p>
          <a:p>
            <a:pPr algn="r"/>
            <a:r>
              <a:rPr lang="en-US" sz="2200" spc="300" dirty="0" smtClean="0"/>
              <a:t>GTGAG</a:t>
            </a:r>
            <a:endParaRPr lang="en-US" sz="2200" spc="300" dirty="0"/>
          </a:p>
          <a:p>
            <a:pPr algn="r"/>
            <a:r>
              <a:rPr lang="mr-IN" sz="2200" spc="300" dirty="0" smtClean="0"/>
              <a:t>…</a:t>
            </a:r>
            <a:endParaRPr lang="en-US" sz="2200" spc="300" dirty="0"/>
          </a:p>
        </p:txBody>
      </p:sp>
      <p:sp>
        <p:nvSpPr>
          <p:cNvPr id="13" name="TextBox 12"/>
          <p:cNvSpPr txBox="1"/>
          <p:nvPr/>
        </p:nvSpPr>
        <p:spPr>
          <a:xfrm>
            <a:off x="889792" y="1144626"/>
            <a:ext cx="4474230" cy="646331"/>
          </a:xfrm>
          <a:prstGeom prst="rect">
            <a:avLst/>
          </a:prstGeom>
          <a:noFill/>
        </p:spPr>
        <p:txBody>
          <a:bodyPr wrap="square" rtlCol="0">
            <a:spAutoFit/>
          </a:bodyPr>
          <a:lstStyle/>
          <a:p>
            <a:r>
              <a:rPr lang="en-US" sz="3600" b="1" dirty="0"/>
              <a:t>C     G     T     G     A</a:t>
            </a:r>
            <a:endParaRPr lang="en-US" sz="3600" dirty="0"/>
          </a:p>
        </p:txBody>
      </p:sp>
      <p:sp>
        <p:nvSpPr>
          <p:cNvPr id="17" name="TextBox 16"/>
          <p:cNvSpPr txBox="1"/>
          <p:nvPr/>
        </p:nvSpPr>
        <p:spPr>
          <a:xfrm>
            <a:off x="1850365" y="1156076"/>
            <a:ext cx="4474230" cy="646331"/>
          </a:xfrm>
          <a:prstGeom prst="rect">
            <a:avLst/>
          </a:prstGeom>
          <a:noFill/>
        </p:spPr>
        <p:txBody>
          <a:bodyPr wrap="square" rtlCol="0">
            <a:spAutoFit/>
          </a:bodyPr>
          <a:lstStyle/>
          <a:p>
            <a:r>
              <a:rPr lang="en-US" sz="3600" b="1" dirty="0" smtClean="0"/>
              <a:t>G     </a:t>
            </a:r>
            <a:r>
              <a:rPr lang="en-US" sz="3600" b="1" dirty="0"/>
              <a:t>T     G     </a:t>
            </a:r>
            <a:r>
              <a:rPr lang="en-US" sz="3600" b="1" dirty="0" smtClean="0"/>
              <a:t>A     G</a:t>
            </a:r>
            <a:endParaRPr lang="en-US" sz="3600" dirty="0"/>
          </a:p>
        </p:txBody>
      </p:sp>
      <p:sp>
        <p:nvSpPr>
          <p:cNvPr id="18" name="TextBox 17"/>
          <p:cNvSpPr txBox="1"/>
          <p:nvPr/>
        </p:nvSpPr>
        <p:spPr>
          <a:xfrm>
            <a:off x="2862551" y="1148370"/>
            <a:ext cx="4474230" cy="646331"/>
          </a:xfrm>
          <a:prstGeom prst="rect">
            <a:avLst/>
          </a:prstGeom>
          <a:noFill/>
        </p:spPr>
        <p:txBody>
          <a:bodyPr wrap="square" rtlCol="0">
            <a:spAutoFit/>
          </a:bodyPr>
          <a:lstStyle/>
          <a:p>
            <a:r>
              <a:rPr lang="en-US" sz="3600" b="1" dirty="0" smtClean="0"/>
              <a:t>T     </a:t>
            </a:r>
            <a:r>
              <a:rPr lang="en-US" sz="3600" b="1" dirty="0"/>
              <a:t>G     </a:t>
            </a:r>
            <a:r>
              <a:rPr lang="en-US" sz="3600" b="1" dirty="0" smtClean="0"/>
              <a:t>A     G     T</a:t>
            </a:r>
            <a:endParaRPr lang="en-US" sz="3600" dirty="0"/>
          </a:p>
        </p:txBody>
      </p:sp>
      <p:sp>
        <p:nvSpPr>
          <p:cNvPr id="19" name="TextBox 18"/>
          <p:cNvSpPr txBox="1"/>
          <p:nvPr/>
        </p:nvSpPr>
        <p:spPr>
          <a:xfrm>
            <a:off x="3811991" y="1149340"/>
            <a:ext cx="4474230" cy="646331"/>
          </a:xfrm>
          <a:prstGeom prst="rect">
            <a:avLst/>
          </a:prstGeom>
          <a:noFill/>
        </p:spPr>
        <p:txBody>
          <a:bodyPr wrap="square" rtlCol="0">
            <a:spAutoFit/>
          </a:bodyPr>
          <a:lstStyle/>
          <a:p>
            <a:r>
              <a:rPr lang="en-US" sz="3600" b="1" smtClean="0"/>
              <a:t>G     </a:t>
            </a:r>
            <a:r>
              <a:rPr lang="en-US" sz="3600" b="1" dirty="0" smtClean="0"/>
              <a:t>A     </a:t>
            </a:r>
            <a:r>
              <a:rPr lang="en-US" sz="3600" b="1" smtClean="0"/>
              <a:t>G     T     C</a:t>
            </a:r>
            <a:endParaRPr lang="en-US" sz="3600" dirty="0"/>
          </a:p>
        </p:txBody>
      </p:sp>
      <p:sp>
        <p:nvSpPr>
          <p:cNvPr id="20" name="TextBox 19"/>
          <p:cNvSpPr txBox="1"/>
          <p:nvPr/>
        </p:nvSpPr>
        <p:spPr>
          <a:xfrm>
            <a:off x="4852269" y="5524021"/>
            <a:ext cx="458462" cy="430887"/>
          </a:xfrm>
          <a:prstGeom prst="rect">
            <a:avLst/>
          </a:prstGeom>
          <a:noFill/>
        </p:spPr>
        <p:txBody>
          <a:bodyPr wrap="square" rtlCol="0">
            <a:spAutoFit/>
          </a:bodyPr>
          <a:lstStyle/>
          <a:p>
            <a:pPr algn="r"/>
            <a:r>
              <a:rPr lang="en-US" sz="2200" b="1" spc="300" dirty="0"/>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algn="r"/>
            <a:r>
              <a:rPr lang="en-US" sz="2200" b="1" spc="300" dirty="0" smtClean="0"/>
              <a:t>0</a:t>
            </a:r>
            <a:endParaRPr lang="en-US" sz="2200" b="1" spc="300" dirty="0"/>
          </a:p>
        </p:txBody>
      </p:sp>
      <p:sp>
        <p:nvSpPr>
          <p:cNvPr id="22" name="TextBox 21"/>
          <p:cNvSpPr txBox="1"/>
          <p:nvPr/>
        </p:nvSpPr>
        <p:spPr>
          <a:xfrm>
            <a:off x="4852269" y="4854755"/>
            <a:ext cx="458462" cy="430887"/>
          </a:xfrm>
          <a:prstGeom prst="rect">
            <a:avLst/>
          </a:prstGeom>
          <a:noFill/>
        </p:spPr>
        <p:txBody>
          <a:bodyPr wrap="square" rtlCol="0">
            <a:spAutoFit/>
          </a:bodyPr>
          <a:lstStyle/>
          <a:p>
            <a:pPr algn="r"/>
            <a:r>
              <a:rPr lang="en-US" sz="2200" b="1" spc="300" dirty="0" smtClean="0"/>
              <a:t>0</a:t>
            </a:r>
            <a:endParaRPr lang="en-US" sz="2200" b="1" spc="300" dirty="0"/>
          </a:p>
        </p:txBody>
      </p:sp>
      <p:sp>
        <p:nvSpPr>
          <p:cNvPr id="23" name="TextBox 22"/>
          <p:cNvSpPr txBox="1"/>
          <p:nvPr/>
        </p:nvSpPr>
        <p:spPr>
          <a:xfrm>
            <a:off x="4864256" y="4183211"/>
            <a:ext cx="458462" cy="430887"/>
          </a:xfrm>
          <a:prstGeom prst="rect">
            <a:avLst/>
          </a:prstGeom>
          <a:noFill/>
        </p:spPr>
        <p:txBody>
          <a:bodyPr wrap="square" rtlCol="0">
            <a:spAutoFit/>
          </a:bodyPr>
          <a:lstStyle/>
          <a:p>
            <a:pPr algn="r"/>
            <a:r>
              <a:rPr lang="en-US" sz="2200" b="1" spc="300" dirty="0" smtClean="0"/>
              <a:t>0</a:t>
            </a:r>
            <a:endParaRPr lang="en-US" sz="2200" b="1" spc="300" dirty="0"/>
          </a:p>
        </p:txBody>
      </p:sp>
      <p:sp>
        <p:nvSpPr>
          <p:cNvPr id="24" name="TextBox 23"/>
          <p:cNvSpPr txBox="1"/>
          <p:nvPr/>
        </p:nvSpPr>
        <p:spPr>
          <a:xfrm>
            <a:off x="4852269" y="3530154"/>
            <a:ext cx="458462" cy="430887"/>
          </a:xfrm>
          <a:prstGeom prst="rect">
            <a:avLst/>
          </a:prstGeom>
          <a:noFill/>
        </p:spPr>
        <p:txBody>
          <a:bodyPr wrap="square" rtlCol="0">
            <a:spAutoFit/>
          </a:bodyPr>
          <a:lstStyle/>
          <a:p>
            <a:pPr algn="r"/>
            <a:r>
              <a:rPr lang="en-US" sz="2200" b="1" spc="300" dirty="0" smtClean="0"/>
              <a:t>0</a:t>
            </a:r>
            <a:endParaRPr lang="en-US" sz="2200" b="1" spc="300" dirty="0"/>
          </a:p>
        </p:txBody>
      </p:sp>
      <p:sp>
        <p:nvSpPr>
          <p:cNvPr id="25" name="TextBox 24"/>
          <p:cNvSpPr txBox="1"/>
          <p:nvPr/>
        </p:nvSpPr>
        <p:spPr>
          <a:xfrm>
            <a:off x="4852269" y="4836268"/>
            <a:ext cx="458462" cy="430887"/>
          </a:xfrm>
          <a:prstGeom prst="rect">
            <a:avLst/>
          </a:prstGeom>
          <a:noFill/>
        </p:spPr>
        <p:txBody>
          <a:bodyPr wrap="square" rtlCol="0">
            <a:spAutoFit/>
          </a:bodyPr>
          <a:lstStyle/>
          <a:p>
            <a:pPr algn="r"/>
            <a:r>
              <a:rPr lang="en-US" sz="2200" b="1" spc="300" dirty="0"/>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algn="r"/>
            <a:r>
              <a:rPr lang="en-US" sz="2200" b="1" spc="300" dirty="0"/>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algn="r"/>
            <a:r>
              <a:rPr lang="en-US" sz="2200" b="1" spc="300" dirty="0"/>
              <a:t>1</a:t>
            </a:r>
          </a:p>
        </p:txBody>
      </p:sp>
    </p:spTree>
    <p:extLst>
      <p:ext uri="{BB962C8B-B14F-4D97-AF65-F5344CB8AC3E}">
        <p14:creationId xmlns:p14="http://schemas.microsoft.com/office/powerpoint/2010/main" val="1545976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1"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1"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1"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1"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1"/>
      <p:bldP spid="21" grpId="0"/>
      <p:bldP spid="21" grpId="1"/>
      <p:bldP spid="22" grpId="0"/>
      <p:bldP spid="22" grpId="1"/>
      <p:bldP spid="23" grpId="0"/>
      <p:bldP spid="23" grpId="1"/>
      <p:bldP spid="24" grpId="0"/>
      <p:bldP spid="24" grpId="1"/>
      <p:bldP spid="25" grpId="1"/>
      <p:bldP spid="26" grpId="1"/>
      <p:bldP spid="2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GRIM-Filter: </a:t>
            </a:r>
            <a:r>
              <a:rPr lang="en-US" sz="4400" b="1" dirty="0" err="1" smtClean="0">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fld id="{4CAE9295-42F8-0747-9AE1-33958E89C374}" type="slidenum">
              <a:rPr lang="en-US" smtClean="0"/>
              <a:t>18</a:t>
            </a:fld>
            <a:endParaRPr lang="en-US" dirty="0"/>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p:cNvSpPr txBox="1"/>
              <p:nvPr/>
            </p:nvSpPr>
            <p:spPr>
              <a:xfrm>
                <a:off x="6553200" y="1741714"/>
                <a:ext cx="2286000" cy="3416320"/>
              </a:xfrm>
              <a:prstGeom prst="rect">
                <a:avLst/>
              </a:prstGeom>
              <a:noFill/>
            </p:spPr>
            <p:txBody>
              <a:bodyPr wrap="square" rtlCol="0">
                <a:spAutoFit/>
              </a:bodyPr>
              <a:lstStyle/>
              <a:p>
                <a:r>
                  <a:rPr lang="en-US" dirty="0" smtClean="0"/>
                  <a:t>Storing all </a:t>
                </a:r>
                <a:r>
                  <a:rPr lang="en-US" dirty="0" err="1"/>
                  <a:t>bitvectors</a:t>
                </a:r>
                <a:r>
                  <a:rPr lang="en-US" dirty="0"/>
                  <a:t> </a:t>
                </a:r>
              </a:p>
              <a:p>
                <a:r>
                  <a:rPr lang="en-US" dirty="0"/>
                  <a:t>requires </a:t>
                </a:r>
                <a14:m>
                  <m:oMath xmlns:m="http://schemas.openxmlformats.org/officeDocument/2006/math">
                    <m:sSup>
                      <m:sSupPr>
                        <m:ctrlPr>
                          <a:rPr lang="en-US" i="1">
                            <a:latin typeface="Cambria Math" charset="0"/>
                          </a:rPr>
                        </m:ctrlPr>
                      </m:sSupPr>
                      <m:e>
                        <m:r>
                          <a:rPr lang="en-US" i="1">
                            <a:latin typeface="Cambria Math" charset="0"/>
                          </a:rPr>
                          <m:t>4</m:t>
                        </m:r>
                      </m:e>
                      <m:sup>
                        <m:r>
                          <a:rPr lang="en-US" b="0" i="1" smtClean="0">
                            <a:latin typeface="Cambria Math" charset="0"/>
                          </a:rPr>
                          <m:t>𝑛</m:t>
                        </m:r>
                      </m:sup>
                    </m:sSup>
                    <m:r>
                      <a:rPr lang="en-US" i="1">
                        <a:latin typeface="Cambria Math" charset="0"/>
                      </a:rPr>
                      <m:t>∗</m:t>
                    </m:r>
                    <m:r>
                      <a:rPr lang="en-US" i="1">
                        <a:latin typeface="Cambria Math" charset="0"/>
                      </a:rPr>
                      <m:t>𝑡</m:t>
                    </m:r>
                    <m:r>
                      <a:rPr lang="en-US" i="1">
                        <a:latin typeface="Cambria Math" charset="0"/>
                      </a:rPr>
                      <m:t> </m:t>
                    </m:r>
                  </m:oMath>
                </a14:m>
                <a:r>
                  <a:rPr lang="en-US" dirty="0"/>
                  <a:t>bits</a:t>
                </a:r>
              </a:p>
              <a:p>
                <a:r>
                  <a:rPr lang="en-US" dirty="0"/>
                  <a:t>in memory, </a:t>
                </a:r>
              </a:p>
              <a:p>
                <a:r>
                  <a:rPr lang="en-US" dirty="0"/>
                  <a:t>where t = number of bins.</a:t>
                </a:r>
              </a:p>
              <a:p>
                <a:endParaRPr lang="en-US" dirty="0"/>
              </a:p>
              <a:p>
                <a:endParaRPr lang="en-US" dirty="0"/>
              </a:p>
              <a:p>
                <a:endParaRPr lang="en-US" dirty="0"/>
              </a:p>
              <a:p>
                <a:r>
                  <a:rPr lang="en-US" dirty="0"/>
                  <a:t>For </a:t>
                </a:r>
                <a:r>
                  <a:rPr lang="en-US" b="1" dirty="0"/>
                  <a:t>bin size</a:t>
                </a:r>
                <a:r>
                  <a:rPr lang="en-US" dirty="0"/>
                  <a:t> ~200, and </a:t>
                </a:r>
                <a:r>
                  <a:rPr lang="en-US" b="1" dirty="0"/>
                  <a:t>n</a:t>
                </a:r>
                <a:r>
                  <a:rPr lang="en-US" dirty="0" smtClean="0"/>
                  <a:t> </a:t>
                </a:r>
                <a:r>
                  <a:rPr lang="en-US" dirty="0"/>
                  <a:t>= 5, </a:t>
                </a:r>
              </a:p>
              <a:p>
                <a:r>
                  <a:rPr lang="en-US" b="1" dirty="0"/>
                  <a:t>m</a:t>
                </a:r>
                <a:r>
                  <a:rPr lang="en-US" b="1" dirty="0" smtClean="0"/>
                  <a:t>emory </a:t>
                </a:r>
                <a:r>
                  <a:rPr lang="en-US" b="1" dirty="0"/>
                  <a:t>footprint</a:t>
                </a:r>
                <a:r>
                  <a:rPr lang="en-US" dirty="0"/>
                  <a:t> </a:t>
                </a:r>
              </a:p>
              <a:p>
                <a:r>
                  <a:rPr lang="en-US" dirty="0"/>
                  <a:t>~3.8 GB </a:t>
                </a:r>
              </a:p>
            </p:txBody>
          </p:sp>
        </mc:Choice>
        <mc:Fallback>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algn="ctr"/>
            <a:r>
              <a:rPr lang="en-US" sz="1400" dirty="0" smtClean="0">
                <a:latin typeface="Arial" panose="020B0604020202020204" pitchFamily="34" charset="0"/>
                <a:cs typeface="Arial" panose="020B0604020202020204" pitchFamily="34" charset="0"/>
              </a:rPr>
              <a:t>AAAAA</a:t>
            </a:r>
          </a:p>
          <a:p>
            <a:pPr algn="ctr"/>
            <a:r>
              <a:rPr lang="en-US" sz="1400" dirty="0" smtClean="0">
                <a:latin typeface="Arial" panose="020B0604020202020204" pitchFamily="34" charset="0"/>
                <a:cs typeface="Arial" panose="020B0604020202020204" pitchFamily="34" charset="0"/>
              </a:rPr>
              <a:t>AAAAC</a:t>
            </a:r>
          </a:p>
          <a:p>
            <a:pPr algn="ctr"/>
            <a:r>
              <a:rPr lang="en-US" sz="1400" dirty="0" smtClean="0">
                <a:latin typeface="Arial" panose="020B0604020202020204" pitchFamily="34" charset="0"/>
                <a:cs typeface="Arial" panose="020B0604020202020204" pitchFamily="34" charset="0"/>
              </a:rPr>
              <a:t>AAAAG</a:t>
            </a:r>
          </a:p>
          <a:p>
            <a:pPr algn="ctr"/>
            <a:r>
              <a:rPr lang="en-US" sz="1400" dirty="0" smtClean="0">
                <a:latin typeface="Arial" panose="020B0604020202020204" pitchFamily="34" charset="0"/>
                <a:cs typeface="Arial" panose="020B0604020202020204" pitchFamily="34" charset="0"/>
              </a:rPr>
              <a:t>AAAAT</a:t>
            </a: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CCCCT</a:t>
            </a: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b="1" dirty="0" smtClean="0">
                <a:latin typeface="Arial" panose="020B0604020202020204" pitchFamily="34" charset="0"/>
                <a:cs typeface="Arial" panose="020B0604020202020204" pitchFamily="34" charset="0"/>
              </a:rPr>
              <a:t>.</a:t>
            </a:r>
          </a:p>
          <a:p>
            <a:pPr algn="ctr"/>
            <a:r>
              <a:rPr lang="en-US" sz="1400" b="1"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GCATG</a:t>
            </a:r>
          </a:p>
          <a:p>
            <a:pPr algn="ctr"/>
            <a:r>
              <a:rPr lang="en-US" sz="1400" b="1"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TTGCA</a:t>
            </a:r>
          </a:p>
          <a:p>
            <a:pPr algn="ctr"/>
            <a:r>
              <a:rPr lang="en-US" sz="1400" b="1"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algn="ctr"/>
            <a:r>
              <a:rPr lang="en-US" sz="1400" dirty="0" smtClean="0">
                <a:latin typeface="Arial" panose="020B0604020202020204" pitchFamily="34" charset="0"/>
                <a:cs typeface="Arial" panose="020B0604020202020204" pitchFamily="34" charset="0"/>
              </a:rPr>
              <a:t>1</a:t>
            </a: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0</a:t>
            </a:r>
          </a:p>
          <a:p>
            <a:pPr algn="ctr"/>
            <a:r>
              <a:rPr lang="en-US" sz="1400" dirty="0" smtClean="0">
                <a:latin typeface="Arial" panose="020B0604020202020204" pitchFamily="34" charset="0"/>
                <a:cs typeface="Arial" panose="020B0604020202020204" pitchFamily="34" charset="0"/>
              </a:rPr>
              <a:t>0</a:t>
            </a: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1</a:t>
            </a: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b="1" dirty="0" smtClean="0">
                <a:latin typeface="Arial" panose="020B0604020202020204" pitchFamily="34" charset="0"/>
                <a:cs typeface="Arial" panose="020B0604020202020204" pitchFamily="34" charset="0"/>
              </a:rPr>
              <a:t>.</a:t>
            </a:r>
          </a:p>
          <a:p>
            <a:pPr algn="ctr"/>
            <a:r>
              <a:rPr lang="en-US" sz="1400" b="1" dirty="0" smtClean="0">
                <a:latin typeface="Arial" panose="020B0604020202020204" pitchFamily="34" charset="0"/>
                <a:cs typeface="Arial" panose="020B0604020202020204" pitchFamily="34" charset="0"/>
              </a:rPr>
              <a:t>.</a:t>
            </a:r>
          </a:p>
          <a:p>
            <a:pPr algn="ctr"/>
            <a:r>
              <a:rPr lang="en-US" sz="1400" b="1" dirty="0" smtClean="0">
                <a:latin typeface="Arial" panose="020B0604020202020204" pitchFamily="34" charset="0"/>
                <a:cs typeface="Arial" panose="020B0604020202020204" pitchFamily="34" charset="0"/>
              </a:rPr>
              <a:t>.</a:t>
            </a: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b="1" dirty="0" smtClean="0">
                <a:latin typeface="Arial" panose="020B0604020202020204" pitchFamily="34" charset="0"/>
                <a:cs typeface="Arial" panose="020B0604020202020204" pitchFamily="34" charset="0"/>
              </a:rPr>
              <a:t>.</a:t>
            </a: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0</a:t>
            </a:r>
            <a:endParaRPr lang="en-US" sz="1400" dirty="0" smtClean="0">
              <a:latin typeface="Arial" panose="020B0604020202020204" pitchFamily="34" charset="0"/>
              <a:cs typeface="Arial" panose="020B0604020202020204" pitchFamily="34" charset="0"/>
            </a:endParaRP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algn="ctr"/>
            <a:r>
              <a:rPr lang="en-US" sz="1400" dirty="0">
                <a:latin typeface="Arial" panose="020B0604020202020204" pitchFamily="34" charset="0"/>
                <a:cs typeface="Arial" panose="020B0604020202020204" pitchFamily="34" charset="0"/>
              </a:rPr>
              <a:t>0</a:t>
            </a:r>
            <a:endParaRPr lang="en-US" sz="1400" dirty="0" smtClean="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0</a:t>
            </a:r>
          </a:p>
          <a:p>
            <a:pPr algn="ctr"/>
            <a:r>
              <a:rPr lang="en-US" sz="1400" b="1"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1</a:t>
            </a: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1</a:t>
            </a:r>
          </a:p>
          <a:p>
            <a:pPr algn="ctr"/>
            <a:r>
              <a:rPr lang="en-US" sz="1400" b="1" dirty="0" smtClean="0">
                <a:latin typeface="Arial" panose="020B0604020202020204" pitchFamily="34" charset="0"/>
                <a:cs typeface="Arial" panose="020B0604020202020204" pitchFamily="34" charset="0"/>
              </a:rPr>
              <a:t>.</a:t>
            </a: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1</a:t>
            </a:r>
            <a:endParaRPr lang="en-US" sz="1400" dirty="0" smtClean="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algn="ctr"/>
            <a:r>
              <a:rPr lang="en-US" sz="1400" b="1" dirty="0" smtClean="0">
                <a:latin typeface="Arial" panose="020B0604020202020204" pitchFamily="34" charset="0"/>
                <a:cs typeface="Arial" panose="020B0604020202020204" pitchFamily="34" charset="0"/>
              </a:rPr>
              <a:t>.</a:t>
            </a:r>
          </a:p>
          <a:p>
            <a:pPr algn="ctr"/>
            <a:r>
              <a:rPr lang="en-US" sz="1400" b="1" dirty="0" smtClean="0">
                <a:latin typeface="Arial" panose="020B0604020202020204" pitchFamily="34" charset="0"/>
                <a:cs typeface="Arial" panose="020B0604020202020204" pitchFamily="34" charset="0"/>
              </a:rPr>
              <a:t>.</a:t>
            </a:r>
          </a:p>
          <a:p>
            <a:pPr algn="ctr"/>
            <a:r>
              <a:rPr lang="en-US" sz="1400" dirty="0">
                <a:latin typeface="Arial" panose="020B0604020202020204" pitchFamily="34" charset="0"/>
                <a:cs typeface="Arial" panose="020B0604020202020204" pitchFamily="34" charset="0"/>
              </a:rPr>
              <a:t>0</a:t>
            </a:r>
            <a:endParaRPr lang="en-US" sz="1400" dirty="0" smtClean="0">
              <a:latin typeface="Arial" panose="020B0604020202020204" pitchFamily="34" charset="0"/>
              <a:cs typeface="Arial" panose="020B0604020202020204" pitchFamily="34" charset="0"/>
            </a:endParaRP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algn="ctr"/>
            <a:r>
              <a:rPr lang="en-US" sz="1400" dirty="0" smtClean="0">
                <a:latin typeface="Arial" panose="020B0604020202020204" pitchFamily="34" charset="0"/>
                <a:cs typeface="Arial" panose="020B0604020202020204" pitchFamily="34" charset="0"/>
              </a:rPr>
              <a:t>AAAAA</a:t>
            </a:r>
          </a:p>
          <a:p>
            <a:pPr algn="ctr"/>
            <a:r>
              <a:rPr lang="en-US" sz="1400" dirty="0" smtClean="0">
                <a:latin typeface="Arial" panose="020B0604020202020204" pitchFamily="34" charset="0"/>
                <a:cs typeface="Arial" panose="020B0604020202020204" pitchFamily="34" charset="0"/>
              </a:rPr>
              <a:t>AAAAC</a:t>
            </a:r>
          </a:p>
          <a:p>
            <a:pPr algn="ctr"/>
            <a:r>
              <a:rPr lang="en-US" sz="1400" dirty="0" smtClean="0">
                <a:latin typeface="Arial" panose="020B0604020202020204" pitchFamily="34" charset="0"/>
                <a:cs typeface="Arial" panose="020B0604020202020204" pitchFamily="34" charset="0"/>
              </a:rPr>
              <a:t>AAAAG</a:t>
            </a:r>
          </a:p>
          <a:p>
            <a:pPr algn="ctr"/>
            <a:r>
              <a:rPr lang="en-US" sz="1400"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AGAAA</a:t>
            </a:r>
          </a:p>
          <a:p>
            <a:pPr algn="ctr"/>
            <a:r>
              <a:rPr lang="en-US" sz="1400" dirty="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GAAAA</a:t>
            </a:r>
          </a:p>
          <a:p>
            <a:pPr algn="ctr"/>
            <a:r>
              <a:rPr lang="en-US" sz="1400" dirty="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GACAG</a:t>
            </a:r>
          </a:p>
          <a:p>
            <a:pPr algn="ctr"/>
            <a:r>
              <a:rPr lang="en-US" sz="1400" dirty="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GCATG</a:t>
            </a:r>
          </a:p>
          <a:p>
            <a:pPr algn="ctr"/>
            <a:r>
              <a:rPr lang="en-US" sz="1400" dirty="0">
                <a:latin typeface="Arial" panose="020B0604020202020204" pitchFamily="34" charset="0"/>
                <a:cs typeface="Arial" panose="020B0604020202020204" pitchFamily="34" charset="0"/>
              </a:rPr>
              <a:t>.</a:t>
            </a:r>
            <a:endParaRPr lang="en-US" sz="1400" dirty="0" smtClean="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a:t>
            </a:r>
          </a:p>
          <a:p>
            <a:pPr algn="ctr"/>
            <a:r>
              <a:rPr lang="en-US" sz="1400" dirty="0" smtClean="0">
                <a:latin typeface="Arial" panose="020B0604020202020204" pitchFamily="34" charset="0"/>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algn="ctr"/>
            <a:r>
              <a:rPr lang="en-US" sz="2000" spc="1000" smtClean="0">
                <a:ea typeface="Wingdings"/>
                <a:cs typeface="Wingdings"/>
                <a:sym typeface="Wingdings"/>
              </a:rPr>
              <a:t> </a:t>
            </a:r>
            <a:r>
              <a:rPr lang="en-US" sz="2000" spc="1000" dirty="0" smtClean="0">
                <a:ea typeface="Wingdings"/>
                <a:cs typeface="Wingdings"/>
                <a:sym typeface="Wingdings"/>
              </a:rPr>
              <a:t>  </a:t>
            </a:r>
            <a:endParaRPr lang="en-US" sz="2000" spc="1000" dirty="0" smtClean="0"/>
          </a:p>
        </p:txBody>
      </p:sp>
      <p:sp>
        <p:nvSpPr>
          <p:cNvPr id="19" name="TextBox 18"/>
          <p:cNvSpPr txBox="1"/>
          <p:nvPr/>
        </p:nvSpPr>
        <p:spPr>
          <a:xfrm>
            <a:off x="1759693" y="2250181"/>
            <a:ext cx="534766" cy="338554"/>
          </a:xfrm>
          <a:prstGeom prst="rect">
            <a:avLst/>
          </a:prstGeom>
          <a:noFill/>
        </p:spPr>
        <p:txBody>
          <a:bodyPr wrap="square" rtlCol="0">
            <a:spAutoFit/>
          </a:bodyPr>
          <a:lstStyle/>
          <a:p>
            <a:pPr algn="ctr"/>
            <a:r>
              <a:rPr lang="en-US" sz="1600" b="1" dirty="0" smtClean="0"/>
              <a:t>b</a:t>
            </a:r>
            <a:r>
              <a:rPr lang="en-US" sz="2000" b="1" baseline="-25000" dirty="0" smtClean="0"/>
              <a:t>1</a:t>
            </a:r>
            <a:endParaRPr lang="en-US" sz="1400" b="1" baseline="-25000" dirty="0"/>
          </a:p>
        </p:txBody>
      </p:sp>
      <p:sp>
        <p:nvSpPr>
          <p:cNvPr id="20" name="TextBox 19"/>
          <p:cNvSpPr txBox="1"/>
          <p:nvPr/>
        </p:nvSpPr>
        <p:spPr>
          <a:xfrm>
            <a:off x="3415702" y="2250181"/>
            <a:ext cx="534766" cy="338554"/>
          </a:xfrm>
          <a:prstGeom prst="rect">
            <a:avLst/>
          </a:prstGeom>
          <a:noFill/>
        </p:spPr>
        <p:txBody>
          <a:bodyPr wrap="square" rtlCol="0">
            <a:spAutoFit/>
          </a:bodyPr>
          <a:lstStyle/>
          <a:p>
            <a:pPr algn="ctr"/>
            <a:r>
              <a:rPr lang="en-US" sz="1600" b="1" dirty="0" smtClean="0"/>
              <a:t>b</a:t>
            </a:r>
            <a:r>
              <a:rPr lang="en-US" sz="2000" b="1" baseline="-25000" dirty="0" smtClean="0"/>
              <a:t>2</a:t>
            </a:r>
            <a:endParaRPr lang="en-US" sz="1600" b="1" baseline="-25000" dirty="0"/>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algn="ctr"/>
            <a:r>
              <a:rPr lang="en-US" sz="1600" b="1" dirty="0" smtClean="0">
                <a:solidFill>
                  <a:schemeClr val="tx1">
                    <a:lumMod val="50000"/>
                    <a:lumOff val="50000"/>
                  </a:schemeClr>
                </a:solidFill>
              </a:rPr>
              <a:t>tokens</a:t>
            </a:r>
            <a:endParaRPr lang="en-US" sz="1600" b="1" baseline="30000" dirty="0">
              <a:solidFill>
                <a:schemeClr val="tx1">
                  <a:lumMod val="50000"/>
                  <a:lumOff val="50000"/>
                </a:schemeClr>
              </a:solidFill>
            </a:endParaRPr>
          </a:p>
        </p:txBody>
      </p:sp>
    </p:spTree>
    <p:extLst>
      <p:ext uri="{BB962C8B-B14F-4D97-AF65-F5344CB8AC3E}">
        <p14:creationId xmlns:p14="http://schemas.microsoft.com/office/powerpoint/2010/main" val="940101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Our Proposal: GRIM-Filter</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Data Structures: Bins &amp; </a:t>
            </a:r>
            <a:r>
              <a:rPr lang="en-US" sz="3600" dirty="0" err="1" smtClean="0">
                <a:latin typeface="Cambria" charset="0"/>
                <a:ea typeface="Cambria" charset="0"/>
                <a:cs typeface="Cambria" charset="0"/>
              </a:rPr>
              <a:t>Bitvectors</a:t>
            </a:r>
            <a:endParaRPr lang="en-US" sz="3600" dirty="0" smtClean="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smtClean="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Integrating </a:t>
            </a:r>
            <a:r>
              <a:rPr lang="en-US" sz="3600" dirty="0" smtClean="0">
                <a:latin typeface="Cambria" charset="0"/>
                <a:ea typeface="Cambria" charset="0"/>
                <a:cs typeface="Cambria" charset="0"/>
              </a:rPr>
              <a:t>GRIM-Filter into a Mapper</a:t>
            </a:r>
          </a:p>
        </p:txBody>
      </p:sp>
      <p:sp>
        <p:nvSpPr>
          <p:cNvPr id="4" name="Slide Number Placeholder 3"/>
          <p:cNvSpPr>
            <a:spLocks noGrp="1"/>
          </p:cNvSpPr>
          <p:nvPr>
            <p:ph type="sldNum" sz="quarter" idx="11"/>
          </p:nvPr>
        </p:nvSpPr>
        <p:spPr/>
        <p:txBody>
          <a:bodyPr/>
          <a:lstStyle/>
          <a:p>
            <a:fld id="{4CAE9295-42F8-0747-9AE1-33958E89C374}" type="slidenum">
              <a:rPr lang="en-US" smtClean="0"/>
              <a:t>19</a:t>
            </a:fld>
            <a:endParaRPr lang="en-US" dirty="0"/>
          </a:p>
        </p:txBody>
      </p:sp>
    </p:spTree>
    <p:extLst>
      <p:ext uri="{BB962C8B-B14F-4D97-AF65-F5344CB8AC3E}">
        <p14:creationId xmlns:p14="http://schemas.microsoft.com/office/powerpoint/2010/main" val="123377598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kern="0" spc="127" dirty="0" smtClean="0">
                <a:solidFill>
                  <a:srgbClr val="00B0F0"/>
                </a:solidFill>
                <a:latin typeface="Arial" panose="020B0604020202020204" pitchFamily="34" charset="0"/>
                <a:cs typeface="Arial" panose="020B0604020202020204" pitchFamily="34" charset="0"/>
              </a:rPr>
              <a:t>TTGGA</a:t>
            </a:r>
            <a:endParaRPr lang="en-US" sz="1600" b="1" kern="0" spc="127" dirty="0">
              <a:solidFill>
                <a:srgbClr val="00B0F0"/>
              </a:solidFill>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kern="0" spc="127" dirty="0" smtClean="0">
                <a:solidFill>
                  <a:srgbClr val="00B0F0"/>
                </a:solidFill>
                <a:latin typeface="Arial" panose="020B0604020202020204" pitchFamily="34" charset="0"/>
                <a:cs typeface="Arial" panose="020B0604020202020204" pitchFamily="34" charset="0"/>
              </a:rPr>
              <a:t>GAACT</a:t>
            </a:r>
            <a:endParaRPr lang="en-US" sz="1600" b="1" kern="0" spc="127" dirty="0">
              <a:solidFill>
                <a:srgbClr val="00B0F0"/>
              </a:solidFill>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kern="0" spc="127" dirty="0" smtClean="0">
                <a:solidFill>
                  <a:srgbClr val="00B0F0"/>
                </a:solidFill>
                <a:latin typeface="Arial" panose="020B0604020202020204" pitchFamily="34" charset="0"/>
                <a:cs typeface="Arial" panose="020B0604020202020204" pitchFamily="34" charset="0"/>
              </a:rPr>
              <a:t>AACTT</a:t>
            </a:r>
            <a:endParaRPr lang="en-US" sz="1600" b="1" kern="0" spc="127" dirty="0">
              <a:solidFill>
                <a:srgbClr val="00B0F0"/>
              </a:solidFill>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kern="0" spc="127" dirty="0" smtClean="0">
                <a:solidFill>
                  <a:srgbClr val="00B0F0"/>
                </a:solidFill>
                <a:latin typeface="Arial" panose="020B0604020202020204" pitchFamily="34" charset="0"/>
                <a:cs typeface="Arial" panose="020B0604020202020204" pitchFamily="34" charset="0"/>
              </a:rPr>
              <a:t>ACTTG</a:t>
            </a:r>
            <a:endParaRPr lang="en-US" sz="1600" b="1" kern="0" spc="127" dirty="0">
              <a:solidFill>
                <a:srgbClr val="00B0F0"/>
              </a:solidFill>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kern="0" spc="127" dirty="0" smtClean="0">
                <a:solidFill>
                  <a:srgbClr val="00B0F0"/>
                </a:solidFill>
                <a:latin typeface="Arial" panose="020B0604020202020204" pitchFamily="34" charset="0"/>
                <a:cs typeface="Arial" panose="020B0604020202020204" pitchFamily="34" charset="0"/>
              </a:rPr>
              <a:t>CTTGG</a:t>
            </a:r>
            <a:endParaRPr lang="en-US" sz="1600" b="1" kern="0" spc="127" dirty="0">
              <a:solidFill>
                <a:srgbClr val="00B0F0"/>
              </a:solidFill>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dirty="0">
                <a:solidFill>
                  <a:srgbClr val="00B050"/>
                </a:solidFill>
                <a:ea typeface="Tahoma" panose="020B0604030504040204" pitchFamily="34" charset="0"/>
                <a:cs typeface="Tahoma" panose="020B0604030504040204" pitchFamily="34" charset="0"/>
              </a:rPr>
              <a:t>INPUT</a:t>
            </a:r>
            <a:r>
              <a:rPr lang="en-US" sz="1600" b="1" dirty="0">
                <a:ea typeface="Tahoma" panose="020B0604030504040204" pitchFamily="34" charset="0"/>
                <a:cs typeface="Tahoma" panose="020B0604030504040204" pitchFamily="34" charset="0"/>
              </a:rPr>
              <a:t>: Read Sequence </a:t>
            </a:r>
            <a:r>
              <a:rPr lang="en-US" sz="1600" b="1" i="1" dirty="0">
                <a:ea typeface="Tahoma" panose="020B0604030504040204" pitchFamily="34" charset="0"/>
                <a:cs typeface="Tahoma" panose="020B0604030504040204" pitchFamily="34" charset="0"/>
              </a:rPr>
              <a:t>r</a:t>
            </a:r>
            <a:endParaRPr lang="en-US" sz="1600" b="1" dirty="0">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kern="0" spc="127" dirty="0" smtClean="0">
                  <a:solidFill>
                    <a:schemeClr val="tx1"/>
                  </a:solidFill>
                  <a:latin typeface="Arial" panose="020B0604020202020204" pitchFamily="34" charset="0"/>
                  <a:cs typeface="Arial" panose="020B0604020202020204" pitchFamily="34" charset="0"/>
                </a:rPr>
                <a:t>GAACTTGGAGTCTA     CGAG</a:t>
              </a:r>
              <a:endParaRPr lang="en-US" sz="1600" kern="0" spc="127" dirty="0">
                <a:solidFill>
                  <a:schemeClr val="tx1"/>
                </a:solidFill>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algn="ctr"/>
              <a:r>
                <a:rPr lang="en-US" sz="2032" dirty="0"/>
                <a:t>...</a:t>
              </a:r>
              <a:endParaRPr lang="en-US" sz="1016" dirty="0">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i="1" dirty="0">
                <a:solidFill>
                  <a:srgbClr val="0070C0"/>
                </a:solidFill>
                <a:cs typeface="Tahoma"/>
              </a:rPr>
              <a:t>Read </a:t>
            </a:r>
            <a:r>
              <a:rPr lang="en-US" sz="1600" b="1" i="1" dirty="0" err="1">
                <a:solidFill>
                  <a:srgbClr val="0070C0"/>
                </a:solidFill>
                <a:cs typeface="Tahoma"/>
              </a:rPr>
              <a:t>bitvector</a:t>
            </a:r>
            <a:r>
              <a:rPr lang="en-US" sz="1600" b="1" i="1" dirty="0">
                <a:solidFill>
                  <a:srgbClr val="0070C0"/>
                </a:solidFill>
                <a:cs typeface="Tahoma"/>
              </a:rPr>
              <a:t> for </a:t>
            </a:r>
            <a:r>
              <a:rPr lang="en-US" sz="1600" b="1" dirty="0" err="1" smtClean="0">
                <a:solidFill>
                  <a:srgbClr val="0070C0"/>
                </a:solidFill>
                <a:cs typeface="Tahoma"/>
              </a:rPr>
              <a:t>bin_num</a:t>
            </a:r>
            <a:r>
              <a:rPr lang="en-US" sz="1600" b="1" dirty="0" smtClean="0">
                <a:solidFill>
                  <a:srgbClr val="0070C0"/>
                </a:solidFill>
                <a:cs typeface="Tahoma"/>
              </a:rPr>
              <a:t>(x)</a:t>
            </a:r>
            <a:endParaRPr lang="en-US" sz="1600" b="1" dirty="0">
              <a:solidFill>
                <a:srgbClr val="0070C0"/>
              </a:solidFill>
              <a:cs typeface="Tahoma"/>
            </a:endParaRP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40000"/>
              </a:lnSpc>
            </a:pPr>
            <a:r>
              <a:rPr lang="en-US" sz="3600" kern="0" spc="381" dirty="0">
                <a:solidFill>
                  <a:srgbClr val="00B0F0"/>
                </a:solidFill>
              </a:rPr>
              <a:t>...</a:t>
            </a:r>
            <a:endParaRPr lang="en-US" sz="3600" kern="0" spc="381" dirty="0">
              <a:solidFill>
                <a:srgbClr val="00B0F0"/>
              </a:solidFill>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800" b="1" dirty="0">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80000"/>
              </a:lnSpc>
            </a:pPr>
            <a:r>
              <a:rPr lang="en-US" sz="1600" b="1" dirty="0">
                <a:solidFill>
                  <a:schemeClr val="accent2"/>
                </a:solidFill>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80000"/>
              </a:lnSpc>
            </a:pPr>
            <a:r>
              <a:rPr lang="en-US" sz="1600" i="1" dirty="0">
                <a:solidFill>
                  <a:schemeClr val="tx1"/>
                </a:solidFill>
                <a:ea typeface="Tahoma" charset="0"/>
                <a:cs typeface="Tahoma" charset="0"/>
              </a:rPr>
              <a:t>Send to</a:t>
            </a:r>
          </a:p>
          <a:p>
            <a:pPr algn="ctr">
              <a:lnSpc>
                <a:spcPct val="80000"/>
              </a:lnSpc>
            </a:pPr>
            <a:r>
              <a:rPr lang="en-US" sz="1600" i="1" dirty="0">
                <a:solidFill>
                  <a:schemeClr val="tx1"/>
                </a:solidFill>
                <a:ea typeface="Tahoma" charset="0"/>
                <a:cs typeface="Tahoma" charset="0"/>
              </a:rPr>
              <a:t>Read Mapper</a:t>
            </a:r>
            <a:br>
              <a:rPr lang="en-US" sz="1600" i="1" dirty="0">
                <a:solidFill>
                  <a:schemeClr val="tx1"/>
                </a:solidFill>
                <a:ea typeface="Tahoma" charset="0"/>
                <a:cs typeface="Tahoma" charset="0"/>
              </a:rPr>
            </a:br>
            <a:r>
              <a:rPr lang="en-US" sz="1600" i="1" dirty="0">
                <a:solidFill>
                  <a:schemeClr val="tx1"/>
                </a:solidFill>
                <a:ea typeface="Tahoma" charset="0"/>
                <a:cs typeface="Tahoma" charset="0"/>
              </a:rPr>
              <a:t>for Sequence</a:t>
            </a:r>
            <a:br>
              <a:rPr lang="en-US" sz="1600" i="1" dirty="0">
                <a:solidFill>
                  <a:schemeClr val="tx1"/>
                </a:solidFill>
                <a:ea typeface="Tahoma" charset="0"/>
                <a:cs typeface="Tahoma" charset="0"/>
              </a:rPr>
            </a:br>
            <a:r>
              <a:rPr lang="en-US" sz="1600" i="1" dirty="0">
                <a:solidFill>
                  <a:schemeClr val="tx1"/>
                </a:solidFill>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43"/>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b="1" i="1" dirty="0">
                <a:solidFill>
                  <a:schemeClr val="bg1">
                    <a:lumMod val="50000"/>
                  </a:schemeClr>
                </a:solidFill>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80000"/>
              </a:lnSpc>
            </a:pPr>
            <a:r>
              <a:rPr lang="en-US" sz="1600" i="1" dirty="0">
                <a:solidFill>
                  <a:schemeClr val="tx1"/>
                </a:solidFill>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80000"/>
              </a:lnSpc>
            </a:pPr>
            <a:r>
              <a:rPr lang="en-US" sz="1600" dirty="0">
                <a:solidFill>
                  <a:schemeClr val="accent2"/>
                </a:solidFill>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lnSpc>
                <a:spcPct val="80000"/>
              </a:lnSpc>
            </a:pPr>
            <a:r>
              <a:rPr lang="en-US" sz="1600" dirty="0">
                <a:solidFill>
                  <a:schemeClr val="accent2"/>
                </a:solidFill>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i="1" dirty="0" smtClean="0">
                <a:solidFill>
                  <a:srgbClr val="0070C0"/>
                </a:solidFill>
                <a:ea typeface="Tahoma" panose="020B0604030504040204" pitchFamily="34" charset="0"/>
                <a:cs typeface="Tahoma" panose="020B0604030504040204" pitchFamily="34" charset="0"/>
              </a:rPr>
              <a:t>Sum</a:t>
            </a:r>
            <a:endParaRPr lang="en-US" sz="1270" i="1" dirty="0">
              <a:solidFill>
                <a:srgbClr val="0070C0"/>
              </a:solidFill>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smtClean="0"/>
              <a:t>How GRIM-Filter determines whether to </a:t>
            </a:r>
            <a:r>
              <a:rPr lang="en-US" sz="2400" b="1" dirty="0" smtClean="0">
                <a:solidFill>
                  <a:srgbClr val="538234"/>
                </a:solidFill>
              </a:rPr>
              <a:t>discard</a:t>
            </a:r>
            <a:r>
              <a:rPr lang="en-US" sz="2400" dirty="0" smtClean="0">
                <a:solidFill>
                  <a:srgbClr val="538234"/>
                </a:solidFill>
              </a:rPr>
              <a:t> </a:t>
            </a:r>
            <a:r>
              <a:rPr lang="en-US" sz="2400" dirty="0" smtClean="0"/>
              <a:t>potential match locations in a given bin </a:t>
            </a:r>
            <a:r>
              <a:rPr lang="en-US" sz="2400" b="1" dirty="0" smtClean="0">
                <a:solidFill>
                  <a:srgbClr val="538234"/>
                </a:solidFill>
              </a:rPr>
              <a:t>prior</a:t>
            </a:r>
            <a:r>
              <a:rPr lang="en-US" sz="2400" dirty="0" smtClean="0">
                <a:solidFill>
                  <a:srgbClr val="538234"/>
                </a:solidFill>
              </a:rPr>
              <a:t> </a:t>
            </a:r>
            <a:r>
              <a:rPr lang="en-US" sz="2400" dirty="0" smtClean="0"/>
              <a:t>to alignment</a:t>
            </a:r>
            <a:endParaRPr lang="en-US" sz="2400" dirty="0"/>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smtClean="0">
                <a:solidFill>
                  <a:schemeClr val="bg1"/>
                </a:solidFill>
                <a:latin typeface="Palatino Linotype" panose="02040502050505030304" pitchFamily="18" charset="0"/>
                <a:ea typeface="Tahoma" charset="0"/>
                <a:cs typeface="Tahoma" charset="0"/>
              </a:rPr>
              <a:t>3</a:t>
            </a:r>
            <a:endParaRPr lang="en-US" sz="2000" b="1" dirty="0">
              <a:solidFill>
                <a:schemeClr val="bg1"/>
              </a:solidFill>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dirty="0" smtClean="0">
                <a:solidFill>
                  <a:schemeClr val="bg1"/>
                </a:solidFill>
                <a:latin typeface="Palatino Linotype" panose="02040502050505030304" pitchFamily="18" charset="0"/>
                <a:ea typeface="Tahoma" charset="0"/>
                <a:cs typeface="Tahoma" charset="0"/>
              </a:rPr>
              <a:t>2</a:t>
            </a:r>
            <a:endParaRPr lang="en-US" sz="2000" b="1" dirty="0">
              <a:solidFill>
                <a:schemeClr val="bg1"/>
              </a:solidFill>
              <a:latin typeface="Palatino Linotype" panose="02040502050505030304" pitchFamily="18" charset="0"/>
              <a:ea typeface="Tahoma" charset="0"/>
              <a:cs typeface="Tahoma" charset="0"/>
            </a:endParaRP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smtClean="0">
                <a:solidFill>
                  <a:schemeClr val="bg1"/>
                </a:solidFill>
                <a:latin typeface="Palatino Linotype" panose="02040502050505030304" pitchFamily="18" charset="0"/>
                <a:ea typeface="Tahoma" charset="0"/>
                <a:cs typeface="Tahoma" charset="0"/>
              </a:rPr>
              <a:t>4</a:t>
            </a:r>
            <a:endParaRPr lang="en-US" sz="2000" b="1" dirty="0">
              <a:solidFill>
                <a:schemeClr val="bg1"/>
              </a:solidFill>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smtClean="0">
                <a:solidFill>
                  <a:schemeClr val="bg1"/>
                </a:solidFill>
                <a:latin typeface="Palatino Linotype" panose="02040502050505030304" pitchFamily="18" charset="0"/>
                <a:ea typeface="Tahoma" charset="0"/>
                <a:cs typeface="Tahoma" charset="0"/>
              </a:rPr>
              <a:t>5</a:t>
            </a:r>
            <a:endParaRPr lang="en-US" sz="2000" b="1" dirty="0">
              <a:solidFill>
                <a:schemeClr val="bg1"/>
              </a:solidFill>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US" sz="1600" kern="0" spc="127" dirty="0">
                  <a:solidFill>
                    <a:schemeClr val="tx1"/>
                  </a:solidFill>
                  <a:latin typeface="Arial" panose="020B0604020202020204" pitchFamily="34" charset="0"/>
                  <a:ea typeface="ＭＳ 明朝"/>
                  <a:cs typeface="Arial" panose="020B0604020202020204" pitchFamily="34" charset="0"/>
                </a:rPr>
                <a:t>1</a:t>
              </a:r>
            </a:p>
            <a:p>
              <a:pPr algn="r"/>
              <a:r>
                <a:rPr lang="en-US" sz="1600" kern="0" spc="127" dirty="0">
                  <a:solidFill>
                    <a:schemeClr val="tx1"/>
                  </a:solidFill>
                  <a:latin typeface="Arial" panose="020B0604020202020204" pitchFamily="34" charset="0"/>
                  <a:ea typeface="ＭＳ 明朝"/>
                  <a:cs typeface="Arial" panose="020B0604020202020204" pitchFamily="34" charset="0"/>
                </a:rPr>
                <a:t>0</a:t>
              </a:r>
            </a:p>
            <a:p>
              <a:pPr algn="r"/>
              <a:r>
                <a:rPr lang="en-US" sz="1600" kern="0" spc="127" dirty="0" smtClean="0">
                  <a:solidFill>
                    <a:schemeClr val="tx1"/>
                  </a:solidFill>
                  <a:latin typeface="Arial" panose="020B0604020202020204" pitchFamily="34" charset="0"/>
                  <a:ea typeface="ＭＳ 明朝"/>
                  <a:cs typeface="Arial" panose="020B0604020202020204" pitchFamily="34" charset="0"/>
                </a:rPr>
                <a:t>1</a:t>
              </a:r>
              <a:endParaRPr lang="en-US" sz="1600" kern="0" spc="127" dirty="0">
                <a:solidFill>
                  <a:schemeClr val="tx1"/>
                </a:solidFill>
                <a:latin typeface="Arial" panose="020B0604020202020204" pitchFamily="34" charset="0"/>
                <a:ea typeface="ＭＳ 明朝"/>
                <a:cs typeface="Arial" panose="020B0604020202020204" pitchFamily="34" charset="0"/>
              </a:endParaRPr>
            </a:p>
            <a:p>
              <a:pPr algn="r"/>
              <a:endParaRPr lang="en-US" sz="1600" kern="0" spc="127" dirty="0">
                <a:solidFill>
                  <a:schemeClr val="tx1"/>
                </a:solidFill>
                <a:latin typeface="Arial" panose="020B0604020202020204" pitchFamily="34" charset="0"/>
                <a:ea typeface="ＭＳ 明朝"/>
                <a:cs typeface="Arial" panose="020B0604020202020204" pitchFamily="34" charset="0"/>
              </a:endParaRPr>
            </a:p>
            <a:p>
              <a:pPr algn="r"/>
              <a:r>
                <a:rPr lang="en-US" sz="1600" kern="0" spc="127" dirty="0">
                  <a:solidFill>
                    <a:schemeClr val="tx1"/>
                  </a:solidFill>
                  <a:latin typeface="Arial" panose="020B0604020202020204" pitchFamily="34" charset="0"/>
                  <a:ea typeface="ＭＳ 明朝"/>
                  <a:cs typeface="Arial" panose="020B0604020202020204" pitchFamily="34" charset="0"/>
                </a:rPr>
                <a:t>0</a:t>
              </a:r>
            </a:p>
            <a:p>
              <a:pPr algn="r"/>
              <a:r>
                <a:rPr lang="en-US" sz="1600" kern="0" spc="127" dirty="0">
                  <a:solidFill>
                    <a:schemeClr val="tx1"/>
                  </a:solidFill>
                  <a:latin typeface="Arial" panose="020B0604020202020204" pitchFamily="34" charset="0"/>
                  <a:ea typeface="ＭＳ 明朝"/>
                  <a:cs typeface="Arial" panose="020B0604020202020204" pitchFamily="34" charset="0"/>
                </a:rPr>
                <a:t>1</a:t>
              </a:r>
            </a:p>
            <a:p>
              <a:pPr algn="r"/>
              <a:r>
                <a:rPr lang="en-US" sz="1600" kern="0" spc="127" dirty="0" smtClean="0">
                  <a:solidFill>
                    <a:schemeClr val="tx1"/>
                  </a:solidFill>
                  <a:latin typeface="Arial" panose="020B0604020202020204" pitchFamily="34" charset="0"/>
                  <a:ea typeface="ＭＳ 明朝"/>
                  <a:cs typeface="Arial" panose="020B0604020202020204" pitchFamily="34" charset="0"/>
                </a:rPr>
                <a:t>1 </a:t>
              </a:r>
            </a:p>
            <a:p>
              <a:pPr algn="r"/>
              <a:endParaRPr lang="en-US" sz="1600" kern="0" spc="127" dirty="0">
                <a:solidFill>
                  <a:schemeClr val="tx1"/>
                </a:solidFill>
                <a:latin typeface="Arial" panose="020B0604020202020204" pitchFamily="34" charset="0"/>
                <a:ea typeface="ＭＳ 明朝"/>
                <a:cs typeface="Arial" panose="020B0604020202020204" pitchFamily="34" charset="0"/>
              </a:endParaRPr>
            </a:p>
            <a:p>
              <a:pPr algn="r"/>
              <a:r>
                <a:rPr lang="en-US" sz="1600" kern="0" spc="127" dirty="0" smtClean="0">
                  <a:solidFill>
                    <a:schemeClr val="tx1"/>
                  </a:solidFill>
                  <a:latin typeface="Arial" panose="020B0604020202020204" pitchFamily="34" charset="0"/>
                  <a:ea typeface="ＭＳ 明朝"/>
                  <a:cs typeface="Arial" panose="020B0604020202020204" pitchFamily="34" charset="0"/>
                </a:rPr>
                <a:t>1</a:t>
              </a:r>
              <a:endParaRPr lang="en-US" sz="1600" kern="0" spc="127" dirty="0">
                <a:solidFill>
                  <a:schemeClr val="tx1"/>
                </a:solidFill>
                <a:latin typeface="Arial" panose="020B0604020202020204" pitchFamily="34" charset="0"/>
                <a:ea typeface="ＭＳ 明朝"/>
                <a:cs typeface="Arial" panose="020B0604020202020204" pitchFamily="34" charset="0"/>
              </a:endParaRPr>
            </a:p>
            <a:p>
              <a:pPr algn="r"/>
              <a:r>
                <a:rPr lang="en-US" sz="1600" kern="0" spc="127" dirty="0">
                  <a:solidFill>
                    <a:schemeClr val="tx1"/>
                  </a:solidFill>
                  <a:latin typeface="Arial" panose="020B0604020202020204" pitchFamily="34" charset="0"/>
                  <a:ea typeface="ＭＳ 明朝"/>
                  <a:cs typeface="Arial" panose="020B0604020202020204" pitchFamily="34" charset="0"/>
                </a:rPr>
                <a:t>0</a:t>
              </a:r>
            </a:p>
            <a:p>
              <a:pPr algn="r"/>
              <a:r>
                <a:rPr lang="en-US" sz="1600" kern="0" spc="127" dirty="0">
                  <a:solidFill>
                    <a:schemeClr val="tx1"/>
                  </a:solidFill>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algn="r"/>
              <a:r>
                <a:rPr lang="en-US" kern="0" spc="127" dirty="0">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algn="r"/>
              <a:r>
                <a:rPr lang="en-US" kern="0" spc="127">
                  <a:latin typeface="Arial" panose="020B0604020202020204" pitchFamily="34" charset="0"/>
                  <a:ea typeface="ＭＳ 明朝"/>
                  <a:cs typeface="Arial" panose="020B0604020202020204" pitchFamily="34" charset="0"/>
                </a:rPr>
                <a:t>.</a:t>
              </a:r>
              <a:endParaRPr lang="en-US" kern="0" spc="127" dirty="0">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algn="r"/>
              <a:r>
                <a:rPr lang="en-US" kern="0" spc="127" dirty="0">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algn="r"/>
              <a:r>
                <a:rPr lang="en-US" kern="0" spc="127" dirty="0">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algn="r"/>
              <a:r>
                <a:rPr lang="en-US" kern="0" spc="127">
                  <a:latin typeface="Arial" panose="020B0604020202020204" pitchFamily="34" charset="0"/>
                  <a:ea typeface="ＭＳ 明朝"/>
                  <a:cs typeface="Arial" panose="020B0604020202020204" pitchFamily="34" charset="0"/>
                </a:rPr>
                <a:t>.</a:t>
              </a:r>
              <a:endParaRPr lang="en-US" kern="0" spc="127" dirty="0">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algn="r"/>
              <a:r>
                <a:rPr lang="en-US" kern="0" spc="127" dirty="0" smtClean="0">
                  <a:latin typeface="Arial" panose="020B0604020202020204" pitchFamily="34" charset="0"/>
                  <a:ea typeface="ＭＳ 明朝"/>
                  <a:cs typeface="Arial" panose="020B0604020202020204" pitchFamily="34" charset="0"/>
                </a:rPr>
                <a:t>.</a:t>
              </a:r>
              <a:endParaRPr lang="en-US" kern="0" spc="127" dirty="0">
                <a:latin typeface="Arial" panose="020B0604020202020204" pitchFamily="34" charset="0"/>
                <a:ea typeface="ＭＳ 明朝"/>
                <a:cs typeface="Arial" panose="020B0604020202020204" pitchFamily="34" charset="0"/>
              </a:endParaRP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i="1" dirty="0" smtClean="0">
                <a:solidFill>
                  <a:srgbClr val="0070C0"/>
                </a:solidFill>
                <a:cs typeface="Tahoma"/>
              </a:rPr>
              <a:t>Get tokens</a:t>
            </a:r>
            <a:endParaRPr lang="en-US" sz="1600" b="1" dirty="0">
              <a:solidFill>
                <a:srgbClr val="0070C0"/>
              </a:solidFill>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i="1" dirty="0" smtClean="0">
                <a:solidFill>
                  <a:srgbClr val="0070C0"/>
                </a:solidFill>
                <a:cs typeface="Tahoma"/>
              </a:rPr>
              <a:t>Match tokens to </a:t>
            </a:r>
            <a:r>
              <a:rPr lang="en-US" sz="1600" b="1" i="1" dirty="0" err="1" smtClean="0">
                <a:solidFill>
                  <a:srgbClr val="0070C0"/>
                </a:solidFill>
                <a:cs typeface="Tahoma"/>
              </a:rPr>
              <a:t>bitvector</a:t>
            </a:r>
            <a:endParaRPr lang="en-US" sz="1600" b="1" dirty="0">
              <a:solidFill>
                <a:srgbClr val="0070C0"/>
              </a:solidFill>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i="1" dirty="0" smtClean="0">
                <a:solidFill>
                  <a:srgbClr val="0070C0"/>
                </a:solidFill>
                <a:ea typeface="Tahoma" panose="020B0604030504040204" pitchFamily="34" charset="0"/>
                <a:cs typeface="Tahoma" panose="020B0604030504040204" pitchFamily="34" charset="0"/>
              </a:rPr>
              <a:t>Compare</a:t>
            </a:r>
            <a:endParaRPr lang="en-US" sz="1270" i="1" dirty="0">
              <a:solidFill>
                <a:srgbClr val="0070C0"/>
              </a:solidFill>
              <a:ea typeface="Tahoma" panose="020B0604030504040204" pitchFamily="34" charset="0"/>
              <a:cs typeface="Tahoma" panose="020B0604030504040204" pitchFamily="34" charset="0"/>
            </a:endParaRPr>
          </a:p>
        </p:txBody>
      </p:sp>
      <p:sp>
        <p:nvSpPr>
          <p:cNvPr id="55" name="Slide Number Placeholder 3"/>
          <p:cNvSpPr>
            <a:spLocks noGrp="1"/>
          </p:cNvSpPr>
          <p:nvPr>
            <p:ph type="sldNum" sz="quarter" idx="11"/>
          </p:nvPr>
        </p:nvSpPr>
        <p:spPr>
          <a:xfrm>
            <a:off x="6553200" y="6243638"/>
            <a:ext cx="2133600" cy="457200"/>
          </a:xfrm>
        </p:spPr>
        <p:txBody>
          <a:bodyPr/>
          <a:lstStyle/>
          <a:p>
            <a:r>
              <a:rPr lang="en-US" dirty="0" smtClean="0"/>
              <a:t>20</a:t>
            </a:r>
            <a:endParaRPr lang="en-US" dirty="0"/>
          </a:p>
        </p:txBody>
      </p:sp>
    </p:spTree>
    <p:extLst>
      <p:ext uri="{BB962C8B-B14F-4D97-AF65-F5344CB8AC3E}">
        <p14:creationId xmlns:p14="http://schemas.microsoft.com/office/powerpoint/2010/main" val="383858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Our Proposal: GRIM-Filter</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Data Structures: Bins &amp; </a:t>
            </a:r>
            <a:r>
              <a:rPr lang="en-US" sz="3600" dirty="0" err="1" smtClean="0">
                <a:latin typeface="Cambria" charset="0"/>
                <a:ea typeface="Cambria" charset="0"/>
                <a:cs typeface="Cambria" charset="0"/>
              </a:rPr>
              <a:t>Bitvectors</a:t>
            </a:r>
            <a:endParaRPr lang="en-US" sz="3600" dirty="0" smtClean="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Integrating </a:t>
            </a:r>
            <a:r>
              <a:rPr lang="en-US" sz="3600" dirty="0" smtClean="0">
                <a:latin typeface="Cambria" charset="0"/>
                <a:ea typeface="Cambria" charset="0"/>
                <a:cs typeface="Cambria" charset="0"/>
              </a:rPr>
              <a:t>GRIM-Filter into a Mapper</a:t>
            </a:r>
          </a:p>
        </p:txBody>
      </p:sp>
      <p:sp>
        <p:nvSpPr>
          <p:cNvPr id="4" name="Slide Number Placeholder 3"/>
          <p:cNvSpPr>
            <a:spLocks noGrp="1"/>
          </p:cNvSpPr>
          <p:nvPr>
            <p:ph type="sldNum" sz="quarter" idx="11"/>
          </p:nvPr>
        </p:nvSpPr>
        <p:spPr/>
        <p:txBody>
          <a:bodyPr/>
          <a:lstStyle/>
          <a:p>
            <a:fld id="{4CAE9295-42F8-0747-9AE1-33958E89C374}" type="slidenum">
              <a:rPr lang="en-US" smtClean="0"/>
              <a:t>21</a:t>
            </a:fld>
            <a:endParaRPr lang="en-US" dirty="0"/>
          </a:p>
        </p:txBody>
      </p:sp>
    </p:spTree>
    <p:extLst>
      <p:ext uri="{BB962C8B-B14F-4D97-AF65-F5344CB8AC3E}">
        <p14:creationId xmlns:p14="http://schemas.microsoft.com/office/powerpoint/2010/main" val="7996819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a:t>
            </a:r>
            <a:r>
              <a:rPr lang="en-US" sz="4400" b="1" dirty="0" smtClean="0">
                <a:solidFill>
                  <a:schemeClr val="tx1"/>
                </a:solidFill>
                <a:latin typeface="Cambria" charset="0"/>
                <a:ea typeface="Cambria" charset="0"/>
                <a:cs typeface="Cambria" charset="0"/>
              </a:rPr>
              <a:t>Error Tolerance</a:t>
            </a:r>
            <a:endParaRPr lang="en-US" sz="4400" b="1" dirty="0">
              <a:solidFill>
                <a:schemeClr val="tx1"/>
              </a:solidFill>
              <a:latin typeface="Cambria" charset="0"/>
              <a:ea typeface="Cambria" charset="0"/>
              <a:cs typeface="Cambria" charset="0"/>
            </a:endParaRPr>
          </a:p>
        </p:txBody>
      </p:sp>
      <p:sp>
        <p:nvSpPr>
          <p:cNvPr id="64" name="Rounded Rectangle 63"/>
          <p:cNvSpPr/>
          <p:nvPr/>
        </p:nvSpPr>
        <p:spPr>
          <a:xfrm flipV="1">
            <a:off x="1646197" y="2057142"/>
            <a:ext cx="2596108" cy="399748"/>
          </a:xfrm>
          <a:prstGeom prst="roundRect">
            <a:avLst>
              <a:gd name="adj" fmla="val 25579"/>
            </a:avLst>
          </a:prstGeom>
          <a:solidFill>
            <a:schemeClr val="bg1">
              <a:lumMod val="85000"/>
            </a:schemeClr>
          </a:solidFill>
          <a:ln w="38100" cmpd="sng">
            <a:solidFill>
              <a:schemeClr val="bg1">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ounded Rectangle 64"/>
          <p:cNvSpPr/>
          <p:nvPr/>
        </p:nvSpPr>
        <p:spPr>
          <a:xfrm flipV="1">
            <a:off x="1742929" y="2552277"/>
            <a:ext cx="3010653" cy="621216"/>
          </a:xfrm>
          <a:prstGeom prst="roundRect">
            <a:avLst/>
          </a:prstGeom>
          <a:solidFill>
            <a:schemeClr val="accent6">
              <a:lumMod val="20000"/>
              <a:lumOff val="80000"/>
            </a:schemeClr>
          </a:solidFill>
          <a:ln w="38100" cmpd="sng">
            <a:solidFill>
              <a:schemeClr val="accent6">
                <a:lumMod val="60000"/>
                <a:lumOff val="40000"/>
              </a:scheme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ounded Rectangle 65"/>
          <p:cNvSpPr/>
          <p:nvPr/>
        </p:nvSpPr>
        <p:spPr>
          <a:xfrm flipV="1">
            <a:off x="2374176" y="2633996"/>
            <a:ext cx="2288938" cy="476732"/>
          </a:xfrm>
          <a:prstGeom prst="roundRect">
            <a:avLst/>
          </a:prstGeom>
          <a:solidFill>
            <a:srgbClr val="DEEBF7"/>
          </a:solidFill>
          <a:ln w="38100" cmpd="sng">
            <a:solidFill>
              <a:srgbClr val="5B9BD6"/>
            </a:solidFill>
            <a:prstDash val="sysDot"/>
          </a:ln>
          <a:effectLst>
            <a:outerShdw blurRad="40000" dist="23000" dir="5400000" sx="1000" sy="1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7" name="Picture 66" descr="Screen Shot 2015-12-16 at 13.32.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984140" y="1425961"/>
            <a:ext cx="2689437" cy="1513714"/>
          </a:xfrm>
          <a:prstGeom prst="rect">
            <a:avLst/>
          </a:prstGeom>
        </p:spPr>
      </p:pic>
      <p:sp>
        <p:nvSpPr>
          <p:cNvPr id="68" name="TextBox 67"/>
          <p:cNvSpPr txBox="1"/>
          <p:nvPr/>
        </p:nvSpPr>
        <p:spPr>
          <a:xfrm>
            <a:off x="5838088" y="3096350"/>
            <a:ext cx="2979749" cy="1036887"/>
          </a:xfrm>
          <a:prstGeom prst="rect">
            <a:avLst/>
          </a:prstGeom>
          <a:noFill/>
          <a:ln w="19050" cmpd="sng">
            <a:noFill/>
          </a:ln>
        </p:spPr>
        <p:txBody>
          <a:bodyPr wrap="square" rtlCol="0">
            <a:spAutoFit/>
          </a:bodyPr>
          <a:lstStyle/>
          <a:p>
            <a:pPr algn="ctr">
              <a:lnSpc>
                <a:spcPct val="85000"/>
              </a:lnSpc>
              <a:spcBef>
                <a:spcPts val="900"/>
              </a:spcBef>
            </a:pPr>
            <a:r>
              <a:rPr lang="en-US" sz="2400" i="1" dirty="0" smtClean="0">
                <a:latin typeface="Calibri" charset="0"/>
                <a:ea typeface="Calibri" charset="0"/>
                <a:cs typeface="Calibri" charset="0"/>
              </a:rPr>
              <a:t>one substitution error affects four tokens</a:t>
            </a:r>
            <a:br>
              <a:rPr lang="en-US" sz="2400" i="1" dirty="0" smtClean="0">
                <a:latin typeface="Calibri" charset="0"/>
                <a:ea typeface="Calibri" charset="0"/>
                <a:cs typeface="Calibri" charset="0"/>
              </a:rPr>
            </a:br>
            <a:r>
              <a:rPr lang="en-US" sz="2400" i="1" dirty="0" smtClean="0">
                <a:latin typeface="Calibri" charset="0"/>
                <a:ea typeface="Calibri" charset="0"/>
                <a:cs typeface="Calibri" charset="0"/>
              </a:rPr>
              <a:t>when n = 4</a:t>
            </a:r>
            <a:endParaRPr lang="en-US" sz="2400" i="1" dirty="0">
              <a:latin typeface="Calibri" charset="0"/>
              <a:ea typeface="Calibri" charset="0"/>
              <a:cs typeface="Calibri" charset="0"/>
            </a:endParaRPr>
          </a:p>
        </p:txBody>
      </p:sp>
      <p:sp>
        <p:nvSpPr>
          <p:cNvPr id="69" name="Text Box 67"/>
          <p:cNvSpPr txBox="1"/>
          <p:nvPr/>
        </p:nvSpPr>
        <p:spPr>
          <a:xfrm>
            <a:off x="0" y="1844609"/>
            <a:ext cx="7781210" cy="1300497"/>
          </a:xfrm>
          <a:prstGeom prst="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70000"/>
              </a:lnSpc>
              <a:spcAft>
                <a:spcPts val="0"/>
              </a:spcAft>
            </a:pPr>
            <a:r>
              <a:rPr lang="en-US" sz="2400" b="1" dirty="0" smtClean="0">
                <a:latin typeface="Calibri" charset="0"/>
                <a:ea typeface="Calibri" charset="0"/>
                <a:cs typeface="Calibri" charset="0"/>
              </a:rPr>
              <a:t>Threshold =  </a:t>
            </a:r>
            <a:r>
              <a:rPr lang="en-US" sz="2400" b="1" dirty="0" err="1" smtClean="0">
                <a:latin typeface="Calibri" charset="0"/>
                <a:ea typeface="Calibri" charset="0"/>
                <a:cs typeface="Calibri" charset="0"/>
              </a:rPr>
              <a:t>read_length</a:t>
            </a:r>
            <a:r>
              <a:rPr lang="en-US" sz="2400" b="1" dirty="0" smtClean="0">
                <a:latin typeface="Calibri" charset="0"/>
                <a:ea typeface="Calibri" charset="0"/>
                <a:cs typeface="Calibri" charset="0"/>
              </a:rPr>
              <a:t> – (</a:t>
            </a:r>
            <a:r>
              <a:rPr lang="en-US" sz="2400" b="1" i="1" dirty="0" smtClean="0">
                <a:latin typeface="Calibri" charset="0"/>
                <a:ea typeface="Calibri" charset="0"/>
                <a:cs typeface="Calibri" charset="0"/>
              </a:rPr>
              <a:t>n</a:t>
            </a:r>
            <a:r>
              <a:rPr lang="en-US" sz="2400" b="1" dirty="0" smtClean="0">
                <a:latin typeface="Calibri" charset="0"/>
                <a:ea typeface="Calibri" charset="0"/>
                <a:cs typeface="Calibri" charset="0"/>
              </a:rPr>
              <a:t>–1)  </a:t>
            </a:r>
            <a:r>
              <a:rPr lang="en-US" sz="2400" b="1" dirty="0" smtClean="0">
                <a:effectLst/>
                <a:latin typeface="Calibri" charset="0"/>
                <a:ea typeface="Calibri" charset="0"/>
                <a:cs typeface="Calibri" charset="0"/>
              </a:rPr>
              <a:t>–</a:t>
            </a:r>
          </a:p>
          <a:p>
            <a:pPr>
              <a:lnSpc>
                <a:spcPct val="170000"/>
              </a:lnSpc>
              <a:spcAft>
                <a:spcPts val="0"/>
              </a:spcAft>
            </a:pPr>
            <a:r>
              <a:rPr lang="en-US" sz="2400" b="1" i="1" dirty="0" smtClean="0">
                <a:latin typeface="Calibri" charset="0"/>
                <a:ea typeface="Calibri" charset="0"/>
                <a:cs typeface="Calibri" charset="0"/>
              </a:rPr>
              <a:t>                          n</a:t>
            </a:r>
            <a:r>
              <a:rPr lang="en-US" sz="2400" b="1" dirty="0" smtClean="0">
                <a:latin typeface="Calibri" charset="0"/>
                <a:ea typeface="Calibri" charset="0"/>
                <a:cs typeface="Calibri" charset="0"/>
              </a:rPr>
              <a:t>  ×  </a:t>
            </a:r>
            <a:r>
              <a:rPr lang="en-US" sz="2400" b="1" dirty="0" smtClean="0">
                <a:latin typeface="Calibri" charset="0"/>
                <a:ea typeface="Calibri" charset="0"/>
                <a:cs typeface="Calibri" charset="0"/>
                <a:sym typeface="Symbol" panose="05050102010706020507" pitchFamily="18" charset="2"/>
              </a:rPr>
              <a:t></a:t>
            </a:r>
            <a:r>
              <a:rPr lang="en-US" sz="2400" b="1" dirty="0" err="1" smtClean="0">
                <a:latin typeface="Calibri" charset="0"/>
                <a:ea typeface="Calibri" charset="0"/>
                <a:cs typeface="Calibri" charset="0"/>
              </a:rPr>
              <a:t>read_length</a:t>
            </a:r>
            <a:r>
              <a:rPr lang="en-US" sz="2400" b="1" dirty="0" smtClean="0">
                <a:latin typeface="Calibri" charset="0"/>
                <a:ea typeface="Calibri" charset="0"/>
                <a:cs typeface="Calibri" charset="0"/>
              </a:rPr>
              <a:t> </a:t>
            </a:r>
            <a:r>
              <a:rPr lang="en-US" sz="1600" b="1" dirty="0">
                <a:latin typeface="Calibri" charset="0"/>
                <a:ea typeface="Calibri" charset="0"/>
                <a:cs typeface="Calibri" charset="0"/>
              </a:rPr>
              <a:t>×</a:t>
            </a:r>
            <a:r>
              <a:rPr lang="en-US" sz="2400" b="1" dirty="0">
                <a:latin typeface="Calibri" charset="0"/>
                <a:ea typeface="Calibri" charset="0"/>
                <a:cs typeface="Calibri" charset="0"/>
              </a:rPr>
              <a:t> </a:t>
            </a:r>
            <a:r>
              <a:rPr lang="en-US" sz="2400" b="1" i="1" dirty="0" smtClean="0">
                <a:effectLst/>
                <a:latin typeface="Calibri" charset="0"/>
                <a:ea typeface="Calibri" charset="0"/>
                <a:cs typeface="Calibri" charset="0"/>
              </a:rPr>
              <a:t>e</a:t>
            </a:r>
            <a:r>
              <a:rPr lang="en-US" sz="2400" b="1" dirty="0" smtClean="0">
                <a:latin typeface="Calibri" charset="0"/>
                <a:ea typeface="Calibri" charset="0"/>
                <a:cs typeface="Calibri" charset="0"/>
                <a:sym typeface="Symbol" panose="05050102010706020507" pitchFamily="18" charset="2"/>
              </a:rPr>
              <a:t></a:t>
            </a:r>
            <a:endParaRPr lang="en-US" sz="2400" b="1" i="1" dirty="0">
              <a:effectLst/>
              <a:latin typeface="Calibri" charset="0"/>
              <a:ea typeface="Calibri" charset="0"/>
              <a:cs typeface="Calibri" charset="0"/>
            </a:endParaRPr>
          </a:p>
        </p:txBody>
      </p:sp>
      <p:sp>
        <p:nvSpPr>
          <p:cNvPr id="70" name="Arc 69"/>
          <p:cNvSpPr/>
          <p:nvPr/>
        </p:nvSpPr>
        <p:spPr>
          <a:xfrm rot="1178391">
            <a:off x="4166912" y="2791383"/>
            <a:ext cx="584844" cy="1273191"/>
          </a:xfrm>
          <a:prstGeom prst="arc">
            <a:avLst/>
          </a:prstGeom>
          <a:ln w="38100">
            <a:solidFill>
              <a:srgbClr val="5B9BD6"/>
            </a:solidFill>
            <a:prstDash val="sysDot"/>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p:cNvSpPr txBox="1"/>
          <p:nvPr/>
        </p:nvSpPr>
        <p:spPr>
          <a:xfrm>
            <a:off x="2769519" y="3492919"/>
            <a:ext cx="3155439" cy="590931"/>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rgbClr val="5B9BD6"/>
                </a:solidFill>
                <a:latin typeface="Calibri" charset="0"/>
                <a:ea typeface="Calibri" charset="0"/>
                <a:cs typeface="Calibri" charset="0"/>
              </a:rPr>
              <a:t>number of errors</a:t>
            </a:r>
            <a:r>
              <a:rPr lang="en-US" sz="2000" i="1" dirty="0">
                <a:solidFill>
                  <a:srgbClr val="5B9BD6"/>
                </a:solidFill>
                <a:latin typeface="Calibri" charset="0"/>
                <a:ea typeface="Calibri" charset="0"/>
                <a:cs typeface="Calibri" charset="0"/>
              </a:rPr>
              <a:t/>
            </a:r>
            <a:br>
              <a:rPr lang="en-US" sz="2000" i="1" dirty="0">
                <a:solidFill>
                  <a:srgbClr val="5B9BD6"/>
                </a:solidFill>
                <a:latin typeface="Calibri" charset="0"/>
                <a:ea typeface="Calibri" charset="0"/>
                <a:cs typeface="Calibri" charset="0"/>
              </a:rPr>
            </a:br>
            <a:r>
              <a:rPr lang="en-US" sz="2000" i="1" dirty="0" smtClean="0">
                <a:solidFill>
                  <a:srgbClr val="5B9BD6"/>
                </a:solidFill>
                <a:latin typeface="Calibri" charset="0"/>
                <a:ea typeface="Calibri" charset="0"/>
                <a:cs typeface="Calibri" charset="0"/>
              </a:rPr>
              <a:t>allowed per read</a:t>
            </a:r>
          </a:p>
        </p:txBody>
      </p:sp>
      <p:cxnSp>
        <p:nvCxnSpPr>
          <p:cNvPr id="73" name="Straight Arrow Connector 72"/>
          <p:cNvCxnSpPr/>
          <p:nvPr/>
        </p:nvCxnSpPr>
        <p:spPr>
          <a:xfrm flipH="1">
            <a:off x="2231582" y="3173493"/>
            <a:ext cx="601288" cy="508973"/>
          </a:xfrm>
          <a:prstGeom prst="straightConnector1">
            <a:avLst/>
          </a:prstGeom>
          <a:ln w="38100">
            <a:solidFill>
              <a:schemeClr val="accent6">
                <a:lumMod val="60000"/>
                <a:lumOff val="4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271001" y="3507455"/>
            <a:ext cx="3703023" cy="837152"/>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chemeClr val="accent6"/>
                </a:solidFill>
                <a:latin typeface="Calibri" charset="0"/>
                <a:ea typeface="Calibri" charset="0"/>
                <a:cs typeface="Calibri" charset="0"/>
              </a:rPr>
              <a:t>maximum</a:t>
            </a:r>
            <a:br>
              <a:rPr lang="en-US" sz="2000" i="1" dirty="0" smtClean="0">
                <a:solidFill>
                  <a:schemeClr val="accent6"/>
                </a:solidFill>
                <a:latin typeface="Calibri" charset="0"/>
                <a:ea typeface="Calibri" charset="0"/>
                <a:cs typeface="Calibri" charset="0"/>
              </a:rPr>
            </a:br>
            <a:r>
              <a:rPr lang="en-US" sz="2000" i="1" dirty="0" smtClean="0">
                <a:solidFill>
                  <a:schemeClr val="accent6"/>
                </a:solidFill>
                <a:latin typeface="Calibri" charset="0"/>
                <a:ea typeface="Calibri" charset="0"/>
                <a:cs typeface="Calibri" charset="0"/>
              </a:rPr>
              <a:t>number of tokens</a:t>
            </a:r>
            <a:br>
              <a:rPr lang="en-US" sz="2000" i="1" dirty="0" smtClean="0">
                <a:solidFill>
                  <a:schemeClr val="accent6"/>
                </a:solidFill>
                <a:latin typeface="Calibri" charset="0"/>
                <a:ea typeface="Calibri" charset="0"/>
                <a:cs typeface="Calibri" charset="0"/>
              </a:rPr>
            </a:br>
            <a:r>
              <a:rPr lang="en-US" sz="2000" i="1" dirty="0" smtClean="0">
                <a:solidFill>
                  <a:schemeClr val="accent6"/>
                </a:solidFill>
                <a:latin typeface="Calibri" charset="0"/>
                <a:ea typeface="Calibri" charset="0"/>
                <a:cs typeface="Calibri" charset="0"/>
              </a:rPr>
              <a:t>that could contain errors</a:t>
            </a:r>
          </a:p>
        </p:txBody>
      </p:sp>
      <p:cxnSp>
        <p:nvCxnSpPr>
          <p:cNvPr id="75" name="Straight Arrow Connector 74"/>
          <p:cNvCxnSpPr/>
          <p:nvPr/>
        </p:nvCxnSpPr>
        <p:spPr>
          <a:xfrm flipV="1">
            <a:off x="2113458" y="1755246"/>
            <a:ext cx="368804" cy="301896"/>
          </a:xfrm>
          <a:prstGeom prst="straightConnector1">
            <a:avLst/>
          </a:prstGeom>
          <a:ln w="38100">
            <a:solidFill>
              <a:schemeClr val="bg1">
                <a:lumMod val="75000"/>
              </a:schemeClr>
            </a:solidFill>
            <a:prstDash val="solid"/>
            <a:tailEnd type="stealth" w="lg" len="lg"/>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914622" y="1425961"/>
            <a:ext cx="3478058" cy="344710"/>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chemeClr val="tx1">
                    <a:lumMod val="50000"/>
                    <a:lumOff val="50000"/>
                  </a:schemeClr>
                </a:solidFill>
                <a:latin typeface="Calibri" charset="0"/>
                <a:ea typeface="Calibri" charset="0"/>
                <a:cs typeface="Calibri" charset="0"/>
              </a:rPr>
              <a:t>total number of tokens in a read</a:t>
            </a:r>
          </a:p>
        </p:txBody>
      </p:sp>
      <p:sp>
        <p:nvSpPr>
          <p:cNvPr id="79" name="Arc 78"/>
          <p:cNvSpPr/>
          <p:nvPr/>
        </p:nvSpPr>
        <p:spPr>
          <a:xfrm rot="4215403">
            <a:off x="7172588" y="985143"/>
            <a:ext cx="416085" cy="990742"/>
          </a:xfrm>
          <a:prstGeom prst="arc">
            <a:avLst>
              <a:gd name="adj1" fmla="val 16946279"/>
              <a:gd name="adj2" fmla="val 0"/>
            </a:avLst>
          </a:prstGeom>
          <a:ln w="38100">
            <a:solidFill>
              <a:srgbClr val="FF5050"/>
            </a:solidFill>
            <a:prstDash val="sysDot"/>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TextBox 79"/>
          <p:cNvSpPr txBox="1"/>
          <p:nvPr/>
        </p:nvSpPr>
        <p:spPr>
          <a:xfrm rot="19699852">
            <a:off x="7322699" y="2329582"/>
            <a:ext cx="1952453" cy="590931"/>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latin typeface="Calibri" charset="0"/>
                <a:ea typeface="Calibri" charset="0"/>
                <a:cs typeface="Calibri" charset="0"/>
              </a:rPr>
              <a:t>tokens affected</a:t>
            </a:r>
            <a:br>
              <a:rPr lang="en-US" sz="2000" i="1" dirty="0" smtClean="0">
                <a:latin typeface="Calibri" charset="0"/>
                <a:ea typeface="Calibri" charset="0"/>
                <a:cs typeface="Calibri" charset="0"/>
              </a:rPr>
            </a:br>
            <a:r>
              <a:rPr lang="en-US" sz="2000" i="1" dirty="0" smtClean="0">
                <a:latin typeface="Calibri" charset="0"/>
                <a:ea typeface="Calibri" charset="0"/>
                <a:cs typeface="Calibri" charset="0"/>
              </a:rPr>
              <a:t>by the error</a:t>
            </a:r>
          </a:p>
        </p:txBody>
      </p:sp>
      <p:sp>
        <p:nvSpPr>
          <p:cNvPr id="18" name="TextBox 17"/>
          <p:cNvSpPr txBox="1"/>
          <p:nvPr/>
        </p:nvSpPr>
        <p:spPr>
          <a:xfrm>
            <a:off x="5924958" y="1032043"/>
            <a:ext cx="3157718" cy="406265"/>
          </a:xfrm>
          <a:prstGeom prst="rect">
            <a:avLst/>
          </a:prstGeom>
          <a:noFill/>
          <a:ln w="19050" cmpd="sng">
            <a:noFill/>
          </a:ln>
        </p:spPr>
        <p:txBody>
          <a:bodyPr wrap="square" rtlCol="0">
            <a:spAutoFit/>
          </a:bodyPr>
          <a:lstStyle/>
          <a:p>
            <a:pPr algn="ctr">
              <a:lnSpc>
                <a:spcPct val="85000"/>
              </a:lnSpc>
              <a:spcBef>
                <a:spcPts val="900"/>
              </a:spcBef>
            </a:pPr>
            <a:r>
              <a:rPr lang="en-US" sz="2400" i="1" dirty="0">
                <a:solidFill>
                  <a:srgbClr val="FF0000"/>
                </a:solidFill>
                <a:latin typeface="Calibri" charset="0"/>
                <a:ea typeface="Calibri" charset="0"/>
                <a:cs typeface="Calibri" charset="0"/>
              </a:rPr>
              <a:t>s</a:t>
            </a:r>
            <a:r>
              <a:rPr lang="en-US" sz="2400" i="1" dirty="0" smtClean="0">
                <a:solidFill>
                  <a:srgbClr val="FF0000"/>
                </a:solidFill>
                <a:latin typeface="Calibri" charset="0"/>
                <a:ea typeface="Calibri" charset="0"/>
                <a:cs typeface="Calibri" charset="0"/>
              </a:rPr>
              <a:t>ingle substitution error</a:t>
            </a:r>
            <a:endParaRPr lang="en-US" sz="2400" i="1" dirty="0">
              <a:solidFill>
                <a:srgbClr val="FF0000"/>
              </a:solidFill>
              <a:latin typeface="Calibri" charset="0"/>
              <a:ea typeface="Calibri" charset="0"/>
              <a:cs typeface="Calibri" charset="0"/>
            </a:endParaRPr>
          </a:p>
        </p:txBody>
      </p:sp>
      <p:sp>
        <p:nvSpPr>
          <p:cNvPr id="3" name="TextBox 2"/>
          <p:cNvSpPr txBox="1"/>
          <p:nvPr/>
        </p:nvSpPr>
        <p:spPr>
          <a:xfrm>
            <a:off x="2511551" y="5801840"/>
            <a:ext cx="4044697" cy="461665"/>
          </a:xfrm>
          <a:prstGeom prst="rect">
            <a:avLst/>
          </a:prstGeom>
          <a:noFill/>
        </p:spPr>
        <p:txBody>
          <a:bodyPr wrap="none" rtlCol="0">
            <a:spAutoFit/>
          </a:bodyPr>
          <a:lstStyle/>
          <a:p>
            <a:r>
              <a:rPr lang="en-US" sz="2400" b="1" dirty="0" smtClean="0">
                <a:solidFill>
                  <a:srgbClr val="7030A0"/>
                </a:solidFill>
              </a:rPr>
              <a:t>More details in the paper</a:t>
            </a:r>
            <a:endParaRPr lang="en-US" sz="2400" b="1" dirty="0">
              <a:solidFill>
                <a:srgbClr val="7030A0"/>
              </a:solidFill>
            </a:endParaRPr>
          </a:p>
        </p:txBody>
      </p:sp>
      <p:sp>
        <p:nvSpPr>
          <p:cNvPr id="2" name="TextBox 1"/>
          <p:cNvSpPr txBox="1"/>
          <p:nvPr/>
        </p:nvSpPr>
        <p:spPr>
          <a:xfrm>
            <a:off x="228600" y="4657725"/>
            <a:ext cx="8729663" cy="830997"/>
          </a:xfrm>
          <a:prstGeom prst="rect">
            <a:avLst/>
          </a:prstGeom>
          <a:noFill/>
        </p:spPr>
        <p:txBody>
          <a:bodyPr wrap="square" rtlCol="0">
            <a:spAutoFit/>
          </a:bodyPr>
          <a:lstStyle/>
          <a:p>
            <a:r>
              <a:rPr lang="en-US" sz="2400" b="1" dirty="0" smtClean="0"/>
              <a:t>GRIM-Filter can support different error tolerances by simply changing the threshold value</a:t>
            </a:r>
            <a:endParaRPr lang="en-US" sz="2400" b="1" dirty="0"/>
          </a:p>
        </p:txBody>
      </p:sp>
      <p:sp>
        <p:nvSpPr>
          <p:cNvPr id="20" name="Slide Number Placeholder 3"/>
          <p:cNvSpPr>
            <a:spLocks noGrp="1"/>
          </p:cNvSpPr>
          <p:nvPr>
            <p:ph type="sldNum" sz="quarter" idx="11"/>
          </p:nvPr>
        </p:nvSpPr>
        <p:spPr>
          <a:xfrm>
            <a:off x="6553200" y="6243638"/>
            <a:ext cx="2133600" cy="457200"/>
          </a:xfrm>
        </p:spPr>
        <p:txBody>
          <a:bodyPr/>
          <a:lstStyle/>
          <a:p>
            <a:r>
              <a:rPr lang="en-US" dirty="0" smtClean="0"/>
              <a:t>22</a:t>
            </a:r>
            <a:endParaRPr lang="en-US" dirty="0"/>
          </a:p>
        </p:txBody>
      </p:sp>
    </p:spTree>
    <p:extLst>
      <p:ext uri="{BB962C8B-B14F-4D97-AF65-F5344CB8AC3E}">
        <p14:creationId xmlns:p14="http://schemas.microsoft.com/office/powerpoint/2010/main" val="1332557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8" grpId="0"/>
      <p:bldP spid="69" grpId="0"/>
      <p:bldP spid="70" grpId="0" animBg="1"/>
      <p:bldP spid="71" grpId="0"/>
      <p:bldP spid="74" grpId="0"/>
      <p:bldP spid="76" grpId="0"/>
      <p:bldP spid="79" grpId="0" animBg="1"/>
      <p:bldP spid="80" grpId="0"/>
      <p:bldP spid="18" grpId="0"/>
      <p:bldP spid="3"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Our Proposal: GRIM-Filter</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Data Structures: Bins &amp; </a:t>
            </a:r>
            <a:r>
              <a:rPr lang="en-US" sz="3600" dirty="0" err="1" smtClean="0">
                <a:latin typeface="Cambria" charset="0"/>
                <a:ea typeface="Cambria" charset="0"/>
                <a:cs typeface="Cambria" charset="0"/>
              </a:rPr>
              <a:t>Bitvectors</a:t>
            </a:r>
            <a:endParaRPr lang="en-US" sz="3600" dirty="0" smtClean="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smtClean="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smtClean="0">
                <a:solidFill>
                  <a:srgbClr val="00B050"/>
                </a:solidFill>
                <a:latin typeface="Cambria" charset="0"/>
                <a:ea typeface="Cambria" charset="0"/>
                <a:cs typeface="Cambria" charset="0"/>
              </a:rPr>
              <a:t>Integrating </a:t>
            </a:r>
            <a:r>
              <a:rPr lang="en-US" sz="3600" b="1" dirty="0" smtClean="0">
                <a:solidFill>
                  <a:srgbClr val="00B050"/>
                </a:solidFill>
                <a:latin typeface="Cambria" charset="0"/>
                <a:ea typeface="Cambria" charset="0"/>
                <a:cs typeface="Cambria" charset="0"/>
              </a:rPr>
              <a:t>GRIM-Filter into a Mapper</a:t>
            </a:r>
          </a:p>
        </p:txBody>
      </p:sp>
      <p:sp>
        <p:nvSpPr>
          <p:cNvPr id="4" name="Slide Number Placeholder 3"/>
          <p:cNvSpPr>
            <a:spLocks noGrp="1"/>
          </p:cNvSpPr>
          <p:nvPr>
            <p:ph type="sldNum" sz="quarter" idx="11"/>
          </p:nvPr>
        </p:nvSpPr>
        <p:spPr/>
        <p:txBody>
          <a:bodyPr/>
          <a:lstStyle/>
          <a:p>
            <a:fld id="{4CAE9295-42F8-0747-9AE1-33958E89C374}" type="slidenum">
              <a:rPr lang="en-US" smtClean="0"/>
              <a:t>23</a:t>
            </a:fld>
            <a:endParaRPr lang="en-US"/>
          </a:p>
        </p:txBody>
      </p:sp>
    </p:spTree>
    <p:extLst>
      <p:ext uri="{BB962C8B-B14F-4D97-AF65-F5344CB8AC3E}">
        <p14:creationId xmlns:p14="http://schemas.microsoft.com/office/powerpoint/2010/main" val="186722794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smtClean="0">
                <a:solidFill>
                  <a:schemeClr val="tx1"/>
                </a:solidFill>
                <a:latin typeface="Cambria" charset="0"/>
                <a:ea typeface="Cambria" charset="0"/>
                <a:cs typeface="Cambria" charset="0"/>
              </a:rPr>
              <a:t>Integrating GRIM-Filter into a Read </a:t>
            </a:r>
            <a:r>
              <a:rPr lang="en-US" sz="3200" b="1" dirty="0">
                <a:solidFill>
                  <a:schemeClr val="tx1"/>
                </a:solidFill>
                <a:latin typeface="Cambria" charset="0"/>
                <a:ea typeface="Cambria" charset="0"/>
                <a:cs typeface="Cambria" charset="0"/>
              </a:rPr>
              <a:t>M</a:t>
            </a:r>
            <a:r>
              <a:rPr lang="en-US" sz="3200" b="1" dirty="0" smtClean="0">
                <a:solidFill>
                  <a:schemeClr val="tx1"/>
                </a:solidFill>
                <a:latin typeface="Cambria" charset="0"/>
                <a:ea typeface="Cambria" charset="0"/>
                <a:cs typeface="Cambria" charset="0"/>
              </a:rPr>
              <a:t>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algn="ctr"/>
            <a:r>
              <a:rPr lang="en-US" sz="2000" b="1" dirty="0" smtClean="0">
                <a:solidFill>
                  <a:schemeClr val="accent1"/>
                </a:solidFill>
              </a:rPr>
              <a:t>GRIM-Filter:</a:t>
            </a:r>
            <a:br>
              <a:rPr lang="en-US" sz="2000" b="1" dirty="0" smtClean="0">
                <a:solidFill>
                  <a:schemeClr val="accent1"/>
                </a:solidFill>
              </a:rPr>
            </a:br>
            <a:r>
              <a:rPr lang="en-US" sz="2000" dirty="0" smtClean="0">
                <a:solidFill>
                  <a:schemeClr val="accent1"/>
                </a:solidFill>
              </a:rPr>
              <a:t>Seed Location Checker</a:t>
            </a:r>
            <a:endParaRPr lang="en-US" sz="2000" dirty="0">
              <a:solidFill>
                <a:schemeClr val="accent1"/>
              </a:solidFill>
            </a:endParaRP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kern="0" spc="200" dirty="0" smtClean="0">
                  <a:solidFill>
                    <a:schemeClr val="tx1"/>
                  </a:solidFill>
                  <a:latin typeface="Arial" panose="020B0604020202020204" pitchFamily="34" charset="0"/>
                  <a:cs typeface="Arial" panose="020B0604020202020204" pitchFamily="34" charset="0"/>
                </a:rPr>
                <a:t>000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0     0</a:t>
              </a:r>
              <a:r>
                <a:rPr lang="en-US" sz="1600" b="1" kern="0" spc="200" dirty="0" smtClean="0">
                  <a:solidFill>
                    <a:srgbClr val="0070C0"/>
                  </a:solidFill>
                  <a:latin typeface="Arial" panose="020B0604020202020204" pitchFamily="34" charset="0"/>
                  <a:cs typeface="Arial" panose="020B0604020202020204" pitchFamily="34" charset="0"/>
                </a:rPr>
                <a:t>11</a:t>
              </a:r>
              <a:r>
                <a:rPr lang="en-US" sz="1600" kern="0" spc="200" dirty="0" smtClean="0">
                  <a:solidFill>
                    <a:schemeClr val="tx1"/>
                  </a:solidFill>
                  <a:latin typeface="Arial" panose="020B0604020202020204" pitchFamily="34" charset="0"/>
                  <a:cs typeface="Arial" panose="020B0604020202020204" pitchFamily="34" charset="0"/>
                </a:rPr>
                <a:t>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a:t>
              </a:r>
              <a:endParaRPr lang="en-US" sz="1600" kern="0" spc="200" dirty="0">
                <a:solidFill>
                  <a:srgbClr val="FFFFFF"/>
                </a:solidFill>
                <a:latin typeface="Arial" panose="020B0604020202020204" pitchFamily="34" charset="0"/>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a:latin typeface="Tahom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a:latin typeface="Tahom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a:latin typeface="Tahom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kern="0" spc="200" dirty="0" smtClean="0">
                  <a:solidFill>
                    <a:schemeClr val="tx1"/>
                  </a:solidFill>
                  <a:latin typeface="Arial" panose="020B0604020202020204" pitchFamily="34" charset="0"/>
                  <a:cs typeface="Arial" panose="020B0604020202020204" pitchFamily="34" charset="0"/>
                </a:rPr>
                <a:t>GAACTTGCGAG</a:t>
              </a:r>
              <a:r>
                <a:rPr lang="en-US" sz="1600" kern="0" spc="200" dirty="0" smtClean="0">
                  <a:solidFill>
                    <a:schemeClr val="tx1"/>
                  </a:solidFill>
                  <a:latin typeface="Arial" panose="020B0604020202020204" pitchFamily="34" charset="0"/>
                  <a:ea typeface="Wingdings"/>
                  <a:cs typeface="Arial" panose="020B0604020202020204" pitchFamily="34" charset="0"/>
                  <a:sym typeface="Wingdings"/>
                </a:rPr>
                <a:t>     </a:t>
              </a:r>
              <a:r>
                <a:rPr lang="en-US" sz="1600" kern="0" spc="200" dirty="0" smtClean="0">
                  <a:solidFill>
                    <a:schemeClr val="tx1"/>
                  </a:solidFill>
                  <a:latin typeface="Arial" panose="020B0604020202020204" pitchFamily="34" charset="0"/>
                  <a:cs typeface="Arial" panose="020B0604020202020204" pitchFamily="34" charset="0"/>
                </a:rPr>
                <a:t>GTATT </a:t>
              </a:r>
              <a:endParaRPr lang="en-US" sz="1600" kern="0" spc="200" dirty="0">
                <a:solidFill>
                  <a:schemeClr val="tx1"/>
                </a:solidFill>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b="1" dirty="0" smtClean="0">
                <a:solidFill>
                  <a:srgbClr val="00B050"/>
                </a:solidFill>
                <a:cs typeface="Tahoma"/>
              </a:rPr>
              <a:t>INPUT</a:t>
            </a:r>
            <a:r>
              <a:rPr lang="en-US" b="1" dirty="0" smtClean="0">
                <a:cs typeface="Tahoma"/>
              </a:rPr>
              <a:t>: Read </a:t>
            </a:r>
            <a:r>
              <a:rPr lang="en-US" b="1" dirty="0">
                <a:cs typeface="Tahoma"/>
              </a:rPr>
              <a:t>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70C0"/>
                </a:solidFill>
              </a:rPr>
              <a:t>GRIM-Filter:</a:t>
            </a:r>
          </a:p>
          <a:p>
            <a:pPr algn="ctr"/>
            <a:r>
              <a:rPr lang="en-US" sz="2000" dirty="0" smtClean="0">
                <a:solidFill>
                  <a:srgbClr val="0070C0"/>
                </a:solidFill>
              </a:rPr>
              <a:t>Filter Bitmask Generator</a:t>
            </a:r>
            <a:endParaRPr lang="en-US" sz="2000" dirty="0">
              <a:solidFill>
                <a:srgbClr val="0070C0"/>
              </a:solidFill>
            </a:endParaRP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b="1" dirty="0" smtClean="0">
                <a:solidFill>
                  <a:srgbClr val="0070C0"/>
                </a:solidFill>
                <a:cs typeface="Tahoma"/>
              </a:rPr>
              <a:t>Seed Location Filter Bitmask</a:t>
            </a:r>
            <a:endParaRPr lang="en-US" b="1" dirty="0">
              <a:solidFill>
                <a:srgbClr val="0070C0"/>
              </a:solidFill>
              <a:cs typeface="Tahoma"/>
            </a:endParaRP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kern="0" spc="200" dirty="0" smtClean="0">
                  <a:solidFill>
                    <a:schemeClr val="tx1"/>
                  </a:solidFill>
                  <a:latin typeface="Arial" panose="020B0604020202020204" pitchFamily="34" charset="0"/>
                  <a:cs typeface="Arial" panose="020B0604020202020204" pitchFamily="34" charset="0"/>
                </a:rPr>
                <a:t>000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0     0</a:t>
              </a:r>
              <a:r>
                <a:rPr lang="en-US" sz="1600" b="1" kern="0" spc="200" dirty="0" smtClean="0">
                  <a:solidFill>
                    <a:srgbClr val="0070C0"/>
                  </a:solidFill>
                  <a:latin typeface="Arial" panose="020B0604020202020204" pitchFamily="34" charset="0"/>
                  <a:cs typeface="Arial" panose="020B0604020202020204" pitchFamily="34" charset="0"/>
                </a:rPr>
                <a:t>11</a:t>
              </a:r>
              <a:r>
                <a:rPr lang="en-US" sz="1600" kern="0" spc="200" dirty="0" smtClean="0">
                  <a:solidFill>
                    <a:schemeClr val="tx1"/>
                  </a:solidFill>
                  <a:latin typeface="Arial" panose="020B0604020202020204" pitchFamily="34" charset="0"/>
                  <a:cs typeface="Arial" panose="020B0604020202020204" pitchFamily="34" charset="0"/>
                </a:rPr>
                <a:t>0</a:t>
              </a:r>
              <a:r>
                <a:rPr lang="en-US" sz="1600" b="1" kern="0" spc="200" dirty="0" smtClean="0">
                  <a:solidFill>
                    <a:srgbClr val="0070C0"/>
                  </a:solidFill>
                  <a:latin typeface="Arial" panose="020B0604020202020204" pitchFamily="34" charset="0"/>
                  <a:cs typeface="Arial" panose="020B0604020202020204" pitchFamily="34" charset="0"/>
                </a:rPr>
                <a:t>1</a:t>
              </a:r>
              <a:r>
                <a:rPr lang="en-US" sz="1600" kern="0" spc="200" dirty="0" smtClean="0">
                  <a:solidFill>
                    <a:schemeClr val="tx1"/>
                  </a:solidFill>
                  <a:latin typeface="Arial" panose="020B0604020202020204" pitchFamily="34" charset="0"/>
                  <a:cs typeface="Arial" panose="020B0604020202020204" pitchFamily="34" charset="0"/>
                </a:rPr>
                <a:t>0</a:t>
              </a:r>
              <a:endParaRPr lang="en-US" sz="1600" kern="0" spc="200" dirty="0">
                <a:solidFill>
                  <a:srgbClr val="FFFFFF"/>
                </a:solidFill>
                <a:latin typeface="Arial" panose="020B0604020202020204" pitchFamily="34" charset="0"/>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020128</a:t>
            </a:r>
            <a:endParaRPr lang="en-US" sz="1400" b="1" dirty="0">
              <a:solidFill>
                <a:schemeClr val="tx1"/>
              </a:solidFill>
            </a:endParaRP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020131</a:t>
            </a:r>
            <a:endParaRPr lang="en-US" sz="1400" b="1" dirty="0">
              <a:solidFill>
                <a:schemeClr val="tx1"/>
              </a:solidFill>
            </a:endParaRP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414415</a:t>
            </a:r>
            <a:endParaRPr lang="en-US" b="1" dirty="0">
              <a:solidFill>
                <a:schemeClr val="tx1"/>
              </a:solidFill>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algn="ctr"/>
            <a:r>
              <a:rPr lang="en-US" sz="3200" dirty="0" smtClean="0"/>
              <a:t>...</a:t>
            </a:r>
            <a:endParaRPr lang="en-US" sz="1600" dirty="0">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i="1" dirty="0" smtClean="0">
                <a:solidFill>
                  <a:schemeClr val="accent6">
                    <a:lumMod val="75000"/>
                  </a:schemeClr>
                </a:solidFill>
                <a:cs typeface="Tahoma"/>
              </a:rPr>
              <a:t>KEEP</a:t>
            </a:r>
            <a:endParaRPr lang="en-US" sz="2000" i="1" dirty="0">
              <a:solidFill>
                <a:schemeClr val="accent6">
                  <a:lumMod val="75000"/>
                </a:schemeClr>
              </a:solidFill>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4000" dirty="0">
                <a:solidFill>
                  <a:srgbClr val="C00000"/>
                </a:solidFill>
                <a:latin typeface="Tahom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i="1" dirty="0" smtClean="0">
                <a:solidFill>
                  <a:srgbClr val="C00000"/>
                </a:solidFill>
                <a:cs typeface="Tahoma"/>
              </a:rPr>
              <a:t>DISCARD</a:t>
            </a:r>
            <a:endParaRPr lang="en-US" i="1" dirty="0">
              <a:solidFill>
                <a:srgbClr val="C00000"/>
              </a:solidFill>
              <a:cs typeface="Tahoma"/>
            </a:endParaRP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i="1" dirty="0" smtClean="0">
                <a:solidFill>
                  <a:schemeClr val="accent6">
                    <a:lumMod val="75000"/>
                  </a:schemeClr>
                </a:solidFill>
                <a:cs typeface="Tahoma"/>
              </a:rPr>
              <a:t>KEEP</a:t>
            </a:r>
            <a:endParaRPr lang="en-US" i="1" dirty="0">
              <a:solidFill>
                <a:schemeClr val="accent6">
                  <a:lumMod val="75000"/>
                </a:schemeClr>
              </a:solidFill>
              <a:cs typeface="Tahoma"/>
            </a:endParaRP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b="1" dirty="0">
                <a:solidFill>
                  <a:srgbClr val="00B050"/>
                </a:solidFill>
                <a:cs typeface="Tahoma"/>
              </a:rPr>
              <a:t>INPUT</a:t>
            </a:r>
            <a:r>
              <a:rPr lang="en-US" b="1" dirty="0">
                <a:cs typeface="Tahoma"/>
              </a:rPr>
              <a:t>: All </a:t>
            </a:r>
            <a:r>
              <a:rPr lang="en-US" b="1" dirty="0" smtClean="0">
                <a:cs typeface="Tahoma"/>
              </a:rPr>
              <a:t>Potential Seed Locations</a:t>
            </a:r>
            <a:endParaRPr lang="en-US" b="1" dirty="0">
              <a:cs typeface="Tahoma"/>
            </a:endParaRP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tabLst>
                <a:tab pos="1371600" algn="ctr"/>
              </a:tabLst>
            </a:pPr>
            <a:r>
              <a:rPr lang="en-US" sz="2000" b="1" dirty="0" smtClean="0">
                <a:solidFill>
                  <a:schemeClr val="accent2">
                    <a:lumMod val="75000"/>
                  </a:schemeClr>
                </a:solidFill>
              </a:rPr>
              <a:t>	Read Mapper:</a:t>
            </a:r>
            <a:br>
              <a:rPr lang="en-US" sz="2000" b="1" dirty="0" smtClean="0">
                <a:solidFill>
                  <a:schemeClr val="accent2">
                    <a:lumMod val="75000"/>
                  </a:schemeClr>
                </a:solidFill>
              </a:rPr>
            </a:br>
            <a:r>
              <a:rPr lang="en-US" sz="2000" b="1" dirty="0" smtClean="0">
                <a:solidFill>
                  <a:schemeClr val="accent2">
                    <a:lumMod val="75000"/>
                  </a:schemeClr>
                </a:solidFill>
              </a:rPr>
              <a:t>	</a:t>
            </a:r>
            <a:r>
              <a:rPr lang="en-US" sz="2000" dirty="0" smtClean="0">
                <a:solidFill>
                  <a:schemeClr val="accent2">
                    <a:lumMod val="75000"/>
                  </a:schemeClr>
                </a:solidFill>
              </a:rPr>
              <a:t>Sequence Alignment</a:t>
            </a:r>
            <a:endParaRPr lang="en-US" sz="2000" dirty="0">
              <a:solidFill>
                <a:schemeClr val="accent2">
                  <a:lumMod val="75000"/>
                </a:schemeClr>
              </a:solidFill>
            </a:endParaRP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400" i="1" dirty="0" smtClean="0">
                <a:solidFill>
                  <a:schemeClr val="tx1"/>
                </a:solidFill>
                <a:cs typeface="Tahoma"/>
              </a:rPr>
              <a:t>  Reference Segment Storage</a:t>
            </a:r>
            <a:endParaRPr lang="en-US" sz="2400" i="1" dirty="0">
              <a:solidFill>
                <a:schemeClr val="tx1"/>
              </a:solidFill>
              <a:cs typeface="Tahoma"/>
            </a:endParaRP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000" i="1" dirty="0" smtClean="0">
                <a:solidFill>
                  <a:schemeClr val="tx1"/>
                </a:solidFill>
                <a:cs typeface="Tahoma"/>
              </a:rPr>
              <a:t>Edit-Distance Calculation</a:t>
            </a:r>
            <a:endParaRPr lang="en-US" sz="2000" i="1" dirty="0">
              <a:solidFill>
                <a:schemeClr val="tx1"/>
              </a:solidFill>
              <a:cs typeface="Tahoma"/>
            </a:endParaRP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80000"/>
              </a:lnSpc>
            </a:pPr>
            <a:r>
              <a:rPr lang="en-US" i="1" dirty="0" smtClean="0">
                <a:cs typeface="Tahoma"/>
              </a:rPr>
              <a:t>reference segment</a:t>
            </a:r>
            <a:br>
              <a:rPr lang="en-US" i="1" dirty="0" smtClean="0">
                <a:cs typeface="Tahoma"/>
              </a:rPr>
            </a:br>
            <a:r>
              <a:rPr lang="en-US" i="1" dirty="0" smtClean="0">
                <a:cs typeface="Tahoma"/>
              </a:rPr>
              <a:t>@ 020131</a:t>
            </a:r>
            <a:endParaRPr lang="en-US" i="1" dirty="0">
              <a:cs typeface="Tahoma"/>
            </a:endParaRP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80000"/>
              </a:lnSpc>
            </a:pPr>
            <a:r>
              <a:rPr lang="en-US" i="1" dirty="0">
                <a:cs typeface="Tahoma"/>
              </a:rPr>
              <a:t>reference segment</a:t>
            </a:r>
            <a:r>
              <a:rPr lang="en-US" i="1" dirty="0" smtClean="0">
                <a:cs typeface="Tahoma"/>
              </a:rPr>
              <a:t/>
            </a:r>
            <a:br>
              <a:rPr lang="en-US" i="1" dirty="0" smtClean="0">
                <a:cs typeface="Tahoma"/>
              </a:rPr>
            </a:br>
            <a:r>
              <a:rPr lang="en-US" i="1" dirty="0" smtClean="0">
                <a:cs typeface="Tahoma"/>
              </a:rPr>
              <a:t>@ 414415</a:t>
            </a:r>
            <a:endParaRPr lang="en-US" i="1" dirty="0">
              <a:cs typeface="Tahoma"/>
            </a:endParaRP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algn="ctr"/>
            <a:r>
              <a:rPr lang="en-US" sz="3200" dirty="0" smtClean="0"/>
              <a:t>. . .</a:t>
            </a:r>
            <a:endParaRPr lang="en-US" sz="1600" dirty="0">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000" b="1" dirty="0" smtClean="0">
                <a:solidFill>
                  <a:srgbClr val="00B050"/>
                </a:solidFill>
                <a:cs typeface="Tahoma"/>
              </a:rPr>
              <a:t>OUTPUT</a:t>
            </a:r>
            <a:r>
              <a:rPr lang="en-US" sz="2000" b="1" dirty="0" smtClean="0">
                <a:solidFill>
                  <a:schemeClr val="tx1"/>
                </a:solidFill>
                <a:cs typeface="Tahoma"/>
              </a:rPr>
              <a:t>: Correct Mappings</a:t>
            </a:r>
            <a:endParaRPr lang="en-US" sz="2000" b="1" dirty="0">
              <a:solidFill>
                <a:schemeClr val="tx1"/>
              </a:solidFill>
              <a:cs typeface="Tahoma"/>
            </a:endParaRP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smtClean="0">
                <a:solidFill>
                  <a:schemeClr val="bg1"/>
                </a:solidFill>
                <a:latin typeface="Palatino Linotype" panose="02040502050505030304" pitchFamily="18" charset="0"/>
                <a:ea typeface="Tahoma" charset="0"/>
                <a:cs typeface="Tahoma" charset="0"/>
              </a:rPr>
              <a:t>1</a:t>
            </a:r>
            <a:endParaRPr lang="en-US" sz="2400" b="1" dirty="0">
              <a:solidFill>
                <a:schemeClr val="bg1"/>
              </a:solidFill>
              <a:latin typeface="Palatino Linotype" panose="02040502050505030304" pitchFamily="18" charset="0"/>
              <a:ea typeface="Tahoma" charset="0"/>
              <a:cs typeface="Tahoma" charset="0"/>
            </a:endParaRP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smtClean="0">
                <a:solidFill>
                  <a:schemeClr val="bg1"/>
                </a:solidFill>
                <a:latin typeface="Palatino Linotype" panose="02040502050505030304" pitchFamily="18" charset="0"/>
                <a:ea typeface="Tahoma" charset="0"/>
                <a:cs typeface="Tahoma" charset="0"/>
              </a:rPr>
              <a:t>2</a:t>
            </a:r>
            <a:endParaRPr lang="en-US" sz="2400" b="1" dirty="0">
              <a:solidFill>
                <a:schemeClr val="bg1"/>
              </a:solidFill>
              <a:latin typeface="Palatino Linotype" panose="02040502050505030304" pitchFamily="18" charset="0"/>
              <a:ea typeface="Tahoma" charset="0"/>
              <a:cs typeface="Tahoma" charset="0"/>
            </a:endParaRP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smtClean="0">
                <a:solidFill>
                  <a:schemeClr val="bg1"/>
                </a:solidFill>
                <a:latin typeface="Palatino Linotype" panose="02040502050505030304" pitchFamily="18" charset="0"/>
                <a:ea typeface="Tahoma" charset="0"/>
                <a:cs typeface="Tahoma" charset="0"/>
              </a:rPr>
              <a:t>4</a:t>
            </a:r>
            <a:endParaRPr lang="en-US" sz="2400" b="1" dirty="0">
              <a:solidFill>
                <a:schemeClr val="bg1"/>
              </a:solidFill>
              <a:latin typeface="Palatino Linotype" panose="02040502050505030304" pitchFamily="18" charset="0"/>
              <a:ea typeface="Tahoma" charset="0"/>
              <a:cs typeface="Tahoma" charset="0"/>
            </a:endParaRP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dirty="0" smtClean="0">
                <a:solidFill>
                  <a:schemeClr val="bg1"/>
                </a:solidFill>
                <a:latin typeface="Palatino Linotype" panose="02040502050505030304" pitchFamily="18" charset="0"/>
                <a:ea typeface="Tahoma" charset="0"/>
                <a:cs typeface="Tahoma" charset="0"/>
              </a:rPr>
              <a:t>3</a:t>
            </a:r>
            <a:endParaRPr lang="en-US" sz="2400" b="1" dirty="0">
              <a:solidFill>
                <a:schemeClr val="bg1"/>
              </a:solidFill>
              <a:latin typeface="Palatino Linotype" panose="02040502050505030304" pitchFamily="18" charset="0"/>
              <a:ea typeface="Tahoma" charset="0"/>
              <a:cs typeface="Tahoma" charset="0"/>
            </a:endParaRPr>
          </a:p>
        </p:txBody>
      </p:sp>
    </p:spTree>
    <p:extLst>
      <p:ext uri="{BB962C8B-B14F-4D97-AF65-F5344CB8AC3E}">
        <p14:creationId xmlns:p14="http://schemas.microsoft.com/office/powerpoint/2010/main" val="20045754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80194813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smtClean="0">
                <a:solidFill>
                  <a:schemeClr val="tx1"/>
                </a:solidFill>
                <a:latin typeface="Cambria" charset="0"/>
                <a:ea typeface="Cambria" charset="0"/>
                <a:cs typeface="Cambria" charset="0"/>
              </a:rPr>
              <a:t>Key Properties of GRIM-Filter</a:t>
            </a:r>
            <a:endParaRPr lang="en-US" sz="38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t>
            </a:r>
            <a:r>
              <a:rPr lang="en-US" sz="2250" dirty="0" smtClean="0"/>
              <a:t>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smtClean="0"/>
              <a:t>Each </a:t>
            </a:r>
            <a:r>
              <a:rPr lang="en-US" sz="2500" dirty="0"/>
              <a:t>bin is operated on independently and there are many many </a:t>
            </a:r>
            <a:r>
              <a:rPr lang="en-US" sz="2500" dirty="0" smtClean="0"/>
              <a:t>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a:t>
            </a:r>
            <a:r>
              <a:rPr lang="en-US" sz="2400" dirty="0" smtClean="0"/>
              <a:t>Given </a:t>
            </a:r>
            <a:r>
              <a:rPr lang="en-US" sz="2400" dirty="0"/>
              <a:t>the </a:t>
            </a:r>
            <a:r>
              <a:rPr lang="en-US" sz="2400" dirty="0" smtClean="0"/>
              <a:t>frequent accesses to the large </a:t>
            </a:r>
            <a:r>
              <a:rPr lang="en-US" sz="2400" dirty="0" err="1" smtClean="0"/>
              <a:t>bitvectors</a:t>
            </a:r>
            <a:r>
              <a:rPr lang="en-US" sz="2400" dirty="0" smtClean="0"/>
              <a:t>, </a:t>
            </a:r>
            <a:r>
              <a:rPr lang="en-US" sz="2400" dirty="0"/>
              <a:t>we find that GRIM-Filter is memory bound</a:t>
            </a:r>
          </a:p>
          <a:p>
            <a:endParaRPr lang="en-US" sz="2400" dirty="0"/>
          </a:p>
          <a:p>
            <a:pPr marL="0" indent="0" algn="ctr">
              <a:buNone/>
            </a:pPr>
            <a:r>
              <a:rPr lang="en-US" sz="2400" b="1" dirty="0">
                <a:solidFill>
                  <a:srgbClr val="7030A0"/>
                </a:solidFill>
              </a:rPr>
              <a:t>These </a:t>
            </a:r>
            <a:r>
              <a:rPr lang="en-US" sz="2400" b="1" dirty="0" smtClean="0">
                <a:solidFill>
                  <a:srgbClr val="7030A0"/>
                </a:solidFill>
              </a:rPr>
              <a:t>properties </a:t>
            </a:r>
            <a:r>
              <a:rPr lang="en-US" sz="2400" b="1" dirty="0">
                <a:solidFill>
                  <a:srgbClr val="7030A0"/>
                </a:solidFill>
              </a:rPr>
              <a:t>together make </a:t>
            </a:r>
            <a:r>
              <a:rPr lang="en-US" sz="2400" b="1" dirty="0" smtClean="0">
                <a:solidFill>
                  <a:srgbClr val="7030A0"/>
                </a:solidFill>
              </a:rPr>
              <a:t>GRIM-Filter                 a good algorithm </a:t>
            </a:r>
            <a:r>
              <a:rPr lang="en-US" sz="2400" b="1" dirty="0">
                <a:solidFill>
                  <a:srgbClr val="7030A0"/>
                </a:solidFill>
              </a:rPr>
              <a:t>to be run in </a:t>
            </a:r>
            <a:r>
              <a:rPr lang="en-US" sz="2400" b="1" dirty="0" smtClean="0">
                <a:solidFill>
                  <a:srgbClr val="7030A0"/>
                </a:solidFill>
              </a:rPr>
              <a:t>3D-Stacked </a:t>
            </a:r>
            <a:r>
              <a:rPr lang="en-US" sz="2400" b="1" dirty="0">
                <a:solidFill>
                  <a:srgbClr val="7030A0"/>
                </a:solidFill>
              </a:rPr>
              <a:t>DRAM</a:t>
            </a:r>
          </a:p>
        </p:txBody>
      </p:sp>
      <p:sp>
        <p:nvSpPr>
          <p:cNvPr id="4" name="Slide Number Placeholder 3"/>
          <p:cNvSpPr>
            <a:spLocks noGrp="1"/>
          </p:cNvSpPr>
          <p:nvPr>
            <p:ph type="sldNum" sz="quarter" idx="11"/>
          </p:nvPr>
        </p:nvSpPr>
        <p:spPr/>
        <p:txBody>
          <a:bodyPr/>
          <a:lstStyle/>
          <a:p>
            <a:fld id="{4CAE9295-42F8-0747-9AE1-33958E89C374}" type="slidenum">
              <a:rPr lang="en-US" smtClean="0"/>
              <a:t>26</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Tree>
    <p:extLst>
      <p:ext uri="{BB962C8B-B14F-4D97-AF65-F5344CB8AC3E}">
        <p14:creationId xmlns:p14="http://schemas.microsoft.com/office/powerpoint/2010/main" val="1561344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3D-Stacked </a:t>
            </a:r>
            <a:r>
              <a:rPr lang="en-US" sz="4400" b="1" dirty="0">
                <a:solidFill>
                  <a:schemeClr val="tx1"/>
                </a:solidFill>
                <a:latin typeface="Cambria" charset="0"/>
                <a:ea typeface="Cambria" charset="0"/>
                <a:cs typeface="Cambria" charset="0"/>
              </a:rPr>
              <a:t>Memory</a:t>
            </a:r>
          </a:p>
        </p:txBody>
      </p:sp>
      <p:sp>
        <p:nvSpPr>
          <p:cNvPr id="3" name="Content Placeholder 2"/>
          <p:cNvSpPr>
            <a:spLocks noGrp="1"/>
          </p:cNvSpPr>
          <p:nvPr>
            <p:ph idx="1"/>
          </p:nvPr>
        </p:nvSpPr>
        <p:spPr>
          <a:xfrm>
            <a:off x="228600" y="3846808"/>
            <a:ext cx="8610600" cy="2401594"/>
          </a:xfrm>
        </p:spPr>
        <p:txBody>
          <a:bodyPr/>
          <a:lstStyle/>
          <a:p>
            <a:r>
              <a:rPr lang="en-US" sz="2400" dirty="0" smtClean="0"/>
              <a:t>3D-Stacked </a:t>
            </a:r>
            <a:r>
              <a:rPr lang="en-US" sz="2400" dirty="0"/>
              <a:t>DRAM architecture has </a:t>
            </a:r>
            <a:r>
              <a:rPr lang="en-US" sz="2400" b="1" dirty="0">
                <a:solidFill>
                  <a:srgbClr val="0070C0"/>
                </a:solidFill>
              </a:rPr>
              <a:t>extremely high bandwidth </a:t>
            </a:r>
            <a:r>
              <a:rPr lang="en-US" sz="2400" dirty="0"/>
              <a:t>as well as a stacked customizable logic layer</a:t>
            </a:r>
            <a:endParaRPr lang="en-US" sz="2400" dirty="0" smtClean="0"/>
          </a:p>
          <a:p>
            <a:pPr lvl="1"/>
            <a:r>
              <a:rPr lang="en-US" sz="2250" dirty="0" smtClean="0"/>
              <a:t>Logic Layer enables </a:t>
            </a:r>
            <a:r>
              <a:rPr lang="en-US" sz="2250" b="1" dirty="0" smtClean="0">
                <a:solidFill>
                  <a:srgbClr val="7030A0"/>
                </a:solidFill>
              </a:rPr>
              <a:t>Processing-in-Memory</a:t>
            </a:r>
            <a:r>
              <a:rPr lang="en-US" sz="2250" dirty="0" smtClean="0"/>
              <a:t>, offloading computation to this layer and alleviating the memory bus</a:t>
            </a:r>
          </a:p>
          <a:p>
            <a:pPr lvl="1"/>
            <a:r>
              <a:rPr lang="en-US" sz="2250" dirty="0" smtClean="0"/>
              <a:t>Embed </a:t>
            </a:r>
            <a:r>
              <a:rPr lang="en-US" sz="2250" dirty="0"/>
              <a:t>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fld id="{4CAE9295-42F8-0747-9AE1-33958E89C374}" type="slidenum">
              <a:rPr lang="en-US" smtClean="0"/>
              <a:t>27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r>
              <a:rPr lang="en-US" dirty="0"/>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r>
              <a:rPr lang="en-US"/>
              <a:t>Customized Logic</a:t>
            </a:r>
            <a:endParaRPr lang="en-US" dirty="0"/>
          </a:p>
        </p:txBody>
      </p:sp>
      <p:pic>
        <p:nvPicPr>
          <p:cNvPr id="48" name="Picture 47"/>
          <p:cNvPicPr>
            <a:picLocks noChangeAspect="1"/>
          </p:cNvPicPr>
          <p:nvPr/>
        </p:nvPicPr>
        <p:blipFill>
          <a:blip r:embed="rId4"/>
          <a:stretch>
            <a:fillRect/>
          </a:stretch>
        </p:blipFill>
        <p:spPr>
          <a:xfrm>
            <a:off x="7996846" y="2"/>
            <a:ext cx="1147154" cy="973789"/>
          </a:xfrm>
          <a:prstGeom prst="rect">
            <a:avLst/>
          </a:prstGeom>
        </p:spPr>
      </p:pic>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algn="r"/>
            <a:r>
              <a:rPr lang="en-US" i="1" dirty="0" smtClean="0">
                <a:solidFill>
                  <a:schemeClr val="tx1">
                    <a:lumMod val="75000"/>
                    <a:lumOff val="25000"/>
                  </a:schemeClr>
                </a:solidFill>
                <a:latin typeface="Calibri" charset="0"/>
                <a:ea typeface="Calibri" charset="0"/>
                <a:cs typeface="Calibri" charset="0"/>
              </a:rPr>
              <a:t>DRAM Layers</a:t>
            </a:r>
            <a:endParaRPr lang="en-US" i="1" dirty="0">
              <a:solidFill>
                <a:schemeClr val="tx1">
                  <a:lumMod val="75000"/>
                  <a:lumOff val="25000"/>
                </a:schemeClr>
              </a:solidFill>
              <a:latin typeface="Calibri" charset="0"/>
              <a:ea typeface="Calibri" charset="0"/>
              <a:cs typeface="Calibri" charset="0"/>
            </a:endParaRPr>
          </a:p>
        </p:txBody>
      </p:sp>
      <p:sp>
        <p:nvSpPr>
          <p:cNvPr id="101" name="TextBox 100"/>
          <p:cNvSpPr txBox="1"/>
          <p:nvPr/>
        </p:nvSpPr>
        <p:spPr>
          <a:xfrm>
            <a:off x="3452157" y="3113565"/>
            <a:ext cx="1478324" cy="369332"/>
          </a:xfrm>
          <a:prstGeom prst="rect">
            <a:avLst/>
          </a:prstGeom>
          <a:noFill/>
        </p:spPr>
        <p:txBody>
          <a:bodyPr wrap="square" rtlCol="0">
            <a:spAutoFit/>
          </a:bodyPr>
          <a:lstStyle/>
          <a:p>
            <a:r>
              <a:rPr lang="en-US" i="1" dirty="0" smtClean="0">
                <a:solidFill>
                  <a:srgbClr val="538234"/>
                </a:solidFill>
                <a:latin typeface="Calibri" charset="0"/>
                <a:ea typeface="Calibri" charset="0"/>
                <a:cs typeface="Calibri" charset="0"/>
              </a:rPr>
              <a:t>Logic Layer</a:t>
            </a:r>
            <a:endParaRPr lang="en-US" i="1" dirty="0">
              <a:solidFill>
                <a:srgbClr val="538234"/>
              </a:solidFill>
              <a:latin typeface="Calibri" charset="0"/>
              <a:ea typeface="Calibri" charset="0"/>
              <a:cs typeface="Calibri" charset="0"/>
            </a:endParaRP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algn="ctr"/>
            <a:r>
              <a:rPr lang="en-US" i="1" dirty="0" smtClean="0">
                <a:solidFill>
                  <a:schemeClr val="tx1">
                    <a:lumMod val="50000"/>
                    <a:lumOff val="50000"/>
                  </a:schemeClr>
                </a:solidFill>
                <a:latin typeface="Calibri" charset="0"/>
                <a:ea typeface="Calibri" charset="0"/>
                <a:cs typeface="Calibri" charset="0"/>
              </a:rPr>
              <a:t>TSVs</a:t>
            </a:r>
            <a:endParaRPr lang="en-US" i="1" dirty="0">
              <a:solidFill>
                <a:schemeClr val="tx1">
                  <a:lumMod val="50000"/>
                  <a:lumOff val="50000"/>
                </a:schemeClr>
              </a:solidFill>
              <a:latin typeface="Calibri" charset="0"/>
              <a:ea typeface="Calibri" charset="0"/>
              <a:cs typeface="Calibri" charset="0"/>
            </a:endParaRP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19305554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3D-Stacked </a:t>
            </a:r>
            <a:r>
              <a:rPr lang="en-US" sz="4400" b="1" dirty="0">
                <a:solidFill>
                  <a:schemeClr val="tx1"/>
                </a:solidFill>
                <a:latin typeface="Cambria" charset="0"/>
                <a:ea typeface="Cambria" charset="0"/>
                <a:cs typeface="Cambria" charset="0"/>
              </a:rPr>
              <a:t>Memory</a:t>
            </a:r>
          </a:p>
        </p:txBody>
      </p:sp>
      <p:sp>
        <p:nvSpPr>
          <p:cNvPr id="3" name="Content Placeholder 2"/>
          <p:cNvSpPr>
            <a:spLocks noGrp="1"/>
          </p:cNvSpPr>
          <p:nvPr>
            <p:ph idx="1"/>
          </p:nvPr>
        </p:nvSpPr>
        <p:spPr>
          <a:xfrm>
            <a:off x="228600" y="3846808"/>
            <a:ext cx="8610600" cy="2401594"/>
          </a:xfrm>
        </p:spPr>
        <p:txBody>
          <a:bodyPr/>
          <a:lstStyle/>
          <a:p>
            <a:r>
              <a:rPr lang="en-US" sz="2400" dirty="0" smtClean="0">
                <a:solidFill>
                  <a:schemeClr val="bg1">
                    <a:lumMod val="65000"/>
                  </a:schemeClr>
                </a:solidFill>
              </a:rPr>
              <a:t>3D-Stacked </a:t>
            </a:r>
            <a:r>
              <a:rPr lang="en-US" sz="2400" dirty="0">
                <a:solidFill>
                  <a:schemeClr val="bg1">
                    <a:lumMod val="65000"/>
                  </a:schemeClr>
                </a:solidFill>
              </a:rPr>
              <a:t>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endParaRPr lang="en-US" sz="2400" dirty="0" smtClean="0">
              <a:solidFill>
                <a:schemeClr val="bg1">
                  <a:lumMod val="65000"/>
                </a:schemeClr>
              </a:solidFill>
            </a:endParaRPr>
          </a:p>
          <a:p>
            <a:pPr lvl="1"/>
            <a:r>
              <a:rPr lang="en-US" sz="2250" dirty="0" smtClean="0">
                <a:solidFill>
                  <a:schemeClr val="bg1">
                    <a:lumMod val="65000"/>
                  </a:schemeClr>
                </a:solidFill>
              </a:rPr>
              <a:t>Logic Layer enables Processing in Memory, offloading computation to this layer and alleviating the memory bus</a:t>
            </a:r>
          </a:p>
          <a:p>
            <a:pPr lvl="1"/>
            <a:r>
              <a:rPr lang="en-US" sz="2250" dirty="0" smtClean="0">
                <a:solidFill>
                  <a:schemeClr val="bg1">
                    <a:lumMod val="65000"/>
                  </a:schemeClr>
                </a:solidFill>
              </a:rPr>
              <a:t>Embed </a:t>
            </a:r>
            <a:r>
              <a:rPr lang="en-US" sz="2250" dirty="0">
                <a:solidFill>
                  <a:schemeClr val="bg1">
                    <a:lumMod val="65000"/>
                  </a:schemeClr>
                </a:solidFill>
              </a:rPr>
              <a:t>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28</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r>
              <a:rPr lang="en-US" dirty="0"/>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r>
              <a:rPr lang="en-US"/>
              <a:t>Customized Logic</a:t>
            </a:r>
            <a:endParaRPr lang="en-US" dirty="0"/>
          </a:p>
        </p:txBody>
      </p:sp>
      <p:sp>
        <p:nvSpPr>
          <p:cNvPr id="46" name="Rectangle 45"/>
          <p:cNvSpPr/>
          <p:nvPr/>
        </p:nvSpPr>
        <p:spPr>
          <a:xfrm>
            <a:off x="4067655" y="6303532"/>
            <a:ext cx="5601507" cy="200055"/>
          </a:xfrm>
          <a:prstGeom prst="rect">
            <a:avLst/>
          </a:prstGeom>
        </p:spPr>
        <p:txBody>
          <a:bodyPr wrap="square">
            <a:spAutoFit/>
          </a:bodyPr>
          <a:lstStyle/>
          <a:p>
            <a:r>
              <a:rPr lang="en-US" sz="700" dirty="0"/>
              <a:t>http://i1-news.softpedia-static.com/images/news2/Micron-and-Samsung-Join-Force-to-Create-Next-Gen-Hybrid-Memory-2.png</a:t>
            </a:r>
          </a:p>
        </p:txBody>
      </p:sp>
      <p:pic>
        <p:nvPicPr>
          <p:cNvPr id="48" name="Picture 47"/>
          <p:cNvPicPr>
            <a:picLocks noChangeAspect="1"/>
          </p:cNvPicPr>
          <p:nvPr/>
        </p:nvPicPr>
        <p:blipFill>
          <a:blip r:embed="rId5"/>
          <a:stretch>
            <a:fillRect/>
          </a:stretch>
        </p:blipFill>
        <p:spPr>
          <a:xfrm>
            <a:off x="7996846" y="2"/>
            <a:ext cx="1147154" cy="973789"/>
          </a:xfrm>
          <a:prstGeom prst="rect">
            <a:avLst/>
          </a:prstGeom>
        </p:spPr>
      </p:pic>
      <p:pic>
        <p:nvPicPr>
          <p:cNvPr id="43" name="Picture 42"/>
          <p:cNvPicPr>
            <a:picLocks noChangeAspect="1"/>
          </p:cNvPicPr>
          <p:nvPr/>
        </p:nvPicPr>
        <p:blipFill>
          <a:blip r:embed="rId6"/>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74200796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3D-Stacked </a:t>
            </a:r>
            <a:r>
              <a:rPr lang="en-US" sz="4400" b="1" dirty="0">
                <a:solidFill>
                  <a:schemeClr val="tx1"/>
                </a:solidFill>
                <a:latin typeface="Cambria" charset="0"/>
                <a:ea typeface="Cambria" charset="0"/>
                <a:cs typeface="Cambria" charset="0"/>
              </a:rPr>
              <a:t>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endParaRPr lang="en-US" sz="2400" dirty="0" smtClean="0">
              <a:solidFill>
                <a:schemeClr val="bg1">
                  <a:lumMod val="65000"/>
                </a:schemeClr>
              </a:solidFill>
            </a:endParaRPr>
          </a:p>
          <a:p>
            <a:pPr lvl="1"/>
            <a:r>
              <a:rPr lang="en-US" sz="2250" dirty="0" smtClean="0">
                <a:solidFill>
                  <a:schemeClr val="bg1">
                    <a:lumMod val="65000"/>
                  </a:schemeClr>
                </a:solidFill>
              </a:rPr>
              <a:t>Logic Layer enables Processing in Memory, offloading computation to this layer and alleviating the memory bus</a:t>
            </a:r>
          </a:p>
          <a:p>
            <a:pPr lvl="1"/>
            <a:r>
              <a:rPr lang="en-US" sz="2250" dirty="0" smtClean="0">
                <a:solidFill>
                  <a:schemeClr val="bg1">
                    <a:lumMod val="65000"/>
                  </a:schemeClr>
                </a:solidFill>
              </a:rPr>
              <a:t>Embed </a:t>
            </a:r>
            <a:r>
              <a:rPr lang="en-US" sz="2250" dirty="0">
                <a:solidFill>
                  <a:schemeClr val="bg1">
                    <a:lumMod val="65000"/>
                  </a:schemeClr>
                </a:solidFill>
              </a:rPr>
              <a:t>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29</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r>
              <a:rPr lang="en-US" dirty="0"/>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r>
              <a:rPr lang="en-US"/>
              <a:t>Customized Logic</a:t>
            </a:r>
            <a:endParaRPr lang="en-US" dirty="0"/>
          </a:p>
        </p:txBody>
      </p:sp>
      <p:sp>
        <p:nvSpPr>
          <p:cNvPr id="46" name="Rectangle 45"/>
          <p:cNvSpPr/>
          <p:nvPr/>
        </p:nvSpPr>
        <p:spPr>
          <a:xfrm>
            <a:off x="4018051" y="6340958"/>
            <a:ext cx="5601507" cy="200055"/>
          </a:xfrm>
          <a:prstGeom prst="rect">
            <a:avLst/>
          </a:prstGeom>
        </p:spPr>
        <p:txBody>
          <a:bodyPr wrap="square">
            <a:spAutoFit/>
          </a:bodyPr>
          <a:lstStyle/>
          <a:p>
            <a:r>
              <a:rPr lang="en-US" sz="700" dirty="0"/>
              <a:t>http://i1-news.softpedia-static.com/images/news2/Micron-and-Samsung-Join-Force-to-Create-Next-Gen-Hybrid-Memory-2.png</a:t>
            </a:r>
          </a:p>
        </p:txBody>
      </p:sp>
      <p:pic>
        <p:nvPicPr>
          <p:cNvPr id="48" name="Picture 47"/>
          <p:cNvPicPr>
            <a:picLocks noChangeAspect="1"/>
          </p:cNvPicPr>
          <p:nvPr/>
        </p:nvPicPr>
        <p:blipFill>
          <a:blip r:embed="rId5"/>
          <a:stretch>
            <a:fillRect/>
          </a:stretch>
        </p:blipFill>
        <p:spPr>
          <a:xfrm>
            <a:off x="7996846" y="2"/>
            <a:ext cx="1147154" cy="973789"/>
          </a:xfrm>
          <a:prstGeom prst="rect">
            <a:avLst/>
          </a:prstGeom>
        </p:spPr>
      </p:pic>
      <p:sp>
        <p:nvSpPr>
          <p:cNvPr id="49" name="Rectangle 48"/>
          <p:cNvSpPr/>
          <p:nvPr/>
        </p:nvSpPr>
        <p:spPr>
          <a:xfrm>
            <a:off x="226409" y="6142208"/>
            <a:ext cx="4572000" cy="276999"/>
          </a:xfrm>
          <a:prstGeom prst="rect">
            <a:avLst/>
          </a:prstGeom>
        </p:spPr>
        <p:txBody>
          <a:bodyPr>
            <a:spAutoFit/>
          </a:bodyPr>
          <a:lstStyle/>
          <a:p>
            <a:r>
              <a:rPr lang="en-US" sz="1200" dirty="0"/>
              <a:t>http://</a:t>
            </a:r>
            <a:r>
              <a:rPr lang="en-US" sz="1200" dirty="0" err="1"/>
              <a:t>images.anandtech.com</a:t>
            </a:r>
            <a:r>
              <a:rPr lang="en-US" sz="1200" dirty="0"/>
              <a:t>/</a:t>
            </a:r>
            <a:r>
              <a:rPr lang="en-US" sz="1200" dirty="0" err="1"/>
              <a:t>doci</a:t>
            </a:r>
            <a:r>
              <a:rPr lang="en-US" sz="1200" dirty="0"/>
              <a:t>/9266/HBMCar_678x452.jpg</a:t>
            </a:r>
          </a:p>
        </p:txBody>
      </p:sp>
      <p:pic>
        <p:nvPicPr>
          <p:cNvPr id="43" name="Picture 42"/>
          <p:cNvPicPr>
            <a:picLocks noChangeAspect="1"/>
          </p:cNvPicPr>
          <p:nvPr/>
        </p:nvPicPr>
        <p:blipFill>
          <a:blip r:embed="rId6"/>
          <a:stretch>
            <a:fillRect/>
          </a:stretch>
        </p:blipFill>
        <p:spPr>
          <a:xfrm>
            <a:off x="2512409" y="1382408"/>
            <a:ext cx="6606751" cy="4768674"/>
          </a:xfrm>
          <a:prstGeom prst="rect">
            <a:avLst/>
          </a:prstGeom>
        </p:spPr>
      </p:pic>
      <p:pic>
        <p:nvPicPr>
          <p:cNvPr id="45" name="Picture 44"/>
          <p:cNvPicPr>
            <a:picLocks noChangeAspect="1"/>
          </p:cNvPicPr>
          <p:nvPr/>
        </p:nvPicPr>
        <p:blipFill>
          <a:blip r:embed="rId7"/>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146526539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a:t>
            </a:r>
            <a:r>
              <a:rPr lang="en-US" sz="4000" b="1" dirty="0" smtClean="0">
                <a:solidFill>
                  <a:schemeClr val="tx1"/>
                </a:solidFill>
                <a:latin typeface="Cambria" charset="0"/>
                <a:ea typeface="Cambria" charset="0"/>
                <a:cs typeface="Cambria" charset="0"/>
              </a:rPr>
              <a:t>3D-Stacked </a:t>
            </a:r>
            <a:r>
              <a:rPr lang="en-US" sz="4000" b="1" dirty="0">
                <a:solidFill>
                  <a:schemeClr val="tx1"/>
                </a:solidFill>
                <a:latin typeface="Cambria" charset="0"/>
                <a:ea typeface="Cambria" charset="0"/>
                <a:cs typeface="Cambria" charset="0"/>
              </a:rPr>
              <a:t>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t>
            </a:r>
            <a:r>
              <a:rPr lang="en-US" sz="2400" b="1" dirty="0" smtClean="0">
                <a:solidFill>
                  <a:srgbClr val="0070C0"/>
                </a:solidFill>
              </a:rPr>
              <a:t>anks</a:t>
            </a:r>
            <a:endParaRPr lang="en-US" sz="2400" b="1" dirty="0">
              <a:solidFill>
                <a:srgbClr val="0070C0"/>
              </a:solidFill>
            </a:endParaRPr>
          </a:p>
          <a:p>
            <a:pPr lvl="1"/>
            <a:r>
              <a:rPr lang="en-US" sz="2250" dirty="0"/>
              <a:t>A</a:t>
            </a:r>
            <a:r>
              <a:rPr lang="en-US" sz="2250" b="1" dirty="0">
                <a:solidFill>
                  <a:srgbClr val="0070C0"/>
                </a:solidFill>
              </a:rPr>
              <a:t> bank </a:t>
            </a:r>
            <a:r>
              <a:rPr lang="en-US" sz="2250" dirty="0"/>
              <a:t>is an array of cells with a row buffer to transfer </a:t>
            </a:r>
            <a:r>
              <a:rPr lang="en-US" sz="2250" dirty="0" smtClean="0"/>
              <a:t>data</a:t>
            </a:r>
          </a:p>
          <a:p>
            <a:pPr lvl="2"/>
            <a:endParaRPr lang="en-US" sz="2250" dirty="0"/>
          </a:p>
          <a:p>
            <a:r>
              <a:rPr lang="en-US" sz="2400" dirty="0"/>
              <a:t>The layout of </a:t>
            </a:r>
            <a:r>
              <a:rPr lang="en-US" sz="2400" dirty="0" err="1" smtClean="0"/>
              <a:t>bitvectors</a:t>
            </a:r>
            <a:r>
              <a:rPr lang="en-US" sz="2400" dirty="0" smtClean="0"/>
              <a:t> </a:t>
            </a:r>
            <a:r>
              <a:rPr lang="en-US" sz="2400" dirty="0"/>
              <a:t>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30</a:t>
            </a:fld>
            <a:endParaRPr lang="en-US"/>
          </a:p>
        </p:txBody>
      </p:sp>
      <p:pic>
        <p:nvPicPr>
          <p:cNvPr id="8" name="Picture 7"/>
          <p:cNvPicPr>
            <a:picLocks noChangeAspect="1"/>
          </p:cNvPicPr>
          <p:nvPr/>
        </p:nvPicPr>
        <p:blipFill>
          <a:blip r:embed="rId3"/>
          <a:stretch>
            <a:fillRect/>
          </a:stretch>
        </p:blipFill>
        <p:spPr>
          <a:xfrm>
            <a:off x="7996846" y="2"/>
            <a:ext cx="1147154" cy="973789"/>
          </a:xfrm>
          <a:prstGeom prst="rect">
            <a:avLst/>
          </a:prstGeom>
        </p:spPr>
      </p:pic>
      <p:pic>
        <p:nvPicPr>
          <p:cNvPr id="445" name="Picture 444"/>
          <p:cNvPicPr>
            <a:picLocks noChangeAspect="1"/>
          </p:cNvPicPr>
          <p:nvPr/>
        </p:nvPicPr>
        <p:blipFill rotWithShape="1">
          <a:blip r:embed="rId4"/>
          <a:srcRect l="22839"/>
          <a:stretch/>
        </p:blipFill>
        <p:spPr>
          <a:xfrm>
            <a:off x="2548328" y="1219200"/>
            <a:ext cx="5448518" cy="2768600"/>
          </a:xfrm>
          <a:prstGeom prst="rect">
            <a:avLst/>
          </a:prstGeom>
        </p:spPr>
      </p:pic>
      <p:pic>
        <p:nvPicPr>
          <p:cNvPr id="446" name="Picture 445"/>
          <p:cNvPicPr>
            <a:picLocks noChangeAspect="1"/>
          </p:cNvPicPr>
          <p:nvPr/>
        </p:nvPicPr>
        <p:blipFill>
          <a:blip r:embed="rId5"/>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1694359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a:t>
            </a:r>
            <a:r>
              <a:rPr lang="en-US" sz="4000" b="1" dirty="0" smtClean="0">
                <a:solidFill>
                  <a:schemeClr val="tx1"/>
                </a:solidFill>
                <a:latin typeface="Cambria" charset="0"/>
                <a:ea typeface="Cambria" charset="0"/>
                <a:cs typeface="Cambria" charset="0"/>
              </a:rPr>
              <a:t>3D-Stacked </a:t>
            </a:r>
            <a:r>
              <a:rPr lang="en-US" sz="4000" b="1" dirty="0">
                <a:solidFill>
                  <a:schemeClr val="tx1"/>
                </a:solidFill>
                <a:latin typeface="Cambria" charset="0"/>
                <a:ea typeface="Cambria" charset="0"/>
                <a:cs typeface="Cambria" charset="0"/>
              </a:rPr>
              <a:t>DRAM</a:t>
            </a:r>
          </a:p>
        </p:txBody>
      </p:sp>
      <p:sp>
        <p:nvSpPr>
          <p:cNvPr id="3" name="Content Placeholder 2"/>
          <p:cNvSpPr>
            <a:spLocks noGrp="1"/>
          </p:cNvSpPr>
          <p:nvPr>
            <p:ph idx="1"/>
          </p:nvPr>
        </p:nvSpPr>
        <p:spPr>
          <a:xfrm>
            <a:off x="228598" y="4072950"/>
            <a:ext cx="8610600" cy="1592262"/>
          </a:xfrm>
        </p:spPr>
        <p:txBody>
          <a:bodyPr/>
          <a:lstStyle/>
          <a:p>
            <a:r>
              <a:rPr lang="en-US" sz="2400" dirty="0" smtClean="0"/>
              <a:t>Customized </a:t>
            </a:r>
            <a:r>
              <a:rPr lang="en-US" sz="2400" dirty="0"/>
              <a:t>logic for accumulation and </a:t>
            </a:r>
            <a:r>
              <a:rPr lang="en-US" sz="2400" dirty="0" smtClean="0"/>
              <a:t>comparison </a:t>
            </a:r>
            <a:br>
              <a:rPr lang="en-US" sz="2400" dirty="0" smtClean="0"/>
            </a:br>
            <a:r>
              <a:rPr lang="en-US" sz="2400" dirty="0" smtClean="0"/>
              <a:t>per </a:t>
            </a:r>
            <a:r>
              <a:rPr lang="en-US" sz="2400" dirty="0"/>
              <a:t>genome segment</a:t>
            </a:r>
          </a:p>
          <a:p>
            <a:pPr lvl="1"/>
            <a:r>
              <a:rPr lang="en-US" sz="2250" dirty="0"/>
              <a:t>Low area overhead, simple </a:t>
            </a:r>
            <a:r>
              <a:rPr lang="en-US" sz="2250" dirty="0" smtClean="0"/>
              <a:t>implementation</a:t>
            </a:r>
          </a:p>
          <a:p>
            <a:pPr lvl="1"/>
            <a:r>
              <a:rPr lang="en-US" sz="2250" dirty="0" smtClean="0"/>
              <a:t>For HBM2, we use 4096 </a:t>
            </a:r>
            <a:r>
              <a:rPr lang="en-US" sz="2250" dirty="0" err="1" smtClean="0"/>
              <a:t>incrementer</a:t>
            </a:r>
            <a:r>
              <a:rPr lang="en-US" sz="2250" dirty="0" smtClean="0"/>
              <a:t> LUTs, 7-bit counters, and comparators in logic layer</a:t>
            </a:r>
            <a:endParaRPr lang="en-US" sz="2250" dirty="0" smtClean="0"/>
          </a:p>
          <a:p>
            <a:pPr marL="258365" lvl="1" indent="0">
              <a:buNone/>
            </a:pPr>
            <a:endParaRPr lang="en-US" sz="4800" b="1" dirty="0" smtClean="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fld id="{4CAE9295-42F8-0747-9AE1-33958E89C374}" type="slidenum">
              <a:rPr lang="en-US" smtClean="0"/>
              <a:t>31</a:t>
            </a:fld>
            <a:endParaRPr lang="en-US"/>
          </a:p>
        </p:txBody>
      </p:sp>
      <p:pic>
        <p:nvPicPr>
          <p:cNvPr id="8" name="Picture 7"/>
          <p:cNvPicPr>
            <a:picLocks noChangeAspect="1"/>
          </p:cNvPicPr>
          <p:nvPr/>
        </p:nvPicPr>
        <p:blipFill>
          <a:blip r:embed="rId3"/>
          <a:stretch>
            <a:fillRect/>
          </a:stretch>
        </p:blipFill>
        <p:spPr>
          <a:xfrm>
            <a:off x="7996846" y="2"/>
            <a:ext cx="1147154" cy="973789"/>
          </a:xfrm>
          <a:prstGeom prst="rect">
            <a:avLst/>
          </a:prstGeom>
        </p:spPr>
      </p:pic>
      <p:pic>
        <p:nvPicPr>
          <p:cNvPr id="5" name="Picture 4"/>
          <p:cNvPicPr>
            <a:picLocks noChangeAspect="1"/>
          </p:cNvPicPr>
          <p:nvPr/>
        </p:nvPicPr>
        <p:blipFill>
          <a:blip r:embed="rId4"/>
          <a:stretch>
            <a:fillRect/>
          </a:stretch>
        </p:blipFill>
        <p:spPr>
          <a:xfrm>
            <a:off x="1108909" y="886860"/>
            <a:ext cx="6849979" cy="3108670"/>
          </a:xfrm>
          <a:prstGeom prst="rect">
            <a:avLst/>
          </a:prstGeom>
        </p:spPr>
      </p:pic>
      <p:sp>
        <p:nvSpPr>
          <p:cNvPr id="7" name="Rectangle 6"/>
          <p:cNvSpPr/>
          <p:nvPr/>
        </p:nvSpPr>
        <p:spPr>
          <a:xfrm>
            <a:off x="2329610" y="5973636"/>
            <a:ext cx="4408579" cy="523220"/>
          </a:xfrm>
          <a:prstGeom prst="rect">
            <a:avLst/>
          </a:prstGeom>
        </p:spPr>
        <p:txBody>
          <a:bodyPr wrap="none">
            <a:spAutoFit/>
          </a:bodyPr>
          <a:lstStyle/>
          <a:p>
            <a:r>
              <a:rPr lang="en-US" sz="2800" b="1" dirty="0">
                <a:solidFill>
                  <a:srgbClr val="7030A0"/>
                </a:solidFill>
              </a:rPr>
              <a:t>Details are </a:t>
            </a:r>
            <a:r>
              <a:rPr lang="en-US" sz="2800" b="1" dirty="0" smtClean="0">
                <a:solidFill>
                  <a:srgbClr val="7030A0"/>
                </a:solidFill>
              </a:rPr>
              <a:t>in the </a:t>
            </a:r>
            <a:r>
              <a:rPr lang="en-US" sz="2800" b="1" dirty="0">
                <a:solidFill>
                  <a:srgbClr val="7030A0"/>
                </a:solidFill>
              </a:rPr>
              <a:t>paper</a:t>
            </a:r>
          </a:p>
        </p:txBody>
      </p:sp>
    </p:spTree>
    <p:extLst>
      <p:ext uri="{BB962C8B-B14F-4D97-AF65-F5344CB8AC3E}">
        <p14:creationId xmlns:p14="http://schemas.microsoft.com/office/powerpoint/2010/main" val="1695597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b="1" dirty="0" smtClean="0">
                <a:latin typeface="Cambria" panose="02040503050406030204" pitchFamily="18" charset="0"/>
              </a:rPr>
              <a:t>Results</a:t>
            </a:r>
            <a:endParaRPr lang="en-US" sz="3200" b="1"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181239038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Methodology</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930442"/>
            <a:ext cx="8610600" cy="5165558"/>
          </a:xfrm>
        </p:spPr>
        <p:txBody>
          <a:bodyPr/>
          <a:lstStyle/>
          <a:p>
            <a:r>
              <a:rPr lang="en-US" sz="2400" dirty="0" smtClean="0"/>
              <a:t>Performance simulated using an in-house 3D-Stacked </a:t>
            </a:r>
            <a:r>
              <a:rPr lang="en-US" sz="2400" dirty="0"/>
              <a:t>DRAM </a:t>
            </a:r>
            <a:r>
              <a:rPr lang="en-US" sz="2400" dirty="0" smtClean="0"/>
              <a:t>simulator</a:t>
            </a:r>
          </a:p>
          <a:p>
            <a:endParaRPr lang="en-US" sz="1050" dirty="0"/>
          </a:p>
          <a:p>
            <a:r>
              <a:rPr lang="en-US" sz="2400" dirty="0" smtClean="0"/>
              <a:t>Evaluate 10 </a:t>
            </a:r>
            <a:r>
              <a:rPr lang="en-US" sz="2400" dirty="0" smtClean="0"/>
              <a:t>real read data sets</a:t>
            </a:r>
            <a:r>
              <a:rPr lang="en-US" sz="2400" b="1" dirty="0" smtClean="0">
                <a:solidFill>
                  <a:srgbClr val="C00000"/>
                </a:solidFill>
              </a:rPr>
              <a:t> </a:t>
            </a:r>
            <a:r>
              <a:rPr lang="en-US" sz="2400" dirty="0" smtClean="0"/>
              <a:t>(From the 1000 Genomes Project)</a:t>
            </a:r>
          </a:p>
          <a:p>
            <a:pPr lvl="1"/>
            <a:r>
              <a:rPr lang="en-US" sz="2250" dirty="0" smtClean="0"/>
              <a:t>Each </a:t>
            </a:r>
            <a:r>
              <a:rPr lang="en-US" sz="2250" dirty="0"/>
              <a:t>data set consists of 4 million reads of length </a:t>
            </a:r>
            <a:r>
              <a:rPr lang="en-US" sz="2250" dirty="0" smtClean="0"/>
              <a:t>100</a:t>
            </a:r>
          </a:p>
          <a:p>
            <a:pPr lvl="1"/>
            <a:endParaRPr lang="en-US" sz="1200" dirty="0" smtClean="0"/>
          </a:p>
          <a:p>
            <a:r>
              <a:rPr lang="en-US" sz="2400" dirty="0"/>
              <a:t>E</a:t>
            </a:r>
            <a:r>
              <a:rPr lang="en-US" sz="2400" dirty="0" smtClean="0"/>
              <a:t>valuate </a:t>
            </a:r>
            <a:r>
              <a:rPr lang="en-US" sz="2400" dirty="0" smtClean="0"/>
              <a:t>two key metrics</a:t>
            </a:r>
          </a:p>
          <a:p>
            <a:pPr lvl="1"/>
            <a:r>
              <a:rPr lang="en-US" sz="2100" dirty="0" smtClean="0"/>
              <a:t>Performance</a:t>
            </a:r>
            <a:endParaRPr lang="en-US" sz="2100" dirty="0"/>
          </a:p>
          <a:p>
            <a:pPr lvl="1"/>
            <a:r>
              <a:rPr lang="en-US" sz="2250" dirty="0" smtClean="0"/>
              <a:t>False negative rate</a:t>
            </a:r>
            <a:endParaRPr lang="en-US" sz="2250" dirty="0"/>
          </a:p>
          <a:p>
            <a:pPr lvl="2">
              <a:buSzPct val="100000"/>
              <a:buFont typeface="Wingdings" charset="2"/>
              <a:buChar char="§"/>
            </a:pPr>
            <a:r>
              <a:rPr lang="en-US" sz="1850" dirty="0" smtClean="0"/>
              <a:t>The fraction of locations that pass the filter but result in a </a:t>
            </a:r>
            <a:r>
              <a:rPr lang="en-US" sz="1850" dirty="0" smtClean="0"/>
              <a:t>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smtClean="0"/>
              <a:t>C</a:t>
            </a:r>
            <a:r>
              <a:rPr lang="en-US" sz="2400" dirty="0" smtClean="0"/>
              <a:t>ompare against a </a:t>
            </a:r>
            <a:r>
              <a:rPr lang="en-US" sz="2400" dirty="0" smtClean="0"/>
              <a:t>state-of-the-art filter, </a:t>
            </a:r>
            <a:r>
              <a:rPr lang="en-US" sz="2400" dirty="0" err="1" smtClean="0"/>
              <a:t>FastHASH</a:t>
            </a:r>
            <a:r>
              <a:rPr lang="en-US" sz="2400" dirty="0" smtClean="0"/>
              <a:t> </a:t>
            </a:r>
            <a:r>
              <a:rPr lang="en-US" sz="1600" b="1" dirty="0">
                <a:solidFill>
                  <a:srgbClr val="4E6229"/>
                </a:solidFill>
              </a:rPr>
              <a:t>[Xin+, BMC Genomics 2013</a:t>
            </a:r>
            <a:r>
              <a:rPr lang="en-US" sz="1600" b="1" dirty="0" smtClean="0">
                <a:solidFill>
                  <a:srgbClr val="4E6229"/>
                </a:solidFill>
              </a:rPr>
              <a:t>] </a:t>
            </a:r>
            <a:r>
              <a:rPr lang="en-US" sz="2400" dirty="0" smtClean="0"/>
              <a:t>when using </a:t>
            </a:r>
            <a:r>
              <a:rPr lang="en-US" sz="2400" dirty="0" err="1" smtClean="0"/>
              <a:t>mrFAST</a:t>
            </a:r>
            <a:r>
              <a:rPr lang="en-US" sz="2400" dirty="0" smtClean="0"/>
              <a:t>, but </a:t>
            </a:r>
            <a:r>
              <a:rPr lang="en-US" sz="2400" b="1" dirty="0" smtClean="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fld id="{4CAE9295-42F8-0747-9AE1-33958E89C374}" type="slidenum">
              <a:rPr lang="en-US" smtClean="0"/>
              <a:t>33</a:t>
            </a:fld>
            <a:endParaRPr lang="en-US"/>
          </a:p>
        </p:txBody>
      </p:sp>
    </p:spTree>
    <p:extLst>
      <p:ext uri="{BB962C8B-B14F-4D97-AF65-F5344CB8AC3E}">
        <p14:creationId xmlns:p14="http://schemas.microsoft.com/office/powerpoint/2010/main" val="3342869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GRIM-Filter Performance</a:t>
            </a:r>
            <a:endParaRPr lang="en-US" sz="4400" b="1" dirty="0">
              <a:solidFill>
                <a:schemeClr val="tx1"/>
              </a:solidFill>
              <a:latin typeface="Cambria" charset="0"/>
              <a:ea typeface="Cambria" charset="0"/>
              <a:cs typeface="Cambria" charset="0"/>
            </a:endParaRPr>
          </a:p>
        </p:txBody>
      </p:sp>
      <p:sp>
        <p:nvSpPr>
          <p:cNvPr id="3" name="Slide Number Placeholder 2"/>
          <p:cNvSpPr>
            <a:spLocks noGrp="1"/>
          </p:cNvSpPr>
          <p:nvPr>
            <p:ph type="sldNum" sz="quarter" idx="11"/>
          </p:nvPr>
        </p:nvSpPr>
        <p:spPr/>
        <p:txBody>
          <a:bodyPr/>
          <a:lstStyle/>
          <a:p>
            <a:fld id="{4CAE9295-42F8-0747-9AE1-33958E89C374}" type="slidenum">
              <a:rPr lang="en-US" smtClean="0"/>
              <a:t>34</a:t>
            </a:fld>
            <a:endParaRPr lang="en-US"/>
          </a:p>
        </p:txBody>
      </p:sp>
      <p:sp>
        <p:nvSpPr>
          <p:cNvPr id="17" name="TextBox 16"/>
          <p:cNvSpPr txBox="1"/>
          <p:nvPr/>
        </p:nvSpPr>
        <p:spPr>
          <a:xfrm>
            <a:off x="1773732" y="5144537"/>
            <a:ext cx="5520337" cy="461665"/>
          </a:xfrm>
          <a:prstGeom prst="rect">
            <a:avLst/>
          </a:prstGeom>
          <a:noFill/>
        </p:spPr>
        <p:txBody>
          <a:bodyPr wrap="square" rtlCol="0">
            <a:spAutoFit/>
          </a:bodyPr>
          <a:lstStyle/>
          <a:p>
            <a:r>
              <a:rPr lang="en-US" sz="2400" b="1" dirty="0">
                <a:solidFill>
                  <a:srgbClr val="7030A0"/>
                </a:solidFill>
              </a:rPr>
              <a:t>2.1x average performance benefit</a:t>
            </a:r>
          </a:p>
        </p:txBody>
      </p:sp>
      <p:pic>
        <p:nvPicPr>
          <p:cNvPr id="18" name="Picture 17"/>
          <p:cNvPicPr>
            <a:picLocks noChangeAspect="1"/>
          </p:cNvPicPr>
          <p:nvPr/>
        </p:nvPicPr>
        <p:blipFill>
          <a:blip r:embed="rId3"/>
          <a:stretch>
            <a:fillRect/>
          </a:stretch>
        </p:blipFill>
        <p:spPr>
          <a:xfrm>
            <a:off x="7996846" y="2"/>
            <a:ext cx="1147154" cy="973789"/>
          </a:xfrm>
          <a:prstGeom prst="rect">
            <a:avLst/>
          </a:prstGeom>
        </p:spPr>
      </p:pic>
      <p:sp>
        <p:nvSpPr>
          <p:cNvPr id="20" name="TextBox 19"/>
          <p:cNvSpPr txBox="1"/>
          <p:nvPr/>
        </p:nvSpPr>
        <p:spPr>
          <a:xfrm>
            <a:off x="550264" y="4624762"/>
            <a:ext cx="8288935" cy="461665"/>
          </a:xfrm>
          <a:prstGeom prst="rect">
            <a:avLst/>
          </a:prstGeom>
          <a:noFill/>
        </p:spPr>
        <p:txBody>
          <a:bodyPr wrap="square" rtlCol="0">
            <a:spAutoFit/>
          </a:bodyPr>
          <a:lstStyle/>
          <a:p>
            <a:r>
              <a:rPr lang="en-US" sz="2400" b="1" dirty="0">
                <a:solidFill>
                  <a:srgbClr val="FF0000"/>
                </a:solidFill>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extLst>
              <p:ext uri="{D42A27DB-BD31-4B8C-83A1-F6EECF244321}">
                <p14:modId xmlns:p14="http://schemas.microsoft.com/office/powerpoint/2010/main" val="1999381887"/>
              </p:ext>
            </p:extLst>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algn="ctr"/>
            <a:r>
              <a:rPr lang="en-US" b="1" i="1" dirty="0" smtClean="0"/>
              <a:t>e</a:t>
            </a:r>
            <a:r>
              <a:rPr lang="en-US" b="1" dirty="0" smtClean="0"/>
              <a:t> = 0.05</a:t>
            </a:r>
            <a:endParaRPr lang="en-US" i="1" dirty="0"/>
          </a:p>
        </p:txBody>
      </p:sp>
      <p:sp>
        <p:nvSpPr>
          <p:cNvPr id="14" name="TextBox 13"/>
          <p:cNvSpPr txBox="1"/>
          <p:nvPr/>
        </p:nvSpPr>
        <p:spPr>
          <a:xfrm>
            <a:off x="6696192" y="2171193"/>
            <a:ext cx="2303837" cy="584775"/>
          </a:xfrm>
          <a:prstGeom prst="rect">
            <a:avLst/>
          </a:prstGeom>
          <a:noFill/>
        </p:spPr>
        <p:txBody>
          <a:bodyPr wrap="none" rtlCol="0">
            <a:spAutoFit/>
          </a:bodyPr>
          <a:lstStyle/>
          <a:p>
            <a:pPr algn="ctr"/>
            <a:r>
              <a:rPr lang="en-US" sz="1600" b="1" dirty="0" smtClean="0"/>
              <a:t>Sequence Alignment</a:t>
            </a:r>
            <a:br>
              <a:rPr lang="en-US" sz="1600" b="1" dirty="0" smtClean="0"/>
            </a:br>
            <a:r>
              <a:rPr lang="en-US" sz="1600" b="1" dirty="0" smtClean="0"/>
              <a:t>Error Tolerance </a:t>
            </a:r>
            <a:r>
              <a:rPr lang="en-US" sz="1600" dirty="0" smtClean="0"/>
              <a:t>(</a:t>
            </a:r>
            <a:r>
              <a:rPr lang="en-US" sz="1600" i="1" dirty="0" smtClean="0"/>
              <a:t>e</a:t>
            </a:r>
            <a:r>
              <a:rPr lang="en-US" sz="1600" dirty="0" smtClean="0"/>
              <a:t>)</a:t>
            </a:r>
            <a:endParaRPr lang="en-US" sz="1600" dirty="0"/>
          </a:p>
        </p:txBody>
      </p:sp>
      <p:sp>
        <p:nvSpPr>
          <p:cNvPr id="16" name="TextBox 15"/>
          <p:cNvSpPr txBox="1"/>
          <p:nvPr/>
        </p:nvSpPr>
        <p:spPr>
          <a:xfrm rot="16200000">
            <a:off x="-1143057" y="2852139"/>
            <a:ext cx="2815194" cy="400110"/>
          </a:xfrm>
          <a:prstGeom prst="rect">
            <a:avLst/>
          </a:prstGeom>
          <a:noFill/>
        </p:spPr>
        <p:txBody>
          <a:bodyPr wrap="none" rtlCol="0">
            <a:spAutoFit/>
          </a:bodyPr>
          <a:lstStyle/>
          <a:p>
            <a:r>
              <a:rPr lang="en-US" sz="2000" b="1" dirty="0" smtClean="0"/>
              <a:t>Time </a:t>
            </a:r>
            <a:r>
              <a:rPr lang="en-US" sz="2000" dirty="0" smtClean="0"/>
              <a:t>(×1000 seconds)</a:t>
            </a:r>
            <a:endParaRPr lang="en-US" sz="2000" dirty="0"/>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418520" y="1401725"/>
            <a:ext cx="1706749" cy="369332"/>
          </a:xfrm>
          <a:prstGeom prst="rect">
            <a:avLst/>
          </a:prstGeom>
          <a:noFill/>
        </p:spPr>
        <p:txBody>
          <a:bodyPr wrap="none" rtlCol="0">
            <a:spAutoFit/>
          </a:bodyPr>
          <a:lstStyle/>
          <a:p>
            <a:pPr algn="ctr"/>
            <a:r>
              <a:rPr lang="en-US" dirty="0" err="1" smtClean="0"/>
              <a:t>FastHASH</a:t>
            </a:r>
            <a:r>
              <a:rPr lang="en-US" dirty="0" smtClean="0"/>
              <a:t> filter</a:t>
            </a:r>
            <a:endParaRPr lang="en-US" dirty="0"/>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19660" y="1401725"/>
            <a:ext cx="1337482" cy="369332"/>
          </a:xfrm>
          <a:prstGeom prst="rect">
            <a:avLst/>
          </a:prstGeom>
          <a:noFill/>
        </p:spPr>
        <p:txBody>
          <a:bodyPr wrap="none" rtlCol="0">
            <a:spAutoFit/>
          </a:bodyPr>
          <a:lstStyle/>
          <a:p>
            <a:r>
              <a:rPr lang="en-US" dirty="0" smtClean="0"/>
              <a:t>GRIM-Filter</a:t>
            </a:r>
            <a:endParaRPr lang="en-US" sz="1600" dirty="0"/>
          </a:p>
        </p:txBody>
      </p:sp>
      <p:sp>
        <p:nvSpPr>
          <p:cNvPr id="27" name="TextBox 26"/>
          <p:cNvSpPr txBox="1"/>
          <p:nvPr/>
        </p:nvSpPr>
        <p:spPr>
          <a:xfrm>
            <a:off x="1773732" y="964505"/>
            <a:ext cx="4885654" cy="400110"/>
          </a:xfrm>
          <a:prstGeom prst="rect">
            <a:avLst/>
          </a:prstGeom>
          <a:noFill/>
        </p:spPr>
        <p:txBody>
          <a:bodyPr wrap="square" rtlCol="0">
            <a:spAutoFit/>
          </a:bodyPr>
          <a:lstStyle/>
          <a:p>
            <a:r>
              <a:rPr lang="en-US" sz="2000" dirty="0"/>
              <a:t>Benchmarks and their </a:t>
            </a:r>
            <a:r>
              <a:rPr lang="en-US" sz="2000" dirty="0" smtClean="0"/>
              <a:t>Execution Times</a:t>
            </a:r>
            <a:endParaRPr lang="en-US" sz="2000" dirty="0"/>
          </a:p>
        </p:txBody>
      </p:sp>
      <p:sp>
        <p:nvSpPr>
          <p:cNvPr id="25" name="TextBox 24"/>
          <p:cNvSpPr txBox="1"/>
          <p:nvPr/>
        </p:nvSpPr>
        <p:spPr>
          <a:xfrm>
            <a:off x="11372" y="5904146"/>
            <a:ext cx="9132628" cy="400110"/>
          </a:xfrm>
          <a:prstGeom prst="rect">
            <a:avLst/>
          </a:prstGeom>
          <a:noFill/>
        </p:spPr>
        <p:txBody>
          <a:bodyPr wrap="none" rtlCol="0">
            <a:spAutoFit/>
          </a:bodyPr>
          <a:lstStyle/>
          <a:p>
            <a:r>
              <a:rPr lang="en-US" sz="2000" b="1" dirty="0" smtClean="0"/>
              <a:t>GRIM-Filter gets performance due to its hardware-software co-design</a:t>
            </a:r>
            <a:endParaRPr lang="en-US" sz="2000" b="1" dirty="0"/>
          </a:p>
        </p:txBody>
      </p:sp>
    </p:spTree>
    <p:extLst>
      <p:ext uri="{BB962C8B-B14F-4D97-AF65-F5344CB8AC3E}">
        <p14:creationId xmlns:p14="http://schemas.microsoft.com/office/powerpoint/2010/main" val="2052570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1" animBg="1"/>
      <p:bldP spid="24" grpId="0" animBg="1"/>
      <p:bldP spid="17" grpId="0"/>
      <p:bldP spid="20"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p:txBody>
          <a:bodyPr/>
          <a:lstStyle/>
          <a:p>
            <a:r>
              <a:rPr lang="en-US" sz="4000" b="1" dirty="0" smtClean="0">
                <a:solidFill>
                  <a:schemeClr val="tx1"/>
                </a:solidFill>
                <a:latin typeface="Cambria" charset="0"/>
                <a:ea typeface="Cambria" charset="0"/>
                <a:cs typeface="Cambria" charset="0"/>
              </a:rPr>
              <a:t>GRIM-Filter False Negative Rate</a:t>
            </a:r>
            <a:endParaRPr lang="en-US" sz="4000" b="1" dirty="0">
              <a:solidFill>
                <a:schemeClr val="tx1"/>
              </a:solidFill>
              <a:latin typeface="Cambria" charset="0"/>
              <a:ea typeface="Cambria" charset="0"/>
              <a:cs typeface="Cambria" charset="0"/>
            </a:endParaRPr>
          </a:p>
        </p:txBody>
      </p:sp>
      <p:sp>
        <p:nvSpPr>
          <p:cNvPr id="3" name="Slide Number Placeholder 2"/>
          <p:cNvSpPr>
            <a:spLocks noGrp="1"/>
          </p:cNvSpPr>
          <p:nvPr>
            <p:ph type="sldNum" sz="quarter" idx="11"/>
          </p:nvPr>
        </p:nvSpPr>
        <p:spPr/>
        <p:txBody>
          <a:bodyPr/>
          <a:lstStyle/>
          <a:p>
            <a:fld id="{4CAE9295-42F8-0747-9AE1-33958E89C374}" type="slidenum">
              <a:rPr lang="en-US" smtClean="0"/>
              <a:t>35</a:t>
            </a:fld>
            <a:endParaRPr lang="en-US"/>
          </a:p>
        </p:txBody>
      </p:sp>
      <p:sp>
        <p:nvSpPr>
          <p:cNvPr id="19" name="TextBox 18"/>
          <p:cNvSpPr txBox="1"/>
          <p:nvPr/>
        </p:nvSpPr>
        <p:spPr>
          <a:xfrm>
            <a:off x="1107951" y="5098795"/>
            <a:ext cx="7270043" cy="461665"/>
          </a:xfrm>
          <a:prstGeom prst="rect">
            <a:avLst/>
          </a:prstGeom>
          <a:noFill/>
        </p:spPr>
        <p:txBody>
          <a:bodyPr wrap="square" rtlCol="0">
            <a:spAutoFit/>
          </a:bodyPr>
          <a:lstStyle/>
          <a:p>
            <a:r>
              <a:rPr lang="en-US" sz="2400" b="1" dirty="0">
                <a:solidFill>
                  <a:srgbClr val="7030A0"/>
                </a:solidFill>
              </a:rPr>
              <a:t>6.0x average reduction in False </a:t>
            </a:r>
            <a:r>
              <a:rPr lang="en-US" sz="2400" b="1" dirty="0" smtClean="0">
                <a:solidFill>
                  <a:srgbClr val="7030A0"/>
                </a:solidFill>
              </a:rPr>
              <a:t>Negative Rate</a:t>
            </a:r>
            <a:endParaRPr lang="en-US" sz="2400" b="1" dirty="0">
              <a:solidFill>
                <a:srgbClr val="7030A0"/>
              </a:solidFill>
            </a:endParaRPr>
          </a:p>
        </p:txBody>
      </p:sp>
      <p:pic>
        <p:nvPicPr>
          <p:cNvPr id="18" name="Picture 17"/>
          <p:cNvPicPr>
            <a:picLocks noChangeAspect="1"/>
          </p:cNvPicPr>
          <p:nvPr/>
        </p:nvPicPr>
        <p:blipFill>
          <a:blip r:embed="rId3"/>
          <a:stretch>
            <a:fillRect/>
          </a:stretch>
        </p:blipFill>
        <p:spPr>
          <a:xfrm>
            <a:off x="7996846" y="2"/>
            <a:ext cx="1147154" cy="973789"/>
          </a:xfrm>
          <a:prstGeom prst="rect">
            <a:avLst/>
          </a:prstGeom>
        </p:spPr>
      </p:pic>
      <p:sp>
        <p:nvSpPr>
          <p:cNvPr id="20" name="TextBox 19"/>
          <p:cNvSpPr txBox="1"/>
          <p:nvPr/>
        </p:nvSpPr>
        <p:spPr>
          <a:xfrm>
            <a:off x="228600" y="4610465"/>
            <a:ext cx="8915400" cy="461665"/>
          </a:xfrm>
          <a:prstGeom prst="rect">
            <a:avLst/>
          </a:prstGeom>
          <a:noFill/>
        </p:spPr>
        <p:txBody>
          <a:bodyPr wrap="square" rtlCol="0">
            <a:spAutoFit/>
          </a:bodyPr>
          <a:lstStyle/>
          <a:p>
            <a:r>
              <a:rPr lang="en-US" sz="2400" b="1" dirty="0">
                <a:solidFill>
                  <a:srgbClr val="FF0000"/>
                </a:solidFill>
              </a:rPr>
              <a:t>5.6x-6.4x False </a:t>
            </a:r>
            <a:r>
              <a:rPr lang="en-US" sz="2400" b="1" dirty="0" smtClean="0">
                <a:solidFill>
                  <a:srgbClr val="FF0000"/>
                </a:solidFill>
              </a:rPr>
              <a:t>Negative reduction </a:t>
            </a:r>
            <a:r>
              <a:rPr lang="en-US" sz="2400" b="1" dirty="0">
                <a:solidFill>
                  <a:srgbClr val="FF0000"/>
                </a:solidFill>
              </a:rPr>
              <a:t>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r>
              <a:rPr lang="en-US" sz="2000" b="1" dirty="0" smtClean="0"/>
              <a:t>False Negative Rate</a:t>
            </a:r>
            <a:endParaRPr lang="en-US" sz="2000" dirty="0"/>
          </a:p>
        </p:txBody>
      </p:sp>
      <p:sp>
        <p:nvSpPr>
          <p:cNvPr id="14" name="TextBox 13"/>
          <p:cNvSpPr txBox="1"/>
          <p:nvPr/>
        </p:nvSpPr>
        <p:spPr>
          <a:xfrm>
            <a:off x="7320300" y="2721732"/>
            <a:ext cx="1160895" cy="369332"/>
          </a:xfrm>
          <a:prstGeom prst="rect">
            <a:avLst/>
          </a:prstGeom>
          <a:noFill/>
        </p:spPr>
        <p:txBody>
          <a:bodyPr wrap="none" rtlCol="0">
            <a:spAutoFit/>
          </a:bodyPr>
          <a:lstStyle/>
          <a:p>
            <a:pPr algn="ctr"/>
            <a:r>
              <a:rPr lang="en-US" b="1" i="1" dirty="0" smtClean="0"/>
              <a:t>e</a:t>
            </a:r>
            <a:r>
              <a:rPr lang="en-US" b="1" dirty="0" smtClean="0"/>
              <a:t> = 0.05</a:t>
            </a:r>
            <a:endParaRPr lang="en-US" i="1" dirty="0"/>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265106" y="1421732"/>
            <a:ext cx="1706749" cy="369332"/>
          </a:xfrm>
          <a:prstGeom prst="rect">
            <a:avLst/>
          </a:prstGeom>
          <a:noFill/>
        </p:spPr>
        <p:txBody>
          <a:bodyPr wrap="none" rtlCol="0">
            <a:spAutoFit/>
          </a:bodyPr>
          <a:lstStyle/>
          <a:p>
            <a:pPr algn="ctr"/>
            <a:r>
              <a:rPr lang="en-US" dirty="0" err="1" smtClean="0"/>
              <a:t>FastHASH</a:t>
            </a:r>
            <a:r>
              <a:rPr lang="en-US" dirty="0" smtClean="0"/>
              <a:t> filter</a:t>
            </a:r>
            <a:endParaRPr lang="en-US" dirty="0"/>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072406" y="1424456"/>
            <a:ext cx="1337482" cy="369332"/>
          </a:xfrm>
          <a:prstGeom prst="rect">
            <a:avLst/>
          </a:prstGeom>
          <a:noFill/>
        </p:spPr>
        <p:txBody>
          <a:bodyPr wrap="none" rtlCol="0">
            <a:spAutoFit/>
          </a:bodyPr>
          <a:lstStyle/>
          <a:p>
            <a:r>
              <a:rPr lang="en-US" dirty="0" smtClean="0"/>
              <a:t>GRIM-Filter</a:t>
            </a:r>
            <a:endParaRPr lang="en-US" dirty="0"/>
          </a:p>
        </p:txBody>
      </p:sp>
      <p:graphicFrame>
        <p:nvGraphicFramePr>
          <p:cNvPr id="24" name="Chart 23"/>
          <p:cNvGraphicFramePr>
            <a:graphicFrameLocks/>
          </p:cNvGraphicFramePr>
          <p:nvPr>
            <p:extLst>
              <p:ext uri="{D42A27DB-BD31-4B8C-83A1-F6EECF244321}">
                <p14:modId xmlns:p14="http://schemas.microsoft.com/office/powerpoint/2010/main" val="159142504"/>
              </p:ext>
            </p:extLst>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4"/>
          </a:graphicData>
        </a:graphic>
      </p:graphicFrame>
      <p:pic>
        <p:nvPicPr>
          <p:cNvPr id="25" name="Picture 24"/>
          <p:cNvPicPr>
            <a:picLocks noChangeAspect="1"/>
          </p:cNvPicPr>
          <p:nvPr/>
        </p:nvPicPr>
        <p:blipFill>
          <a:blip r:embed="rId5"/>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r>
              <a:rPr lang="en-US" sz="2000" dirty="0"/>
              <a:t>Benchmarks and their False </a:t>
            </a:r>
            <a:r>
              <a:rPr lang="en-US" sz="2000" dirty="0" smtClean="0"/>
              <a:t>Negative Rates</a:t>
            </a:r>
            <a:endParaRPr lang="en-US" sz="2000" dirty="0"/>
          </a:p>
        </p:txBody>
      </p:sp>
      <p:sp>
        <p:nvSpPr>
          <p:cNvPr id="13" name="TextBox 12"/>
          <p:cNvSpPr txBox="1"/>
          <p:nvPr/>
        </p:nvSpPr>
        <p:spPr>
          <a:xfrm>
            <a:off x="6748830" y="2069823"/>
            <a:ext cx="2303836" cy="584775"/>
          </a:xfrm>
          <a:prstGeom prst="rect">
            <a:avLst/>
          </a:prstGeom>
          <a:noFill/>
        </p:spPr>
        <p:txBody>
          <a:bodyPr wrap="none" rtlCol="0">
            <a:spAutoFit/>
          </a:bodyPr>
          <a:lstStyle/>
          <a:p>
            <a:pPr algn="ctr"/>
            <a:r>
              <a:rPr lang="en-US" sz="1600" b="1" dirty="0" smtClean="0"/>
              <a:t>Sequence Alignment</a:t>
            </a:r>
            <a:br>
              <a:rPr lang="en-US" sz="1600" b="1" dirty="0" smtClean="0"/>
            </a:br>
            <a:r>
              <a:rPr lang="en-US" sz="1600" b="1" dirty="0" smtClean="0"/>
              <a:t>Error Tolerance </a:t>
            </a:r>
            <a:r>
              <a:rPr lang="en-US" sz="1600" dirty="0" smtClean="0"/>
              <a:t>(</a:t>
            </a:r>
            <a:r>
              <a:rPr lang="en-US" sz="1600" i="1" dirty="0" smtClean="0"/>
              <a:t>e</a:t>
            </a:r>
            <a:r>
              <a:rPr lang="en-US" sz="1600" dirty="0" smtClean="0"/>
              <a:t>)</a:t>
            </a:r>
            <a:endParaRPr lang="en-US" sz="1600" dirty="0"/>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TextBox 26"/>
          <p:cNvSpPr txBox="1"/>
          <p:nvPr/>
        </p:nvSpPr>
        <p:spPr>
          <a:xfrm>
            <a:off x="195641" y="5915297"/>
            <a:ext cx="8752717" cy="400110"/>
          </a:xfrm>
          <a:prstGeom prst="rect">
            <a:avLst/>
          </a:prstGeom>
          <a:noFill/>
        </p:spPr>
        <p:txBody>
          <a:bodyPr wrap="none" rtlCol="0">
            <a:spAutoFit/>
          </a:bodyPr>
          <a:lstStyle/>
          <a:p>
            <a:r>
              <a:rPr lang="en-US" sz="2000" b="1" dirty="0" smtClean="0"/>
              <a:t>GRIM-Filter utilizes more information available in the read to filter</a:t>
            </a:r>
            <a:endParaRPr lang="en-US" sz="2000" b="1" dirty="0"/>
          </a:p>
        </p:txBody>
      </p:sp>
    </p:spTree>
    <p:extLst>
      <p:ext uri="{BB962C8B-B14F-4D97-AF65-F5344CB8AC3E}">
        <p14:creationId xmlns:p14="http://schemas.microsoft.com/office/powerpoint/2010/main" val="12902185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1" animBg="1"/>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Other Results in the </a:t>
            </a:r>
            <a:r>
              <a:rPr lang="en-US" sz="4400" b="1" dirty="0">
                <a:solidFill>
                  <a:schemeClr val="tx1"/>
                </a:solidFill>
                <a:latin typeface="Cambria" charset="0"/>
                <a:ea typeface="Cambria" charset="0"/>
                <a:cs typeface="Cambria" charset="0"/>
              </a:rPr>
              <a:t>P</a:t>
            </a:r>
            <a:r>
              <a:rPr lang="en-US" sz="4400" b="1" dirty="0" smtClean="0">
                <a:solidFill>
                  <a:schemeClr val="tx1"/>
                </a:solidFill>
                <a:latin typeface="Cambria" charset="0"/>
                <a:ea typeface="Cambria" charset="0"/>
                <a:cs typeface="Cambria" charset="0"/>
              </a:rPr>
              <a:t>aper </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p:txBody>
          <a:bodyPr/>
          <a:lstStyle/>
          <a:p>
            <a:r>
              <a:rPr lang="en-US" sz="2400" dirty="0" smtClean="0"/>
              <a:t>Sensitivity of execution time and false negative rates to error tolerance of string matching</a:t>
            </a:r>
          </a:p>
          <a:p>
            <a:endParaRPr lang="en-US" sz="2400" dirty="0"/>
          </a:p>
          <a:p>
            <a:r>
              <a:rPr lang="en-US" sz="2400" dirty="0" smtClean="0"/>
              <a:t>Read mapper execution time breakdown</a:t>
            </a:r>
          </a:p>
          <a:p>
            <a:endParaRPr lang="en-US" sz="2400" dirty="0"/>
          </a:p>
          <a:p>
            <a:r>
              <a:rPr lang="en-US" sz="2400" dirty="0" smtClean="0"/>
              <a:t>Sensitivity studies on the </a:t>
            </a:r>
            <a:r>
              <a:rPr lang="en-US" sz="2400" dirty="0" smtClean="0"/>
              <a:t>filter</a:t>
            </a:r>
          </a:p>
          <a:p>
            <a:pPr lvl="1"/>
            <a:r>
              <a:rPr lang="en-US" sz="2250" dirty="0" smtClean="0"/>
              <a:t>Token Size</a:t>
            </a:r>
          </a:p>
          <a:p>
            <a:pPr lvl="1"/>
            <a:r>
              <a:rPr lang="en-US" sz="2250" dirty="0" smtClean="0"/>
              <a:t>Bin Size</a:t>
            </a:r>
          </a:p>
          <a:p>
            <a:pPr lvl="1"/>
            <a:r>
              <a:rPr lang="en-US" sz="2250" dirty="0" smtClean="0"/>
              <a:t>Error Tolerance</a:t>
            </a:r>
            <a:endParaRPr lang="en-US" sz="2250" dirty="0" smtClean="0"/>
          </a:p>
        </p:txBody>
      </p:sp>
      <p:sp>
        <p:nvSpPr>
          <p:cNvPr id="4" name="Slide Number Placeholder 3"/>
          <p:cNvSpPr>
            <a:spLocks noGrp="1"/>
          </p:cNvSpPr>
          <p:nvPr>
            <p:ph type="sldNum" sz="quarter" idx="11"/>
          </p:nvPr>
        </p:nvSpPr>
        <p:spPr/>
        <p:txBody>
          <a:bodyPr/>
          <a:lstStyle/>
          <a:p>
            <a:fld id="{4CAE9295-42F8-0747-9AE1-33958E89C374}" type="slidenum">
              <a:rPr lang="en-US" smtClean="0"/>
              <a:t>36</a:t>
            </a:fld>
            <a:endParaRPr lang="en-US"/>
          </a:p>
        </p:txBody>
      </p:sp>
    </p:spTree>
    <p:extLst>
      <p:ext uri="{BB962C8B-B14F-4D97-AF65-F5344CB8AC3E}">
        <p14:creationId xmlns:p14="http://schemas.microsoft.com/office/powerpoint/2010/main" val="20727189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834190"/>
            <a:ext cx="8382000" cy="665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1. </a:t>
            </a:r>
            <a:r>
              <a:rPr lang="en-US" sz="3200" dirty="0" smtClean="0">
                <a:latin typeface="Cambria" panose="02040503050406030204" pitchFamily="18" charset="0"/>
              </a:rPr>
              <a:t>Motivation and Goal</a:t>
            </a:r>
            <a:endParaRPr lang="en-US" sz="4000" dirty="0">
              <a:latin typeface="Cambria" panose="02040503050406030204" pitchFamily="18" charset="0"/>
            </a:endParaRPr>
          </a:p>
        </p:txBody>
      </p:sp>
      <p:sp>
        <p:nvSpPr>
          <p:cNvPr id="4" name="Rectangle 3"/>
          <p:cNvSpPr/>
          <p:nvPr/>
        </p:nvSpPr>
        <p:spPr>
          <a:xfrm>
            <a:off x="381000" y="1620254"/>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2. </a:t>
            </a:r>
            <a:r>
              <a:rPr lang="en-US" sz="3600" dirty="0" smtClean="0">
                <a:latin typeface="Cambria" panose="02040503050406030204" pitchFamily="18" charset="0"/>
              </a:rPr>
              <a:t>Background:</a:t>
            </a:r>
            <a:r>
              <a:rPr lang="en-US" sz="3600" b="1" dirty="0" smtClean="0">
                <a:latin typeface="Cambria" panose="02040503050406030204" pitchFamily="18" charset="0"/>
              </a:rPr>
              <a:t> </a:t>
            </a:r>
            <a:r>
              <a:rPr lang="en-US" sz="3200" dirty="0" smtClean="0">
                <a:latin typeface="Cambria" panose="02040503050406030204" pitchFamily="18" charset="0"/>
              </a:rPr>
              <a:t>Read Mappers</a:t>
            </a:r>
            <a:endParaRPr lang="en-US" sz="4000" dirty="0">
              <a:latin typeface="Cambria" panose="02040503050406030204" pitchFamily="18" charset="0"/>
            </a:endParaRPr>
          </a:p>
        </p:txBody>
      </p:sp>
      <p:sp>
        <p:nvSpPr>
          <p:cNvPr id="5" name="Rectangle 4"/>
          <p:cNvSpPr/>
          <p:nvPr/>
        </p:nvSpPr>
        <p:spPr>
          <a:xfrm>
            <a:off x="381000" y="4172092"/>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4</a:t>
            </a:r>
            <a:r>
              <a:rPr lang="en-US" sz="3600" dirty="0" smtClean="0">
                <a:latin typeface="Cambria" panose="02040503050406030204" pitchFamily="18" charset="0"/>
              </a:rPr>
              <a:t>. </a:t>
            </a:r>
            <a:r>
              <a:rPr lang="en-US" sz="3200" dirty="0" smtClean="0">
                <a:latin typeface="Cambria" panose="02040503050406030204" pitchFamily="18" charset="0"/>
              </a:rPr>
              <a:t>Mapping GRIM-Filter to 3D-Stacked Memory</a:t>
            </a:r>
            <a:endParaRPr lang="en-US" sz="3200" dirty="0">
              <a:latin typeface="Cambria" panose="02040503050406030204" pitchFamily="18" charset="0"/>
            </a:endParaRPr>
          </a:p>
        </p:txBody>
      </p:sp>
      <p:sp>
        <p:nvSpPr>
          <p:cNvPr id="7" name="Rectangle 6"/>
          <p:cNvSpPr/>
          <p:nvPr/>
        </p:nvSpPr>
        <p:spPr>
          <a:xfrm>
            <a:off x="381000" y="4947015"/>
            <a:ext cx="8382000" cy="654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5. </a:t>
            </a:r>
            <a:r>
              <a:rPr lang="en-US" sz="3200" dirty="0" smtClean="0">
                <a:latin typeface="Cambria" panose="02040503050406030204" pitchFamily="18" charset="0"/>
              </a:rPr>
              <a:t>Results</a:t>
            </a:r>
            <a:endParaRPr lang="en-US" sz="3200" dirty="0">
              <a:latin typeface="Cambria" panose="02040503050406030204" pitchFamily="18" charset="0"/>
            </a:endParaRPr>
          </a:p>
        </p:txBody>
      </p:sp>
      <p:sp>
        <p:nvSpPr>
          <p:cNvPr id="8" name="Rectangle 7"/>
          <p:cNvSpPr/>
          <p:nvPr/>
        </p:nvSpPr>
        <p:spPr>
          <a:xfrm>
            <a:off x="381000" y="3406365"/>
            <a:ext cx="8382000" cy="65780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3. </a:t>
            </a:r>
            <a:r>
              <a:rPr lang="en-US" sz="3200" dirty="0" smtClean="0">
                <a:latin typeface="Cambria" panose="02040503050406030204" pitchFamily="18" charset="0"/>
              </a:rPr>
              <a:t>Our Proposal: GRIM-Filter</a:t>
            </a:r>
            <a:endParaRPr lang="en-US" sz="4000" dirty="0">
              <a:latin typeface="Cambria" panose="02040503050406030204" pitchFamily="18" charset="0"/>
            </a:endParaRPr>
          </a:p>
        </p:txBody>
      </p:sp>
      <p:sp>
        <p:nvSpPr>
          <p:cNvPr id="10" name="Title 1"/>
          <p:cNvSpPr>
            <a:spLocks noGrp="1"/>
          </p:cNvSpPr>
          <p:nvPr>
            <p:ph type="title"/>
          </p:nvPr>
        </p:nvSpPr>
        <p:spPr>
          <a:xfrm>
            <a:off x="304800" y="25400"/>
            <a:ext cx="8229600" cy="889000"/>
          </a:xfrm>
        </p:spPr>
        <p:txBody>
          <a:bodyPr/>
          <a:lstStyle/>
          <a:p>
            <a:r>
              <a:rPr lang="en-US" sz="4400" b="1" dirty="0" smtClean="0">
                <a:solidFill>
                  <a:schemeClr val="tx1"/>
                </a:solidFill>
                <a:latin typeface="Cambria" charset="0"/>
                <a:ea typeface="Cambria" charset="0"/>
                <a:cs typeface="Cambria" charset="0"/>
              </a:rPr>
              <a:t>GRIM-Filter Outline</a:t>
            </a:r>
            <a:endParaRPr lang="en-US" sz="4000" b="1" dirty="0">
              <a:latin typeface="Cambria" panose="02040503050406030204" pitchFamily="18" charset="0"/>
            </a:endParaRPr>
          </a:p>
        </p:txBody>
      </p:sp>
      <p:sp>
        <p:nvSpPr>
          <p:cNvPr id="9" name="Rectangle 8"/>
          <p:cNvSpPr/>
          <p:nvPr/>
        </p:nvSpPr>
        <p:spPr>
          <a:xfrm>
            <a:off x="381000" y="5705896"/>
            <a:ext cx="8382000" cy="654109"/>
          </a:xfrm>
          <a:prstGeom prst="rect">
            <a:avLst/>
          </a:prstGeom>
          <a:solidFill>
            <a:srgbClr val="52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latin typeface="Cambria" panose="02040503050406030204" pitchFamily="18" charset="0"/>
              </a:rPr>
              <a:t>6.</a:t>
            </a:r>
            <a:r>
              <a:rPr lang="tr-TR" sz="3600" b="1" dirty="0" smtClean="0">
                <a:latin typeface="Cambria" panose="02040503050406030204" pitchFamily="18" charset="0"/>
              </a:rPr>
              <a:t> </a:t>
            </a:r>
            <a:r>
              <a:rPr lang="en-US" sz="3200" b="1" dirty="0" smtClean="0">
                <a:latin typeface="Cambria" panose="02040503050406030204" pitchFamily="18" charset="0"/>
              </a:rPr>
              <a:t>Conclusion</a:t>
            </a:r>
            <a:endParaRPr lang="en-US" sz="3200" b="1" dirty="0">
              <a:latin typeface="Cambria" panose="02040503050406030204" pitchFamily="18" charset="0"/>
            </a:endParaRPr>
          </a:p>
        </p:txBody>
      </p:sp>
      <p:sp>
        <p:nvSpPr>
          <p:cNvPr id="11" name="Rectangle 10"/>
          <p:cNvSpPr/>
          <p:nvPr/>
        </p:nvSpPr>
        <p:spPr>
          <a:xfrm>
            <a:off x="946484" y="2349993"/>
            <a:ext cx="7816516" cy="43668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latin typeface="Cambria" panose="02040503050406030204" pitchFamily="18" charset="0"/>
              </a:rPr>
              <a:t>a. </a:t>
            </a:r>
            <a:r>
              <a:rPr lang="en-US" sz="3200" dirty="0" smtClean="0">
                <a:latin typeface="Cambria" panose="02040503050406030204" pitchFamily="18" charset="0"/>
              </a:rPr>
              <a:t>Hash Table </a:t>
            </a:r>
            <a:r>
              <a:rPr lang="en-US" sz="3200" dirty="0">
                <a:latin typeface="Cambria" panose="02040503050406030204" pitchFamily="18" charset="0"/>
              </a:rPr>
              <a:t>B</a:t>
            </a:r>
            <a:r>
              <a:rPr lang="en-US" sz="3200" dirty="0" smtClean="0">
                <a:latin typeface="Cambria" panose="02040503050406030204" pitchFamily="18" charset="0"/>
              </a:rPr>
              <a:t>ased</a:t>
            </a:r>
            <a:endParaRPr lang="en-US" sz="3200" dirty="0">
              <a:latin typeface="Cambria" panose="02040503050406030204" pitchFamily="18" charset="0"/>
            </a:endParaRPr>
          </a:p>
        </p:txBody>
      </p:sp>
      <p:sp>
        <p:nvSpPr>
          <p:cNvPr id="12" name="Rectangle 11"/>
          <p:cNvSpPr/>
          <p:nvPr/>
        </p:nvSpPr>
        <p:spPr>
          <a:xfrm>
            <a:off x="946484" y="2862512"/>
            <a:ext cx="7816516" cy="426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atin typeface="Cambria" panose="02040503050406030204" pitchFamily="18" charset="0"/>
              </a:rPr>
              <a:t>b</a:t>
            </a:r>
            <a:r>
              <a:rPr lang="en-US" sz="3200" b="1" dirty="0" smtClean="0">
                <a:latin typeface="Cambria" panose="02040503050406030204" pitchFamily="18" charset="0"/>
              </a:rPr>
              <a:t>. </a:t>
            </a:r>
            <a:r>
              <a:rPr lang="en-US" sz="3200" dirty="0" smtClean="0">
                <a:latin typeface="Cambria" panose="02040503050406030204" pitchFamily="18" charset="0"/>
              </a:rPr>
              <a:t>Hash Table Based with Filter</a:t>
            </a:r>
            <a:endParaRPr lang="en-US" sz="3200" dirty="0">
              <a:latin typeface="Cambria" panose="02040503050406030204" pitchFamily="18" charset="0"/>
            </a:endParaRPr>
          </a:p>
        </p:txBody>
      </p:sp>
    </p:spTree>
    <p:extLst>
      <p:ext uri="{BB962C8B-B14F-4D97-AF65-F5344CB8AC3E}">
        <p14:creationId xmlns:p14="http://schemas.microsoft.com/office/powerpoint/2010/main" val="99446840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tx1"/>
                </a:solidFill>
                <a:latin typeface="Cambria" charset="0"/>
                <a:ea typeface="Cambria" charset="0"/>
                <a:cs typeface="Cambria" charset="0"/>
              </a:rPr>
              <a:t>Conclusion</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973791"/>
            <a:ext cx="8610600" cy="5491177"/>
          </a:xfrm>
        </p:spPr>
        <p:txBody>
          <a:bodyPr/>
          <a:lstStyle/>
          <a:p>
            <a:pPr marL="0" indent="0">
              <a:buNone/>
            </a:pPr>
            <a:r>
              <a:rPr lang="en-US" sz="2000" dirty="0"/>
              <a:t>We propose an </a:t>
            </a:r>
            <a:r>
              <a:rPr lang="en-US" sz="2000" dirty="0" smtClean="0">
                <a:solidFill>
                  <a:srgbClr val="0070C0"/>
                </a:solidFill>
              </a:rPr>
              <a:t>in-memory filtering </a:t>
            </a:r>
            <a:r>
              <a:rPr lang="en-US" sz="2000" dirty="0">
                <a:solidFill>
                  <a:srgbClr val="0070C0"/>
                </a:solidFill>
              </a:rPr>
              <a:t>algorithm </a:t>
            </a:r>
            <a:r>
              <a:rPr lang="en-US" sz="2000" dirty="0"/>
              <a:t>to</a:t>
            </a:r>
            <a:r>
              <a:rPr lang="en-US" sz="2000" dirty="0">
                <a:solidFill>
                  <a:srgbClr val="0070C0"/>
                </a:solidFill>
              </a:rPr>
              <a:t> accelerate end-to-end read mapping </a:t>
            </a:r>
            <a:r>
              <a:rPr lang="en-US" sz="2000" dirty="0"/>
              <a:t>by reducing the number of required </a:t>
            </a:r>
            <a:r>
              <a:rPr lang="en-US" sz="2000" dirty="0" smtClean="0"/>
              <a:t>alignments</a:t>
            </a:r>
          </a:p>
          <a:p>
            <a:pPr marL="0" indent="0">
              <a:buNone/>
            </a:pPr>
            <a:endParaRPr lang="en-US" sz="1200" dirty="0">
              <a:solidFill>
                <a:srgbClr val="0070C0"/>
              </a:solidFill>
            </a:endParaRPr>
          </a:p>
          <a:p>
            <a:pPr marL="0" indent="0">
              <a:buNone/>
            </a:pPr>
            <a:r>
              <a:rPr lang="en-US" sz="2000" b="1" dirty="0"/>
              <a:t>K</a:t>
            </a:r>
            <a:r>
              <a:rPr lang="en-US" sz="2000" b="1" dirty="0" smtClean="0"/>
              <a:t>ey ideas:</a:t>
            </a:r>
          </a:p>
          <a:p>
            <a:r>
              <a:rPr lang="en-US" sz="2000" dirty="0"/>
              <a:t>I</a:t>
            </a:r>
            <a:r>
              <a:rPr lang="en-US" sz="2000" dirty="0" smtClean="0"/>
              <a:t>ntroduce </a:t>
            </a:r>
            <a:r>
              <a:rPr lang="en-US" sz="2000" dirty="0"/>
              <a:t>a </a:t>
            </a:r>
            <a:r>
              <a:rPr lang="en-US" sz="2000" b="1" dirty="0" smtClean="0">
                <a:solidFill>
                  <a:srgbClr val="006633"/>
                </a:solidFill>
              </a:rPr>
              <a:t>new </a:t>
            </a:r>
            <a:r>
              <a:rPr lang="en-US" sz="2000" b="1" dirty="0">
                <a:solidFill>
                  <a:srgbClr val="006633"/>
                </a:solidFill>
              </a:rPr>
              <a:t>representation</a:t>
            </a:r>
            <a:r>
              <a:rPr lang="en-US" sz="2000" dirty="0"/>
              <a:t> of coarse-grained segments of the reference </a:t>
            </a:r>
            <a:r>
              <a:rPr lang="en-US" sz="2000" dirty="0" smtClean="0"/>
              <a:t>genome </a:t>
            </a:r>
          </a:p>
          <a:p>
            <a:r>
              <a:rPr lang="en-US" sz="2000" dirty="0" smtClean="0"/>
              <a:t>Use </a:t>
            </a:r>
            <a:r>
              <a:rPr lang="en-US" sz="2000" b="1" dirty="0" smtClean="0">
                <a:solidFill>
                  <a:srgbClr val="006633"/>
                </a:solidFill>
              </a:rPr>
              <a:t>massively-parallel </a:t>
            </a:r>
            <a:r>
              <a:rPr lang="en-US" sz="2000" b="1" dirty="0">
                <a:solidFill>
                  <a:srgbClr val="006633"/>
                </a:solidFill>
              </a:rPr>
              <a:t>in-memory operations</a:t>
            </a:r>
            <a:r>
              <a:rPr lang="en-US" sz="2000" dirty="0"/>
              <a:t> to identify read presence within each coarse-grained segment </a:t>
            </a:r>
            <a:endParaRPr lang="en-US" sz="2000" dirty="0" smtClean="0"/>
          </a:p>
          <a:p>
            <a:endParaRPr lang="en-US" sz="1200" b="1" dirty="0" smtClean="0"/>
          </a:p>
          <a:p>
            <a:pPr marL="0" indent="0">
              <a:buNone/>
            </a:pPr>
            <a:r>
              <a:rPr lang="en-US" sz="2000" b="1" dirty="0"/>
              <a:t>K</a:t>
            </a:r>
            <a:r>
              <a:rPr lang="en-US" sz="2000" b="1" dirty="0" smtClean="0"/>
              <a:t>ey contributions and results:</a:t>
            </a:r>
          </a:p>
          <a:p>
            <a:r>
              <a:rPr lang="en-US" sz="2000" dirty="0" smtClean="0"/>
              <a:t>Customized filtering algorithm for </a:t>
            </a:r>
            <a:r>
              <a:rPr lang="en-US" sz="2000" dirty="0" smtClean="0"/>
              <a:t>3D-Stacked DRAM</a:t>
            </a:r>
            <a:endParaRPr lang="en-US" sz="2000" dirty="0"/>
          </a:p>
          <a:p>
            <a:r>
              <a:rPr lang="en-US" sz="2000" dirty="0" smtClean="0"/>
              <a:t>Compared </a:t>
            </a:r>
            <a:r>
              <a:rPr lang="en-US" sz="2000" dirty="0"/>
              <a:t>to the previous best filter</a:t>
            </a:r>
          </a:p>
          <a:p>
            <a:pPr lvl="1"/>
            <a:r>
              <a:rPr lang="en-US" dirty="0"/>
              <a:t>We observed </a:t>
            </a:r>
            <a:r>
              <a:rPr lang="en-US" dirty="0">
                <a:solidFill>
                  <a:srgbClr val="0070C0"/>
                </a:solidFill>
              </a:rPr>
              <a:t>1.8x-3.7x </a:t>
            </a:r>
            <a:r>
              <a:rPr lang="en-US" dirty="0" smtClean="0">
                <a:solidFill>
                  <a:srgbClr val="0070C0"/>
                </a:solidFill>
              </a:rPr>
              <a:t>read mapping speedup</a:t>
            </a:r>
            <a:endParaRPr lang="en-US" dirty="0">
              <a:solidFill>
                <a:srgbClr val="0070C0"/>
              </a:solidFill>
            </a:endParaRPr>
          </a:p>
          <a:p>
            <a:pPr lvl="1"/>
            <a:r>
              <a:rPr lang="en-US" dirty="0"/>
              <a:t>We observed </a:t>
            </a:r>
            <a:r>
              <a:rPr lang="en-US" dirty="0">
                <a:solidFill>
                  <a:srgbClr val="0070C0"/>
                </a:solidFill>
              </a:rPr>
              <a:t>5.6x-6.4x fewer false </a:t>
            </a:r>
            <a:r>
              <a:rPr lang="en-US" dirty="0" smtClean="0">
                <a:solidFill>
                  <a:srgbClr val="0070C0"/>
                </a:solidFill>
              </a:rPr>
              <a:t>negatives</a:t>
            </a:r>
            <a:endParaRPr lang="en-US" dirty="0">
              <a:solidFill>
                <a:srgbClr val="0070C0"/>
              </a:solidFill>
            </a:endParaRPr>
          </a:p>
          <a:p>
            <a:endParaRPr lang="en-US" sz="1200" dirty="0"/>
          </a:p>
          <a:p>
            <a:pPr marL="0" indent="0">
              <a:buNone/>
            </a:pPr>
            <a:r>
              <a:rPr lang="en-US" sz="2000" dirty="0">
                <a:solidFill>
                  <a:srgbClr val="FF0000"/>
                </a:solidFill>
              </a:rPr>
              <a:t>GRIM-Filter is a universal filter </a:t>
            </a:r>
            <a:r>
              <a:rPr lang="en-US" sz="2000" dirty="0"/>
              <a:t>that can be applied to any read mapper </a:t>
            </a:r>
          </a:p>
          <a:p>
            <a:endParaRPr lang="en-US" sz="2000" dirty="0"/>
          </a:p>
        </p:txBody>
      </p:sp>
      <p:sp>
        <p:nvSpPr>
          <p:cNvPr id="4" name="Slide Number Placeholder 3"/>
          <p:cNvSpPr>
            <a:spLocks noGrp="1"/>
          </p:cNvSpPr>
          <p:nvPr>
            <p:ph type="sldNum" sz="quarter" idx="11"/>
          </p:nvPr>
        </p:nvSpPr>
        <p:spPr/>
        <p:txBody>
          <a:bodyPr/>
          <a:lstStyle/>
          <a:p>
            <a:fld id="{4CAE9295-42F8-0747-9AE1-33958E89C374}" type="slidenum">
              <a:rPr lang="en-US" smtClean="0"/>
              <a:t>38</a:t>
            </a:fld>
            <a:endParaRPr lang="en-US"/>
          </a:p>
        </p:txBody>
      </p:sp>
      <p:pic>
        <p:nvPicPr>
          <p:cNvPr id="5" name="Picture 4"/>
          <p:cNvPicPr>
            <a:picLocks noChangeAspect="1"/>
          </p:cNvPicPr>
          <p:nvPr/>
        </p:nvPicPr>
        <p:blipFill>
          <a:blip r:embed="rId3"/>
          <a:stretch>
            <a:fillRect/>
          </a:stretch>
        </p:blipFill>
        <p:spPr>
          <a:xfrm>
            <a:off x="7996846" y="2"/>
            <a:ext cx="1147154" cy="973789"/>
          </a:xfrm>
          <a:prstGeom prst="rect">
            <a:avLst/>
          </a:prstGeom>
        </p:spPr>
      </p:pic>
    </p:spTree>
    <p:extLst>
      <p:ext uri="{BB962C8B-B14F-4D97-AF65-F5344CB8AC3E}">
        <p14:creationId xmlns:p14="http://schemas.microsoft.com/office/powerpoint/2010/main" val="423861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7700" y="3083219"/>
            <a:ext cx="7848600" cy="1314450"/>
          </a:xfrm>
        </p:spPr>
        <p:txBody>
          <a:bodyPr/>
          <a:lstStyle/>
          <a:p>
            <a:r>
              <a:rPr lang="en-US" sz="2000" b="1" dirty="0" err="1"/>
              <a:t>Jeremie</a:t>
            </a:r>
            <a:r>
              <a:rPr lang="en-US" sz="2000" b="1" dirty="0"/>
              <a:t> </a:t>
            </a:r>
            <a:r>
              <a:rPr lang="en-US" sz="2000" b="1" dirty="0" smtClean="0"/>
              <a:t>S. Kim</a:t>
            </a:r>
            <a:r>
              <a:rPr lang="en-US" sz="2000" dirty="0"/>
              <a:t>, </a:t>
            </a:r>
          </a:p>
          <a:p>
            <a:r>
              <a:rPr lang="en-US" dirty="0" err="1" smtClean="0"/>
              <a:t>Damla</a:t>
            </a:r>
            <a:r>
              <a:rPr lang="en-US" dirty="0" smtClean="0"/>
              <a:t> </a:t>
            </a:r>
            <a:r>
              <a:rPr lang="en-US" dirty="0" err="1" smtClean="0"/>
              <a:t>S</a:t>
            </a:r>
            <a:r>
              <a:rPr lang="en-US" dirty="0" err="1" smtClean="0"/>
              <a:t>enol</a:t>
            </a:r>
            <a:r>
              <a:rPr lang="en-US" dirty="0" smtClean="0"/>
              <a:t> </a:t>
            </a:r>
            <a:r>
              <a:rPr lang="en-US" dirty="0" smtClean="0"/>
              <a:t>Cali, </a:t>
            </a:r>
            <a:r>
              <a:rPr lang="en-US" dirty="0" err="1"/>
              <a:t>Hongyi</a:t>
            </a:r>
            <a:r>
              <a:rPr lang="en-US" dirty="0"/>
              <a:t> </a:t>
            </a:r>
            <a:r>
              <a:rPr lang="en-US" dirty="0" smtClean="0"/>
              <a:t>Xin, </a:t>
            </a:r>
            <a:r>
              <a:rPr lang="en-US" dirty="0" err="1"/>
              <a:t>Donghyuk</a:t>
            </a:r>
            <a:r>
              <a:rPr lang="en-US" dirty="0"/>
              <a:t> </a:t>
            </a:r>
            <a:r>
              <a:rPr lang="en-US" dirty="0" smtClean="0"/>
              <a:t>Lee, </a:t>
            </a:r>
          </a:p>
          <a:p>
            <a:r>
              <a:rPr lang="en-US" dirty="0" err="1" smtClean="0"/>
              <a:t>Saugata</a:t>
            </a:r>
            <a:r>
              <a:rPr lang="en-US" dirty="0" smtClean="0"/>
              <a:t> </a:t>
            </a:r>
            <a:r>
              <a:rPr lang="en-US" dirty="0" err="1" smtClean="0"/>
              <a:t>Ghose</a:t>
            </a:r>
            <a:r>
              <a:rPr lang="en-US" dirty="0" smtClean="0"/>
              <a:t>, Mohammed </a:t>
            </a:r>
            <a:r>
              <a:rPr lang="en-US" dirty="0" err="1" smtClean="0"/>
              <a:t>Alser</a:t>
            </a:r>
            <a:r>
              <a:rPr lang="en-US" dirty="0" smtClean="0"/>
              <a:t>, Hasan Hassan, </a:t>
            </a:r>
          </a:p>
          <a:p>
            <a:r>
              <a:rPr lang="en-US" dirty="0" err="1" smtClean="0"/>
              <a:t>Oguz</a:t>
            </a:r>
            <a:r>
              <a:rPr lang="en-US" dirty="0" smtClean="0"/>
              <a:t> </a:t>
            </a:r>
            <a:r>
              <a:rPr lang="en-US" dirty="0" err="1" smtClean="0"/>
              <a:t>Ergin</a:t>
            </a:r>
            <a:r>
              <a:rPr lang="en-US" dirty="0" smtClean="0"/>
              <a:t>, Can </a:t>
            </a:r>
            <a:r>
              <a:rPr lang="en-US" dirty="0" err="1" smtClean="0"/>
              <a:t>Alkan</a:t>
            </a:r>
            <a:r>
              <a:rPr lang="en-US" dirty="0" smtClean="0"/>
              <a:t>, and </a:t>
            </a:r>
            <a:r>
              <a:rPr lang="en-US" dirty="0" err="1" smtClean="0"/>
              <a:t>Onur</a:t>
            </a:r>
            <a:r>
              <a:rPr lang="en-US" dirty="0" smtClean="0"/>
              <a:t> </a:t>
            </a:r>
            <a:r>
              <a:rPr lang="en-US" dirty="0" err="1" smtClean="0"/>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7" name="Picture 6"/>
          <p:cNvPicPr>
            <a:picLocks noChangeAspect="1"/>
          </p:cNvPicPr>
          <p:nvPr/>
        </p:nvPicPr>
        <p:blipFill>
          <a:blip r:embed="rId4"/>
          <a:stretch>
            <a:fillRect/>
          </a:stretch>
        </p:blipFill>
        <p:spPr>
          <a:xfrm>
            <a:off x="4626851" y="5469344"/>
            <a:ext cx="1719262" cy="1371111"/>
          </a:xfrm>
          <a:prstGeom prst="rect">
            <a:avLst/>
          </a:prstGeom>
        </p:spPr>
      </p:pic>
      <p:pic>
        <p:nvPicPr>
          <p:cNvPr id="8" name="Picture 7"/>
          <p:cNvPicPr>
            <a:picLocks noChangeAspect="1"/>
          </p:cNvPicPr>
          <p:nvPr/>
        </p:nvPicPr>
        <p:blipFill>
          <a:blip r:embed="rId5"/>
          <a:stretch>
            <a:fillRect/>
          </a:stretch>
        </p:blipFill>
        <p:spPr>
          <a:xfrm>
            <a:off x="3214426" y="5465246"/>
            <a:ext cx="1210865" cy="121086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
        <p:nvSpPr>
          <p:cNvPr id="12" name="Title 1"/>
          <p:cNvSpPr txBox="1">
            <a:spLocks/>
          </p:cNvSpPr>
          <p:nvPr/>
        </p:nvSpPr>
        <p:spPr>
          <a:xfrm>
            <a:off x="0" y="14380"/>
            <a:ext cx="9144000" cy="2962508"/>
          </a:xfrm>
          <a:prstGeom prst="rect">
            <a:avLst/>
          </a:prstGeom>
          <a:solidFill>
            <a:srgbClr val="538234"/>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3" name="Title 1"/>
          <p:cNvSpPr txBox="1">
            <a:spLocks/>
          </p:cNvSpPr>
          <p:nvPr/>
        </p:nvSpPr>
        <p:spPr bwMode="auto">
          <a:xfrm>
            <a:off x="0" y="387148"/>
            <a:ext cx="9144000" cy="205115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a:lstStyle>
          <a:p>
            <a:pPr algn="ctr"/>
            <a:r>
              <a:rPr lang="en-US" sz="4800" b="1" i="1" kern="0" dirty="0" smtClean="0">
                <a:solidFill>
                  <a:srgbClr val="FFC000"/>
                </a:solidFill>
                <a:latin typeface="Cambria"/>
                <a:cs typeface="Cambria"/>
              </a:rPr>
              <a:t>GRIM-Filter: </a:t>
            </a:r>
          </a:p>
          <a:p>
            <a:pPr algn="ctr"/>
            <a:r>
              <a:rPr lang="en-US" sz="3200" b="1" i="1" kern="0" dirty="0" smtClean="0">
                <a:solidFill>
                  <a:schemeClr val="bg1">
                    <a:lumMod val="95000"/>
                  </a:schemeClr>
                </a:solidFill>
                <a:latin typeface="Cambria"/>
                <a:cs typeface="Cambria"/>
              </a:rPr>
              <a:t>Fast seed location filtering in DNA read mapping</a:t>
            </a:r>
          </a:p>
          <a:p>
            <a:pPr algn="ctr"/>
            <a:r>
              <a:rPr lang="en-US" sz="3200" b="1" i="1" kern="0" dirty="0">
                <a:solidFill>
                  <a:schemeClr val="bg1">
                    <a:lumMod val="95000"/>
                  </a:schemeClr>
                </a:solidFill>
                <a:latin typeface="Cambria"/>
                <a:cs typeface="Cambria"/>
              </a:rPr>
              <a:t>u</a:t>
            </a:r>
            <a:r>
              <a:rPr lang="en-US" sz="3200" b="1" i="1" kern="0" dirty="0" smtClean="0">
                <a:solidFill>
                  <a:schemeClr val="bg1">
                    <a:lumMod val="95000"/>
                  </a:schemeClr>
                </a:solidFill>
                <a:latin typeface="Cambria"/>
                <a:cs typeface="Cambria"/>
              </a:rPr>
              <a:t>sing processing-in-memory technologies</a:t>
            </a:r>
            <a:endParaRPr lang="en-US" sz="1600" b="1" kern="0" dirty="0">
              <a:solidFill>
                <a:schemeClr val="bg1">
                  <a:lumMod val="95000"/>
                </a:schemeClr>
              </a:solidFill>
              <a:latin typeface="Cambria"/>
              <a:cs typeface="Cambria"/>
            </a:endParaRPr>
          </a:p>
        </p:txBody>
      </p:sp>
      <p:pic>
        <p:nvPicPr>
          <p:cNvPr id="14"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408616" y="4874348"/>
            <a:ext cx="2270941" cy="65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69942" y="4728647"/>
            <a:ext cx="1116504" cy="947773"/>
          </a:xfrm>
          <a:prstGeom prst="rect">
            <a:avLst/>
          </a:prstGeom>
        </p:spPr>
      </p:pic>
    </p:spTree>
    <p:extLst>
      <p:ext uri="{BB962C8B-B14F-4D97-AF65-F5344CB8AC3E}">
        <p14:creationId xmlns:p14="http://schemas.microsoft.com/office/powerpoint/2010/main" val="77317678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CAE9295-42F8-0747-9AE1-33958E89C374}" type="slidenum">
              <a:rPr lang="en-US" smtClean="0"/>
              <a:t>40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1498600"/>
            <a:ext cx="8559800" cy="3848100"/>
          </a:xfrm>
          <a:prstGeom prst="rect">
            <a:avLst/>
          </a:prstGeom>
        </p:spPr>
      </p:pic>
    </p:spTree>
    <p:extLst>
      <p:ext uri="{BB962C8B-B14F-4D97-AF65-F5344CB8AC3E}">
        <p14:creationId xmlns:p14="http://schemas.microsoft.com/office/powerpoint/2010/main" val="166229207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CAE9295-42F8-0747-9AE1-33958E89C374}" type="slidenum">
              <a:rPr lang="en-US" smtClean="0"/>
              <a:t>41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9000"/>
            <a:ext cx="9144000" cy="2528737"/>
          </a:xfrm>
          <a:prstGeom prst="rect">
            <a:avLst/>
          </a:prstGeom>
        </p:spPr>
      </p:pic>
    </p:spTree>
    <p:extLst>
      <p:ext uri="{BB962C8B-B14F-4D97-AF65-F5344CB8AC3E}">
        <p14:creationId xmlns:p14="http://schemas.microsoft.com/office/powerpoint/2010/main" val="108310040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CAE9295-42F8-0747-9AE1-33958E89C374}" type="slidenum">
              <a:rPr lang="en-US" smtClean="0"/>
              <a:t>42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600" y="1790700"/>
            <a:ext cx="4914900" cy="3556000"/>
          </a:xfrm>
          <a:prstGeom prst="rect">
            <a:avLst/>
          </a:prstGeom>
        </p:spPr>
      </p:pic>
    </p:spTree>
    <p:extLst>
      <p:ext uri="{BB962C8B-B14F-4D97-AF65-F5344CB8AC3E}">
        <p14:creationId xmlns:p14="http://schemas.microsoft.com/office/powerpoint/2010/main" val="131394138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4CAE9295-42F8-0747-9AE1-33958E89C374}" type="slidenum">
              <a:rPr lang="en-US" smtClean="0"/>
              <a:t>43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953" y="360196"/>
            <a:ext cx="6823710" cy="6112042"/>
          </a:xfrm>
          <a:prstGeom prst="rect">
            <a:avLst/>
          </a:prstGeom>
        </p:spPr>
      </p:pic>
    </p:spTree>
    <p:extLst>
      <p:ext uri="{BB962C8B-B14F-4D97-AF65-F5344CB8AC3E}">
        <p14:creationId xmlns:p14="http://schemas.microsoft.com/office/powerpoint/2010/main" val="149485004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4CAE9295-42F8-0747-9AE1-33958E89C374}" type="slidenum">
              <a:rPr lang="en-US" smtClean="0"/>
              <a:t>44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979" y="496554"/>
            <a:ext cx="5723021" cy="5975684"/>
          </a:xfrm>
          <a:prstGeom prst="rect">
            <a:avLst/>
          </a:prstGeom>
        </p:spPr>
      </p:pic>
    </p:spTree>
    <p:extLst>
      <p:ext uri="{BB962C8B-B14F-4D97-AF65-F5344CB8AC3E}">
        <p14:creationId xmlns:p14="http://schemas.microsoft.com/office/powerpoint/2010/main" val="186256321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a:t>
            </a:r>
            <a:r>
              <a:rPr lang="en-US" sz="4400" b="1" dirty="0" smtClean="0">
                <a:solidFill>
                  <a:schemeClr val="tx1"/>
                </a:solidFill>
                <a:latin typeface="Cambria" charset="0"/>
                <a:ea typeface="Cambria" charset="0"/>
                <a:cs typeface="Cambria" charset="0"/>
              </a:rPr>
              <a:t>Error Tolerance</a:t>
            </a:r>
            <a:endParaRPr lang="en-US" sz="4400" b="1" dirty="0">
              <a:solidFill>
                <a:schemeClr val="tx1"/>
              </a:solidFill>
              <a:latin typeface="Cambria" charset="0"/>
              <a:ea typeface="Cambria" charset="0"/>
              <a:cs typeface="Cambria" charset="0"/>
            </a:endParaRPr>
          </a:p>
        </p:txBody>
      </p:sp>
      <p:sp>
        <p:nvSpPr>
          <p:cNvPr id="64" name="Rounded Rectangle 63"/>
          <p:cNvSpPr/>
          <p:nvPr/>
        </p:nvSpPr>
        <p:spPr>
          <a:xfrm flipV="1">
            <a:off x="1646197" y="2057142"/>
            <a:ext cx="2596108" cy="399748"/>
          </a:xfrm>
          <a:prstGeom prst="roundRect">
            <a:avLst>
              <a:gd name="adj" fmla="val 25579"/>
            </a:avLst>
          </a:prstGeom>
          <a:solidFill>
            <a:schemeClr val="bg1">
              <a:lumMod val="85000"/>
            </a:schemeClr>
          </a:solidFill>
          <a:ln w="38100" cmpd="sng">
            <a:solidFill>
              <a:schemeClr val="bg1">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ounded Rectangle 64"/>
          <p:cNvSpPr/>
          <p:nvPr/>
        </p:nvSpPr>
        <p:spPr>
          <a:xfrm flipV="1">
            <a:off x="1742929" y="2552277"/>
            <a:ext cx="3010653" cy="621216"/>
          </a:xfrm>
          <a:prstGeom prst="roundRect">
            <a:avLst/>
          </a:prstGeom>
          <a:solidFill>
            <a:schemeClr val="accent6">
              <a:lumMod val="20000"/>
              <a:lumOff val="80000"/>
            </a:schemeClr>
          </a:solidFill>
          <a:ln w="38100" cmpd="sng">
            <a:solidFill>
              <a:schemeClr val="accent6">
                <a:lumMod val="60000"/>
                <a:lumOff val="40000"/>
              </a:scheme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ounded Rectangle 65"/>
          <p:cNvSpPr/>
          <p:nvPr/>
        </p:nvSpPr>
        <p:spPr>
          <a:xfrm flipV="1">
            <a:off x="2374176" y="2633996"/>
            <a:ext cx="2288938" cy="476732"/>
          </a:xfrm>
          <a:prstGeom prst="roundRect">
            <a:avLst/>
          </a:prstGeom>
          <a:solidFill>
            <a:srgbClr val="DEEBF7"/>
          </a:solidFill>
          <a:ln w="38100" cmpd="sng">
            <a:solidFill>
              <a:srgbClr val="5B9BD6"/>
            </a:solidFill>
            <a:prstDash val="sysDot"/>
          </a:ln>
          <a:effectLst>
            <a:outerShdw blurRad="40000" dist="23000" dir="5400000" sx="1000" sy="1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7" name="Picture 66" descr="Screen Shot 2015-12-16 at 13.32.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984140" y="1425961"/>
            <a:ext cx="2689437" cy="1513714"/>
          </a:xfrm>
          <a:prstGeom prst="rect">
            <a:avLst/>
          </a:prstGeom>
        </p:spPr>
      </p:pic>
      <p:sp>
        <p:nvSpPr>
          <p:cNvPr id="68" name="TextBox 67"/>
          <p:cNvSpPr txBox="1"/>
          <p:nvPr/>
        </p:nvSpPr>
        <p:spPr>
          <a:xfrm>
            <a:off x="5838088" y="3096350"/>
            <a:ext cx="2979749" cy="1036887"/>
          </a:xfrm>
          <a:prstGeom prst="rect">
            <a:avLst/>
          </a:prstGeom>
          <a:noFill/>
          <a:ln w="19050" cmpd="sng">
            <a:noFill/>
          </a:ln>
        </p:spPr>
        <p:txBody>
          <a:bodyPr wrap="square" rtlCol="0">
            <a:spAutoFit/>
          </a:bodyPr>
          <a:lstStyle/>
          <a:p>
            <a:pPr algn="ctr">
              <a:lnSpc>
                <a:spcPct val="85000"/>
              </a:lnSpc>
              <a:spcBef>
                <a:spcPts val="900"/>
              </a:spcBef>
            </a:pPr>
            <a:r>
              <a:rPr lang="en-US" sz="2400" i="1" dirty="0" smtClean="0">
                <a:latin typeface="Calibri" charset="0"/>
                <a:ea typeface="Calibri" charset="0"/>
                <a:cs typeface="Calibri" charset="0"/>
              </a:rPr>
              <a:t>one substitution error affects four tokens</a:t>
            </a:r>
            <a:br>
              <a:rPr lang="en-US" sz="2400" i="1" dirty="0" smtClean="0">
                <a:latin typeface="Calibri" charset="0"/>
                <a:ea typeface="Calibri" charset="0"/>
                <a:cs typeface="Calibri" charset="0"/>
              </a:rPr>
            </a:br>
            <a:r>
              <a:rPr lang="en-US" sz="2400" i="1" dirty="0" smtClean="0">
                <a:latin typeface="Calibri" charset="0"/>
                <a:ea typeface="Calibri" charset="0"/>
                <a:cs typeface="Calibri" charset="0"/>
              </a:rPr>
              <a:t>when n = 4</a:t>
            </a:r>
            <a:endParaRPr lang="en-US" sz="2400" i="1" dirty="0">
              <a:latin typeface="Calibri" charset="0"/>
              <a:ea typeface="Calibri" charset="0"/>
              <a:cs typeface="Calibri" charset="0"/>
            </a:endParaRPr>
          </a:p>
        </p:txBody>
      </p:sp>
      <p:sp>
        <p:nvSpPr>
          <p:cNvPr id="69" name="Text Box 67"/>
          <p:cNvSpPr txBox="1"/>
          <p:nvPr/>
        </p:nvSpPr>
        <p:spPr>
          <a:xfrm>
            <a:off x="0" y="1844609"/>
            <a:ext cx="7781210" cy="1300497"/>
          </a:xfrm>
          <a:prstGeom prst="rect">
            <a:avLst/>
          </a:prstGeom>
          <a:noFill/>
          <a:ln w="28575" cmpd="sng">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70000"/>
              </a:lnSpc>
              <a:spcAft>
                <a:spcPts val="0"/>
              </a:spcAft>
            </a:pPr>
            <a:r>
              <a:rPr lang="en-US" sz="2400" b="1" dirty="0" smtClean="0">
                <a:latin typeface="Calibri" charset="0"/>
                <a:ea typeface="Calibri" charset="0"/>
                <a:cs typeface="Calibri" charset="0"/>
              </a:rPr>
              <a:t>Threshold =  </a:t>
            </a:r>
            <a:r>
              <a:rPr lang="en-US" sz="2400" b="1" dirty="0" err="1" smtClean="0">
                <a:latin typeface="Calibri" charset="0"/>
                <a:ea typeface="Calibri" charset="0"/>
                <a:cs typeface="Calibri" charset="0"/>
              </a:rPr>
              <a:t>read_length</a:t>
            </a:r>
            <a:r>
              <a:rPr lang="en-US" sz="2400" b="1" dirty="0" smtClean="0">
                <a:latin typeface="Calibri" charset="0"/>
                <a:ea typeface="Calibri" charset="0"/>
                <a:cs typeface="Calibri" charset="0"/>
              </a:rPr>
              <a:t> – (</a:t>
            </a:r>
            <a:r>
              <a:rPr lang="en-US" sz="2400" b="1" i="1" dirty="0" smtClean="0">
                <a:latin typeface="Calibri" charset="0"/>
                <a:ea typeface="Calibri" charset="0"/>
                <a:cs typeface="Calibri" charset="0"/>
              </a:rPr>
              <a:t>n</a:t>
            </a:r>
            <a:r>
              <a:rPr lang="en-US" sz="2400" b="1" dirty="0" smtClean="0">
                <a:latin typeface="Calibri" charset="0"/>
                <a:ea typeface="Calibri" charset="0"/>
                <a:cs typeface="Calibri" charset="0"/>
              </a:rPr>
              <a:t>–1)  </a:t>
            </a:r>
            <a:r>
              <a:rPr lang="en-US" sz="2400" b="1" dirty="0" smtClean="0">
                <a:effectLst/>
                <a:latin typeface="Calibri" charset="0"/>
                <a:ea typeface="Calibri" charset="0"/>
                <a:cs typeface="Calibri" charset="0"/>
              </a:rPr>
              <a:t>–</a:t>
            </a:r>
          </a:p>
          <a:p>
            <a:pPr>
              <a:lnSpc>
                <a:spcPct val="170000"/>
              </a:lnSpc>
              <a:spcAft>
                <a:spcPts val="0"/>
              </a:spcAft>
            </a:pPr>
            <a:r>
              <a:rPr lang="en-US" sz="2400" b="1" i="1" dirty="0" smtClean="0">
                <a:latin typeface="Calibri" charset="0"/>
                <a:ea typeface="Calibri" charset="0"/>
                <a:cs typeface="Calibri" charset="0"/>
              </a:rPr>
              <a:t>                          n</a:t>
            </a:r>
            <a:r>
              <a:rPr lang="en-US" sz="2400" b="1" dirty="0" smtClean="0">
                <a:latin typeface="Calibri" charset="0"/>
                <a:ea typeface="Calibri" charset="0"/>
                <a:cs typeface="Calibri" charset="0"/>
              </a:rPr>
              <a:t>  ×  </a:t>
            </a:r>
            <a:r>
              <a:rPr lang="en-US" sz="2400" b="1" dirty="0" smtClean="0">
                <a:latin typeface="Calibri" charset="0"/>
                <a:ea typeface="Calibri" charset="0"/>
                <a:cs typeface="Calibri" charset="0"/>
                <a:sym typeface="Symbol" panose="05050102010706020507" pitchFamily="18" charset="2"/>
              </a:rPr>
              <a:t></a:t>
            </a:r>
            <a:r>
              <a:rPr lang="en-US" sz="2400" b="1" dirty="0" err="1" smtClean="0">
                <a:latin typeface="Calibri" charset="0"/>
                <a:ea typeface="Calibri" charset="0"/>
                <a:cs typeface="Calibri" charset="0"/>
              </a:rPr>
              <a:t>read_length</a:t>
            </a:r>
            <a:r>
              <a:rPr lang="en-US" sz="2400" b="1" dirty="0" smtClean="0">
                <a:latin typeface="Calibri" charset="0"/>
                <a:ea typeface="Calibri" charset="0"/>
                <a:cs typeface="Calibri" charset="0"/>
              </a:rPr>
              <a:t> </a:t>
            </a:r>
            <a:r>
              <a:rPr lang="en-US" sz="1600" b="1" dirty="0">
                <a:latin typeface="Calibri" charset="0"/>
                <a:ea typeface="Calibri" charset="0"/>
                <a:cs typeface="Calibri" charset="0"/>
              </a:rPr>
              <a:t>×</a:t>
            </a:r>
            <a:r>
              <a:rPr lang="en-US" sz="2400" b="1" dirty="0">
                <a:latin typeface="Calibri" charset="0"/>
                <a:ea typeface="Calibri" charset="0"/>
                <a:cs typeface="Calibri" charset="0"/>
              </a:rPr>
              <a:t> </a:t>
            </a:r>
            <a:r>
              <a:rPr lang="en-US" sz="2400" b="1" i="1" dirty="0" smtClean="0">
                <a:effectLst/>
                <a:latin typeface="Calibri" charset="0"/>
                <a:ea typeface="Calibri" charset="0"/>
                <a:cs typeface="Calibri" charset="0"/>
              </a:rPr>
              <a:t>e</a:t>
            </a:r>
            <a:r>
              <a:rPr lang="en-US" sz="2400" b="1" dirty="0" smtClean="0">
                <a:latin typeface="Calibri" charset="0"/>
                <a:ea typeface="Calibri" charset="0"/>
                <a:cs typeface="Calibri" charset="0"/>
                <a:sym typeface="Symbol" panose="05050102010706020507" pitchFamily="18" charset="2"/>
              </a:rPr>
              <a:t></a:t>
            </a:r>
            <a:endParaRPr lang="en-US" sz="2400" b="1" i="1" dirty="0">
              <a:effectLst/>
              <a:latin typeface="Calibri" charset="0"/>
              <a:ea typeface="Calibri" charset="0"/>
              <a:cs typeface="Calibri" charset="0"/>
            </a:endParaRPr>
          </a:p>
        </p:txBody>
      </p:sp>
      <p:sp>
        <p:nvSpPr>
          <p:cNvPr id="70" name="Arc 69"/>
          <p:cNvSpPr/>
          <p:nvPr/>
        </p:nvSpPr>
        <p:spPr>
          <a:xfrm rot="1178391">
            <a:off x="4166912" y="2791383"/>
            <a:ext cx="584844" cy="1273191"/>
          </a:xfrm>
          <a:prstGeom prst="arc">
            <a:avLst/>
          </a:prstGeom>
          <a:ln w="38100">
            <a:solidFill>
              <a:srgbClr val="5B9BD6"/>
            </a:solidFill>
            <a:prstDash val="sysDot"/>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p:cNvSpPr txBox="1"/>
          <p:nvPr/>
        </p:nvSpPr>
        <p:spPr>
          <a:xfrm>
            <a:off x="2769519" y="3492919"/>
            <a:ext cx="3155439" cy="590931"/>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rgbClr val="5B9BD6"/>
                </a:solidFill>
                <a:latin typeface="Calibri" charset="0"/>
                <a:ea typeface="Calibri" charset="0"/>
                <a:cs typeface="Calibri" charset="0"/>
              </a:rPr>
              <a:t>number of errors</a:t>
            </a:r>
            <a:r>
              <a:rPr lang="en-US" sz="2000" i="1" dirty="0">
                <a:solidFill>
                  <a:srgbClr val="5B9BD6"/>
                </a:solidFill>
                <a:latin typeface="Calibri" charset="0"/>
                <a:ea typeface="Calibri" charset="0"/>
                <a:cs typeface="Calibri" charset="0"/>
              </a:rPr>
              <a:t/>
            </a:r>
            <a:br>
              <a:rPr lang="en-US" sz="2000" i="1" dirty="0">
                <a:solidFill>
                  <a:srgbClr val="5B9BD6"/>
                </a:solidFill>
                <a:latin typeface="Calibri" charset="0"/>
                <a:ea typeface="Calibri" charset="0"/>
                <a:cs typeface="Calibri" charset="0"/>
              </a:rPr>
            </a:br>
            <a:r>
              <a:rPr lang="en-US" sz="2000" i="1" dirty="0" smtClean="0">
                <a:solidFill>
                  <a:srgbClr val="5B9BD6"/>
                </a:solidFill>
                <a:latin typeface="Calibri" charset="0"/>
                <a:ea typeface="Calibri" charset="0"/>
                <a:cs typeface="Calibri" charset="0"/>
              </a:rPr>
              <a:t>allowed per read</a:t>
            </a:r>
          </a:p>
        </p:txBody>
      </p:sp>
      <p:cxnSp>
        <p:nvCxnSpPr>
          <p:cNvPr id="73" name="Straight Arrow Connector 72"/>
          <p:cNvCxnSpPr/>
          <p:nvPr/>
        </p:nvCxnSpPr>
        <p:spPr>
          <a:xfrm flipH="1">
            <a:off x="2231582" y="3173493"/>
            <a:ext cx="601288" cy="508973"/>
          </a:xfrm>
          <a:prstGeom prst="straightConnector1">
            <a:avLst/>
          </a:prstGeom>
          <a:ln w="38100">
            <a:solidFill>
              <a:schemeClr val="accent6">
                <a:lumMod val="60000"/>
                <a:lumOff val="40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271001" y="3507455"/>
            <a:ext cx="3703023" cy="837152"/>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chemeClr val="accent6"/>
                </a:solidFill>
                <a:latin typeface="Calibri" charset="0"/>
                <a:ea typeface="Calibri" charset="0"/>
                <a:cs typeface="Calibri" charset="0"/>
              </a:rPr>
              <a:t>maximum</a:t>
            </a:r>
            <a:br>
              <a:rPr lang="en-US" sz="2000" i="1" dirty="0" smtClean="0">
                <a:solidFill>
                  <a:schemeClr val="accent6"/>
                </a:solidFill>
                <a:latin typeface="Calibri" charset="0"/>
                <a:ea typeface="Calibri" charset="0"/>
                <a:cs typeface="Calibri" charset="0"/>
              </a:rPr>
            </a:br>
            <a:r>
              <a:rPr lang="en-US" sz="2000" i="1" dirty="0" smtClean="0">
                <a:solidFill>
                  <a:schemeClr val="accent6"/>
                </a:solidFill>
                <a:latin typeface="Calibri" charset="0"/>
                <a:ea typeface="Calibri" charset="0"/>
                <a:cs typeface="Calibri" charset="0"/>
              </a:rPr>
              <a:t>number of tokens</a:t>
            </a:r>
            <a:br>
              <a:rPr lang="en-US" sz="2000" i="1" dirty="0" smtClean="0">
                <a:solidFill>
                  <a:schemeClr val="accent6"/>
                </a:solidFill>
                <a:latin typeface="Calibri" charset="0"/>
                <a:ea typeface="Calibri" charset="0"/>
                <a:cs typeface="Calibri" charset="0"/>
              </a:rPr>
            </a:br>
            <a:r>
              <a:rPr lang="en-US" sz="2000" i="1" dirty="0" smtClean="0">
                <a:solidFill>
                  <a:schemeClr val="accent6"/>
                </a:solidFill>
                <a:latin typeface="Calibri" charset="0"/>
                <a:ea typeface="Calibri" charset="0"/>
                <a:cs typeface="Calibri" charset="0"/>
              </a:rPr>
              <a:t>that could contain errors</a:t>
            </a:r>
          </a:p>
        </p:txBody>
      </p:sp>
      <p:cxnSp>
        <p:nvCxnSpPr>
          <p:cNvPr id="75" name="Straight Arrow Connector 74"/>
          <p:cNvCxnSpPr/>
          <p:nvPr/>
        </p:nvCxnSpPr>
        <p:spPr>
          <a:xfrm flipV="1">
            <a:off x="2113458" y="1755246"/>
            <a:ext cx="368804" cy="301896"/>
          </a:xfrm>
          <a:prstGeom prst="straightConnector1">
            <a:avLst/>
          </a:prstGeom>
          <a:ln w="38100">
            <a:solidFill>
              <a:schemeClr val="bg1">
                <a:lumMod val="75000"/>
              </a:schemeClr>
            </a:solidFill>
            <a:prstDash val="solid"/>
            <a:tailEnd type="stealth" w="lg" len="lg"/>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914622" y="1425961"/>
            <a:ext cx="3478058" cy="344710"/>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solidFill>
                  <a:schemeClr val="tx1">
                    <a:lumMod val="50000"/>
                    <a:lumOff val="50000"/>
                  </a:schemeClr>
                </a:solidFill>
                <a:latin typeface="Calibri" charset="0"/>
                <a:ea typeface="Calibri" charset="0"/>
                <a:cs typeface="Calibri" charset="0"/>
              </a:rPr>
              <a:t>total number of tokens in a read</a:t>
            </a:r>
          </a:p>
        </p:txBody>
      </p:sp>
      <p:sp>
        <p:nvSpPr>
          <p:cNvPr id="79" name="Arc 78"/>
          <p:cNvSpPr/>
          <p:nvPr/>
        </p:nvSpPr>
        <p:spPr>
          <a:xfrm rot="4215403">
            <a:off x="7172588" y="985143"/>
            <a:ext cx="416085" cy="990742"/>
          </a:xfrm>
          <a:prstGeom prst="arc">
            <a:avLst>
              <a:gd name="adj1" fmla="val 16946279"/>
              <a:gd name="adj2" fmla="val 0"/>
            </a:avLst>
          </a:prstGeom>
          <a:ln w="38100">
            <a:solidFill>
              <a:srgbClr val="FF5050"/>
            </a:solidFill>
            <a:prstDash val="sysDot"/>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TextBox 79"/>
          <p:cNvSpPr txBox="1"/>
          <p:nvPr/>
        </p:nvSpPr>
        <p:spPr>
          <a:xfrm rot="19699852">
            <a:off x="7322699" y="2329582"/>
            <a:ext cx="1952453" cy="590931"/>
          </a:xfrm>
          <a:prstGeom prst="rect">
            <a:avLst/>
          </a:prstGeom>
          <a:noFill/>
          <a:ln w="19050" cmpd="sng">
            <a:noFill/>
          </a:ln>
        </p:spPr>
        <p:txBody>
          <a:bodyPr wrap="square" rtlCol="0">
            <a:spAutoFit/>
          </a:bodyPr>
          <a:lstStyle/>
          <a:p>
            <a:pPr algn="ctr">
              <a:lnSpc>
                <a:spcPct val="80000"/>
              </a:lnSpc>
              <a:spcBef>
                <a:spcPts val="900"/>
              </a:spcBef>
            </a:pPr>
            <a:r>
              <a:rPr lang="en-US" sz="2000" i="1" dirty="0" smtClean="0">
                <a:latin typeface="Calibri" charset="0"/>
                <a:ea typeface="Calibri" charset="0"/>
                <a:cs typeface="Calibri" charset="0"/>
              </a:rPr>
              <a:t>tokens affected</a:t>
            </a:r>
            <a:br>
              <a:rPr lang="en-US" sz="2000" i="1" dirty="0" smtClean="0">
                <a:latin typeface="Calibri" charset="0"/>
                <a:ea typeface="Calibri" charset="0"/>
                <a:cs typeface="Calibri" charset="0"/>
              </a:rPr>
            </a:br>
            <a:r>
              <a:rPr lang="en-US" sz="2000" i="1" dirty="0" smtClean="0">
                <a:latin typeface="Calibri" charset="0"/>
                <a:ea typeface="Calibri" charset="0"/>
                <a:cs typeface="Calibri" charset="0"/>
              </a:rPr>
              <a:t>by the error</a:t>
            </a:r>
          </a:p>
        </p:txBody>
      </p:sp>
      <p:sp>
        <p:nvSpPr>
          <p:cNvPr id="18" name="TextBox 17"/>
          <p:cNvSpPr txBox="1"/>
          <p:nvPr/>
        </p:nvSpPr>
        <p:spPr>
          <a:xfrm>
            <a:off x="5924958" y="1032043"/>
            <a:ext cx="3157718" cy="406265"/>
          </a:xfrm>
          <a:prstGeom prst="rect">
            <a:avLst/>
          </a:prstGeom>
          <a:noFill/>
          <a:ln w="19050" cmpd="sng">
            <a:noFill/>
          </a:ln>
        </p:spPr>
        <p:txBody>
          <a:bodyPr wrap="square" rtlCol="0">
            <a:spAutoFit/>
          </a:bodyPr>
          <a:lstStyle/>
          <a:p>
            <a:pPr algn="ctr">
              <a:lnSpc>
                <a:spcPct val="85000"/>
              </a:lnSpc>
              <a:spcBef>
                <a:spcPts val="900"/>
              </a:spcBef>
            </a:pPr>
            <a:r>
              <a:rPr lang="en-US" sz="2400" i="1" dirty="0">
                <a:solidFill>
                  <a:srgbClr val="FF0000"/>
                </a:solidFill>
                <a:latin typeface="Calibri" charset="0"/>
                <a:ea typeface="Calibri" charset="0"/>
                <a:cs typeface="Calibri" charset="0"/>
              </a:rPr>
              <a:t>s</a:t>
            </a:r>
            <a:r>
              <a:rPr lang="en-US" sz="2400" i="1" dirty="0" smtClean="0">
                <a:solidFill>
                  <a:srgbClr val="FF0000"/>
                </a:solidFill>
                <a:latin typeface="Calibri" charset="0"/>
                <a:ea typeface="Calibri" charset="0"/>
                <a:cs typeface="Calibri" charset="0"/>
              </a:rPr>
              <a:t>ingle substitution error</a:t>
            </a:r>
            <a:endParaRPr lang="en-US" sz="2400" i="1" dirty="0">
              <a:solidFill>
                <a:srgbClr val="FF0000"/>
              </a:solidFill>
              <a:latin typeface="Calibri" charset="0"/>
              <a:ea typeface="Calibri" charset="0"/>
              <a:cs typeface="Calibri" charset="0"/>
            </a:endParaRPr>
          </a:p>
        </p:txBody>
      </p:sp>
      <p:sp>
        <p:nvSpPr>
          <p:cNvPr id="3" name="TextBox 2"/>
          <p:cNvSpPr txBox="1"/>
          <p:nvPr/>
        </p:nvSpPr>
        <p:spPr>
          <a:xfrm>
            <a:off x="2511551" y="5801840"/>
            <a:ext cx="4044697" cy="461665"/>
          </a:xfrm>
          <a:prstGeom prst="rect">
            <a:avLst/>
          </a:prstGeom>
          <a:noFill/>
        </p:spPr>
        <p:txBody>
          <a:bodyPr wrap="none" rtlCol="0">
            <a:spAutoFit/>
          </a:bodyPr>
          <a:lstStyle/>
          <a:p>
            <a:r>
              <a:rPr lang="en-US" sz="2400" b="1" dirty="0" smtClean="0">
                <a:solidFill>
                  <a:srgbClr val="7030A0"/>
                </a:solidFill>
              </a:rPr>
              <a:t>More details in the paper</a:t>
            </a:r>
            <a:endParaRPr lang="en-US" sz="2400" b="1" dirty="0">
              <a:solidFill>
                <a:srgbClr val="7030A0"/>
              </a:solidFill>
            </a:endParaRPr>
          </a:p>
        </p:txBody>
      </p:sp>
      <p:sp>
        <p:nvSpPr>
          <p:cNvPr id="2" name="TextBox 1"/>
          <p:cNvSpPr txBox="1"/>
          <p:nvPr/>
        </p:nvSpPr>
        <p:spPr>
          <a:xfrm>
            <a:off x="228600" y="4657725"/>
            <a:ext cx="8729663" cy="830997"/>
          </a:xfrm>
          <a:prstGeom prst="rect">
            <a:avLst/>
          </a:prstGeom>
          <a:noFill/>
        </p:spPr>
        <p:txBody>
          <a:bodyPr wrap="square" rtlCol="0">
            <a:spAutoFit/>
          </a:bodyPr>
          <a:lstStyle/>
          <a:p>
            <a:r>
              <a:rPr lang="en-US" sz="2400" b="1" dirty="0" smtClean="0"/>
              <a:t>GRIM-Filter can support different error tolerances by simply changing the threshold value</a:t>
            </a:r>
            <a:endParaRPr lang="en-US" sz="2400" b="1" dirty="0"/>
          </a:p>
        </p:txBody>
      </p:sp>
      <p:sp>
        <p:nvSpPr>
          <p:cNvPr id="20" name="Slide Number Placeholder 3"/>
          <p:cNvSpPr>
            <a:spLocks noGrp="1"/>
          </p:cNvSpPr>
          <p:nvPr>
            <p:ph type="sldNum" sz="quarter" idx="11"/>
          </p:nvPr>
        </p:nvSpPr>
        <p:spPr>
          <a:xfrm>
            <a:off x="6553200" y="6243638"/>
            <a:ext cx="2133600" cy="457200"/>
          </a:xfrm>
        </p:spPr>
        <p:txBody>
          <a:bodyPr/>
          <a:lstStyle/>
          <a:p>
            <a:r>
              <a:rPr lang="en-US" dirty="0" smtClean="0"/>
              <a:t>22</a:t>
            </a:r>
            <a:endParaRPr lang="en-US" dirty="0"/>
          </a:p>
        </p:txBody>
      </p:sp>
    </p:spTree>
    <p:extLst>
      <p:ext uri="{BB962C8B-B14F-4D97-AF65-F5344CB8AC3E}">
        <p14:creationId xmlns:p14="http://schemas.microsoft.com/office/powerpoint/2010/main" val="1909456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8" grpId="0"/>
      <p:bldP spid="69" grpId="0"/>
      <p:bldP spid="70" grpId="0" animBg="1"/>
      <p:bldP spid="71" grpId="0"/>
      <p:bldP spid="74" grpId="0"/>
      <p:bldP spid="76" grpId="0"/>
      <p:bldP spid="79" grpId="0" animBg="1"/>
      <p:bldP spid="80" grpId="0"/>
      <p:bldP spid="18" grpId="0"/>
      <p:bldP spid="3" grpId="0"/>
      <p:bldP spid="2" grpId="0"/>
    </p:bldLst>
  </p:timing>
</p:sld>
</file>

<file path=ppt/theme/_rels/theme48.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3646AF-16D2-42E0-BFBE-564A5CFD4DAE}"/>
    </a:ext>
  </a:ext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984A4-129E-46B8-B1D1-6038ED8C1B8B}"/>
    </a:ext>
  </a:ext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9CD302B-036E-44CD-A402-627BF06B99D7}"/>
    </a:ext>
  </a:ext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6377A3F-301F-48F7-A849-BBFF8ECB78D2}"/>
    </a:ext>
  </a:ext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80E995-D7DB-447C-8C3A-F71BBA8F35CA}"/>
    </a:ext>
  </a:ext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1C8E401-EA80-4AA0-82B4-FF0D4EC51607}"/>
    </a:ext>
  </a:ext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054FCC-0CDC-4CAD-B1B4-A60AE9A297E2}"/>
    </a:ext>
  </a:ext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6E44139-9E30-4972-80B5-F96EC19073F9}"/>
    </a:ext>
  </a:ext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983E33B0-714B-4FBA-8AA6-1B4454EC00EC}"/>
    </a:ext>
  </a:ext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CEEFE18-E2EC-41A6-877A-4D253E46B78E}"/>
    </a:ext>
  </a:ext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8708683-6C84-419F-AD0E-AD7C82B138FE}"/>
    </a:ext>
  </a:ext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232D700-6960-4C8D-888E-1D43FF7212F1}"/>
    </a:ext>
  </a:ext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C9FD73F-2A76-4A93-995E-21FFE7AC97F3}"/>
    </a:ext>
  </a:ext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1D5250F-2337-4E6A-A785-12C65AF6575A}"/>
    </a:ext>
  </a:ext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4404D4-3E17-41FA-B408-36F4C078C82C}"/>
    </a:ext>
  </a:ext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C25EF39-64E5-415D-BF08-2BB952DF85CC}"/>
    </a:ext>
  </a:ext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2F0A39-AFD0-4521-8C02-2384E6DCD523}"/>
    </a:ext>
  </a:ext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6C8276B-BC15-4DAF-A108-FFC35FC6C000}"/>
    </a:ext>
  </a:ext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D85D45C-1A39-47E1-9CD9-CCE0F2D41FBB}"/>
    </a:ext>
  </a:ext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88CB9CF-2CAA-49A6-A6F8-08862AB99D61}"/>
    </a:ext>
  </a:extLst>
</a:theme>
</file>

<file path=ppt/theme/theme2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1142165-D6D8-400B-B346-AEFE6FB3D190}"/>
    </a:ext>
  </a:extLst>
</a:theme>
</file>

<file path=ppt/theme/theme2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8C10D7-367C-424D-AE5E-B9FBB0721B49}"/>
    </a:ext>
  </a:extLst>
</a:theme>
</file>

<file path=ppt/theme/theme24.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E4BA246-1635-42A4-B17D-DEDD246CDB93}"/>
    </a:ext>
  </a:extLst>
</a:theme>
</file>

<file path=ppt/theme/theme2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9203EC-3D69-450B-9806-D50853BA06C5}"/>
    </a:ext>
  </a:extLst>
</a:theme>
</file>

<file path=ppt/theme/theme2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45FB2F3-7213-498B-AE28-740461DC28E8}"/>
    </a:ext>
  </a:ext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F4A8856-EED2-4CF7-94E5-1B08B05FDB43}"/>
    </a:ext>
  </a:extLst>
</a:theme>
</file>

<file path=ppt/theme/theme2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93019B-5C42-458B-A1FD-9F557B8838BF}"/>
    </a:ext>
  </a:ext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3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FF7B4E-A4C3-4844-85C5-F65A1B27D87A}"/>
    </a:ext>
  </a:extLst>
</a:theme>
</file>

<file path=ppt/theme/theme3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A145CD-8E6F-47E8-A99D-98CF76BCCA93}"/>
    </a:ext>
  </a:extLst>
</a:theme>
</file>

<file path=ppt/theme/theme3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774A5E3-7C53-4B01-8FC3-75155DFE32AF}"/>
    </a:ext>
  </a:extLst>
</a:theme>
</file>

<file path=ppt/theme/theme3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1F2A948-501C-457A-AE41-E1B6C4D6974C}"/>
    </a:ext>
  </a:extLst>
</a:theme>
</file>

<file path=ppt/theme/theme3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8B2D144-4AEF-4DA1-99B3-54227CF8B4ED}"/>
    </a:ext>
  </a:extLst>
</a:theme>
</file>

<file path=ppt/theme/theme3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A56EB33-FDD6-47C4-891D-4545D1CC38BE}"/>
    </a:ext>
  </a:extLst>
</a:theme>
</file>

<file path=ppt/theme/theme3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E043427-7350-434F-8427-4656C125567A}"/>
    </a:ext>
  </a:extLst>
</a:theme>
</file>

<file path=ppt/theme/theme3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4C8D5E-8216-448A-8556-563C1243A035}"/>
    </a:ext>
  </a:ext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B27B91-83E3-4DB1-9E1E-03B4FB936401}"/>
    </a:ext>
  </a:extLst>
</a:theme>
</file>

<file path=ppt/theme/theme39.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64F43-F885-43FD-AA0E-9B506A9C2932}"/>
    </a:ext>
  </a:ext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5B3FF02-0AC7-4878-8C18-1FFBD5118EBD}"/>
    </a:ext>
  </a:extLst>
</a:theme>
</file>

<file path=ppt/theme/theme41.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8105E-F23A-4E63-8148-1AC819D30DBB}"/>
    </a:ext>
  </a:ext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21DEE8F2-9802-42EB-975A-535ACD6ED88C}"/>
    </a:ext>
  </a:ext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C2A74A-C3DC-49BB-8D12-79BC077641CA}"/>
    </a:ext>
  </a:extLst>
</a:theme>
</file>

<file path=ppt/theme/theme4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AD6C3CD-3F83-4C97-91F0-00D3A3752416}"/>
    </a:ext>
  </a:extLst>
</a:theme>
</file>

<file path=ppt/theme/theme4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0BFB38D2-2136-4F09-8A0D-DBD4FD8F8B30}"/>
    </a:ext>
  </a:ext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2FCC4A2-79E2-4485-8C98-DA513D179192}"/>
    </a:ext>
  </a:extLst>
</a:theme>
</file>

<file path=ppt/theme/theme4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B9BA71EF-5EB2-485C-8BB6-00C3568A24C7}"/>
    </a:ext>
  </a:extLst>
</a:theme>
</file>

<file path=ppt/theme/theme4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902C7D5-74F8-432E-84A6-E2CE6B8E29F7}"/>
    </a:ext>
  </a:extLst>
</a:theme>
</file>

<file path=ppt/theme/theme4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08C683-353C-421C-A664-75BB11434D67}"/>
    </a:ext>
  </a:ext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B4D32D-F16F-42BA-94B2-4F97B7CBCB51}"/>
    </a:ext>
  </a:extLst>
</a:theme>
</file>

<file path=ppt/theme/theme5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4C3035-CAE8-480D-AB6E-B9B9E149E24D}"/>
    </a:ext>
  </a:ext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5D43A470-C837-404A-A31F-DE76FD6F2EC8}"/>
    </a:ext>
  </a:extLst>
</a:theme>
</file>

<file path=ppt/theme/theme5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E832CF4-5E69-491A-A8A4-F1712069B38C}"/>
    </a:ext>
  </a:extLst>
</a:theme>
</file>

<file path=ppt/theme/theme5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89A7F1C-8842-4D79-9FBB-908C5DA9C289}"/>
    </a:ext>
  </a:extLst>
</a:theme>
</file>

<file path=ppt/theme/theme55.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03E93DE-D63C-43CE-98B2-7D56B97D6F8E}"/>
    </a:ext>
  </a:extLst>
</a:theme>
</file>

<file path=ppt/theme/theme5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69A6D134-B102-4ED9-A3F2-1BC519E3BCE3}"/>
    </a:ext>
  </a:extLst>
</a:theme>
</file>

<file path=ppt/theme/theme5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382E892-A150-4DA3-A76D-080C6A626A12}"/>
    </a:ext>
  </a:extLst>
</a:theme>
</file>

<file path=ppt/theme/theme5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C5A837-9A1D-4FC9-BCE4-DE15CAD94ED3}"/>
    </a:ext>
  </a:ext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B87B8B-A7A2-48A3-86D8-4FECABA3566E}"/>
    </a:ext>
  </a:extLst>
</a:theme>
</file>

<file path=ppt/theme/theme6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BC67F4-7156-4988-B10F-915A42297AA7}"/>
    </a:ext>
  </a:extLst>
</a:theme>
</file>

<file path=ppt/theme/theme6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FBDCB2-3840-4D7B-85C2-4D7F1283DE0C}"/>
    </a:ext>
  </a:extLst>
</a:theme>
</file>

<file path=ppt/theme/theme6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48AEFC-1CCF-4CFD-9B35-77A43680EA57}"/>
    </a:ext>
  </a:extLst>
</a:theme>
</file>

<file path=ppt/theme/theme6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7812C06-F53A-43A7-AB49-3CDB937AC9D4}"/>
    </a:ext>
  </a:extLst>
</a:theme>
</file>

<file path=ppt/theme/theme6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CB05CF5-A54A-44B9-942B-893BB27F0813}"/>
    </a:ext>
  </a:extLst>
</a:theme>
</file>

<file path=ppt/theme/theme6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FFC259A-5009-4493-BBE8-8CC883E4C4CB}"/>
    </a:ext>
  </a:extLst>
</a:theme>
</file>

<file path=ppt/theme/theme6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12AA717-C4D6-44B4-9303-3C927A17F7D0}"/>
    </a:ext>
  </a:extLst>
</a:theme>
</file>

<file path=ppt/theme/theme6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3C425E-5FE3-43A4-B133-8981614E477D}"/>
    </a:ext>
  </a:extLst>
</a:theme>
</file>

<file path=ppt/theme/theme6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CBB1364-06F3-4F4B-9267-2F4A6F01AD53}"/>
    </a:ext>
  </a:extLst>
</a:theme>
</file>

<file path=ppt/theme/theme6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16AE6A8-FDC8-4E08-B0FF-84834DCF6F2A}"/>
    </a:ext>
  </a:extLst>
</a:theme>
</file>

<file path=ppt/theme/theme7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F3D0131-278D-4BAA-8D56-247E0FE38701}"/>
    </a:ext>
  </a:extLst>
</a:theme>
</file>

<file path=ppt/theme/theme7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8902541A-EC54-4DC8-87B3-573FDE9AA78E}"/>
    </a:ext>
  </a:extLst>
</a:theme>
</file>

<file path=ppt/theme/theme7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04264D7-7DC8-4754-8413-38E0253D81C1}"/>
    </a:ext>
  </a:extLst>
</a:theme>
</file>

<file path=ppt/theme/theme7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7986E66-52A2-432A-9E61-2DF9B44EDF83}"/>
    </a:ext>
  </a:extLst>
</a:theme>
</file>

<file path=ppt/theme/theme7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safari</Template>
  <TotalTime>24207</TotalTime>
  <Words>5326</Words>
  <Application>Microsoft Macintosh PowerPoint</Application>
  <PresentationFormat>On-screen Show (4:3)</PresentationFormat>
  <Paragraphs>978</Paragraphs>
  <Slides>45</Slides>
  <Notes>36</Notes>
  <HiddenSlides>2</HiddenSlides>
  <MMClips>0</MMClips>
  <ScaleCrop>false</ScaleCrop>
  <HeadingPairs>
    <vt:vector size="6" baseType="variant">
      <vt:variant>
        <vt:lpstr>Fonts Used</vt:lpstr>
      </vt:variant>
      <vt:variant>
        <vt:i4>17</vt:i4>
      </vt:variant>
      <vt:variant>
        <vt:lpstr>Theme</vt:lpstr>
      </vt:variant>
      <vt:variant>
        <vt:i4>73</vt:i4>
      </vt:variant>
      <vt:variant>
        <vt:lpstr>Slide Titles</vt:lpstr>
      </vt:variant>
      <vt:variant>
        <vt:i4>45</vt:i4>
      </vt:variant>
    </vt:vector>
  </HeadingPairs>
  <TitlesOfParts>
    <vt:vector size="135" baseType="lpstr">
      <vt:lpstr>Calibri</vt:lpstr>
      <vt:lpstr>Cambria</vt:lpstr>
      <vt:lpstr>Cambria Math</vt:lpstr>
      <vt:lpstr>Garamond</vt:lpstr>
      <vt:lpstr>Lucida Grande</vt:lpstr>
      <vt:lpstr>Mangal</vt:lpstr>
      <vt:lpstr>ＭＳ Ｐゴシック</vt:lpstr>
      <vt:lpstr>ＭＳ 明朝</vt:lpstr>
      <vt:lpstr>Myriad Pro Bold Cond</vt:lpstr>
      <vt:lpstr>Palatino Linotype</vt:lpstr>
      <vt:lpstr>Symbol</vt:lpstr>
      <vt:lpstr>Tahoma</vt:lpstr>
      <vt:lpstr>Times New Roman</vt:lpstr>
      <vt:lpstr>Wingdings</vt:lpstr>
      <vt:lpstr>ヒラギノ角ゴ ProN W6</vt:lpstr>
      <vt:lpstr>新細明體</vt:lpstr>
      <vt:lpstr>Arial</vt:lpstr>
      <vt:lpstr>safari</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20_Edge</vt:lpstr>
      <vt:lpstr>22_Edge</vt:lpstr>
      <vt:lpstr>23_Edge</vt:lpstr>
      <vt:lpstr>25_Edge</vt:lpstr>
      <vt:lpstr>21_Edge</vt:lpstr>
      <vt:lpstr>24_Edge</vt:lpstr>
      <vt:lpstr>26_Edge</vt:lpstr>
      <vt:lpstr>7_Office Theme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40_Edge</vt:lpstr>
      <vt:lpstr>8_Office Theme</vt:lpstr>
      <vt:lpstr>1_Office Theme</vt:lpstr>
      <vt:lpstr>41_Edge</vt:lpstr>
      <vt:lpstr>4_Office Theme</vt:lpstr>
      <vt:lpstr>Title &amp; Bullets</vt:lpstr>
      <vt:lpstr>42_Edge</vt:lpstr>
      <vt:lpstr>43_Edge</vt:lpstr>
      <vt:lpstr>44_Edge</vt:lpstr>
      <vt:lpstr>6_Office Theme</vt:lpstr>
      <vt:lpstr>45_Edge</vt:lpstr>
      <vt:lpstr>Office 佈景主題</vt:lpstr>
      <vt:lpstr>47_Edge</vt:lpstr>
      <vt:lpstr>5_Office Theme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PowerPoint Presentation</vt:lpstr>
      <vt:lpstr>PowerPoint Presentation</vt:lpstr>
      <vt:lpstr>GRIM-Filter Outline</vt:lpstr>
      <vt:lpstr>GRIM-Filter Outline</vt:lpstr>
      <vt:lpstr>Motivation and Goal</vt:lpstr>
      <vt:lpstr>GRIM-Filter Outline</vt:lpstr>
      <vt:lpstr>Background: Read Mappers</vt:lpstr>
      <vt:lpstr>GRIM-Filter Outline</vt:lpstr>
      <vt:lpstr>Generating Hash Tables </vt:lpstr>
      <vt:lpstr>Hash Tables in Read Mapping</vt:lpstr>
      <vt:lpstr>Location Filtering</vt:lpstr>
      <vt:lpstr>GRIM-Filter Outline</vt:lpstr>
      <vt:lpstr>Hash Tables in Read Mapping</vt:lpstr>
      <vt:lpstr>GRIM-Filter Outline</vt:lpstr>
      <vt:lpstr>Our Proposal: GRIM-Filter</vt:lpstr>
      <vt:lpstr>GRIM-Filter: Bins</vt:lpstr>
      <vt:lpstr>GRIM-Filter: Bitvectors</vt:lpstr>
      <vt:lpstr>GRIM-Filter: Bitvectors</vt:lpstr>
      <vt:lpstr>Our Proposal: GRIM-Filter</vt:lpstr>
      <vt:lpstr>GRIM-Filter: Checking a Bin</vt:lpstr>
      <vt:lpstr>Our Proposal: GRIM-Filter</vt:lpstr>
      <vt:lpstr>GRIM-Filter: Error Tolerance</vt:lpstr>
      <vt:lpstr>Our Proposal: GRIM-Filter</vt:lpstr>
      <vt:lpstr>Integrating GRIM-Filter into a Read Mapper</vt:lpstr>
      <vt:lpstr>GRIM-Filter Outline</vt:lpstr>
      <vt:lpstr>Key Properties of GRIM-Filter</vt:lpstr>
      <vt:lpstr>3D-Stacked Memory</vt:lpstr>
      <vt:lpstr>3D-Stacked Memory</vt:lpstr>
      <vt:lpstr>3D-Stacked Memory</vt:lpstr>
      <vt:lpstr>GRIM-Filter in 3D-Stacked DRAM</vt:lpstr>
      <vt:lpstr>GRIM-Filter in 3D-Stacked DRAM</vt:lpstr>
      <vt:lpstr>GRIM-Filter Outline</vt:lpstr>
      <vt:lpstr>Methodology</vt:lpstr>
      <vt:lpstr>GRIM-Filter Performance</vt:lpstr>
      <vt:lpstr>GRIM-Filter False Negative Rate</vt:lpstr>
      <vt:lpstr>Other Results in the Paper </vt:lpstr>
      <vt:lpstr>GRIM-Filter Outline</vt:lpstr>
      <vt:lpstr>Conclusion</vt:lpstr>
      <vt:lpstr>PowerPoint Presentation</vt:lpstr>
      <vt:lpstr>PowerPoint Presentation</vt:lpstr>
      <vt:lpstr>PowerPoint Presentation</vt:lpstr>
      <vt:lpstr>PowerPoint Presentation</vt:lpstr>
      <vt:lpstr>PowerPoint Presentation</vt:lpstr>
      <vt:lpstr>PowerPoint Presentation</vt:lpstr>
      <vt:lpstr>GRIM-Filter: Error Tolerance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2130</cp:revision>
  <cp:lastPrinted>2017-01-28T15:55:54Z</cp:lastPrinted>
  <dcterms:created xsi:type="dcterms:W3CDTF">2016-03-28T22:57:51Z</dcterms:created>
  <dcterms:modified xsi:type="dcterms:W3CDTF">2018-01-15T08:22:33Z</dcterms:modified>
</cp:coreProperties>
</file>