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0.xml" ContentType="application/vnd.openxmlformats-officedocument.themeOverr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1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2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3.xml" ContentType="application/vnd.openxmlformats-officedocument.themeOverr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4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5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6.xml" ContentType="application/vnd.openxmlformats-officedocument.themeOverr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9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30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1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32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5"/>
  </p:notesMasterIdLst>
  <p:sldIdLst>
    <p:sldId id="1317" r:id="rId2"/>
    <p:sldId id="1324" r:id="rId3"/>
    <p:sldId id="1256" r:id="rId4"/>
    <p:sldId id="1319" r:id="rId5"/>
    <p:sldId id="1325" r:id="rId6"/>
    <p:sldId id="1346" r:id="rId7"/>
    <p:sldId id="1272" r:id="rId8"/>
    <p:sldId id="1345" r:id="rId9"/>
    <p:sldId id="1273" r:id="rId10"/>
    <p:sldId id="1239" r:id="rId11"/>
    <p:sldId id="1241" r:id="rId12"/>
    <p:sldId id="1298" r:id="rId13"/>
    <p:sldId id="1299" r:id="rId14"/>
    <p:sldId id="1303" r:id="rId15"/>
    <p:sldId id="1334" r:id="rId16"/>
    <p:sldId id="1304" r:id="rId17"/>
    <p:sldId id="1339" r:id="rId18"/>
    <p:sldId id="1307" r:id="rId19"/>
    <p:sldId id="1340" r:id="rId20"/>
    <p:sldId id="1309" r:id="rId21"/>
    <p:sldId id="1329" r:id="rId22"/>
    <p:sldId id="1259" r:id="rId23"/>
    <p:sldId id="1240" r:id="rId24"/>
    <p:sldId id="1310" r:id="rId25"/>
    <p:sldId id="1260" r:id="rId26"/>
    <p:sldId id="1245" r:id="rId27"/>
    <p:sldId id="1246" r:id="rId28"/>
    <p:sldId id="1331" r:id="rId29"/>
    <p:sldId id="1247" r:id="rId30"/>
    <p:sldId id="1332" r:id="rId31"/>
    <p:sldId id="1248" r:id="rId32"/>
    <p:sldId id="1344" r:id="rId33"/>
    <p:sldId id="134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" panose="02040503050406030204" pitchFamily="18" charset="0"/>
      <p:regular r:id="rId42"/>
      <p:bold r:id="rId43"/>
      <p:italic r:id="rId44"/>
      <p:boldItalic r:id="rId45"/>
    </p:embeddedFont>
    <p:embeddedFont>
      <p:font typeface="Segoe UI" panose="020B0502040204020203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997300"/>
    <a:srgbClr val="A9D18E"/>
    <a:srgbClr val="FFE699"/>
    <a:srgbClr val="0071C5"/>
    <a:srgbClr val="2F5597"/>
    <a:srgbClr val="2E75B6"/>
    <a:srgbClr val="54823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9" autoAdjust="0"/>
    <p:restoredTop sz="63850" autoAdjust="0"/>
  </p:normalViewPr>
  <p:slideViewPr>
    <p:cSldViewPr snapToGrid="0">
      <p:cViewPr varScale="1">
        <p:scale>
          <a:sx n="46" d="100"/>
          <a:sy n="46" d="100"/>
        </p:scale>
        <p:origin x="181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966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3626551164382"/>
          <c:y val="6.004687442238734E-2"/>
          <c:w val="0.67576406145419021"/>
          <c:h val="0.63376522110548017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ST'!$Q$7:$Q$23</c:f>
              <c:numCache>
                <c:formatCode>0.0%</c:formatCode>
                <c:ptCount val="17"/>
                <c:pt idx="0">
                  <c:v>0.74712768746980918</c:v>
                </c:pt>
                <c:pt idx="1">
                  <c:v>0.74723947595158646</c:v>
                </c:pt>
                <c:pt idx="2">
                  <c:v>0.74733887157830536</c:v>
                </c:pt>
                <c:pt idx="3">
                  <c:v>0.74742782692412202</c:v>
                </c:pt>
                <c:pt idx="4">
                  <c:v>0.74750790484330221</c:v>
                </c:pt>
                <c:pt idx="5">
                  <c:v>0.74758037108076181</c:v>
                </c:pt>
                <c:pt idx="6">
                  <c:v>0.74764626167193704</c:v>
                </c:pt>
                <c:pt idx="7">
                  <c:v>0.74770643279121074</c:v>
                </c:pt>
                <c:pt idx="8">
                  <c:v>0.74776159815937959</c:v>
                </c:pt>
                <c:pt idx="9">
                  <c:v>0.74781235748795538</c:v>
                </c:pt>
                <c:pt idx="10">
                  <c:v>0.74785921836968006</c:v>
                </c:pt>
                <c:pt idx="11">
                  <c:v>0.7479026133118204</c:v>
                </c:pt>
                <c:pt idx="12">
                  <c:v>0.74794291312478256</c:v>
                </c:pt>
                <c:pt idx="13">
                  <c:v>0.7479804375445579</c:v>
                </c:pt>
                <c:pt idx="14">
                  <c:v>0.74801546373356587</c:v>
                </c:pt>
                <c:pt idx="15">
                  <c:v>0.74804823313833446</c:v>
                </c:pt>
                <c:pt idx="16">
                  <c:v>0.74807895706300342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F1A-4EBE-9962-99AEBA93DDFE}"/>
            </c:ext>
          </c:extLst>
        </c:ser>
        <c:ser>
          <c:idx val="2"/>
          <c:order val="2"/>
          <c:tx>
            <c:strRef>
              <c:f>'Validation 4W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ST'!$S$7:$S$23</c:f>
              <c:numCache>
                <c:formatCode>0.0%</c:formatCode>
                <c:ptCount val="17"/>
                <c:pt idx="0">
                  <c:v>0.79185777231353061</c:v>
                </c:pt>
                <c:pt idx="1">
                  <c:v>0.79201675988664832</c:v>
                </c:pt>
                <c:pt idx="2">
                  <c:v>0.79215804950777891</c:v>
                </c:pt>
                <c:pt idx="3">
                  <c:v>0.79228444045115043</c:v>
                </c:pt>
                <c:pt idx="4">
                  <c:v>0.79239817121722733</c:v>
                </c:pt>
                <c:pt idx="5">
                  <c:v>0.79250105325764508</c:v>
                </c:pt>
                <c:pt idx="6">
                  <c:v>0.79259456817597018</c:v>
                </c:pt>
                <c:pt idx="7">
                  <c:v>0.79267993953591465</c:v>
                </c:pt>
                <c:pt idx="8">
                  <c:v>0.79275818669313736</c:v>
                </c:pt>
                <c:pt idx="9">
                  <c:v>0.79283016569054532</c:v>
                </c:pt>
                <c:pt idx="10">
                  <c:v>0.79289660070435131</c:v>
                </c:pt>
                <c:pt idx="11">
                  <c:v>0.79295810849364123</c:v>
                </c:pt>
                <c:pt idx="12">
                  <c:v>0.79301521760461369</c:v>
                </c:pt>
                <c:pt idx="13">
                  <c:v>0.79306838359702314</c:v>
                </c:pt>
                <c:pt idx="14">
                  <c:v>0.79311800122200127</c:v>
                </c:pt>
                <c:pt idx="15">
                  <c:v>0.79316441424037176</c:v>
                </c:pt>
                <c:pt idx="16">
                  <c:v>0.79320792339813739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F1A-4EBE-9962-99AEBA93DDFE}"/>
            </c:ext>
          </c:extLst>
        </c:ser>
        <c:ser>
          <c:idx val="4"/>
          <c:order val="4"/>
          <c:tx>
            <c:strRef>
              <c:f>'Validation 4W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ST'!$U$7:$U$23</c:f>
              <c:numCache>
                <c:formatCode>0.0%</c:formatCode>
                <c:ptCount val="17"/>
                <c:pt idx="0">
                  <c:v>0.79449778911934066</c:v>
                </c:pt>
                <c:pt idx="1">
                  <c:v>0.79472346703037633</c:v>
                </c:pt>
                <c:pt idx="2">
                  <c:v>0.7949240949193328</c:v>
                </c:pt>
                <c:pt idx="3">
                  <c:v>0.79510362424832592</c:v>
                </c:pt>
                <c:pt idx="4">
                  <c:v>0.7952652169134774</c:v>
                </c:pt>
                <c:pt idx="5">
                  <c:v>0.795411433071325</c:v>
                </c:pt>
                <c:pt idx="6">
                  <c:v>0.79554436778312532</c:v>
                </c:pt>
                <c:pt idx="7">
                  <c:v>0.79566575204155332</c:v>
                </c:pt>
                <c:pt idx="8">
                  <c:v>0.79577702856020904</c:v>
                </c:pt>
                <c:pt idx="9">
                  <c:v>0.79587940938708057</c:v>
                </c:pt>
                <c:pt idx="10">
                  <c:v>0.7959739202320284</c:v>
                </c:pt>
                <c:pt idx="11">
                  <c:v>0.79606143495043713</c:v>
                </c:pt>
                <c:pt idx="12">
                  <c:v>0.79614270264236531</c:v>
                </c:pt>
                <c:pt idx="13">
                  <c:v>0.79621836914852895</c:v>
                </c:pt>
                <c:pt idx="14">
                  <c:v>0.79628899424971666</c:v>
                </c:pt>
                <c:pt idx="15">
                  <c:v>0.79635506553925384</c:v>
                </c:pt>
                <c:pt idx="16">
                  <c:v>0.79641700969586859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F1A-4EBE-9962-99AEBA93D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0.74166618407440488</c:v>
                      </c:pt>
                      <c:pt idx="1">
                        <c:v>0.74467644454907245</c:v>
                      </c:pt>
                      <c:pt idx="2">
                        <c:v>0.75126240065409144</c:v>
                      </c:pt>
                      <c:pt idx="3">
                        <c:v>0.74604508544431236</c:v>
                      </c:pt>
                      <c:pt idx="4">
                        <c:v>0.75015408282644758</c:v>
                      </c:pt>
                      <c:pt idx="5">
                        <c:v>0.75489918291364244</c:v>
                      </c:pt>
                      <c:pt idx="6">
                        <c:v>0.74331738981685658</c:v>
                      </c:pt>
                      <c:pt idx="7">
                        <c:v>0.74675684562156586</c:v>
                      </c:pt>
                      <c:pt idx="8">
                        <c:v>0.74563047760462531</c:v>
                      </c:pt>
                      <c:pt idx="9">
                        <c:v>0.74459676435075717</c:v>
                      </c:pt>
                      <c:pt idx="10">
                        <c:v>0.75035706815903469</c:v>
                      </c:pt>
                      <c:pt idx="11">
                        <c:v>0.75485810761562044</c:v>
                      </c:pt>
                      <c:pt idx="12">
                        <c:v>0.75077761676552546</c:v>
                      </c:pt>
                      <c:pt idx="13">
                        <c:v>0.74066518886537214</c:v>
                      </c:pt>
                      <c:pt idx="14">
                        <c:v>0.74824734852732333</c:v>
                      </c:pt>
                      <c:pt idx="15">
                        <c:v>0.74937227851098931</c:v>
                      </c:pt>
                      <c:pt idx="16">
                        <c:v>0.75532036136737324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0F1A-4EBE-9962-99AEBA93DDF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0.79912702666336877</c:v>
                      </c:pt>
                      <c:pt idx="1">
                        <c:v>0.78810419709280832</c:v>
                      </c:pt>
                      <c:pt idx="2">
                        <c:v>0.79634856558967504</c:v>
                      </c:pt>
                      <c:pt idx="3">
                        <c:v>0.78782387905141038</c:v>
                      </c:pt>
                      <c:pt idx="4">
                        <c:v>0.7959401910425683</c:v>
                      </c:pt>
                      <c:pt idx="5">
                        <c:v>0.79017902517160021</c:v>
                      </c:pt>
                      <c:pt idx="6">
                        <c:v>0.78784692671259604</c:v>
                      </c:pt>
                      <c:pt idx="7">
                        <c:v>0.78758300752469868</c:v>
                      </c:pt>
                      <c:pt idx="8">
                        <c:v>0.79145806326696067</c:v>
                      </c:pt>
                      <c:pt idx="9">
                        <c:v>0.79168056195029402</c:v>
                      </c:pt>
                      <c:pt idx="10">
                        <c:v>0.79271423448618938</c:v>
                      </c:pt>
                      <c:pt idx="11">
                        <c:v>0.78935014909999512</c:v>
                      </c:pt>
                      <c:pt idx="12">
                        <c:v>0.79449022590935825</c:v>
                      </c:pt>
                      <c:pt idx="13">
                        <c:v>0.79727957671392324</c:v>
                      </c:pt>
                      <c:pt idx="14">
                        <c:v>0.78785962887389938</c:v>
                      </c:pt>
                      <c:pt idx="15">
                        <c:v>0.79306923451066291</c:v>
                      </c:pt>
                      <c:pt idx="16">
                        <c:v>0.78596593505751244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F1A-4EBE-9962-99AEBA93DDFE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0.79994804395269936</c:v>
                      </c:pt>
                      <c:pt idx="1">
                        <c:v>0.79431021082752051</c:v>
                      </c:pt>
                      <c:pt idx="2">
                        <c:v>0.79801634964856893</c:v>
                      </c:pt>
                      <c:pt idx="3">
                        <c:v>0.78918010224767599</c:v>
                      </c:pt>
                      <c:pt idx="4">
                        <c:v>0.7977305390859093</c:v>
                      </c:pt>
                      <c:pt idx="5">
                        <c:v>0.79288202471415825</c:v>
                      </c:pt>
                      <c:pt idx="6">
                        <c:v>0.79648311013710937</c:v>
                      </c:pt>
                      <c:pt idx="7">
                        <c:v>0.79194999297951929</c:v>
                      </c:pt>
                      <c:pt idx="8">
                        <c:v>0.79931823633730203</c:v>
                      </c:pt>
                      <c:pt idx="9">
                        <c:v>0.79469354906709377</c:v>
                      </c:pt>
                      <c:pt idx="10">
                        <c:v>0.80161737532647348</c:v>
                      </c:pt>
                      <c:pt idx="11">
                        <c:v>0.80133932226415849</c:v>
                      </c:pt>
                      <c:pt idx="12">
                        <c:v>0.80210581148515658</c:v>
                      </c:pt>
                      <c:pt idx="13">
                        <c:v>0.78996805495071298</c:v>
                      </c:pt>
                      <c:pt idx="14">
                        <c:v>0.78959220380807649</c:v>
                      </c:pt>
                      <c:pt idx="15">
                        <c:v>0.80239940048669678</c:v>
                      </c:pt>
                      <c:pt idx="16">
                        <c:v>0.80102826418200768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F1A-4EBE-9962-99AEBA93DDFE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layout>
            <c:manualLayout>
              <c:xMode val="edge"/>
              <c:yMode val="edge"/>
              <c:x val="0.50116830662471246"/>
              <c:y val="0.84985848031895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9082033804420581E-2"/>
              <c:y val="0.252336885055794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19125221540683E-2"/>
          <c:y val="6.004687442238734E-2"/>
          <c:w val="0.88756174955691858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4W'!$Q$7:$Q$23</c:f>
              <c:numCache>
                <c:formatCode>0.0%</c:formatCode>
                <c:ptCount val="17"/>
                <c:pt idx="0">
                  <c:v>0.74730862774924434</c:v>
                </c:pt>
                <c:pt idx="1">
                  <c:v>0.74742041636431644</c:v>
                </c:pt>
                <c:pt idx="2">
                  <c:v>0.74751981210278473</c:v>
                </c:pt>
                <c:pt idx="3">
                  <c:v>0.74760876754321104</c:v>
                </c:pt>
                <c:pt idx="4">
                  <c:v>0.74768884554319459</c:v>
                </c:pt>
                <c:pt idx="5">
                  <c:v>0.74776131185021266</c:v>
                </c:pt>
                <c:pt idx="6">
                  <c:v>0.74782720250169532</c:v>
                </c:pt>
                <c:pt idx="7">
                  <c:v>0.74788737367359592</c:v>
                </c:pt>
                <c:pt idx="8">
                  <c:v>0.74794253908796204</c:v>
                </c:pt>
                <c:pt idx="9">
                  <c:v>0.74799329845731177</c:v>
                </c:pt>
                <c:pt idx="10">
                  <c:v>0.74804015937520363</c:v>
                </c:pt>
                <c:pt idx="11">
                  <c:v>0.74808355434957363</c:v>
                </c:pt>
                <c:pt idx="12">
                  <c:v>0.74812385419137928</c:v>
                </c:pt>
                <c:pt idx="13">
                  <c:v>0.74816137863706955</c:v>
                </c:pt>
                <c:pt idx="14">
                  <c:v>0.74819640484944805</c:v>
                </c:pt>
                <c:pt idx="15">
                  <c:v>0.74822917427536528</c:v>
                </c:pt>
                <c:pt idx="16">
                  <c:v>0.74825989821923378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AD-4223-A6AA-FD852FAA2931}"/>
            </c:ext>
          </c:extLst>
        </c:ser>
        <c:ser>
          <c:idx val="2"/>
          <c:order val="2"/>
          <c:tx>
            <c:strRef>
              <c:f>'Validation 4W'!$S$5:$S$6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4W'!$S$7:$S$23</c:f>
              <c:numCache>
                <c:formatCode>0.0%</c:formatCode>
                <c:ptCount val="17"/>
                <c:pt idx="0">
                  <c:v>0.79858336162804222</c:v>
                </c:pt>
                <c:pt idx="1">
                  <c:v>0.79905405970852217</c:v>
                </c:pt>
                <c:pt idx="2">
                  <c:v>0.79947258526582987</c:v>
                </c:pt>
                <c:pt idx="3">
                  <c:v>0.79984715687501329</c:v>
                </c:pt>
                <c:pt idx="4">
                  <c:v>0.80018435307030134</c:v>
                </c:pt>
                <c:pt idx="5">
                  <c:v>0.80048950199191904</c:v>
                </c:pt>
                <c:pt idx="6">
                  <c:v>0.80076696498549826</c:v>
                </c:pt>
                <c:pt idx="7">
                  <c:v>0.80102034636495345</c:v>
                </c:pt>
                <c:pt idx="8">
                  <c:v>0.80125265083344643</c:v>
                </c:pt>
                <c:pt idx="9">
                  <c:v>0.80146640319145857</c:v>
                </c:pt>
                <c:pt idx="10">
                  <c:v>0.80166374046769928</c:v>
                </c:pt>
                <c:pt idx="11">
                  <c:v>0.80184648361049471</c:v>
                </c:pt>
                <c:pt idx="12">
                  <c:v>0.8020161938412943</c:v>
                </c:pt>
                <c:pt idx="13">
                  <c:v>0.80217421736678274</c:v>
                </c:pt>
                <c:pt idx="14">
                  <c:v>0.80232172116186307</c:v>
                </c:pt>
                <c:pt idx="15">
                  <c:v>0.80245972183683778</c:v>
                </c:pt>
                <c:pt idx="16">
                  <c:v>0.80258910909950976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AD-4223-A6AA-FD852FAA2931}"/>
            </c:ext>
          </c:extLst>
        </c:ser>
        <c:ser>
          <c:idx val="4"/>
          <c:order val="4"/>
          <c:tx>
            <c:strRef>
              <c:f>'Validation 4W'!$U$5:$U$6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4W'!$U$7:$U$23</c:f>
              <c:numCache>
                <c:formatCode>0.0%</c:formatCode>
                <c:ptCount val="17"/>
                <c:pt idx="0">
                  <c:v>0.79752110635852957</c:v>
                </c:pt>
                <c:pt idx="1">
                  <c:v>0.79783560761550876</c:v>
                </c:pt>
                <c:pt idx="2">
                  <c:v>0.79811518047750452</c:v>
                </c:pt>
                <c:pt idx="3">
                  <c:v>0.79836533744259219</c:v>
                </c:pt>
                <c:pt idx="4">
                  <c:v>0.79859048900264684</c:v>
                </c:pt>
                <c:pt idx="5">
                  <c:v>0.79879420591039718</c:v>
                </c:pt>
                <c:pt idx="6">
                  <c:v>0.79897940995000249</c:v>
                </c:pt>
                <c:pt idx="7">
                  <c:v>0.7991485149617128</c:v>
                </c:pt>
                <c:pt idx="8">
                  <c:v>0.79930353262400955</c:v>
                </c:pt>
                <c:pt idx="9">
                  <c:v>0.79944615285737497</c:v>
                </c:pt>
                <c:pt idx="10">
                  <c:v>0.7995778056798476</c:v>
                </c:pt>
                <c:pt idx="11">
                  <c:v>0.79969970932150147</c:v>
                </c:pt>
                <c:pt idx="12">
                  <c:v>0.79981290803197846</c:v>
                </c:pt>
                <c:pt idx="13">
                  <c:v>0.79991830206817716</c:v>
                </c:pt>
                <c:pt idx="14">
                  <c:v>0.80001667168616797</c:v>
                </c:pt>
                <c:pt idx="15">
                  <c:v>0.80010869649083105</c:v>
                </c:pt>
                <c:pt idx="16">
                  <c:v>0.80019497115842342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AD-4223-A6AA-FD852FAA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0.74085188120549084</c:v>
                      </c:pt>
                      <c:pt idx="1">
                        <c:v>0.7438701693865859</c:v>
                      </c:pt>
                      <c:pt idx="2">
                        <c:v>0.7444250800806792</c:v>
                      </c:pt>
                      <c:pt idx="3">
                        <c:v>0.74944040902369191</c:v>
                      </c:pt>
                      <c:pt idx="4">
                        <c:v>0.74182696499413603</c:v>
                      </c:pt>
                      <c:pt idx="5">
                        <c:v>0.75446125320439061</c:v>
                      </c:pt>
                      <c:pt idx="6">
                        <c:v>0.74055084382135383</c:v>
                      </c:pt>
                      <c:pt idx="7">
                        <c:v>0.74043841543180688</c:v>
                      </c:pt>
                      <c:pt idx="8">
                        <c:v>0.75065757050485138</c:v>
                      </c:pt>
                      <c:pt idx="9">
                        <c:v>0.74878617135367653</c:v>
                      </c:pt>
                      <c:pt idx="10">
                        <c:v>0.74852638547879757</c:v>
                      </c:pt>
                      <c:pt idx="11">
                        <c:v>0.74162011243999337</c:v>
                      </c:pt>
                      <c:pt idx="12">
                        <c:v>0.74418872271833258</c:v>
                      </c:pt>
                      <c:pt idx="13">
                        <c:v>0.74225090374583669</c:v>
                      </c:pt>
                      <c:pt idx="14">
                        <c:v>0.75109192493621546</c:v>
                      </c:pt>
                      <c:pt idx="15">
                        <c:v>0.75559923164197762</c:v>
                      </c:pt>
                      <c:pt idx="16">
                        <c:v>0.75454528136427534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45AD-4223-A6AA-FD852FAA2931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0.79795248077235614</c:v>
                      </c:pt>
                      <c:pt idx="1">
                        <c:v>0.80014077322972577</c:v>
                      </c:pt>
                      <c:pt idx="2">
                        <c:v>0.80251058108984008</c:v>
                      </c:pt>
                      <c:pt idx="3">
                        <c:v>0.79823946408969459</c:v>
                      </c:pt>
                      <c:pt idx="4">
                        <c:v>0.80180072546350323</c:v>
                      </c:pt>
                      <c:pt idx="5">
                        <c:v>0.79666316217239763</c:v>
                      </c:pt>
                      <c:pt idx="6">
                        <c:v>0.80125543283413947</c:v>
                      </c:pt>
                      <c:pt idx="7">
                        <c:v>0.79795243843837571</c:v>
                      </c:pt>
                      <c:pt idx="8">
                        <c:v>0.80580376589018032</c:v>
                      </c:pt>
                      <c:pt idx="9">
                        <c:v>0.79853303615577786</c:v>
                      </c:pt>
                      <c:pt idx="10">
                        <c:v>0.80113464239899057</c:v>
                      </c:pt>
                      <c:pt idx="11">
                        <c:v>0.80062767695540682</c:v>
                      </c:pt>
                      <c:pt idx="12">
                        <c:v>0.79879208874205232</c:v>
                      </c:pt>
                      <c:pt idx="13">
                        <c:v>0.80357000050500105</c:v>
                      </c:pt>
                      <c:pt idx="14">
                        <c:v>0.79897603958461805</c:v>
                      </c:pt>
                      <c:pt idx="15">
                        <c:v>0.8013362782262663</c:v>
                      </c:pt>
                      <c:pt idx="16">
                        <c:v>0.80314289558478846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5AD-4223-A6AA-FD852FAA2931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0.80035230628610232</c:v>
                      </c:pt>
                      <c:pt idx="1">
                        <c:v>0.80427414096896588</c:v>
                      </c:pt>
                      <c:pt idx="2">
                        <c:v>0.79743678257409867</c:v>
                      </c:pt>
                      <c:pt idx="3">
                        <c:v>0.79749511922477978</c:v>
                      </c:pt>
                      <c:pt idx="4">
                        <c:v>0.79625860477475907</c:v>
                      </c:pt>
                      <c:pt idx="5">
                        <c:v>0.79406534421140762</c:v>
                      </c:pt>
                      <c:pt idx="6">
                        <c:v>0.79985828730094755</c:v>
                      </c:pt>
                      <c:pt idx="7">
                        <c:v>0.80069087159558894</c:v>
                      </c:pt>
                      <c:pt idx="8">
                        <c:v>0.79445176018098185</c:v>
                      </c:pt>
                      <c:pt idx="9">
                        <c:v>0.79669605809154564</c:v>
                      </c:pt>
                      <c:pt idx="10">
                        <c:v>0.7944125330551558</c:v>
                      </c:pt>
                      <c:pt idx="11">
                        <c:v>0.79736458617028261</c:v>
                      </c:pt>
                      <c:pt idx="12">
                        <c:v>0.79511800626183071</c:v>
                      </c:pt>
                      <c:pt idx="13">
                        <c:v>0.79516678735389223</c:v>
                      </c:pt>
                      <c:pt idx="14">
                        <c:v>0.80567278955498911</c:v>
                      </c:pt>
                      <c:pt idx="15">
                        <c:v>0.79428390518037784</c:v>
                      </c:pt>
                      <c:pt idx="16">
                        <c:v>0.80643649193345912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5AD-4223-A6AA-FD852FAA2931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70461285303347E-2"/>
          <c:y val="6.004687442238734E-2"/>
          <c:w val="0.88725907742939336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-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GFX'!$Q$7:$Q$23</c:f>
              <c:numCache>
                <c:formatCode>0.0%</c:formatCode>
                <c:ptCount val="17"/>
                <c:pt idx="0">
                  <c:v>0.74762063617301744</c:v>
                </c:pt>
                <c:pt idx="1">
                  <c:v>0.74762063617301744</c:v>
                </c:pt>
                <c:pt idx="2">
                  <c:v>0.74762063617301744</c:v>
                </c:pt>
                <c:pt idx="3">
                  <c:v>0.74762063617301744</c:v>
                </c:pt>
                <c:pt idx="4">
                  <c:v>0.74762063617301744</c:v>
                </c:pt>
                <c:pt idx="5">
                  <c:v>0.74762063617301744</c:v>
                </c:pt>
                <c:pt idx="6">
                  <c:v>0.74762063617301744</c:v>
                </c:pt>
                <c:pt idx="7">
                  <c:v>0.74762063617301744</c:v>
                </c:pt>
                <c:pt idx="8">
                  <c:v>0.74762063617301744</c:v>
                </c:pt>
                <c:pt idx="9">
                  <c:v>0.74762063617301744</c:v>
                </c:pt>
                <c:pt idx="10">
                  <c:v>0.74762063617301744</c:v>
                </c:pt>
                <c:pt idx="11">
                  <c:v>0.74762063617301744</c:v>
                </c:pt>
                <c:pt idx="12">
                  <c:v>0.74762063617301744</c:v>
                </c:pt>
                <c:pt idx="13">
                  <c:v>0.74762063617301744</c:v>
                </c:pt>
                <c:pt idx="14">
                  <c:v>0.74762063617301744</c:v>
                </c:pt>
                <c:pt idx="15">
                  <c:v>0.74762063617301744</c:v>
                </c:pt>
                <c:pt idx="16">
                  <c:v>0.74762063617301744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44-47A6-8EC7-623112446BAA}"/>
            </c:ext>
          </c:extLst>
        </c:ser>
        <c:ser>
          <c:idx val="2"/>
          <c:order val="2"/>
          <c:tx>
            <c:strRef>
              <c:f>'Validation 4W -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GFX'!$S$7:$S$23</c:f>
              <c:numCache>
                <c:formatCode>0.0%</c:formatCode>
                <c:ptCount val="17"/>
                <c:pt idx="0">
                  <c:v>0.79265650969494506</c:v>
                </c:pt>
                <c:pt idx="1">
                  <c:v>0.79267507701750639</c:v>
                </c:pt>
                <c:pt idx="2">
                  <c:v>0.79269158092029646</c:v>
                </c:pt>
                <c:pt idx="3">
                  <c:v>0.79270634726381362</c:v>
                </c:pt>
                <c:pt idx="4">
                  <c:v>0.79271963672556434</c:v>
                </c:pt>
                <c:pt idx="5">
                  <c:v>0.79273166032229214</c:v>
                </c:pt>
                <c:pt idx="6">
                  <c:v>0.79274259069822639</c:v>
                </c:pt>
                <c:pt idx="7">
                  <c:v>0.79275257046814651</c:v>
                </c:pt>
                <c:pt idx="8">
                  <c:v>0.79276171847438859</c:v>
                </c:pt>
                <c:pt idx="9">
                  <c:v>0.79277013454196854</c:v>
                </c:pt>
                <c:pt idx="10">
                  <c:v>0.79277790313623075</c:v>
                </c:pt>
                <c:pt idx="11">
                  <c:v>0.79278509620758386</c:v>
                </c:pt>
                <c:pt idx="12">
                  <c:v>0.79279177542657742</c:v>
                </c:pt>
                <c:pt idx="13">
                  <c:v>0.79279799395649575</c:v>
                </c:pt>
                <c:pt idx="14">
                  <c:v>0.79280379787139388</c:v>
                </c:pt>
                <c:pt idx="15">
                  <c:v>0.79280922729964531</c:v>
                </c:pt>
                <c:pt idx="16">
                  <c:v>0.79281431735305163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244-47A6-8EC7-623112446BAA}"/>
            </c:ext>
          </c:extLst>
        </c:ser>
        <c:ser>
          <c:idx val="4"/>
          <c:order val="4"/>
          <c:tx>
            <c:strRef>
              <c:f>'Validation 4W -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GFX'!$U$7:$U$23</c:f>
              <c:numCache>
                <c:formatCode>0.0%</c:formatCode>
                <c:ptCount val="17"/>
                <c:pt idx="0">
                  <c:v>0.79543602968040394</c:v>
                </c:pt>
                <c:pt idx="1">
                  <c:v>0.79546087654057607</c:v>
                </c:pt>
                <c:pt idx="2">
                  <c:v>0.79548296284050068</c:v>
                </c:pt>
                <c:pt idx="3">
                  <c:v>0.79550272442785686</c:v>
                </c:pt>
                <c:pt idx="4">
                  <c:v>0.79552050998654433</c:v>
                </c:pt>
                <c:pt idx="5">
                  <c:v>0.79553660178865615</c:v>
                </c:pt>
                <c:pt idx="6">
                  <c:v>0.79555123078716528</c:v>
                </c:pt>
                <c:pt idx="7">
                  <c:v>0.79556458777161265</c:v>
                </c:pt>
                <c:pt idx="8">
                  <c:v>0.79557683173503069</c:v>
                </c:pt>
                <c:pt idx="9">
                  <c:v>0.79558809623290827</c:v>
                </c:pt>
                <c:pt idx="10">
                  <c:v>0.7955984942747768</c:v>
                </c:pt>
                <c:pt idx="11">
                  <c:v>0.7956081221288327</c:v>
                </c:pt>
                <c:pt idx="12">
                  <c:v>0.79561706231132023</c:v>
                </c:pt>
                <c:pt idx="13">
                  <c:v>0.79562538595744892</c:v>
                </c:pt>
                <c:pt idx="14">
                  <c:v>0.79563315471815055</c:v>
                </c:pt>
                <c:pt idx="15">
                  <c:v>0.79564042228973619</c:v>
                </c:pt>
                <c:pt idx="16">
                  <c:v>0.79564723565675333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44-47A6-8EC7-62311244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-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-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0.74701506345771729</c:v>
                      </c:pt>
                      <c:pt idx="1">
                        <c:v>0.74984854566881298</c:v>
                      </c:pt>
                      <c:pt idx="2">
                        <c:v>0.74134062282916413</c:v>
                      </c:pt>
                      <c:pt idx="3">
                        <c:v>0.75125407246481835</c:v>
                      </c:pt>
                      <c:pt idx="4">
                        <c:v>0.74896635331812889</c:v>
                      </c:pt>
                      <c:pt idx="5">
                        <c:v>0.75420717397770176</c:v>
                      </c:pt>
                      <c:pt idx="6">
                        <c:v>0.75085783352764657</c:v>
                      </c:pt>
                      <c:pt idx="7">
                        <c:v>0.74447315329472896</c:v>
                      </c:pt>
                      <c:pt idx="8">
                        <c:v>0.75039430873321944</c:v>
                      </c:pt>
                      <c:pt idx="9">
                        <c:v>0.74543758391539217</c:v>
                      </c:pt>
                      <c:pt idx="10">
                        <c:v>0.74951211638253512</c:v>
                      </c:pt>
                      <c:pt idx="11">
                        <c:v>0.74467501086649568</c:v>
                      </c:pt>
                      <c:pt idx="12">
                        <c:v>0.75014759392328223</c:v>
                      </c:pt>
                      <c:pt idx="13">
                        <c:v>0.74453296294562288</c:v>
                      </c:pt>
                      <c:pt idx="14">
                        <c:v>0.74663377693326904</c:v>
                      </c:pt>
                      <c:pt idx="15">
                        <c:v>0.75236055100635435</c:v>
                      </c:pt>
                      <c:pt idx="16">
                        <c:v>0.74498153532732669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244-47A6-8EC7-623112446BA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0.79262480343455721</c:v>
                      </c:pt>
                      <c:pt idx="1">
                        <c:v>0.79288117253753088</c:v>
                      </c:pt>
                      <c:pt idx="2">
                        <c:v>0.79636966985576663</c:v>
                      </c:pt>
                      <c:pt idx="3">
                        <c:v>0.78843366005206161</c:v>
                      </c:pt>
                      <c:pt idx="4">
                        <c:v>0.78776513899602962</c:v>
                      </c:pt>
                      <c:pt idx="5">
                        <c:v>0.78622333339104611</c:v>
                      </c:pt>
                      <c:pt idx="6">
                        <c:v>0.78846178070845596</c:v>
                      </c:pt>
                      <c:pt idx="7">
                        <c:v>0.79057250089935904</c:v>
                      </c:pt>
                      <c:pt idx="8">
                        <c:v>0.78867899562424548</c:v>
                      </c:pt>
                      <c:pt idx="9">
                        <c:v>0.79606805830166305</c:v>
                      </c:pt>
                      <c:pt idx="10">
                        <c:v>0.79372130884096292</c:v>
                      </c:pt>
                      <c:pt idx="11">
                        <c:v>0.79537750347218272</c:v>
                      </c:pt>
                      <c:pt idx="12">
                        <c:v>0.79761987733892525</c:v>
                      </c:pt>
                      <c:pt idx="13">
                        <c:v>0.79267907425740225</c:v>
                      </c:pt>
                      <c:pt idx="14">
                        <c:v>0.78778534983086801</c:v>
                      </c:pt>
                      <c:pt idx="15">
                        <c:v>0.79803384010755007</c:v>
                      </c:pt>
                      <c:pt idx="16">
                        <c:v>0.78885024576628637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244-47A6-8EC7-623112446BA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0.79659736628373734</c:v>
                      </c:pt>
                      <c:pt idx="1">
                        <c:v>0.79877794839575023</c:v>
                      </c:pt>
                      <c:pt idx="2">
                        <c:v>0.79374085515187998</c:v>
                      </c:pt>
                      <c:pt idx="3">
                        <c:v>0.7922570733121912</c:v>
                      </c:pt>
                      <c:pt idx="4">
                        <c:v>0.7981775484898993</c:v>
                      </c:pt>
                      <c:pt idx="5">
                        <c:v>0.79886194478413275</c:v>
                      </c:pt>
                      <c:pt idx="6">
                        <c:v>0.79280657904094964</c:v>
                      </c:pt>
                      <c:pt idx="7">
                        <c:v>0.79355976501042824</c:v>
                      </c:pt>
                      <c:pt idx="8">
                        <c:v>0.80058896577496141</c:v>
                      </c:pt>
                      <c:pt idx="9">
                        <c:v>0.80044913950089136</c:v>
                      </c:pt>
                      <c:pt idx="10">
                        <c:v>0.80137453934321168</c:v>
                      </c:pt>
                      <c:pt idx="11">
                        <c:v>0.78967288553775161</c:v>
                      </c:pt>
                      <c:pt idx="12">
                        <c:v>0.79948376123415332</c:v>
                      </c:pt>
                      <c:pt idx="13">
                        <c:v>0.7898571019092574</c:v>
                      </c:pt>
                      <c:pt idx="14">
                        <c:v>0.79778136423588952</c:v>
                      </c:pt>
                      <c:pt idx="15">
                        <c:v>0.7957518119488568</c:v>
                      </c:pt>
                      <c:pt idx="16">
                        <c:v>0.79086539577045623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244-47A6-8EC7-623112446BA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7-4693-8A08-7A998C4A65A3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F7-4693-8A08-7A998C4A65A3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FF7-4693-8A08-7A998C4A6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7FF7-4693-8A08-7A998C4A65A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FF7-4693-8A08-7A998C4A65A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FF7-4693-8A08-7A998C4A65A3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2B-4BD3-9630-16DBC7A52F6C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2B-4BD3-9630-16DBC7A52F6C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2B-4BD3-9630-16DBC7A5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992B-4BD3-9630-16DBC7A52F6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92B-4BD3-9630-16DBC7A52F6C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92B-4BD3-9630-16DBC7A52F6C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6F-4826-A245-6E99505D50F9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F6F-4826-A245-6E99505D50F9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F6F-4826-A245-6E99505D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F6F-4826-A245-6E99505D50F9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F6F-4826-A245-6E99505D50F9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F6F-4826-A245-6E99505D50F9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60132261376212"/>
          <c:y val="2.1582244695919985E-2"/>
          <c:w val="0.75661463737528922"/>
          <c:h val="0.83025331290002702"/>
        </c:manualLayout>
      </c:layout>
      <c:barChart>
        <c:barDir val="col"/>
        <c:grouping val="stacked"/>
        <c:varyColors val="0"/>
        <c:ser>
          <c:idx val="8"/>
          <c:order val="0"/>
          <c:tx>
            <c:strRef>
              <c:f>'Fig 5'!$V$23</c:f>
              <c:strCache>
                <c:ptCount val="1"/>
                <c:pt idx="0">
                  <c:v>On- &amp; off-chip VR inefficiencies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9.80449300542064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BD-4B82-88A1-49948BCF674B}"/>
                </c:ext>
              </c:extLst>
            </c:dLbl>
            <c:dLbl>
              <c:idx val="3"/>
              <c:layout>
                <c:manualLayout>
                  <c:x val="2.4676118656378606E-3"/>
                  <c:y val="-4.6396676975009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BD-4B82-88A1-49948BCF674B}"/>
                </c:ext>
              </c:extLst>
            </c:dLbl>
            <c:dLbl>
              <c:idx val="4"/>
              <c:layout>
                <c:manualLayout>
                  <c:x val="0"/>
                  <c:y val="-4.7388382859533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BD-4B82-88A1-49948BCF674B}"/>
                </c:ext>
              </c:extLst>
            </c:dLbl>
            <c:dLbl>
              <c:idx val="5"/>
              <c:layout>
                <c:manualLayout>
                  <c:x val="0"/>
                  <c:y val="-4.7388382859533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BD-4B82-88A1-49948BCF674B}"/>
                </c:ext>
              </c:extLst>
            </c:dLbl>
            <c:dLbl>
              <c:idx val="6"/>
              <c:layout>
                <c:manualLayout>
                  <c:x val="0"/>
                  <c:y val="-4.9022465027103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BD-4B82-88A1-49948BCF674B}"/>
                </c:ext>
              </c:extLst>
            </c:dLbl>
            <c:dLbl>
              <c:idx val="8"/>
              <c:layout>
                <c:manualLayout>
                  <c:x val="1.232008791304217E-3"/>
                  <c:y val="-3.921797202168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7BD-4B82-88A1-49948BCF674B}"/>
                </c:ext>
              </c:extLst>
            </c:dLbl>
            <c:dLbl>
              <c:idx val="9"/>
              <c:layout>
                <c:manualLayout>
                  <c:x val="-9.0346267674522149E-17"/>
                  <c:y val="-3.431572551897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7BD-4B82-88A1-49948BCF674B}"/>
                </c:ext>
              </c:extLst>
            </c:dLbl>
            <c:dLbl>
              <c:idx val="10"/>
              <c:layout>
                <c:manualLayout>
                  <c:x val="-1.2320087913043976E-3"/>
                  <c:y val="-3.5949807686542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7BD-4B82-88A1-49948BCF6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cat>
          <c:val>
            <c:numRef>
              <c:f>'Fig 5'!$W$23:$AE$23</c:f>
              <c:numCache>
                <c:formatCode>0.0%</c:formatCode>
                <c:ptCount val="9"/>
                <c:pt idx="0">
                  <c:v>0.20462428186491233</c:v>
                </c:pt>
                <c:pt idx="1">
                  <c:v>0.2069644959556195</c:v>
                </c:pt>
                <c:pt idx="2">
                  <c:v>0.18968142996440007</c:v>
                </c:pt>
                <c:pt idx="3">
                  <c:v>0.14611383196325917</c:v>
                </c:pt>
                <c:pt idx="4">
                  <c:v>0.1440864382931096</c:v>
                </c:pt>
                <c:pt idx="5">
                  <c:v>0.13992607819554573</c:v>
                </c:pt>
                <c:pt idx="6">
                  <c:v>0.15215177320183079</c:v>
                </c:pt>
                <c:pt idx="7">
                  <c:v>0.15957365534100995</c:v>
                </c:pt>
                <c:pt idx="8">
                  <c:v>0.1570661393340064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7BD-4B82-88A1-49948BCF674B}"/>
            </c:ext>
          </c:extLst>
        </c:ser>
        <c:ser>
          <c:idx val="3"/>
          <c:order val="1"/>
          <c:tx>
            <c:strRef>
              <c:f>'Fig 5'!$V$18</c:f>
              <c:strCache>
                <c:ptCount val="1"/>
                <c:pt idx="0">
                  <c:v>Conduction loss (I2R) - Core &amp; GFX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7BD-4B82-88A1-49948BCF674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7BD-4B82-88A1-49948BCF674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7BD-4B82-88A1-49948BCF674B}"/>
                </c:ext>
              </c:extLst>
            </c:dLbl>
            <c:dLbl>
              <c:idx val="4"/>
              <c:layout>
                <c:manualLayout>
                  <c:x val="0"/>
                  <c:y val="-3.5906305874690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7BD-4B82-88A1-49948BCF674B}"/>
                </c:ext>
              </c:extLst>
            </c:dLbl>
            <c:dLbl>
              <c:idx val="5"/>
              <c:layout>
                <c:manualLayout>
                  <c:x val="0"/>
                  <c:y val="-5.3418038177713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7BD-4B82-88A1-49948BCF674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7BD-4B82-88A1-49948BCF674B}"/>
                </c:ext>
              </c:extLst>
            </c:dLbl>
            <c:dLbl>
              <c:idx val="7"/>
              <c:layout>
                <c:manualLayout>
                  <c:x val="-1.2303361762817022E-3"/>
                  <c:y val="-1.6321048124859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7BD-4B82-88A1-49948BCF674B}"/>
                </c:ext>
              </c:extLst>
            </c:dLbl>
            <c:dLbl>
              <c:idx val="9"/>
              <c:layout>
                <c:manualLayout>
                  <c:x val="-9.0533555134889448E-17"/>
                  <c:y val="-1.469500709316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7BD-4B82-88A1-49948BCF6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cat>
          <c:val>
            <c:numRef>
              <c:f>'Fig 5'!$W$18:$AE$18</c:f>
              <c:numCache>
                <c:formatCode>0.0%</c:formatCode>
                <c:ptCount val="9"/>
                <c:pt idx="0">
                  <c:v>6.0075275082196479E-4</c:v>
                </c:pt>
                <c:pt idx="1">
                  <c:v>6.1163264480350423E-3</c:v>
                </c:pt>
                <c:pt idx="2">
                  <c:v>1.757825660893142E-2</c:v>
                </c:pt>
                <c:pt idx="3">
                  <c:v>4.9226375553733225E-3</c:v>
                </c:pt>
                <c:pt idx="4">
                  <c:v>8.7582560256018502E-2</c:v>
                </c:pt>
                <c:pt idx="5">
                  <c:v>0.20140953022978669</c:v>
                </c:pt>
                <c:pt idx="6">
                  <c:v>2.9054424897606065E-3</c:v>
                </c:pt>
                <c:pt idx="7">
                  <c:v>5.4798781013817556E-2</c:v>
                </c:pt>
                <c:pt idx="8">
                  <c:v>0.1362382118157586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7BD-4B82-88A1-49948BCF674B}"/>
            </c:ext>
          </c:extLst>
        </c:ser>
        <c:ser>
          <c:idx val="2"/>
          <c:order val="2"/>
          <c:tx>
            <c:strRef>
              <c:f>'Fig 5'!$V$17</c:f>
              <c:strCache>
                <c:ptCount val="1"/>
                <c:pt idx="0">
                  <c:v>Conduction loss (I2R) - SA &amp; IO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cat>
          <c:val>
            <c:numRef>
              <c:f>'Fig 5'!$W$17:$AE$17</c:f>
              <c:numCache>
                <c:formatCode>0.0%</c:formatCode>
                <c:ptCount val="9"/>
                <c:pt idx="0">
                  <c:v>1.0622394495047062E-3</c:v>
                </c:pt>
                <c:pt idx="1">
                  <c:v>1.0866557434861793E-3</c:v>
                </c:pt>
                <c:pt idx="2">
                  <c:v>1.0848982000628488E-3</c:v>
                </c:pt>
                <c:pt idx="3">
                  <c:v>9.280716919030655E-3</c:v>
                </c:pt>
                <c:pt idx="4">
                  <c:v>1.9884056612539821E-3</c:v>
                </c:pt>
                <c:pt idx="5">
                  <c:v>6.4931289045191943E-4</c:v>
                </c:pt>
                <c:pt idx="6">
                  <c:v>9.2593598508632618E-3</c:v>
                </c:pt>
                <c:pt idx="7">
                  <c:v>2.052362468517067E-3</c:v>
                </c:pt>
                <c:pt idx="8">
                  <c:v>7.0553673593627816E-4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7BD-4B82-88A1-49948BCF674B}"/>
            </c:ext>
          </c:extLst>
        </c:ser>
        <c:ser>
          <c:idx val="4"/>
          <c:order val="5"/>
          <c:tx>
            <c:strRef>
              <c:f>'Fig 5'!$V$19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cat>
          <c:val>
            <c:numRef>
              <c:f>'Fig 5'!$W$19:$AE$19</c:f>
              <c:numCache>
                <c:formatCode>0.0%</c:formatCode>
                <c:ptCount val="9"/>
                <c:pt idx="0">
                  <c:v>4.586081144488989E-2</c:v>
                </c:pt>
                <c:pt idx="1">
                  <c:v>4.5039248920614901E-2</c:v>
                </c:pt>
                <c:pt idx="2">
                  <c:v>4.0230807704807622E-2</c:v>
                </c:pt>
                <c:pt idx="3">
                  <c:v>4.3849129177391775E-2</c:v>
                </c:pt>
                <c:pt idx="4">
                  <c:v>4.2872279523696342E-2</c:v>
                </c:pt>
                <c:pt idx="5">
                  <c:v>3.5088539954426477E-2</c:v>
                </c:pt>
                <c:pt idx="6">
                  <c:v>4.1681136762705559E-2</c:v>
                </c:pt>
                <c:pt idx="7">
                  <c:v>3.683455709000024E-2</c:v>
                </c:pt>
                <c:pt idx="8">
                  <c:v>2.9124515687265859E-2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D7BD-4B82-88A1-49948BCF6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overlap val="100"/>
        <c:axId val="869079888"/>
        <c:axId val="869075296"/>
        <c:extLst>
          <c:ext xmlns:c15="http://schemas.microsoft.com/office/drawing/2012/chart" uri="{02D57815-91ED-43cb-92C2-25804820EDAC}">
            <c15:filteredBarSeries>
              <c15:ser>
                <c:idx val="0"/>
                <c:order val="6"/>
                <c:tx>
                  <c:strRef>
                    <c:extLst>
                      <c:ext uri="{02D57815-91ED-43cb-92C2-25804820EDAC}">
                        <c15:formulaRef>
                          <c15:sqref>'Fig 5'!$V$15</c15:sqref>
                        </c15:formulaRef>
                      </c:ext>
                    </c:extLst>
                    <c:strCache>
                      <c:ptCount val="1"/>
                      <c:pt idx="0">
                        <c:v>TOB losses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'Fig 5'!$W$15:$AE$15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4.586081144488989E-2</c:v>
                      </c:pt>
                      <c:pt idx="1">
                        <c:v>4.5039248920614901E-2</c:v>
                      </c:pt>
                      <c:pt idx="2">
                        <c:v>4.0230807704807622E-2</c:v>
                      </c:pt>
                      <c:pt idx="3">
                        <c:v>4.38468852069843E-2</c:v>
                      </c:pt>
                      <c:pt idx="4">
                        <c:v>3.9521609128843366E-2</c:v>
                      </c:pt>
                      <c:pt idx="5">
                        <c:v>2.9972069242032873E-2</c:v>
                      </c:pt>
                      <c:pt idx="6">
                        <c:v>4.1681136762705559E-2</c:v>
                      </c:pt>
                      <c:pt idx="7">
                        <c:v>3.683455709000024E-2</c:v>
                      </c:pt>
                      <c:pt idx="8">
                        <c:v>2.9124515687265859E-2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D-D7BD-4B82-88A1-49948BCF674B}"/>
                  </c:ext>
                </c:extLst>
              </c15:ser>
            </c15:filteredBarSeries>
            <c15:filteredBarSeries>
              <c15:ser>
                <c:idx val="1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5'!$V$16</c15:sqref>
                        </c15:formulaRef>
                      </c:ext>
                    </c:extLst>
                    <c:strCache>
                      <c:ptCount val="1"/>
                      <c:pt idx="0">
                        <c:v>shared V losses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5'!$W$16:$AE$16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2.2439704074736917E-6</c:v>
                      </c:pt>
                      <c:pt idx="4">
                        <c:v>3.3506703948529767E-3</c:v>
                      </c:pt>
                      <c:pt idx="5">
                        <c:v>5.1164707123936047E-3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D7BD-4B82-88A1-49948BCF674B}"/>
                  </c:ext>
                </c:extLst>
              </c15:ser>
            </c15:filteredBarSeries>
            <c15:filteredBarSeries>
              <c15:ser>
                <c:idx val="5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5'!$V$20</c15:sqref>
                        </c15:formulaRef>
                      </c:ext>
                    </c:extLst>
                    <c:strCache>
                      <c:ptCount val="1"/>
                      <c:pt idx="0">
                        <c:v>I2R losses 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5'!$W$20:$AE$20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1.6629922003266709E-3</c:v>
                      </c:pt>
                      <c:pt idx="1">
                        <c:v>7.2029821915212218E-3</c:v>
                      </c:pt>
                      <c:pt idx="2">
                        <c:v>1.8663154808994269E-2</c:v>
                      </c:pt>
                      <c:pt idx="3">
                        <c:v>1.4203354474403978E-2</c:v>
                      </c:pt>
                      <c:pt idx="4">
                        <c:v>8.9570965917272483E-2</c:v>
                      </c:pt>
                      <c:pt idx="5">
                        <c:v>0.20205884312023861</c:v>
                      </c:pt>
                      <c:pt idx="6">
                        <c:v>1.2164802340623868E-2</c:v>
                      </c:pt>
                      <c:pt idx="7">
                        <c:v>5.6851143482334623E-2</c:v>
                      </c:pt>
                      <c:pt idx="8">
                        <c:v>0.13694374855169489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F-D7BD-4B82-88A1-49948BCF674B}"/>
                  </c:ext>
                </c:extLst>
              </c15:ser>
            </c15:filteredBarSeries>
            <c15:filteredBarSeries>
              <c15:ser>
                <c:idx val="6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5'!$V$21</c15:sqref>
                        </c15:formulaRef>
                      </c:ext>
                    </c:extLst>
                    <c:strCache>
                      <c:ptCount val="1"/>
                      <c:pt idx="0">
                        <c:v>IVR/LDO in-eff losses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5'!$W$21:$AE$21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0.11962428186491225</c:v>
                      </c:pt>
                      <c:pt idx="1">
                        <c:v>0.11696449595561954</c:v>
                      </c:pt>
                      <c:pt idx="2">
                        <c:v>0.10968142996440013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6.0059859661574762E-3</c:v>
                      </c:pt>
                      <c:pt idx="7">
                        <c:v>1.5516601640365012E-2</c:v>
                      </c:pt>
                      <c:pt idx="8">
                        <c:v>1.7146462009554848E-2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D7BD-4B82-88A1-49948BCF674B}"/>
                  </c:ext>
                </c:extLst>
              </c15:ser>
            </c15:filteredBarSeries>
            <c15:filteredBarSeries>
              <c15:ser>
                <c:idx val="7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5'!$V$22</c15:sqref>
                        </c15:formulaRef>
                      </c:ext>
                    </c:extLst>
                    <c:strCache>
                      <c:ptCount val="1"/>
                      <c:pt idx="0">
                        <c:v>MBVR in-eff losses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5'!$W$22:$AE$22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8.5000000000000062E-2</c:v>
                      </c:pt>
                      <c:pt idx="1">
                        <c:v>8.9999999999999955E-2</c:v>
                      </c:pt>
                      <c:pt idx="2">
                        <c:v>7.9999999999999946E-2</c:v>
                      </c:pt>
                      <c:pt idx="3">
                        <c:v>0.14611383196325917</c:v>
                      </c:pt>
                      <c:pt idx="4">
                        <c:v>0.1440864382931096</c:v>
                      </c:pt>
                      <c:pt idx="5">
                        <c:v>0.13992607819554573</c:v>
                      </c:pt>
                      <c:pt idx="6">
                        <c:v>0.14614578723567331</c:v>
                      </c:pt>
                      <c:pt idx="7">
                        <c:v>0.14405705370064495</c:v>
                      </c:pt>
                      <c:pt idx="8">
                        <c:v>0.13991967732445154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1-D7BD-4B82-88A1-49948BCF674B}"/>
                  </c:ext>
                </c:extLst>
              </c15:ser>
            </c15:filteredBarSeries>
            <c15:filteredBarSeries>
              <c15:ser>
                <c:idx val="9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5'!$V$24</c15:sqref>
                        </c15:formulaRef>
                      </c:ext>
                    </c:extLst>
                    <c:strCache>
                      <c:ptCount val="1"/>
                      <c:pt idx="0">
                        <c:v>Total losses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5'!$W$13:$AE$14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4W</c:v>
                        </c:pt>
                        <c:pt idx="1">
                          <c:v>18W</c:v>
                        </c:pt>
                        <c:pt idx="2">
                          <c:v>50W</c:v>
                        </c:pt>
                        <c:pt idx="3">
                          <c:v>4W</c:v>
                        </c:pt>
                        <c:pt idx="4">
                          <c:v>18W</c:v>
                        </c:pt>
                        <c:pt idx="5">
                          <c:v>50W</c:v>
                        </c:pt>
                        <c:pt idx="6">
                          <c:v>4W</c:v>
                        </c:pt>
                        <c:pt idx="7">
                          <c:v>18W</c:v>
                        </c:pt>
                        <c:pt idx="8">
                          <c:v>50W</c:v>
                        </c:pt>
                      </c:lvl>
                      <c:lvl>
                        <c:pt idx="0">
                          <c:v>IVR</c:v>
                        </c:pt>
                        <c:pt idx="3">
                          <c:v>MBVR</c:v>
                        </c:pt>
                        <c:pt idx="6">
                          <c:v>LDO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'Fig 5'!$W$24:$AE$24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0.25214808551012891</c:v>
                      </c:pt>
                      <c:pt idx="1">
                        <c:v>0.2592067270677556</c:v>
                      </c:pt>
                      <c:pt idx="2">
                        <c:v>0.24857539247820198</c:v>
                      </c:pt>
                      <c:pt idx="3">
                        <c:v>0.20416631561505494</c:v>
                      </c:pt>
                      <c:pt idx="4">
                        <c:v>0.27652968373407844</c:v>
                      </c:pt>
                      <c:pt idx="5">
                        <c:v>0.3770734612702108</c:v>
                      </c:pt>
                      <c:pt idx="6">
                        <c:v>0.20599771230516023</c:v>
                      </c:pt>
                      <c:pt idx="7">
                        <c:v>0.25325935591334481</c:v>
                      </c:pt>
                      <c:pt idx="8">
                        <c:v>0.32313440357296713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D7BD-4B82-88A1-49948BCF674B}"/>
                  </c:ext>
                </c:extLst>
              </c15:ser>
            </c15:filteredBarSeries>
          </c:ext>
        </c:extLst>
      </c:barChart>
      <c:scatterChart>
        <c:scatterStyle val="lineMarker"/>
        <c:varyColors val="0"/>
        <c:ser>
          <c:idx val="11"/>
          <c:order val="3"/>
          <c:tx>
            <c:strRef>
              <c:f>'Fig 5'!$V$26</c:f>
              <c:strCache>
                <c:ptCount val="1"/>
                <c:pt idx="0">
                  <c:v>Chip input current (I)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5.01734085947051E-2"/>
                  <c:y val="-2.41328184688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7BD-4B82-88A1-49948BCF674B}"/>
                </c:ext>
              </c:extLst>
            </c:dLbl>
            <c:dLbl>
              <c:idx val="3"/>
              <c:layout>
                <c:manualLayout>
                  <c:x val="-2.5717937388635159E-2"/>
                  <c:y val="3.378602639338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7BD-4B82-88A1-49948BCF674B}"/>
                </c:ext>
              </c:extLst>
            </c:dLbl>
            <c:dLbl>
              <c:idx val="5"/>
              <c:layout>
                <c:manualLayout>
                  <c:x val="-8.7205557644521575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7BD-4B82-88A1-49948BCF674B}"/>
                </c:ext>
              </c:extLst>
            </c:dLbl>
            <c:dLbl>
              <c:idx val="8"/>
              <c:layout>
                <c:manualLayout>
                  <c:x val="-8.7205557644522858E-3"/>
                  <c:y val="-1.3545949029129361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D7BD-4B82-88A1-49948BCF6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xVal>
          <c:yVal>
            <c:numRef>
              <c:f>'Fig 5'!$W$26:$AE$26</c:f>
              <c:numCache>
                <c:formatCode>0</c:formatCode>
                <c:ptCount val="9"/>
                <c:pt idx="0">
                  <c:v>1</c:v>
                </c:pt>
                <c:pt idx="1">
                  <c:v>4.2340167829294382</c:v>
                </c:pt>
                <c:pt idx="2">
                  <c:v>10.988243725434456</c:v>
                </c:pt>
                <c:pt idx="3">
                  <c:v>2.1224728086430917</c:v>
                </c:pt>
                <c:pt idx="4">
                  <c:v>9.0352717843586063</c:v>
                </c:pt>
                <c:pt idx="5">
                  <c:v>21.486095583420951</c:v>
                </c:pt>
                <c:pt idx="6">
                  <c:v>2.1372147409007471</c:v>
                </c:pt>
                <c:pt idx="7">
                  <c:v>9.1486705585058399</c:v>
                </c:pt>
                <c:pt idx="8">
                  <c:v>21.762503894123849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D7BD-4B82-88A1-49948BCF674B}"/>
            </c:ext>
          </c:extLst>
        </c:ser>
        <c:ser>
          <c:idx val="10"/>
          <c:order val="4"/>
          <c:tx>
            <c:strRef>
              <c:f>'Fig 5'!$V$25</c:f>
              <c:strCache>
                <c:ptCount val="1"/>
                <c:pt idx="0">
                  <c:v>Load-line impedance (RLL)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50"/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3.6113614234431629E-2"/>
                  <c:y val="-3.6666676290466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7BD-4B82-88A1-49948BCF674B}"/>
                </c:ext>
              </c:extLst>
            </c:dLbl>
            <c:dLbl>
              <c:idx val="5"/>
              <c:layout>
                <c:manualLayout>
                  <c:x val="-2.7143730522017462E-2"/>
                  <c:y val="3.1483459375899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7BD-4B82-88A1-49948BCF674B}"/>
                </c:ext>
              </c:extLst>
            </c:dLbl>
            <c:dLbl>
              <c:idx val="8"/>
              <c:layout>
                <c:manualLayout>
                  <c:x val="-3.3312760186112338E-2"/>
                  <c:y val="-3.6454531908936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7BD-4B82-88A1-49948BCF674B}"/>
                </c:ext>
              </c:extLst>
            </c:dLbl>
            <c:dLbl>
              <c:idx val="10"/>
              <c:layout>
                <c:manualLayout>
                  <c:x val="-2.4905940851332124E-2"/>
                  <c:y val="-3.3333342082242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7BD-4B82-88A1-49948BCF6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multiLvlStrRef>
              <c:f>'Fig 5'!$W$13:$AE$14</c:f>
              <c:multiLvlStrCache>
                <c:ptCount val="9"/>
                <c:lvl>
                  <c:pt idx="0">
                    <c:v>4W</c:v>
                  </c:pt>
                  <c:pt idx="1">
                    <c:v>18W</c:v>
                  </c:pt>
                  <c:pt idx="2">
                    <c:v>50W</c:v>
                  </c:pt>
                  <c:pt idx="3">
                    <c:v>4W</c:v>
                  </c:pt>
                  <c:pt idx="4">
                    <c:v>18W</c:v>
                  </c:pt>
                  <c:pt idx="5">
                    <c:v>50W</c:v>
                  </c:pt>
                  <c:pt idx="6">
                    <c:v>4W</c:v>
                  </c:pt>
                  <c:pt idx="7">
                    <c:v>18W</c:v>
                  </c:pt>
                  <c:pt idx="8">
                    <c:v>50W</c:v>
                  </c:pt>
                </c:lvl>
                <c:lvl>
                  <c:pt idx="0">
                    <c:v>IVR</c:v>
                  </c:pt>
                  <c:pt idx="3">
                    <c:v>MBVR</c:v>
                  </c:pt>
                  <c:pt idx="6">
                    <c:v>LDO</c:v>
                  </c:pt>
                </c:lvl>
              </c:multiLvlStrCache>
            </c:multiLvlStrRef>
          </c:xVal>
          <c:yVal>
            <c:numRef>
              <c:f>'Fig 5'!$W$25:$AE$25</c:f>
              <c:numCache>
                <c:formatCode>0.0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  <c:pt idx="6">
                  <c:v>1.25</c:v>
                </c:pt>
                <c:pt idx="7">
                  <c:v>1.25</c:v>
                </c:pt>
                <c:pt idx="8">
                  <c:v>1.25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C-D7BD-4B82-88A1-49948BCF6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34120"/>
        <c:axId val="655924936"/>
      </c:scatterChart>
      <c:catAx>
        <c:axId val="86907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9075296"/>
        <c:crosses val="autoZero"/>
        <c:auto val="1"/>
        <c:lblAlgn val="ctr"/>
        <c:lblOffset val="100"/>
        <c:noMultiLvlLbl val="0"/>
      </c:catAx>
      <c:valAx>
        <c:axId val="869075296"/>
        <c:scaling>
          <c:orientation val="minMax"/>
          <c:max val="0.3900000000000000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PDN Power Conversion Losses (%)</a:t>
                </a:r>
              </a:p>
            </c:rich>
          </c:tx>
          <c:layout>
            <c:manualLayout>
              <c:xMode val="edge"/>
              <c:yMode val="edge"/>
              <c:x val="9.7326316221289268E-4"/>
              <c:y val="0.162137397004336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9079888"/>
        <c:crosses val="autoZero"/>
        <c:crossBetween val="between"/>
        <c:majorUnit val="5.000000000000001E-2"/>
      </c:valAx>
      <c:valAx>
        <c:axId val="655924936"/>
        <c:scaling>
          <c:orientation val="minMax"/>
          <c:max val="24.9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Chip Input Current, Load-line  (times)</a:t>
                </a:r>
              </a:p>
            </c:rich>
          </c:tx>
          <c:layout>
            <c:manualLayout>
              <c:xMode val="edge"/>
              <c:yMode val="edge"/>
              <c:x val="0.93314544183247783"/>
              <c:y val="0.112363331050280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34120"/>
        <c:crosses val="max"/>
        <c:crossBetween val="midCat"/>
      </c:valAx>
      <c:valAx>
        <c:axId val="655934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924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987908839394155"/>
          <c:y val="1.8394042308652484E-3"/>
          <c:w val="0.40220014170991852"/>
          <c:h val="0.2668465135433580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ysDot"/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3626551164382"/>
          <c:y val="6.004687442238734E-2"/>
          <c:w val="0.67576406145419021"/>
          <c:h val="0.63376522110548017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ST'!$Q$7:$Q$23</c:f>
              <c:numCache>
                <c:formatCode>0.0%</c:formatCode>
                <c:ptCount val="17"/>
                <c:pt idx="0">
                  <c:v>0.74712768746980918</c:v>
                </c:pt>
                <c:pt idx="1">
                  <c:v>0.74723947595158646</c:v>
                </c:pt>
                <c:pt idx="2">
                  <c:v>0.74733887157830536</c:v>
                </c:pt>
                <c:pt idx="3">
                  <c:v>0.74742782692412202</c:v>
                </c:pt>
                <c:pt idx="4">
                  <c:v>0.74750790484330221</c:v>
                </c:pt>
                <c:pt idx="5">
                  <c:v>0.74758037108076181</c:v>
                </c:pt>
                <c:pt idx="6">
                  <c:v>0.74764626167193704</c:v>
                </c:pt>
                <c:pt idx="7">
                  <c:v>0.74770643279121074</c:v>
                </c:pt>
                <c:pt idx="8">
                  <c:v>0.74776159815937959</c:v>
                </c:pt>
                <c:pt idx="9">
                  <c:v>0.74781235748795538</c:v>
                </c:pt>
                <c:pt idx="10">
                  <c:v>0.74785921836968006</c:v>
                </c:pt>
                <c:pt idx="11">
                  <c:v>0.7479026133118204</c:v>
                </c:pt>
                <c:pt idx="12">
                  <c:v>0.74794291312478256</c:v>
                </c:pt>
                <c:pt idx="13">
                  <c:v>0.7479804375445579</c:v>
                </c:pt>
                <c:pt idx="14">
                  <c:v>0.74801546373356587</c:v>
                </c:pt>
                <c:pt idx="15">
                  <c:v>0.74804823313833446</c:v>
                </c:pt>
                <c:pt idx="16">
                  <c:v>0.74807895706300342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F1A-4EBE-9962-99AEBA93DDFE}"/>
            </c:ext>
          </c:extLst>
        </c:ser>
        <c:ser>
          <c:idx val="2"/>
          <c:order val="2"/>
          <c:tx>
            <c:strRef>
              <c:f>'Validation 4W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ST'!$S$7:$S$23</c:f>
              <c:numCache>
                <c:formatCode>0.0%</c:formatCode>
                <c:ptCount val="17"/>
                <c:pt idx="0">
                  <c:v>0.79185777231353061</c:v>
                </c:pt>
                <c:pt idx="1">
                  <c:v>0.79201675988664832</c:v>
                </c:pt>
                <c:pt idx="2">
                  <c:v>0.79215804950777891</c:v>
                </c:pt>
                <c:pt idx="3">
                  <c:v>0.79228444045115043</c:v>
                </c:pt>
                <c:pt idx="4">
                  <c:v>0.79239817121722733</c:v>
                </c:pt>
                <c:pt idx="5">
                  <c:v>0.79250105325764508</c:v>
                </c:pt>
                <c:pt idx="6">
                  <c:v>0.79259456817597018</c:v>
                </c:pt>
                <c:pt idx="7">
                  <c:v>0.79267993953591465</c:v>
                </c:pt>
                <c:pt idx="8">
                  <c:v>0.79275818669313736</c:v>
                </c:pt>
                <c:pt idx="9">
                  <c:v>0.79283016569054532</c:v>
                </c:pt>
                <c:pt idx="10">
                  <c:v>0.79289660070435131</c:v>
                </c:pt>
                <c:pt idx="11">
                  <c:v>0.79295810849364123</c:v>
                </c:pt>
                <c:pt idx="12">
                  <c:v>0.79301521760461369</c:v>
                </c:pt>
                <c:pt idx="13">
                  <c:v>0.79306838359702314</c:v>
                </c:pt>
                <c:pt idx="14">
                  <c:v>0.79311800122200127</c:v>
                </c:pt>
                <c:pt idx="15">
                  <c:v>0.79316441424037176</c:v>
                </c:pt>
                <c:pt idx="16">
                  <c:v>0.79320792339813739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F1A-4EBE-9962-99AEBA93DDFE}"/>
            </c:ext>
          </c:extLst>
        </c:ser>
        <c:ser>
          <c:idx val="4"/>
          <c:order val="4"/>
          <c:tx>
            <c:strRef>
              <c:f>'Validation 4W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ST'!$U$7:$U$23</c:f>
              <c:numCache>
                <c:formatCode>0.0%</c:formatCode>
                <c:ptCount val="17"/>
                <c:pt idx="0">
                  <c:v>0.79449778911934066</c:v>
                </c:pt>
                <c:pt idx="1">
                  <c:v>0.79472346703037633</c:v>
                </c:pt>
                <c:pt idx="2">
                  <c:v>0.7949240949193328</c:v>
                </c:pt>
                <c:pt idx="3">
                  <c:v>0.79510362424832592</c:v>
                </c:pt>
                <c:pt idx="4">
                  <c:v>0.7952652169134774</c:v>
                </c:pt>
                <c:pt idx="5">
                  <c:v>0.795411433071325</c:v>
                </c:pt>
                <c:pt idx="6">
                  <c:v>0.79554436778312532</c:v>
                </c:pt>
                <c:pt idx="7">
                  <c:v>0.79566575204155332</c:v>
                </c:pt>
                <c:pt idx="8">
                  <c:v>0.79577702856020904</c:v>
                </c:pt>
                <c:pt idx="9">
                  <c:v>0.79587940938708057</c:v>
                </c:pt>
                <c:pt idx="10">
                  <c:v>0.7959739202320284</c:v>
                </c:pt>
                <c:pt idx="11">
                  <c:v>0.79606143495043713</c:v>
                </c:pt>
                <c:pt idx="12">
                  <c:v>0.79614270264236531</c:v>
                </c:pt>
                <c:pt idx="13">
                  <c:v>0.79621836914852895</c:v>
                </c:pt>
                <c:pt idx="14">
                  <c:v>0.79628899424971666</c:v>
                </c:pt>
                <c:pt idx="15">
                  <c:v>0.79635506553925384</c:v>
                </c:pt>
                <c:pt idx="16">
                  <c:v>0.79641700969586859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F1A-4EBE-9962-99AEBA93D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0.74166618407440488</c:v>
                      </c:pt>
                      <c:pt idx="1">
                        <c:v>0.74467644454907245</c:v>
                      </c:pt>
                      <c:pt idx="2">
                        <c:v>0.75126240065409144</c:v>
                      </c:pt>
                      <c:pt idx="3">
                        <c:v>0.74604508544431236</c:v>
                      </c:pt>
                      <c:pt idx="4">
                        <c:v>0.75015408282644758</c:v>
                      </c:pt>
                      <c:pt idx="5">
                        <c:v>0.75489918291364244</c:v>
                      </c:pt>
                      <c:pt idx="6">
                        <c:v>0.74331738981685658</c:v>
                      </c:pt>
                      <c:pt idx="7">
                        <c:v>0.74675684562156586</c:v>
                      </c:pt>
                      <c:pt idx="8">
                        <c:v>0.74563047760462531</c:v>
                      </c:pt>
                      <c:pt idx="9">
                        <c:v>0.74459676435075717</c:v>
                      </c:pt>
                      <c:pt idx="10">
                        <c:v>0.75035706815903469</c:v>
                      </c:pt>
                      <c:pt idx="11">
                        <c:v>0.75485810761562044</c:v>
                      </c:pt>
                      <c:pt idx="12">
                        <c:v>0.75077761676552546</c:v>
                      </c:pt>
                      <c:pt idx="13">
                        <c:v>0.74066518886537214</c:v>
                      </c:pt>
                      <c:pt idx="14">
                        <c:v>0.74824734852732333</c:v>
                      </c:pt>
                      <c:pt idx="15">
                        <c:v>0.74937227851098931</c:v>
                      </c:pt>
                      <c:pt idx="16">
                        <c:v>0.75532036136737324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0F1A-4EBE-9962-99AEBA93DDF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0.79912702666336877</c:v>
                      </c:pt>
                      <c:pt idx="1">
                        <c:v>0.78810419709280832</c:v>
                      </c:pt>
                      <c:pt idx="2">
                        <c:v>0.79634856558967504</c:v>
                      </c:pt>
                      <c:pt idx="3">
                        <c:v>0.78782387905141038</c:v>
                      </c:pt>
                      <c:pt idx="4">
                        <c:v>0.7959401910425683</c:v>
                      </c:pt>
                      <c:pt idx="5">
                        <c:v>0.79017902517160021</c:v>
                      </c:pt>
                      <c:pt idx="6">
                        <c:v>0.78784692671259604</c:v>
                      </c:pt>
                      <c:pt idx="7">
                        <c:v>0.78758300752469868</c:v>
                      </c:pt>
                      <c:pt idx="8">
                        <c:v>0.79145806326696067</c:v>
                      </c:pt>
                      <c:pt idx="9">
                        <c:v>0.79168056195029402</c:v>
                      </c:pt>
                      <c:pt idx="10">
                        <c:v>0.79271423448618938</c:v>
                      </c:pt>
                      <c:pt idx="11">
                        <c:v>0.78935014909999512</c:v>
                      </c:pt>
                      <c:pt idx="12">
                        <c:v>0.79449022590935825</c:v>
                      </c:pt>
                      <c:pt idx="13">
                        <c:v>0.79727957671392324</c:v>
                      </c:pt>
                      <c:pt idx="14">
                        <c:v>0.78785962887389938</c:v>
                      </c:pt>
                      <c:pt idx="15">
                        <c:v>0.79306923451066291</c:v>
                      </c:pt>
                      <c:pt idx="16">
                        <c:v>0.78596593505751244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F1A-4EBE-9962-99AEBA93DDFE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0.79994804395269936</c:v>
                      </c:pt>
                      <c:pt idx="1">
                        <c:v>0.79431021082752051</c:v>
                      </c:pt>
                      <c:pt idx="2">
                        <c:v>0.79801634964856893</c:v>
                      </c:pt>
                      <c:pt idx="3">
                        <c:v>0.78918010224767599</c:v>
                      </c:pt>
                      <c:pt idx="4">
                        <c:v>0.7977305390859093</c:v>
                      </c:pt>
                      <c:pt idx="5">
                        <c:v>0.79288202471415825</c:v>
                      </c:pt>
                      <c:pt idx="6">
                        <c:v>0.79648311013710937</c:v>
                      </c:pt>
                      <c:pt idx="7">
                        <c:v>0.79194999297951929</c:v>
                      </c:pt>
                      <c:pt idx="8">
                        <c:v>0.79931823633730203</c:v>
                      </c:pt>
                      <c:pt idx="9">
                        <c:v>0.79469354906709377</c:v>
                      </c:pt>
                      <c:pt idx="10">
                        <c:v>0.80161737532647348</c:v>
                      </c:pt>
                      <c:pt idx="11">
                        <c:v>0.80133932226415849</c:v>
                      </c:pt>
                      <c:pt idx="12">
                        <c:v>0.80210581148515658</c:v>
                      </c:pt>
                      <c:pt idx="13">
                        <c:v>0.78996805495071298</c:v>
                      </c:pt>
                      <c:pt idx="14">
                        <c:v>0.78959220380807649</c:v>
                      </c:pt>
                      <c:pt idx="15">
                        <c:v>0.80239940048669678</c:v>
                      </c:pt>
                      <c:pt idx="16">
                        <c:v>0.80102826418200768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F1A-4EBE-9962-99AEBA93DDFE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layout>
            <c:manualLayout>
              <c:xMode val="edge"/>
              <c:yMode val="edge"/>
              <c:x val="0.50116830662471246"/>
              <c:y val="0.84985848031895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9082033804420581E-2"/>
              <c:y val="0.252336885055794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19125221540683E-2"/>
          <c:y val="6.004687442238734E-2"/>
          <c:w val="0.88756174955691858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4W'!$Q$7:$Q$23</c:f>
              <c:numCache>
                <c:formatCode>0.0%</c:formatCode>
                <c:ptCount val="17"/>
                <c:pt idx="0">
                  <c:v>0.74730862774924434</c:v>
                </c:pt>
                <c:pt idx="1">
                  <c:v>0.74742041636431644</c:v>
                </c:pt>
                <c:pt idx="2">
                  <c:v>0.74751981210278473</c:v>
                </c:pt>
                <c:pt idx="3">
                  <c:v>0.74760876754321104</c:v>
                </c:pt>
                <c:pt idx="4">
                  <c:v>0.74768884554319459</c:v>
                </c:pt>
                <c:pt idx="5">
                  <c:v>0.74776131185021266</c:v>
                </c:pt>
                <c:pt idx="6">
                  <c:v>0.74782720250169532</c:v>
                </c:pt>
                <c:pt idx="7">
                  <c:v>0.74788737367359592</c:v>
                </c:pt>
                <c:pt idx="8">
                  <c:v>0.74794253908796204</c:v>
                </c:pt>
                <c:pt idx="9">
                  <c:v>0.74799329845731177</c:v>
                </c:pt>
                <c:pt idx="10">
                  <c:v>0.74804015937520363</c:v>
                </c:pt>
                <c:pt idx="11">
                  <c:v>0.74808355434957363</c:v>
                </c:pt>
                <c:pt idx="12">
                  <c:v>0.74812385419137928</c:v>
                </c:pt>
                <c:pt idx="13">
                  <c:v>0.74816137863706955</c:v>
                </c:pt>
                <c:pt idx="14">
                  <c:v>0.74819640484944805</c:v>
                </c:pt>
                <c:pt idx="15">
                  <c:v>0.74822917427536528</c:v>
                </c:pt>
                <c:pt idx="16">
                  <c:v>0.74825989821923378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AD-4223-A6AA-FD852FAA2931}"/>
            </c:ext>
          </c:extLst>
        </c:ser>
        <c:ser>
          <c:idx val="2"/>
          <c:order val="2"/>
          <c:tx>
            <c:strRef>
              <c:f>'Validation 4W'!$S$5:$S$6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4W'!$S$7:$S$23</c:f>
              <c:numCache>
                <c:formatCode>0.0%</c:formatCode>
                <c:ptCount val="17"/>
                <c:pt idx="0">
                  <c:v>0.79858336162804222</c:v>
                </c:pt>
                <c:pt idx="1">
                  <c:v>0.79905405970852217</c:v>
                </c:pt>
                <c:pt idx="2">
                  <c:v>0.79947258526582987</c:v>
                </c:pt>
                <c:pt idx="3">
                  <c:v>0.79984715687501329</c:v>
                </c:pt>
                <c:pt idx="4">
                  <c:v>0.80018435307030134</c:v>
                </c:pt>
                <c:pt idx="5">
                  <c:v>0.80048950199191904</c:v>
                </c:pt>
                <c:pt idx="6">
                  <c:v>0.80076696498549826</c:v>
                </c:pt>
                <c:pt idx="7">
                  <c:v>0.80102034636495345</c:v>
                </c:pt>
                <c:pt idx="8">
                  <c:v>0.80125265083344643</c:v>
                </c:pt>
                <c:pt idx="9">
                  <c:v>0.80146640319145857</c:v>
                </c:pt>
                <c:pt idx="10">
                  <c:v>0.80166374046769928</c:v>
                </c:pt>
                <c:pt idx="11">
                  <c:v>0.80184648361049471</c:v>
                </c:pt>
                <c:pt idx="12">
                  <c:v>0.8020161938412943</c:v>
                </c:pt>
                <c:pt idx="13">
                  <c:v>0.80217421736678274</c:v>
                </c:pt>
                <c:pt idx="14">
                  <c:v>0.80232172116186307</c:v>
                </c:pt>
                <c:pt idx="15">
                  <c:v>0.80245972183683778</c:v>
                </c:pt>
                <c:pt idx="16">
                  <c:v>0.80258910909950976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AD-4223-A6AA-FD852FAA2931}"/>
            </c:ext>
          </c:extLst>
        </c:ser>
        <c:ser>
          <c:idx val="4"/>
          <c:order val="4"/>
          <c:tx>
            <c:strRef>
              <c:f>'Validation 4W'!$U$5:$U$6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4W'!$U$7:$U$23</c:f>
              <c:numCache>
                <c:formatCode>0.0%</c:formatCode>
                <c:ptCount val="17"/>
                <c:pt idx="0">
                  <c:v>0.79752110635852957</c:v>
                </c:pt>
                <c:pt idx="1">
                  <c:v>0.79783560761550876</c:v>
                </c:pt>
                <c:pt idx="2">
                  <c:v>0.79811518047750452</c:v>
                </c:pt>
                <c:pt idx="3">
                  <c:v>0.79836533744259219</c:v>
                </c:pt>
                <c:pt idx="4">
                  <c:v>0.79859048900264684</c:v>
                </c:pt>
                <c:pt idx="5">
                  <c:v>0.79879420591039718</c:v>
                </c:pt>
                <c:pt idx="6">
                  <c:v>0.79897940995000249</c:v>
                </c:pt>
                <c:pt idx="7">
                  <c:v>0.7991485149617128</c:v>
                </c:pt>
                <c:pt idx="8">
                  <c:v>0.79930353262400955</c:v>
                </c:pt>
                <c:pt idx="9">
                  <c:v>0.79944615285737497</c:v>
                </c:pt>
                <c:pt idx="10">
                  <c:v>0.7995778056798476</c:v>
                </c:pt>
                <c:pt idx="11">
                  <c:v>0.79969970932150147</c:v>
                </c:pt>
                <c:pt idx="12">
                  <c:v>0.79981290803197846</c:v>
                </c:pt>
                <c:pt idx="13">
                  <c:v>0.79991830206817716</c:v>
                </c:pt>
                <c:pt idx="14">
                  <c:v>0.80001667168616797</c:v>
                </c:pt>
                <c:pt idx="15">
                  <c:v>0.80010869649083105</c:v>
                </c:pt>
                <c:pt idx="16">
                  <c:v>0.80019497115842342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AD-4223-A6AA-FD852FAA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0.74085188120549084</c:v>
                      </c:pt>
                      <c:pt idx="1">
                        <c:v>0.7438701693865859</c:v>
                      </c:pt>
                      <c:pt idx="2">
                        <c:v>0.7444250800806792</c:v>
                      </c:pt>
                      <c:pt idx="3">
                        <c:v>0.74944040902369191</c:v>
                      </c:pt>
                      <c:pt idx="4">
                        <c:v>0.74182696499413603</c:v>
                      </c:pt>
                      <c:pt idx="5">
                        <c:v>0.75446125320439061</c:v>
                      </c:pt>
                      <c:pt idx="6">
                        <c:v>0.74055084382135383</c:v>
                      </c:pt>
                      <c:pt idx="7">
                        <c:v>0.74043841543180688</c:v>
                      </c:pt>
                      <c:pt idx="8">
                        <c:v>0.75065757050485138</c:v>
                      </c:pt>
                      <c:pt idx="9">
                        <c:v>0.74878617135367653</c:v>
                      </c:pt>
                      <c:pt idx="10">
                        <c:v>0.74852638547879757</c:v>
                      </c:pt>
                      <c:pt idx="11">
                        <c:v>0.74162011243999337</c:v>
                      </c:pt>
                      <c:pt idx="12">
                        <c:v>0.74418872271833258</c:v>
                      </c:pt>
                      <c:pt idx="13">
                        <c:v>0.74225090374583669</c:v>
                      </c:pt>
                      <c:pt idx="14">
                        <c:v>0.75109192493621546</c:v>
                      </c:pt>
                      <c:pt idx="15">
                        <c:v>0.75559923164197762</c:v>
                      </c:pt>
                      <c:pt idx="16">
                        <c:v>0.75454528136427534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45AD-4223-A6AA-FD852FAA2931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0.79795248077235614</c:v>
                      </c:pt>
                      <c:pt idx="1">
                        <c:v>0.80014077322972577</c:v>
                      </c:pt>
                      <c:pt idx="2">
                        <c:v>0.80251058108984008</c:v>
                      </c:pt>
                      <c:pt idx="3">
                        <c:v>0.79823946408969459</c:v>
                      </c:pt>
                      <c:pt idx="4">
                        <c:v>0.80180072546350323</c:v>
                      </c:pt>
                      <c:pt idx="5">
                        <c:v>0.79666316217239763</c:v>
                      </c:pt>
                      <c:pt idx="6">
                        <c:v>0.80125543283413947</c:v>
                      </c:pt>
                      <c:pt idx="7">
                        <c:v>0.79795243843837571</c:v>
                      </c:pt>
                      <c:pt idx="8">
                        <c:v>0.80580376589018032</c:v>
                      </c:pt>
                      <c:pt idx="9">
                        <c:v>0.79853303615577786</c:v>
                      </c:pt>
                      <c:pt idx="10">
                        <c:v>0.80113464239899057</c:v>
                      </c:pt>
                      <c:pt idx="11">
                        <c:v>0.80062767695540682</c:v>
                      </c:pt>
                      <c:pt idx="12">
                        <c:v>0.79879208874205232</c:v>
                      </c:pt>
                      <c:pt idx="13">
                        <c:v>0.80357000050500105</c:v>
                      </c:pt>
                      <c:pt idx="14">
                        <c:v>0.79897603958461805</c:v>
                      </c:pt>
                      <c:pt idx="15">
                        <c:v>0.8013362782262663</c:v>
                      </c:pt>
                      <c:pt idx="16">
                        <c:v>0.80314289558478846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5AD-4223-A6AA-FD852FAA2931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0.80035230628610232</c:v>
                      </c:pt>
                      <c:pt idx="1">
                        <c:v>0.80427414096896588</c:v>
                      </c:pt>
                      <c:pt idx="2">
                        <c:v>0.79743678257409867</c:v>
                      </c:pt>
                      <c:pt idx="3">
                        <c:v>0.79749511922477978</c:v>
                      </c:pt>
                      <c:pt idx="4">
                        <c:v>0.79625860477475907</c:v>
                      </c:pt>
                      <c:pt idx="5">
                        <c:v>0.79406534421140762</c:v>
                      </c:pt>
                      <c:pt idx="6">
                        <c:v>0.79985828730094755</c:v>
                      </c:pt>
                      <c:pt idx="7">
                        <c:v>0.80069087159558894</c:v>
                      </c:pt>
                      <c:pt idx="8">
                        <c:v>0.79445176018098185</c:v>
                      </c:pt>
                      <c:pt idx="9">
                        <c:v>0.79669605809154564</c:v>
                      </c:pt>
                      <c:pt idx="10">
                        <c:v>0.7944125330551558</c:v>
                      </c:pt>
                      <c:pt idx="11">
                        <c:v>0.79736458617028261</c:v>
                      </c:pt>
                      <c:pt idx="12">
                        <c:v>0.79511800626183071</c:v>
                      </c:pt>
                      <c:pt idx="13">
                        <c:v>0.79516678735389223</c:v>
                      </c:pt>
                      <c:pt idx="14">
                        <c:v>0.80567278955498911</c:v>
                      </c:pt>
                      <c:pt idx="15">
                        <c:v>0.79428390518037784</c:v>
                      </c:pt>
                      <c:pt idx="16">
                        <c:v>0.80643649193345912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5AD-4223-A6AA-FD852FAA2931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70461285303347E-2"/>
          <c:y val="6.004687442238734E-2"/>
          <c:w val="0.88725907742939336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-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GFX'!$Q$7:$Q$23</c:f>
              <c:numCache>
                <c:formatCode>0.0%</c:formatCode>
                <c:ptCount val="17"/>
                <c:pt idx="0">
                  <c:v>0.74762063617301744</c:v>
                </c:pt>
                <c:pt idx="1">
                  <c:v>0.74762063617301744</c:v>
                </c:pt>
                <c:pt idx="2">
                  <c:v>0.74762063617301744</c:v>
                </c:pt>
                <c:pt idx="3">
                  <c:v>0.74762063617301744</c:v>
                </c:pt>
                <c:pt idx="4">
                  <c:v>0.74762063617301744</c:v>
                </c:pt>
                <c:pt idx="5">
                  <c:v>0.74762063617301744</c:v>
                </c:pt>
                <c:pt idx="6">
                  <c:v>0.74762063617301744</c:v>
                </c:pt>
                <c:pt idx="7">
                  <c:v>0.74762063617301744</c:v>
                </c:pt>
                <c:pt idx="8">
                  <c:v>0.74762063617301744</c:v>
                </c:pt>
                <c:pt idx="9">
                  <c:v>0.74762063617301744</c:v>
                </c:pt>
                <c:pt idx="10">
                  <c:v>0.74762063617301744</c:v>
                </c:pt>
                <c:pt idx="11">
                  <c:v>0.74762063617301744</c:v>
                </c:pt>
                <c:pt idx="12">
                  <c:v>0.74762063617301744</c:v>
                </c:pt>
                <c:pt idx="13">
                  <c:v>0.74762063617301744</c:v>
                </c:pt>
                <c:pt idx="14">
                  <c:v>0.74762063617301744</c:v>
                </c:pt>
                <c:pt idx="15">
                  <c:v>0.74762063617301744</c:v>
                </c:pt>
                <c:pt idx="16">
                  <c:v>0.74762063617301744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44-47A6-8EC7-623112446BAA}"/>
            </c:ext>
          </c:extLst>
        </c:ser>
        <c:ser>
          <c:idx val="2"/>
          <c:order val="2"/>
          <c:tx>
            <c:strRef>
              <c:f>'Validation 4W -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GFX'!$S$7:$S$23</c:f>
              <c:numCache>
                <c:formatCode>0.0%</c:formatCode>
                <c:ptCount val="17"/>
                <c:pt idx="0">
                  <c:v>0.79265650969494506</c:v>
                </c:pt>
                <c:pt idx="1">
                  <c:v>0.79267507701750639</c:v>
                </c:pt>
                <c:pt idx="2">
                  <c:v>0.79269158092029646</c:v>
                </c:pt>
                <c:pt idx="3">
                  <c:v>0.79270634726381362</c:v>
                </c:pt>
                <c:pt idx="4">
                  <c:v>0.79271963672556434</c:v>
                </c:pt>
                <c:pt idx="5">
                  <c:v>0.79273166032229214</c:v>
                </c:pt>
                <c:pt idx="6">
                  <c:v>0.79274259069822639</c:v>
                </c:pt>
                <c:pt idx="7">
                  <c:v>0.79275257046814651</c:v>
                </c:pt>
                <c:pt idx="8">
                  <c:v>0.79276171847438859</c:v>
                </c:pt>
                <c:pt idx="9">
                  <c:v>0.79277013454196854</c:v>
                </c:pt>
                <c:pt idx="10">
                  <c:v>0.79277790313623075</c:v>
                </c:pt>
                <c:pt idx="11">
                  <c:v>0.79278509620758386</c:v>
                </c:pt>
                <c:pt idx="12">
                  <c:v>0.79279177542657742</c:v>
                </c:pt>
                <c:pt idx="13">
                  <c:v>0.79279799395649575</c:v>
                </c:pt>
                <c:pt idx="14">
                  <c:v>0.79280379787139388</c:v>
                </c:pt>
                <c:pt idx="15">
                  <c:v>0.79280922729964531</c:v>
                </c:pt>
                <c:pt idx="16">
                  <c:v>0.79281431735305163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244-47A6-8EC7-623112446BAA}"/>
            </c:ext>
          </c:extLst>
        </c:ser>
        <c:ser>
          <c:idx val="4"/>
          <c:order val="4"/>
          <c:tx>
            <c:strRef>
              <c:f>'Validation 4W -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GFX'!$U$7:$U$23</c:f>
              <c:numCache>
                <c:formatCode>0.0%</c:formatCode>
                <c:ptCount val="17"/>
                <c:pt idx="0">
                  <c:v>0.79543602968040394</c:v>
                </c:pt>
                <c:pt idx="1">
                  <c:v>0.79546087654057607</c:v>
                </c:pt>
                <c:pt idx="2">
                  <c:v>0.79548296284050068</c:v>
                </c:pt>
                <c:pt idx="3">
                  <c:v>0.79550272442785686</c:v>
                </c:pt>
                <c:pt idx="4">
                  <c:v>0.79552050998654433</c:v>
                </c:pt>
                <c:pt idx="5">
                  <c:v>0.79553660178865615</c:v>
                </c:pt>
                <c:pt idx="6">
                  <c:v>0.79555123078716528</c:v>
                </c:pt>
                <c:pt idx="7">
                  <c:v>0.79556458777161265</c:v>
                </c:pt>
                <c:pt idx="8">
                  <c:v>0.79557683173503069</c:v>
                </c:pt>
                <c:pt idx="9">
                  <c:v>0.79558809623290827</c:v>
                </c:pt>
                <c:pt idx="10">
                  <c:v>0.7955984942747768</c:v>
                </c:pt>
                <c:pt idx="11">
                  <c:v>0.7956081221288327</c:v>
                </c:pt>
                <c:pt idx="12">
                  <c:v>0.79561706231132023</c:v>
                </c:pt>
                <c:pt idx="13">
                  <c:v>0.79562538595744892</c:v>
                </c:pt>
                <c:pt idx="14">
                  <c:v>0.79563315471815055</c:v>
                </c:pt>
                <c:pt idx="15">
                  <c:v>0.79564042228973619</c:v>
                </c:pt>
                <c:pt idx="16">
                  <c:v>0.79564723565675333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44-47A6-8EC7-62311244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-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-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0.74701506345771729</c:v>
                      </c:pt>
                      <c:pt idx="1">
                        <c:v>0.74984854566881298</c:v>
                      </c:pt>
                      <c:pt idx="2">
                        <c:v>0.74134062282916413</c:v>
                      </c:pt>
                      <c:pt idx="3">
                        <c:v>0.75125407246481835</c:v>
                      </c:pt>
                      <c:pt idx="4">
                        <c:v>0.74896635331812889</c:v>
                      </c:pt>
                      <c:pt idx="5">
                        <c:v>0.75420717397770176</c:v>
                      </c:pt>
                      <c:pt idx="6">
                        <c:v>0.75085783352764657</c:v>
                      </c:pt>
                      <c:pt idx="7">
                        <c:v>0.74447315329472896</c:v>
                      </c:pt>
                      <c:pt idx="8">
                        <c:v>0.75039430873321944</c:v>
                      </c:pt>
                      <c:pt idx="9">
                        <c:v>0.74543758391539217</c:v>
                      </c:pt>
                      <c:pt idx="10">
                        <c:v>0.74951211638253512</c:v>
                      </c:pt>
                      <c:pt idx="11">
                        <c:v>0.74467501086649568</c:v>
                      </c:pt>
                      <c:pt idx="12">
                        <c:v>0.75014759392328223</c:v>
                      </c:pt>
                      <c:pt idx="13">
                        <c:v>0.74453296294562288</c:v>
                      </c:pt>
                      <c:pt idx="14">
                        <c:v>0.74663377693326904</c:v>
                      </c:pt>
                      <c:pt idx="15">
                        <c:v>0.75236055100635435</c:v>
                      </c:pt>
                      <c:pt idx="16">
                        <c:v>0.74498153532732669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244-47A6-8EC7-623112446BA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0.79262480343455721</c:v>
                      </c:pt>
                      <c:pt idx="1">
                        <c:v>0.79288117253753088</c:v>
                      </c:pt>
                      <c:pt idx="2">
                        <c:v>0.79636966985576663</c:v>
                      </c:pt>
                      <c:pt idx="3">
                        <c:v>0.78843366005206161</c:v>
                      </c:pt>
                      <c:pt idx="4">
                        <c:v>0.78776513899602962</c:v>
                      </c:pt>
                      <c:pt idx="5">
                        <c:v>0.78622333339104611</c:v>
                      </c:pt>
                      <c:pt idx="6">
                        <c:v>0.78846178070845596</c:v>
                      </c:pt>
                      <c:pt idx="7">
                        <c:v>0.79057250089935904</c:v>
                      </c:pt>
                      <c:pt idx="8">
                        <c:v>0.78867899562424548</c:v>
                      </c:pt>
                      <c:pt idx="9">
                        <c:v>0.79606805830166305</c:v>
                      </c:pt>
                      <c:pt idx="10">
                        <c:v>0.79372130884096292</c:v>
                      </c:pt>
                      <c:pt idx="11">
                        <c:v>0.79537750347218272</c:v>
                      </c:pt>
                      <c:pt idx="12">
                        <c:v>0.79761987733892525</c:v>
                      </c:pt>
                      <c:pt idx="13">
                        <c:v>0.79267907425740225</c:v>
                      </c:pt>
                      <c:pt idx="14">
                        <c:v>0.78778534983086801</c:v>
                      </c:pt>
                      <c:pt idx="15">
                        <c:v>0.79803384010755007</c:v>
                      </c:pt>
                      <c:pt idx="16">
                        <c:v>0.78885024576628637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244-47A6-8EC7-623112446BA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0.79659736628373734</c:v>
                      </c:pt>
                      <c:pt idx="1">
                        <c:v>0.79877794839575023</c:v>
                      </c:pt>
                      <c:pt idx="2">
                        <c:v>0.79374085515187998</c:v>
                      </c:pt>
                      <c:pt idx="3">
                        <c:v>0.7922570733121912</c:v>
                      </c:pt>
                      <c:pt idx="4">
                        <c:v>0.7981775484898993</c:v>
                      </c:pt>
                      <c:pt idx="5">
                        <c:v>0.79886194478413275</c:v>
                      </c:pt>
                      <c:pt idx="6">
                        <c:v>0.79280657904094964</c:v>
                      </c:pt>
                      <c:pt idx="7">
                        <c:v>0.79355976501042824</c:v>
                      </c:pt>
                      <c:pt idx="8">
                        <c:v>0.80058896577496141</c:v>
                      </c:pt>
                      <c:pt idx="9">
                        <c:v>0.80044913950089136</c:v>
                      </c:pt>
                      <c:pt idx="10">
                        <c:v>0.80137453934321168</c:v>
                      </c:pt>
                      <c:pt idx="11">
                        <c:v>0.78967288553775161</c:v>
                      </c:pt>
                      <c:pt idx="12">
                        <c:v>0.79948376123415332</c:v>
                      </c:pt>
                      <c:pt idx="13">
                        <c:v>0.7898571019092574</c:v>
                      </c:pt>
                      <c:pt idx="14">
                        <c:v>0.79778136423588952</c:v>
                      </c:pt>
                      <c:pt idx="15">
                        <c:v>0.7957518119488568</c:v>
                      </c:pt>
                      <c:pt idx="16">
                        <c:v>0.79086539577045623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244-47A6-8EC7-623112446BA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7-4693-8A08-7A998C4A65A3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F7-4693-8A08-7A998C4A65A3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FF7-4693-8A08-7A998C4A6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7FF7-4693-8A08-7A998C4A65A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FF7-4693-8A08-7A998C4A65A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FF7-4693-8A08-7A998C4A65A3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2B-4BD3-9630-16DBC7A52F6C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2B-4BD3-9630-16DBC7A52F6C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2B-4BD3-9630-16DBC7A5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992B-4BD3-9630-16DBC7A52F6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92B-4BD3-9630-16DBC7A52F6C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92B-4BD3-9630-16DBC7A52F6C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6F-4826-A245-6E99505D50F9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F6F-4826-A245-6E99505D50F9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F6F-4826-A245-6E99505D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F6F-4826-A245-6E99505D50F9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F6F-4826-A245-6E99505D50F9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F6F-4826-A245-6E99505D50F9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5B-4602-8853-2D361124E7BD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5B-4602-8853-2D361124E7BD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5B-4602-8853-2D361124E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655B-4602-8853-2D361124E7B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55B-4602-8853-2D361124E7B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55B-4602-8853-2D361124E7B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22-445D-A97F-72DEAF22AC8A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22-445D-A97F-72DEAF22AC8A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022-445D-A97F-72DEAF22A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8022-445D-A97F-72DEAF22AC8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22-445D-A97F-72DEAF22AC8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022-445D-A97F-72DEAF22AC8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AA-4F35-A353-0EE9766834FD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AA-4F35-A353-0EE9766834FD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2AA-4F35-A353-0EE97668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A2AA-4F35-A353-0EE9766834F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2AA-4F35-A353-0EE9766834F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2AA-4F35-A353-0EE9766834F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5B-4602-8853-2D361124E7BD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5B-4602-8853-2D361124E7BD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5B-4602-8853-2D361124E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655B-4602-8853-2D361124E7B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55B-4602-8853-2D361124E7B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55B-4602-8853-2D361124E7B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22-445D-A97F-72DEAF22AC8A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22-445D-A97F-72DEAF22AC8A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022-445D-A97F-72DEAF22A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8022-445D-A97F-72DEAF22AC8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22-445D-A97F-72DEAF22AC8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022-445D-A97F-72DEAF22AC8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AA-4F35-A353-0EE9766834FD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AA-4F35-A353-0EE9766834FD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2AA-4F35-A353-0EE97668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A2AA-4F35-A353-0EE9766834F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2AA-4F35-A353-0EE9766834F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2AA-4F35-A353-0EE9766834F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108201227908583E-2"/>
          <c:y val="5.6643489818204905E-2"/>
          <c:w val="0.88310380259107113"/>
          <c:h val="0.67673279730035152"/>
        </c:manualLayout>
      </c:layout>
      <c:lineChart>
        <c:grouping val="standard"/>
        <c:varyColors val="0"/>
        <c:ser>
          <c:idx val="0"/>
          <c:order val="0"/>
          <c:tx>
            <c:strRef>
              <c:f>'Validation AvgP'!$Q$5:$Q$6</c:f>
              <c:strCache>
                <c:ptCount val="2"/>
                <c:pt idx="0">
                  <c:v>IVR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AvgP'!$Q$7:$Q$13</c:f>
              <c:numCache>
                <c:formatCode>0.0%</c:formatCode>
                <c:ptCount val="6"/>
                <c:pt idx="0">
                  <c:v>0.73837381947224989</c:v>
                </c:pt>
                <c:pt idx="1">
                  <c:v>0.74717227141031417</c:v>
                </c:pt>
                <c:pt idx="2">
                  <c:v>0.73035623495649138</c:v>
                </c:pt>
                <c:pt idx="3">
                  <c:v>0.70960968630744892</c:v>
                </c:pt>
                <c:pt idx="4">
                  <c:v>0.69751398458369607</c:v>
                </c:pt>
                <c:pt idx="5">
                  <c:v>0.64221552729302878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A-4114-8569-93CB4FD88401}"/>
            </c:ext>
          </c:extLst>
        </c:ser>
        <c:ser>
          <c:idx val="2"/>
          <c:order val="2"/>
          <c:tx>
            <c:strRef>
              <c:f>'Validation AvgP'!$S$5:$S$6</c:f>
              <c:strCache>
                <c:ptCount val="2"/>
                <c:pt idx="0">
                  <c:v>MBVR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AvgP'!$S$7:$S$13</c:f>
              <c:numCache>
                <c:formatCode>0.0%</c:formatCode>
                <c:ptCount val="6"/>
                <c:pt idx="0">
                  <c:v>0.79874485111542259</c:v>
                </c:pt>
                <c:pt idx="1">
                  <c:v>0.79709358638057493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7A-4114-8569-93CB4FD88401}"/>
            </c:ext>
          </c:extLst>
        </c:ser>
        <c:ser>
          <c:idx val="4"/>
          <c:order val="4"/>
          <c:tx>
            <c:strRef>
              <c:f>'Validation AvgP'!$U$5:$U$6</c:f>
              <c:strCache>
                <c:ptCount val="2"/>
                <c:pt idx="0">
                  <c:v>LDO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AvgP'!$U$7:$U$13</c:f>
              <c:numCache>
                <c:formatCode>0.0%</c:formatCode>
                <c:ptCount val="6"/>
                <c:pt idx="0">
                  <c:v>0.79718839534767993</c:v>
                </c:pt>
                <c:pt idx="1">
                  <c:v>0.79975325037389577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7A-4114-8569-93CB4FD88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11160"/>
        <c:axId val="65591476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AvgP'!$R$5:$R$6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</c:strCache>
                  </c:strRef>
                </c:tx>
                <c:spPr>
                  <a:ln w="2222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noFill/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'Validation AvgP'!$R$7:$R$13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0.73812277237362933</c:v>
                      </c:pt>
                      <c:pt idx="1">
                        <c:v>0.74417611060195887</c:v>
                      </c:pt>
                      <c:pt idx="2">
                        <c:v>0.72473979550967593</c:v>
                      </c:pt>
                      <c:pt idx="3">
                        <c:v>0.70722539776145588</c:v>
                      </c:pt>
                      <c:pt idx="4">
                        <c:v>0.70171301877088987</c:v>
                      </c:pt>
                      <c:pt idx="5">
                        <c:v>0.64697434435027001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77A-4114-8569-93CB4FD88401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</c:strCache>
                  </c:strRef>
                </c:tx>
                <c:spPr>
                  <a:ln w="2222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AvgP'!$T$7:$T$13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0.80311398545102397</c:v>
                      </c:pt>
                      <c:pt idx="1">
                        <c:v>0.80276889271560459</c:v>
                      </c:pt>
                      <c:pt idx="2">
                        <c:v>0.79034738621398382</c:v>
                      </c:pt>
                      <c:pt idx="3">
                        <c:v>0.78981630916009138</c:v>
                      </c:pt>
                      <c:pt idx="4">
                        <c:v>0.7880962410417871</c:v>
                      </c:pt>
                      <c:pt idx="5">
                        <c:v>0.73986170472456214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77A-4114-8569-93CB4FD88401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AvgP'!$V$7:$V$13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0.80464210684418069</c:v>
                      </c:pt>
                      <c:pt idx="1">
                        <c:v>0.79947333673626497</c:v>
                      </c:pt>
                      <c:pt idx="2">
                        <c:v>0.78831805890049456</c:v>
                      </c:pt>
                      <c:pt idx="3">
                        <c:v>0.78206327105026374</c:v>
                      </c:pt>
                      <c:pt idx="4">
                        <c:v>0.78074125053005172</c:v>
                      </c:pt>
                      <c:pt idx="5">
                        <c:v>0.7301503454501026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77A-4114-8569-93CB4FD88401}"/>
                  </c:ext>
                </c:extLst>
              </c15:ser>
            </c15:filteredLineSeries>
          </c:ext>
        </c:extLst>
      </c:lineChart>
      <c:catAx>
        <c:axId val="655911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Power States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auto val="1"/>
        <c:lblAlgn val="ctr"/>
        <c:lblOffset val="100"/>
        <c:tickMarkSkip val="1"/>
        <c:noMultiLvlLbl val="0"/>
      </c:cat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655911160"/>
        <c:crossesAt val="0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3464762225389367E-2"/>
          <c:y val="0.50344191435998686"/>
          <c:w val="0.5738001905013439"/>
          <c:h val="0.1077671139453654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6484216508761"/>
          <c:y val="6.5936376649895059E-2"/>
          <c:w val="0.75717962644067838"/>
          <c:h val="0.697949769367840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8-4426-A6C8-F24A19A7160E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8-4426-A6C8-F24A19A7160E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8-4426-A6C8-F24A19A71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0.94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0C8-4426-A6C8-F24A19A7160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AvgP!$F$29</c15:sqref>
                        </c15:formulaRef>
                      </c:ext>
                    </c:extLst>
                    <c:strCache>
                      <c:ptCount val="1"/>
                      <c:pt idx="0">
                        <c:v>FlexWatts</c:v>
                      </c:pt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AvgP!$F$30:$F$33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C8-4426-A6C8-F24A19A7160E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Norm. Average Power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108201227908583E-2"/>
          <c:y val="5.6643489818204905E-2"/>
          <c:w val="0.88310380259107113"/>
          <c:h val="0.67673279730035152"/>
        </c:manualLayout>
      </c:layout>
      <c:lineChart>
        <c:grouping val="standard"/>
        <c:varyColors val="0"/>
        <c:ser>
          <c:idx val="0"/>
          <c:order val="0"/>
          <c:tx>
            <c:strRef>
              <c:f>'Validation AvgP'!$Q$5:$Q$6</c:f>
              <c:strCache>
                <c:ptCount val="2"/>
                <c:pt idx="0">
                  <c:v>IVR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AvgP'!$Q$7:$Q$13</c:f>
              <c:numCache>
                <c:formatCode>0.0%</c:formatCode>
                <c:ptCount val="6"/>
                <c:pt idx="0">
                  <c:v>0.73837381947224989</c:v>
                </c:pt>
                <c:pt idx="1">
                  <c:v>0.74717227141031417</c:v>
                </c:pt>
                <c:pt idx="2">
                  <c:v>0.73035623495649138</c:v>
                </c:pt>
                <c:pt idx="3">
                  <c:v>0.70960968630744892</c:v>
                </c:pt>
                <c:pt idx="4">
                  <c:v>0.69751398458369607</c:v>
                </c:pt>
                <c:pt idx="5">
                  <c:v>0.64221552729302878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A-4114-8569-93CB4FD88401}"/>
            </c:ext>
          </c:extLst>
        </c:ser>
        <c:ser>
          <c:idx val="2"/>
          <c:order val="2"/>
          <c:tx>
            <c:strRef>
              <c:f>'Validation AvgP'!$S$5:$S$6</c:f>
              <c:strCache>
                <c:ptCount val="2"/>
                <c:pt idx="0">
                  <c:v>MBVR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AvgP'!$S$7:$S$13</c:f>
              <c:numCache>
                <c:formatCode>0.0%</c:formatCode>
                <c:ptCount val="6"/>
                <c:pt idx="0">
                  <c:v>0.79874485111542259</c:v>
                </c:pt>
                <c:pt idx="1">
                  <c:v>0.79709358638057493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7A-4114-8569-93CB4FD88401}"/>
            </c:ext>
          </c:extLst>
        </c:ser>
        <c:ser>
          <c:idx val="4"/>
          <c:order val="4"/>
          <c:tx>
            <c:strRef>
              <c:f>'Validation AvgP'!$U$5:$U$6</c:f>
              <c:strCache>
                <c:ptCount val="2"/>
                <c:pt idx="0">
                  <c:v>LDO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AvgP'!$U$7:$U$13</c:f>
              <c:numCache>
                <c:formatCode>0.0%</c:formatCode>
                <c:ptCount val="6"/>
                <c:pt idx="0">
                  <c:v>0.79718839534767993</c:v>
                </c:pt>
                <c:pt idx="1">
                  <c:v>0.79975325037389577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7A-4114-8569-93CB4FD88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11160"/>
        <c:axId val="65591476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AvgP'!$R$5:$R$6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</c:strCache>
                  </c:strRef>
                </c:tx>
                <c:spPr>
                  <a:ln w="2222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noFill/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'Validation AvgP'!$R$7:$R$13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0.73812277237362933</c:v>
                      </c:pt>
                      <c:pt idx="1">
                        <c:v>0.74417611060195887</c:v>
                      </c:pt>
                      <c:pt idx="2">
                        <c:v>0.72473979550967593</c:v>
                      </c:pt>
                      <c:pt idx="3">
                        <c:v>0.70722539776145588</c:v>
                      </c:pt>
                      <c:pt idx="4">
                        <c:v>0.70171301877088987</c:v>
                      </c:pt>
                      <c:pt idx="5">
                        <c:v>0.64697434435027001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77A-4114-8569-93CB4FD88401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</c:strCache>
                  </c:strRef>
                </c:tx>
                <c:spPr>
                  <a:ln w="2222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AvgP'!$T$7:$T$13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0.80311398545102397</c:v>
                      </c:pt>
                      <c:pt idx="1">
                        <c:v>0.80276889271560459</c:v>
                      </c:pt>
                      <c:pt idx="2">
                        <c:v>0.79034738621398382</c:v>
                      </c:pt>
                      <c:pt idx="3">
                        <c:v>0.78981630916009138</c:v>
                      </c:pt>
                      <c:pt idx="4">
                        <c:v>0.7880962410417871</c:v>
                      </c:pt>
                      <c:pt idx="5">
                        <c:v>0.73986170472456214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77A-4114-8569-93CB4FD88401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AvgP'!$V$7:$V$13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0.80464210684418069</c:v>
                      </c:pt>
                      <c:pt idx="1">
                        <c:v>0.79947333673626497</c:v>
                      </c:pt>
                      <c:pt idx="2">
                        <c:v>0.78831805890049456</c:v>
                      </c:pt>
                      <c:pt idx="3">
                        <c:v>0.78206327105026374</c:v>
                      </c:pt>
                      <c:pt idx="4">
                        <c:v>0.78074125053005172</c:v>
                      </c:pt>
                      <c:pt idx="5">
                        <c:v>0.7301503454501026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77A-4114-8569-93CB4FD88401}"/>
                  </c:ext>
                </c:extLst>
              </c15:ser>
            </c15:filteredLineSeries>
          </c:ext>
        </c:extLst>
      </c:lineChart>
      <c:catAx>
        <c:axId val="655911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Power States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auto val="1"/>
        <c:lblAlgn val="ctr"/>
        <c:lblOffset val="100"/>
        <c:tickMarkSkip val="1"/>
        <c:noMultiLvlLbl val="0"/>
      </c:cat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655911160"/>
        <c:crossesAt val="0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3464762225389367E-2"/>
          <c:y val="0.50344191435998686"/>
          <c:w val="0.5738001905013439"/>
          <c:h val="0.1077671139453654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6484216508761"/>
          <c:y val="6.5936376649895059E-2"/>
          <c:w val="0.75717962644067838"/>
          <c:h val="0.697949769367840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8-4426-A6C8-F24A19A7160E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8-4426-A6C8-F24A19A7160E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8-4426-A6C8-F24A19A71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0.94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0C8-4426-A6C8-F24A19A7160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AvgP!$F$29</c15:sqref>
                        </c15:formulaRef>
                      </c:ext>
                    </c:extLst>
                    <c:strCache>
                      <c:ptCount val="1"/>
                      <c:pt idx="0">
                        <c:v>FlexWatts</c:v>
                      </c:pt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AvgP!$F$30:$F$33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C8-4426-A6C8-F24A19A7160E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Norm. Average Power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543434165701"/>
          <c:y val="7.4016112569262174E-2"/>
          <c:w val="0.85202520076051946"/>
          <c:h val="0.78569833770778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results'!$P$15:$P$21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F-4C49-9605-83F8E1188144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results'!$Q$15:$Q$21</c:f>
              <c:numCache>
                <c:formatCode>General</c:formatCode>
                <c:ptCount val="7"/>
                <c:pt idx="0">
                  <c:v>1.2320827253784485</c:v>
                </c:pt>
                <c:pt idx="1">
                  <c:v>1.1128471132601894</c:v>
                </c:pt>
                <c:pt idx="2">
                  <c:v>1.0552097648275267</c:v>
                </c:pt>
                <c:pt idx="3">
                  <c:v>0.95205906527523576</c:v>
                </c:pt>
                <c:pt idx="4">
                  <c:v>0.91539007536297778</c:v>
                </c:pt>
                <c:pt idx="5">
                  <c:v>0.92000920384678231</c:v>
                </c:pt>
                <c:pt idx="6">
                  <c:v>0.93165247863442169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FF-4C49-9605-83F8E1188144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results'!$R$15:$R$21</c:f>
              <c:numCache>
                <c:formatCode>General</c:formatCode>
                <c:ptCount val="7"/>
                <c:pt idx="0">
                  <c:v>1.2246175488960236</c:v>
                </c:pt>
                <c:pt idx="1">
                  <c:v>1.1450090568777889</c:v>
                </c:pt>
                <c:pt idx="2">
                  <c:v>1.0852297742611221</c:v>
                </c:pt>
                <c:pt idx="3">
                  <c:v>1.0159463189867053</c:v>
                </c:pt>
                <c:pt idx="4">
                  <c:v>0.97073667650327733</c:v>
                </c:pt>
                <c:pt idx="5">
                  <c:v>0.95946553541403978</c:v>
                </c:pt>
                <c:pt idx="6">
                  <c:v>0.96350270304529684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FF-4C49-9605-83F8E1188144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results'!$T$15:$T$21</c:f>
              <c:numCache>
                <c:formatCode>General</c:formatCode>
                <c:ptCount val="7"/>
                <c:pt idx="0">
                  <c:v>1.2196175488960237</c:v>
                </c:pt>
                <c:pt idx="1">
                  <c:v>1.140009056877789</c:v>
                </c:pt>
                <c:pt idx="2">
                  <c:v>1.0802297742611222</c:v>
                </c:pt>
                <c:pt idx="3">
                  <c:v>1.0109463189867054</c:v>
                </c:pt>
                <c:pt idx="4">
                  <c:v>0.99099999999999999</c:v>
                </c:pt>
                <c:pt idx="5">
                  <c:v>0.99050000000000005</c:v>
                </c:pt>
                <c:pt idx="6">
                  <c:v>0.99099999999999999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FF-4C49-9605-83F8E118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results'!$S$14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results'!$S$15:$S$21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1.0624999999999998</c:v>
                      </c:pt>
                      <c:pt idx="1">
                        <c:v>1.0297619047619051</c:v>
                      </c:pt>
                      <c:pt idx="2">
                        <c:v>1.0196078431372553</c:v>
                      </c:pt>
                      <c:pt idx="3">
                        <c:v>1.0083333333333335</c:v>
                      </c:pt>
                      <c:pt idx="4">
                        <c:v>1.0033670033670035</c:v>
                      </c:pt>
                      <c:pt idx="5">
                        <c:v>1.0016835016835015</c:v>
                      </c:pt>
                      <c:pt idx="6">
                        <c:v>1.0005305152363975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0FF-4C49-9605-83F8E1188144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Norm. Performance (%)</a:t>
                </a:r>
              </a:p>
            </c:rich>
          </c:tx>
          <c:layout>
            <c:manualLayout>
              <c:xMode val="edge"/>
              <c:yMode val="edge"/>
              <c:x val="0"/>
              <c:y val="0.148520188144014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82383417156653"/>
          <c:y val="2.6171545037799476E-2"/>
          <c:w val="0.67589957888751251"/>
          <c:h val="0.16250583818433653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543434165701"/>
          <c:y val="7.4016112569262174E-2"/>
          <c:w val="0.85202520076051946"/>
          <c:h val="0.78569833770778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results'!$P$15:$P$21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F-4C49-9605-83F8E1188144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results'!$Q$15:$Q$21</c:f>
              <c:numCache>
                <c:formatCode>General</c:formatCode>
                <c:ptCount val="7"/>
                <c:pt idx="0">
                  <c:v>1.2320827253784485</c:v>
                </c:pt>
                <c:pt idx="1">
                  <c:v>1.1128471132601894</c:v>
                </c:pt>
                <c:pt idx="2">
                  <c:v>1.0552097648275267</c:v>
                </c:pt>
                <c:pt idx="3">
                  <c:v>0.95205906527523576</c:v>
                </c:pt>
                <c:pt idx="4">
                  <c:v>0.91539007536297778</c:v>
                </c:pt>
                <c:pt idx="5">
                  <c:v>0.92000920384678231</c:v>
                </c:pt>
                <c:pt idx="6">
                  <c:v>0.93165247863442169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FF-4C49-9605-83F8E1188144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results'!$R$15:$R$21</c:f>
              <c:numCache>
                <c:formatCode>General</c:formatCode>
                <c:ptCount val="7"/>
                <c:pt idx="0">
                  <c:v>1.2246175488960236</c:v>
                </c:pt>
                <c:pt idx="1">
                  <c:v>1.1450090568777889</c:v>
                </c:pt>
                <c:pt idx="2">
                  <c:v>1.0852297742611221</c:v>
                </c:pt>
                <c:pt idx="3">
                  <c:v>1.0159463189867053</c:v>
                </c:pt>
                <c:pt idx="4">
                  <c:v>0.97073667650327733</c:v>
                </c:pt>
                <c:pt idx="5">
                  <c:v>0.95946553541403978</c:v>
                </c:pt>
                <c:pt idx="6">
                  <c:v>0.96350270304529684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FF-4C49-9605-83F8E1188144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results'!$T$15:$T$21</c:f>
              <c:numCache>
                <c:formatCode>General</c:formatCode>
                <c:ptCount val="7"/>
                <c:pt idx="0">
                  <c:v>1.2196175488960237</c:v>
                </c:pt>
                <c:pt idx="1">
                  <c:v>1.140009056877789</c:v>
                </c:pt>
                <c:pt idx="2">
                  <c:v>1.0802297742611222</c:v>
                </c:pt>
                <c:pt idx="3">
                  <c:v>1.0109463189867054</c:v>
                </c:pt>
                <c:pt idx="4">
                  <c:v>0.99099999999999999</c:v>
                </c:pt>
                <c:pt idx="5">
                  <c:v>0.99050000000000005</c:v>
                </c:pt>
                <c:pt idx="6">
                  <c:v>0.99099999999999999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FF-4C49-9605-83F8E118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results'!$S$14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results'!$S$15:$S$21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1.0624999999999998</c:v>
                      </c:pt>
                      <c:pt idx="1">
                        <c:v>1.0297619047619051</c:v>
                      </c:pt>
                      <c:pt idx="2">
                        <c:v>1.0196078431372553</c:v>
                      </c:pt>
                      <c:pt idx="3">
                        <c:v>1.0083333333333335</c:v>
                      </c:pt>
                      <c:pt idx="4">
                        <c:v>1.0033670033670035</c:v>
                      </c:pt>
                      <c:pt idx="5">
                        <c:v>1.0016835016835015</c:v>
                      </c:pt>
                      <c:pt idx="6">
                        <c:v>1.0005305152363975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0FF-4C49-9605-83F8E1188144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Norm. Performance (%)</a:t>
                </a:r>
              </a:p>
            </c:rich>
          </c:tx>
          <c:layout>
            <c:manualLayout>
              <c:xMode val="edge"/>
              <c:yMode val="edge"/>
              <c:x val="0"/>
              <c:y val="0.148520188144014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82383417156653"/>
          <c:y val="2.6171545037799476E-2"/>
          <c:w val="0.67589957888751251"/>
          <c:h val="0.16250583818433653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2401770706218"/>
          <c:y val="7.4016110055208612E-2"/>
          <c:w val="0.8751071147350129"/>
          <c:h val="0.72287476474966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results'!$P$6:$P$12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4-47F1-8149-DBA6E1A2156A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results'!$Q$6:$Q$12</c:f>
              <c:numCache>
                <c:formatCode>General</c:formatCode>
                <c:ptCount val="7"/>
                <c:pt idx="0">
                  <c:v>1.2734780355414985</c:v>
                </c:pt>
                <c:pt idx="1">
                  <c:v>1.2437161379272277</c:v>
                </c:pt>
                <c:pt idx="2">
                  <c:v>1.203366976857362</c:v>
                </c:pt>
                <c:pt idx="3">
                  <c:v>1.0977194646565445</c:v>
                </c:pt>
                <c:pt idx="4">
                  <c:v>0.99996597904932383</c:v>
                </c:pt>
                <c:pt idx="5">
                  <c:v>0.97181487544521139</c:v>
                </c:pt>
                <c:pt idx="6">
                  <c:v>0.93953941606663927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44-47F1-8149-DBA6E1A2156A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results'!$R$6:$R$12</c:f>
              <c:numCache>
                <c:formatCode>General</c:formatCode>
                <c:ptCount val="7"/>
                <c:pt idx="0">
                  <c:v>1.2615484607951442</c:v>
                </c:pt>
                <c:pt idx="1">
                  <c:v>1.2160965716115728</c:v>
                </c:pt>
                <c:pt idx="2">
                  <c:v>1.1737832264987782</c:v>
                </c:pt>
                <c:pt idx="3">
                  <c:v>1.0753926546455264</c:v>
                </c:pt>
                <c:pt idx="4">
                  <c:v>0.95057694975381302</c:v>
                </c:pt>
                <c:pt idx="5">
                  <c:v>0.94019795982529231</c:v>
                </c:pt>
                <c:pt idx="6">
                  <c:v>0.91848024501430048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44-47F1-8149-DBA6E1A2156A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results'!$T$6:$T$12</c:f>
              <c:numCache>
                <c:formatCode>General</c:formatCode>
                <c:ptCount val="7"/>
                <c:pt idx="0">
                  <c:v>1.2525484607951443</c:v>
                </c:pt>
                <c:pt idx="1">
                  <c:v>1.2089965716115727</c:v>
                </c:pt>
                <c:pt idx="2">
                  <c:v>1.1657832264987782</c:v>
                </c:pt>
                <c:pt idx="3">
                  <c:v>1.0693926546455264</c:v>
                </c:pt>
                <c:pt idx="4">
                  <c:v>0.9909</c:v>
                </c:pt>
                <c:pt idx="5">
                  <c:v>0.99050000000000005</c:v>
                </c:pt>
                <c:pt idx="6">
                  <c:v>0.99009999999999998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44-47F1-8149-DBA6E1A21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results'!$S$5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results'!$S$6:$S$12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1.0556666666666665</c:v>
                      </c:pt>
                      <c:pt idx="1">
                        <c:v>1.0275000000000003</c:v>
                      </c:pt>
                      <c:pt idx="2">
                        <c:v>1.0208333333333337</c:v>
                      </c:pt>
                      <c:pt idx="3">
                        <c:v>1.0088750000000002</c:v>
                      </c:pt>
                      <c:pt idx="4">
                        <c:v>1.0067000000000002</c:v>
                      </c:pt>
                      <c:pt idx="5">
                        <c:v>1.0029444444444442</c:v>
                      </c:pt>
                      <c:pt idx="6">
                        <c:v>1.0015432098765431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D44-47F1-8149-DBA6E1A2156A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Norm. Performance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2401770706218"/>
          <c:y val="7.4016110055208612E-2"/>
          <c:w val="0.8751071147350129"/>
          <c:h val="0.72287476474966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results'!$P$6:$P$12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4-47F1-8149-DBA6E1A2156A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results'!$Q$6:$Q$12</c:f>
              <c:numCache>
                <c:formatCode>General</c:formatCode>
                <c:ptCount val="7"/>
                <c:pt idx="0">
                  <c:v>1.2734780355414985</c:v>
                </c:pt>
                <c:pt idx="1">
                  <c:v>1.2437161379272277</c:v>
                </c:pt>
                <c:pt idx="2">
                  <c:v>1.203366976857362</c:v>
                </c:pt>
                <c:pt idx="3">
                  <c:v>1.0977194646565445</c:v>
                </c:pt>
                <c:pt idx="4">
                  <c:v>0.99996597904932383</c:v>
                </c:pt>
                <c:pt idx="5">
                  <c:v>0.97181487544521139</c:v>
                </c:pt>
                <c:pt idx="6">
                  <c:v>0.93953941606663927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44-47F1-8149-DBA6E1A2156A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results'!$R$6:$R$12</c:f>
              <c:numCache>
                <c:formatCode>General</c:formatCode>
                <c:ptCount val="7"/>
                <c:pt idx="0">
                  <c:v>1.2615484607951442</c:v>
                </c:pt>
                <c:pt idx="1">
                  <c:v>1.2160965716115728</c:v>
                </c:pt>
                <c:pt idx="2">
                  <c:v>1.1737832264987782</c:v>
                </c:pt>
                <c:pt idx="3">
                  <c:v>1.0753926546455264</c:v>
                </c:pt>
                <c:pt idx="4">
                  <c:v>0.95057694975381302</c:v>
                </c:pt>
                <c:pt idx="5">
                  <c:v>0.94019795982529231</c:v>
                </c:pt>
                <c:pt idx="6">
                  <c:v>0.91848024501430048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44-47F1-8149-DBA6E1A2156A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results'!$T$6:$T$12</c:f>
              <c:numCache>
                <c:formatCode>General</c:formatCode>
                <c:ptCount val="7"/>
                <c:pt idx="0">
                  <c:v>1.2525484607951443</c:v>
                </c:pt>
                <c:pt idx="1">
                  <c:v>1.2089965716115727</c:v>
                </c:pt>
                <c:pt idx="2">
                  <c:v>1.1657832264987782</c:v>
                </c:pt>
                <c:pt idx="3">
                  <c:v>1.0693926546455264</c:v>
                </c:pt>
                <c:pt idx="4">
                  <c:v>0.9909</c:v>
                </c:pt>
                <c:pt idx="5">
                  <c:v>0.99050000000000005</c:v>
                </c:pt>
                <c:pt idx="6">
                  <c:v>0.99009999999999998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44-47F1-8149-DBA6E1A21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results'!$S$5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results'!$S$6:$S$12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1.0556666666666665</c:v>
                      </c:pt>
                      <c:pt idx="1">
                        <c:v>1.0275000000000003</c:v>
                      </c:pt>
                      <c:pt idx="2">
                        <c:v>1.0208333333333337</c:v>
                      </c:pt>
                      <c:pt idx="3">
                        <c:v>1.0088750000000002</c:v>
                      </c:pt>
                      <c:pt idx="4">
                        <c:v>1.0067000000000002</c:v>
                      </c:pt>
                      <c:pt idx="5">
                        <c:v>1.0029444444444442</c:v>
                      </c:pt>
                      <c:pt idx="6">
                        <c:v>1.0015432098765431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D44-47F1-8149-DBA6E1A2156A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Norm. Performance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878667517244"/>
          <c:y val="4.8078671370014953E-2"/>
          <c:w val="0.83553562864074282"/>
          <c:h val="0.7983716614349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8-423D-B029-F4EA457B1538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4"/>
                <c:pt idx="0">
                  <c:v>0.88</c:v>
                </c:pt>
                <c:pt idx="1">
                  <c:v>0.89621949942402335</c:v>
                </c:pt>
                <c:pt idx="2">
                  <c:v>0.91047998671317043</c:v>
                </c:pt>
                <c:pt idx="3">
                  <c:v>0.91560371750009406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8-423D-B029-F4EA457B1538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4"/>
                <c:pt idx="0">
                  <c:v>0.89</c:v>
                </c:pt>
                <c:pt idx="1">
                  <c:v>0.90180542465179581</c:v>
                </c:pt>
                <c:pt idx="2">
                  <c:v>0.91638598239495095</c:v>
                </c:pt>
                <c:pt idx="3">
                  <c:v>0.92162471309779126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8-423D-B029-F4EA457B1538}"/>
            </c:ext>
          </c:extLst>
        </c:ser>
        <c:ser>
          <c:idx val="4"/>
          <c:order val="4"/>
          <c:tx>
            <c:strRef>
              <c:f>AvgP!$F$29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AvgP!$F$30:$F$33</c:f>
              <c:numCache>
                <c:formatCode>0%</c:formatCode>
                <c:ptCount val="4"/>
                <c:pt idx="0">
                  <c:v>0.89</c:v>
                </c:pt>
                <c:pt idx="1">
                  <c:v>0.90743045135616263</c:v>
                </c:pt>
                <c:pt idx="2">
                  <c:v>0.92233332004650359</c:v>
                </c:pt>
                <c:pt idx="3">
                  <c:v>0.92768785566467216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18-423D-B029-F4EA457B1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4"/>
                      <c:pt idx="0">
                        <c:v>Movie Playback</c:v>
                      </c:pt>
                      <c:pt idx="1">
                        <c:v>Video Conf.</c:v>
                      </c:pt>
                      <c:pt idx="2">
                        <c:v>Web Browsing</c:v>
                      </c:pt>
                      <c:pt idx="3">
                        <c:v>Light Gaming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0.94</c:v>
                      </c:pt>
                      <c:pt idx="1">
                        <c:v>0.9528243795161796</c:v>
                      </c:pt>
                      <c:pt idx="2">
                        <c:v>0.96465039030061439</c:v>
                      </c:pt>
                      <c:pt idx="3">
                        <c:v>0.96767430485005834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A18-423D-B029-F4EA457B1538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50" b="0" i="0" baseline="0">
                    <a:effectLst/>
                  </a:rPr>
                  <a:t>Norm. Average Power (%)</a:t>
                </a:r>
                <a:endParaRPr lang="en-US" sz="155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878667517244"/>
          <c:y val="4.8078671370014953E-2"/>
          <c:w val="0.83553562864074282"/>
          <c:h val="0.7983716614349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8-423D-B029-F4EA457B1538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4"/>
                <c:pt idx="0">
                  <c:v>0.88</c:v>
                </c:pt>
                <c:pt idx="1">
                  <c:v>0.89621949942402335</c:v>
                </c:pt>
                <c:pt idx="2">
                  <c:v>0.91047998671317043</c:v>
                </c:pt>
                <c:pt idx="3">
                  <c:v>0.91560371750009406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8-423D-B029-F4EA457B1538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4"/>
                <c:pt idx="0">
                  <c:v>0.89</c:v>
                </c:pt>
                <c:pt idx="1">
                  <c:v>0.90180542465179581</c:v>
                </c:pt>
                <c:pt idx="2">
                  <c:v>0.91638598239495095</c:v>
                </c:pt>
                <c:pt idx="3">
                  <c:v>0.92162471309779126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8-423D-B029-F4EA457B1538}"/>
            </c:ext>
          </c:extLst>
        </c:ser>
        <c:ser>
          <c:idx val="4"/>
          <c:order val="4"/>
          <c:tx>
            <c:strRef>
              <c:f>AvgP!$F$29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AvgP!$F$30:$F$33</c:f>
              <c:numCache>
                <c:formatCode>0%</c:formatCode>
                <c:ptCount val="4"/>
                <c:pt idx="0">
                  <c:v>0.89</c:v>
                </c:pt>
                <c:pt idx="1">
                  <c:v>0.90743045135616263</c:v>
                </c:pt>
                <c:pt idx="2">
                  <c:v>0.92233332004650359</c:v>
                </c:pt>
                <c:pt idx="3">
                  <c:v>0.92768785566467216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18-423D-B029-F4EA457B1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4"/>
                      <c:pt idx="0">
                        <c:v>Movie Playback</c:v>
                      </c:pt>
                      <c:pt idx="1">
                        <c:v>Video Conf.</c:v>
                      </c:pt>
                      <c:pt idx="2">
                        <c:v>Web Browsing</c:v>
                      </c:pt>
                      <c:pt idx="3">
                        <c:v>Light Gaming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0.94</c:v>
                      </c:pt>
                      <c:pt idx="1">
                        <c:v>0.9528243795161796</c:v>
                      </c:pt>
                      <c:pt idx="2">
                        <c:v>0.96465039030061439</c:v>
                      </c:pt>
                      <c:pt idx="3">
                        <c:v>0.96767430485005834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A18-423D-B029-F4EA457B1538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50" b="0" i="0" baseline="0">
                    <a:effectLst/>
                  </a:rPr>
                  <a:t>Norm. Average Power (%)</a:t>
                </a:r>
                <a:endParaRPr lang="en-US" sz="155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FlexWatts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In recent years there is a hot debate in industry and academia on power delivery networks. </a:t>
            </a:r>
            <a:r>
              <a:rPr lang="en-US" sz="1200" b="1" baseline="0" dirty="0"/>
              <a:t>[CLICK]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PDN issues are becoming even worse as process technology scales down </a:t>
            </a:r>
            <a:r>
              <a:rPr lang="en-US" sz="1200" b="1" baseline="0" dirty="0"/>
              <a:t>[END]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5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Client processors typically use one of </a:t>
            </a:r>
            <a:r>
              <a:rPr lang="en-US" sz="1200" b="1" dirty="0"/>
              <a:t>three commonly-used power delivery network</a:t>
            </a:r>
            <a:r>
              <a:rPr lang="en-US" sz="1200" dirty="0"/>
              <a:t> architectures: 1)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Motherboard voltage regulators</a:t>
            </a:r>
            <a:r>
              <a:rPr lang="en-US" sz="1200" dirty="0"/>
              <a:t>, 2)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Integrated voltage regulators </a:t>
            </a:r>
            <a:r>
              <a:rPr lang="en-US" sz="1200" dirty="0"/>
              <a:t>, and 3)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Low dropout voltage regulators</a:t>
            </a:r>
            <a:r>
              <a:rPr lang="en-US" sz="1200" dirty="0"/>
              <a:t>. The energy-efficiency of each of these PDNs varies with the </a:t>
            </a:r>
            <a:r>
              <a:rPr lang="en-US" sz="1200" b="1" dirty="0"/>
              <a:t>processor power </a:t>
            </a:r>
            <a:r>
              <a:rPr lang="en-US" sz="1200" dirty="0"/>
              <a:t>and </a:t>
            </a:r>
            <a:r>
              <a:rPr lang="en-US" sz="1200" b="1" dirty="0"/>
              <a:t>workload characteristics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Our goals is to provide high energy-efficiency and high performance PDN architecture </a:t>
            </a:r>
            <a:r>
              <a:rPr lang="en-US" sz="1200" dirty="0"/>
              <a:t>by leveraging the advantages of each one of the three PDN architectures </a:t>
            </a:r>
            <a:r>
              <a:rPr lang="en-US" sz="1200" b="1" dirty="0"/>
              <a:t>across the processor’s wide range of power consumption and workloads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this end we propose </a:t>
            </a:r>
            <a:r>
              <a:rPr lang="en-US" sz="12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FlexWatts</a:t>
            </a:r>
            <a:r>
              <a:rPr lang="en-US" sz="12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 </a:t>
            </a:r>
            <a:r>
              <a:rPr lang="en-US" sz="1200" b="1" spc="-80" dirty="0">
                <a:solidFill>
                  <a:prstClr val="black"/>
                </a:solidFill>
                <a:cs typeface="Segoe UI" panose="020B0502040204020203" pitchFamily="34" charset="0"/>
              </a:rPr>
              <a:t>three mechanisms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First, </a:t>
            </a:r>
            <a:r>
              <a:rPr lang="en-US" dirty="0">
                <a:solidFill>
                  <a:srgbClr val="0066FF"/>
                </a:solidFill>
              </a:rPr>
              <a:t>New hybrid voltage regulators </a:t>
            </a:r>
            <a:r>
              <a:rPr lang="en-US" dirty="0"/>
              <a:t>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that dynamically switches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Secondly, </a:t>
            </a: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And finally, </a:t>
            </a: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that is the most beneficial based on </a:t>
            </a:r>
            <a:r>
              <a:rPr lang="en-US" dirty="0">
                <a:solidFill>
                  <a:srgbClr val="7030A0"/>
                </a:solidFill>
              </a:rPr>
              <a:t>processor power </a:t>
            </a:r>
            <a:r>
              <a:rPr lang="en-US" dirty="0"/>
              <a:t>and </a:t>
            </a:r>
            <a:r>
              <a:rPr lang="en-US" dirty="0">
                <a:solidFill>
                  <a:srgbClr val="7030A0"/>
                </a:solidFill>
              </a:rPr>
              <a:t>workload characteristics</a:t>
            </a:r>
            <a:r>
              <a:rPr lang="en-US" dirty="0"/>
              <a:t>.</a:t>
            </a:r>
            <a:r>
              <a:rPr lang="en-US" spc="-30" dirty="0">
                <a:cs typeface="Segoe UI" panose="020B0502040204020203" pitchFamily="34" charset="0"/>
              </a:rPr>
              <a:t>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model, </a:t>
            </a:r>
            <a:r>
              <a:rPr lang="en-US" sz="1200" spc="-30" dirty="0" err="1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 workloads by 22% and 25%, respectively, for 4W thermal design power system.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and 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</a:t>
            </a:r>
            <a:endParaRPr lang="en-US" spc="-30" dirty="0"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 will give a brief overview on </a:t>
            </a:r>
            <a:r>
              <a:rPr lang="en-US" b="1" dirty="0"/>
              <a:t>Client Processor</a:t>
            </a:r>
            <a:r>
              <a:rPr lang="en-US" dirty="0"/>
              <a:t> </a:t>
            </a:r>
            <a:r>
              <a:rPr lang="en-US" b="1" dirty="0"/>
              <a:t>PDN </a:t>
            </a:r>
            <a:r>
              <a:rPr lang="en-US" b="0" dirty="0"/>
              <a:t>Architectures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  <a:r>
              <a:rPr lang="en-US" sz="2000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A PDN consists of: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  a power supply,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chemeClr val="accent5"/>
                </a:solidFill>
              </a:rPr>
              <a:t>  voltage regulators</a:t>
            </a:r>
            <a:r>
              <a:rPr lang="en-US" sz="1500" dirty="0"/>
              <a:t>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  network of interconnections,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  decoupling capacitors,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/>
              <a:t>  and</a:t>
            </a:r>
            <a:r>
              <a:rPr lang="en-US" sz="1500" dirty="0"/>
              <a:t>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500" dirty="0">
              <a:solidFill>
                <a:schemeClr val="accent4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 </a:t>
            </a:r>
            <a:r>
              <a:rPr lang="en-US" sz="2000" b="1" baseline="0" dirty="0"/>
              <a:t>[CLICK] 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These PDNs normally </a:t>
            </a:r>
            <a:r>
              <a:rPr lang="en-US" sz="1450" dirty="0"/>
              <a:t>Use Switching VRs and/or Low dropout VRs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/>
              <a:t>An SVR can be placed into the motherboard, which called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MBVR,</a:t>
            </a:r>
            <a:r>
              <a:rPr lang="en-US" sz="1450" dirty="0"/>
              <a:t> or integrated on-chip, which known as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lang="en-US" sz="2000" b="1" baseline="0" dirty="0"/>
              <a:t>[CLICK] 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For example, 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chemeClr val="accent1"/>
                </a:solidFill>
              </a:rPr>
              <a:t>low thermal design power </a:t>
            </a:r>
            <a:r>
              <a:rPr lang="en-US" sz="1450" dirty="0"/>
              <a:t>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>
              <a:solidFill>
                <a:schemeClr val="accent6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>
                <a:solidFill>
                  <a:schemeClr val="accent6"/>
                </a:solidFill>
              </a:rPr>
              <a:t>While IVR</a:t>
            </a:r>
            <a:r>
              <a:rPr lang="en-US" sz="1450" dirty="0"/>
              <a:t> PDN is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And MBVR</a:t>
            </a:r>
            <a:r>
              <a:rPr lang="en-US" sz="1450" dirty="0"/>
              <a:t> is </a:t>
            </a:r>
            <a:r>
              <a:rPr lang="en-US" sz="1450" dirty="0">
                <a:solidFill>
                  <a:srgbClr val="00B050"/>
                </a:solidFill>
              </a:rPr>
              <a:t>more energy-efficient </a:t>
            </a:r>
            <a:r>
              <a:rPr lang="en-US" sz="1450" dirty="0"/>
              <a:t>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022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a </a:t>
            </a:r>
            <a:r>
              <a:rPr lang="en-US" sz="1200" b="1" dirty="0">
                <a:solidFill>
                  <a:srgbClr val="FF0000"/>
                </a:solidFill>
              </a:rPr>
              <a:t>single PDN architecture </a:t>
            </a:r>
            <a:r>
              <a:rPr lang="en-US" sz="1200" b="1" dirty="0">
                <a:solidFill>
                  <a:schemeClr val="tx1"/>
                </a:solidFill>
              </a:rPr>
              <a:t>cannot </a:t>
            </a:r>
            <a:r>
              <a:rPr lang="en-US" sz="1200" dirty="0">
                <a:solidFill>
                  <a:schemeClr val="tx1"/>
                </a:solidFill>
              </a:rPr>
              <a:t>provide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energy-efficiency </a:t>
            </a:r>
            <a:r>
              <a:rPr lang="en-US" sz="1200" dirty="0">
                <a:solidFill>
                  <a:schemeClr val="tx1"/>
                </a:solidFill>
              </a:rPr>
              <a:t>across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 wide </a:t>
            </a:r>
            <a:r>
              <a:rPr lang="en-US" sz="1200" b="1" dirty="0">
                <a:solidFill>
                  <a:srgbClr val="0066FF"/>
                </a:solidFill>
              </a:rPr>
              <a:t>power consumption range </a:t>
            </a:r>
            <a:r>
              <a:rPr lang="en-US" sz="1200" dirty="0">
                <a:solidFill>
                  <a:schemeClr val="tx1"/>
                </a:solidFill>
              </a:rPr>
              <a:t>and</a:t>
            </a:r>
            <a:r>
              <a:rPr lang="en-US" sz="1200" dirty="0">
                <a:solidFill>
                  <a:srgbClr val="0066FF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wide </a:t>
            </a:r>
            <a:r>
              <a:rPr lang="en-US" sz="1200" b="1" dirty="0">
                <a:solidFill>
                  <a:srgbClr val="0066FF"/>
                </a:solidFill>
              </a:rPr>
              <a:t>variety of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8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66FF"/>
                </a:solidFill>
              </a:rPr>
              <a:t>Our goal is to provide a PDN architecture that provides high energy-efficiency across the wide range of power consumption and variety of workloads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400" b="1" dirty="0">
              <a:solidFill>
                <a:srgbClr val="0066FF"/>
              </a:solidFill>
            </a:endParaRPr>
          </a:p>
          <a:p>
            <a:pPr>
              <a:buClr>
                <a:schemeClr val="tx1"/>
              </a:buClr>
            </a:pPr>
            <a:endParaRPr lang="en-US" sz="2400" b="1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dirty="0"/>
              <a:t>To this end, we propose </a:t>
            </a:r>
            <a:r>
              <a:rPr lang="en-US" sz="2400" b="1" dirty="0">
                <a:solidFill>
                  <a:schemeClr val="accent6"/>
                </a:solidFill>
              </a:rPr>
              <a:t>a hybrid and adaptive PDN </a:t>
            </a:r>
            <a:r>
              <a:rPr lang="en-US" sz="2400" dirty="0"/>
              <a:t>that utilizes the </a:t>
            </a:r>
            <a:r>
              <a:rPr lang="en-US" sz="2400" b="1" dirty="0">
                <a:solidFill>
                  <a:srgbClr val="7030A0"/>
                </a:solidFill>
              </a:rPr>
              <a:t>advantages of </a:t>
            </a:r>
            <a:r>
              <a:rPr lang="en-US" sz="2400" dirty="0"/>
              <a:t>each one of the </a:t>
            </a:r>
            <a:r>
              <a:rPr lang="en-US" sz="2400" dirty="0">
                <a:solidFill>
                  <a:schemeClr val="accent2"/>
                </a:solidFill>
              </a:rPr>
              <a:t>three commonly-used PDNs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>
              <a:buClr>
                <a:schemeClr val="tx1"/>
              </a:buClr>
            </a:pPr>
            <a:r>
              <a:rPr lang="en-US" sz="2000" dirty="0"/>
              <a:t>by dynamically adapting the hybrid PDN based on </a:t>
            </a:r>
            <a:r>
              <a:rPr lang="en-US" sz="2000" dirty="0">
                <a:solidFill>
                  <a:schemeClr val="accent1"/>
                </a:solidFill>
              </a:rPr>
              <a:t>processor power consumption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schemeClr val="accent6"/>
                </a:solidFill>
              </a:rPr>
              <a:t>We propose </a:t>
            </a:r>
            <a:r>
              <a:rPr lang="en-US" sz="2400" dirty="0" err="1">
                <a:solidFill>
                  <a:schemeClr val="accent6"/>
                </a:solidFill>
              </a:rPr>
              <a:t>FlexWatts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50" dirty="0" err="1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the </a:t>
            </a:r>
            <a:r>
              <a:rPr lang="en-US" sz="2250" dirty="0">
                <a:solidFill>
                  <a:srgbClr val="0066FF"/>
                </a:solidFill>
              </a:rPr>
              <a:t>first </a:t>
            </a:r>
            <a:r>
              <a:rPr lang="en-US" sz="2250" dirty="0"/>
              <a:t>hybrid PDN to use two types of on-chip voltage regulators (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IVR</a:t>
            </a:r>
            <a:r>
              <a:rPr lang="en-US" sz="2250" dirty="0"/>
              <a:t> and </a:t>
            </a:r>
            <a:r>
              <a:rPr lang="en-US" sz="2250" dirty="0">
                <a:solidFill>
                  <a:srgbClr val="7030A0"/>
                </a:solidFill>
              </a:rPr>
              <a:t>LDO</a:t>
            </a:r>
            <a:r>
              <a:rPr lang="en-US" sz="2250" dirty="0"/>
              <a:t>) to leverage the </a:t>
            </a:r>
            <a:r>
              <a:rPr lang="en-US" sz="2250" dirty="0">
                <a:solidFill>
                  <a:schemeClr val="accent2"/>
                </a:solidFill>
              </a:rPr>
              <a:t>advantages</a:t>
            </a:r>
            <a:r>
              <a:rPr lang="en-US" sz="2250" dirty="0"/>
              <a:t> of both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50" dirty="0"/>
          </a:p>
          <a:p>
            <a:pPr>
              <a:buClr>
                <a:schemeClr val="tx1"/>
              </a:buClr>
            </a:pPr>
            <a:endParaRPr lang="en-US" sz="10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efficiently </a:t>
            </a:r>
            <a:r>
              <a:rPr lang="en-US" sz="2250" dirty="0">
                <a:solidFill>
                  <a:srgbClr val="0066FF"/>
                </a:solidFill>
              </a:rPr>
              <a:t>chooses the processor PDN</a:t>
            </a:r>
            <a:r>
              <a:rPr lang="en-US" sz="2250" dirty="0"/>
              <a:t> based on the </a:t>
            </a:r>
            <a:r>
              <a:rPr lang="en-US" sz="2250" dirty="0">
                <a:solidFill>
                  <a:srgbClr val="7030A0"/>
                </a:solidFill>
              </a:rPr>
              <a:t>power demands </a:t>
            </a:r>
            <a:r>
              <a:rPr lang="en-US" sz="2250" dirty="0"/>
              <a:t>and</a:t>
            </a:r>
            <a:r>
              <a:rPr lang="en-US" sz="2250" dirty="0">
                <a:solidFill>
                  <a:srgbClr val="7030A0"/>
                </a:solidFill>
              </a:rPr>
              <a:t>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/>
              <a:t>We evaluate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using our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25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 model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CPU and graphics workloads by up to 22% and 25%, respectively, for 4W thermal design power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9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by up to 11% across all TDPs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900" dirty="0"/>
          </a:p>
          <a:p>
            <a:pPr lvl="1"/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/>
              <a:t>We </a:t>
            </a:r>
            <a:r>
              <a:rPr lang="en-US" sz="2250" b="1" dirty="0">
                <a:solidFill>
                  <a:schemeClr val="accent2"/>
                </a:solidFill>
              </a:rPr>
              <a:t>show</a:t>
            </a:r>
            <a:r>
              <a:rPr lang="en-US" sz="2250" dirty="0"/>
              <a:t> that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an effective approach to </a:t>
            </a:r>
            <a:r>
              <a:rPr lang="en-US" sz="2250" dirty="0">
                <a:solidFill>
                  <a:srgbClr val="0066FF"/>
                </a:solidFill>
              </a:rPr>
              <a:t>maintain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>
                <a:solidFill>
                  <a:srgbClr val="0066FF"/>
                </a:solidFill>
              </a:rPr>
              <a:t>high efficiency and high performance </a:t>
            </a:r>
            <a:r>
              <a:rPr lang="en-US" sz="2250" dirty="0"/>
              <a:t>in metrics of interest in client processors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/>
              <a:t>across a wide spectrum of power consumption and workloads with </a:t>
            </a:r>
            <a:r>
              <a:rPr lang="en-US" sz="2250" dirty="0">
                <a:solidFill>
                  <a:srgbClr val="7030A0"/>
                </a:solidFill>
              </a:rPr>
              <a:t>minimal overhead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5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44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I will be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happy to take questions 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4400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65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Now I will talk about each component in more detail.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The </a:t>
            </a:r>
            <a:r>
              <a:rPr lang="en-US" sz="2400" b="1" dirty="0"/>
              <a:t>first</a:t>
            </a:r>
            <a:r>
              <a:rPr lang="en-US" sz="2400" dirty="0"/>
              <a:t> component is a Hybrid Adaptive 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lang="en-US" sz="1600" b="1" dirty="0">
                <a:solidFill>
                  <a:srgbClr val="FF0000"/>
                </a:solidFill>
              </a:rPr>
              <a:t>FlexWatts </a:t>
            </a:r>
            <a:r>
              <a:rPr lang="en-US" sz="1600" dirty="0"/>
              <a:t>PDN </a:t>
            </a:r>
            <a:r>
              <a:rPr lang="en-US" sz="1600" dirty="0">
                <a:solidFill>
                  <a:srgbClr val="0066FF"/>
                </a:solidFill>
              </a:rPr>
              <a:t>consists</a:t>
            </a:r>
            <a:r>
              <a:rPr lang="en-US" sz="1600" dirty="0"/>
              <a:t> of two key </a:t>
            </a:r>
            <a:r>
              <a:rPr lang="en-US" sz="1600" dirty="0">
                <a:solidFill>
                  <a:srgbClr val="0066FF"/>
                </a:solidFill>
              </a:rPr>
              <a:t>components</a:t>
            </a:r>
            <a:r>
              <a:rPr lang="en-US" sz="1600" dirty="0"/>
              <a:t>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6"/>
                </a:solidFill>
              </a:rPr>
              <a:t>Off-chip VRs allocated </a:t>
            </a:r>
            <a:r>
              <a:rPr lang="en-US" sz="2000" dirty="0"/>
              <a:t>to each system domain with a </a:t>
            </a:r>
            <a:r>
              <a:rPr lang="en-US" sz="2000" dirty="0">
                <a:solidFill>
                  <a:schemeClr val="accent6"/>
                </a:solidFill>
              </a:rPr>
              <a:t>low and narrow power consumption</a:t>
            </a:r>
            <a:r>
              <a:rPr lang="en-US" sz="2000" dirty="0"/>
              <a:t>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>
                <a:solidFill>
                  <a:schemeClr val="accent2"/>
                </a:solidFill>
              </a:rPr>
              <a:t>hybrid VRs</a:t>
            </a:r>
            <a:r>
              <a:rPr lang="en-US" sz="2000" dirty="0"/>
              <a:t> allocated to system domains with a </a:t>
            </a:r>
            <a:r>
              <a:rPr lang="en-US" sz="2000" dirty="0">
                <a:solidFill>
                  <a:schemeClr val="accent2"/>
                </a:solidFill>
              </a:rPr>
              <a:t>wide power consumption</a:t>
            </a:r>
            <a:r>
              <a:rPr lang="en-US" sz="2000" dirty="0"/>
              <a:t>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This hybrid PDN can dynamically </a:t>
            </a:r>
            <a:r>
              <a:rPr lang="en-US" sz="1600" dirty="0">
                <a:solidFill>
                  <a:schemeClr val="accent5"/>
                </a:solidFill>
              </a:rPr>
              <a:t>switch between two modes</a:t>
            </a:r>
            <a:r>
              <a:rPr lang="en-US" sz="1600" dirty="0"/>
              <a:t>, </a:t>
            </a:r>
            <a:r>
              <a:rPr lang="en-US" sz="1600" b="1" dirty="0">
                <a:solidFill>
                  <a:schemeClr val="accent6"/>
                </a:solidFill>
              </a:rPr>
              <a:t>IVR-Mode</a:t>
            </a:r>
            <a:r>
              <a:rPr lang="en-US" sz="1600" dirty="0"/>
              <a:t> and </a:t>
            </a:r>
            <a:r>
              <a:rPr lang="en-US" sz="1600" b="1" dirty="0">
                <a:solidFill>
                  <a:srgbClr val="7030A0"/>
                </a:solidFill>
              </a:rPr>
              <a:t>LDO-Mode</a:t>
            </a:r>
            <a:r>
              <a:rPr lang="en-US" sz="1600" dirty="0"/>
              <a:t>, based on the expected ETEE benefits of each mode for the current workload and power consumption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The hybrid PDN shares multiple die, package and board resources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69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second component is a </a:t>
            </a:r>
            <a:r>
              <a:rPr lang="en-US" sz="1200" dirty="0"/>
              <a:t>Voltage Noise-free Mode-Switching mechanism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performs </a:t>
            </a:r>
            <a:r>
              <a:rPr lang="en-US" sz="2400" dirty="0">
                <a:solidFill>
                  <a:schemeClr val="accent6"/>
                </a:solidFill>
              </a:rPr>
              <a:t>mode-switching </a:t>
            </a:r>
            <a:r>
              <a:rPr lang="en-US" sz="2400" dirty="0"/>
              <a:t>using</a:t>
            </a:r>
            <a:r>
              <a:rPr lang="en-US" sz="2400" dirty="0">
                <a:solidFill>
                  <a:srgbClr val="0066FF"/>
                </a:solidFill>
              </a:rPr>
              <a:t> 3 steps</a:t>
            </a:r>
            <a:r>
              <a:rPr lang="en-US" sz="2400" dirty="0"/>
              <a:t>, while the compute domains are </a:t>
            </a:r>
            <a:r>
              <a:rPr lang="en-US" sz="2400" dirty="0">
                <a:solidFill>
                  <a:srgbClr val="0066FF"/>
                </a:solidFill>
              </a:rPr>
              <a:t>idle </a:t>
            </a:r>
            <a:r>
              <a:rPr lang="en-US" sz="2400" dirty="0"/>
              <a:t>to prevent any </a:t>
            </a:r>
            <a:r>
              <a:rPr lang="en-US" sz="2400" dirty="0">
                <a:solidFill>
                  <a:schemeClr val="accent2"/>
                </a:solidFill>
              </a:rPr>
              <a:t>voltage noise</a:t>
            </a: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First, We </a:t>
            </a:r>
            <a:r>
              <a:rPr lang="en-US" dirty="0">
                <a:solidFill>
                  <a:schemeClr val="accent6"/>
                </a:solidFill>
              </a:rPr>
              <a:t>Place</a:t>
            </a:r>
            <a:r>
              <a:rPr lang="en-US" dirty="0"/>
              <a:t> the processor in an </a:t>
            </a:r>
            <a:r>
              <a:rPr lang="en-US" dirty="0">
                <a:solidFill>
                  <a:schemeClr val="accent5"/>
                </a:solidFill>
              </a:rPr>
              <a:t>idle power-state </a:t>
            </a:r>
            <a:r>
              <a:rPr lang="en-US" dirty="0"/>
              <a:t>for a short period of time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Secondly, We </a:t>
            </a:r>
            <a:r>
              <a:rPr lang="en-US" dirty="0">
                <a:solidFill>
                  <a:srgbClr val="0066FF"/>
                </a:solidFill>
              </a:rPr>
              <a:t>Configure</a:t>
            </a:r>
            <a:r>
              <a:rPr lang="en-US" dirty="0"/>
              <a:t>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hybrid PDN</a:t>
            </a:r>
            <a:r>
              <a:rPr lang="en-US" dirty="0"/>
              <a:t> and update the </a:t>
            </a:r>
            <a:r>
              <a:rPr lang="en-US" dirty="0">
                <a:solidFill>
                  <a:schemeClr val="accent6"/>
                </a:solidFill>
              </a:rPr>
              <a:t>on-chip </a:t>
            </a:r>
            <a:r>
              <a:rPr lang="en-US" dirty="0"/>
              <a:t>and</a:t>
            </a:r>
            <a:r>
              <a:rPr lang="en-US" dirty="0">
                <a:solidFill>
                  <a:schemeClr val="accent6"/>
                </a:solidFill>
              </a:rPr>
              <a:t> off-chip VR levels,</a:t>
            </a:r>
            <a:r>
              <a:rPr lang="en-US" dirty="0"/>
              <a:t> 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And finally, We </a:t>
            </a:r>
            <a:r>
              <a:rPr lang="en-US" dirty="0">
                <a:solidFill>
                  <a:schemeClr val="accent2"/>
                </a:solidFill>
              </a:rPr>
              <a:t>Exit</a:t>
            </a:r>
            <a:r>
              <a:rPr lang="en-US" dirty="0"/>
              <a:t> the idle power-state and resume the processor with the </a:t>
            </a:r>
            <a:r>
              <a:rPr lang="en-US" dirty="0">
                <a:solidFill>
                  <a:srgbClr val="0066FF"/>
                </a:solidFill>
              </a:rPr>
              <a:t>new PDN mode</a:t>
            </a:r>
            <a:r>
              <a:rPr lang="en-US" dirty="0"/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32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final component is </a:t>
            </a:r>
            <a:r>
              <a:rPr lang="en-US" sz="1200" dirty="0"/>
              <a:t>Runtime Mode Prediction Algorithm </a:t>
            </a:r>
            <a:r>
              <a:rPr lang="en-US" sz="1200" b="1" dirty="0"/>
              <a:t>[CLICK]</a:t>
            </a:r>
            <a:endParaRPr lang="en-US" b="1" dirty="0"/>
          </a:p>
          <a:p>
            <a:endParaRPr lang="en-US" baseline="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A new </a:t>
            </a:r>
            <a:r>
              <a:rPr lang="en-US" sz="2000" dirty="0">
                <a:solidFill>
                  <a:srgbClr val="0066FF"/>
                </a:solidFill>
              </a:rPr>
              <a:t>runtime mode-prediction algorithm </a:t>
            </a:r>
            <a:r>
              <a:rPr lang="en-US" sz="2000" dirty="0"/>
              <a:t>predicts which PDN mode, among the two modes (</a:t>
            </a:r>
            <a:r>
              <a:rPr lang="en-US" sz="2000" dirty="0">
                <a:solidFill>
                  <a:schemeClr val="accent6"/>
                </a:solidFill>
              </a:rPr>
              <a:t>IVR-Mode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7030A0"/>
                </a:solidFill>
              </a:rPr>
              <a:t>LDO-Mode</a:t>
            </a:r>
            <a:r>
              <a:rPr lang="en-US" sz="2000" dirty="0"/>
              <a:t>), provides the best end-to-end power conversion efficiency (ETEE). ETEE is a function: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AR</a:t>
            </a:r>
            <a:r>
              <a:rPr lang="en-US" sz="1600" dirty="0"/>
              <a:t> and the </a:t>
            </a:r>
            <a:r>
              <a:rPr lang="en-US" sz="1600" dirty="0">
                <a:solidFill>
                  <a:schemeClr val="accent2"/>
                </a:solidFill>
              </a:rPr>
              <a:t>workload type, </a:t>
            </a:r>
            <a:r>
              <a:rPr lang="en-US" sz="1600" dirty="0"/>
              <a:t>i.e., single-thread, multi-thread, and graphics </a:t>
            </a:r>
            <a:r>
              <a:rPr lang="en-US" sz="1600" b="1" dirty="0"/>
              <a:t>[CLICK]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5"/>
                </a:solidFill>
              </a:rPr>
              <a:t>TDP</a:t>
            </a:r>
            <a:r>
              <a:rPr lang="en-US" sz="1600" dirty="0"/>
              <a:t> and the </a:t>
            </a:r>
            <a:r>
              <a:rPr lang="en-US" sz="1600" dirty="0">
                <a:solidFill>
                  <a:srgbClr val="7030A0"/>
                </a:solidFill>
              </a:rPr>
              <a:t>power-state</a:t>
            </a:r>
            <a:r>
              <a:rPr lang="en-US" sz="1600" dirty="0"/>
              <a:t> of the system </a:t>
            </a:r>
            <a:r>
              <a:rPr lang="en-US" sz="1600" b="1" dirty="0"/>
              <a:t>[CLICK]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000" dirty="0"/>
              <a:t>We store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two sets of ETEE curves </a:t>
            </a:r>
            <a:r>
              <a:rPr lang="en-US" sz="2000" dirty="0"/>
              <a:t>inside the power management unit</a:t>
            </a:r>
            <a:r>
              <a:rPr lang="en-US" sz="2000" dirty="0">
                <a:solidFill>
                  <a:schemeClr val="accent5"/>
                </a:solidFill>
              </a:rPr>
              <a:t> firmware</a:t>
            </a:r>
            <a:r>
              <a:rPr lang="en-US" sz="2000" dirty="0"/>
              <a:t>, one set for the IVR PDN and the other set for the LDO PDN </a:t>
            </a:r>
            <a:r>
              <a:rPr lang="en-US" sz="2000" b="1" dirty="0"/>
              <a:t>[CLICK]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The PMU </a:t>
            </a:r>
            <a:r>
              <a:rPr lang="en-US" sz="2000" dirty="0">
                <a:solidFill>
                  <a:schemeClr val="accent5"/>
                </a:solidFill>
              </a:rPr>
              <a:t>firmware </a:t>
            </a:r>
            <a:r>
              <a:rPr lang="en-US" sz="2000" dirty="0"/>
              <a:t>estimates each of the input parameters at </a:t>
            </a:r>
            <a:r>
              <a:rPr lang="en-US" sz="2000" dirty="0">
                <a:solidFill>
                  <a:srgbClr val="00B050"/>
                </a:solidFill>
              </a:rPr>
              <a:t>runtime </a:t>
            </a:r>
            <a:r>
              <a:rPr lang="en-US" b="1" baseline="0" dirty="0"/>
              <a:t>[END]</a:t>
            </a:r>
          </a:p>
          <a:p>
            <a:pPr>
              <a:lnSpc>
                <a:spcPct val="100000"/>
              </a:lnSpc>
            </a:pPr>
            <a:endParaRPr lang="en-US" b="1" baseline="0" dirty="0"/>
          </a:p>
          <a:p>
            <a:pPr>
              <a:lnSpc>
                <a:spcPct val="100000"/>
              </a:lnSpc>
            </a:pPr>
            <a:endParaRPr lang="en-US" b="1" baseline="0" dirty="0"/>
          </a:p>
          <a:p>
            <a:pPr>
              <a:lnSpc>
                <a:spcPct val="100000"/>
              </a:lnSpc>
            </a:pPr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72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sz="2400" dirty="0"/>
              <a:t>We evaluate the potential benefits of the 3 PDNs :IVR, MBVR and LDO, across different </a:t>
            </a:r>
            <a:r>
              <a:rPr lang="en-US" sz="2400" dirty="0">
                <a:solidFill>
                  <a:schemeClr val="accent5"/>
                </a:solidFill>
              </a:rPr>
              <a:t>TDPs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6"/>
                </a:solidFill>
              </a:rPr>
              <a:t>application ratios </a:t>
            </a:r>
            <a:r>
              <a:rPr lang="en-US" sz="2400" dirty="0"/>
              <a:t>and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workloads </a:t>
            </a:r>
            <a:r>
              <a:rPr lang="en-US" sz="2400" b="1" dirty="0"/>
              <a:t>[CLICK]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application ratio</a:t>
            </a:r>
            <a:r>
              <a:rPr lang="en-US" sz="2000" dirty="0"/>
              <a:t> is the </a:t>
            </a:r>
            <a:r>
              <a:rPr lang="en-US" sz="2000" dirty="0">
                <a:solidFill>
                  <a:schemeClr val="accent6"/>
                </a:solidFill>
              </a:rPr>
              <a:t>switching rate </a:t>
            </a:r>
            <a:r>
              <a:rPr lang="en-US" sz="2000" dirty="0"/>
              <a:t>of a component for a workload when compared to the highest possible power (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power-virus</a:t>
            </a:r>
            <a:r>
              <a:rPr lang="en-US" sz="2000" dirty="0"/>
              <a:t>) </a:t>
            </a:r>
            <a:r>
              <a:rPr lang="en-US" sz="2000" b="1" dirty="0"/>
              <a:t>[CLICK]</a:t>
            </a:r>
          </a:p>
          <a:p>
            <a:pPr lvl="1"/>
            <a:endParaRPr lang="en-US" sz="2000" dirty="0"/>
          </a:p>
          <a:p>
            <a:r>
              <a:rPr lang="en-US" sz="2400" dirty="0"/>
              <a:t>We use our validated model, </a:t>
            </a:r>
            <a:r>
              <a:rPr lang="en-US" sz="2400" dirty="0" err="1">
                <a:solidFill>
                  <a:srgbClr val="0066FF"/>
                </a:solidFill>
              </a:rPr>
              <a:t>PDNspot</a:t>
            </a:r>
            <a:r>
              <a:rPr lang="en-US" sz="2400" dirty="0"/>
              <a:t>, to evaluate the efficiency of the three PDNs </a:t>
            </a:r>
            <a:r>
              <a:rPr lang="en-US" sz="2400" b="1" dirty="0"/>
              <a:t>[CLICK]</a:t>
            </a:r>
            <a:endParaRPr lang="en-US" sz="2400" dirty="0"/>
          </a:p>
          <a:p>
            <a:r>
              <a:rPr lang="en-US" sz="2400" dirty="0"/>
              <a:t>We use the Metric </a:t>
            </a:r>
            <a:r>
              <a:rPr lang="en-US" sz="2400" dirty="0">
                <a:solidFill>
                  <a:srgbClr val="7030A0"/>
                </a:solidFill>
              </a:rPr>
              <a:t>end-to-end power conversion efficiency </a:t>
            </a:r>
            <a:r>
              <a:rPr lang="en-US" sz="2400" b="1" dirty="0"/>
              <a:t>[CLICK]</a:t>
            </a:r>
            <a:endParaRPr lang="en-US" sz="2400" dirty="0"/>
          </a:p>
          <a:p>
            <a:pPr lvl="1"/>
            <a:r>
              <a:rPr lang="en-US" sz="2000" dirty="0"/>
              <a:t> </a:t>
            </a:r>
            <a:r>
              <a:rPr lang="en-US" sz="2000" b="1" dirty="0">
                <a:solidFill>
                  <a:srgbClr val="7030A0"/>
                </a:solidFill>
              </a:rPr>
              <a:t>end-to-end efficiency</a:t>
            </a:r>
            <a:r>
              <a:rPr lang="en-US" sz="2000" b="1" dirty="0"/>
              <a:t> </a:t>
            </a:r>
            <a:r>
              <a:rPr lang="en-US" sz="2000" dirty="0"/>
              <a:t>of a PDN is the ratio between total </a:t>
            </a:r>
            <a:r>
              <a:rPr lang="en-US" sz="2000" dirty="0">
                <a:solidFill>
                  <a:srgbClr val="0066FF"/>
                </a:solidFill>
              </a:rPr>
              <a:t>output power </a:t>
            </a:r>
            <a:r>
              <a:rPr lang="en-US" sz="2000" dirty="0"/>
              <a:t>consumption to total </a:t>
            </a:r>
            <a:r>
              <a:rPr lang="en-US" sz="2000" dirty="0">
                <a:solidFill>
                  <a:schemeClr val="accent6"/>
                </a:solidFill>
              </a:rPr>
              <a:t>input power </a:t>
            </a:r>
            <a:r>
              <a:rPr lang="en-US" sz="2000" dirty="0"/>
              <a:t>consumption of the PDN </a:t>
            </a:r>
            <a:r>
              <a:rPr lang="en-US" sz="2000" b="1" dirty="0"/>
              <a:t>[CLICK]</a:t>
            </a:r>
            <a:endParaRPr lang="en-US" sz="2000" dirty="0"/>
          </a:p>
          <a:p>
            <a:pPr lvl="1"/>
            <a:endParaRPr lang="en-US" sz="2000" dirty="0"/>
          </a:p>
          <a:p>
            <a:pPr lvl="2"/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use multiple </a:t>
            </a:r>
            <a:r>
              <a:rPr lang="en-US" sz="2400" dirty="0">
                <a:solidFill>
                  <a:srgbClr val="0066FF"/>
                </a:solidFill>
              </a:rPr>
              <a:t>workload traces</a:t>
            </a:r>
            <a:r>
              <a:rPr lang="en-US" sz="2400" dirty="0"/>
              <a:t> from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SPEC CPU2006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F0"/>
                </a:solidFill>
              </a:rPr>
              <a:t>3DMark06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92D050"/>
                </a:solidFill>
              </a:rPr>
              <a:t>video playback </a:t>
            </a:r>
            <a:r>
              <a:rPr lang="en-US" sz="2400" dirty="0"/>
              <a:t>workloads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83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first observation is about the </a:t>
            </a:r>
            <a:r>
              <a:rPr lang="en-US" sz="1200" dirty="0"/>
              <a:t>TDP Effect on PDNs’ Efficiency </a:t>
            </a:r>
            <a:r>
              <a:rPr lang="en-US" sz="1200" b="1" dirty="0"/>
              <a:t>[CLICK]</a:t>
            </a: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When 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 </a:t>
            </a:r>
            <a:r>
              <a:rPr lang="en-US" sz="24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We observe that IVR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end-to-end efficiency </a:t>
            </a:r>
            <a:r>
              <a:rPr lang="en-US" sz="1800" dirty="0"/>
              <a:t>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MBVR and LDO PDNs </a:t>
            </a:r>
            <a:r>
              <a:rPr lang="en-US" sz="18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And We observe that IVR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end-to-end efficiency</a:t>
            </a:r>
            <a:r>
              <a:rPr lang="en-US" sz="1800" dirty="0"/>
              <a:t>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LDO PDNs </a:t>
            </a:r>
            <a:r>
              <a:rPr lang="en-US" sz="1800" b="1" dirty="0"/>
              <a:t>[CLICK]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IVR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 becomes higher than the MBVR/LDO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 </a:t>
            </a:r>
            <a:r>
              <a:rPr lang="en-US" sz="2400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28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 </a:t>
            </a:r>
            <a:r>
              <a:rPr lang="en-US" sz="1800" dirty="0"/>
              <a:t>A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breakdown</a:t>
            </a:r>
            <a:r>
              <a:rPr lang="en-US" sz="1800" dirty="0"/>
              <a:t> of PDN power conversion </a:t>
            </a:r>
            <a:r>
              <a:rPr lang="en-US" sz="1800" dirty="0">
                <a:solidFill>
                  <a:schemeClr val="accent2"/>
                </a:solidFill>
              </a:rPr>
              <a:t>loss</a:t>
            </a:r>
            <a:r>
              <a:rPr lang="en-US" sz="1800" dirty="0"/>
              <a:t>: </a:t>
            </a:r>
            <a:r>
              <a:rPr lang="en-US" sz="1800" b="1" dirty="0"/>
              <a:t>[CLICK]</a:t>
            </a:r>
          </a:p>
          <a:p>
            <a:endParaRPr lang="en-US" sz="18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At </a:t>
            </a:r>
            <a:r>
              <a:rPr lang="en-US" sz="1400" dirty="0">
                <a:solidFill>
                  <a:schemeClr val="accent6"/>
                </a:solidFill>
              </a:rPr>
              <a:t>low-TDP</a:t>
            </a:r>
            <a:r>
              <a:rPr lang="en-US" sz="1400" dirty="0"/>
              <a:t> (e.g., 4W ), the </a:t>
            </a:r>
            <a:r>
              <a:rPr lang="en-US" sz="1400" dirty="0">
                <a:solidFill>
                  <a:srgbClr val="0066FF"/>
                </a:solidFill>
              </a:rPr>
              <a:t>on-chip</a:t>
            </a:r>
            <a:r>
              <a:rPr lang="en-US" sz="1400" dirty="0"/>
              <a:t> and </a:t>
            </a:r>
            <a:r>
              <a:rPr lang="en-US" sz="1400" dirty="0">
                <a:solidFill>
                  <a:srgbClr val="0066FF"/>
                </a:solidFill>
              </a:rPr>
              <a:t>off-chip</a:t>
            </a:r>
            <a:r>
              <a:rPr lang="en-US" sz="1400" dirty="0"/>
              <a:t> VRs’ </a:t>
            </a:r>
            <a:r>
              <a:rPr lang="en-US" sz="1400" dirty="0">
                <a:solidFill>
                  <a:srgbClr val="0066FF"/>
                </a:solidFill>
              </a:rPr>
              <a:t>power conversion inefficiencies </a:t>
            </a:r>
            <a:r>
              <a:rPr lang="en-US" sz="1400" dirty="0"/>
              <a:t>are </a:t>
            </a:r>
            <a:r>
              <a:rPr lang="en-US" sz="1400" dirty="0">
                <a:solidFill>
                  <a:srgbClr val="C00000"/>
                </a:solidFill>
              </a:rPr>
              <a:t>higher</a:t>
            </a:r>
            <a:r>
              <a:rPr lang="en-US" sz="1400" dirty="0"/>
              <a:t> for the </a:t>
            </a:r>
            <a:r>
              <a:rPr lang="en-US" sz="1400" dirty="0">
                <a:solidFill>
                  <a:srgbClr val="C00000"/>
                </a:solidFill>
              </a:rPr>
              <a:t>IVR</a:t>
            </a:r>
            <a:r>
              <a:rPr lang="en-US" sz="1400" dirty="0"/>
              <a:t> PDN than that of the </a:t>
            </a:r>
            <a:r>
              <a:rPr lang="en-US" sz="1400" dirty="0">
                <a:solidFill>
                  <a:srgbClr val="00B050"/>
                </a:solidFill>
              </a:rPr>
              <a:t>MBVR and LDO</a:t>
            </a:r>
            <a:r>
              <a:rPr lang="en-US" sz="1400" dirty="0"/>
              <a:t>. </a:t>
            </a:r>
            <a:r>
              <a:rPr lang="en-US" sz="1400" b="1" dirty="0"/>
              <a:t>[CLICK]</a:t>
            </a:r>
            <a:endParaRPr lang="en-US" sz="14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At </a:t>
            </a:r>
            <a:r>
              <a:rPr lang="en-US" sz="1400" dirty="0">
                <a:solidFill>
                  <a:schemeClr val="accent2"/>
                </a:solidFill>
              </a:rPr>
              <a:t>high-TDP</a:t>
            </a:r>
            <a:r>
              <a:rPr lang="en-US" sz="1400" dirty="0"/>
              <a:t> (e.g., 50W), the </a:t>
            </a:r>
            <a:r>
              <a:rPr lang="en-US" sz="1400" dirty="0">
                <a:solidFill>
                  <a:srgbClr val="0066FF"/>
                </a:solidFill>
              </a:rPr>
              <a:t>I</a:t>
            </a:r>
            <a:r>
              <a:rPr lang="en-US" sz="1400" baseline="30000" dirty="0">
                <a:solidFill>
                  <a:srgbClr val="0066FF"/>
                </a:solidFill>
              </a:rPr>
              <a:t>2</a:t>
            </a:r>
            <a:r>
              <a:rPr lang="en-US" sz="1400" dirty="0">
                <a:solidFill>
                  <a:srgbClr val="0066FF"/>
                </a:solidFill>
              </a:rPr>
              <a:t>R loss </a:t>
            </a:r>
            <a:r>
              <a:rPr lang="en-US" sz="1400" dirty="0"/>
              <a:t>in </a:t>
            </a:r>
            <a:r>
              <a:rPr lang="en-US" sz="1400" dirty="0">
                <a:solidFill>
                  <a:srgbClr val="7030A0"/>
                </a:solidFill>
              </a:rPr>
              <a:t>core and graphics</a:t>
            </a:r>
            <a:r>
              <a:rPr lang="en-US" sz="1400" dirty="0"/>
              <a:t> domains is </a:t>
            </a:r>
            <a:r>
              <a:rPr lang="en-US" sz="1400" dirty="0">
                <a:solidFill>
                  <a:srgbClr val="C00000"/>
                </a:solidFill>
              </a:rPr>
              <a:t>higher</a:t>
            </a:r>
            <a:r>
              <a:rPr lang="en-US" sz="1400" dirty="0"/>
              <a:t> for the </a:t>
            </a:r>
            <a:r>
              <a:rPr lang="en-US" sz="1400" dirty="0">
                <a:solidFill>
                  <a:srgbClr val="C00000"/>
                </a:solidFill>
              </a:rPr>
              <a:t>MBVR and LDO</a:t>
            </a:r>
            <a:r>
              <a:rPr lang="en-US" sz="1400" dirty="0"/>
              <a:t> PDNs than that of the </a:t>
            </a:r>
            <a:r>
              <a:rPr lang="en-US" sz="1400" dirty="0">
                <a:solidFill>
                  <a:srgbClr val="00B050"/>
                </a:solidFill>
              </a:rPr>
              <a:t>IVR</a:t>
            </a:r>
            <a:r>
              <a:rPr lang="en-US" sz="1400" dirty="0"/>
              <a:t>. The high I</a:t>
            </a:r>
            <a:r>
              <a:rPr lang="en-US" sz="1400" baseline="30000" dirty="0"/>
              <a:t>2</a:t>
            </a:r>
            <a:r>
              <a:rPr lang="en-US" sz="1400" dirty="0"/>
              <a:t>R loss is due to: </a:t>
            </a:r>
            <a:r>
              <a:rPr lang="en-US" sz="1400" b="1" dirty="0"/>
              <a:t>[CLICK]</a:t>
            </a:r>
            <a:endParaRPr lang="en-US" sz="1400" dirty="0"/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/>
              <a:t>A </a:t>
            </a:r>
            <a:r>
              <a:rPr lang="en-US" sz="1300" b="1" dirty="0">
                <a:solidFill>
                  <a:srgbClr val="0066FF"/>
                </a:solidFill>
              </a:rPr>
              <a:t>2×</a:t>
            </a:r>
            <a:r>
              <a:rPr lang="en-US" sz="1300" dirty="0"/>
              <a:t> higher </a:t>
            </a:r>
            <a:r>
              <a:rPr lang="en-US" sz="1300" dirty="0">
                <a:solidFill>
                  <a:srgbClr val="FF0000"/>
                </a:solidFill>
              </a:rPr>
              <a:t>chip input current </a:t>
            </a:r>
            <a:r>
              <a:rPr lang="en-US" sz="1300" dirty="0"/>
              <a:t>in the MBVR and LDO PDNs compared to the IVR PDN, and </a:t>
            </a:r>
            <a:r>
              <a:rPr lang="en-US" sz="1400" b="1" dirty="0"/>
              <a:t>[CLICK]</a:t>
            </a:r>
            <a:endParaRPr lang="en-US" sz="1300" dirty="0"/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/>
              <a:t>A </a:t>
            </a:r>
            <a:r>
              <a:rPr lang="en-US" sz="1300" b="1" dirty="0">
                <a:solidFill>
                  <a:srgbClr val="0066FF"/>
                </a:solidFill>
              </a:rPr>
              <a:t>2.5×</a:t>
            </a:r>
            <a:r>
              <a:rPr lang="en-US" sz="1300" dirty="0"/>
              <a:t>/</a:t>
            </a:r>
            <a:r>
              <a:rPr lang="en-US" sz="1300" b="1" dirty="0">
                <a:solidFill>
                  <a:srgbClr val="0066FF"/>
                </a:solidFill>
              </a:rPr>
              <a:t>1.3×</a:t>
            </a:r>
            <a:r>
              <a:rPr lang="en-US" sz="1300" dirty="0"/>
              <a:t> higher </a:t>
            </a:r>
            <a:r>
              <a:rPr lang="en-US" sz="1300" dirty="0">
                <a:solidFill>
                  <a:srgbClr val="FF0000"/>
                </a:solidFill>
              </a:rPr>
              <a:t>load-line impedance </a:t>
            </a:r>
            <a:r>
              <a:rPr lang="en-US" sz="1300" dirty="0"/>
              <a:t>(RLL) in the MBVR/LDO PDNs compared to the IVR PDN </a:t>
            </a:r>
            <a:r>
              <a:rPr lang="en-US" b="1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064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a</a:t>
            </a:r>
            <a:r>
              <a:rPr lang="en-US" sz="1200" b="1" dirty="0">
                <a:solidFill>
                  <a:srgbClr val="0066FF"/>
                </a:solidFill>
              </a:rPr>
              <a:t> TDP </a:t>
            </a:r>
            <a:r>
              <a:rPr lang="en-US" sz="1200" dirty="0">
                <a:solidFill>
                  <a:schemeClr val="tx1"/>
                </a:solidFill>
              </a:rPr>
              <a:t>affects the </a:t>
            </a:r>
            <a:r>
              <a:rPr lang="en-US" sz="1200" b="1" dirty="0">
                <a:solidFill>
                  <a:srgbClr val="7030A0"/>
                </a:solidFill>
              </a:rPr>
              <a:t>end-to-end efficiency </a:t>
            </a:r>
            <a:r>
              <a:rPr lang="en-US" sz="1200" dirty="0">
                <a:solidFill>
                  <a:schemeClr val="tx1"/>
                </a:solidFill>
              </a:rPr>
              <a:t>of a PDN.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At </a:t>
            </a:r>
            <a:r>
              <a:rPr lang="en-US" sz="1200" b="1" dirty="0">
                <a:solidFill>
                  <a:srgbClr val="FF0000"/>
                </a:solidFill>
              </a:rPr>
              <a:t>low-TDP</a:t>
            </a:r>
            <a:r>
              <a:rPr lang="en-US" sz="1200" dirty="0">
                <a:solidFill>
                  <a:schemeClr val="tx1"/>
                </a:solidFill>
              </a:rPr>
              <a:t>, the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dirty="0">
                <a:solidFill>
                  <a:srgbClr val="7030A0"/>
                </a:solidFill>
              </a:rPr>
              <a:t>LDO</a:t>
            </a:r>
            <a:r>
              <a:rPr lang="en-US" sz="1200" dirty="0">
                <a:solidFill>
                  <a:schemeClr val="tx1"/>
                </a:solidFill>
              </a:rPr>
              <a:t> PDNs are more efficient.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at </a:t>
            </a:r>
            <a:r>
              <a:rPr lang="en-US" sz="1200" b="1" dirty="0">
                <a:solidFill>
                  <a:srgbClr val="FF0000"/>
                </a:solidFill>
              </a:rPr>
              <a:t>high-TDP</a:t>
            </a:r>
            <a:r>
              <a:rPr lang="en-US" sz="1200" dirty="0">
                <a:solidFill>
                  <a:schemeClr val="tx1"/>
                </a:solidFill>
              </a:rPr>
              <a:t>, the </a:t>
            </a:r>
            <a:r>
              <a:rPr lang="en-US" sz="1200" b="1" dirty="0">
                <a:solidFill>
                  <a:srgbClr val="92D050"/>
                </a:solidFill>
              </a:rPr>
              <a:t>IVR</a:t>
            </a:r>
            <a:r>
              <a:rPr lang="en-US" sz="1200" dirty="0">
                <a:solidFill>
                  <a:schemeClr val="tx1"/>
                </a:solidFill>
              </a:rPr>
              <a:t> PDN is more efficient. </a:t>
            </a:r>
            <a:r>
              <a:rPr lang="en-US" b="1" dirty="0"/>
              <a:t>[END]</a:t>
            </a: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525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second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observation is about the </a:t>
            </a:r>
            <a:r>
              <a:rPr lang="en-US" sz="1200" dirty="0"/>
              <a:t>Workload Effect on PDN’s Efficiency </a:t>
            </a:r>
            <a:r>
              <a:rPr lang="en-US" sz="1200" b="1" dirty="0"/>
              <a:t>[CLICK]</a:t>
            </a: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application ratio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</a:t>
            </a:r>
            <a:r>
              <a:rPr lang="en-US" sz="2000" dirty="0"/>
              <a:t> affects PDN end-to-end efficiency </a:t>
            </a:r>
            <a:r>
              <a:rPr lang="en-US" sz="2000" b="1" dirty="0"/>
              <a:t>[CLICK]</a:t>
            </a:r>
          </a:p>
          <a:p>
            <a:pPr lvl="1"/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end-to-end efficiencies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 </a:t>
            </a:r>
            <a:r>
              <a:rPr lang="en-US" sz="2000" b="1" dirty="0"/>
              <a:t>[CLICK]</a:t>
            </a:r>
          </a:p>
          <a:p>
            <a:pPr lvl="1"/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end-to-end efficiency curves </a:t>
            </a:r>
            <a:r>
              <a:rPr lang="en-US" sz="2000" b="1" dirty="0"/>
              <a:t>[CLICK]</a:t>
            </a: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For example: The </a:t>
            </a:r>
            <a:r>
              <a:rPr lang="en-US" sz="1800" dirty="0">
                <a:solidFill>
                  <a:srgbClr val="0066FF"/>
                </a:solidFill>
              </a:rPr>
              <a:t>LDO</a:t>
            </a:r>
            <a:r>
              <a:rPr lang="en-US" sz="1800" dirty="0"/>
              <a:t> end-to-end efficiency is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than the MBVR end-to-end efficiency for </a:t>
            </a:r>
            <a:r>
              <a:rPr lang="en-US" sz="1800" dirty="0">
                <a:solidFill>
                  <a:schemeClr val="accent6"/>
                </a:solidFill>
              </a:rPr>
              <a:t>CPU-intensive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workloads, but is </a:t>
            </a:r>
            <a:r>
              <a:rPr lang="en-US" sz="1800" dirty="0">
                <a:solidFill>
                  <a:schemeClr val="accent2"/>
                </a:solidFill>
              </a:rPr>
              <a:t>lower</a:t>
            </a:r>
            <a:r>
              <a:rPr lang="en-US" sz="1800" dirty="0"/>
              <a:t> than the MBVR end-to-end efficiency for </a:t>
            </a:r>
            <a:r>
              <a:rPr lang="en-US" sz="1800" dirty="0">
                <a:solidFill>
                  <a:schemeClr val="accent2"/>
                </a:solidFill>
              </a:rPr>
              <a:t>graphics intensive </a:t>
            </a:r>
            <a:r>
              <a:rPr lang="en-US" sz="1800" dirty="0"/>
              <a:t>workloads </a:t>
            </a:r>
            <a:r>
              <a:rPr lang="en-US" sz="1800" b="1" dirty="0"/>
              <a:t>[CLICK]</a:t>
            </a:r>
            <a:endParaRPr lang="en-US" sz="1800" dirty="0"/>
          </a:p>
          <a:p>
            <a:pPr lvl="1"/>
            <a:r>
              <a:rPr lang="en-US" sz="1800" dirty="0"/>
              <a:t>LDO inefficiency is </a:t>
            </a:r>
            <a:r>
              <a:rPr lang="en-US" sz="1800" dirty="0">
                <a:solidFill>
                  <a:schemeClr val="accent2"/>
                </a:solidFill>
              </a:rPr>
              <a:t>more dominant </a:t>
            </a:r>
            <a:r>
              <a:rPr lang="en-US" sz="1800" dirty="0"/>
              <a:t>in graphics workloads, due to the </a:t>
            </a:r>
            <a:r>
              <a:rPr lang="en-US" sz="1800" dirty="0">
                <a:solidFill>
                  <a:srgbClr val="FF0000"/>
                </a:solidFill>
              </a:rPr>
              <a:t>high voltage difference</a:t>
            </a:r>
            <a:r>
              <a:rPr lang="en-US" sz="1800" dirty="0"/>
              <a:t> between the core and graphics domains </a:t>
            </a:r>
            <a:r>
              <a:rPr lang="en-US" b="1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8523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</a:t>
            </a:r>
            <a:r>
              <a:rPr lang="en-US" sz="1200" b="1" dirty="0">
                <a:solidFill>
                  <a:srgbClr val="0066FF"/>
                </a:solidFill>
              </a:rPr>
              <a:t>Application ratio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00B0F0"/>
                </a:solidFill>
              </a:rPr>
              <a:t>workload type </a:t>
            </a:r>
            <a:r>
              <a:rPr lang="en-US" sz="1200" dirty="0">
                <a:solidFill>
                  <a:schemeClr val="tx1"/>
                </a:solidFill>
              </a:rPr>
              <a:t>have significant effects on each PDN’s </a:t>
            </a:r>
            <a:r>
              <a:rPr lang="en-US" sz="1200" dirty="0"/>
              <a:t>end-to-end efficiency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and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PDNs have </a:t>
            </a:r>
            <a:r>
              <a:rPr lang="en-US" sz="1200" b="1" dirty="0">
                <a:solidFill>
                  <a:srgbClr val="FF0000"/>
                </a:solidFill>
              </a:rPr>
              <a:t>lower ETEE </a:t>
            </a:r>
            <a:r>
              <a:rPr lang="en-US" sz="1200" dirty="0">
                <a:solidFill>
                  <a:schemeClr val="tx1"/>
                </a:solidFill>
              </a:rPr>
              <a:t>with</a:t>
            </a:r>
            <a:r>
              <a:rPr lang="en-US" sz="1200" b="1" dirty="0">
                <a:solidFill>
                  <a:srgbClr val="FF0000"/>
                </a:solidFill>
              </a:rPr>
              <a:t> low </a:t>
            </a:r>
            <a:r>
              <a:rPr lang="en-US" sz="1200" b="1" dirty="0">
                <a:solidFill>
                  <a:srgbClr val="0066FF"/>
                </a:solidFill>
              </a:rPr>
              <a:t>application ratios</a:t>
            </a:r>
            <a:r>
              <a:rPr lang="en-US" sz="1200" b="1" dirty="0">
                <a:solidFill>
                  <a:schemeClr val="tx1"/>
                </a:solidFill>
              </a:rPr>
              <a:t>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dirty="0">
                <a:solidFill>
                  <a:schemeClr val="tx1"/>
                </a:solidFill>
              </a:rPr>
              <a:t> PDN has </a:t>
            </a:r>
            <a:r>
              <a:rPr lang="en-US" sz="1200" b="1" dirty="0">
                <a:solidFill>
                  <a:srgbClr val="FF0000"/>
                </a:solidFill>
              </a:rPr>
              <a:t>lower ETEE </a:t>
            </a:r>
            <a:r>
              <a:rPr lang="en-US" sz="1200" dirty="0">
                <a:solidFill>
                  <a:schemeClr val="tx1"/>
                </a:solidFill>
              </a:rPr>
              <a:t>on </a:t>
            </a:r>
            <a:r>
              <a:rPr lang="en-US" sz="1200" b="1" dirty="0">
                <a:solidFill>
                  <a:srgbClr val="00B0F0"/>
                </a:solidFill>
              </a:rPr>
              <a:t>graphics workloads</a:t>
            </a:r>
            <a:r>
              <a:rPr lang="en-US" sz="1200" b="1" dirty="0">
                <a:solidFill>
                  <a:schemeClr val="tx1"/>
                </a:solidFill>
              </a:rPr>
              <a:t> [CLICK]</a:t>
            </a: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624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last observation is about the </a:t>
            </a:r>
            <a:r>
              <a:rPr lang="en-US" sz="1200" b="1" dirty="0"/>
              <a:t>Power-state Effect on PDN’s Efficiency [CLICK]</a:t>
            </a:r>
          </a:p>
          <a:p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end-to-end efficiency of the </a:t>
            </a:r>
            <a:r>
              <a:rPr lang="en-US" sz="1200" dirty="0">
                <a:solidFill>
                  <a:schemeClr val="accent6"/>
                </a:solidFill>
              </a:rPr>
              <a:t>IVR</a:t>
            </a:r>
            <a:r>
              <a:rPr lang="en-US" sz="1200" dirty="0"/>
              <a:t> PDN is </a:t>
            </a:r>
            <a:r>
              <a:rPr lang="en-US" sz="1200" dirty="0">
                <a:solidFill>
                  <a:schemeClr val="accent2"/>
                </a:solidFill>
              </a:rPr>
              <a:t>lower </a:t>
            </a:r>
            <a:r>
              <a:rPr lang="en-US" sz="1200" dirty="0"/>
              <a:t>than that of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7030A0"/>
                </a:solidFill>
              </a:rPr>
              <a:t>LDO</a:t>
            </a:r>
            <a:r>
              <a:rPr lang="en-US" sz="1200" dirty="0"/>
              <a:t> PDNs for computationally </a:t>
            </a:r>
            <a:r>
              <a:rPr lang="en-US" sz="1200" dirty="0">
                <a:solidFill>
                  <a:srgbClr val="0066FF"/>
                </a:solidFill>
              </a:rPr>
              <a:t>light workloads </a:t>
            </a:r>
            <a:r>
              <a:rPr lang="en-US" sz="1200" dirty="0"/>
              <a:t>and </a:t>
            </a:r>
            <a:r>
              <a:rPr lang="en-US" sz="1200" dirty="0">
                <a:solidFill>
                  <a:srgbClr val="0066FF"/>
                </a:solidFill>
              </a:rPr>
              <a:t>low power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states </a:t>
            </a:r>
            <a:r>
              <a:rPr lang="en-US" sz="1200" dirty="0"/>
              <a:t>across </a:t>
            </a:r>
            <a:r>
              <a:rPr lang="en-US" sz="1200" dirty="0">
                <a:solidFill>
                  <a:schemeClr val="accent6"/>
                </a:solidFill>
              </a:rPr>
              <a:t>all TDPs </a:t>
            </a:r>
            <a:r>
              <a:rPr lang="en-US" sz="1200" b="1" dirty="0"/>
              <a:t>[CLICK]</a:t>
            </a:r>
          </a:p>
          <a:p>
            <a:endParaRPr lang="en-US" sz="1200" dirty="0">
              <a:solidFill>
                <a:schemeClr val="accent6"/>
              </a:solidFill>
            </a:endParaRPr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video playback workload spends </a:t>
            </a:r>
            <a:r>
              <a:rPr lang="en-US" sz="1200" dirty="0">
                <a:solidFill>
                  <a:schemeClr val="accent6"/>
                </a:solidFill>
              </a:rPr>
              <a:t>10%</a:t>
            </a:r>
            <a:r>
              <a:rPr lang="en-US" sz="1200" dirty="0"/>
              <a:t>, and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200" dirty="0"/>
              <a:t>of its execution time in </a:t>
            </a:r>
            <a:r>
              <a:rPr lang="en-US" sz="1200" dirty="0">
                <a:solidFill>
                  <a:srgbClr val="0066FF"/>
                </a:solidFill>
              </a:rPr>
              <a:t>light workload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0066FF"/>
                </a:solidFill>
              </a:rPr>
              <a:t>low power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states</a:t>
            </a:r>
            <a:r>
              <a:rPr lang="en-US" sz="1200" dirty="0"/>
              <a:t> respectively </a:t>
            </a:r>
            <a:r>
              <a:rPr lang="en-US" sz="1200" b="1" dirty="0"/>
              <a:t>[CLICK]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MBVR and LDO PDNs have </a:t>
            </a:r>
            <a:r>
              <a:rPr lang="en-US" sz="1200" dirty="0">
                <a:solidFill>
                  <a:schemeClr val="accent2"/>
                </a:solidFill>
              </a:rPr>
              <a:t>12%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2"/>
                </a:solidFill>
              </a:rPr>
              <a:t>11%</a:t>
            </a:r>
            <a:r>
              <a:rPr lang="en-US" sz="1200" dirty="0"/>
              <a:t> lower </a:t>
            </a:r>
            <a:r>
              <a:rPr lang="en-US" sz="1200" dirty="0">
                <a:solidFill>
                  <a:srgbClr val="0066FF"/>
                </a:solidFill>
              </a:rPr>
              <a:t>average power consumption</a:t>
            </a:r>
            <a:r>
              <a:rPr lang="en-US" sz="1200" dirty="0"/>
              <a:t>, respectively, than the IVR PDN due to the </a:t>
            </a:r>
            <a:r>
              <a:rPr lang="en-US" sz="1200" dirty="0">
                <a:solidFill>
                  <a:srgbClr val="00B050"/>
                </a:solidFill>
              </a:rPr>
              <a:t>higher </a:t>
            </a:r>
            <a:r>
              <a:rPr lang="en-US" sz="1200" dirty="0"/>
              <a:t>end-to-end efficiency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of MBVR and LDO PDNs </a:t>
            </a:r>
            <a:r>
              <a:rPr lang="en-US" b="1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167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tx1"/>
                </a:solidFill>
              </a:rPr>
              <a:t>We conclude that the </a:t>
            </a:r>
            <a:r>
              <a:rPr lang="en-US" sz="1200" b="1" dirty="0">
                <a:solidFill>
                  <a:srgbClr val="0066FF"/>
                </a:solidFill>
              </a:rPr>
              <a:t>IVR PDN </a:t>
            </a:r>
            <a:r>
              <a:rPr lang="en-US" sz="1200" dirty="0">
                <a:solidFill>
                  <a:schemeClr val="tx1"/>
                </a:solidFill>
              </a:rPr>
              <a:t>is</a:t>
            </a:r>
            <a:r>
              <a:rPr lang="en-US" sz="1200" b="1" dirty="0">
                <a:solidFill>
                  <a:srgbClr val="0066FF"/>
                </a:solidFill>
              </a:rPr>
              <a:t> energy-inefficient </a:t>
            </a:r>
            <a:r>
              <a:rPr lang="en-US" sz="1200" dirty="0">
                <a:solidFill>
                  <a:schemeClr val="tx1"/>
                </a:solidFill>
              </a:rPr>
              <a:t>for</a:t>
            </a:r>
            <a:r>
              <a:rPr lang="en-US" sz="1200" b="1" dirty="0">
                <a:solidFill>
                  <a:srgbClr val="0066FF"/>
                </a:solidFill>
              </a:rPr>
              <a:t> computationally-light </a:t>
            </a:r>
            <a:r>
              <a:rPr lang="en-US" sz="1200" dirty="0">
                <a:solidFill>
                  <a:schemeClr val="tx1"/>
                </a:solidFill>
              </a:rPr>
              <a:t>workloads.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This negatively impacts both </a:t>
            </a:r>
            <a:r>
              <a:rPr lang="en-US" sz="1200" b="1" dirty="0">
                <a:solidFill>
                  <a:srgbClr val="FF0000"/>
                </a:solidFill>
              </a:rPr>
              <a:t>energy consumption </a:t>
            </a:r>
            <a:r>
              <a:rPr lang="en-US" sz="1200" dirty="0">
                <a:solidFill>
                  <a:schemeClr val="tx1"/>
                </a:solidFill>
              </a:rPr>
              <a:t>and </a:t>
            </a:r>
            <a:r>
              <a:rPr lang="en-US" sz="1200" b="1" dirty="0">
                <a:solidFill>
                  <a:srgbClr val="FF0000"/>
                </a:solidFill>
              </a:rPr>
              <a:t>battery life</a:t>
            </a:r>
            <a:r>
              <a:rPr lang="en-US" sz="1200" b="1" dirty="0">
                <a:solidFill>
                  <a:schemeClr val="tx1"/>
                </a:solidFill>
              </a:rPr>
              <a:t> [END]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190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Based on our three key observations [CLICK] </a:t>
            </a:r>
          </a:p>
          <a:p>
            <a:r>
              <a:rPr lang="en-US" dirty="0"/>
              <a:t>We conclude that there is </a:t>
            </a:r>
            <a:r>
              <a:rPr lang="en-US" sz="1200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end-to-end efficiency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</a:t>
            </a:r>
            <a:r>
              <a:rPr lang="en-US" b="1" dirty="0"/>
              <a:t>[CLICK]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</a:rPr>
              <a:t>Our goal </a:t>
            </a:r>
            <a:r>
              <a:rPr lang="en-US" sz="1200" dirty="0">
                <a:solidFill>
                  <a:schemeClr val="tx1"/>
                </a:solidFill>
              </a:rPr>
              <a:t>is to provide a </a:t>
            </a:r>
            <a:r>
              <a:rPr lang="en-US" sz="1200" b="1" dirty="0">
                <a:solidFill>
                  <a:srgbClr val="0066FF"/>
                </a:solidFill>
              </a:rPr>
              <a:t>PDN architecture </a:t>
            </a:r>
            <a:r>
              <a:rPr lang="en-US" sz="1200" dirty="0">
                <a:solidFill>
                  <a:schemeClr val="tx1"/>
                </a:solidFill>
              </a:rPr>
              <a:t>that provides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energy-efficiency</a:t>
            </a:r>
            <a:r>
              <a:rPr lang="en-US" sz="1200" dirty="0">
                <a:solidFill>
                  <a:schemeClr val="tx1"/>
                </a:solidFill>
              </a:rPr>
              <a:t> across the wide range of 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power consumption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FF0000"/>
                </a:solidFill>
              </a:rPr>
              <a:t>variety of workloads</a:t>
            </a:r>
            <a:r>
              <a:rPr lang="en-US" sz="1200" b="1" dirty="0">
                <a:solidFill>
                  <a:schemeClr val="tx1"/>
                </a:solidFill>
              </a:rPr>
              <a:t>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37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technique to achieve our goal </a:t>
            </a:r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60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aseline="0" dirty="0"/>
              <a:t>We propose </a:t>
            </a:r>
            <a:r>
              <a:rPr lang="en-US" sz="1200" dirty="0"/>
              <a:t>FlexWatts</a:t>
            </a:r>
            <a:r>
              <a:rPr lang="en-US" baseline="0" dirty="0"/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baseline="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FlexWatts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66FF"/>
                </a:solidFill>
              </a:rPr>
              <a:t>new hybrid adaptive PDN </a:t>
            </a:r>
            <a:r>
              <a:rPr lang="en-US" sz="2400" dirty="0"/>
              <a:t>that provides a </a:t>
            </a:r>
            <a:r>
              <a:rPr lang="en-US" sz="2400" dirty="0">
                <a:solidFill>
                  <a:schemeClr val="accent6"/>
                </a:solidFill>
              </a:rPr>
              <a:t>high ETEE </a:t>
            </a:r>
            <a:r>
              <a:rPr lang="en-US" sz="2400" dirty="0"/>
              <a:t>for the </a:t>
            </a:r>
            <a:r>
              <a:rPr lang="en-US" sz="2400" dirty="0">
                <a:solidFill>
                  <a:schemeClr val="accent6"/>
                </a:solidFill>
              </a:rPr>
              <a:t>wide power consumption</a:t>
            </a:r>
            <a:r>
              <a:rPr lang="en-US" sz="2400" dirty="0"/>
              <a:t> range and </a:t>
            </a:r>
            <a:r>
              <a:rPr lang="en-US" sz="2400" dirty="0">
                <a:solidFill>
                  <a:schemeClr val="accent6"/>
                </a:solidFill>
              </a:rPr>
              <a:t>workload diversity </a:t>
            </a:r>
            <a:r>
              <a:rPr lang="en-US" sz="2400" dirty="0"/>
              <a:t>of client processors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400" baseline="0" dirty="0"/>
              <a:t> </a:t>
            </a:r>
            <a:endParaRPr lang="en-US" sz="2400" dirty="0"/>
          </a:p>
          <a:p>
            <a:pPr>
              <a:buClr>
                <a:schemeClr val="tx1"/>
              </a:buClr>
            </a:pPr>
            <a:endParaRPr lang="en-US" sz="2400" dirty="0"/>
          </a:p>
          <a:p>
            <a:r>
              <a:rPr lang="en-US" sz="2400" dirty="0"/>
              <a:t>FlexWatts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400" baseline="0" dirty="0"/>
              <a:t> </a:t>
            </a:r>
            <a:endParaRPr lang="en-US" sz="24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66FF"/>
                </a:solidFill>
              </a:rPr>
              <a:t>First, New hybrid voltage regulators (VRs) </a:t>
            </a:r>
            <a:r>
              <a:rPr lang="en-US" sz="2000" dirty="0"/>
              <a:t>that are allocated for </a:t>
            </a:r>
            <a:r>
              <a:rPr lang="en-US" sz="2000" dirty="0">
                <a:solidFill>
                  <a:srgbClr val="7030A0"/>
                </a:solidFill>
              </a:rPr>
              <a:t>processor domains with a wide power </a:t>
            </a:r>
            <a:r>
              <a:rPr lang="en-US" sz="2000" dirty="0"/>
              <a:t>consumption range that dynamically switch between two modes (IVR-Mode and LDO-Mode) </a:t>
            </a:r>
            <a:r>
              <a:rPr lang="en-US" sz="2000" dirty="0">
                <a:solidFill>
                  <a:srgbClr val="7030A0"/>
                </a:solidFill>
              </a:rPr>
              <a:t>to maintain high energy-efficiency</a:t>
            </a:r>
            <a:r>
              <a:rPr lang="en-US" sz="2000" dirty="0"/>
              <a:t> across the wide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000" baseline="0" dirty="0"/>
              <a:t> </a:t>
            </a:r>
            <a:endParaRPr lang="en-US" sz="20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66FF"/>
                </a:solidFill>
              </a:rPr>
              <a:t>Secondly, Static allocation of off-chip VRs</a:t>
            </a:r>
            <a:r>
              <a:rPr lang="en-US" sz="2000" dirty="0"/>
              <a:t>, which have high energy-efficiency for low and narrow power ranges, for the </a:t>
            </a:r>
            <a:r>
              <a:rPr lang="en-US" sz="2000" dirty="0">
                <a:solidFill>
                  <a:srgbClr val="7030A0"/>
                </a:solidFill>
              </a:rPr>
              <a:t>rest of the domains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000" baseline="0" dirty="0"/>
              <a:t> </a:t>
            </a:r>
            <a:endParaRPr lang="en-US" sz="20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/>
              <a:t>And </a:t>
            </a:r>
            <a:r>
              <a:rPr lang="en-US" sz="2000" dirty="0" err="1"/>
              <a:t>Finaly</a:t>
            </a:r>
            <a:r>
              <a:rPr lang="en-US" sz="2000" dirty="0"/>
              <a:t>, A </a:t>
            </a:r>
            <a:r>
              <a:rPr lang="en-US" sz="2000" dirty="0">
                <a:solidFill>
                  <a:srgbClr val="0066FF"/>
                </a:solidFill>
              </a:rPr>
              <a:t>novel prediction algorithm </a:t>
            </a:r>
            <a:r>
              <a:rPr lang="en-US" sz="2000" dirty="0"/>
              <a:t>that switches the hybrid PDN to the mode that is the </a:t>
            </a:r>
            <a:r>
              <a:rPr lang="en-US" sz="2000" dirty="0">
                <a:solidFill>
                  <a:srgbClr val="7030A0"/>
                </a:solidFill>
              </a:rPr>
              <a:t>most beneficial based on processor power and 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48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lang="en-US" sz="2000" b="1" dirty="0">
                <a:solidFill>
                  <a:srgbClr val="FF0000"/>
                </a:solidFill>
              </a:rPr>
              <a:t>FlexWatts </a:t>
            </a:r>
            <a:r>
              <a:rPr lang="en-US" sz="2000" dirty="0"/>
              <a:t>has three key </a:t>
            </a:r>
            <a:r>
              <a:rPr lang="en-US" sz="2000" dirty="0">
                <a:solidFill>
                  <a:srgbClr val="0066FF"/>
                </a:solidFill>
              </a:rPr>
              <a:t>components</a:t>
            </a:r>
            <a:r>
              <a:rPr lang="en-US" sz="2000" dirty="0"/>
              <a:t>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hybrid adaptive PDN that includes </a:t>
            </a:r>
            <a:r>
              <a:rPr lang="en-US" dirty="0">
                <a:solidFill>
                  <a:schemeClr val="accent2"/>
                </a:solidFill>
              </a:rPr>
              <a:t>hybrid VRs and </a:t>
            </a:r>
            <a:r>
              <a:rPr lang="en-US" dirty="0">
                <a:solidFill>
                  <a:schemeClr val="accent6"/>
                </a:solidFill>
              </a:rPr>
              <a:t>off-chip VRs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>
              <a:solidFill>
                <a:schemeClr val="accent6"/>
              </a:solidFill>
            </a:endParaRP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Voltage Noise-Free Mode-Switching </a:t>
            </a:r>
            <a:r>
              <a:rPr lang="en-US" dirty="0"/>
              <a:t>that transitions the hybrid PDN between two modes,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endParaRPr lang="en-US" dirty="0"/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A new mode prediction algorithm </a:t>
            </a:r>
            <a:r>
              <a:rPr lang="en-US" dirty="0"/>
              <a:t>that automatically determines which PDN mode would be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the most beneficial </a:t>
            </a:r>
            <a:r>
              <a:rPr lang="en-US" dirty="0"/>
              <a:t>based on system and 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97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FlexWatts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43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evaluate the PDNs using our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  <a:r>
              <a:rPr lang="en-US" sz="2350" dirty="0">
                <a:solidFill>
                  <a:schemeClr val="accent2"/>
                </a:solidFill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50" dirty="0"/>
              <a:t>We evaluate </a:t>
            </a: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350" dirty="0"/>
              <a:t> with three classes of workloads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35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For CPU</a:t>
            </a:r>
            <a:r>
              <a:rPr lang="en-US" sz="2000" dirty="0"/>
              <a:t>:SPEC CPU2006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For Graphics</a:t>
            </a:r>
            <a:r>
              <a:rPr lang="en-US" sz="2000" dirty="0"/>
              <a:t>: 3DMARK06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And For Battery life</a:t>
            </a:r>
            <a:r>
              <a:rPr lang="en-US" sz="2000" dirty="0"/>
              <a:t>: web browsing, light gaming, video conferencing, and video playback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0">
              <a:spcBef>
                <a:spcPts val="0"/>
              </a:spcBef>
            </a:pPr>
            <a:r>
              <a:rPr lang="en-US" sz="2350" dirty="0"/>
              <a:t>We compare </a:t>
            </a:r>
            <a:r>
              <a:rPr lang="en-US" sz="2350" dirty="0">
                <a:solidFill>
                  <a:srgbClr val="0066FF"/>
                </a:solidFill>
              </a:rPr>
              <a:t>FlexWatts</a:t>
            </a:r>
            <a:r>
              <a:rPr lang="en-US" sz="2350" dirty="0"/>
              <a:t> to the three commonly-used PDNs of client processors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start with showing the result for the CPU workloads </a:t>
            </a:r>
            <a:r>
              <a:rPr lang="en-US" b="1" dirty="0"/>
              <a:t>[CLICK]</a:t>
            </a:r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b="1" dirty="0"/>
          </a:p>
          <a:p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</a:t>
            </a:r>
            <a:r>
              <a:rPr lang="en-US" sz="1750" dirty="0"/>
              <a:t>by </a:t>
            </a:r>
            <a:r>
              <a:rPr lang="en-US" sz="1750" dirty="0">
                <a:solidFill>
                  <a:srgbClr val="7030A0"/>
                </a:solidFill>
              </a:rPr>
              <a:t>operating mainly in LDO-Mode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750" dirty="0">
              <a:solidFill>
                <a:srgbClr val="7030A0"/>
              </a:solidFill>
            </a:endParaRPr>
          </a:p>
          <a:p>
            <a:pPr lvl="1"/>
            <a:endParaRPr lang="en-US" sz="17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</a:t>
            </a:r>
            <a:r>
              <a:rPr lang="en-US" sz="1750" dirty="0"/>
              <a:t>by </a:t>
            </a:r>
            <a:r>
              <a:rPr lang="en-US" sz="1750" dirty="0">
                <a:solidFill>
                  <a:schemeClr val="accent6"/>
                </a:solidFill>
              </a:rPr>
              <a:t>operating in IVR-Mode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750" dirty="0"/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4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CPU performance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. [CLICK]</a:t>
            </a:r>
          </a:p>
          <a:p>
            <a:endParaRPr lang="en-US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CPU performance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 to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12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[CLICK]</a:t>
            </a:r>
            <a:endParaRPr lang="en-US" sz="1200" b="1" dirty="0">
              <a:solidFill>
                <a:schemeClr val="tx1"/>
              </a:solidFill>
            </a:endParaRPr>
          </a:p>
          <a:p>
            <a:endParaRPr lang="en-US" sz="1200" b="1" dirty="0">
              <a:solidFill>
                <a:srgbClr val="00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24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us see the result for the Graphics workloads </a:t>
            </a:r>
            <a:r>
              <a:rPr lang="en-US" b="1" dirty="0"/>
              <a:t>[CLICK]</a:t>
            </a:r>
          </a:p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 and 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 and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1418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We conclude that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graphics performance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4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. [CLICK]</a:t>
            </a:r>
            <a:endParaRPr lang="en-US" sz="1400" b="1" dirty="0">
              <a:solidFill>
                <a:srgbClr val="0066FF"/>
              </a:solidFill>
            </a:endParaRPr>
          </a:p>
          <a:p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graphics performance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14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1400" b="1" dirty="0">
              <a:solidFill>
                <a:schemeClr val="tx1"/>
              </a:solidFill>
            </a:endParaRPr>
          </a:p>
          <a:p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163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present the results for </a:t>
            </a:r>
            <a:r>
              <a:rPr lang="en-US" b="1" dirty="0"/>
              <a:t>Battery Life Workloads [CLICK]</a:t>
            </a:r>
          </a:p>
          <a:p>
            <a:endParaRPr lang="en-US" sz="2400" b="1" dirty="0"/>
          </a:p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 they consumes the same power at all TDPs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b="1" dirty="0"/>
          </a:p>
          <a:p>
            <a:pPr lvl="1"/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FlexWatts reduces average power consumption between </a:t>
            </a:r>
            <a:r>
              <a:rPr lang="en-US" sz="2400" dirty="0">
                <a:solidFill>
                  <a:srgbClr val="0066FF"/>
                </a:solidFill>
              </a:rPr>
              <a:t>8% to 11%</a:t>
            </a:r>
            <a:r>
              <a:rPr lang="en-US" sz="2400" dirty="0"/>
              <a:t> on a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b="1" dirty="0"/>
          </a:p>
          <a:p>
            <a:endParaRPr lang="en-US" sz="2400" dirty="0"/>
          </a:p>
          <a:p>
            <a:endParaRPr lang="en-US" sz="2400" dirty="0">
              <a:solidFill>
                <a:schemeClr val="accent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b="1" dirty="0"/>
          </a:p>
          <a:p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584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conclude that </a:t>
            </a:r>
            <a:r>
              <a:rPr lang="en-US" sz="1200" b="1" dirty="0">
                <a:solidFill>
                  <a:srgbClr val="0066FF"/>
                </a:solidFill>
              </a:rPr>
              <a:t>FlexWatts</a:t>
            </a:r>
            <a:r>
              <a:rPr lang="en-US" sz="1200" b="1" dirty="0">
                <a:solidFill>
                  <a:schemeClr val="tx1"/>
                </a:solidFill>
              </a:rPr>
              <a:t> is almost </a:t>
            </a:r>
            <a:r>
              <a:rPr lang="en-US" sz="1200" b="1" dirty="0">
                <a:solidFill>
                  <a:srgbClr val="0066FF"/>
                </a:solidFill>
              </a:rPr>
              <a:t>as energy-efficient</a:t>
            </a:r>
            <a:r>
              <a:rPr lang="en-US" sz="1200" b="1" dirty="0">
                <a:solidFill>
                  <a:schemeClr val="tx1"/>
                </a:solidFill>
              </a:rPr>
              <a:t> as both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b="1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and up to </a:t>
            </a:r>
            <a:r>
              <a:rPr lang="en-US" sz="1200" b="1" dirty="0">
                <a:solidFill>
                  <a:srgbClr val="0066FF"/>
                </a:solidFill>
              </a:rPr>
              <a:t>11%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0066FF"/>
                </a:solidFill>
              </a:rPr>
              <a:t>more energy-efficient </a:t>
            </a:r>
            <a:r>
              <a:rPr lang="en-US" sz="1200" b="1" dirty="0">
                <a:solidFill>
                  <a:schemeClr val="tx1"/>
                </a:solidFill>
              </a:rPr>
              <a:t>than </a:t>
            </a:r>
            <a:r>
              <a:rPr lang="en-US" sz="1200" b="1" dirty="0">
                <a:solidFill>
                  <a:schemeClr val="accent6"/>
                </a:solidFill>
              </a:rPr>
              <a:t>IVR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for </a:t>
            </a:r>
            <a:r>
              <a:rPr lang="en-US" sz="1200" b="1" dirty="0">
                <a:solidFill>
                  <a:srgbClr val="FF0000"/>
                </a:solidFill>
              </a:rPr>
              <a:t>battery life workloads</a:t>
            </a:r>
            <a:r>
              <a:rPr lang="en-US" sz="1200" b="1" dirty="0">
                <a:solidFill>
                  <a:schemeClr val="tx1"/>
                </a:solidFill>
              </a:rPr>
              <a:t>.</a:t>
            </a:r>
          </a:p>
          <a:p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5366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have more results in the paper. For example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FlexWatts </a:t>
            </a:r>
            <a:r>
              <a:rPr lang="en-US" sz="2600" dirty="0">
                <a:solidFill>
                  <a:schemeClr val="accent6"/>
                </a:solidFill>
              </a:rPr>
              <a:t>board area</a:t>
            </a:r>
            <a:r>
              <a:rPr lang="en-US" sz="2600" dirty="0"/>
              <a:t> and </a:t>
            </a:r>
            <a:r>
              <a:rPr lang="en-US" sz="2600" dirty="0">
                <a:solidFill>
                  <a:schemeClr val="accent5"/>
                </a:solidFill>
              </a:rPr>
              <a:t>bill of materials (BOM) </a:t>
            </a:r>
            <a:r>
              <a:rPr lang="en-US" sz="2600" dirty="0"/>
              <a:t>compared to other PDNs: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comparable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to IVR PDN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significantly lower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compared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to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</a:t>
            </a:r>
          </a:p>
          <a:p>
            <a:pPr lvl="1"/>
            <a:endParaRPr lang="en-US" dirty="0"/>
          </a:p>
          <a:p>
            <a:r>
              <a:rPr lang="en-US" sz="2600" dirty="0"/>
              <a:t>Comparison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to the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 PDN</a:t>
            </a:r>
            <a:r>
              <a:rPr lang="en-US" sz="2600" dirty="0"/>
              <a:t> used in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Intel Skylake-X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processors that </a:t>
            </a:r>
            <a:r>
              <a:rPr lang="en-US" sz="2600" dirty="0">
                <a:solidFill>
                  <a:schemeClr val="accent5"/>
                </a:solidFill>
              </a:rPr>
              <a:t>combines </a:t>
            </a:r>
            <a:r>
              <a:rPr lang="en-US" sz="2600" dirty="0">
                <a:solidFill>
                  <a:schemeClr val="accent6"/>
                </a:solidFill>
              </a:rPr>
              <a:t>IVR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and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PDNs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 </a:t>
            </a:r>
            <a:r>
              <a:rPr lang="en-US" sz="2000" dirty="0"/>
              <a:t>Provides </a:t>
            </a:r>
            <a:r>
              <a:rPr lang="en-US" sz="2000" dirty="0">
                <a:solidFill>
                  <a:srgbClr val="00B050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rgbClr val="00B050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 PDN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</a:rPr>
              <a:t>FlexWatts</a:t>
            </a:r>
            <a:r>
              <a:rPr lang="en-US" sz="2000" dirty="0"/>
              <a:t> provides significantly </a:t>
            </a:r>
            <a:r>
              <a:rPr lang="en-US" sz="2000" dirty="0">
                <a:solidFill>
                  <a:schemeClr val="accent2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chemeClr val="accent2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63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andtech.com/show/9582/intel-skylake-mobile-desktop-launch-architecture-analysis/3" TargetMode="External"/><Relationship Id="rId13" Type="http://schemas.openxmlformats.org/officeDocument/2006/relationships/image" Target="../media/image13.png"/><Relationship Id="rId18" Type="http://schemas.openxmlformats.org/officeDocument/2006/relationships/hyperlink" Target="https://semiengineering.com/power-delivery-affecting-performance-at-7nm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anandtech.com/show/7003/the-haswell-review-intel-core-i74770k-i54560k-tested/2" TargetMode="External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hyperlink" Target="https://www.anandtech.com/show/11964/ryzen-mobile-is-launched-amd-apus-for-laptops-with-vega-and-updated-zen/4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www.anandtech.com/show/14514/examining-intels-ice-lake-microarchitecture-and-sunny-cove/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PDNspo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hyperlink" Target="https://github.com/CMU-SAFARI/PDNspo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hyperlink" Target="https://github.com/CMU-SAFARI/PDNspot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notesSlide" Target="../notesSlides/notesSlide13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25.wmf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notesSlide" Target="../notesSlides/notesSlide15.xml"/><Relationship Id="rId7" Type="http://schemas.openxmlformats.org/officeDocument/2006/relationships/chart" Target="../charts/chart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10" Type="http://schemas.openxmlformats.org/officeDocument/2006/relationships/image" Target="../media/image25.wmf"/><Relationship Id="rId4" Type="http://schemas.openxmlformats.org/officeDocument/2006/relationships/chart" Target="../charts/chart8.xml"/><Relationship Id="rId9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DNspo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100354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104020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375991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181044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251816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494516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497665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F06510-8888-41F4-BB68-D2C6CF448522}"/>
              </a:ext>
            </a:extLst>
          </p:cNvPr>
          <p:cNvSpPr/>
          <p:nvPr/>
        </p:nvSpPr>
        <p:spPr>
          <a:xfrm>
            <a:off x="228880" y="6050452"/>
            <a:ext cx="79442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MICRO 2020, session 6B Mobile &amp; Embedded Architectures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Wednesday, October 21, 2020</a:t>
            </a:r>
            <a:endParaRPr lang="en-US" i="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501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3C697-256A-4266-A1A1-350B1AAE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400" dirty="0"/>
              <a:t>The Power Delivery Network (PDN) Debate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88BEDB-665A-44FC-AB0B-E2AFD0222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90" r="6458"/>
          <a:stretch/>
        </p:blipFill>
        <p:spPr>
          <a:xfrm>
            <a:off x="166064" y="2095700"/>
            <a:ext cx="4121694" cy="4877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DF2356-38AA-4FDF-ABD4-94E96C114511}"/>
              </a:ext>
            </a:extLst>
          </p:cNvPr>
          <p:cNvSpPr txBox="1"/>
          <p:nvPr/>
        </p:nvSpPr>
        <p:spPr>
          <a:xfrm>
            <a:off x="4713311" y="1612476"/>
            <a:ext cx="77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4"/>
              </a:rPr>
              <a:t>2017</a:t>
            </a:r>
            <a:endParaRPr lang="en-US" sz="1600" b="1" u="sng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77DE62-91EC-4B58-9E31-5262E7FBA7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310"/>
          <a:stretch/>
        </p:blipFill>
        <p:spPr>
          <a:xfrm>
            <a:off x="1908215" y="961606"/>
            <a:ext cx="4852439" cy="5362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608599-E0F8-42E5-8B63-1A2B92A6DB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945" t="76956" r="4584" b="6192"/>
          <a:stretch/>
        </p:blipFill>
        <p:spPr>
          <a:xfrm>
            <a:off x="166064" y="2941228"/>
            <a:ext cx="3901945" cy="24313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434DC8-F2CC-484B-9D94-4BFE972948B3}"/>
              </a:ext>
            </a:extLst>
          </p:cNvPr>
          <p:cNvSpPr txBox="1"/>
          <p:nvPr/>
        </p:nvSpPr>
        <p:spPr>
          <a:xfrm>
            <a:off x="60744" y="1592355"/>
            <a:ext cx="80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7"/>
              </a:rPr>
              <a:t>2013</a:t>
            </a:r>
            <a:endParaRPr lang="en-US" sz="1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EB109A-F6D8-4AD8-AD15-94AF41A8ED82}"/>
              </a:ext>
            </a:extLst>
          </p:cNvPr>
          <p:cNvSpPr txBox="1"/>
          <p:nvPr/>
        </p:nvSpPr>
        <p:spPr>
          <a:xfrm>
            <a:off x="73444" y="3658197"/>
            <a:ext cx="70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8"/>
              </a:rPr>
              <a:t>2015</a:t>
            </a:r>
            <a:endParaRPr lang="en-US" sz="16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09E9CAC-51B0-4710-8EBD-9F4DCD0282F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9777"/>
          <a:stretch/>
        </p:blipFill>
        <p:spPr>
          <a:xfrm>
            <a:off x="192509" y="4006725"/>
            <a:ext cx="4132756" cy="45783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71AA19B-3305-4438-820E-9DCA7D1399E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53812" b="91015"/>
          <a:stretch/>
        </p:blipFill>
        <p:spPr>
          <a:xfrm>
            <a:off x="192508" y="4562729"/>
            <a:ext cx="1913072" cy="136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BF91F2-A718-41EE-B53E-D145C19495D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424" t="1804" r="1012" b="80898"/>
          <a:stretch/>
        </p:blipFill>
        <p:spPr>
          <a:xfrm>
            <a:off x="4802605" y="2501427"/>
            <a:ext cx="4110094" cy="54447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54136E6-CB42-47F6-89D5-E4920F2840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6039" y="4059834"/>
            <a:ext cx="4125265" cy="4539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1D898F5-239B-46EE-8082-7ED2B641B59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858" r="1772" b="42575"/>
          <a:stretch/>
        </p:blipFill>
        <p:spPr>
          <a:xfrm>
            <a:off x="4802606" y="4537483"/>
            <a:ext cx="4110094" cy="4174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EB5C2A6-807B-474C-8E39-CD626F474A84}"/>
              </a:ext>
            </a:extLst>
          </p:cNvPr>
          <p:cNvSpPr txBox="1"/>
          <p:nvPr/>
        </p:nvSpPr>
        <p:spPr>
          <a:xfrm>
            <a:off x="4713311" y="367006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14"/>
              </a:rPr>
              <a:t>2019</a:t>
            </a:r>
            <a:endParaRPr lang="en-US" sz="1600" b="1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58D109E-5145-43EF-BF98-1ADA8138B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2605" y="1951756"/>
            <a:ext cx="4128699" cy="52591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A8D072-3BD7-4CDC-8478-47CC41CCD70D}"/>
              </a:ext>
            </a:extLst>
          </p:cNvPr>
          <p:cNvGrpSpPr/>
          <p:nvPr/>
        </p:nvGrpSpPr>
        <p:grpSpPr>
          <a:xfrm>
            <a:off x="1296246" y="5276627"/>
            <a:ext cx="7401706" cy="1487983"/>
            <a:chOff x="1296246" y="5276627"/>
            <a:chExt cx="7401706" cy="14879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1E3E8C-FE11-4E83-9C26-F1DA44CD1856}"/>
                </a:ext>
              </a:extLst>
            </p:cNvPr>
            <p:cNvGrpSpPr/>
            <p:nvPr/>
          </p:nvGrpSpPr>
          <p:grpSpPr>
            <a:xfrm>
              <a:off x="1296246" y="5276627"/>
              <a:ext cx="7401706" cy="1320088"/>
              <a:chOff x="1164187" y="5330499"/>
              <a:chExt cx="7579763" cy="1334064"/>
            </a:xfrm>
          </p:grpSpPr>
          <p:sp>
            <p:nvSpPr>
              <p:cNvPr id="14" name="Rectangle: Diagonal Corners Rounded 13">
                <a:extLst>
                  <a:ext uri="{FF2B5EF4-FFF2-40B4-BE49-F238E27FC236}">
                    <a16:creationId xmlns:a16="http://schemas.microsoft.com/office/drawing/2014/main" id="{3B4F608D-7242-4168-801C-7FFE7027FAA8}"/>
                  </a:ext>
                </a:extLst>
              </p:cNvPr>
              <p:cNvSpPr/>
              <p:nvPr/>
            </p:nvSpPr>
            <p:spPr>
              <a:xfrm>
                <a:off x="1164187" y="5330499"/>
                <a:ext cx="7579763" cy="1334064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B1E73A2-60BD-473F-887E-219D7D1A52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b="60606"/>
              <a:stretch/>
            </p:blipFill>
            <p:spPr>
              <a:xfrm>
                <a:off x="1195438" y="5474391"/>
                <a:ext cx="3407575" cy="99459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AE4DF5A-F4E9-480C-A300-7B1724DA29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t="75616"/>
              <a:stretch/>
            </p:blipFill>
            <p:spPr>
              <a:xfrm>
                <a:off x="1195437" y="6017990"/>
                <a:ext cx="3407575" cy="61563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8CA8B7E-683B-461E-9071-D264F965E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572000" y="5461779"/>
                <a:ext cx="4098292" cy="1034765"/>
              </a:xfrm>
              <a:prstGeom prst="rect">
                <a:avLst/>
              </a:prstGeom>
            </p:spPr>
          </p:pic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B334D98-2107-4990-ACAD-62A4C6D3C7FB}"/>
                </a:ext>
              </a:extLst>
            </p:cNvPr>
            <p:cNvSpPr/>
            <p:nvPr/>
          </p:nvSpPr>
          <p:spPr>
            <a:xfrm>
              <a:off x="4851185" y="6395278"/>
              <a:ext cx="38108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hlinkClick r:id="rId18"/>
                </a:rPr>
                <a:t>https://semiengineering.com/power-delivery-affecting-performance-at-7nm/</a:t>
              </a:r>
              <a:endParaRPr lang="en-US" sz="900" dirty="0"/>
            </a:p>
            <a:p>
              <a:endParaRPr lang="en-US" sz="900" dirty="0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4CF6EFEC-8704-4065-B056-944790CEF1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2297" t="31295" r="9147" b="61092"/>
          <a:stretch/>
        </p:blipFill>
        <p:spPr>
          <a:xfrm>
            <a:off x="166064" y="2687812"/>
            <a:ext cx="2005538" cy="109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ECFF91-CA59-430F-8E9B-4EE64E728A4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35719" b="65436"/>
          <a:stretch/>
        </p:blipFill>
        <p:spPr>
          <a:xfrm>
            <a:off x="166064" y="3404046"/>
            <a:ext cx="2843142" cy="1525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99E765-AEC8-4BC2-92A5-64F7AB103549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509" y="4796287"/>
            <a:ext cx="4141926" cy="41169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BA6A318-D38A-407B-87F9-9D7D262B7A6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500" t="22615" r="2714" b="66675"/>
          <a:stretch/>
        </p:blipFill>
        <p:spPr>
          <a:xfrm>
            <a:off x="4802604" y="3120286"/>
            <a:ext cx="4110095" cy="349505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908780F0-FD26-4606-9F57-378F7A0EEBFD}"/>
              </a:ext>
            </a:extLst>
          </p:cNvPr>
          <p:cNvSpPr/>
          <p:nvPr/>
        </p:nvSpPr>
        <p:spPr>
          <a:xfrm>
            <a:off x="670652" y="160801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Haswell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BCBF61CF-C015-426A-8976-D46B7167FA59}"/>
              </a:ext>
            </a:extLst>
          </p:cNvPr>
          <p:cNvSpPr/>
          <p:nvPr/>
        </p:nvSpPr>
        <p:spPr>
          <a:xfrm>
            <a:off x="670652" y="3661076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Skylake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4"/>
                </a:solidFill>
              </a:rPr>
              <a:t>MBVR</a:t>
            </a:r>
            <a:r>
              <a:rPr lang="en-US" dirty="0"/>
              <a:t> PDN </a:t>
            </a:r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AE94893C-5FAA-4E8C-9EB3-56CB313E43B4}"/>
              </a:ext>
            </a:extLst>
          </p:cNvPr>
          <p:cNvSpPr/>
          <p:nvPr/>
        </p:nvSpPr>
        <p:spPr>
          <a:xfrm>
            <a:off x="5314198" y="161323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AMD Ryzen </a:t>
            </a:r>
            <a:r>
              <a:rPr lang="en-US" dirty="0"/>
              <a:t>Uses </a:t>
            </a:r>
            <a:r>
              <a:rPr lang="en-US" b="1" dirty="0">
                <a:solidFill>
                  <a:srgbClr val="92D050"/>
                </a:solidFill>
              </a:rPr>
              <a:t>LDO</a:t>
            </a:r>
            <a:r>
              <a:rPr lang="en-US" dirty="0"/>
              <a:t> PDN </a:t>
            </a: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FF15110B-3ED3-46BC-A42E-DFAF5E5129A5}"/>
              </a:ext>
            </a:extLst>
          </p:cNvPr>
          <p:cNvSpPr/>
          <p:nvPr/>
        </p:nvSpPr>
        <p:spPr>
          <a:xfrm>
            <a:off x="5314198" y="3661395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 </a:t>
            </a:r>
            <a:r>
              <a:rPr lang="en-US" b="1" dirty="0" err="1"/>
              <a:t>Icelake</a:t>
            </a:r>
            <a:r>
              <a:rPr lang="en-US" b="1" dirty="0"/>
              <a:t> </a:t>
            </a:r>
            <a:r>
              <a:rPr lang="en-US" dirty="0"/>
              <a:t>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</p:spTree>
    <p:extLst>
      <p:ext uri="{BB962C8B-B14F-4D97-AF65-F5344CB8AC3E}">
        <p14:creationId xmlns:p14="http://schemas.microsoft.com/office/powerpoint/2010/main" val="17318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0" y="2666115"/>
            <a:ext cx="9417404" cy="24650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647481"/>
            <a:ext cx="9417404" cy="11819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36701" y="797929"/>
            <a:ext cx="9417403" cy="10471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40890" y="5103171"/>
            <a:ext cx="9417404" cy="1363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Executive Summary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44310" y="765855"/>
            <a:ext cx="9099689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Client processors typically use one of three commonly-used power delivery network (PDN) architectures: 1)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, 2) </a:t>
            </a:r>
            <a:r>
              <a:rPr lang="en-US" sz="2000" b="1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, and 3) </a:t>
            </a:r>
            <a:r>
              <a:rPr lang="en-US" sz="2000" b="1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. The energy-efficiency of each of these PDNs varies with the </a:t>
            </a:r>
            <a:r>
              <a:rPr lang="en-US" sz="2000" dirty="0">
                <a:solidFill>
                  <a:srgbClr val="0066FF"/>
                </a:solidFill>
              </a:rPr>
              <a:t>processor power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r>
              <a:rPr lang="en-US" sz="2000" dirty="0"/>
              <a:t>.</a:t>
            </a:r>
          </a:p>
          <a:p>
            <a:endParaRPr lang="en-US" sz="8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/>
              <a:t>Provide high energy-efficiency and high performance PDN architecture </a:t>
            </a:r>
            <a:r>
              <a:rPr lang="en-US" sz="2000" dirty="0"/>
              <a:t>by leveraging the advantages of each one of the three PDN architectures </a:t>
            </a:r>
            <a:r>
              <a:rPr lang="en-US" sz="2000" b="1" dirty="0"/>
              <a:t>across the processor’s wide range of </a:t>
            </a:r>
            <a:r>
              <a:rPr lang="en-US" sz="2000" b="1" dirty="0">
                <a:solidFill>
                  <a:srgbClr val="0066FF"/>
                </a:solidFill>
              </a:rPr>
              <a:t>power consumption </a:t>
            </a:r>
            <a:r>
              <a:rPr lang="en-US" sz="2000" b="1" dirty="0"/>
              <a:t>and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0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5C440-66AD-6A41-B957-B985793E16DA}"/>
              </a:ext>
            </a:extLst>
          </p:cNvPr>
          <p:cNvSpPr/>
          <p:nvPr/>
        </p:nvSpPr>
        <p:spPr>
          <a:xfrm>
            <a:off x="32588" y="2667901"/>
            <a:ext cx="9111412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pPr lvl="0"/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/>
                </a:solidFill>
                <a:cs typeface="Segoe UI" panose="020B0502040204020203" pitchFamily="34" charset="0"/>
              </a:rPr>
              <a:t>FlexWatts</a:t>
            </a:r>
            <a:r>
              <a:rPr lang="en-US" sz="20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New hybrid voltage regulators (VRs)</a:t>
            </a:r>
            <a:r>
              <a:rPr lang="en-US" dirty="0"/>
              <a:t> 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(e.g., CPU cores and graphics engines) that dynamically switch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 (e.g., IO domain).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(IVR-Mode/LDO-Mode) that is the most beneficial based on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processor power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workload characteristics</a:t>
            </a:r>
            <a:r>
              <a:rPr lang="en-US" dirty="0"/>
              <a:t>.</a:t>
            </a: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20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 </a:t>
            </a:r>
            <a:r>
              <a:rPr lang="en-US" sz="2000" spc="-50" dirty="0">
                <a:cs typeface="Segoe UI" panose="020B0502040204020203" pitchFamily="34" charset="0"/>
              </a:rPr>
              <a:t>(</a:t>
            </a:r>
            <a:r>
              <a:rPr lang="en-US" sz="2000" spc="-30" dirty="0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2000" spc="-50" dirty="0">
                <a:cs typeface="Segoe UI" panose="020B0502040204020203" pitchFamily="34" charset="0"/>
              </a:rPr>
              <a:t>): 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3DMark06 workloads by 22% and 25%, respectively, for 4W thermal design power (TDP) system.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 (4W-50W).</a:t>
            </a:r>
            <a:endParaRPr lang="en-US" spc="-30" dirty="0"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EEDBE0-B25A-41D8-B4BC-5AFD185ED929}"/>
              </a:ext>
            </a:extLst>
          </p:cNvPr>
          <p:cNvSpPr/>
          <p:nvPr/>
        </p:nvSpPr>
        <p:spPr>
          <a:xfrm>
            <a:off x="2491559" y="6488668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1" animBg="1"/>
      <p:bldP spid="8" grpId="1" animBg="1"/>
      <p:bldP spid="11" grpId="0" animBg="1"/>
      <p:bldP spid="4" grpId="0" build="p"/>
      <p:bldP spid="12" grpId="0" uiExpand="1" build="p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Overview of Modern Client PDN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" y="998620"/>
            <a:ext cx="6065557" cy="5789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(PDN)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sz="1500" dirty="0"/>
              <a:t>A PDN consists of 1) a power supply, 2) </a:t>
            </a:r>
            <a:r>
              <a:rPr lang="en-US" sz="1500" dirty="0">
                <a:solidFill>
                  <a:schemeClr val="accent5"/>
                </a:solidFill>
              </a:rPr>
              <a:t>voltage regulators </a:t>
            </a:r>
            <a:r>
              <a:rPr lang="en-US" sz="1500" dirty="0"/>
              <a:t>(VRs), 3) network of interconnections, 4) decoupling capacitors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(not graphed)</a:t>
            </a:r>
            <a:r>
              <a:rPr lang="en-US" sz="1500" dirty="0"/>
              <a:t>, and 5)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/>
              <a:t>Use Switching VRs (</a:t>
            </a:r>
            <a:r>
              <a:rPr lang="en-US" sz="1450" dirty="0">
                <a:solidFill>
                  <a:srgbClr val="0066FF"/>
                </a:solidFill>
              </a:rPr>
              <a:t>SVRs</a:t>
            </a:r>
            <a:r>
              <a:rPr lang="en-US" sz="1450" dirty="0"/>
              <a:t>) and/or Low dropout VRs (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VRs) </a:t>
            </a:r>
          </a:p>
          <a:p>
            <a:pPr lvl="1">
              <a:lnSpc>
                <a:spcPct val="100000"/>
              </a:lnSpc>
            </a:pPr>
            <a:r>
              <a:rPr lang="en-US" sz="1450" dirty="0"/>
              <a:t>An SVR can be placed into the motherboard (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) or integrated on-chip (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more energy-efficient at </a:t>
            </a:r>
            <a:r>
              <a:rPr lang="en-US" sz="1450" dirty="0">
                <a:solidFill>
                  <a:schemeClr val="accent1"/>
                </a:solidFill>
              </a:rPr>
              <a:t>low thermal design power</a:t>
            </a:r>
            <a:r>
              <a:rPr lang="en-US" sz="1450" dirty="0"/>
              <a:t> (TDP) 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PDN is more energy-efficient 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is more energy-efficient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71964-2978-4B52-B1FC-8F04236EF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817" y="2974255"/>
            <a:ext cx="2971277" cy="1272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9B844E-FF46-459B-80EC-B0A9F877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817" y="1068512"/>
            <a:ext cx="2971277" cy="127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FFB70F-0F33-4656-81EE-4C23202A0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332" y="4858233"/>
            <a:ext cx="2984763" cy="13402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349462-BA14-4B34-84C4-F12F0F1EE708}"/>
              </a:ext>
            </a:extLst>
          </p:cNvPr>
          <p:cNvSpPr/>
          <p:nvPr/>
        </p:nvSpPr>
        <p:spPr>
          <a:xfrm>
            <a:off x="6054332" y="2261231"/>
            <a:ext cx="3133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Motherboard voltage regulators (MBVR)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0BCA-7965-4F29-8198-A7B8585E7711}"/>
              </a:ext>
            </a:extLst>
          </p:cNvPr>
          <p:cNvSpPr/>
          <p:nvPr/>
        </p:nvSpPr>
        <p:spPr>
          <a:xfrm>
            <a:off x="6067817" y="4161428"/>
            <a:ext cx="3208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</a:rPr>
              <a:t>Integrated voltage regulators (IVR)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47C1355-454A-42FC-94A6-77E95E11BFC9}"/>
              </a:ext>
            </a:extLst>
          </p:cNvPr>
          <p:cNvSpPr/>
          <p:nvPr/>
        </p:nvSpPr>
        <p:spPr>
          <a:xfrm>
            <a:off x="6054332" y="6103411"/>
            <a:ext cx="3222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Low dropout voltage regulators (LDO)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6209B-7D5C-4721-B4A2-AACBD8B738A4}"/>
              </a:ext>
            </a:extLst>
          </p:cNvPr>
          <p:cNvSpPr/>
          <p:nvPr/>
        </p:nvSpPr>
        <p:spPr>
          <a:xfrm>
            <a:off x="5963270" y="966797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MBVRs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64ADE34-52D9-4682-8DCD-BC66CEA6B438}"/>
              </a:ext>
            </a:extLst>
          </p:cNvPr>
          <p:cNvSpPr/>
          <p:nvPr/>
        </p:nvSpPr>
        <p:spPr>
          <a:xfrm>
            <a:off x="6745745" y="1206513"/>
            <a:ext cx="602532" cy="1093548"/>
          </a:xfrm>
          <a:prstGeom prst="wedgeRoundRectCallout">
            <a:avLst>
              <a:gd name="adj1" fmla="val -47578"/>
              <a:gd name="adj2" fmla="val -54569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CD072-7461-4448-97CB-ADAA1B6A839A}"/>
              </a:ext>
            </a:extLst>
          </p:cNvPr>
          <p:cNvSpPr/>
          <p:nvPr/>
        </p:nvSpPr>
        <p:spPr>
          <a:xfrm>
            <a:off x="6688817" y="2761020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IVRs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C510BAC-ED2A-4544-8BE3-E89BC37BE6A7}"/>
              </a:ext>
            </a:extLst>
          </p:cNvPr>
          <p:cNvSpPr/>
          <p:nvPr/>
        </p:nvSpPr>
        <p:spPr>
          <a:xfrm>
            <a:off x="7600319" y="2974254"/>
            <a:ext cx="690743" cy="1228959"/>
          </a:xfrm>
          <a:prstGeom prst="wedgeRoundRectCallout">
            <a:avLst>
              <a:gd name="adj1" fmla="val -83369"/>
              <a:gd name="adj2" fmla="val -40395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93CCD-F2C0-415F-9C4C-CE853E538A91}"/>
              </a:ext>
            </a:extLst>
          </p:cNvPr>
          <p:cNvSpPr/>
          <p:nvPr/>
        </p:nvSpPr>
        <p:spPr>
          <a:xfrm>
            <a:off x="6713297" y="4724953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</a:rPr>
              <a:t>LDOs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0320CCD-AA2F-4B51-B27F-F73257FBA342}"/>
              </a:ext>
            </a:extLst>
          </p:cNvPr>
          <p:cNvSpPr/>
          <p:nvPr/>
        </p:nvSpPr>
        <p:spPr>
          <a:xfrm>
            <a:off x="7663904" y="4858234"/>
            <a:ext cx="602678" cy="828922"/>
          </a:xfrm>
          <a:prstGeom prst="wedgeRoundRectCallout">
            <a:avLst>
              <a:gd name="adj1" fmla="val -90393"/>
              <a:gd name="adj2" fmla="val -32263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98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3" grpId="0"/>
      <p:bldP spid="54" grpId="0"/>
      <p:bldP spid="13" grpId="0"/>
      <p:bldP spid="5" grpId="0" animBg="1"/>
      <p:bldP spid="14" grpId="0"/>
      <p:bldP spid="15" grpId="0" animBg="1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Overview of Modern Client PDN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" y="998620"/>
            <a:ext cx="6065557" cy="5789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(PDN)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sz="1500" dirty="0"/>
              <a:t>A PDN consists of 1) a power supply, 2) </a:t>
            </a:r>
            <a:r>
              <a:rPr lang="en-US" sz="1500" dirty="0">
                <a:solidFill>
                  <a:schemeClr val="accent5"/>
                </a:solidFill>
              </a:rPr>
              <a:t>voltage regulators </a:t>
            </a:r>
            <a:r>
              <a:rPr lang="en-US" sz="1500" dirty="0"/>
              <a:t>(VRs), 3) network of interconnections, 4) decoupling capacitors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(not graphed)</a:t>
            </a:r>
            <a:r>
              <a:rPr lang="en-US" sz="1500" dirty="0"/>
              <a:t>, and 5)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/>
              <a:t>Use Switching VRs (</a:t>
            </a:r>
            <a:r>
              <a:rPr lang="en-US" sz="1450" dirty="0">
                <a:solidFill>
                  <a:srgbClr val="0066FF"/>
                </a:solidFill>
              </a:rPr>
              <a:t>SVRs</a:t>
            </a:r>
            <a:r>
              <a:rPr lang="en-US" sz="1450" dirty="0"/>
              <a:t>) and/or Low dropout VRs (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VRs) </a:t>
            </a:r>
          </a:p>
          <a:p>
            <a:pPr lvl="1">
              <a:lnSpc>
                <a:spcPct val="100000"/>
              </a:lnSpc>
            </a:pPr>
            <a:r>
              <a:rPr lang="en-US" sz="1450" dirty="0"/>
              <a:t>An SVR can be placed into the motherboard (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) or integrated on-chip (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).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chemeClr val="accent1"/>
                </a:solidFill>
              </a:rPr>
              <a:t>low thermal design power</a:t>
            </a:r>
            <a:r>
              <a:rPr lang="en-US" sz="1450" dirty="0"/>
              <a:t> (TDP) 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PDN is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is </a:t>
            </a:r>
            <a:r>
              <a:rPr lang="en-US" sz="1450" dirty="0">
                <a:solidFill>
                  <a:srgbClr val="00B050"/>
                </a:solidFill>
              </a:rPr>
              <a:t>more energy-efficient </a:t>
            </a:r>
            <a:r>
              <a:rPr lang="en-US" sz="1450" dirty="0"/>
              <a:t>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71964-2978-4B52-B1FC-8F04236EF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817" y="2974255"/>
            <a:ext cx="2971277" cy="1272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9B844E-FF46-459B-80EC-B0A9F877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817" y="1068512"/>
            <a:ext cx="2971277" cy="127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FFB70F-0F33-4656-81EE-4C23202A0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332" y="4858233"/>
            <a:ext cx="2984763" cy="13402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349462-BA14-4B34-84C4-F12F0F1EE708}"/>
              </a:ext>
            </a:extLst>
          </p:cNvPr>
          <p:cNvSpPr/>
          <p:nvPr/>
        </p:nvSpPr>
        <p:spPr>
          <a:xfrm>
            <a:off x="6054332" y="2261231"/>
            <a:ext cx="3133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Motherboard voltage regulators (MBVR)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0BCA-7965-4F29-8198-A7B8585E7711}"/>
              </a:ext>
            </a:extLst>
          </p:cNvPr>
          <p:cNvSpPr/>
          <p:nvPr/>
        </p:nvSpPr>
        <p:spPr>
          <a:xfrm>
            <a:off x="6067817" y="4161428"/>
            <a:ext cx="3208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</a:rPr>
              <a:t>Integrated voltage regulators (IVR)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47C1355-454A-42FC-94A6-77E95E11BFC9}"/>
              </a:ext>
            </a:extLst>
          </p:cNvPr>
          <p:cNvSpPr/>
          <p:nvPr/>
        </p:nvSpPr>
        <p:spPr>
          <a:xfrm>
            <a:off x="6054332" y="6103411"/>
            <a:ext cx="3222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Low dropout voltage regulators (LDO)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6209B-7D5C-4721-B4A2-AACBD8B738A4}"/>
              </a:ext>
            </a:extLst>
          </p:cNvPr>
          <p:cNvSpPr/>
          <p:nvPr/>
        </p:nvSpPr>
        <p:spPr>
          <a:xfrm>
            <a:off x="5963270" y="966797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MBVRs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64ADE34-52D9-4682-8DCD-BC66CEA6B438}"/>
              </a:ext>
            </a:extLst>
          </p:cNvPr>
          <p:cNvSpPr/>
          <p:nvPr/>
        </p:nvSpPr>
        <p:spPr>
          <a:xfrm>
            <a:off x="6745745" y="1206513"/>
            <a:ext cx="602532" cy="1093548"/>
          </a:xfrm>
          <a:prstGeom prst="wedgeRoundRectCallout">
            <a:avLst>
              <a:gd name="adj1" fmla="val -47578"/>
              <a:gd name="adj2" fmla="val -54569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CD072-7461-4448-97CB-ADAA1B6A839A}"/>
              </a:ext>
            </a:extLst>
          </p:cNvPr>
          <p:cNvSpPr/>
          <p:nvPr/>
        </p:nvSpPr>
        <p:spPr>
          <a:xfrm>
            <a:off x="6688817" y="2761020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IVRs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C510BAC-ED2A-4544-8BE3-E89BC37BE6A7}"/>
              </a:ext>
            </a:extLst>
          </p:cNvPr>
          <p:cNvSpPr/>
          <p:nvPr/>
        </p:nvSpPr>
        <p:spPr>
          <a:xfrm>
            <a:off x="7600319" y="2974254"/>
            <a:ext cx="690743" cy="1228959"/>
          </a:xfrm>
          <a:prstGeom prst="wedgeRoundRectCallout">
            <a:avLst>
              <a:gd name="adj1" fmla="val -83369"/>
              <a:gd name="adj2" fmla="val -40395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93CCD-F2C0-415F-9C4C-CE853E538A91}"/>
              </a:ext>
            </a:extLst>
          </p:cNvPr>
          <p:cNvSpPr/>
          <p:nvPr/>
        </p:nvSpPr>
        <p:spPr>
          <a:xfrm>
            <a:off x="6713297" y="4724953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</a:rPr>
              <a:t>LDOs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0320CCD-AA2F-4B51-B27F-F73257FBA342}"/>
              </a:ext>
            </a:extLst>
          </p:cNvPr>
          <p:cNvSpPr/>
          <p:nvPr/>
        </p:nvSpPr>
        <p:spPr>
          <a:xfrm>
            <a:off x="7663904" y="4858234"/>
            <a:ext cx="602678" cy="828922"/>
          </a:xfrm>
          <a:prstGeom prst="wedgeRoundRectCallout">
            <a:avLst>
              <a:gd name="adj1" fmla="val -90393"/>
              <a:gd name="adj2" fmla="val -32263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DEADEE-599C-49A1-98BF-A30C89B43130}"/>
              </a:ext>
            </a:extLst>
          </p:cNvPr>
          <p:cNvGrpSpPr/>
          <p:nvPr/>
        </p:nvGrpSpPr>
        <p:grpSpPr>
          <a:xfrm>
            <a:off x="25859" y="966797"/>
            <a:ext cx="9040759" cy="5585772"/>
            <a:chOff x="-1117247" y="1435424"/>
            <a:chExt cx="9040759" cy="54067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E652BE-79E8-4F6E-BB37-B0CF7F7386D2}"/>
                </a:ext>
              </a:extLst>
            </p:cNvPr>
            <p:cNvSpPr/>
            <p:nvPr/>
          </p:nvSpPr>
          <p:spPr>
            <a:xfrm>
              <a:off x="-1117247" y="1435424"/>
              <a:ext cx="9040759" cy="54067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130C81-706D-48DE-A169-EBF3140BFA9C}"/>
                </a:ext>
              </a:extLst>
            </p:cNvPr>
            <p:cNvSpPr txBox="1"/>
            <p:nvPr/>
          </p:nvSpPr>
          <p:spPr>
            <a:xfrm>
              <a:off x="-1059331" y="4739615"/>
              <a:ext cx="8966982" cy="10003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300" dirty="0">
                  <a:solidFill>
                    <a:schemeClr val="tx1"/>
                  </a:solidFill>
                </a:rPr>
                <a:t>A</a:t>
              </a:r>
              <a:r>
                <a:rPr lang="en-US" sz="2300" b="1" dirty="0">
                  <a:solidFill>
                    <a:srgbClr val="0066FF"/>
                  </a:solidFill>
                </a:rPr>
                <a:t> </a:t>
              </a:r>
              <a:r>
                <a:rPr lang="en-US" sz="2300" b="1" dirty="0">
                  <a:solidFill>
                    <a:srgbClr val="FF0000"/>
                  </a:solidFill>
                </a:rPr>
                <a:t>single PDN architecture </a:t>
              </a:r>
              <a:r>
                <a:rPr lang="en-US" sz="2300" b="1" dirty="0">
                  <a:solidFill>
                    <a:schemeClr val="tx1"/>
                  </a:solidFill>
                </a:rPr>
                <a:t>cannot </a:t>
              </a:r>
              <a:r>
                <a:rPr lang="en-US" sz="2300" dirty="0">
                  <a:solidFill>
                    <a:schemeClr val="tx1"/>
                  </a:solidFill>
                </a:rPr>
                <a:t>provide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>
                  <a:solidFill>
                    <a:srgbClr val="FF0000"/>
                  </a:solidFill>
                </a:rPr>
                <a:t>high energy-efficiency </a:t>
              </a:r>
              <a:r>
                <a:rPr lang="en-US" sz="2300" dirty="0">
                  <a:solidFill>
                    <a:schemeClr val="tx1"/>
                  </a:solidFill>
                </a:rPr>
                <a:t>across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endParaRPr lang="en-US" sz="2300" dirty="0">
                <a:solidFill>
                  <a:schemeClr val="tx1"/>
                </a:solidFill>
              </a:endParaRPr>
            </a:p>
            <a:p>
              <a:r>
                <a:rPr lang="en-US" sz="2300" dirty="0">
                  <a:solidFill>
                    <a:schemeClr val="tx1"/>
                  </a:solidFill>
                </a:rPr>
                <a:t>a wide </a:t>
              </a:r>
              <a:r>
                <a:rPr lang="en-US" sz="2300" b="1" dirty="0">
                  <a:solidFill>
                    <a:srgbClr val="0066FF"/>
                  </a:solidFill>
                </a:rPr>
                <a:t>power consumption range </a:t>
              </a:r>
              <a:r>
                <a:rPr lang="en-US" sz="2300" dirty="0">
                  <a:solidFill>
                    <a:schemeClr val="tx1"/>
                  </a:solidFill>
                </a:rPr>
                <a:t>and</a:t>
              </a:r>
              <a:r>
                <a:rPr lang="en-US" sz="2300" dirty="0">
                  <a:solidFill>
                    <a:srgbClr val="0066FF"/>
                  </a:solidFill>
                </a:rPr>
                <a:t> </a:t>
              </a:r>
              <a:r>
                <a:rPr lang="en-US" sz="2300" dirty="0">
                  <a:solidFill>
                    <a:schemeClr val="tx1"/>
                  </a:solidFill>
                </a:rPr>
                <a:t>wide </a:t>
              </a:r>
              <a:r>
                <a:rPr lang="en-US" sz="2300" b="1" dirty="0">
                  <a:solidFill>
                    <a:srgbClr val="0066FF"/>
                  </a:solidFill>
                </a:rPr>
                <a:t>variety of workloads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38342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rgbClr val="0066FF"/>
                </a:solidFill>
              </a:rPr>
              <a:t>Our goal is to provide a PDN architecture that provides high energy-efficiency across the wide range of power consumption and variety of workloads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To this end, we propose </a:t>
            </a:r>
            <a:r>
              <a:rPr lang="en-US" sz="2000" b="1" dirty="0">
                <a:solidFill>
                  <a:schemeClr val="accent6"/>
                </a:solidFill>
              </a:rPr>
              <a:t>a hybrid and adaptive PDN </a:t>
            </a:r>
            <a:r>
              <a:rPr lang="en-US" sz="2000" dirty="0"/>
              <a:t>that provides the </a:t>
            </a:r>
            <a:r>
              <a:rPr lang="en-US" sz="2000" b="1" dirty="0">
                <a:solidFill>
                  <a:srgbClr val="7030A0"/>
                </a:solidFill>
              </a:rPr>
              <a:t>advantages of </a:t>
            </a:r>
            <a:r>
              <a:rPr lang="en-US" sz="2000" dirty="0"/>
              <a:t>each one of the </a:t>
            </a:r>
            <a:r>
              <a:rPr lang="en-US" sz="2000" dirty="0">
                <a:solidFill>
                  <a:schemeClr val="accent2"/>
                </a:solidFill>
              </a:rPr>
              <a:t>three commonly-used PDNs</a:t>
            </a:r>
          </a:p>
          <a:p>
            <a:pPr lvl="1">
              <a:buClr>
                <a:schemeClr val="tx1"/>
              </a:buClr>
            </a:pPr>
            <a:r>
              <a:rPr lang="en-US" sz="1800" dirty="0"/>
              <a:t>by dynamically adapting the hybrid PDN based on </a:t>
            </a:r>
            <a:r>
              <a:rPr lang="en-US" sz="1800" dirty="0">
                <a:solidFill>
                  <a:schemeClr val="accent1"/>
                </a:solidFill>
              </a:rPr>
              <a:t>processor power consumption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A40B847-2CD8-4E4C-BF18-F2670009CAE6}"/>
              </a:ext>
            </a:extLst>
          </p:cNvPr>
          <p:cNvGrpSpPr/>
          <p:nvPr/>
        </p:nvGrpSpPr>
        <p:grpSpPr>
          <a:xfrm>
            <a:off x="1907950" y="3546837"/>
            <a:ext cx="5328099" cy="2683140"/>
            <a:chOff x="1722770" y="4061141"/>
            <a:chExt cx="5340883" cy="25424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ECA3AF2-7DBC-43C1-843E-57284F04D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2770" y="4824970"/>
              <a:ext cx="3621179" cy="13328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0AF93C-84AB-467A-9A34-11B820C54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9092" y="4490969"/>
              <a:ext cx="2764857" cy="10864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AB8D3-0B75-4CDA-8962-C6B385F89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7681" y="4061141"/>
              <a:ext cx="2915972" cy="254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72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 err="1"/>
              <a:t>FlexWatts</a:t>
            </a:r>
            <a:r>
              <a:rPr lang="en-US" sz="3600" dirty="0"/>
              <a:t>: Key Results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3999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250" dirty="0" err="1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the </a:t>
            </a:r>
            <a:r>
              <a:rPr lang="en-US" sz="2250" dirty="0">
                <a:solidFill>
                  <a:srgbClr val="0066FF"/>
                </a:solidFill>
              </a:rPr>
              <a:t>first </a:t>
            </a:r>
            <a:r>
              <a:rPr lang="en-US" sz="2250" dirty="0"/>
              <a:t>hybrid PDN to use two types of on-chip voltage regulators (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IVR</a:t>
            </a:r>
            <a:r>
              <a:rPr lang="en-US" sz="2250" dirty="0"/>
              <a:t> and </a:t>
            </a:r>
            <a:r>
              <a:rPr lang="en-US" sz="2250" dirty="0">
                <a:solidFill>
                  <a:srgbClr val="7030A0"/>
                </a:solidFill>
              </a:rPr>
              <a:t>LDO</a:t>
            </a:r>
            <a:r>
              <a:rPr lang="en-US" sz="2250" dirty="0"/>
              <a:t>) to leverage the </a:t>
            </a:r>
            <a:r>
              <a:rPr lang="en-US" sz="2250" dirty="0">
                <a:solidFill>
                  <a:schemeClr val="accent2"/>
                </a:solidFill>
              </a:rPr>
              <a:t>advantages</a:t>
            </a:r>
            <a:r>
              <a:rPr lang="en-US" sz="2250" dirty="0"/>
              <a:t> of both</a:t>
            </a:r>
          </a:p>
          <a:p>
            <a:pPr>
              <a:buClr>
                <a:schemeClr val="tx1"/>
              </a:buClr>
            </a:pPr>
            <a:endParaRPr lang="en-US" sz="1050" dirty="0"/>
          </a:p>
          <a:p>
            <a:pPr>
              <a:buClr>
                <a:schemeClr val="tx1"/>
              </a:buClr>
            </a:pP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efficiently </a:t>
            </a:r>
            <a:r>
              <a:rPr lang="en-US" sz="2250" dirty="0">
                <a:solidFill>
                  <a:srgbClr val="0066FF"/>
                </a:solidFill>
              </a:rPr>
              <a:t>chooses the processor PDN</a:t>
            </a:r>
            <a:r>
              <a:rPr lang="en-US" sz="2250" dirty="0"/>
              <a:t> based on the </a:t>
            </a:r>
            <a:r>
              <a:rPr lang="en-US" sz="2250" dirty="0">
                <a:solidFill>
                  <a:srgbClr val="7030A0"/>
                </a:solidFill>
              </a:rPr>
              <a:t>power demands </a:t>
            </a:r>
            <a:r>
              <a:rPr lang="en-US" sz="2250" dirty="0"/>
              <a:t>and</a:t>
            </a:r>
            <a:r>
              <a:rPr lang="en-US" sz="2250" dirty="0">
                <a:solidFill>
                  <a:srgbClr val="7030A0"/>
                </a:solidFill>
              </a:rPr>
              <a:t>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250" dirty="0"/>
          </a:p>
          <a:p>
            <a:pPr>
              <a:buClr>
                <a:schemeClr val="tx1"/>
              </a:buClr>
            </a:pPr>
            <a:endParaRPr lang="en-US" sz="1000" dirty="0"/>
          </a:p>
          <a:p>
            <a:r>
              <a:rPr lang="en-US" sz="2250" dirty="0"/>
              <a:t>We evaluate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using our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25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</a:p>
          <a:p>
            <a:pPr lvl="1"/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CPU and graphics workloads (by up to 22% and 25%, respectively, for 4W thermal design power (TDP)) </a:t>
            </a:r>
          </a:p>
          <a:p>
            <a:pPr lvl="1"/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(by up to 11%) across all TDPs</a:t>
            </a:r>
          </a:p>
          <a:p>
            <a:pPr lvl="1"/>
            <a:endParaRPr lang="en-US" sz="1000" dirty="0"/>
          </a:p>
          <a:p>
            <a:r>
              <a:rPr lang="en-US" sz="2250" dirty="0"/>
              <a:t>We </a:t>
            </a:r>
            <a:r>
              <a:rPr lang="en-US" sz="2250" b="1" dirty="0">
                <a:solidFill>
                  <a:schemeClr val="accent2"/>
                </a:solidFill>
              </a:rPr>
              <a:t>show</a:t>
            </a:r>
            <a:r>
              <a:rPr lang="en-US" sz="2250" dirty="0"/>
              <a:t> that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an effective approach to </a:t>
            </a:r>
            <a:r>
              <a:rPr lang="en-US" sz="2250" dirty="0">
                <a:solidFill>
                  <a:srgbClr val="0066FF"/>
                </a:solidFill>
              </a:rPr>
              <a:t>maintain high efficiency and high performance </a:t>
            </a:r>
            <a:r>
              <a:rPr lang="en-US" sz="2250" dirty="0"/>
              <a:t>in metrics of interest in client processors across a wide spectrum of TDPs and workloads with </a:t>
            </a:r>
            <a:r>
              <a:rPr lang="en-US" sz="2250" dirty="0">
                <a:solidFill>
                  <a:srgbClr val="7030A0"/>
                </a:solidFill>
              </a:rPr>
              <a:t>minimal overhead</a:t>
            </a:r>
            <a:endParaRPr lang="en-US" sz="2250" dirty="0"/>
          </a:p>
          <a:p>
            <a:endParaRPr lang="en-US" sz="23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67CAB7-84CF-40AA-A00D-8C3E911BD0D3}"/>
              </a:ext>
            </a:extLst>
          </p:cNvPr>
          <p:cNvSpPr/>
          <p:nvPr/>
        </p:nvSpPr>
        <p:spPr>
          <a:xfrm>
            <a:off x="2513717" y="6455159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100354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104020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375991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181044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251816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494516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497665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F06510-8888-41F4-BB68-D2C6CF448522}"/>
              </a:ext>
            </a:extLst>
          </p:cNvPr>
          <p:cNvSpPr/>
          <p:nvPr/>
        </p:nvSpPr>
        <p:spPr>
          <a:xfrm>
            <a:off x="228880" y="6050452"/>
            <a:ext cx="79442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MICRO 2020, session 6B Mobile &amp; Embedded Architectures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Wednesday, October 21, 2020</a:t>
            </a:r>
            <a:endParaRPr lang="en-US" i="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6849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1:</a:t>
            </a:r>
            <a:r>
              <a:rPr lang="en-US" sz="2900" dirty="0"/>
              <a:t> Hybrid Adaptive PDN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1" cy="3182914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6"/>
                </a:solidFill>
              </a:rPr>
              <a:t>Off-chip VRs allocated </a:t>
            </a:r>
            <a:r>
              <a:rPr lang="en-US" sz="2400" dirty="0"/>
              <a:t>to each system domain with a </a:t>
            </a:r>
            <a:r>
              <a:rPr lang="en-US" sz="2400" dirty="0">
                <a:solidFill>
                  <a:schemeClr val="accent6"/>
                </a:solidFill>
              </a:rPr>
              <a:t>low and narrow power consumption</a:t>
            </a:r>
            <a:r>
              <a:rPr lang="en-US" sz="2400" dirty="0"/>
              <a:t> range (i.e., SA and IO domains).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2"/>
                </a:solidFill>
              </a:rPr>
              <a:t>Hybrid VRs</a:t>
            </a:r>
            <a:r>
              <a:rPr lang="en-US" sz="2400" dirty="0"/>
              <a:t> allocated to system domains with a </a:t>
            </a:r>
            <a:r>
              <a:rPr lang="en-US" sz="2400" dirty="0">
                <a:solidFill>
                  <a:schemeClr val="accent2"/>
                </a:solidFill>
              </a:rPr>
              <a:t>wide power consumption</a:t>
            </a:r>
            <a:r>
              <a:rPr lang="en-US" sz="2400" dirty="0"/>
              <a:t> range (e.g., CPU cores and graphics engines)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This hybrid PDN can dynamically </a:t>
            </a:r>
            <a:r>
              <a:rPr lang="en-US" sz="1800" dirty="0">
                <a:solidFill>
                  <a:schemeClr val="accent5"/>
                </a:solidFill>
              </a:rPr>
              <a:t>switch between two modes</a:t>
            </a:r>
            <a:r>
              <a:rPr lang="en-US" sz="1800" dirty="0"/>
              <a:t>, </a:t>
            </a:r>
            <a:r>
              <a:rPr lang="en-US" sz="1800" b="1" dirty="0">
                <a:solidFill>
                  <a:schemeClr val="accent6"/>
                </a:solidFill>
              </a:rPr>
              <a:t>IVR-Mode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7030A0"/>
                </a:solidFill>
              </a:rPr>
              <a:t>LDO-Mode</a:t>
            </a:r>
            <a:r>
              <a:rPr lang="en-US" sz="1800" dirty="0"/>
              <a:t>, based on the expected ETEE benefits of each mode for the current workload and power consumption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hybrid PDN </a:t>
            </a:r>
            <a:r>
              <a:rPr lang="en-US" sz="1800" dirty="0">
                <a:solidFill>
                  <a:srgbClr val="0066FF"/>
                </a:solidFill>
              </a:rPr>
              <a:t>shares multiple </a:t>
            </a:r>
            <a:r>
              <a:rPr lang="en-US" sz="1800" dirty="0"/>
              <a:t>die, package, and board </a:t>
            </a:r>
            <a:r>
              <a:rPr lang="en-US" sz="1800" dirty="0">
                <a:solidFill>
                  <a:srgbClr val="0066FF"/>
                </a:solidFill>
              </a:rPr>
              <a:t>resources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92476E-1D9B-49BA-8AC9-2E8AA6AD8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70" y="4898858"/>
            <a:ext cx="3621179" cy="1332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55C5E5-C6D1-403C-A5E0-1388144F7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092" y="4564857"/>
            <a:ext cx="2764857" cy="108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9AF32D-8038-483D-BC9E-992C70F48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681" y="4135029"/>
            <a:ext cx="2915972" cy="25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4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844C-3275-4B25-B50E-0DD5698E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2:</a:t>
            </a:r>
            <a:r>
              <a:rPr lang="en-US" sz="2900" dirty="0"/>
              <a:t> Voltage Noise-Free Mode-Switching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1178C-FA32-4B85-9E58-F76B4F91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" y="846963"/>
            <a:ext cx="8748332" cy="394300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performs </a:t>
            </a:r>
            <a:r>
              <a:rPr lang="en-US" sz="2400" dirty="0">
                <a:solidFill>
                  <a:schemeClr val="accent6"/>
                </a:solidFill>
              </a:rPr>
              <a:t>mode-switching </a:t>
            </a:r>
            <a:r>
              <a:rPr lang="en-US" sz="2400" dirty="0"/>
              <a:t>using</a:t>
            </a:r>
            <a:r>
              <a:rPr lang="en-US" sz="2400" dirty="0">
                <a:solidFill>
                  <a:srgbClr val="0066FF"/>
                </a:solidFill>
              </a:rPr>
              <a:t> 3 steps</a:t>
            </a:r>
            <a:r>
              <a:rPr lang="en-US" sz="2400" dirty="0"/>
              <a:t>, while the compute domains are </a:t>
            </a:r>
            <a:r>
              <a:rPr lang="en-US" sz="2400" dirty="0">
                <a:solidFill>
                  <a:srgbClr val="0066FF"/>
                </a:solidFill>
              </a:rPr>
              <a:t>idle </a:t>
            </a:r>
            <a:r>
              <a:rPr lang="en-US" sz="2400" dirty="0"/>
              <a:t>to prevent any </a:t>
            </a:r>
            <a:r>
              <a:rPr lang="en-US" sz="2400" dirty="0">
                <a:solidFill>
                  <a:schemeClr val="accent2"/>
                </a:solidFill>
              </a:rPr>
              <a:t>voltage noise</a:t>
            </a: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Place</a:t>
            </a:r>
            <a:r>
              <a:rPr lang="en-US" dirty="0"/>
              <a:t> the processor in an </a:t>
            </a:r>
            <a:r>
              <a:rPr lang="en-US" dirty="0">
                <a:solidFill>
                  <a:schemeClr val="accent5"/>
                </a:solidFill>
              </a:rPr>
              <a:t>idle power-state </a:t>
            </a:r>
            <a:r>
              <a:rPr lang="en-US" dirty="0"/>
              <a:t>for a short period of time </a:t>
            </a:r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rgbClr val="0066FF"/>
                </a:solidFill>
              </a:rPr>
              <a:t>Configure</a:t>
            </a:r>
            <a:r>
              <a:rPr lang="en-US" dirty="0"/>
              <a:t>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hybrid PDN</a:t>
            </a:r>
            <a:r>
              <a:rPr lang="en-US" dirty="0"/>
              <a:t> and update the </a:t>
            </a:r>
            <a:r>
              <a:rPr lang="en-US" dirty="0">
                <a:solidFill>
                  <a:schemeClr val="accent6"/>
                </a:solidFill>
              </a:rPr>
              <a:t>on-chip </a:t>
            </a:r>
            <a:r>
              <a:rPr lang="en-US" dirty="0"/>
              <a:t>and</a:t>
            </a:r>
            <a:r>
              <a:rPr lang="en-US" dirty="0">
                <a:solidFill>
                  <a:schemeClr val="accent6"/>
                </a:solidFill>
              </a:rPr>
              <a:t> off-chip VR levels</a:t>
            </a: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Exit</a:t>
            </a:r>
            <a:r>
              <a:rPr lang="en-US" dirty="0"/>
              <a:t> the idle power-state and resume the processor with the </a:t>
            </a:r>
            <a:r>
              <a:rPr lang="en-US" dirty="0">
                <a:solidFill>
                  <a:srgbClr val="0066FF"/>
                </a:solidFill>
              </a:rPr>
              <a:t>new PDN mode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1525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465-EDBF-45F7-A53B-2057DCB9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3999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3:</a:t>
            </a:r>
            <a:r>
              <a:rPr lang="en-US" sz="2900" dirty="0"/>
              <a:t> Runtime Mode Prediction Algorithm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377F9-B583-4110-9891-E893BCFEB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91" y="936172"/>
            <a:ext cx="9064256" cy="529380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A new </a:t>
            </a:r>
            <a:r>
              <a:rPr lang="en-US" sz="2000" dirty="0">
                <a:solidFill>
                  <a:srgbClr val="0066FF"/>
                </a:solidFill>
              </a:rPr>
              <a:t>runtime mode-prediction algorithm </a:t>
            </a:r>
            <a:r>
              <a:rPr lang="en-US" sz="2000" dirty="0"/>
              <a:t>predicts which PDN mode, among the two modes (</a:t>
            </a:r>
            <a:r>
              <a:rPr lang="en-US" sz="2000" dirty="0">
                <a:solidFill>
                  <a:schemeClr val="accent6"/>
                </a:solidFill>
              </a:rPr>
              <a:t>IVR-Mode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7030A0"/>
                </a:solidFill>
              </a:rPr>
              <a:t>LDO-Mode</a:t>
            </a:r>
            <a:r>
              <a:rPr lang="en-US" sz="2000" dirty="0"/>
              <a:t>), provides the best end-to-end power conversion efficiency (ETEE). ETEE is a function of: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AR</a:t>
            </a:r>
            <a:r>
              <a:rPr lang="en-US" sz="1600" dirty="0"/>
              <a:t> and the </a:t>
            </a:r>
            <a:r>
              <a:rPr lang="en-US" sz="1600" dirty="0">
                <a:solidFill>
                  <a:schemeClr val="accent2"/>
                </a:solidFill>
              </a:rPr>
              <a:t>workload type </a:t>
            </a:r>
            <a:r>
              <a:rPr lang="en-US" sz="1600" dirty="0"/>
              <a:t>(i.e., single-thread, multi-thread, and graphics)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5"/>
                </a:solidFill>
              </a:rPr>
              <a:t>TDP</a:t>
            </a:r>
            <a:r>
              <a:rPr lang="en-US" sz="1600" dirty="0"/>
              <a:t> and the </a:t>
            </a:r>
            <a:r>
              <a:rPr lang="en-US" sz="1600" dirty="0">
                <a:solidFill>
                  <a:srgbClr val="7030A0"/>
                </a:solidFill>
              </a:rPr>
              <a:t>power-state</a:t>
            </a:r>
            <a:r>
              <a:rPr lang="en-US" sz="1600" dirty="0"/>
              <a:t> of the system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We store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two sets of ETEE curves </a:t>
            </a:r>
            <a:r>
              <a:rPr lang="en-US" sz="2000" dirty="0"/>
              <a:t>inside the </a:t>
            </a:r>
            <a:r>
              <a:rPr lang="en-US" sz="2000" dirty="0">
                <a:solidFill>
                  <a:schemeClr val="accent5"/>
                </a:solidFill>
              </a:rPr>
              <a:t>power management unit (PMU) firmware</a:t>
            </a:r>
            <a:r>
              <a:rPr lang="en-US" sz="2000" dirty="0"/>
              <a:t>, one set for the IVR PDN and the other set for the LDO PDN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5"/>
                </a:solidFill>
              </a:rPr>
              <a:t>PMU firmware </a:t>
            </a:r>
            <a:r>
              <a:rPr lang="en-US" sz="2000" dirty="0"/>
              <a:t>estimates each of the input parameters at </a:t>
            </a:r>
            <a:r>
              <a:rPr lang="en-US" sz="2000" dirty="0">
                <a:solidFill>
                  <a:srgbClr val="00B050"/>
                </a:solidFill>
              </a:rPr>
              <a:t>runtime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60BC0380-7478-4220-992A-07DB7A95D76A}"/>
              </a:ext>
            </a:extLst>
          </p:cNvPr>
          <p:cNvSpPr/>
          <p:nvPr/>
        </p:nvSpPr>
        <p:spPr>
          <a:xfrm>
            <a:off x="1752997" y="4078781"/>
            <a:ext cx="839972" cy="323095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TDP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DAA6FCAC-7536-46C2-90B2-91890B3F30E3}"/>
              </a:ext>
            </a:extLst>
          </p:cNvPr>
          <p:cNvSpPr/>
          <p:nvPr/>
        </p:nvSpPr>
        <p:spPr>
          <a:xfrm>
            <a:off x="2951484" y="4078782"/>
            <a:ext cx="1652147" cy="329609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Application Ratio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52F226C-88F1-482B-B73D-31B69C2A03E0}"/>
              </a:ext>
            </a:extLst>
          </p:cNvPr>
          <p:cNvSpPr/>
          <p:nvPr/>
        </p:nvSpPr>
        <p:spPr>
          <a:xfrm>
            <a:off x="4962146" y="4078783"/>
            <a:ext cx="1516688" cy="32961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Workload Type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9D6D9D6D-57CA-485F-BC02-F51725D3DDF2}"/>
              </a:ext>
            </a:extLst>
          </p:cNvPr>
          <p:cNvSpPr/>
          <p:nvPr/>
        </p:nvSpPr>
        <p:spPr>
          <a:xfrm>
            <a:off x="6837349" y="4078781"/>
            <a:ext cx="1374593" cy="323095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Power state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14B79B00-B55C-4C0A-AEFA-D4AFB103144A}"/>
              </a:ext>
            </a:extLst>
          </p:cNvPr>
          <p:cNvSpPr/>
          <p:nvPr/>
        </p:nvSpPr>
        <p:spPr>
          <a:xfrm>
            <a:off x="3571940" y="5014451"/>
            <a:ext cx="1516687" cy="503847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Estimate</a:t>
            </a:r>
            <a:r>
              <a:rPr lang="en-US" sz="1600" dirty="0"/>
              <a:t> </a:t>
            </a:r>
            <a:r>
              <a:rPr lang="en-US" sz="1600" b="1" dirty="0">
                <a:solidFill>
                  <a:schemeClr val="accent6"/>
                </a:solidFill>
              </a:rPr>
              <a:t>IVR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ETEE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81B4CA9-CB06-414D-8E0B-7B6B65B7D83A}"/>
              </a:ext>
            </a:extLst>
          </p:cNvPr>
          <p:cNvSpPr/>
          <p:nvPr/>
        </p:nvSpPr>
        <p:spPr>
          <a:xfrm>
            <a:off x="5305047" y="5014451"/>
            <a:ext cx="1516688" cy="503847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Estimate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7030A0"/>
                </a:solidFill>
              </a:rPr>
              <a:t>LDO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ETEE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B29A42-2747-4499-BC1B-64D9028601B4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720490" y="4408393"/>
            <a:ext cx="342901" cy="606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38788F-BCFA-43B3-95B9-5B1BD0779E75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3777558" y="4408391"/>
            <a:ext cx="552726" cy="606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FE4758-12D1-440D-AB49-B85BD37DD487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6063391" y="4401876"/>
            <a:ext cx="1461255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9DBE58F-2204-4EDA-869F-AD22FD162A9D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3777558" y="4408391"/>
            <a:ext cx="2285833" cy="606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00746A-DC7F-4D94-BE46-123AE3F90029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>
          <a:xfrm>
            <a:off x="2172983" y="4401876"/>
            <a:ext cx="3890408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280739D-82A0-4DD6-8D6A-D2B93DD42581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flipH="1">
            <a:off x="4330284" y="4408393"/>
            <a:ext cx="1390206" cy="606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88566-B2BA-4B41-81B0-B210DAA242EC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4330284" y="4401876"/>
            <a:ext cx="3194362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8BFB101-6545-45A6-91DA-A26F25B34B63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2172983" y="4401876"/>
            <a:ext cx="2157301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FD265131-DF4B-4E15-8F66-50A6880931F2}"/>
              </a:ext>
            </a:extLst>
          </p:cNvPr>
          <p:cNvSpPr/>
          <p:nvPr/>
        </p:nvSpPr>
        <p:spPr>
          <a:xfrm>
            <a:off x="4137011" y="5789918"/>
            <a:ext cx="2179824" cy="725229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  <a:ln cap="rnd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6"/>
                </a:solidFill>
              </a:rPr>
              <a:t>IVR_ETEE</a:t>
            </a:r>
            <a:r>
              <a:rPr lang="en-US" sz="1600" dirty="0">
                <a:solidFill>
                  <a:schemeClr val="tx1"/>
                </a:solidFill>
              </a:rPr>
              <a:t>&gt;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rgbClr val="7030A0"/>
                </a:solidFill>
              </a:rPr>
              <a:t>LDO_ETEE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4AF1C3CF-FA29-4E5E-9684-427659828ACD}"/>
              </a:ext>
            </a:extLst>
          </p:cNvPr>
          <p:cNvCxnSpPr>
            <a:cxnSpLocks/>
            <a:endCxn id="31" idx="0"/>
          </p:cNvCxnSpPr>
          <p:nvPr/>
        </p:nvCxnSpPr>
        <p:spPr>
          <a:xfrm rot="5400000">
            <a:off x="5432260" y="5312962"/>
            <a:ext cx="271620" cy="682293"/>
          </a:xfrm>
          <a:prstGeom prst="bentConnector3">
            <a:avLst/>
          </a:prstGeom>
          <a:ln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21A13894-CCBC-489C-BF0C-A9798384E07E}"/>
              </a:ext>
            </a:extLst>
          </p:cNvPr>
          <p:cNvCxnSpPr>
            <a:cxnSpLocks/>
            <a:endCxn id="31" idx="0"/>
          </p:cNvCxnSpPr>
          <p:nvPr/>
        </p:nvCxnSpPr>
        <p:spPr>
          <a:xfrm rot="16200000" flipH="1">
            <a:off x="4565706" y="5128701"/>
            <a:ext cx="271620" cy="10508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25BB447F-DA8F-4B0D-8D3F-1E476FC57BC3}"/>
              </a:ext>
            </a:extLst>
          </p:cNvPr>
          <p:cNvSpPr/>
          <p:nvPr/>
        </p:nvSpPr>
        <p:spPr>
          <a:xfrm>
            <a:off x="6832586" y="5849490"/>
            <a:ext cx="1374593" cy="60608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LDO_Mode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0BC83D1-30B6-49CA-B365-6DACF54B702A}"/>
              </a:ext>
            </a:extLst>
          </p:cNvPr>
          <p:cNvSpPr/>
          <p:nvPr/>
        </p:nvSpPr>
        <p:spPr>
          <a:xfrm>
            <a:off x="2246667" y="5849490"/>
            <a:ext cx="1374593" cy="60608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IVR_Mode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681FA9F-81DA-41BA-BC49-3DA43B5E3DC5}"/>
              </a:ext>
            </a:extLst>
          </p:cNvPr>
          <p:cNvCxnSpPr>
            <a:cxnSpLocks/>
            <a:stCxn id="31" idx="1"/>
            <a:endCxn id="102" idx="3"/>
          </p:cNvCxnSpPr>
          <p:nvPr/>
        </p:nvCxnSpPr>
        <p:spPr>
          <a:xfrm flipH="1" flipV="1">
            <a:off x="3621260" y="6152532"/>
            <a:ext cx="51575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54582C26-65E2-4142-B589-92D562EA0EFC}"/>
              </a:ext>
            </a:extLst>
          </p:cNvPr>
          <p:cNvCxnSpPr>
            <a:stCxn id="31" idx="3"/>
            <a:endCxn id="101" idx="1"/>
          </p:cNvCxnSpPr>
          <p:nvPr/>
        </p:nvCxnSpPr>
        <p:spPr>
          <a:xfrm flipV="1">
            <a:off x="6316835" y="6152532"/>
            <a:ext cx="51575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55341254-AEA6-4312-960D-D6E3F5D0889E}"/>
              </a:ext>
            </a:extLst>
          </p:cNvPr>
          <p:cNvSpPr txBox="1"/>
          <p:nvPr/>
        </p:nvSpPr>
        <p:spPr>
          <a:xfrm>
            <a:off x="3678174" y="5789917"/>
            <a:ext cx="452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Yes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B19530D-ED37-4C9D-8B25-26E6921F34EC}"/>
              </a:ext>
            </a:extLst>
          </p:cNvPr>
          <p:cNvSpPr txBox="1"/>
          <p:nvPr/>
        </p:nvSpPr>
        <p:spPr>
          <a:xfrm>
            <a:off x="6323651" y="5769592"/>
            <a:ext cx="426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7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1" grpId="0" animBg="1"/>
      <p:bldP spid="101" grpId="0" animBg="1"/>
      <p:bldP spid="102" grpId="0" animBg="1"/>
      <p:bldP spid="114" grpId="0"/>
      <p:bldP spid="1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2"/>
            <a:ext cx="8974991" cy="5528128"/>
          </a:xfrm>
        </p:spPr>
        <p:txBody>
          <a:bodyPr>
            <a:noAutofit/>
          </a:bodyPr>
          <a:lstStyle/>
          <a:p>
            <a:r>
              <a:rPr lang="en-US" sz="2300" dirty="0"/>
              <a:t>We evaluate the potential benefits of the 3 PDNs (IVR, MBVR, LDO) across different </a:t>
            </a:r>
            <a:r>
              <a:rPr lang="en-US" sz="2300" dirty="0">
                <a:solidFill>
                  <a:schemeClr val="accent5"/>
                </a:solidFill>
              </a:rPr>
              <a:t>TDPs</a:t>
            </a:r>
            <a:r>
              <a:rPr lang="en-US" sz="2300" dirty="0"/>
              <a:t>, </a:t>
            </a:r>
            <a:r>
              <a:rPr lang="en-US" sz="2300" dirty="0">
                <a:solidFill>
                  <a:schemeClr val="accent6"/>
                </a:solidFill>
              </a:rPr>
              <a:t>application ratios (ARs)</a:t>
            </a:r>
            <a:r>
              <a:rPr lang="en-US" sz="2300" dirty="0"/>
              <a:t> and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is the </a:t>
            </a:r>
            <a:r>
              <a:rPr lang="en-US" sz="2000" dirty="0">
                <a:solidFill>
                  <a:schemeClr val="accent6"/>
                </a:solidFill>
              </a:rPr>
              <a:t>switching rate </a:t>
            </a:r>
            <a:r>
              <a:rPr lang="en-US" sz="2000" dirty="0"/>
              <a:t>of a component (e.g., CPU core) for a workload when compared to the highest possible power (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power-virus</a:t>
            </a:r>
            <a:r>
              <a:rPr lang="en-US" sz="2000" dirty="0"/>
              <a:t>)</a:t>
            </a:r>
          </a:p>
          <a:p>
            <a:r>
              <a:rPr lang="en-US" sz="2300" dirty="0"/>
              <a:t>We use our validated model, </a:t>
            </a:r>
            <a:r>
              <a:rPr lang="en-US" sz="2300" dirty="0">
                <a:solidFill>
                  <a:srgbClr val="0066FF"/>
                </a:solidFill>
              </a:rPr>
              <a:t>PDNspot</a:t>
            </a:r>
            <a:r>
              <a:rPr lang="en-US" sz="2300" dirty="0"/>
              <a:t>, to evaluate the efficiency of the three PDNs</a:t>
            </a:r>
          </a:p>
          <a:p>
            <a:r>
              <a:rPr lang="en-US" sz="2300" dirty="0"/>
              <a:t>We use the Metric </a:t>
            </a:r>
            <a:r>
              <a:rPr lang="en-US" sz="2300" dirty="0">
                <a:solidFill>
                  <a:schemeClr val="accent4">
                    <a:lumMod val="50000"/>
                  </a:schemeClr>
                </a:solidFill>
              </a:rPr>
              <a:t>end-to-end power conversion efficiency (ETEE)</a:t>
            </a:r>
          </a:p>
          <a:p>
            <a:pPr lvl="1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ETEE</a:t>
            </a:r>
            <a:r>
              <a:rPr lang="en-US" sz="2000" dirty="0"/>
              <a:t> of a PDN is the ratio between total </a:t>
            </a:r>
            <a:r>
              <a:rPr lang="en-US" sz="2000" dirty="0">
                <a:solidFill>
                  <a:srgbClr val="0066FF"/>
                </a:solidFill>
              </a:rPr>
              <a:t>output power </a:t>
            </a:r>
            <a:r>
              <a:rPr lang="en-US" sz="2000" dirty="0"/>
              <a:t>consumption to total </a:t>
            </a:r>
            <a:r>
              <a:rPr lang="en-US" sz="2000" dirty="0">
                <a:solidFill>
                  <a:schemeClr val="accent6"/>
                </a:solidFill>
              </a:rPr>
              <a:t>input power </a:t>
            </a:r>
            <a:r>
              <a:rPr lang="en-US" sz="2000" dirty="0"/>
              <a:t>consumption of the PDN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2"/>
            <a:endParaRPr lang="en-US" sz="1000" dirty="0"/>
          </a:p>
          <a:p>
            <a:r>
              <a:rPr lang="en-US" sz="2400" dirty="0"/>
              <a:t>We use multiple </a:t>
            </a:r>
            <a:r>
              <a:rPr lang="en-US" sz="2400" dirty="0">
                <a:solidFill>
                  <a:srgbClr val="0066FF"/>
                </a:solidFill>
              </a:rPr>
              <a:t>workload traces</a:t>
            </a:r>
            <a:r>
              <a:rPr lang="en-US" sz="2400" dirty="0"/>
              <a:t> from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SPEC CPU2006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F0"/>
                </a:solidFill>
              </a:rPr>
              <a:t>3DMark06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92D050"/>
                </a:solidFill>
              </a:rPr>
              <a:t>video playback </a:t>
            </a:r>
            <a:r>
              <a:rPr lang="en-US" sz="2400" dirty="0"/>
              <a:t>workloads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Motivational Experiment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D6485B-A4F8-4910-82A3-E05D89560AEF}"/>
              </a:ext>
            </a:extLst>
          </p:cNvPr>
          <p:cNvGrpSpPr/>
          <p:nvPr/>
        </p:nvGrpSpPr>
        <p:grpSpPr>
          <a:xfrm>
            <a:off x="1593067" y="4379307"/>
            <a:ext cx="5945095" cy="672570"/>
            <a:chOff x="1593067" y="4670329"/>
            <a:chExt cx="5945095" cy="67257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35057B3-F638-4B8C-81BA-7980E68F01B7}"/>
                </a:ext>
              </a:extLst>
            </p:cNvPr>
            <p:cNvSpPr/>
            <p:nvPr/>
          </p:nvSpPr>
          <p:spPr>
            <a:xfrm>
              <a:off x="3820248" y="4705972"/>
              <a:ext cx="1425203" cy="63692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PDN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739FDD9-D795-471D-AB2F-333ABBD41BB9}"/>
                </a:ext>
              </a:extLst>
            </p:cNvPr>
            <p:cNvSpPr/>
            <p:nvPr/>
          </p:nvSpPr>
          <p:spPr>
            <a:xfrm>
              <a:off x="6112959" y="4822636"/>
              <a:ext cx="1425203" cy="40359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Loads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9818A7-C087-45BC-BEAF-92AADA300660}"/>
                </a:ext>
              </a:extLst>
            </p:cNvPr>
            <p:cNvSpPr txBox="1"/>
            <p:nvPr/>
          </p:nvSpPr>
          <p:spPr>
            <a:xfrm>
              <a:off x="5224593" y="4670329"/>
              <a:ext cx="909223" cy="587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66FF"/>
                  </a:solidFill>
                </a:rPr>
                <a:t>Output </a:t>
              </a:r>
            </a:p>
            <a:p>
              <a:r>
                <a:rPr lang="en-US" dirty="0">
                  <a:solidFill>
                    <a:srgbClr val="0066FF"/>
                  </a:solidFill>
                </a:rPr>
                <a:t>power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1CD34A-AE1F-4015-B852-D077F7049DFD}"/>
                </a:ext>
              </a:extLst>
            </p:cNvPr>
            <p:cNvCxnSpPr>
              <a:cxnSpLocks/>
              <a:stCxn id="25" idx="3"/>
              <a:endCxn id="4" idx="1"/>
            </p:cNvCxnSpPr>
            <p:nvPr/>
          </p:nvCxnSpPr>
          <p:spPr>
            <a:xfrm>
              <a:off x="3018270" y="5024436"/>
              <a:ext cx="8019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5042A7-C4D5-47EB-AE2A-561316C06AAB}"/>
                </a:ext>
              </a:extLst>
            </p:cNvPr>
            <p:cNvCxnSpPr>
              <a:cxnSpLocks/>
              <a:stCxn id="4" idx="3"/>
              <a:endCxn id="6" idx="1"/>
            </p:cNvCxnSpPr>
            <p:nvPr/>
          </p:nvCxnSpPr>
          <p:spPr>
            <a:xfrm flipV="1">
              <a:off x="5245451" y="5024435"/>
              <a:ext cx="867508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E71C139-8ADF-4DB2-893D-D012EAE9FC06}"/>
                </a:ext>
              </a:extLst>
            </p:cNvPr>
            <p:cNvSpPr/>
            <p:nvPr/>
          </p:nvSpPr>
          <p:spPr>
            <a:xfrm>
              <a:off x="3348038" y="4964117"/>
              <a:ext cx="107950" cy="10953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876DB63-791F-4BED-842F-FD9F0EC975FD}"/>
                </a:ext>
              </a:extLst>
            </p:cNvPr>
            <p:cNvSpPr/>
            <p:nvPr/>
          </p:nvSpPr>
          <p:spPr>
            <a:xfrm>
              <a:off x="5527863" y="4964117"/>
              <a:ext cx="107950" cy="10953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41F91-6217-4939-8395-6F0BEE787A8E}"/>
                </a:ext>
              </a:extLst>
            </p:cNvPr>
            <p:cNvSpPr txBox="1"/>
            <p:nvPr/>
          </p:nvSpPr>
          <p:spPr>
            <a:xfrm>
              <a:off x="3042310" y="4677433"/>
              <a:ext cx="7980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Input </a:t>
              </a:r>
            </a:p>
            <a:p>
              <a:r>
                <a:rPr lang="en-US" dirty="0">
                  <a:solidFill>
                    <a:schemeClr val="accent6"/>
                  </a:solidFill>
                </a:rPr>
                <a:t>power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577C8D1-7666-48D4-90AE-C9DB16519EBD}"/>
                </a:ext>
              </a:extLst>
            </p:cNvPr>
            <p:cNvSpPr/>
            <p:nvPr/>
          </p:nvSpPr>
          <p:spPr>
            <a:xfrm>
              <a:off x="1593067" y="4740276"/>
              <a:ext cx="1425203" cy="56831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Power Supply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B9364E1-8DCE-4FEF-A78B-40B00F4E2F0C}"/>
              </a:ext>
            </a:extLst>
          </p:cNvPr>
          <p:cNvSpPr/>
          <p:nvPr/>
        </p:nvSpPr>
        <p:spPr>
          <a:xfrm>
            <a:off x="2491559" y="6488668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177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1:</a:t>
            </a:r>
            <a:r>
              <a:rPr lang="en-US" sz="2700" dirty="0"/>
              <a:t> TDP Effect on PDN’s Efficiency (1)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ETEE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</a:t>
            </a:r>
            <a:r>
              <a:rPr lang="en-US" sz="2200" dirty="0">
                <a:solidFill>
                  <a:schemeClr val="accent6"/>
                </a:solidFill>
              </a:rPr>
              <a:t>IVR</a:t>
            </a:r>
            <a:r>
              <a:rPr lang="en-US" sz="2200" dirty="0"/>
              <a:t> ETEE becomes higher than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7030A0"/>
                </a:solidFill>
              </a:rPr>
              <a:t>LDO</a:t>
            </a:r>
            <a:r>
              <a:rPr lang="en-US" sz="2200" dirty="0"/>
              <a:t> ETEE,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</a:t>
            </a:r>
            <a:r>
              <a:rPr lang="en-US" sz="2200" dirty="0"/>
              <a:t>.</a:t>
            </a:r>
            <a:endParaRPr lang="en-US" sz="2200" dirty="0">
              <a:solidFill>
                <a:schemeClr val="accent6"/>
              </a:solidFill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74EB608-62C2-4C71-8EF0-EA846A6BDCA7}"/>
              </a:ext>
            </a:extLst>
          </p:cNvPr>
          <p:cNvGraphicFramePr>
            <a:graphicFrameLocks/>
          </p:cNvGraphicFramePr>
          <p:nvPr/>
        </p:nvGraphicFramePr>
        <p:xfrm>
          <a:off x="198248" y="3120752"/>
          <a:ext cx="3138560" cy="18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D3005C5-3FC1-43AB-A75B-A5B07540DFEC}"/>
              </a:ext>
            </a:extLst>
          </p:cNvPr>
          <p:cNvGraphicFramePr>
            <a:graphicFrameLocks/>
          </p:cNvGraphicFramePr>
          <p:nvPr/>
        </p:nvGraphicFramePr>
        <p:xfrm>
          <a:off x="3336766" y="3119628"/>
          <a:ext cx="284578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369609D-CCC3-4CEF-BC89-B4BF83DEF74A}"/>
              </a:ext>
            </a:extLst>
          </p:cNvPr>
          <p:cNvGraphicFramePr>
            <a:graphicFrameLocks/>
          </p:cNvGraphicFramePr>
          <p:nvPr/>
        </p:nvGraphicFramePr>
        <p:xfrm>
          <a:off x="6182554" y="3120359"/>
          <a:ext cx="284573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D77E344-F812-4ECA-9020-C370EE12D5AC}"/>
              </a:ext>
            </a:extLst>
          </p:cNvPr>
          <p:cNvGraphicFramePr>
            <a:graphicFrameLocks/>
          </p:cNvGraphicFramePr>
          <p:nvPr/>
        </p:nvGraphicFramePr>
        <p:xfrm>
          <a:off x="198248" y="4975572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068AC2-0263-424C-BB4B-3EB80734EE0B}"/>
              </a:ext>
            </a:extLst>
          </p:cNvPr>
          <p:cNvGraphicFramePr>
            <a:graphicFrameLocks/>
          </p:cNvGraphicFramePr>
          <p:nvPr/>
        </p:nvGraphicFramePr>
        <p:xfrm>
          <a:off x="3336766" y="4975572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3BC50AA-1653-4124-B9C0-12E821CF3E59}"/>
              </a:ext>
            </a:extLst>
          </p:cNvPr>
          <p:cNvGraphicFramePr>
            <a:graphicFrameLocks/>
          </p:cNvGraphicFramePr>
          <p:nvPr/>
        </p:nvGraphicFramePr>
        <p:xfrm>
          <a:off x="6179403" y="4974729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D295D5-478A-447A-9708-556257EB8549}"/>
              </a:ext>
            </a:extLst>
          </p:cNvPr>
          <p:cNvSpPr txBox="1"/>
          <p:nvPr/>
        </p:nvSpPr>
        <p:spPr>
          <a:xfrm>
            <a:off x="210207" y="4506880"/>
            <a:ext cx="542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</a:rPr>
              <a:t>4W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E98E78-AB5E-40E6-A8EC-2F745E8861D5}"/>
              </a:ext>
            </a:extLst>
          </p:cNvPr>
          <p:cNvSpPr/>
          <p:nvPr/>
        </p:nvSpPr>
        <p:spPr>
          <a:xfrm>
            <a:off x="198249" y="3099771"/>
            <a:ext cx="8828962" cy="180721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D355A8-F070-4976-B714-AAE6B5077763}"/>
              </a:ext>
            </a:extLst>
          </p:cNvPr>
          <p:cNvSpPr txBox="1"/>
          <p:nvPr/>
        </p:nvSpPr>
        <p:spPr>
          <a:xfrm>
            <a:off x="220356" y="6374724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71544-8435-4333-AB91-176DC57098B7}"/>
              </a:ext>
            </a:extLst>
          </p:cNvPr>
          <p:cNvSpPr/>
          <p:nvPr/>
        </p:nvSpPr>
        <p:spPr>
          <a:xfrm>
            <a:off x="198249" y="4982633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17CB80C-FAC8-485F-BA4A-F0110EDD7B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153" t="821" r="17756" b="84600"/>
          <a:stretch/>
        </p:blipFill>
        <p:spPr>
          <a:xfrm>
            <a:off x="2092174" y="3847658"/>
            <a:ext cx="5147582" cy="2449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40DE95-BDBA-45BF-BF0B-0004005770DF}"/>
              </a:ext>
            </a:extLst>
          </p:cNvPr>
          <p:cNvSpPr/>
          <p:nvPr/>
        </p:nvSpPr>
        <p:spPr>
          <a:xfrm>
            <a:off x="1345146" y="2802467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90999-4C42-46B0-98A6-75B202B9BE85}"/>
              </a:ext>
            </a:extLst>
          </p:cNvPr>
          <p:cNvSpPr/>
          <p:nvPr/>
        </p:nvSpPr>
        <p:spPr>
          <a:xfrm>
            <a:off x="406698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DAC02A-A0B5-41FA-8CC3-39CF34FF243D}"/>
              </a:ext>
            </a:extLst>
          </p:cNvPr>
          <p:cNvSpPr/>
          <p:nvPr/>
        </p:nvSpPr>
        <p:spPr>
          <a:xfrm>
            <a:off x="690851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027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1" grpId="0">
        <p:bldAsOne/>
      </p:bldGraphic>
      <p:bldGraphic spid="12" grpId="0">
        <p:bldAsOne/>
      </p:bldGraphic>
      <p:bldGraphic spid="15" grpId="0">
        <p:bldAsOne/>
      </p:bldGraphic>
      <p:bldGraphic spid="18" grpId="0">
        <p:bldAsOne/>
      </p:bldGraphic>
      <p:bldGraphic spid="19" grpId="0">
        <p:bldAsOne/>
      </p:bldGraphic>
      <p:bldGraphic spid="20" grpId="0">
        <p:bldAsOne/>
      </p:bldGraphic>
      <p:bldP spid="4" grpId="0"/>
      <p:bldP spid="7" grpId="0" animBg="1"/>
      <p:bldP spid="28" grpId="0"/>
      <p:bldP spid="30" grpId="0" animBg="1"/>
      <p:bldP spid="8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1:</a:t>
            </a:r>
            <a:r>
              <a:rPr lang="en-US" sz="2700" dirty="0"/>
              <a:t> TDP Effect on PDN Efficiency (2)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r>
              <a:rPr lang="en-US" sz="1800" dirty="0"/>
              <a:t>A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breakdown</a:t>
            </a:r>
            <a:r>
              <a:rPr lang="en-US" sz="1800" dirty="0"/>
              <a:t> of PDN power conversion </a:t>
            </a:r>
            <a:r>
              <a:rPr lang="en-US" sz="1800" dirty="0">
                <a:solidFill>
                  <a:schemeClr val="accent2"/>
                </a:solidFill>
              </a:rPr>
              <a:t>loss</a:t>
            </a:r>
            <a:r>
              <a:rPr lang="en-US" sz="1800" dirty="0"/>
              <a:t>:</a:t>
            </a:r>
          </a:p>
          <a:p>
            <a:pPr lvl="1"/>
            <a:r>
              <a:rPr lang="en-US" sz="1400" dirty="0"/>
              <a:t>At </a:t>
            </a:r>
            <a:r>
              <a:rPr lang="en-US" sz="1400" dirty="0">
                <a:solidFill>
                  <a:schemeClr val="accent6"/>
                </a:solidFill>
              </a:rPr>
              <a:t>low-TDP</a:t>
            </a:r>
            <a:r>
              <a:rPr lang="en-US" sz="1400" dirty="0"/>
              <a:t> (e.g., 4W ), the </a:t>
            </a:r>
            <a:r>
              <a:rPr lang="en-US" sz="1400" dirty="0">
                <a:solidFill>
                  <a:srgbClr val="0066FF"/>
                </a:solidFill>
              </a:rPr>
              <a:t>on-chip</a:t>
            </a:r>
            <a:r>
              <a:rPr lang="en-US" sz="1400" dirty="0"/>
              <a:t> and </a:t>
            </a:r>
            <a:r>
              <a:rPr lang="en-US" sz="1400" dirty="0">
                <a:solidFill>
                  <a:srgbClr val="0066FF"/>
                </a:solidFill>
              </a:rPr>
              <a:t>off-chip</a:t>
            </a:r>
            <a:r>
              <a:rPr lang="en-US" sz="1400" dirty="0"/>
              <a:t> VRs’ </a:t>
            </a:r>
            <a:r>
              <a:rPr lang="en-US" sz="1400" dirty="0">
                <a:solidFill>
                  <a:srgbClr val="0066FF"/>
                </a:solidFill>
              </a:rPr>
              <a:t>power conversion inefficiencies </a:t>
            </a:r>
            <a:r>
              <a:rPr lang="en-US" sz="1400" dirty="0"/>
              <a:t>are </a:t>
            </a:r>
            <a:r>
              <a:rPr lang="en-US" sz="1400" dirty="0">
                <a:solidFill>
                  <a:srgbClr val="C00000"/>
                </a:solidFill>
              </a:rPr>
              <a:t>higher</a:t>
            </a:r>
            <a:r>
              <a:rPr lang="en-US" sz="1400" dirty="0"/>
              <a:t> for the </a:t>
            </a:r>
            <a:r>
              <a:rPr lang="en-US" sz="1400" dirty="0">
                <a:solidFill>
                  <a:schemeClr val="accent6"/>
                </a:solidFill>
              </a:rPr>
              <a:t>IVR</a:t>
            </a:r>
            <a:r>
              <a:rPr lang="en-US" sz="1400" dirty="0"/>
              <a:t> PDN than that of the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00" dirty="0">
                <a:solidFill>
                  <a:srgbClr val="00B050"/>
                </a:solidFill>
              </a:rPr>
              <a:t> and </a:t>
            </a:r>
            <a:r>
              <a:rPr lang="en-US" sz="1400" dirty="0">
                <a:solidFill>
                  <a:srgbClr val="7030A0"/>
                </a:solidFill>
              </a:rPr>
              <a:t>LDO</a:t>
            </a:r>
            <a:r>
              <a:rPr lang="en-US" sz="1400" dirty="0"/>
              <a:t>. </a:t>
            </a:r>
          </a:p>
          <a:p>
            <a:pPr lvl="1"/>
            <a:r>
              <a:rPr lang="en-US" sz="1400" dirty="0"/>
              <a:t>At </a:t>
            </a:r>
            <a:r>
              <a:rPr lang="en-US" sz="1400" dirty="0">
                <a:solidFill>
                  <a:schemeClr val="accent2"/>
                </a:solidFill>
              </a:rPr>
              <a:t>high-TDP</a:t>
            </a:r>
            <a:r>
              <a:rPr lang="en-US" sz="1400" dirty="0"/>
              <a:t> (e.g., 50W), the </a:t>
            </a:r>
            <a:r>
              <a:rPr lang="en-US" sz="1400" dirty="0">
                <a:solidFill>
                  <a:srgbClr val="0066FF"/>
                </a:solidFill>
              </a:rPr>
              <a:t>I</a:t>
            </a:r>
            <a:r>
              <a:rPr lang="en-US" sz="1400" baseline="30000" dirty="0">
                <a:solidFill>
                  <a:srgbClr val="0066FF"/>
                </a:solidFill>
              </a:rPr>
              <a:t>2</a:t>
            </a:r>
            <a:r>
              <a:rPr lang="en-US" sz="1400" dirty="0">
                <a:solidFill>
                  <a:srgbClr val="0066FF"/>
                </a:solidFill>
              </a:rPr>
              <a:t>R loss </a:t>
            </a:r>
            <a:r>
              <a:rPr lang="en-US" sz="1400" dirty="0"/>
              <a:t>in </a:t>
            </a:r>
            <a:r>
              <a:rPr lang="en-US" sz="1400" dirty="0">
                <a:solidFill>
                  <a:srgbClr val="7030A0"/>
                </a:solidFill>
              </a:rPr>
              <a:t>core and graphics</a:t>
            </a:r>
            <a:r>
              <a:rPr lang="en-US" sz="1400" dirty="0"/>
              <a:t> domains is </a:t>
            </a:r>
            <a:r>
              <a:rPr lang="en-US" sz="1400" dirty="0">
                <a:solidFill>
                  <a:srgbClr val="C00000"/>
                </a:solidFill>
              </a:rPr>
              <a:t>higher</a:t>
            </a:r>
            <a:r>
              <a:rPr lang="en-US" sz="1400" dirty="0"/>
              <a:t> for the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/>
              <a:t>and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>
                <a:solidFill>
                  <a:srgbClr val="7030A0"/>
                </a:solidFill>
              </a:rPr>
              <a:t>LDO</a:t>
            </a:r>
            <a:r>
              <a:rPr lang="en-US" sz="1400" dirty="0"/>
              <a:t> PDNs than for </a:t>
            </a:r>
            <a:r>
              <a:rPr lang="en-US" sz="1400" dirty="0">
                <a:solidFill>
                  <a:schemeClr val="accent6"/>
                </a:solidFill>
              </a:rPr>
              <a:t>IVR</a:t>
            </a:r>
            <a:r>
              <a:rPr lang="en-US" sz="1400" dirty="0"/>
              <a:t>. The high I</a:t>
            </a:r>
            <a:r>
              <a:rPr lang="en-US" sz="1400" baseline="30000" dirty="0"/>
              <a:t>2</a:t>
            </a:r>
            <a:r>
              <a:rPr lang="en-US" sz="1400" dirty="0"/>
              <a:t>R loss is due to: </a:t>
            </a:r>
          </a:p>
          <a:p>
            <a:pPr lvl="2"/>
            <a:r>
              <a:rPr lang="en-US" sz="1300" dirty="0"/>
              <a:t>A </a:t>
            </a:r>
            <a:r>
              <a:rPr lang="en-US" sz="1300" b="1" dirty="0">
                <a:solidFill>
                  <a:srgbClr val="0066FF"/>
                </a:solidFill>
              </a:rPr>
              <a:t>2×</a:t>
            </a:r>
            <a:r>
              <a:rPr lang="en-US" sz="1300" dirty="0"/>
              <a:t> higher </a:t>
            </a:r>
            <a:r>
              <a:rPr lang="en-US" sz="1300" dirty="0">
                <a:solidFill>
                  <a:srgbClr val="FF0000"/>
                </a:solidFill>
              </a:rPr>
              <a:t>chip input current </a:t>
            </a:r>
            <a:r>
              <a:rPr lang="en-US" sz="1300" dirty="0"/>
              <a:t>in the MBVR and LDO PDNs compared to the </a:t>
            </a:r>
            <a:r>
              <a:rPr lang="en-US" sz="1300" dirty="0">
                <a:solidFill>
                  <a:schemeClr val="accent6"/>
                </a:solidFill>
              </a:rPr>
              <a:t>IVR</a:t>
            </a:r>
            <a:r>
              <a:rPr lang="en-US" sz="1300" dirty="0"/>
              <a:t> PDN, and</a:t>
            </a:r>
          </a:p>
          <a:p>
            <a:pPr lvl="2"/>
            <a:r>
              <a:rPr lang="en-US" sz="1300" dirty="0"/>
              <a:t>A </a:t>
            </a:r>
            <a:r>
              <a:rPr lang="en-US" sz="1300" b="1" dirty="0">
                <a:solidFill>
                  <a:srgbClr val="0066FF"/>
                </a:solidFill>
              </a:rPr>
              <a:t>2.5×</a:t>
            </a:r>
            <a:r>
              <a:rPr lang="en-US" sz="1300" dirty="0"/>
              <a:t>/</a:t>
            </a:r>
            <a:r>
              <a:rPr lang="en-US" sz="1300" b="1" dirty="0">
                <a:solidFill>
                  <a:srgbClr val="0066FF"/>
                </a:solidFill>
              </a:rPr>
              <a:t>1.3×</a:t>
            </a:r>
            <a:r>
              <a:rPr lang="en-US" sz="1300" dirty="0"/>
              <a:t> higher </a:t>
            </a:r>
            <a:r>
              <a:rPr lang="en-US" sz="1300" dirty="0">
                <a:solidFill>
                  <a:srgbClr val="00B050"/>
                </a:solidFill>
              </a:rPr>
              <a:t>load-line impedance </a:t>
            </a:r>
            <a:r>
              <a:rPr lang="en-US" sz="1300" dirty="0"/>
              <a:t>(</a:t>
            </a:r>
            <a:r>
              <a:rPr lang="en-US" sz="1300" dirty="0">
                <a:solidFill>
                  <a:srgbClr val="00B050"/>
                </a:solidFill>
              </a:rPr>
              <a:t>RLL</a:t>
            </a:r>
            <a:r>
              <a:rPr lang="en-US" sz="1300" dirty="0"/>
              <a:t>) in the </a:t>
            </a:r>
            <a:r>
              <a:rPr lang="en-US" sz="13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300" dirty="0"/>
              <a:t>/</a:t>
            </a:r>
            <a:r>
              <a:rPr lang="en-US" sz="1300" dirty="0">
                <a:solidFill>
                  <a:srgbClr val="7030A0"/>
                </a:solidFill>
              </a:rPr>
              <a:t>LDO</a:t>
            </a:r>
            <a:r>
              <a:rPr lang="en-US" sz="1300" dirty="0"/>
              <a:t> PDNs compared to the </a:t>
            </a:r>
            <a:r>
              <a:rPr lang="en-US" sz="1300" dirty="0">
                <a:solidFill>
                  <a:schemeClr val="accent6"/>
                </a:solidFill>
              </a:rPr>
              <a:t>IVR</a:t>
            </a:r>
            <a:r>
              <a:rPr lang="en-US" sz="1300" dirty="0"/>
              <a:t> PDN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54162665-0DB8-436B-9099-6656FD8EF706}"/>
              </a:ext>
            </a:extLst>
          </p:cNvPr>
          <p:cNvGraphicFramePr>
            <a:graphicFrameLocks/>
          </p:cNvGraphicFramePr>
          <p:nvPr/>
        </p:nvGraphicFramePr>
        <p:xfrm>
          <a:off x="1258345" y="2904186"/>
          <a:ext cx="7281646" cy="3953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1F63EA-7800-4E1A-B676-2410105F4EEF}"/>
              </a:ext>
            </a:extLst>
          </p:cNvPr>
          <p:cNvCxnSpPr>
            <a:cxnSpLocks/>
          </p:cNvCxnSpPr>
          <p:nvPr/>
        </p:nvCxnSpPr>
        <p:spPr>
          <a:xfrm>
            <a:off x="2269222" y="4886587"/>
            <a:ext cx="1891718" cy="0"/>
          </a:xfrm>
          <a:prstGeom prst="line">
            <a:avLst/>
          </a:prstGeom>
          <a:ln>
            <a:solidFill>
              <a:srgbClr val="0066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53A487-8D05-4980-8C78-04AD057D938F}"/>
              </a:ext>
            </a:extLst>
          </p:cNvPr>
          <p:cNvCxnSpPr>
            <a:cxnSpLocks/>
          </p:cNvCxnSpPr>
          <p:nvPr/>
        </p:nvCxnSpPr>
        <p:spPr>
          <a:xfrm>
            <a:off x="2390870" y="4561417"/>
            <a:ext cx="0" cy="325170"/>
          </a:xfrm>
          <a:prstGeom prst="straightConnector1">
            <a:avLst/>
          </a:prstGeom>
          <a:ln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560CE5F-2F5F-4EC1-8D56-EFB754C5237A}"/>
              </a:ext>
            </a:extLst>
          </p:cNvPr>
          <p:cNvSpPr txBox="1"/>
          <p:nvPr/>
        </p:nvSpPr>
        <p:spPr>
          <a:xfrm>
            <a:off x="2361695" y="4534930"/>
            <a:ext cx="49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6%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99445E-0CAE-4195-94B2-9D13EF10DA69}"/>
              </a:ext>
            </a:extLst>
          </p:cNvPr>
          <p:cNvSpPr/>
          <p:nvPr/>
        </p:nvSpPr>
        <p:spPr>
          <a:xfrm>
            <a:off x="3523396" y="4515754"/>
            <a:ext cx="465566" cy="180342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89AB44-33F8-4CFB-B775-269686E232E4}"/>
              </a:ext>
            </a:extLst>
          </p:cNvPr>
          <p:cNvSpPr/>
          <p:nvPr/>
        </p:nvSpPr>
        <p:spPr>
          <a:xfrm>
            <a:off x="5370373" y="3380547"/>
            <a:ext cx="465566" cy="1729858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43A4DE-6165-4FCC-AB0C-3A040FFC321F}"/>
              </a:ext>
            </a:extLst>
          </p:cNvPr>
          <p:cNvSpPr/>
          <p:nvPr/>
        </p:nvSpPr>
        <p:spPr>
          <a:xfrm>
            <a:off x="7192181" y="3805767"/>
            <a:ext cx="465566" cy="1145332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98F335-94DE-4FCF-869F-336682005C39}"/>
              </a:ext>
            </a:extLst>
          </p:cNvPr>
          <p:cNvSpPr/>
          <p:nvPr/>
        </p:nvSpPr>
        <p:spPr>
          <a:xfrm>
            <a:off x="3459105" y="4637428"/>
            <a:ext cx="390056" cy="302209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B6F4E2-7E70-4127-AC89-89CF141F624B}"/>
              </a:ext>
            </a:extLst>
          </p:cNvPr>
          <p:cNvSpPr/>
          <p:nvPr/>
        </p:nvSpPr>
        <p:spPr>
          <a:xfrm>
            <a:off x="5461777" y="3287075"/>
            <a:ext cx="410668" cy="283849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014B09-BC1D-4000-9D64-0C1DBA975C35}"/>
              </a:ext>
            </a:extLst>
          </p:cNvPr>
          <p:cNvSpPr/>
          <p:nvPr/>
        </p:nvSpPr>
        <p:spPr>
          <a:xfrm>
            <a:off x="7294977" y="3290983"/>
            <a:ext cx="410668" cy="220931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5213D1-3869-4993-8A17-DA716F4E4604}"/>
              </a:ext>
            </a:extLst>
          </p:cNvPr>
          <p:cNvSpPr/>
          <p:nvPr/>
        </p:nvSpPr>
        <p:spPr>
          <a:xfrm>
            <a:off x="3579892" y="5875849"/>
            <a:ext cx="346438" cy="339921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545DC7-7D2D-450E-8559-E7597EEC3C53}"/>
              </a:ext>
            </a:extLst>
          </p:cNvPr>
          <p:cNvSpPr/>
          <p:nvPr/>
        </p:nvSpPr>
        <p:spPr>
          <a:xfrm>
            <a:off x="5437772" y="5758996"/>
            <a:ext cx="346437" cy="41872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658EC6-2A73-437F-B33D-56FB89061227}"/>
              </a:ext>
            </a:extLst>
          </p:cNvPr>
          <p:cNvSpPr/>
          <p:nvPr/>
        </p:nvSpPr>
        <p:spPr>
          <a:xfrm>
            <a:off x="7255024" y="5831968"/>
            <a:ext cx="346437" cy="387402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063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6" grpId="0" uiExpand="1">
        <p:bldSub>
          <a:bldChart bld="series"/>
        </p:bldSub>
      </p:bldGraphic>
      <p:bldP spid="14" grpId="0"/>
      <p:bldP spid="23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1:</a:t>
            </a:r>
            <a:r>
              <a:rPr lang="en-US" sz="2700" dirty="0"/>
              <a:t> TDP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ETEE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</a:t>
            </a:r>
            <a:r>
              <a:rPr lang="en-US" sz="2200" dirty="0">
                <a:solidFill>
                  <a:schemeClr val="accent6"/>
                </a:solidFill>
              </a:rPr>
              <a:t>IVR</a:t>
            </a:r>
            <a:r>
              <a:rPr lang="en-US" sz="2200" dirty="0"/>
              <a:t> ETEE becomes higher than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7030A0"/>
                </a:solidFill>
              </a:rPr>
              <a:t>LDO</a:t>
            </a:r>
            <a:r>
              <a:rPr lang="en-US" sz="2200" dirty="0"/>
              <a:t> ETEE,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</a:t>
            </a:r>
            <a:r>
              <a:rPr lang="en-US" sz="2200" dirty="0"/>
              <a:t>.</a:t>
            </a:r>
            <a:endParaRPr lang="en-US" sz="2200" dirty="0">
              <a:solidFill>
                <a:schemeClr val="accent6"/>
              </a:solidFill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74EB608-62C2-4C71-8EF0-EA846A6BDCA7}"/>
              </a:ext>
            </a:extLst>
          </p:cNvPr>
          <p:cNvGraphicFramePr>
            <a:graphicFrameLocks/>
          </p:cNvGraphicFramePr>
          <p:nvPr/>
        </p:nvGraphicFramePr>
        <p:xfrm>
          <a:off x="198248" y="3120752"/>
          <a:ext cx="3138560" cy="18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D3005C5-3FC1-43AB-A75B-A5B07540DFEC}"/>
              </a:ext>
            </a:extLst>
          </p:cNvPr>
          <p:cNvGraphicFramePr>
            <a:graphicFrameLocks/>
          </p:cNvGraphicFramePr>
          <p:nvPr/>
        </p:nvGraphicFramePr>
        <p:xfrm>
          <a:off x="3336766" y="3119628"/>
          <a:ext cx="284578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369609D-CCC3-4CEF-BC89-B4BF83DEF74A}"/>
              </a:ext>
            </a:extLst>
          </p:cNvPr>
          <p:cNvGraphicFramePr>
            <a:graphicFrameLocks/>
          </p:cNvGraphicFramePr>
          <p:nvPr/>
        </p:nvGraphicFramePr>
        <p:xfrm>
          <a:off x="6182554" y="3120359"/>
          <a:ext cx="284573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D77E344-F812-4ECA-9020-C370EE12D5AC}"/>
              </a:ext>
            </a:extLst>
          </p:cNvPr>
          <p:cNvGraphicFramePr>
            <a:graphicFrameLocks/>
          </p:cNvGraphicFramePr>
          <p:nvPr/>
        </p:nvGraphicFramePr>
        <p:xfrm>
          <a:off x="198248" y="4975572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068AC2-0263-424C-BB4B-3EB80734EE0B}"/>
              </a:ext>
            </a:extLst>
          </p:cNvPr>
          <p:cNvGraphicFramePr>
            <a:graphicFrameLocks/>
          </p:cNvGraphicFramePr>
          <p:nvPr/>
        </p:nvGraphicFramePr>
        <p:xfrm>
          <a:off x="3336766" y="4975572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3BC50AA-1653-4124-B9C0-12E821CF3E59}"/>
              </a:ext>
            </a:extLst>
          </p:cNvPr>
          <p:cNvGraphicFramePr>
            <a:graphicFrameLocks/>
          </p:cNvGraphicFramePr>
          <p:nvPr/>
        </p:nvGraphicFramePr>
        <p:xfrm>
          <a:off x="6179403" y="4974729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D295D5-478A-447A-9708-556257EB8549}"/>
              </a:ext>
            </a:extLst>
          </p:cNvPr>
          <p:cNvSpPr txBox="1"/>
          <p:nvPr/>
        </p:nvSpPr>
        <p:spPr>
          <a:xfrm>
            <a:off x="210207" y="4506880"/>
            <a:ext cx="542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</a:rPr>
              <a:t>4W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E98E78-AB5E-40E6-A8EC-2F745E8861D5}"/>
              </a:ext>
            </a:extLst>
          </p:cNvPr>
          <p:cNvSpPr/>
          <p:nvPr/>
        </p:nvSpPr>
        <p:spPr>
          <a:xfrm>
            <a:off x="198249" y="3099771"/>
            <a:ext cx="8828962" cy="180721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D355A8-F070-4976-B714-AAE6B5077763}"/>
              </a:ext>
            </a:extLst>
          </p:cNvPr>
          <p:cNvSpPr txBox="1"/>
          <p:nvPr/>
        </p:nvSpPr>
        <p:spPr>
          <a:xfrm>
            <a:off x="220356" y="6374724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71544-8435-4333-AB91-176DC57098B7}"/>
              </a:ext>
            </a:extLst>
          </p:cNvPr>
          <p:cNvSpPr/>
          <p:nvPr/>
        </p:nvSpPr>
        <p:spPr>
          <a:xfrm>
            <a:off x="198249" y="4982633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17CB80C-FAC8-485F-BA4A-F0110EDD7B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153" t="821" r="17756" b="84600"/>
          <a:stretch/>
        </p:blipFill>
        <p:spPr>
          <a:xfrm>
            <a:off x="2092174" y="3847658"/>
            <a:ext cx="5147582" cy="2449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40DE95-BDBA-45BF-BF0B-0004005770DF}"/>
              </a:ext>
            </a:extLst>
          </p:cNvPr>
          <p:cNvSpPr/>
          <p:nvPr/>
        </p:nvSpPr>
        <p:spPr>
          <a:xfrm>
            <a:off x="1345146" y="2802467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90999-4C42-46B0-98A6-75B202B9BE85}"/>
              </a:ext>
            </a:extLst>
          </p:cNvPr>
          <p:cNvSpPr/>
          <p:nvPr/>
        </p:nvSpPr>
        <p:spPr>
          <a:xfrm>
            <a:off x="406698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DAC02A-A0B5-41FA-8CC3-39CF34FF243D}"/>
              </a:ext>
            </a:extLst>
          </p:cNvPr>
          <p:cNvSpPr/>
          <p:nvPr/>
        </p:nvSpPr>
        <p:spPr>
          <a:xfrm>
            <a:off x="690851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799558-A1DD-40FF-9BD4-D1E4A3779109}"/>
              </a:ext>
            </a:extLst>
          </p:cNvPr>
          <p:cNvSpPr/>
          <p:nvPr/>
        </p:nvSpPr>
        <p:spPr>
          <a:xfrm>
            <a:off x="31129" y="839250"/>
            <a:ext cx="9040759" cy="595524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073EC3-E469-4BCF-8D2B-0E2869BC0D9D}"/>
              </a:ext>
            </a:extLst>
          </p:cNvPr>
          <p:cNvSpPr txBox="1"/>
          <p:nvPr/>
        </p:nvSpPr>
        <p:spPr>
          <a:xfrm>
            <a:off x="162449" y="3830621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At </a:t>
            </a:r>
            <a:r>
              <a:rPr lang="en-US" sz="2800" b="1" dirty="0">
                <a:solidFill>
                  <a:srgbClr val="FF0000"/>
                </a:solidFill>
              </a:rPr>
              <a:t>low-TDP</a:t>
            </a:r>
            <a:r>
              <a:rPr lang="en-US" sz="2800" dirty="0">
                <a:solidFill>
                  <a:schemeClr val="tx1"/>
                </a:solidFill>
              </a:rPr>
              <a:t>, the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dirty="0">
                <a:solidFill>
                  <a:srgbClr val="7030A0"/>
                </a:solidFill>
              </a:rPr>
              <a:t>LDO</a:t>
            </a:r>
            <a:r>
              <a:rPr lang="en-US" sz="2800" dirty="0">
                <a:solidFill>
                  <a:schemeClr val="tx1"/>
                </a:solidFill>
              </a:rPr>
              <a:t> PDNs are more efficient.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D9F50-D68D-466B-897C-ABFFC657A68B}"/>
              </a:ext>
            </a:extLst>
          </p:cNvPr>
          <p:cNvSpPr txBox="1"/>
          <p:nvPr/>
        </p:nvSpPr>
        <p:spPr>
          <a:xfrm>
            <a:off x="176792" y="2573349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TDP </a:t>
            </a:r>
            <a:r>
              <a:rPr lang="en-US" sz="2800" dirty="0">
                <a:solidFill>
                  <a:schemeClr val="tx1"/>
                </a:solidFill>
              </a:rPr>
              <a:t>affects the </a:t>
            </a:r>
            <a:r>
              <a:rPr lang="en-US" sz="2800" b="1" dirty="0">
                <a:solidFill>
                  <a:srgbClr val="0066FF"/>
                </a:solidFill>
              </a:rPr>
              <a:t>ETEE</a:t>
            </a:r>
            <a:r>
              <a:rPr lang="en-US" sz="2800" dirty="0">
                <a:solidFill>
                  <a:schemeClr val="tx1"/>
                </a:solidFill>
              </a:rPr>
              <a:t> of a PDN.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EEBD90-08DA-44C5-B29F-79F07CF1328A}"/>
              </a:ext>
            </a:extLst>
          </p:cNvPr>
          <p:cNvSpPr txBox="1"/>
          <p:nvPr/>
        </p:nvSpPr>
        <p:spPr>
          <a:xfrm>
            <a:off x="162449" y="5189078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At </a:t>
            </a:r>
            <a:r>
              <a:rPr lang="en-US" sz="2800" b="1" dirty="0">
                <a:solidFill>
                  <a:srgbClr val="FF0000"/>
                </a:solidFill>
              </a:rPr>
              <a:t>high-TDP</a:t>
            </a:r>
            <a:r>
              <a:rPr lang="en-US" sz="2800" dirty="0">
                <a:solidFill>
                  <a:schemeClr val="tx1"/>
                </a:solidFill>
              </a:rPr>
              <a:t>, the </a:t>
            </a:r>
            <a:r>
              <a:rPr lang="en-US" sz="2800" b="1" dirty="0">
                <a:solidFill>
                  <a:srgbClr val="92D050"/>
                </a:solidFill>
              </a:rPr>
              <a:t>IVR</a:t>
            </a:r>
            <a:r>
              <a:rPr lang="en-US" sz="2800" dirty="0">
                <a:solidFill>
                  <a:schemeClr val="tx1"/>
                </a:solidFill>
              </a:rPr>
              <a:t> PDN is more efficient.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12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2:</a:t>
            </a:r>
            <a:r>
              <a:rPr lang="en-US" sz="2700" dirty="0"/>
              <a:t> Workload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81989" cy="4945319"/>
          </a:xfrm>
        </p:spPr>
        <p:txBody>
          <a:bodyPr>
            <a:noAutofit/>
          </a:bodyPr>
          <a:lstStyle/>
          <a:p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AR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 </a:t>
            </a:r>
            <a:r>
              <a:rPr lang="en-US" sz="2000" dirty="0"/>
              <a:t>(e.g., single-threaded, multi-threaded, graphics) affects PDN ETEE</a:t>
            </a:r>
          </a:p>
          <a:p>
            <a:pPr lvl="1"/>
            <a:endParaRPr lang="en-US" sz="1600" dirty="0"/>
          </a:p>
          <a:p>
            <a:r>
              <a:rPr lang="en-US" sz="2000" dirty="0"/>
              <a:t>The ETEEs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</a:t>
            </a:r>
          </a:p>
          <a:p>
            <a:pPr lvl="1"/>
            <a:endParaRPr lang="en-US" sz="1600" dirty="0"/>
          </a:p>
          <a:p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ETEE curves</a:t>
            </a:r>
          </a:p>
          <a:p>
            <a:pPr lvl="1"/>
            <a:r>
              <a:rPr lang="en-US" sz="1650" dirty="0"/>
              <a:t>The </a:t>
            </a:r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ETEE is </a:t>
            </a:r>
            <a:r>
              <a:rPr lang="en-US" sz="1650" dirty="0">
                <a:solidFill>
                  <a:schemeClr val="accent6"/>
                </a:solidFill>
              </a:rPr>
              <a:t>higher</a:t>
            </a:r>
            <a:r>
              <a:rPr lang="en-US" sz="1650" dirty="0"/>
              <a:t> than the </a:t>
            </a:r>
            <a:r>
              <a:rPr lang="en-US" sz="16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650" dirty="0"/>
              <a:t> ETEE for </a:t>
            </a:r>
            <a:r>
              <a:rPr lang="en-US" sz="1650" dirty="0">
                <a:solidFill>
                  <a:schemeClr val="accent6"/>
                </a:solidFill>
              </a:rPr>
              <a:t>CPU-intensive</a:t>
            </a:r>
            <a:r>
              <a:rPr lang="en-US" sz="1650" dirty="0">
                <a:solidFill>
                  <a:schemeClr val="accent2"/>
                </a:solidFill>
              </a:rPr>
              <a:t> </a:t>
            </a:r>
            <a:r>
              <a:rPr lang="en-US" sz="1650" dirty="0"/>
              <a:t>(single- and multi-threaded) workloads, but is </a:t>
            </a:r>
            <a:r>
              <a:rPr lang="en-US" sz="1650" dirty="0">
                <a:solidFill>
                  <a:schemeClr val="accent2"/>
                </a:solidFill>
              </a:rPr>
              <a:t>lower</a:t>
            </a:r>
            <a:r>
              <a:rPr lang="en-US" sz="1650" dirty="0"/>
              <a:t> than the MBVR ETEE for </a:t>
            </a:r>
            <a:r>
              <a:rPr lang="en-US" sz="1650" dirty="0">
                <a:solidFill>
                  <a:schemeClr val="accent2"/>
                </a:solidFill>
              </a:rPr>
              <a:t>graphics-intensive </a:t>
            </a:r>
            <a:r>
              <a:rPr lang="en-US" sz="1650" dirty="0"/>
              <a:t>workloads</a:t>
            </a:r>
          </a:p>
          <a:p>
            <a:pPr lvl="1"/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inefficiency is </a:t>
            </a:r>
            <a:r>
              <a:rPr lang="en-US" sz="1650" dirty="0">
                <a:solidFill>
                  <a:schemeClr val="accent2"/>
                </a:solidFill>
              </a:rPr>
              <a:t>more dominant </a:t>
            </a:r>
            <a:r>
              <a:rPr lang="en-US" sz="1650" dirty="0"/>
              <a:t>in graphics workloads, due to the </a:t>
            </a:r>
            <a:r>
              <a:rPr lang="en-US" sz="1650" dirty="0">
                <a:solidFill>
                  <a:srgbClr val="FF0000"/>
                </a:solidFill>
              </a:rPr>
              <a:t>high voltage difference</a:t>
            </a:r>
            <a:r>
              <a:rPr lang="en-US" sz="1650" dirty="0"/>
              <a:t> between the core and graphics domains (graphics’ voltage is significantly higher than cores’)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2B4A1D2-D562-4A3C-A7DC-10F938173B4F}"/>
              </a:ext>
            </a:extLst>
          </p:cNvPr>
          <p:cNvGraphicFramePr>
            <a:graphicFrameLocks/>
          </p:cNvGraphicFramePr>
          <p:nvPr/>
        </p:nvGraphicFramePr>
        <p:xfrm>
          <a:off x="198248" y="4954407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10F6D21-F678-48F1-97C5-891F6B255A55}"/>
              </a:ext>
            </a:extLst>
          </p:cNvPr>
          <p:cNvGraphicFramePr>
            <a:graphicFrameLocks/>
          </p:cNvGraphicFramePr>
          <p:nvPr/>
        </p:nvGraphicFramePr>
        <p:xfrm>
          <a:off x="3336766" y="4954407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234F1D0-C5DF-4AAD-AAC4-F1CCE6210FE2}"/>
              </a:ext>
            </a:extLst>
          </p:cNvPr>
          <p:cNvGraphicFramePr>
            <a:graphicFrameLocks/>
          </p:cNvGraphicFramePr>
          <p:nvPr/>
        </p:nvGraphicFramePr>
        <p:xfrm>
          <a:off x="6179403" y="4953564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E9B68D1-3186-421B-BE56-C6C42CA1A9BC}"/>
              </a:ext>
            </a:extLst>
          </p:cNvPr>
          <p:cNvSpPr txBox="1"/>
          <p:nvPr/>
        </p:nvSpPr>
        <p:spPr>
          <a:xfrm>
            <a:off x="220356" y="6353559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C5DC3F-B208-4C70-AD50-E853BCAD5E24}"/>
              </a:ext>
            </a:extLst>
          </p:cNvPr>
          <p:cNvSpPr/>
          <p:nvPr/>
        </p:nvSpPr>
        <p:spPr>
          <a:xfrm>
            <a:off x="198249" y="4961468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8CC396-351E-44BD-9014-5B1BC10714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53" t="821" r="17756" b="84600"/>
          <a:stretch/>
        </p:blipFill>
        <p:spPr>
          <a:xfrm>
            <a:off x="1998207" y="4982987"/>
            <a:ext cx="5147582" cy="24492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BC4F48-91E9-4C27-8B4F-4113218EEEE9}"/>
              </a:ext>
            </a:extLst>
          </p:cNvPr>
          <p:cNvSpPr/>
          <p:nvPr/>
        </p:nvSpPr>
        <p:spPr>
          <a:xfrm>
            <a:off x="1345146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DFB182-E252-48DA-9848-F6523B2A0695}"/>
              </a:ext>
            </a:extLst>
          </p:cNvPr>
          <p:cNvSpPr/>
          <p:nvPr/>
        </p:nvSpPr>
        <p:spPr>
          <a:xfrm>
            <a:off x="406698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5C6480-C4E7-417E-8C96-E197D09C7E10}"/>
              </a:ext>
            </a:extLst>
          </p:cNvPr>
          <p:cNvSpPr/>
          <p:nvPr/>
        </p:nvSpPr>
        <p:spPr>
          <a:xfrm>
            <a:off x="690851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30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2" grpId="0">
        <p:bldAsOne/>
      </p:bldGraphic>
      <p:bldGraphic spid="13" grpId="0">
        <p:bldAsOne/>
      </p:bldGraphic>
      <p:bldGraphic spid="14" grpId="0">
        <p:bldAsOne/>
      </p:bldGraphic>
      <p:bldP spid="15" grpId="0"/>
      <p:bldP spid="16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2:</a:t>
            </a:r>
            <a:r>
              <a:rPr lang="en-US" sz="2700" dirty="0"/>
              <a:t> Workload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81989" cy="4945319"/>
          </a:xfrm>
        </p:spPr>
        <p:txBody>
          <a:bodyPr>
            <a:noAutofit/>
          </a:bodyPr>
          <a:lstStyle/>
          <a:p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AR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 </a:t>
            </a:r>
            <a:r>
              <a:rPr lang="en-US" sz="2000" dirty="0"/>
              <a:t>(e.g., single-threaded, multi-threaded, graphics) affects PDN ETEE</a:t>
            </a:r>
          </a:p>
          <a:p>
            <a:pPr lvl="1"/>
            <a:endParaRPr lang="en-US" sz="1600" dirty="0"/>
          </a:p>
          <a:p>
            <a:r>
              <a:rPr lang="en-US" sz="2000" dirty="0"/>
              <a:t>The ETEEs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</a:t>
            </a:r>
          </a:p>
          <a:p>
            <a:pPr lvl="1"/>
            <a:endParaRPr lang="en-US" sz="1600" dirty="0"/>
          </a:p>
          <a:p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ETEE curves</a:t>
            </a:r>
          </a:p>
          <a:p>
            <a:pPr lvl="1"/>
            <a:r>
              <a:rPr lang="en-US" sz="1650" dirty="0"/>
              <a:t>The </a:t>
            </a:r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ETEE is </a:t>
            </a:r>
            <a:r>
              <a:rPr lang="en-US" sz="1650" dirty="0">
                <a:solidFill>
                  <a:schemeClr val="accent6"/>
                </a:solidFill>
              </a:rPr>
              <a:t>higher</a:t>
            </a:r>
            <a:r>
              <a:rPr lang="en-US" sz="1650" dirty="0"/>
              <a:t> than the </a:t>
            </a:r>
            <a:r>
              <a:rPr lang="en-US" sz="16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650" dirty="0"/>
              <a:t> ETEE for </a:t>
            </a:r>
            <a:r>
              <a:rPr lang="en-US" sz="1650" dirty="0">
                <a:solidFill>
                  <a:schemeClr val="accent6"/>
                </a:solidFill>
              </a:rPr>
              <a:t>CPU-intensive</a:t>
            </a:r>
            <a:r>
              <a:rPr lang="en-US" sz="1650" dirty="0">
                <a:solidFill>
                  <a:schemeClr val="accent2"/>
                </a:solidFill>
              </a:rPr>
              <a:t> </a:t>
            </a:r>
            <a:r>
              <a:rPr lang="en-US" sz="1650" dirty="0"/>
              <a:t>(single- and multi-threaded) workloads, but is </a:t>
            </a:r>
            <a:r>
              <a:rPr lang="en-US" sz="1650" dirty="0">
                <a:solidFill>
                  <a:schemeClr val="accent2"/>
                </a:solidFill>
              </a:rPr>
              <a:t>lower</a:t>
            </a:r>
            <a:r>
              <a:rPr lang="en-US" sz="1650" dirty="0"/>
              <a:t> than the MBVR ETEE for </a:t>
            </a:r>
            <a:r>
              <a:rPr lang="en-US" sz="1650" dirty="0">
                <a:solidFill>
                  <a:schemeClr val="accent2"/>
                </a:solidFill>
              </a:rPr>
              <a:t>graphics-intensive </a:t>
            </a:r>
            <a:r>
              <a:rPr lang="en-US" sz="1650" dirty="0"/>
              <a:t>workloads</a:t>
            </a:r>
          </a:p>
          <a:p>
            <a:pPr lvl="1"/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inefficiency is </a:t>
            </a:r>
            <a:r>
              <a:rPr lang="en-US" sz="1650" dirty="0">
                <a:solidFill>
                  <a:schemeClr val="accent2"/>
                </a:solidFill>
              </a:rPr>
              <a:t>more dominant </a:t>
            </a:r>
            <a:r>
              <a:rPr lang="en-US" sz="1650" dirty="0"/>
              <a:t>in graphics workloads, due to the </a:t>
            </a:r>
            <a:r>
              <a:rPr lang="en-US" sz="1650" dirty="0">
                <a:solidFill>
                  <a:srgbClr val="FF0000"/>
                </a:solidFill>
              </a:rPr>
              <a:t>high voltage difference</a:t>
            </a:r>
            <a:r>
              <a:rPr lang="en-US" sz="1650" dirty="0"/>
              <a:t> between the core and graphics domains (graphics’ voltage is significantly higher than cores’)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2B4A1D2-D562-4A3C-A7DC-10F938173B4F}"/>
              </a:ext>
            </a:extLst>
          </p:cNvPr>
          <p:cNvGraphicFramePr>
            <a:graphicFrameLocks/>
          </p:cNvGraphicFramePr>
          <p:nvPr/>
        </p:nvGraphicFramePr>
        <p:xfrm>
          <a:off x="198248" y="4954407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10F6D21-F678-48F1-97C5-891F6B255A55}"/>
              </a:ext>
            </a:extLst>
          </p:cNvPr>
          <p:cNvGraphicFramePr>
            <a:graphicFrameLocks/>
          </p:cNvGraphicFramePr>
          <p:nvPr/>
        </p:nvGraphicFramePr>
        <p:xfrm>
          <a:off x="3336766" y="4954407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234F1D0-C5DF-4AAD-AAC4-F1CCE6210FE2}"/>
              </a:ext>
            </a:extLst>
          </p:cNvPr>
          <p:cNvGraphicFramePr>
            <a:graphicFrameLocks/>
          </p:cNvGraphicFramePr>
          <p:nvPr/>
        </p:nvGraphicFramePr>
        <p:xfrm>
          <a:off x="6179403" y="4953564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E9B68D1-3186-421B-BE56-C6C42CA1A9BC}"/>
              </a:ext>
            </a:extLst>
          </p:cNvPr>
          <p:cNvSpPr txBox="1"/>
          <p:nvPr/>
        </p:nvSpPr>
        <p:spPr>
          <a:xfrm>
            <a:off x="220356" y="6353559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C5DC3F-B208-4C70-AD50-E853BCAD5E24}"/>
              </a:ext>
            </a:extLst>
          </p:cNvPr>
          <p:cNvSpPr/>
          <p:nvPr/>
        </p:nvSpPr>
        <p:spPr>
          <a:xfrm>
            <a:off x="198249" y="4961468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8CC396-351E-44BD-9014-5B1BC10714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53" t="821" r="17756" b="84600"/>
          <a:stretch/>
        </p:blipFill>
        <p:spPr>
          <a:xfrm>
            <a:off x="1998207" y="4982987"/>
            <a:ext cx="5147582" cy="24492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BC4F48-91E9-4C27-8B4F-4113218EEEE9}"/>
              </a:ext>
            </a:extLst>
          </p:cNvPr>
          <p:cNvSpPr/>
          <p:nvPr/>
        </p:nvSpPr>
        <p:spPr>
          <a:xfrm>
            <a:off x="1345146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DFB182-E252-48DA-9848-F6523B2A0695}"/>
              </a:ext>
            </a:extLst>
          </p:cNvPr>
          <p:cNvSpPr/>
          <p:nvPr/>
        </p:nvSpPr>
        <p:spPr>
          <a:xfrm>
            <a:off x="406698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5C6480-C4E7-417E-8C96-E197D09C7E10}"/>
              </a:ext>
            </a:extLst>
          </p:cNvPr>
          <p:cNvSpPr/>
          <p:nvPr/>
        </p:nvSpPr>
        <p:spPr>
          <a:xfrm>
            <a:off x="690851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CAF39F-A56D-4FEC-81FF-75B8236028D0}"/>
              </a:ext>
            </a:extLst>
          </p:cNvPr>
          <p:cNvSpPr/>
          <p:nvPr/>
        </p:nvSpPr>
        <p:spPr>
          <a:xfrm>
            <a:off x="31129" y="839250"/>
            <a:ext cx="9040759" cy="595524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AEA8B4-860A-4DB3-B2A4-A57EA02CFC53}"/>
              </a:ext>
            </a:extLst>
          </p:cNvPr>
          <p:cNvSpPr txBox="1"/>
          <p:nvPr/>
        </p:nvSpPr>
        <p:spPr>
          <a:xfrm>
            <a:off x="698424" y="1496944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Application ratio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00B0F0"/>
                </a:solidFill>
              </a:rPr>
              <a:t>workload type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have significant effects on each PDN’s ETEE.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4B9548-90A0-4923-B419-8C5CD0062DEB}"/>
              </a:ext>
            </a:extLst>
          </p:cNvPr>
          <p:cNvSpPr txBox="1"/>
          <p:nvPr/>
        </p:nvSpPr>
        <p:spPr>
          <a:xfrm>
            <a:off x="698423" y="2857438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and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7030A0"/>
                </a:solidFill>
              </a:rPr>
              <a:t>LDO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PDNs have </a:t>
            </a:r>
            <a:r>
              <a:rPr lang="en-US" sz="2800" b="1" dirty="0">
                <a:solidFill>
                  <a:srgbClr val="FF0000"/>
                </a:solidFill>
              </a:rPr>
              <a:t>lower ETEE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with</a:t>
            </a:r>
            <a:r>
              <a:rPr lang="en-US" sz="2800" b="1" dirty="0">
                <a:solidFill>
                  <a:srgbClr val="FF0000"/>
                </a:solidFill>
              </a:rPr>
              <a:t> low </a:t>
            </a:r>
            <a:r>
              <a:rPr lang="en-US" sz="2800" b="1" dirty="0">
                <a:solidFill>
                  <a:srgbClr val="0066FF"/>
                </a:solidFill>
              </a:rPr>
              <a:t>application ratios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B53C75-C21A-494A-BAF4-E52AB3668464}"/>
              </a:ext>
            </a:extLst>
          </p:cNvPr>
          <p:cNvSpPr txBox="1"/>
          <p:nvPr/>
        </p:nvSpPr>
        <p:spPr>
          <a:xfrm>
            <a:off x="698423" y="4193487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7030A0"/>
                </a:solidFill>
              </a:rPr>
              <a:t>LDO</a:t>
            </a:r>
            <a:r>
              <a:rPr lang="en-US" sz="2800" dirty="0">
                <a:solidFill>
                  <a:schemeClr val="tx1"/>
                </a:solidFill>
              </a:rPr>
              <a:t> PDN has </a:t>
            </a:r>
            <a:r>
              <a:rPr lang="en-US" sz="2800" b="1" dirty="0">
                <a:solidFill>
                  <a:srgbClr val="FF0000"/>
                </a:solidFill>
              </a:rPr>
              <a:t>lower ETEE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on </a:t>
            </a:r>
            <a:r>
              <a:rPr lang="en-US" sz="2800" b="1" dirty="0">
                <a:solidFill>
                  <a:srgbClr val="00B0F0"/>
                </a:solidFill>
              </a:rPr>
              <a:t>graphics workloads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0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3: </a:t>
            </a:r>
            <a:r>
              <a:rPr lang="en-US" sz="2700" dirty="0"/>
              <a:t>Power-State Effect on PDN’s Efficiency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r>
              <a:rPr lang="en-US" sz="1900" dirty="0"/>
              <a:t>The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ETEE</a:t>
            </a:r>
            <a:r>
              <a:rPr lang="en-US" sz="1900" dirty="0"/>
              <a:t> of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is </a:t>
            </a:r>
            <a:r>
              <a:rPr lang="en-US" sz="1900" dirty="0">
                <a:solidFill>
                  <a:schemeClr val="accent2"/>
                </a:solidFill>
              </a:rPr>
              <a:t>lower </a:t>
            </a:r>
            <a:r>
              <a:rPr lang="en-US" sz="1900" dirty="0"/>
              <a:t>than that of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900" dirty="0"/>
              <a:t> and </a:t>
            </a:r>
            <a:r>
              <a:rPr lang="en-US" sz="1900" dirty="0">
                <a:solidFill>
                  <a:srgbClr val="7030A0"/>
                </a:solidFill>
              </a:rPr>
              <a:t>LDO</a:t>
            </a:r>
            <a:r>
              <a:rPr lang="en-US" sz="1900" dirty="0"/>
              <a:t> PDNs for computationally </a:t>
            </a:r>
            <a:r>
              <a:rPr lang="en-US" sz="1900" dirty="0">
                <a:solidFill>
                  <a:srgbClr val="0066FF"/>
                </a:solidFill>
              </a:rPr>
              <a:t>light workloads </a:t>
            </a:r>
            <a:r>
              <a:rPr lang="en-US" sz="1900" dirty="0"/>
              <a:t>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across </a:t>
            </a:r>
            <a:r>
              <a:rPr lang="en-US" sz="1900" dirty="0">
                <a:solidFill>
                  <a:schemeClr val="accent6"/>
                </a:solidFill>
              </a:rPr>
              <a:t>all TDPs</a:t>
            </a:r>
          </a:p>
          <a:p>
            <a:endParaRPr lang="en-US" sz="1900" dirty="0"/>
          </a:p>
          <a:p>
            <a:r>
              <a:rPr lang="en-US" sz="1900" dirty="0"/>
              <a:t>A video playback workload spends </a:t>
            </a:r>
            <a:r>
              <a:rPr lang="en-US" sz="1900" dirty="0">
                <a:solidFill>
                  <a:schemeClr val="accent6"/>
                </a:solidFill>
              </a:rPr>
              <a:t>10%</a:t>
            </a:r>
            <a:r>
              <a:rPr lang="en-US" sz="1900" dirty="0"/>
              <a:t>, and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900" dirty="0"/>
              <a:t>of its execution time in </a:t>
            </a:r>
            <a:r>
              <a:rPr lang="en-US" sz="1900" dirty="0">
                <a:solidFill>
                  <a:srgbClr val="0066FF"/>
                </a:solidFill>
              </a:rPr>
              <a:t>light workload </a:t>
            </a:r>
            <a:r>
              <a:rPr lang="en-US" sz="1900" dirty="0"/>
              <a:t>(</a:t>
            </a:r>
            <a:r>
              <a:rPr lang="en-US" sz="1900" dirty="0">
                <a:solidFill>
                  <a:schemeClr val="accent6"/>
                </a:solidFill>
              </a:rPr>
              <a:t>C0</a:t>
            </a:r>
            <a:r>
              <a:rPr lang="en-US" sz="1900" baseline="-25000" dirty="0">
                <a:solidFill>
                  <a:schemeClr val="accent6"/>
                </a:solidFill>
              </a:rPr>
              <a:t>MIN</a:t>
            </a:r>
            <a:r>
              <a:rPr lang="en-US" sz="1900" dirty="0"/>
              <a:t>) 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(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C2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5"/>
                </a:solidFill>
              </a:rPr>
              <a:t>C8)</a:t>
            </a:r>
            <a:r>
              <a:rPr lang="en-US" sz="1900" dirty="0"/>
              <a:t> respectively</a:t>
            </a:r>
          </a:p>
          <a:p>
            <a:endParaRPr lang="en-US" sz="1900" dirty="0"/>
          </a:p>
          <a:p>
            <a:r>
              <a:rPr lang="en-US" sz="1900" dirty="0"/>
              <a:t>MBVR and LDO PDNs have </a:t>
            </a:r>
            <a:r>
              <a:rPr lang="en-US" sz="1900" dirty="0">
                <a:solidFill>
                  <a:schemeClr val="accent2"/>
                </a:solidFill>
              </a:rPr>
              <a:t>12%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2"/>
                </a:solidFill>
              </a:rPr>
              <a:t>11%</a:t>
            </a:r>
            <a:r>
              <a:rPr lang="en-US" sz="1900" dirty="0"/>
              <a:t> lower </a:t>
            </a:r>
            <a:r>
              <a:rPr lang="en-US" sz="1900" dirty="0">
                <a:solidFill>
                  <a:srgbClr val="0066FF"/>
                </a:solidFill>
              </a:rPr>
              <a:t>average power consumption</a:t>
            </a:r>
            <a:r>
              <a:rPr lang="en-US" sz="1900" dirty="0"/>
              <a:t>, respectively, than the IVR PDN due to the </a:t>
            </a:r>
            <a:r>
              <a:rPr lang="en-US" sz="1900" dirty="0">
                <a:solidFill>
                  <a:srgbClr val="00B050"/>
                </a:solidFill>
              </a:rPr>
              <a:t>higher ETEE </a:t>
            </a:r>
            <a:r>
              <a:rPr lang="en-US" sz="1900" dirty="0"/>
              <a:t>of MBVR and LDO PDNs </a:t>
            </a:r>
            <a:endParaRPr lang="en-US" sz="1900" baseline="-25000" dirty="0"/>
          </a:p>
          <a:p>
            <a:endParaRPr lang="en-US" sz="18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BCCCCA2-C20A-4D3E-AA27-825BCDC076F2}"/>
              </a:ext>
            </a:extLst>
          </p:cNvPr>
          <p:cNvGraphicFramePr>
            <a:graphicFrameLocks/>
          </p:cNvGraphicFramePr>
          <p:nvPr/>
        </p:nvGraphicFramePr>
        <p:xfrm>
          <a:off x="258627" y="3721100"/>
          <a:ext cx="3983174" cy="270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3942757-5F14-49C3-9C0C-63063ECCFA13}"/>
              </a:ext>
            </a:extLst>
          </p:cNvPr>
          <p:cNvGraphicFramePr>
            <a:graphicFrameLocks/>
          </p:cNvGraphicFramePr>
          <p:nvPr/>
        </p:nvGraphicFramePr>
        <p:xfrm>
          <a:off x="4334933" y="3721100"/>
          <a:ext cx="4390019" cy="270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DE72E3-CB89-4220-AD92-726133E77192}"/>
              </a:ext>
            </a:extLst>
          </p:cNvPr>
          <p:cNvCxnSpPr>
            <a:cxnSpLocks/>
          </p:cNvCxnSpPr>
          <p:nvPr/>
        </p:nvCxnSpPr>
        <p:spPr>
          <a:xfrm>
            <a:off x="7646771" y="4272280"/>
            <a:ext cx="0" cy="83820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43A311-15D0-4A27-A87F-1730B1700E34}"/>
              </a:ext>
            </a:extLst>
          </p:cNvPr>
          <p:cNvCxnSpPr>
            <a:cxnSpLocks/>
          </p:cNvCxnSpPr>
          <p:nvPr/>
        </p:nvCxnSpPr>
        <p:spPr>
          <a:xfrm>
            <a:off x="6487913" y="4267200"/>
            <a:ext cx="1716287" cy="508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F5DC3B8-A9D6-4E6F-8F5B-2EB8DA938706}"/>
              </a:ext>
            </a:extLst>
          </p:cNvPr>
          <p:cNvSpPr txBox="1"/>
          <p:nvPr/>
        </p:nvSpPr>
        <p:spPr>
          <a:xfrm rot="16200000">
            <a:off x="7159845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D22C46-1CB3-4D74-B051-99315C8D8B0B}"/>
              </a:ext>
            </a:extLst>
          </p:cNvPr>
          <p:cNvCxnSpPr>
            <a:cxnSpLocks/>
          </p:cNvCxnSpPr>
          <p:nvPr/>
        </p:nvCxnSpPr>
        <p:spPr>
          <a:xfrm>
            <a:off x="6937923" y="4272280"/>
            <a:ext cx="0" cy="87884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51F8EE-55F6-49F1-9473-57FE321EC175}"/>
              </a:ext>
            </a:extLst>
          </p:cNvPr>
          <p:cNvSpPr txBox="1"/>
          <p:nvPr/>
        </p:nvSpPr>
        <p:spPr>
          <a:xfrm rot="16200000">
            <a:off x="6450997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12%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16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7" grpId="0">
        <p:bldAsOne/>
      </p:bldGraphic>
      <p:bldGraphic spid="23" grpId="0">
        <p:bldAsOne/>
      </p:bldGraphic>
      <p:bldP spid="26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3: </a:t>
            </a:r>
            <a:r>
              <a:rPr lang="en-US" sz="2700" dirty="0"/>
              <a:t>Power-State Effect on PDN’s Efficiency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r>
              <a:rPr lang="en-US" sz="1900" dirty="0"/>
              <a:t>The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ETEE</a:t>
            </a:r>
            <a:r>
              <a:rPr lang="en-US" sz="1900" dirty="0"/>
              <a:t> of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is </a:t>
            </a:r>
            <a:r>
              <a:rPr lang="en-US" sz="1900" dirty="0">
                <a:solidFill>
                  <a:schemeClr val="accent2"/>
                </a:solidFill>
              </a:rPr>
              <a:t>lower </a:t>
            </a:r>
            <a:r>
              <a:rPr lang="en-US" sz="1900" dirty="0"/>
              <a:t>than that of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900" dirty="0"/>
              <a:t> and </a:t>
            </a:r>
            <a:r>
              <a:rPr lang="en-US" sz="1900" dirty="0">
                <a:solidFill>
                  <a:srgbClr val="7030A0"/>
                </a:solidFill>
              </a:rPr>
              <a:t>LDO</a:t>
            </a:r>
            <a:r>
              <a:rPr lang="en-US" sz="1900" dirty="0"/>
              <a:t> PDNs for computationally </a:t>
            </a:r>
            <a:r>
              <a:rPr lang="en-US" sz="1900" dirty="0">
                <a:solidFill>
                  <a:srgbClr val="0066FF"/>
                </a:solidFill>
              </a:rPr>
              <a:t>light workloads </a:t>
            </a:r>
            <a:r>
              <a:rPr lang="en-US" sz="1900" dirty="0"/>
              <a:t>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across </a:t>
            </a:r>
            <a:r>
              <a:rPr lang="en-US" sz="1900" dirty="0">
                <a:solidFill>
                  <a:schemeClr val="accent6"/>
                </a:solidFill>
              </a:rPr>
              <a:t>all TDPs</a:t>
            </a:r>
          </a:p>
          <a:p>
            <a:endParaRPr lang="en-US" sz="1900" dirty="0"/>
          </a:p>
          <a:p>
            <a:r>
              <a:rPr lang="en-US" sz="1900" dirty="0"/>
              <a:t>A video playback workload spends </a:t>
            </a:r>
            <a:r>
              <a:rPr lang="en-US" sz="1900" dirty="0">
                <a:solidFill>
                  <a:schemeClr val="accent6"/>
                </a:solidFill>
              </a:rPr>
              <a:t>10%</a:t>
            </a:r>
            <a:r>
              <a:rPr lang="en-US" sz="1900" dirty="0"/>
              <a:t>, and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900" dirty="0"/>
              <a:t>of its execution time in </a:t>
            </a:r>
            <a:r>
              <a:rPr lang="en-US" sz="1900" dirty="0">
                <a:solidFill>
                  <a:srgbClr val="0066FF"/>
                </a:solidFill>
              </a:rPr>
              <a:t>light workload </a:t>
            </a:r>
            <a:r>
              <a:rPr lang="en-US" sz="1900" dirty="0"/>
              <a:t>(</a:t>
            </a:r>
            <a:r>
              <a:rPr lang="en-US" sz="1900" dirty="0">
                <a:solidFill>
                  <a:schemeClr val="accent6"/>
                </a:solidFill>
              </a:rPr>
              <a:t>C0</a:t>
            </a:r>
            <a:r>
              <a:rPr lang="en-US" sz="1900" baseline="-25000" dirty="0">
                <a:solidFill>
                  <a:schemeClr val="accent6"/>
                </a:solidFill>
              </a:rPr>
              <a:t>MIN</a:t>
            </a:r>
            <a:r>
              <a:rPr lang="en-US" sz="1900" dirty="0"/>
              <a:t>) 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(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C2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5"/>
                </a:solidFill>
              </a:rPr>
              <a:t>C8)</a:t>
            </a:r>
            <a:r>
              <a:rPr lang="en-US" sz="1900" dirty="0"/>
              <a:t> respectively</a:t>
            </a:r>
          </a:p>
          <a:p>
            <a:endParaRPr lang="en-US" sz="1900" dirty="0"/>
          </a:p>
          <a:p>
            <a:r>
              <a:rPr lang="en-US" sz="1900" dirty="0"/>
              <a:t>MBVR and LDO PDNs have </a:t>
            </a:r>
            <a:r>
              <a:rPr lang="en-US" sz="1900" dirty="0">
                <a:solidFill>
                  <a:schemeClr val="accent2"/>
                </a:solidFill>
              </a:rPr>
              <a:t>12%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2"/>
                </a:solidFill>
              </a:rPr>
              <a:t>11%</a:t>
            </a:r>
            <a:r>
              <a:rPr lang="en-US" sz="1900" dirty="0"/>
              <a:t> lower </a:t>
            </a:r>
            <a:r>
              <a:rPr lang="en-US" sz="1900" dirty="0">
                <a:solidFill>
                  <a:srgbClr val="0066FF"/>
                </a:solidFill>
              </a:rPr>
              <a:t>average power consumption</a:t>
            </a:r>
            <a:r>
              <a:rPr lang="en-US" sz="1900" dirty="0"/>
              <a:t>, respectively, than the IVR PDN due to the </a:t>
            </a:r>
            <a:r>
              <a:rPr lang="en-US" sz="1900" dirty="0">
                <a:solidFill>
                  <a:srgbClr val="00B050"/>
                </a:solidFill>
              </a:rPr>
              <a:t>higher ETEE </a:t>
            </a:r>
            <a:r>
              <a:rPr lang="en-US" sz="1900" dirty="0"/>
              <a:t>of MBVR and LDO PDNs </a:t>
            </a:r>
            <a:endParaRPr lang="en-US" sz="1900" baseline="-25000" dirty="0"/>
          </a:p>
          <a:p>
            <a:endParaRPr lang="en-US" sz="18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BCCCCA2-C20A-4D3E-AA27-825BCDC076F2}"/>
              </a:ext>
            </a:extLst>
          </p:cNvPr>
          <p:cNvGraphicFramePr>
            <a:graphicFrameLocks/>
          </p:cNvGraphicFramePr>
          <p:nvPr/>
        </p:nvGraphicFramePr>
        <p:xfrm>
          <a:off x="258627" y="3721100"/>
          <a:ext cx="3983174" cy="270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3942757-5F14-49C3-9C0C-63063ECCFA13}"/>
              </a:ext>
            </a:extLst>
          </p:cNvPr>
          <p:cNvGraphicFramePr>
            <a:graphicFrameLocks/>
          </p:cNvGraphicFramePr>
          <p:nvPr/>
        </p:nvGraphicFramePr>
        <p:xfrm>
          <a:off x="4334933" y="3721100"/>
          <a:ext cx="4390019" cy="270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DE72E3-CB89-4220-AD92-726133E77192}"/>
              </a:ext>
            </a:extLst>
          </p:cNvPr>
          <p:cNvCxnSpPr>
            <a:cxnSpLocks/>
          </p:cNvCxnSpPr>
          <p:nvPr/>
        </p:nvCxnSpPr>
        <p:spPr>
          <a:xfrm>
            <a:off x="7646771" y="4272280"/>
            <a:ext cx="0" cy="83820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43A311-15D0-4A27-A87F-1730B1700E34}"/>
              </a:ext>
            </a:extLst>
          </p:cNvPr>
          <p:cNvCxnSpPr>
            <a:cxnSpLocks/>
          </p:cNvCxnSpPr>
          <p:nvPr/>
        </p:nvCxnSpPr>
        <p:spPr>
          <a:xfrm>
            <a:off x="6487913" y="4267200"/>
            <a:ext cx="1716287" cy="508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F5DC3B8-A9D6-4E6F-8F5B-2EB8DA938706}"/>
              </a:ext>
            </a:extLst>
          </p:cNvPr>
          <p:cNvSpPr txBox="1"/>
          <p:nvPr/>
        </p:nvSpPr>
        <p:spPr>
          <a:xfrm rot="16200000">
            <a:off x="7159845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D22C46-1CB3-4D74-B051-99315C8D8B0B}"/>
              </a:ext>
            </a:extLst>
          </p:cNvPr>
          <p:cNvCxnSpPr>
            <a:cxnSpLocks/>
          </p:cNvCxnSpPr>
          <p:nvPr/>
        </p:nvCxnSpPr>
        <p:spPr>
          <a:xfrm>
            <a:off x="6937923" y="4272280"/>
            <a:ext cx="0" cy="87884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51F8EE-55F6-49F1-9473-57FE321EC175}"/>
              </a:ext>
            </a:extLst>
          </p:cNvPr>
          <p:cNvSpPr txBox="1"/>
          <p:nvPr/>
        </p:nvSpPr>
        <p:spPr>
          <a:xfrm rot="16200000">
            <a:off x="6450997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12%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D15049-4601-429F-A018-9300D43EE373}"/>
              </a:ext>
            </a:extLst>
          </p:cNvPr>
          <p:cNvGrpSpPr/>
          <p:nvPr/>
        </p:nvGrpSpPr>
        <p:grpSpPr>
          <a:xfrm>
            <a:off x="31129" y="839250"/>
            <a:ext cx="9040759" cy="5955249"/>
            <a:chOff x="-1117247" y="1435424"/>
            <a:chExt cx="9040759" cy="54067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AB8850-5A2D-4E9E-8E0F-9098F887BD81}"/>
                </a:ext>
              </a:extLst>
            </p:cNvPr>
            <p:cNvSpPr/>
            <p:nvPr/>
          </p:nvSpPr>
          <p:spPr>
            <a:xfrm>
              <a:off x="-1117247" y="1435424"/>
              <a:ext cx="9040759" cy="54067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EFCBA0-5312-45E6-A7D5-2A5B3BF4C8BE}"/>
                </a:ext>
              </a:extLst>
            </p:cNvPr>
            <p:cNvSpPr txBox="1"/>
            <p:nvPr/>
          </p:nvSpPr>
          <p:spPr>
            <a:xfrm>
              <a:off x="-181822" y="2963198"/>
              <a:ext cx="7200900" cy="235124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dirty="0">
                  <a:solidFill>
                    <a:schemeClr val="tx1"/>
                  </a:solidFill>
                </a:rPr>
                <a:t>The </a:t>
              </a:r>
              <a:r>
                <a:rPr lang="en-US" sz="2800" b="1" dirty="0">
                  <a:solidFill>
                    <a:srgbClr val="0066FF"/>
                  </a:solidFill>
                </a:rPr>
                <a:t>IVR PDN </a:t>
              </a:r>
              <a:r>
                <a:rPr lang="en-US" sz="2800" dirty="0">
                  <a:solidFill>
                    <a:schemeClr val="tx1"/>
                  </a:solidFill>
                </a:rPr>
                <a:t>is</a:t>
              </a:r>
              <a:r>
                <a:rPr lang="en-US" sz="2800" b="1" dirty="0">
                  <a:solidFill>
                    <a:srgbClr val="0066FF"/>
                  </a:solidFill>
                </a:rPr>
                <a:t> energy-inefficient 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for</a:t>
              </a:r>
              <a:r>
                <a:rPr lang="en-US" sz="2800" b="1" dirty="0">
                  <a:solidFill>
                    <a:srgbClr val="0066FF"/>
                  </a:solidFill>
                </a:rPr>
                <a:t> computationally-light </a:t>
              </a:r>
              <a:r>
                <a:rPr lang="en-US" sz="2800" dirty="0">
                  <a:solidFill>
                    <a:schemeClr val="tx1"/>
                  </a:solidFill>
                </a:rPr>
                <a:t>workloads.</a:t>
              </a:r>
            </a:p>
            <a:p>
              <a:endParaRPr lang="en-US" sz="2800" dirty="0">
                <a:solidFill>
                  <a:schemeClr val="tx1"/>
                </a:solidFill>
              </a:endParaRPr>
            </a:p>
            <a:p>
              <a:r>
                <a:rPr lang="en-US" sz="2800" dirty="0">
                  <a:solidFill>
                    <a:schemeClr val="tx1"/>
                  </a:solidFill>
                </a:rPr>
                <a:t>This negatively impacts both </a:t>
              </a:r>
              <a:r>
                <a:rPr lang="en-US" sz="2800" b="1" dirty="0">
                  <a:solidFill>
                    <a:srgbClr val="FF0000"/>
                  </a:solidFill>
                </a:rPr>
                <a:t>energy consumption </a:t>
              </a:r>
              <a:r>
                <a:rPr lang="en-US" sz="2800" dirty="0">
                  <a:solidFill>
                    <a:schemeClr val="tx1"/>
                  </a:solidFill>
                </a:rPr>
                <a:t>and </a:t>
              </a:r>
              <a:r>
                <a:rPr lang="en-US" sz="2800" b="1" dirty="0">
                  <a:solidFill>
                    <a:srgbClr val="FF0000"/>
                  </a:solidFill>
                </a:rPr>
                <a:t>battery life</a:t>
              </a:r>
              <a:r>
                <a:rPr lang="en-US" sz="2800" dirty="0">
                  <a:solidFill>
                    <a:schemeClr val="tx1"/>
                  </a:solidFill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8418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dirty="0"/>
              <a:t>We conclude that there is </a:t>
            </a:r>
            <a:r>
              <a:rPr lang="en-US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ETEE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(ARs)</a:t>
            </a:r>
            <a:endParaRPr lang="en-US" dirty="0"/>
          </a:p>
          <a:p>
            <a:pPr>
              <a:buClr>
                <a:schemeClr val="tx1"/>
              </a:buClr>
            </a:pPr>
            <a:endParaRPr lang="en-US" sz="2700" b="1" dirty="0">
              <a:solidFill>
                <a:srgbClr val="0066FF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7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dirty="0"/>
              <a:t>We conclude that there is </a:t>
            </a:r>
            <a:r>
              <a:rPr lang="en-US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ETEE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(ARs)</a:t>
            </a:r>
            <a:endParaRPr lang="en-US" dirty="0"/>
          </a:p>
          <a:p>
            <a:pPr>
              <a:buClr>
                <a:schemeClr val="tx1"/>
              </a:buClr>
            </a:pPr>
            <a:endParaRPr lang="en-US" sz="2700" b="1" dirty="0">
              <a:solidFill>
                <a:srgbClr val="0066FF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700" b="1" dirty="0">
              <a:solidFill>
                <a:srgbClr val="0066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74279-323F-4D5D-829B-073352F94229}"/>
              </a:ext>
            </a:extLst>
          </p:cNvPr>
          <p:cNvSpPr txBox="1"/>
          <p:nvPr/>
        </p:nvSpPr>
        <p:spPr>
          <a:xfrm>
            <a:off x="457199" y="3017335"/>
            <a:ext cx="8229601" cy="29060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Our goal </a:t>
            </a:r>
            <a:r>
              <a:rPr lang="en-US" sz="2800" dirty="0">
                <a:solidFill>
                  <a:schemeClr val="tx1"/>
                </a:solidFill>
              </a:rPr>
              <a:t>is to provide a </a:t>
            </a:r>
            <a:r>
              <a:rPr lang="en-US" sz="2800" b="1" dirty="0">
                <a:solidFill>
                  <a:srgbClr val="0066FF"/>
                </a:solidFill>
              </a:rPr>
              <a:t>PDN architecture </a:t>
            </a:r>
            <a:r>
              <a:rPr lang="en-US" sz="2800" dirty="0">
                <a:solidFill>
                  <a:schemeClr val="tx1"/>
                </a:solidFill>
              </a:rPr>
              <a:t>that provides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high energy-efficiency</a:t>
            </a:r>
            <a:r>
              <a:rPr lang="en-US" sz="2800" dirty="0">
                <a:solidFill>
                  <a:schemeClr val="tx1"/>
                </a:solidFill>
              </a:rPr>
              <a:t> across the wide range of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power consumption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FF0000"/>
                </a:solidFill>
              </a:rPr>
              <a:t>variety of workloads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20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339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FlexWatts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44615" cy="536577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066FF"/>
                </a:solidFill>
              </a:rPr>
              <a:t>FlexWatts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66FF"/>
                </a:solidFill>
              </a:rPr>
              <a:t>new hybrid adaptive PDN </a:t>
            </a:r>
            <a:r>
              <a:rPr lang="en-US" sz="2400" dirty="0"/>
              <a:t>that provides a </a:t>
            </a:r>
            <a:r>
              <a:rPr lang="en-US" sz="2400" dirty="0">
                <a:solidFill>
                  <a:schemeClr val="accent6"/>
                </a:solidFill>
              </a:rPr>
              <a:t>high ETEE </a:t>
            </a:r>
            <a:r>
              <a:rPr lang="en-US" sz="2400" dirty="0"/>
              <a:t>for the </a:t>
            </a:r>
            <a:r>
              <a:rPr lang="en-US" sz="2400" dirty="0">
                <a:solidFill>
                  <a:schemeClr val="accent6"/>
                </a:solidFill>
              </a:rPr>
              <a:t>wide power consumption</a:t>
            </a:r>
            <a:r>
              <a:rPr lang="en-US" sz="2400" dirty="0"/>
              <a:t> range and </a:t>
            </a:r>
            <a:r>
              <a:rPr lang="en-US" sz="2400" dirty="0">
                <a:solidFill>
                  <a:schemeClr val="accent6"/>
                </a:solidFill>
              </a:rPr>
              <a:t>workload diversity </a:t>
            </a:r>
            <a:r>
              <a:rPr lang="en-US" sz="2400" dirty="0"/>
              <a:t>of client processors</a:t>
            </a:r>
          </a:p>
          <a:p>
            <a:pPr>
              <a:buClr>
                <a:schemeClr val="tx1"/>
              </a:buClr>
            </a:pPr>
            <a:endParaRPr lang="en-US" sz="2400" dirty="0"/>
          </a:p>
          <a:p>
            <a:r>
              <a:rPr lang="en-US" sz="2400" dirty="0"/>
              <a:t>FlexWatts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rgbClr val="0066FF"/>
                </a:solidFill>
              </a:rPr>
              <a:t>New hybrid voltage regulators (VRs) </a:t>
            </a:r>
            <a:r>
              <a:rPr lang="en-US" sz="2000" dirty="0"/>
              <a:t>that are allocated for </a:t>
            </a:r>
            <a:r>
              <a:rPr lang="en-US" sz="2000" dirty="0">
                <a:solidFill>
                  <a:srgbClr val="7030A0"/>
                </a:solidFill>
              </a:rPr>
              <a:t>processor domains with a wide power </a:t>
            </a:r>
            <a:r>
              <a:rPr lang="en-US" sz="2000" dirty="0"/>
              <a:t>consumption range that dynamically switch between two modes (IVR-Mode and LDO-Mode) </a:t>
            </a:r>
            <a:r>
              <a:rPr lang="en-US" sz="2000" dirty="0">
                <a:solidFill>
                  <a:srgbClr val="7030A0"/>
                </a:solidFill>
              </a:rPr>
              <a:t>to maintain high energy-efficiency</a:t>
            </a:r>
            <a:r>
              <a:rPr lang="en-US" sz="2000" dirty="0"/>
              <a:t> across the wide range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rgbClr val="0066FF"/>
                </a:solidFill>
              </a:rPr>
              <a:t>Static allocation of off-chip VRs</a:t>
            </a:r>
            <a:r>
              <a:rPr lang="en-US" sz="2000" dirty="0"/>
              <a:t>, which have high energy-efficiency for low and narrow power ranges, for the </a:t>
            </a:r>
            <a:r>
              <a:rPr lang="en-US" sz="2000" dirty="0">
                <a:solidFill>
                  <a:srgbClr val="7030A0"/>
                </a:solidFill>
              </a:rPr>
              <a:t>rest of the domains </a:t>
            </a:r>
            <a:r>
              <a:rPr lang="en-US" sz="2000" dirty="0"/>
              <a:t>(e.g., IO domain)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66FF"/>
                </a:solidFill>
              </a:rPr>
              <a:t>novel prediction algorithm </a:t>
            </a:r>
            <a:r>
              <a:rPr lang="en-US" sz="2000" dirty="0"/>
              <a:t>that switches the hybrid PDN to the mode (IVR-Mode/LDO-Mode) that is the </a:t>
            </a:r>
            <a:r>
              <a:rPr lang="en-US" sz="2000" dirty="0">
                <a:solidFill>
                  <a:srgbClr val="7030A0"/>
                </a:solidFill>
              </a:rPr>
              <a:t>most beneficial based on processor power and workload characteristics</a:t>
            </a:r>
            <a:endParaRPr lang="en-US" sz="20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5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FlexWatts Architecture: 3 Components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2" y="936172"/>
            <a:ext cx="9005777" cy="480930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rgbClr val="0066FF"/>
                </a:solidFill>
              </a:rPr>
              <a:t>Hybrid adaptive PDN: </a:t>
            </a:r>
            <a:r>
              <a:rPr lang="en-US" sz="2400" dirty="0"/>
              <a:t>includes </a:t>
            </a:r>
            <a:r>
              <a:rPr lang="en-US" sz="2400" dirty="0">
                <a:solidFill>
                  <a:schemeClr val="accent2"/>
                </a:solidFill>
              </a:rPr>
              <a:t>hybrid VRs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off-chip VRs</a:t>
            </a:r>
            <a:r>
              <a:rPr lang="en-US" sz="2400" dirty="0">
                <a:solidFill>
                  <a:schemeClr val="accent6"/>
                </a:solidFill>
              </a:rPr>
              <a:t> 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chemeClr val="accent6"/>
              </a:solidFill>
            </a:endParaRP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Voltage Noise-Free Mode-Switching: </a:t>
            </a:r>
            <a:r>
              <a:rPr lang="en-US" sz="2400" dirty="0"/>
              <a:t>transitions the hybrid PDN between two modes (</a:t>
            </a:r>
            <a:r>
              <a:rPr lang="en-US" sz="2400" dirty="0">
                <a:solidFill>
                  <a:schemeClr val="accent6"/>
                </a:solidFill>
              </a:rPr>
              <a:t>IVR-Mode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LDO-Mode</a:t>
            </a:r>
            <a:r>
              <a:rPr lang="en-US" sz="2400" dirty="0"/>
              <a:t>)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A new mode prediction algorithm: </a:t>
            </a:r>
            <a:r>
              <a:rPr lang="en-US" sz="2400" dirty="0"/>
              <a:t>automatically determines, which PDN mode would be the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most beneficial </a:t>
            </a:r>
            <a:r>
              <a:rPr lang="en-US" sz="2400" dirty="0"/>
              <a:t>based on </a:t>
            </a:r>
            <a:r>
              <a:rPr lang="en-US" sz="2400" dirty="0">
                <a:solidFill>
                  <a:srgbClr val="0066FF"/>
                </a:solidFill>
              </a:rPr>
              <a:t>system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</a:t>
            </a:r>
            <a:r>
              <a:rPr lang="en-US" sz="2400" dirty="0"/>
              <a:t> characteristics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319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Evaluation</a:t>
            </a:r>
            <a:endParaRPr lang="en-US" sz="24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69930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6007"/>
            <a:ext cx="9143999" cy="5991103"/>
          </a:xfrm>
        </p:spPr>
        <p:txBody>
          <a:bodyPr/>
          <a:lstStyle/>
          <a:p>
            <a:r>
              <a:rPr lang="en-US" sz="2300" b="1" u="sng" dirty="0">
                <a:solidFill>
                  <a:schemeClr val="accent5"/>
                </a:solidFill>
              </a:rPr>
              <a:t>Framework:</a:t>
            </a:r>
            <a:r>
              <a:rPr lang="en-US" sz="2300" dirty="0"/>
              <a:t> We evaluate the PDNs using our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30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</a:p>
          <a:p>
            <a:pPr lv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00" b="1" u="sng" dirty="0">
                <a:solidFill>
                  <a:schemeClr val="accent6"/>
                </a:solidFill>
              </a:rPr>
              <a:t>Workloads</a:t>
            </a:r>
            <a:r>
              <a:rPr lang="en-US" sz="2300" dirty="0">
                <a:solidFill>
                  <a:schemeClr val="accent6"/>
                </a:solidFill>
              </a:rPr>
              <a:t>:</a:t>
            </a:r>
            <a:r>
              <a:rPr lang="en-US" sz="2300" dirty="0"/>
              <a:t> We evaluate </a:t>
            </a:r>
            <a:r>
              <a:rPr lang="en-US" sz="2300" dirty="0">
                <a:solidFill>
                  <a:srgbClr val="0066FF"/>
                </a:solidFill>
              </a:rPr>
              <a:t>FlexWatts </a:t>
            </a:r>
            <a:r>
              <a:rPr lang="en-US" sz="2300" dirty="0"/>
              <a:t>with three classes of workloads</a:t>
            </a:r>
          </a:p>
          <a:p>
            <a:pPr lvl="1">
              <a:spcBef>
                <a:spcPts val="0"/>
              </a:spcBef>
            </a:pPr>
            <a:endParaRPr lang="en-US" sz="19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CPU</a:t>
            </a:r>
            <a:r>
              <a:rPr lang="en-US" sz="2000" dirty="0"/>
              <a:t>: SPEC CPU2006 benchmarks</a:t>
            </a:r>
          </a:p>
          <a:p>
            <a:pPr lvl="5">
              <a:spcBef>
                <a:spcPts val="0"/>
              </a:spcBef>
            </a:pPr>
            <a:endParaRPr lang="en-US" sz="14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Graphics</a:t>
            </a:r>
            <a:r>
              <a:rPr lang="en-US" sz="2000" dirty="0"/>
              <a:t>: 3DMARK06 benchmarks</a:t>
            </a:r>
          </a:p>
          <a:p>
            <a:pPr lvl="5">
              <a:spcBef>
                <a:spcPts val="0"/>
              </a:spcBef>
            </a:pPr>
            <a:endParaRPr lang="en-US" sz="14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Battery life</a:t>
            </a:r>
            <a:r>
              <a:rPr lang="en-US" sz="2000" dirty="0"/>
              <a:t>: web browsing, light gaming, video conferencing, and video playback benchmarks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00" b="1" u="sng" dirty="0">
                <a:solidFill>
                  <a:schemeClr val="accent4">
                    <a:lumMod val="75000"/>
                  </a:schemeClr>
                </a:solidFill>
              </a:rPr>
              <a:t>Comparison Points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en-US" sz="2300" dirty="0"/>
              <a:t>We compare </a:t>
            </a:r>
            <a:r>
              <a:rPr lang="en-US" sz="2300" dirty="0">
                <a:solidFill>
                  <a:srgbClr val="0066FF"/>
                </a:solidFill>
              </a:rPr>
              <a:t>FlexWatts</a:t>
            </a:r>
            <a:r>
              <a:rPr lang="en-US" sz="2300" dirty="0"/>
              <a:t> to the three commonly-used (</a:t>
            </a:r>
            <a:r>
              <a:rPr lang="en-US" sz="2300" dirty="0">
                <a:solidFill>
                  <a:schemeClr val="accent6"/>
                </a:solidFill>
              </a:rPr>
              <a:t>IVR</a:t>
            </a:r>
            <a:r>
              <a:rPr lang="en-US" sz="2300" dirty="0"/>
              <a:t>,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7030A0"/>
                </a:solidFill>
              </a:rPr>
              <a:t>LDO</a:t>
            </a:r>
            <a:r>
              <a:rPr lang="en-US" sz="2300" dirty="0"/>
              <a:t>) PDNs of client processors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A7A077-D8EB-4CEF-80FB-28EC6264C404}"/>
              </a:ext>
            </a:extLst>
          </p:cNvPr>
          <p:cNvSpPr/>
          <p:nvPr/>
        </p:nvSpPr>
        <p:spPr>
          <a:xfrm>
            <a:off x="2513717" y="6455159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 (TDPs 4-50W)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</a:t>
            </a:r>
          </a:p>
          <a:p>
            <a:pPr lvl="1"/>
            <a:r>
              <a:rPr lang="en-US" sz="1750" dirty="0"/>
              <a:t>by </a:t>
            </a:r>
            <a:r>
              <a:rPr lang="en-US" sz="1750" dirty="0">
                <a:solidFill>
                  <a:srgbClr val="7030A0"/>
                </a:solidFill>
              </a:rPr>
              <a:t>operating mainly in LDO-Mode</a:t>
            </a:r>
            <a:endParaRPr lang="en-US" sz="1750" dirty="0"/>
          </a:p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</a:t>
            </a:r>
          </a:p>
          <a:p>
            <a:pPr lvl="1"/>
            <a:r>
              <a:rPr lang="en-US" sz="1750" dirty="0"/>
              <a:t>by </a:t>
            </a:r>
            <a:r>
              <a:rPr lang="en-US" sz="1750" dirty="0">
                <a:solidFill>
                  <a:schemeClr val="accent6"/>
                </a:solidFill>
              </a:rPr>
              <a:t>operating in IVR-Mode</a:t>
            </a:r>
            <a:endParaRPr lang="en-US" sz="175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C84A40D-BBDD-4C96-A58A-BD30F5173622}"/>
              </a:ext>
            </a:extLst>
          </p:cNvPr>
          <p:cNvGraphicFramePr>
            <a:graphicFrameLocks/>
          </p:cNvGraphicFramePr>
          <p:nvPr/>
        </p:nvGraphicFramePr>
        <p:xfrm>
          <a:off x="314960" y="953391"/>
          <a:ext cx="8468360" cy="30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62A930-4E67-435F-B58D-2EE5C9ADF1AD}"/>
              </a:ext>
            </a:extLst>
          </p:cNvPr>
          <p:cNvCxnSpPr>
            <a:cxnSpLocks/>
          </p:cNvCxnSpPr>
          <p:nvPr/>
        </p:nvCxnSpPr>
        <p:spPr>
          <a:xfrm>
            <a:off x="1601571" y="1656080"/>
            <a:ext cx="0" cy="1300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AFAE5E-A1DB-4F05-BCF5-561A6895482C}"/>
              </a:ext>
            </a:extLst>
          </p:cNvPr>
          <p:cNvCxnSpPr/>
          <p:nvPr/>
        </p:nvCxnSpPr>
        <p:spPr>
          <a:xfrm>
            <a:off x="1386840" y="164592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6D4CBF6-8EFF-4A2C-B47D-059EF24AAB97}"/>
              </a:ext>
            </a:extLst>
          </p:cNvPr>
          <p:cNvSpPr txBox="1"/>
          <p:nvPr/>
        </p:nvSpPr>
        <p:spPr>
          <a:xfrm rot="16200000">
            <a:off x="1173480" y="206248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22%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53972F-E691-4389-BF1F-0E9B661ABD15}"/>
              </a:ext>
            </a:extLst>
          </p:cNvPr>
          <p:cNvCxnSpPr>
            <a:cxnSpLocks/>
          </p:cNvCxnSpPr>
          <p:nvPr/>
        </p:nvCxnSpPr>
        <p:spPr>
          <a:xfrm>
            <a:off x="7946491" y="3002188"/>
            <a:ext cx="0" cy="36152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5DAA7A-9723-4BFC-8C92-14966DFF5E59}"/>
              </a:ext>
            </a:extLst>
          </p:cNvPr>
          <p:cNvCxnSpPr>
            <a:cxnSpLocks/>
          </p:cNvCxnSpPr>
          <p:nvPr/>
        </p:nvCxnSpPr>
        <p:spPr>
          <a:xfrm>
            <a:off x="7807960" y="3002188"/>
            <a:ext cx="69469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7E0460F-3CEA-490A-AF2C-D81A5F5D2F97}"/>
              </a:ext>
            </a:extLst>
          </p:cNvPr>
          <p:cNvSpPr txBox="1"/>
          <p:nvPr/>
        </p:nvSpPr>
        <p:spPr>
          <a:xfrm>
            <a:off x="7807960" y="261232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FA5A6C-BEE6-4282-AF5F-D4722DE717BA}"/>
              </a:ext>
            </a:extLst>
          </p:cNvPr>
          <p:cNvCxnSpPr>
            <a:cxnSpLocks/>
          </p:cNvCxnSpPr>
          <p:nvPr/>
        </p:nvCxnSpPr>
        <p:spPr>
          <a:xfrm>
            <a:off x="7806256" y="3172345"/>
            <a:ext cx="670990" cy="4573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82B584-C68F-49DB-9B36-302C26EC5AF0}"/>
              </a:ext>
            </a:extLst>
          </p:cNvPr>
          <p:cNvSpPr txBox="1"/>
          <p:nvPr/>
        </p:nvSpPr>
        <p:spPr>
          <a:xfrm>
            <a:off x="8407980" y="290085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</a:rPr>
              <a:t>4%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AE917F-AB75-4840-B57E-5AF37F45FB9A}"/>
              </a:ext>
            </a:extLst>
          </p:cNvPr>
          <p:cNvCxnSpPr>
            <a:cxnSpLocks/>
          </p:cNvCxnSpPr>
          <p:nvPr/>
        </p:nvCxnSpPr>
        <p:spPr>
          <a:xfrm flipH="1">
            <a:off x="8502650" y="2989486"/>
            <a:ext cx="520" cy="20456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70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11" grpId="0"/>
      <p:bldP spid="14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 (TDPs 4-50W)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by </a:t>
            </a:r>
            <a:r>
              <a:rPr lang="en-US" sz="2150" dirty="0">
                <a:solidFill>
                  <a:srgbClr val="7030A0"/>
                </a:solidFill>
              </a:rPr>
              <a:t>operating mainly in LDO-Mode</a:t>
            </a:r>
            <a:r>
              <a:rPr lang="en-US" sz="2150" dirty="0"/>
              <a:t>, which has a higher ETEE than the IVR PDN at low TDPs</a:t>
            </a:r>
          </a:p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by </a:t>
            </a:r>
            <a:r>
              <a:rPr lang="en-US" sz="2150" dirty="0">
                <a:solidFill>
                  <a:schemeClr val="accent6"/>
                </a:solidFill>
              </a:rPr>
              <a:t>operating at IVR-Mode</a:t>
            </a:r>
            <a:r>
              <a:rPr lang="en-US" sz="2150" dirty="0"/>
              <a:t>, which has a higher ETEE than the MBVR/LDO PDNs at high TDPs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C84A40D-BBDD-4C96-A58A-BD30F5173622}"/>
              </a:ext>
            </a:extLst>
          </p:cNvPr>
          <p:cNvGraphicFramePr>
            <a:graphicFrameLocks/>
          </p:cNvGraphicFramePr>
          <p:nvPr/>
        </p:nvGraphicFramePr>
        <p:xfrm>
          <a:off x="314960" y="953391"/>
          <a:ext cx="8468360" cy="30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62A930-4E67-435F-B58D-2EE5C9ADF1AD}"/>
              </a:ext>
            </a:extLst>
          </p:cNvPr>
          <p:cNvCxnSpPr>
            <a:cxnSpLocks/>
          </p:cNvCxnSpPr>
          <p:nvPr/>
        </p:nvCxnSpPr>
        <p:spPr>
          <a:xfrm>
            <a:off x="1601571" y="1656080"/>
            <a:ext cx="0" cy="1300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AFAE5E-A1DB-4F05-BCF5-561A6895482C}"/>
              </a:ext>
            </a:extLst>
          </p:cNvPr>
          <p:cNvCxnSpPr/>
          <p:nvPr/>
        </p:nvCxnSpPr>
        <p:spPr>
          <a:xfrm>
            <a:off x="1386840" y="164592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6D4CBF6-8EFF-4A2C-B47D-059EF24AAB97}"/>
              </a:ext>
            </a:extLst>
          </p:cNvPr>
          <p:cNvSpPr txBox="1"/>
          <p:nvPr/>
        </p:nvSpPr>
        <p:spPr>
          <a:xfrm rot="16200000">
            <a:off x="1173480" y="206248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22%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53972F-E691-4389-BF1F-0E9B661ABD15}"/>
              </a:ext>
            </a:extLst>
          </p:cNvPr>
          <p:cNvCxnSpPr>
            <a:cxnSpLocks/>
          </p:cNvCxnSpPr>
          <p:nvPr/>
        </p:nvCxnSpPr>
        <p:spPr>
          <a:xfrm>
            <a:off x="7946491" y="3002188"/>
            <a:ext cx="0" cy="36152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5DAA7A-9723-4BFC-8C92-14966DFF5E59}"/>
              </a:ext>
            </a:extLst>
          </p:cNvPr>
          <p:cNvCxnSpPr>
            <a:cxnSpLocks/>
          </p:cNvCxnSpPr>
          <p:nvPr/>
        </p:nvCxnSpPr>
        <p:spPr>
          <a:xfrm>
            <a:off x="7807960" y="3002188"/>
            <a:ext cx="69469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7E0460F-3CEA-490A-AF2C-D81A5F5D2F97}"/>
              </a:ext>
            </a:extLst>
          </p:cNvPr>
          <p:cNvSpPr txBox="1"/>
          <p:nvPr/>
        </p:nvSpPr>
        <p:spPr>
          <a:xfrm>
            <a:off x="7807960" y="261232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FA5A6C-BEE6-4282-AF5F-D4722DE717BA}"/>
              </a:ext>
            </a:extLst>
          </p:cNvPr>
          <p:cNvCxnSpPr>
            <a:cxnSpLocks/>
          </p:cNvCxnSpPr>
          <p:nvPr/>
        </p:nvCxnSpPr>
        <p:spPr>
          <a:xfrm>
            <a:off x="7806256" y="3172345"/>
            <a:ext cx="670990" cy="4573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82B584-C68F-49DB-9B36-302C26EC5AF0}"/>
              </a:ext>
            </a:extLst>
          </p:cNvPr>
          <p:cNvSpPr txBox="1"/>
          <p:nvPr/>
        </p:nvSpPr>
        <p:spPr>
          <a:xfrm>
            <a:off x="8407980" y="290085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</a:rPr>
              <a:t>4%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AE917F-AB75-4840-B57E-5AF37F45FB9A}"/>
              </a:ext>
            </a:extLst>
          </p:cNvPr>
          <p:cNvCxnSpPr>
            <a:cxnSpLocks/>
          </p:cNvCxnSpPr>
          <p:nvPr/>
        </p:nvCxnSpPr>
        <p:spPr>
          <a:xfrm flipH="1">
            <a:off x="8502650" y="2989486"/>
            <a:ext cx="520" cy="20456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528DA4-F184-446D-8F09-BF26D2C4FD4F}"/>
              </a:ext>
            </a:extLst>
          </p:cNvPr>
          <p:cNvGrpSpPr/>
          <p:nvPr/>
        </p:nvGrpSpPr>
        <p:grpSpPr>
          <a:xfrm>
            <a:off x="74192" y="893357"/>
            <a:ext cx="9040759" cy="5567668"/>
            <a:chOff x="-1117247" y="1231807"/>
            <a:chExt cx="9040759" cy="555048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A7196A6-60E4-4922-BCC7-CCE61982343B}"/>
                </a:ext>
              </a:extLst>
            </p:cNvPr>
            <p:cNvSpPr/>
            <p:nvPr/>
          </p:nvSpPr>
          <p:spPr>
            <a:xfrm>
              <a:off x="-1117247" y="1231807"/>
              <a:ext cx="9040759" cy="5550487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AE10E1-9C89-4DA7-B3BB-8C7767BF9CDB}"/>
                </a:ext>
              </a:extLst>
            </p:cNvPr>
            <p:cNvSpPr txBox="1"/>
            <p:nvPr/>
          </p:nvSpPr>
          <p:spPr>
            <a:xfrm>
              <a:off x="-1038636" y="4323309"/>
              <a:ext cx="8792674" cy="8624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FlexWatts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significantly improves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CPU performance 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compared to </a:t>
              </a:r>
              <a:r>
                <a:rPr lang="en-US" sz="2700" b="1" dirty="0">
                  <a:solidFill>
                    <a:schemeClr val="accent6"/>
                  </a:solidFill>
                  <a:latin typeface="Calibri" panose="020F0502020204030204" pitchFamily="34" charset="0"/>
                </a:rPr>
                <a:t>IVR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at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low TDPs 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by operating in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LDO-Mode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.</a:t>
              </a:r>
              <a:endParaRPr lang="en-US" sz="2700" b="1" dirty="0">
                <a:solidFill>
                  <a:srgbClr val="0066FF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9131B8E-B0E7-47E9-906B-4DF4170E958B}"/>
              </a:ext>
            </a:extLst>
          </p:cNvPr>
          <p:cNvSpPr txBox="1"/>
          <p:nvPr/>
        </p:nvSpPr>
        <p:spPr>
          <a:xfrm>
            <a:off x="152803" y="5111954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CPU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</a:t>
            </a:r>
          </a:p>
          <a:p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27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8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6FE2-15AD-403D-B962-E8252D7E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31" y="3444240"/>
            <a:ext cx="8894602" cy="2905759"/>
          </a:xfrm>
        </p:spPr>
        <p:txBody>
          <a:bodyPr/>
          <a:lstStyle/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3%/6%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BE7F3F0-58DE-487C-B23F-C176AEE457B2}"/>
              </a:ext>
            </a:extLst>
          </p:cNvPr>
          <p:cNvGraphicFramePr>
            <a:graphicFrameLocks/>
          </p:cNvGraphicFramePr>
          <p:nvPr/>
        </p:nvGraphicFramePr>
        <p:xfrm>
          <a:off x="169011" y="844625"/>
          <a:ext cx="8805978" cy="259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FF964B6-A244-4656-85E0-58B5AE59B12E}"/>
              </a:ext>
            </a:extLst>
          </p:cNvPr>
          <p:cNvCxnSpPr>
            <a:cxnSpLocks/>
          </p:cNvCxnSpPr>
          <p:nvPr/>
        </p:nvCxnSpPr>
        <p:spPr>
          <a:xfrm>
            <a:off x="1499971" y="1259840"/>
            <a:ext cx="0" cy="1173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BFE3E7-60B4-47DA-996D-01B4C332FD98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7BCD9F-E71F-488E-AFC6-D0F7427D605C}"/>
              </a:ext>
            </a:extLst>
          </p:cNvPr>
          <p:cNvSpPr txBox="1"/>
          <p:nvPr/>
        </p:nvSpPr>
        <p:spPr>
          <a:xfrm rot="16200000">
            <a:off x="1071880" y="166624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25%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7CC730-026E-4606-8BF2-18736FC572FF}"/>
              </a:ext>
            </a:extLst>
          </p:cNvPr>
          <p:cNvCxnSpPr>
            <a:cxnSpLocks/>
          </p:cNvCxnSpPr>
          <p:nvPr/>
        </p:nvCxnSpPr>
        <p:spPr>
          <a:xfrm>
            <a:off x="8510371" y="2494280"/>
            <a:ext cx="0" cy="323097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7E2D9A-C25E-4AEB-A43A-B1358F21CD0C}"/>
              </a:ext>
            </a:extLst>
          </p:cNvPr>
          <p:cNvCxnSpPr>
            <a:cxnSpLocks/>
          </p:cNvCxnSpPr>
          <p:nvPr/>
        </p:nvCxnSpPr>
        <p:spPr>
          <a:xfrm>
            <a:off x="8188325" y="2494280"/>
            <a:ext cx="76200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A725E6-8A5E-4594-B514-40F3268C85D2}"/>
              </a:ext>
            </a:extLst>
          </p:cNvPr>
          <p:cNvSpPr txBox="1"/>
          <p:nvPr/>
        </p:nvSpPr>
        <p:spPr>
          <a:xfrm>
            <a:off x="8300720" y="1996183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6%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C56E11-8647-416A-88BC-BB2BE3D69F47}"/>
              </a:ext>
            </a:extLst>
          </p:cNvPr>
          <p:cNvCxnSpPr/>
          <p:nvPr/>
        </p:nvCxnSpPr>
        <p:spPr>
          <a:xfrm>
            <a:off x="1289473" y="1156547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AC29F33-4A1C-45D8-B8C3-2585ACBBFD3F}"/>
              </a:ext>
            </a:extLst>
          </p:cNvPr>
          <p:cNvSpPr txBox="1"/>
          <p:nvPr/>
        </p:nvSpPr>
        <p:spPr>
          <a:xfrm>
            <a:off x="806827" y="102230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9E301B6-8BF1-4556-94D7-FFDEACEA6B81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938FE3-7D40-4892-8092-974396E15063}"/>
              </a:ext>
            </a:extLst>
          </p:cNvPr>
          <p:cNvCxnSpPr>
            <a:cxnSpLocks/>
          </p:cNvCxnSpPr>
          <p:nvPr/>
        </p:nvCxnSpPr>
        <p:spPr>
          <a:xfrm>
            <a:off x="8183245" y="2726055"/>
            <a:ext cx="76708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D9C783-2468-4205-928E-57A08BE5B60C}"/>
              </a:ext>
            </a:extLst>
          </p:cNvPr>
          <p:cNvSpPr txBox="1"/>
          <p:nvPr/>
        </p:nvSpPr>
        <p:spPr>
          <a:xfrm>
            <a:off x="8752577" y="2429371"/>
            <a:ext cx="486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3%</a:t>
            </a:r>
          </a:p>
        </p:txBody>
      </p:sp>
    </p:spTree>
    <p:extLst>
      <p:ext uri="{BB962C8B-B14F-4D97-AF65-F5344CB8AC3E}">
        <p14:creationId xmlns:p14="http://schemas.microsoft.com/office/powerpoint/2010/main" val="22855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9" grpId="0"/>
      <p:bldP spid="12" grpId="0"/>
      <p:bldP spid="16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6FE2-15AD-403D-B962-E8252D7E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30" y="3444240"/>
            <a:ext cx="8974987" cy="2905759"/>
          </a:xfrm>
        </p:spPr>
        <p:txBody>
          <a:bodyPr/>
          <a:lstStyle/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3%/6%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BE7F3F0-58DE-487C-B23F-C176AEE457B2}"/>
              </a:ext>
            </a:extLst>
          </p:cNvPr>
          <p:cNvGraphicFramePr>
            <a:graphicFrameLocks/>
          </p:cNvGraphicFramePr>
          <p:nvPr/>
        </p:nvGraphicFramePr>
        <p:xfrm>
          <a:off x="169011" y="844625"/>
          <a:ext cx="8805978" cy="259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FF964B6-A244-4656-85E0-58B5AE59B12E}"/>
              </a:ext>
            </a:extLst>
          </p:cNvPr>
          <p:cNvCxnSpPr>
            <a:cxnSpLocks/>
          </p:cNvCxnSpPr>
          <p:nvPr/>
        </p:nvCxnSpPr>
        <p:spPr>
          <a:xfrm>
            <a:off x="1499971" y="1259840"/>
            <a:ext cx="0" cy="1173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BFE3E7-60B4-47DA-996D-01B4C332FD98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7BCD9F-E71F-488E-AFC6-D0F7427D605C}"/>
              </a:ext>
            </a:extLst>
          </p:cNvPr>
          <p:cNvSpPr txBox="1"/>
          <p:nvPr/>
        </p:nvSpPr>
        <p:spPr>
          <a:xfrm rot="16200000">
            <a:off x="1071880" y="166624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25%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7CC730-026E-4606-8BF2-18736FC572FF}"/>
              </a:ext>
            </a:extLst>
          </p:cNvPr>
          <p:cNvCxnSpPr>
            <a:cxnSpLocks/>
          </p:cNvCxnSpPr>
          <p:nvPr/>
        </p:nvCxnSpPr>
        <p:spPr>
          <a:xfrm>
            <a:off x="8510371" y="2494280"/>
            <a:ext cx="0" cy="323097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7E2D9A-C25E-4AEB-A43A-B1358F21CD0C}"/>
              </a:ext>
            </a:extLst>
          </p:cNvPr>
          <p:cNvCxnSpPr>
            <a:cxnSpLocks/>
          </p:cNvCxnSpPr>
          <p:nvPr/>
        </p:nvCxnSpPr>
        <p:spPr>
          <a:xfrm>
            <a:off x="8188325" y="2494280"/>
            <a:ext cx="76200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A725E6-8A5E-4594-B514-40F3268C85D2}"/>
              </a:ext>
            </a:extLst>
          </p:cNvPr>
          <p:cNvSpPr txBox="1"/>
          <p:nvPr/>
        </p:nvSpPr>
        <p:spPr>
          <a:xfrm>
            <a:off x="8300720" y="1996183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C56E11-8647-416A-88BC-BB2BE3D69F47}"/>
              </a:ext>
            </a:extLst>
          </p:cNvPr>
          <p:cNvCxnSpPr/>
          <p:nvPr/>
        </p:nvCxnSpPr>
        <p:spPr>
          <a:xfrm>
            <a:off x="1289473" y="1156547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AC29F33-4A1C-45D8-B8C3-2585ACBBFD3F}"/>
              </a:ext>
            </a:extLst>
          </p:cNvPr>
          <p:cNvSpPr txBox="1"/>
          <p:nvPr/>
        </p:nvSpPr>
        <p:spPr>
          <a:xfrm>
            <a:off x="806827" y="102230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9E301B6-8BF1-4556-94D7-FFDEACEA6B81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938FE3-7D40-4892-8092-974396E15063}"/>
              </a:ext>
            </a:extLst>
          </p:cNvPr>
          <p:cNvCxnSpPr>
            <a:cxnSpLocks/>
          </p:cNvCxnSpPr>
          <p:nvPr/>
        </p:nvCxnSpPr>
        <p:spPr>
          <a:xfrm>
            <a:off x="8183245" y="2726055"/>
            <a:ext cx="76708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D9C783-2468-4205-928E-57A08BE5B60C}"/>
              </a:ext>
            </a:extLst>
          </p:cNvPr>
          <p:cNvSpPr txBox="1"/>
          <p:nvPr/>
        </p:nvSpPr>
        <p:spPr>
          <a:xfrm>
            <a:off x="8752577" y="2429371"/>
            <a:ext cx="486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B51E23-99C5-4717-B55D-ABB65845F414}"/>
              </a:ext>
            </a:extLst>
          </p:cNvPr>
          <p:cNvSpPr/>
          <p:nvPr/>
        </p:nvSpPr>
        <p:spPr>
          <a:xfrm>
            <a:off x="129799" y="859020"/>
            <a:ext cx="9040759" cy="5642415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2958F-545C-4847-B2EF-377E7DBF0C98}"/>
              </a:ext>
            </a:extLst>
          </p:cNvPr>
          <p:cNvSpPr txBox="1"/>
          <p:nvPr/>
        </p:nvSpPr>
        <p:spPr>
          <a:xfrm>
            <a:off x="152803" y="3994428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graphics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27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rgbClr val="0066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082028-82BF-4C1E-8151-00A78F9DAB87}"/>
              </a:ext>
            </a:extLst>
          </p:cNvPr>
          <p:cNvSpPr txBox="1"/>
          <p:nvPr/>
        </p:nvSpPr>
        <p:spPr>
          <a:xfrm>
            <a:off x="152803" y="5111954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graphics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</a:t>
            </a:r>
          </a:p>
          <a:p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to </a:t>
            </a: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27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5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2" y="5113867"/>
            <a:ext cx="8894602" cy="1370059"/>
          </a:xfrm>
        </p:spPr>
        <p:txBody>
          <a:bodyPr/>
          <a:lstStyle/>
          <a:p>
            <a:r>
              <a:rPr lang="en-US" sz="2400" dirty="0"/>
              <a:t>FlexWatts reduces average power consumption (</a:t>
            </a:r>
            <a:r>
              <a:rPr lang="en-US" sz="2400" dirty="0">
                <a:solidFill>
                  <a:srgbClr val="0066FF"/>
                </a:solidFill>
              </a:rPr>
              <a:t>8%-11%</a:t>
            </a:r>
            <a:r>
              <a:rPr lang="en-US" sz="2400" dirty="0"/>
              <a:t>) on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</a:t>
            </a:r>
          </a:p>
          <a:p>
            <a:r>
              <a:rPr lang="en-US" sz="2400" dirty="0"/>
              <a:t>FlexWatts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2400" dirty="0"/>
              <a:t>PDN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54593A-FAB4-474E-B196-1878A1E9F0B4}"/>
              </a:ext>
            </a:extLst>
          </p:cNvPr>
          <p:cNvGraphicFramePr>
            <a:graphicFrameLocks/>
          </p:cNvGraphicFramePr>
          <p:nvPr/>
        </p:nvGraphicFramePr>
        <p:xfrm>
          <a:off x="299720" y="2119557"/>
          <a:ext cx="8590280" cy="272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81A972-63B2-4963-84D7-078C6C02F104}"/>
              </a:ext>
            </a:extLst>
          </p:cNvPr>
          <p:cNvCxnSpPr>
            <a:cxnSpLocks/>
          </p:cNvCxnSpPr>
          <p:nvPr/>
        </p:nvCxnSpPr>
        <p:spPr>
          <a:xfrm>
            <a:off x="2861411" y="2666996"/>
            <a:ext cx="0" cy="97536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58ABAF-380B-426E-B75D-828CCCB8E630}"/>
              </a:ext>
            </a:extLst>
          </p:cNvPr>
          <p:cNvSpPr txBox="1"/>
          <p:nvPr/>
        </p:nvSpPr>
        <p:spPr>
          <a:xfrm rot="16200000">
            <a:off x="2433320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FFA11F-15B7-4669-A883-6A8A7E372086}"/>
              </a:ext>
            </a:extLst>
          </p:cNvPr>
          <p:cNvCxnSpPr>
            <a:cxnSpLocks/>
          </p:cNvCxnSpPr>
          <p:nvPr/>
        </p:nvCxnSpPr>
        <p:spPr>
          <a:xfrm>
            <a:off x="1986280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DC8762-D9F2-4B00-9B0C-9779B8B6A08F}"/>
              </a:ext>
            </a:extLst>
          </p:cNvPr>
          <p:cNvCxnSpPr>
            <a:cxnSpLocks/>
          </p:cNvCxnSpPr>
          <p:nvPr/>
        </p:nvCxnSpPr>
        <p:spPr>
          <a:xfrm>
            <a:off x="8253589" y="2666996"/>
            <a:ext cx="0" cy="649059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F05A43B-C55A-4C79-B12E-4B7ABE78C91F}"/>
              </a:ext>
            </a:extLst>
          </p:cNvPr>
          <p:cNvSpPr txBox="1"/>
          <p:nvPr/>
        </p:nvSpPr>
        <p:spPr>
          <a:xfrm rot="16200000">
            <a:off x="7810321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8%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6ECD8E-D764-4AB6-94B6-ED543C499BAE}"/>
              </a:ext>
            </a:extLst>
          </p:cNvPr>
          <p:cNvCxnSpPr>
            <a:cxnSpLocks/>
          </p:cNvCxnSpPr>
          <p:nvPr/>
        </p:nvCxnSpPr>
        <p:spPr>
          <a:xfrm>
            <a:off x="7363281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8AF784-5449-48AB-A3A2-A6EC66C5A13F}"/>
              </a:ext>
            </a:extLst>
          </p:cNvPr>
          <p:cNvCxnSpPr>
            <a:cxnSpLocks/>
          </p:cNvCxnSpPr>
          <p:nvPr/>
        </p:nvCxnSpPr>
        <p:spPr>
          <a:xfrm>
            <a:off x="2060916" y="3634768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57DD60-816B-4CCD-BB60-826874A0EF7F}"/>
              </a:ext>
            </a:extLst>
          </p:cNvPr>
          <p:cNvSpPr txBox="1"/>
          <p:nvPr/>
        </p:nvSpPr>
        <p:spPr>
          <a:xfrm>
            <a:off x="3000375" y="349191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2E9198-DCBE-41D8-A06D-3FA79679142F}"/>
              </a:ext>
            </a:extLst>
          </p:cNvPr>
          <p:cNvCxnSpPr>
            <a:cxnSpLocks/>
          </p:cNvCxnSpPr>
          <p:nvPr/>
        </p:nvCxnSpPr>
        <p:spPr>
          <a:xfrm>
            <a:off x="2067857" y="3725640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BBC5BC-56C1-4377-9DC2-D93BEC560680}"/>
              </a:ext>
            </a:extLst>
          </p:cNvPr>
          <p:cNvSpPr txBox="1">
            <a:spLocks/>
          </p:cNvSpPr>
          <p:nvPr/>
        </p:nvSpPr>
        <p:spPr>
          <a:xfrm>
            <a:off x="51621" y="922308"/>
            <a:ext cx="8974989" cy="9413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lvl="1"/>
            <a:r>
              <a:rPr lang="en-US" sz="2000" dirty="0"/>
              <a:t> they consume the same power at all TDPs</a:t>
            </a:r>
          </a:p>
        </p:txBody>
      </p:sp>
    </p:spTree>
    <p:extLst>
      <p:ext uri="{BB962C8B-B14F-4D97-AF65-F5344CB8AC3E}">
        <p14:creationId xmlns:p14="http://schemas.microsoft.com/office/powerpoint/2010/main" val="4727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7" grpId="0" uiExpand="1"/>
      <p:bldP spid="12" grpId="0" uiExpand="1"/>
      <p:bldP spid="16" grpId="0" uiExpand="1"/>
      <p:bldP spid="1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2" y="5113867"/>
            <a:ext cx="8894602" cy="1370059"/>
          </a:xfrm>
        </p:spPr>
        <p:txBody>
          <a:bodyPr/>
          <a:lstStyle/>
          <a:p>
            <a:r>
              <a:rPr lang="en-US" sz="2400" dirty="0"/>
              <a:t>FlexWatts reduces average power consumption (</a:t>
            </a:r>
            <a:r>
              <a:rPr lang="en-US" sz="2400" dirty="0">
                <a:solidFill>
                  <a:srgbClr val="0066FF"/>
                </a:solidFill>
              </a:rPr>
              <a:t>8%-11%</a:t>
            </a:r>
            <a:r>
              <a:rPr lang="en-US" sz="2400" dirty="0"/>
              <a:t>) on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</a:t>
            </a:r>
          </a:p>
          <a:p>
            <a:r>
              <a:rPr lang="en-US" sz="2400" dirty="0"/>
              <a:t>FlexWatts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2400" dirty="0"/>
              <a:t>PDN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54593A-FAB4-474E-B196-1878A1E9F0B4}"/>
              </a:ext>
            </a:extLst>
          </p:cNvPr>
          <p:cNvGraphicFramePr>
            <a:graphicFrameLocks/>
          </p:cNvGraphicFramePr>
          <p:nvPr/>
        </p:nvGraphicFramePr>
        <p:xfrm>
          <a:off x="299720" y="2119557"/>
          <a:ext cx="8590280" cy="272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81A972-63B2-4963-84D7-078C6C02F104}"/>
              </a:ext>
            </a:extLst>
          </p:cNvPr>
          <p:cNvCxnSpPr>
            <a:cxnSpLocks/>
          </p:cNvCxnSpPr>
          <p:nvPr/>
        </p:nvCxnSpPr>
        <p:spPr>
          <a:xfrm>
            <a:off x="2861411" y="2666996"/>
            <a:ext cx="0" cy="97536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58ABAF-380B-426E-B75D-828CCCB8E630}"/>
              </a:ext>
            </a:extLst>
          </p:cNvPr>
          <p:cNvSpPr txBox="1"/>
          <p:nvPr/>
        </p:nvSpPr>
        <p:spPr>
          <a:xfrm rot="16200000">
            <a:off x="2433320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FFA11F-15B7-4669-A883-6A8A7E372086}"/>
              </a:ext>
            </a:extLst>
          </p:cNvPr>
          <p:cNvCxnSpPr>
            <a:cxnSpLocks/>
          </p:cNvCxnSpPr>
          <p:nvPr/>
        </p:nvCxnSpPr>
        <p:spPr>
          <a:xfrm>
            <a:off x="1986280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DC8762-D9F2-4B00-9B0C-9779B8B6A08F}"/>
              </a:ext>
            </a:extLst>
          </p:cNvPr>
          <p:cNvCxnSpPr>
            <a:cxnSpLocks/>
          </p:cNvCxnSpPr>
          <p:nvPr/>
        </p:nvCxnSpPr>
        <p:spPr>
          <a:xfrm>
            <a:off x="8253589" y="2666996"/>
            <a:ext cx="0" cy="649059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F05A43B-C55A-4C79-B12E-4B7ABE78C91F}"/>
              </a:ext>
            </a:extLst>
          </p:cNvPr>
          <p:cNvSpPr txBox="1"/>
          <p:nvPr/>
        </p:nvSpPr>
        <p:spPr>
          <a:xfrm rot="16200000">
            <a:off x="7810321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8%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6ECD8E-D764-4AB6-94B6-ED543C499BAE}"/>
              </a:ext>
            </a:extLst>
          </p:cNvPr>
          <p:cNvCxnSpPr>
            <a:cxnSpLocks/>
          </p:cNvCxnSpPr>
          <p:nvPr/>
        </p:nvCxnSpPr>
        <p:spPr>
          <a:xfrm>
            <a:off x="7363281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8AF784-5449-48AB-A3A2-A6EC66C5A13F}"/>
              </a:ext>
            </a:extLst>
          </p:cNvPr>
          <p:cNvCxnSpPr>
            <a:cxnSpLocks/>
          </p:cNvCxnSpPr>
          <p:nvPr/>
        </p:nvCxnSpPr>
        <p:spPr>
          <a:xfrm>
            <a:off x="2060916" y="3634768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57DD60-816B-4CCD-BB60-826874A0EF7F}"/>
              </a:ext>
            </a:extLst>
          </p:cNvPr>
          <p:cNvSpPr txBox="1"/>
          <p:nvPr/>
        </p:nvSpPr>
        <p:spPr>
          <a:xfrm>
            <a:off x="3000375" y="349191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2E9198-DCBE-41D8-A06D-3FA79679142F}"/>
              </a:ext>
            </a:extLst>
          </p:cNvPr>
          <p:cNvCxnSpPr>
            <a:cxnSpLocks/>
          </p:cNvCxnSpPr>
          <p:nvPr/>
        </p:nvCxnSpPr>
        <p:spPr>
          <a:xfrm>
            <a:off x="2067857" y="3725640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BBC5BC-56C1-4377-9DC2-D93BEC560680}"/>
              </a:ext>
            </a:extLst>
          </p:cNvPr>
          <p:cNvSpPr txBox="1">
            <a:spLocks/>
          </p:cNvSpPr>
          <p:nvPr/>
        </p:nvSpPr>
        <p:spPr>
          <a:xfrm>
            <a:off x="51621" y="922308"/>
            <a:ext cx="8974989" cy="9413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lvl="1"/>
            <a:r>
              <a:rPr lang="en-US" sz="2000" dirty="0"/>
              <a:t> they consume the same power at all TDPs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18AA0E-EACB-4D1C-AFC1-735E18FF22B6}"/>
              </a:ext>
            </a:extLst>
          </p:cNvPr>
          <p:cNvGrpSpPr/>
          <p:nvPr/>
        </p:nvGrpSpPr>
        <p:grpSpPr>
          <a:xfrm>
            <a:off x="51620" y="798762"/>
            <a:ext cx="9040759" cy="5611463"/>
            <a:chOff x="-1117247" y="729623"/>
            <a:chExt cx="9040759" cy="593043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7B3F8CC-C756-4697-8D36-E0DC10B63B14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355CB4-1106-41E0-8109-0315FF1BF8D2}"/>
                </a:ext>
              </a:extLst>
            </p:cNvPr>
            <p:cNvSpPr txBox="1"/>
            <p:nvPr/>
          </p:nvSpPr>
          <p:spPr>
            <a:xfrm>
              <a:off x="-1080415" y="4344623"/>
              <a:ext cx="8967093" cy="23154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600" b="1" dirty="0">
                  <a:solidFill>
                    <a:srgbClr val="0066FF"/>
                  </a:solidFill>
                </a:rPr>
                <a:t>FlexWatts</a:t>
              </a:r>
              <a:r>
                <a:rPr lang="en-US" sz="2600" b="1" dirty="0">
                  <a:solidFill>
                    <a:schemeClr val="tx1"/>
                  </a:solidFill>
                </a:rPr>
                <a:t> is almost </a:t>
              </a:r>
              <a:r>
                <a:rPr lang="en-US" sz="2600" b="1" dirty="0">
                  <a:solidFill>
                    <a:srgbClr val="0066FF"/>
                  </a:solidFill>
                </a:rPr>
                <a:t>as energy-efficient</a:t>
              </a:r>
              <a:r>
                <a:rPr lang="en-US" sz="2600" b="1" dirty="0">
                  <a:solidFill>
                    <a:schemeClr val="tx1"/>
                  </a:solidFill>
                </a:rPr>
                <a:t> as both </a:t>
              </a:r>
              <a:r>
                <a:rPr lang="en-US" sz="2600" b="1" dirty="0">
                  <a:solidFill>
                    <a:schemeClr val="accent2">
                      <a:lumMod val="75000"/>
                    </a:schemeClr>
                  </a:solidFill>
                </a:rPr>
                <a:t>MBVR</a:t>
              </a:r>
              <a:r>
                <a:rPr lang="en-US" sz="2600" b="1" dirty="0">
                  <a:solidFill>
                    <a:schemeClr val="tx1"/>
                  </a:solidFill>
                </a:rPr>
                <a:t> and </a:t>
              </a:r>
              <a:r>
                <a:rPr lang="en-US" sz="2600" b="1" dirty="0">
                  <a:solidFill>
                    <a:srgbClr val="7030A0"/>
                  </a:solidFill>
                </a:rPr>
                <a:t>LDO</a:t>
              </a:r>
              <a:r>
                <a:rPr lang="en-US" sz="2600" b="1" dirty="0">
                  <a:solidFill>
                    <a:schemeClr val="tx1"/>
                  </a:solidFill>
                </a:rPr>
                <a:t> </a:t>
              </a:r>
            </a:p>
            <a:p>
              <a:endParaRPr lang="en-US" sz="2700" b="1" dirty="0">
                <a:solidFill>
                  <a:schemeClr val="tx1"/>
                </a:solidFill>
              </a:endParaRPr>
            </a:p>
            <a:p>
              <a:r>
                <a:rPr lang="en-US" sz="2700" b="1" dirty="0">
                  <a:solidFill>
                    <a:schemeClr val="tx1"/>
                  </a:solidFill>
                </a:rPr>
                <a:t>and up to </a:t>
              </a:r>
              <a:r>
                <a:rPr lang="en-US" sz="2700" b="1" dirty="0">
                  <a:solidFill>
                    <a:srgbClr val="0066FF"/>
                  </a:solidFill>
                </a:rPr>
                <a:t>11%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>
                  <a:solidFill>
                    <a:srgbClr val="0066FF"/>
                  </a:solidFill>
                </a:rPr>
                <a:t>more energy-efficient </a:t>
              </a:r>
              <a:r>
                <a:rPr lang="en-US" sz="2700" b="1" dirty="0">
                  <a:solidFill>
                    <a:schemeClr val="tx1"/>
                  </a:solidFill>
                </a:rPr>
                <a:t>than </a:t>
              </a:r>
              <a:r>
                <a:rPr lang="en-US" sz="2700" b="1" dirty="0">
                  <a:solidFill>
                    <a:schemeClr val="accent6"/>
                  </a:solidFill>
                </a:rPr>
                <a:t>IVR</a:t>
              </a:r>
              <a:r>
                <a:rPr lang="en-US" sz="2700" b="1" dirty="0">
                  <a:solidFill>
                    <a:schemeClr val="tx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5668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1" y="803838"/>
            <a:ext cx="8894602" cy="592182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FlexWatts </a:t>
            </a:r>
            <a:r>
              <a:rPr lang="en-US" sz="2600" dirty="0">
                <a:solidFill>
                  <a:schemeClr val="accent6"/>
                </a:solidFill>
              </a:rPr>
              <a:t>board area</a:t>
            </a:r>
            <a:r>
              <a:rPr lang="en-US" sz="2600" dirty="0"/>
              <a:t> and </a:t>
            </a:r>
            <a:r>
              <a:rPr lang="en-US" sz="2600" dirty="0">
                <a:solidFill>
                  <a:schemeClr val="accent5"/>
                </a:solidFill>
              </a:rPr>
              <a:t>bill of materials (BOM) </a:t>
            </a:r>
            <a:r>
              <a:rPr lang="en-US" sz="2600" dirty="0"/>
              <a:t>compared to other PDNs: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comparable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to IVR PDN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significantly lower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compared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to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</a:t>
            </a:r>
          </a:p>
          <a:p>
            <a:pPr lvl="1"/>
            <a:endParaRPr lang="en-US" dirty="0"/>
          </a:p>
          <a:p>
            <a:r>
              <a:rPr lang="en-US" sz="2600" dirty="0"/>
              <a:t>Comparison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to the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 PDN</a:t>
            </a:r>
            <a:r>
              <a:rPr lang="en-US" sz="2600" dirty="0"/>
              <a:t> used in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Intel Skylake-X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processors that </a:t>
            </a:r>
            <a:r>
              <a:rPr lang="en-US" sz="2600" dirty="0">
                <a:solidFill>
                  <a:schemeClr val="accent5"/>
                </a:solidFill>
              </a:rPr>
              <a:t>combines </a:t>
            </a:r>
            <a:r>
              <a:rPr lang="en-US" sz="2600" dirty="0">
                <a:solidFill>
                  <a:schemeClr val="accent6"/>
                </a:solidFill>
              </a:rPr>
              <a:t>IVR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and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PDNs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 </a:t>
            </a:r>
            <a:r>
              <a:rPr lang="en-US" sz="2000" dirty="0"/>
              <a:t>provides </a:t>
            </a:r>
            <a:r>
              <a:rPr lang="en-US" sz="2000" dirty="0">
                <a:solidFill>
                  <a:srgbClr val="00B050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rgbClr val="00B050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 PDN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</a:rPr>
              <a:t>FlexWatts</a:t>
            </a:r>
            <a:r>
              <a:rPr lang="en-US" sz="2000" dirty="0"/>
              <a:t> provides significantly </a:t>
            </a:r>
            <a:r>
              <a:rPr lang="en-US" sz="2000" dirty="0">
                <a:solidFill>
                  <a:schemeClr val="accent2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chemeClr val="accent2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</a:t>
            </a:r>
          </a:p>
        </p:txBody>
      </p:sp>
    </p:spTree>
    <p:extLst>
      <p:ext uri="{BB962C8B-B14F-4D97-AF65-F5344CB8AC3E}">
        <p14:creationId xmlns:p14="http://schemas.microsoft.com/office/powerpoint/2010/main" val="345455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6113</Words>
  <Application>Microsoft Office PowerPoint</Application>
  <PresentationFormat>On-screen Show (4:3)</PresentationFormat>
  <Paragraphs>706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Cambria</vt:lpstr>
      <vt:lpstr>Segoe UI</vt:lpstr>
      <vt:lpstr>Arial</vt:lpstr>
      <vt:lpstr>Calibri Light</vt:lpstr>
      <vt:lpstr>Calibri</vt:lpstr>
      <vt:lpstr>Office Theme</vt:lpstr>
      <vt:lpstr>PowerPoint Presentation</vt:lpstr>
      <vt:lpstr>The Power Delivery Network (PDN) Debate</vt:lpstr>
      <vt:lpstr>Executive Summary</vt:lpstr>
      <vt:lpstr>Overview of Modern Client PDN Architectures</vt:lpstr>
      <vt:lpstr>Overview of Modern Client PDN Architectures</vt:lpstr>
      <vt:lpstr>Our Goal: A Hybrid and Adaptive PDN </vt:lpstr>
      <vt:lpstr>FlexWatts: Key Results</vt:lpstr>
      <vt:lpstr>PowerPoint Presentation</vt:lpstr>
      <vt:lpstr>Component 1: Hybrid Adaptive PDN</vt:lpstr>
      <vt:lpstr>Component 2: Voltage Noise-Free Mode-Switching </vt:lpstr>
      <vt:lpstr>Component 3: Runtime Mode Prediction Algorithm </vt:lpstr>
      <vt:lpstr>Motivational Experiment</vt:lpstr>
      <vt:lpstr>Observation 1: TDP Effect on PDN’s Efficiency (1) </vt:lpstr>
      <vt:lpstr>Observation 1: TDP Effect on PDN Efficiency (2) </vt:lpstr>
      <vt:lpstr>Observation 1: TDP Effect on PDN’s Efficiency </vt:lpstr>
      <vt:lpstr>Observation 2: Workload Effect on PDN’s Efficiency </vt:lpstr>
      <vt:lpstr>Observation 2: Workload Effect on PDN’s Efficiency </vt:lpstr>
      <vt:lpstr>Observation 3: Power-State Effect on PDN’s Efficiency</vt:lpstr>
      <vt:lpstr>Observation 3: Power-State Effect on PDN’s Efficiency</vt:lpstr>
      <vt:lpstr>Our Goal: A Hybrid and Adaptive PDN </vt:lpstr>
      <vt:lpstr>Our Goal: A Hybrid and Adaptive PDN </vt:lpstr>
      <vt:lpstr>Presentation Outline</vt:lpstr>
      <vt:lpstr>FlexWatts </vt:lpstr>
      <vt:lpstr>FlexWatts Architecture: 3 Components </vt:lpstr>
      <vt:lpstr>Presentation Outline</vt:lpstr>
      <vt:lpstr>Methodology</vt:lpstr>
      <vt:lpstr>Results – CPU Workloads (TDPs 4-50W)</vt:lpstr>
      <vt:lpstr>Results – CPU Workloads (TDPs 4-50W)</vt:lpstr>
      <vt:lpstr>Results – Graphics Workloads</vt:lpstr>
      <vt:lpstr>Results – Graphics Workloads</vt:lpstr>
      <vt:lpstr>Results – Battery Life Workloads </vt:lpstr>
      <vt:lpstr>Results – Battery Life Workloads </vt:lpstr>
      <vt:lpstr>Other Results in the Paper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Haj-Yihia</cp:lastModifiedBy>
  <cp:revision>3293</cp:revision>
  <dcterms:created xsi:type="dcterms:W3CDTF">2017-06-05T15:22:10Z</dcterms:created>
  <dcterms:modified xsi:type="dcterms:W3CDTF">2020-10-28T21:31:51Z</dcterms:modified>
</cp:coreProperties>
</file>