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7"/>
  </p:notesMasterIdLst>
  <p:sldIdLst>
    <p:sldId id="1213" r:id="rId2"/>
    <p:sldId id="1321" r:id="rId3"/>
    <p:sldId id="1309" r:id="rId4"/>
    <p:sldId id="1272" r:id="rId5"/>
    <p:sldId id="1322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alibri Light" panose="020F0302020204030204" pitchFamily="34" charset="0"/>
      <p:regular r:id="rId12"/>
      <p:italic r:id="rId13"/>
    </p:embeddedFont>
    <p:embeddedFont>
      <p:font typeface="Cambria" panose="02040503050406030204" pitchFamily="18" charset="0"/>
      <p:regular r:id="rId14"/>
      <p:bold r:id="rId15"/>
      <p:italic r:id="rId16"/>
      <p:boldItalic r:id="rId17"/>
    </p:embeddedFont>
    <p:embeddedFont>
      <p:font typeface="Segoe UI" panose="020B0502040204020203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nesh Patel" initials="MP" lastIdx="32" clrIdx="0">
    <p:extLst>
      <p:ext uri="{19B8F6BF-5375-455C-9EA6-DF929625EA0E}">
        <p15:presenceInfo xmlns:p15="http://schemas.microsoft.com/office/powerpoint/2012/main" userId="a66d4990ec83ac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FFFF"/>
    <a:srgbClr val="997300"/>
    <a:srgbClr val="A9D18E"/>
    <a:srgbClr val="FFE699"/>
    <a:srgbClr val="0071C5"/>
    <a:srgbClr val="2F5597"/>
    <a:srgbClr val="2E75B6"/>
    <a:srgbClr val="548235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1" autoAdjust="0"/>
    <p:restoredTop sz="80723" autoAdjust="0"/>
  </p:normalViewPr>
  <p:slideViewPr>
    <p:cSldViewPr snapToGrid="0">
      <p:cViewPr varScale="1">
        <p:scale>
          <a:sx n="88" d="100"/>
          <a:sy n="88" d="100"/>
        </p:scale>
        <p:origin x="2142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166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4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presProps" Target="presProp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6D439BF3-6316-40F5-8F10-980B46B5A86B}" type="datetimeFigureOut">
              <a:rPr lang="en-US" smtClean="0"/>
              <a:pPr/>
              <a:t>10/4/2020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35E676A0-33B1-4B4B-B1AA-B0B917FCAA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400" baseline="0" dirty="0"/>
              <a:t>My name is Jawad Haj-Yahya and I will </a:t>
            </a:r>
            <a:r>
              <a:rPr lang="en-US" sz="2400" b="1" baseline="0" dirty="0"/>
              <a:t>present</a:t>
            </a:r>
            <a:r>
              <a:rPr lang="en-US" sz="2400" baseline="0" dirty="0"/>
              <a:t> </a:t>
            </a:r>
            <a:r>
              <a:rPr lang="en-US" sz="2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FlexWatts 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00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In recent years there is a hot debate in industry and academia on power delivery networks. </a:t>
            </a:r>
            <a:r>
              <a:rPr lang="en-US" sz="1200" b="1" baseline="0" dirty="0"/>
              <a:t>[CLICK]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PDN issues are becoming even worse as process technology scales down </a:t>
            </a:r>
            <a:r>
              <a:rPr lang="en-US" sz="1200" b="1" baseline="0" dirty="0"/>
              <a:t>[END]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757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baseline="0" dirty="0"/>
              <a:t>[CLICK]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A </a:t>
            </a:r>
            <a:r>
              <a:rPr lang="en-US" sz="2400" dirty="0">
                <a:solidFill>
                  <a:schemeClr val="accent2"/>
                </a:solidFill>
              </a:rPr>
              <a:t>client processor </a:t>
            </a:r>
            <a:r>
              <a:rPr lang="en-US" sz="2400" dirty="0"/>
              <a:t>operates across a wide range of </a:t>
            </a:r>
            <a:r>
              <a:rPr lang="en-US" sz="2400" dirty="0">
                <a:solidFill>
                  <a:schemeClr val="accent5"/>
                </a:solidFill>
              </a:rPr>
              <a:t>power consumption</a:t>
            </a:r>
            <a:r>
              <a:rPr lang="en-US" sz="2400" dirty="0"/>
              <a:t> and executes a wide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variety of workloads </a:t>
            </a:r>
            <a:r>
              <a:rPr lang="en-US" sz="2400" b="1" baseline="0" dirty="0"/>
              <a:t>[CLICK]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r>
              <a:rPr lang="en-US" sz="240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We find that there is </a:t>
            </a:r>
            <a:r>
              <a:rPr lang="en-US" sz="2400" b="1" dirty="0">
                <a:solidFill>
                  <a:srgbClr val="FF0000"/>
                </a:solidFill>
              </a:rPr>
              <a:t>no single PDN </a:t>
            </a:r>
            <a:r>
              <a:rPr lang="en-US" sz="2400" dirty="0"/>
              <a:t>for modern client processors that </a:t>
            </a:r>
            <a:r>
              <a:rPr lang="en-US" sz="2400" dirty="0">
                <a:solidFill>
                  <a:schemeClr val="accent6"/>
                </a:solidFill>
              </a:rPr>
              <a:t>provides a high energy-efficiency </a:t>
            </a:r>
            <a:r>
              <a:rPr lang="en-US" sz="2400" dirty="0"/>
              <a:t>across the wide range of </a:t>
            </a:r>
            <a:r>
              <a:rPr lang="en-US" sz="2400" dirty="0">
                <a:solidFill>
                  <a:schemeClr val="accent5"/>
                </a:solidFill>
              </a:rPr>
              <a:t>power consumption</a:t>
            </a:r>
            <a:r>
              <a:rPr lang="en-US" sz="2400" dirty="0"/>
              <a:t> and wide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variety of workloads </a:t>
            </a:r>
            <a:r>
              <a:rPr lang="en-US" sz="2400" b="1" baseline="0" dirty="0"/>
              <a:t>[CLICK]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endParaRPr lang="en-US" sz="2400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0066FF"/>
                </a:solidFill>
              </a:rPr>
              <a:t>Our Goal is to propose a new PDN architecture that overcomes the inefficiencies of prior PDN architectures </a:t>
            </a:r>
            <a:r>
              <a:rPr lang="en-US" sz="2400" b="1" baseline="0" dirty="0"/>
              <a:t>[CLICK]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>
              <a:buClr>
                <a:schemeClr val="tx1"/>
              </a:buClr>
            </a:pPr>
            <a:endParaRPr lang="en-US" sz="2400" b="1" dirty="0">
              <a:solidFill>
                <a:srgbClr val="0066FF"/>
              </a:solidFill>
            </a:endParaRPr>
          </a:p>
          <a:p>
            <a:pPr>
              <a:buClr>
                <a:schemeClr val="tx1"/>
              </a:buClr>
            </a:pPr>
            <a:endParaRPr lang="en-US" sz="2400" b="1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400" dirty="0"/>
              <a:t>To this end, we propose </a:t>
            </a:r>
            <a:r>
              <a:rPr lang="en-US" sz="2400" b="1" dirty="0">
                <a:solidFill>
                  <a:schemeClr val="accent6"/>
                </a:solidFill>
              </a:rPr>
              <a:t>a hybrid and adaptive PDN </a:t>
            </a:r>
            <a:r>
              <a:rPr lang="en-US" sz="2400" dirty="0"/>
              <a:t>that </a:t>
            </a:r>
            <a:r>
              <a:rPr lang="en-US" sz="2400" b="1" dirty="0">
                <a:solidFill>
                  <a:srgbClr val="0066FF"/>
                </a:solidFill>
              </a:rPr>
              <a:t>provides</a:t>
            </a:r>
            <a:r>
              <a:rPr lang="en-US" sz="2400" dirty="0"/>
              <a:t> the </a:t>
            </a:r>
            <a:r>
              <a:rPr lang="en-US" sz="2400" b="1" dirty="0">
                <a:solidFill>
                  <a:srgbClr val="7030A0"/>
                </a:solidFill>
              </a:rPr>
              <a:t>advantages of </a:t>
            </a:r>
            <a:r>
              <a:rPr lang="en-US" sz="2400" dirty="0"/>
              <a:t>each one of the </a:t>
            </a:r>
            <a:r>
              <a:rPr lang="en-US" sz="2400" dirty="0">
                <a:solidFill>
                  <a:schemeClr val="accent2"/>
                </a:solidFill>
              </a:rPr>
              <a:t>three commonly-used PDNs </a:t>
            </a:r>
            <a:r>
              <a:rPr lang="en-US" sz="2400" b="1" baseline="0" dirty="0"/>
              <a:t>[CLICK]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lvl="1">
              <a:buClr>
                <a:schemeClr val="tx1"/>
              </a:buClr>
            </a:pPr>
            <a:r>
              <a:rPr lang="en-US" sz="2000" dirty="0"/>
              <a:t>by dynamically adapting the hybrid PDN based on </a:t>
            </a:r>
            <a:r>
              <a:rPr lang="en-US" sz="2000" dirty="0">
                <a:solidFill>
                  <a:schemeClr val="accent1"/>
                </a:solidFill>
              </a:rPr>
              <a:t>processor power consumption </a:t>
            </a:r>
            <a:r>
              <a:rPr lang="en-US" sz="2000" dirty="0"/>
              <a:t>and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workload characteristics </a:t>
            </a:r>
            <a:r>
              <a:rPr lang="en-US" b="1" baseline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893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dirty="0">
                <a:solidFill>
                  <a:schemeClr val="accent6"/>
                </a:solidFill>
              </a:rPr>
              <a:t>We propose </a:t>
            </a:r>
            <a:r>
              <a:rPr lang="en-US" sz="2400" dirty="0" err="1">
                <a:solidFill>
                  <a:schemeClr val="accent6"/>
                </a:solidFill>
              </a:rPr>
              <a:t>FlexWatts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[CLICK]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250" dirty="0" err="1">
                <a:solidFill>
                  <a:schemeClr val="accent6"/>
                </a:solidFill>
              </a:rPr>
              <a:t>FlexWatts</a:t>
            </a:r>
            <a:r>
              <a:rPr lang="en-US" sz="2250" dirty="0"/>
              <a:t> is the </a:t>
            </a:r>
            <a:r>
              <a:rPr lang="en-US" sz="2250" dirty="0">
                <a:solidFill>
                  <a:srgbClr val="0066FF"/>
                </a:solidFill>
              </a:rPr>
              <a:t>first </a:t>
            </a:r>
            <a:r>
              <a:rPr lang="en-US" sz="2250" dirty="0"/>
              <a:t>hybrid PDN to use two types of on-chip voltage regulators (</a:t>
            </a:r>
            <a:r>
              <a:rPr lang="en-US" sz="2250" dirty="0">
                <a:solidFill>
                  <a:schemeClr val="accent4">
                    <a:lumMod val="75000"/>
                  </a:schemeClr>
                </a:solidFill>
              </a:rPr>
              <a:t>IVR</a:t>
            </a:r>
            <a:r>
              <a:rPr lang="en-US" sz="2250" dirty="0"/>
              <a:t> and </a:t>
            </a:r>
            <a:r>
              <a:rPr lang="en-US" sz="2250" dirty="0">
                <a:solidFill>
                  <a:srgbClr val="7030A0"/>
                </a:solidFill>
              </a:rPr>
              <a:t>LDO</a:t>
            </a:r>
            <a:r>
              <a:rPr lang="en-US" sz="2250" dirty="0"/>
              <a:t>) to leverage the </a:t>
            </a:r>
            <a:r>
              <a:rPr lang="en-US" sz="2250" dirty="0">
                <a:solidFill>
                  <a:schemeClr val="accent2"/>
                </a:solidFill>
              </a:rPr>
              <a:t>advantages</a:t>
            </a:r>
            <a:r>
              <a:rPr lang="en-US" sz="2250" dirty="0"/>
              <a:t> of both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>
              <a:buClr>
                <a:schemeClr val="tx1"/>
              </a:buClr>
            </a:pPr>
            <a:endParaRPr lang="en-US" sz="2250" dirty="0"/>
          </a:p>
          <a:p>
            <a:pPr>
              <a:buClr>
                <a:schemeClr val="tx1"/>
              </a:buClr>
            </a:pPr>
            <a:endParaRPr lang="en-US" sz="105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250" dirty="0">
                <a:solidFill>
                  <a:schemeClr val="accent6"/>
                </a:solidFill>
              </a:rPr>
              <a:t>FlexWatts</a:t>
            </a:r>
            <a:r>
              <a:rPr lang="en-US" sz="2250" dirty="0"/>
              <a:t> efficiently </a:t>
            </a:r>
            <a:r>
              <a:rPr lang="en-US" sz="2250" dirty="0">
                <a:solidFill>
                  <a:srgbClr val="0066FF"/>
                </a:solidFill>
              </a:rPr>
              <a:t>chooses the processor PDN</a:t>
            </a:r>
            <a:r>
              <a:rPr lang="en-US" sz="2250" dirty="0"/>
              <a:t> based on the </a:t>
            </a:r>
            <a:r>
              <a:rPr lang="en-US" sz="2250" dirty="0">
                <a:solidFill>
                  <a:srgbClr val="7030A0"/>
                </a:solidFill>
              </a:rPr>
              <a:t>power demands </a:t>
            </a:r>
            <a:r>
              <a:rPr lang="en-US" sz="2250" dirty="0"/>
              <a:t>and</a:t>
            </a:r>
            <a:r>
              <a:rPr lang="en-US" sz="2250" dirty="0">
                <a:solidFill>
                  <a:srgbClr val="7030A0"/>
                </a:solidFill>
              </a:rPr>
              <a:t> </a:t>
            </a:r>
            <a:r>
              <a:rPr lang="en-US" sz="2250" dirty="0">
                <a:solidFill>
                  <a:schemeClr val="accent4">
                    <a:lumMod val="75000"/>
                  </a:schemeClr>
                </a:solidFill>
              </a:rPr>
              <a:t>workload characteristics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>
              <a:buClr>
                <a:schemeClr val="tx1"/>
              </a:buClr>
            </a:pPr>
            <a:endParaRPr lang="en-US" sz="1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50" dirty="0"/>
              <a:t>We evaluate </a:t>
            </a:r>
            <a:r>
              <a:rPr lang="en-US" sz="2250" dirty="0">
                <a:solidFill>
                  <a:schemeClr val="accent6"/>
                </a:solidFill>
              </a:rPr>
              <a:t>FlexWatts</a:t>
            </a:r>
            <a:r>
              <a:rPr lang="en-US" sz="2250" dirty="0"/>
              <a:t> using our </a:t>
            </a:r>
            <a:r>
              <a:rPr lang="en-US" sz="2250" dirty="0">
                <a:solidFill>
                  <a:schemeClr val="accent4">
                    <a:lumMod val="75000"/>
                  </a:schemeClr>
                </a:solidFill>
              </a:rPr>
              <a:t>new open-sourced </a:t>
            </a:r>
            <a:r>
              <a:rPr lang="en-US" sz="2250" dirty="0" err="1">
                <a:solidFill>
                  <a:schemeClr val="accent4">
                    <a:lumMod val="75000"/>
                  </a:schemeClr>
                </a:solidFill>
              </a:rPr>
              <a:t>PDNspot</a:t>
            </a:r>
            <a:r>
              <a:rPr lang="en-US" sz="2250" dirty="0">
                <a:solidFill>
                  <a:schemeClr val="accent4">
                    <a:lumMod val="75000"/>
                  </a:schemeClr>
                </a:solidFill>
              </a:rPr>
              <a:t> model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dirty="0" err="1">
                <a:solidFill>
                  <a:schemeClr val="accent6"/>
                </a:solidFill>
              </a:rPr>
              <a:t>FlexWatts</a:t>
            </a:r>
            <a:r>
              <a:rPr lang="en-US" sz="1900" dirty="0"/>
              <a:t> </a:t>
            </a:r>
            <a:r>
              <a:rPr lang="en-US" sz="1900" dirty="0">
                <a:solidFill>
                  <a:srgbClr val="0066FF"/>
                </a:solidFill>
              </a:rPr>
              <a:t>improves the performance </a:t>
            </a:r>
            <a:r>
              <a:rPr lang="en-US" sz="1900" dirty="0"/>
              <a:t>of CPU and graphics workloads by up to 22% and 25%, respectively, for 4W thermal design power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lvl="1"/>
            <a:endParaRPr lang="en-US" sz="1900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dirty="0" err="1">
                <a:solidFill>
                  <a:schemeClr val="accent6"/>
                </a:solidFill>
              </a:rPr>
              <a:t>FlexWatts</a:t>
            </a:r>
            <a:r>
              <a:rPr lang="en-US" sz="1900" dirty="0">
                <a:solidFill>
                  <a:srgbClr val="0066FF"/>
                </a:solidFill>
              </a:rPr>
              <a:t> reduces the average power consumption </a:t>
            </a:r>
            <a:r>
              <a:rPr lang="en-US" sz="1900" dirty="0"/>
              <a:t>of battery life workloads by up to 11% across all TDPs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lvl="1"/>
            <a:endParaRPr lang="en-US" sz="1900" dirty="0"/>
          </a:p>
          <a:p>
            <a:pPr lvl="1"/>
            <a:endParaRPr lang="en-US" sz="1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50" dirty="0"/>
              <a:t>We </a:t>
            </a:r>
            <a:r>
              <a:rPr lang="en-US" sz="2250" b="1" dirty="0">
                <a:solidFill>
                  <a:schemeClr val="accent2"/>
                </a:solidFill>
              </a:rPr>
              <a:t>show</a:t>
            </a:r>
            <a:r>
              <a:rPr lang="en-US" sz="2250" dirty="0"/>
              <a:t> that </a:t>
            </a:r>
            <a:r>
              <a:rPr lang="en-US" sz="2250" dirty="0">
                <a:solidFill>
                  <a:schemeClr val="accent6"/>
                </a:solidFill>
              </a:rPr>
              <a:t>FlexWatts</a:t>
            </a:r>
            <a:r>
              <a:rPr lang="en-US" sz="2250" dirty="0"/>
              <a:t> is an effective approach to </a:t>
            </a:r>
            <a:r>
              <a:rPr lang="en-US" sz="2250" dirty="0">
                <a:solidFill>
                  <a:srgbClr val="0066FF"/>
                </a:solidFill>
              </a:rPr>
              <a:t>maintain high efficiency and high performance </a:t>
            </a:r>
            <a:r>
              <a:rPr lang="en-US" sz="2250" dirty="0"/>
              <a:t>in metrics of interest in client processors across a wide spectrum of TDPs and workloads with </a:t>
            </a:r>
            <a:r>
              <a:rPr lang="en-US" sz="2250" dirty="0">
                <a:solidFill>
                  <a:srgbClr val="7030A0"/>
                </a:solidFill>
              </a:rPr>
              <a:t>minimal overhead</a:t>
            </a:r>
            <a:r>
              <a:rPr kumimoji="0" lang="en-US" sz="225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[END]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endParaRPr lang="en-US" sz="2250" dirty="0"/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344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To learn more about FlexWatts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, please attend my full talk and read our paper at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MICRO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2020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.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. </a:t>
            </a:r>
            <a:endParaRPr lang="en-US" sz="2400" kern="1200" baseline="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aseline="0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777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77054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98344"/>
            <a:ext cx="1080120" cy="31252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1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675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nandtech.com/show/9582/intel-skylake-mobile-desktop-launch-architecture-analysis/3" TargetMode="External"/><Relationship Id="rId13" Type="http://schemas.openxmlformats.org/officeDocument/2006/relationships/image" Target="../media/image13.png"/><Relationship Id="rId18" Type="http://schemas.openxmlformats.org/officeDocument/2006/relationships/hyperlink" Target="https://semiengineering.com/power-delivery-affecting-performance-at-7nm/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www.anandtech.com/show/7003/the-haswell-review-intel-core-i74770k-i54560k-tested/2" TargetMode="External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5" Type="http://schemas.openxmlformats.org/officeDocument/2006/relationships/image" Target="../media/image14.png"/><Relationship Id="rId10" Type="http://schemas.openxmlformats.org/officeDocument/2006/relationships/image" Target="../media/image10.png"/><Relationship Id="rId19" Type="http://schemas.openxmlformats.org/officeDocument/2006/relationships/image" Target="../media/image17.png"/><Relationship Id="rId4" Type="http://schemas.openxmlformats.org/officeDocument/2006/relationships/hyperlink" Target="https://www.anandtech.com/show/11964/ryzen-mobile-is-launched-amd-apus-for-laptops-with-vega-and-updated-zen/4" TargetMode="External"/><Relationship Id="rId9" Type="http://schemas.openxmlformats.org/officeDocument/2006/relationships/image" Target="../media/image9.png"/><Relationship Id="rId14" Type="http://schemas.openxmlformats.org/officeDocument/2006/relationships/hyperlink" Target="https://www.anandtech.com/show/14514/examining-intels-ice-lake-microarchitecture-and-sunny-cove/6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hyperlink" Target="https://github.com/CMU-SAFARI/PDNspot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echnion-Israel Institute of Technology | The Global Network for Advanced  Management">
            <a:extLst>
              <a:ext uri="{FF2B5EF4-FFF2-40B4-BE49-F238E27FC236}">
                <a16:creationId xmlns:a16="http://schemas.microsoft.com/office/drawing/2014/main" id="{91D6896B-0324-40E2-BAB5-70CB5E9B55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84"/>
          <a:stretch/>
        </p:blipFill>
        <p:spPr bwMode="auto">
          <a:xfrm>
            <a:off x="5685143" y="5495468"/>
            <a:ext cx="861140" cy="69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0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51868" y="3449343"/>
            <a:ext cx="904026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600" i="1" baseline="30000" dirty="0">
                <a:latin typeface="Cambria" panose="02040503050406030204" pitchFamily="18" charset="0"/>
              </a:rPr>
              <a:t>1 </a:t>
            </a:r>
            <a:br>
              <a:rPr lang="en-US" sz="2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latin typeface="Cambria" panose="02040503050406030204" pitchFamily="18" charset="0"/>
              </a:rPr>
              <a:t>Mohammed Alser</a:t>
            </a:r>
            <a:r>
              <a:rPr lang="en-US" sz="2400" i="1" baseline="30000" dirty="0">
                <a:latin typeface="Cambria" panose="02040503050406030204" pitchFamily="18" charset="0"/>
              </a:rPr>
              <a:t>1        </a:t>
            </a:r>
            <a:r>
              <a:rPr lang="en-US" sz="2400" i="1" dirty="0">
                <a:latin typeface="Cambria" panose="02040503050406030204" pitchFamily="18" charset="0"/>
              </a:rPr>
              <a:t>Jeremie S. Kim</a:t>
            </a:r>
            <a:r>
              <a:rPr lang="en-US" sz="2400" i="1" baseline="30000" dirty="0">
                <a:latin typeface="Cambria" panose="02040503050406030204" pitchFamily="18" charset="0"/>
              </a:rPr>
              <a:t>1      </a:t>
            </a:r>
            <a:r>
              <a:rPr lang="en-US" sz="2400" i="1" dirty="0">
                <a:latin typeface="Cambria" panose="02040503050406030204" pitchFamily="18" charset="0"/>
              </a:rPr>
              <a:t>Lois Orosa</a:t>
            </a:r>
            <a:r>
              <a:rPr lang="en-US" sz="2400" i="1" baseline="30000" dirty="0">
                <a:latin typeface="Cambria" panose="02040503050406030204" pitchFamily="18" charset="0"/>
              </a:rPr>
              <a:t>1     </a:t>
            </a:r>
            <a:r>
              <a:rPr lang="en-US" sz="2400" i="1" dirty="0">
                <a:latin typeface="Cambria" panose="02040503050406030204" pitchFamily="18" charset="0"/>
              </a:rPr>
              <a:t>Efraim Rotem</a:t>
            </a:r>
            <a:r>
              <a:rPr lang="en-US" sz="2400" i="1" baseline="30000" dirty="0">
                <a:latin typeface="Cambria" panose="02040503050406030204" pitchFamily="18" charset="0"/>
              </a:rPr>
              <a:t>2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Avi Mendelson</a:t>
            </a:r>
            <a:r>
              <a:rPr lang="en-US" sz="2400" i="1" baseline="30000" dirty="0">
                <a:latin typeface="Cambria" panose="02040503050406030204" pitchFamily="18" charset="0"/>
              </a:rPr>
              <a:t>3,4      </a:t>
            </a:r>
            <a:r>
              <a:rPr lang="en-US" sz="2400" i="1" dirty="0">
                <a:latin typeface="Cambria" panose="02040503050406030204" pitchFamily="18" charset="0"/>
              </a:rPr>
              <a:t>Anupam Chattopadhyay</a:t>
            </a:r>
            <a:r>
              <a:rPr lang="en-US" sz="2400" i="1" baseline="30000" dirty="0">
                <a:latin typeface="Cambria" panose="02040503050406030204" pitchFamily="18" charset="0"/>
              </a:rPr>
              <a:t> 4 </a:t>
            </a:r>
            <a:r>
              <a:rPr lang="en-US" sz="2400" i="1" dirty="0">
                <a:latin typeface="Cambria" panose="02040503050406030204" pitchFamily="18" charset="0"/>
              </a:rPr>
              <a:t>     Onur Mutlu</a:t>
            </a:r>
            <a:r>
              <a:rPr lang="en-US" sz="2400" i="1" baseline="30000" dirty="0"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02696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FlexWatts</a:t>
            </a:r>
            <a:r>
              <a:rPr lang="en-US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: A Power- and Workload-Aware Hybrid Power Delivery Network for </a:t>
            </a:r>
          </a:p>
          <a:p>
            <a:pPr>
              <a:lnSpc>
                <a:spcPct val="100000"/>
              </a:lnSpc>
            </a:pPr>
            <a:r>
              <a:rPr lang="en-US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Energy-Efficient Microprocessors</a:t>
            </a: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4095920D-EB2B-4492-B917-CB6BC9649A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47104" y="5499134"/>
            <a:ext cx="2176948" cy="804459"/>
            <a:chOff x="2817" y="2869"/>
            <a:chExt cx="2928" cy="1082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7DE0BF48-53B9-4C09-A3F3-BEA50B99DE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11FFCDEE-DF16-407D-B902-C904FFDD1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F843DB89-946E-48E6-B032-E257D6D2B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89A9A8-14D8-4FEF-9BE4-1230E6B01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220BF5A0-5D7C-4C91-92B9-684F783EE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B61CA3AA-41FF-48C1-9F16-A63945C56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5EAFF5EB-4343-48AA-B386-FF2F6D0CB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DC358B69-7037-49FC-B6F6-0D3CB28E3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F2289114-D192-4344-983C-EFDD137F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7DED545B-31D3-437C-A5DF-4FE707B86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951320BC-6DA6-4C6D-8DF6-FDBB92CA3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B66AC3EB-8E06-4AB8-944C-3509B200C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8446A5B-7811-48EC-A881-6F826A9EDFCB}"/>
              </a:ext>
            </a:extLst>
          </p:cNvPr>
          <p:cNvSpPr/>
          <p:nvPr/>
        </p:nvSpPr>
        <p:spPr>
          <a:xfrm>
            <a:off x="1994981" y="5417237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6933A87-10A1-4EC1-AC6D-AE00D231E2F0}"/>
              </a:ext>
            </a:extLst>
          </p:cNvPr>
          <p:cNvSpPr/>
          <p:nvPr/>
        </p:nvSpPr>
        <p:spPr>
          <a:xfrm>
            <a:off x="228880" y="5417237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531BD4-39A4-4025-B3A0-EAC637CBD15B}"/>
              </a:ext>
            </a:extLst>
          </p:cNvPr>
          <p:cNvSpPr/>
          <p:nvPr/>
        </p:nvSpPr>
        <p:spPr>
          <a:xfrm>
            <a:off x="4110949" y="5417237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2</a:t>
            </a:r>
            <a:endParaRPr lang="en-US" dirty="0"/>
          </a:p>
        </p:txBody>
      </p:sp>
      <p:pic>
        <p:nvPicPr>
          <p:cNvPr id="1026" name="Picture 2" descr="How to Build an Impactful Research Group">
            <a:extLst>
              <a:ext uri="{FF2B5EF4-FFF2-40B4-BE49-F238E27FC236}">
                <a16:creationId xmlns:a16="http://schemas.microsoft.com/office/drawing/2014/main" id="{99574C87-536D-499F-BB80-EB12C72F1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51" y="5771105"/>
            <a:ext cx="1405526" cy="55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8346DE41-7E35-47BE-A72A-6C80712A1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083" y="5576158"/>
            <a:ext cx="1786461" cy="63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988DDC-3E04-4358-9B5F-6F9770CECA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9917" y="5646930"/>
            <a:ext cx="1011783" cy="437528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1E84087F-3EAA-4487-AB56-ECDFBF82F00B}"/>
              </a:ext>
            </a:extLst>
          </p:cNvPr>
          <p:cNvSpPr/>
          <p:nvPr/>
        </p:nvSpPr>
        <p:spPr>
          <a:xfrm>
            <a:off x="5730285" y="5340279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3</a:t>
            </a:r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82DC97-1E4E-4B4E-B883-6A102D407D94}"/>
              </a:ext>
            </a:extLst>
          </p:cNvPr>
          <p:cNvSpPr/>
          <p:nvPr/>
        </p:nvSpPr>
        <p:spPr>
          <a:xfrm>
            <a:off x="6822326" y="5371768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08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3C697-256A-4266-A1A1-350B1AAE1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34"/>
            <a:ext cx="9144000" cy="606084"/>
          </a:xfrm>
        </p:spPr>
        <p:txBody>
          <a:bodyPr/>
          <a:lstStyle/>
          <a:p>
            <a:r>
              <a:rPr lang="en-US" sz="3400" dirty="0"/>
              <a:t>The Power Delivery Network (PDN) Debate</a:t>
            </a: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6288BEDB-665A-44FC-AB0B-E2AFD02228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890" r="6458"/>
          <a:stretch/>
        </p:blipFill>
        <p:spPr>
          <a:xfrm>
            <a:off x="166064" y="2095700"/>
            <a:ext cx="4121694" cy="48777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DDF2356-38AA-4FDF-ABD4-94E96C114511}"/>
              </a:ext>
            </a:extLst>
          </p:cNvPr>
          <p:cNvSpPr txBox="1"/>
          <p:nvPr/>
        </p:nvSpPr>
        <p:spPr>
          <a:xfrm>
            <a:off x="4713311" y="1612476"/>
            <a:ext cx="775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hlinkClick r:id="rId4"/>
              </a:rPr>
              <a:t>2017</a:t>
            </a:r>
            <a:endParaRPr lang="en-US" sz="1600" b="1" u="sng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777DE62-91EC-4B58-9E31-5262E7FBA7E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5310"/>
          <a:stretch/>
        </p:blipFill>
        <p:spPr>
          <a:xfrm>
            <a:off x="1908215" y="961606"/>
            <a:ext cx="4852439" cy="53629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0608599-E0F8-42E5-8B63-1A2B92A6DB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945" t="76956" r="4584" b="6192"/>
          <a:stretch/>
        </p:blipFill>
        <p:spPr>
          <a:xfrm>
            <a:off x="166064" y="2941228"/>
            <a:ext cx="3901945" cy="24313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A434DC8-F2CC-484B-9D94-4BFE972948B3}"/>
              </a:ext>
            </a:extLst>
          </p:cNvPr>
          <p:cNvSpPr txBox="1"/>
          <p:nvPr/>
        </p:nvSpPr>
        <p:spPr>
          <a:xfrm>
            <a:off x="60744" y="1592355"/>
            <a:ext cx="806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linkClick r:id="rId7"/>
              </a:rPr>
              <a:t>2013</a:t>
            </a:r>
            <a:endParaRPr lang="en-US" sz="16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AEB109A-F6D8-4AD8-AD15-94AF41A8ED82}"/>
              </a:ext>
            </a:extLst>
          </p:cNvPr>
          <p:cNvSpPr txBox="1"/>
          <p:nvPr/>
        </p:nvSpPr>
        <p:spPr>
          <a:xfrm>
            <a:off x="73444" y="3658197"/>
            <a:ext cx="704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linkClick r:id="rId8"/>
              </a:rPr>
              <a:t>2015</a:t>
            </a:r>
            <a:endParaRPr lang="en-US" sz="1600" b="1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09E9CAC-51B0-4710-8EBD-9F4DCD0282F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29777"/>
          <a:stretch/>
        </p:blipFill>
        <p:spPr>
          <a:xfrm>
            <a:off x="192509" y="4006725"/>
            <a:ext cx="4132756" cy="45783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71AA19B-3305-4438-820E-9DCA7D1399E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r="53812" b="91015"/>
          <a:stretch/>
        </p:blipFill>
        <p:spPr>
          <a:xfrm>
            <a:off x="192508" y="4562729"/>
            <a:ext cx="1913072" cy="1365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BF91F2-A718-41EE-B53E-D145C19495D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2424" t="1804" r="1012" b="80898"/>
          <a:stretch/>
        </p:blipFill>
        <p:spPr>
          <a:xfrm>
            <a:off x="4802605" y="2501427"/>
            <a:ext cx="4110094" cy="54447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54136E6-CB42-47F6-89D5-E4920F2840A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6039" y="4059834"/>
            <a:ext cx="4125265" cy="45397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1D898F5-239B-46EE-8082-7ED2B641B594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858" r="1772" b="42575"/>
          <a:stretch/>
        </p:blipFill>
        <p:spPr>
          <a:xfrm>
            <a:off x="4802606" y="4537483"/>
            <a:ext cx="4110094" cy="417413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3EB5C2A6-807B-474C-8E39-CD626F474A84}"/>
              </a:ext>
            </a:extLst>
          </p:cNvPr>
          <p:cNvSpPr txBox="1"/>
          <p:nvPr/>
        </p:nvSpPr>
        <p:spPr>
          <a:xfrm>
            <a:off x="4713311" y="367006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14"/>
              </a:rPr>
              <a:t>2019</a:t>
            </a:r>
            <a:endParaRPr lang="en-US" sz="1600" b="1" dirty="0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058D109E-5145-43EF-BF98-1ADA8138B4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02605" y="1951756"/>
            <a:ext cx="4128699" cy="525918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2A8D072-3BD7-4CDC-8478-47CC41CCD70D}"/>
              </a:ext>
            </a:extLst>
          </p:cNvPr>
          <p:cNvGrpSpPr/>
          <p:nvPr/>
        </p:nvGrpSpPr>
        <p:grpSpPr>
          <a:xfrm>
            <a:off x="1296246" y="5276627"/>
            <a:ext cx="7401706" cy="1487983"/>
            <a:chOff x="1296246" y="5276627"/>
            <a:chExt cx="7401706" cy="148798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01E3E8C-FE11-4E83-9C26-F1DA44CD1856}"/>
                </a:ext>
              </a:extLst>
            </p:cNvPr>
            <p:cNvGrpSpPr/>
            <p:nvPr/>
          </p:nvGrpSpPr>
          <p:grpSpPr>
            <a:xfrm>
              <a:off x="1296246" y="5276627"/>
              <a:ext cx="7401706" cy="1320088"/>
              <a:chOff x="1164187" y="5330499"/>
              <a:chExt cx="7579763" cy="1334064"/>
            </a:xfrm>
          </p:grpSpPr>
          <p:sp>
            <p:nvSpPr>
              <p:cNvPr id="14" name="Rectangle: Diagonal Corners Rounded 13">
                <a:extLst>
                  <a:ext uri="{FF2B5EF4-FFF2-40B4-BE49-F238E27FC236}">
                    <a16:creationId xmlns:a16="http://schemas.microsoft.com/office/drawing/2014/main" id="{3B4F608D-7242-4168-801C-7FFE7027FAA8}"/>
                  </a:ext>
                </a:extLst>
              </p:cNvPr>
              <p:cNvSpPr/>
              <p:nvPr/>
            </p:nvSpPr>
            <p:spPr>
              <a:xfrm>
                <a:off x="1164187" y="5330499"/>
                <a:ext cx="7579763" cy="1334064"/>
              </a:xfrm>
              <a:prstGeom prst="round2DiagRect">
                <a:avLst/>
              </a:prstGeom>
              <a:solidFill>
                <a:schemeClr val="bg1"/>
              </a:solidFill>
              <a:ln w="381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EB1E73A2-60BD-473F-887E-219D7D1A52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6"/>
              <a:srcRect b="60606"/>
              <a:stretch/>
            </p:blipFill>
            <p:spPr>
              <a:xfrm>
                <a:off x="1195438" y="5474391"/>
                <a:ext cx="3407575" cy="994591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BAE4DF5A-F4E9-480C-A300-7B1724DA298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6"/>
              <a:srcRect t="75616"/>
              <a:stretch/>
            </p:blipFill>
            <p:spPr>
              <a:xfrm>
                <a:off x="1195437" y="6017990"/>
                <a:ext cx="3407575" cy="615637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38CA8B7E-683B-461E-9071-D264F965E1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4572000" y="5461779"/>
                <a:ext cx="4098292" cy="1034765"/>
              </a:xfrm>
              <a:prstGeom prst="rect">
                <a:avLst/>
              </a:prstGeom>
            </p:spPr>
          </p:pic>
        </p:grp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B334D98-2107-4990-ACAD-62A4C6D3C7FB}"/>
                </a:ext>
              </a:extLst>
            </p:cNvPr>
            <p:cNvSpPr/>
            <p:nvPr/>
          </p:nvSpPr>
          <p:spPr>
            <a:xfrm>
              <a:off x="4851185" y="6395278"/>
              <a:ext cx="381080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900" dirty="0">
                  <a:hlinkClick r:id="rId18"/>
                </a:rPr>
                <a:t>https://semiengineering.com/power-delivery-affecting-performance-at-7nm/</a:t>
              </a:r>
              <a:endParaRPr lang="en-US" sz="900" dirty="0"/>
            </a:p>
            <a:p>
              <a:endParaRPr lang="en-US" sz="900" dirty="0"/>
            </a:p>
          </p:txBody>
        </p: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4CF6EFEC-8704-4065-B056-944790CEF1E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42297" t="31295" r="9147" b="61092"/>
          <a:stretch/>
        </p:blipFill>
        <p:spPr>
          <a:xfrm>
            <a:off x="166064" y="2687812"/>
            <a:ext cx="2005538" cy="1098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ECFF91-CA59-430F-8E9B-4EE64E728A46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r="35719" b="65436"/>
          <a:stretch/>
        </p:blipFill>
        <p:spPr>
          <a:xfrm>
            <a:off x="166064" y="3404046"/>
            <a:ext cx="2843142" cy="1525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99E765-AEC8-4BC2-92A5-64F7AB103549}"/>
              </a:ext>
            </a:extLst>
          </p:cNvPr>
          <p:cNvPicPr>
            <a:picLocks noChangeAspect="1"/>
          </p:cNvPicPr>
          <p:nvPr/>
        </p:nvPicPr>
        <p:blipFill>
          <a:blip r:embed="rId20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2509" y="4796287"/>
            <a:ext cx="4141926" cy="41169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6BA6A318-D38A-407B-87F9-9D7D262B7A6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2500" t="22615" r="2714" b="66675"/>
          <a:stretch/>
        </p:blipFill>
        <p:spPr>
          <a:xfrm>
            <a:off x="4802604" y="3120286"/>
            <a:ext cx="4110095" cy="349505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908780F0-FD26-4606-9F57-378F7A0EEBFD}"/>
              </a:ext>
            </a:extLst>
          </p:cNvPr>
          <p:cNvSpPr/>
          <p:nvPr/>
        </p:nvSpPr>
        <p:spPr>
          <a:xfrm>
            <a:off x="670652" y="1608010"/>
            <a:ext cx="3617106" cy="299086"/>
          </a:xfrm>
          <a:prstGeom prst="round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Intel</a:t>
            </a:r>
            <a:r>
              <a:rPr lang="en-US" dirty="0"/>
              <a:t> </a:t>
            </a:r>
            <a:r>
              <a:rPr lang="en-US" b="1" dirty="0"/>
              <a:t>Haswell</a:t>
            </a:r>
            <a:r>
              <a:rPr lang="en-US" dirty="0"/>
              <a:t> Uses </a:t>
            </a:r>
            <a:r>
              <a:rPr lang="en-US" b="1" dirty="0">
                <a:solidFill>
                  <a:schemeClr val="accent2"/>
                </a:solidFill>
              </a:rPr>
              <a:t>IVR</a:t>
            </a:r>
            <a:r>
              <a:rPr lang="en-US" dirty="0"/>
              <a:t> PDN (FIVR)</a:t>
            </a:r>
          </a:p>
        </p:txBody>
      </p:sp>
      <p:sp>
        <p:nvSpPr>
          <p:cNvPr id="55" name="Rectangle: Diagonal Corners Rounded 54">
            <a:extLst>
              <a:ext uri="{FF2B5EF4-FFF2-40B4-BE49-F238E27FC236}">
                <a16:creationId xmlns:a16="http://schemas.microsoft.com/office/drawing/2014/main" id="{BCBF61CF-C015-426A-8976-D46B7167FA59}"/>
              </a:ext>
            </a:extLst>
          </p:cNvPr>
          <p:cNvSpPr/>
          <p:nvPr/>
        </p:nvSpPr>
        <p:spPr>
          <a:xfrm>
            <a:off x="670652" y="3661076"/>
            <a:ext cx="3617106" cy="299086"/>
          </a:xfrm>
          <a:prstGeom prst="round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Intel</a:t>
            </a:r>
            <a:r>
              <a:rPr lang="en-US" dirty="0"/>
              <a:t> </a:t>
            </a:r>
            <a:r>
              <a:rPr lang="en-US" b="1" dirty="0"/>
              <a:t>Skylake</a:t>
            </a:r>
            <a:r>
              <a:rPr lang="en-US" dirty="0"/>
              <a:t> Uses </a:t>
            </a:r>
            <a:r>
              <a:rPr lang="en-US" b="1" dirty="0">
                <a:solidFill>
                  <a:schemeClr val="accent4"/>
                </a:solidFill>
              </a:rPr>
              <a:t>MBVR</a:t>
            </a:r>
            <a:r>
              <a:rPr lang="en-US" dirty="0"/>
              <a:t> PDN </a:t>
            </a:r>
          </a:p>
        </p:txBody>
      </p:sp>
      <p:sp>
        <p:nvSpPr>
          <p:cNvPr id="56" name="Rectangle: Diagonal Corners Rounded 55">
            <a:extLst>
              <a:ext uri="{FF2B5EF4-FFF2-40B4-BE49-F238E27FC236}">
                <a16:creationId xmlns:a16="http://schemas.microsoft.com/office/drawing/2014/main" id="{AE94893C-5FAA-4E8C-9EB3-56CB313E43B4}"/>
              </a:ext>
            </a:extLst>
          </p:cNvPr>
          <p:cNvSpPr/>
          <p:nvPr/>
        </p:nvSpPr>
        <p:spPr>
          <a:xfrm>
            <a:off x="5314198" y="1613230"/>
            <a:ext cx="3617106" cy="299086"/>
          </a:xfrm>
          <a:prstGeom prst="round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AMD Ryzen </a:t>
            </a:r>
            <a:r>
              <a:rPr lang="en-US" dirty="0"/>
              <a:t>Uses </a:t>
            </a:r>
            <a:r>
              <a:rPr lang="en-US" b="1" dirty="0">
                <a:solidFill>
                  <a:srgbClr val="92D050"/>
                </a:solidFill>
              </a:rPr>
              <a:t>LDO</a:t>
            </a:r>
            <a:r>
              <a:rPr lang="en-US" dirty="0"/>
              <a:t> PDN </a:t>
            </a:r>
          </a:p>
        </p:txBody>
      </p:sp>
      <p:sp>
        <p:nvSpPr>
          <p:cNvPr id="57" name="Rectangle: Diagonal Corners Rounded 56">
            <a:extLst>
              <a:ext uri="{FF2B5EF4-FFF2-40B4-BE49-F238E27FC236}">
                <a16:creationId xmlns:a16="http://schemas.microsoft.com/office/drawing/2014/main" id="{FF15110B-3ED3-46BC-A42E-DFAF5E5129A5}"/>
              </a:ext>
            </a:extLst>
          </p:cNvPr>
          <p:cNvSpPr/>
          <p:nvPr/>
        </p:nvSpPr>
        <p:spPr>
          <a:xfrm>
            <a:off x="5314198" y="3661395"/>
            <a:ext cx="3617106" cy="299086"/>
          </a:xfrm>
          <a:prstGeom prst="round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Intel </a:t>
            </a:r>
            <a:r>
              <a:rPr lang="en-US" b="1" dirty="0" err="1"/>
              <a:t>Icelake</a:t>
            </a:r>
            <a:r>
              <a:rPr lang="en-US" b="1" dirty="0"/>
              <a:t> </a:t>
            </a:r>
            <a:r>
              <a:rPr lang="en-US" dirty="0"/>
              <a:t>Uses </a:t>
            </a:r>
            <a:r>
              <a:rPr lang="en-US" b="1" dirty="0">
                <a:solidFill>
                  <a:schemeClr val="accent2"/>
                </a:solidFill>
              </a:rPr>
              <a:t>IVR</a:t>
            </a:r>
            <a:r>
              <a:rPr lang="en-US" dirty="0"/>
              <a:t> PDN (FIVR)</a:t>
            </a:r>
          </a:p>
        </p:txBody>
      </p:sp>
    </p:spTree>
    <p:extLst>
      <p:ext uri="{BB962C8B-B14F-4D97-AF65-F5344CB8AC3E}">
        <p14:creationId xmlns:p14="http://schemas.microsoft.com/office/powerpoint/2010/main" val="4265326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C390A-D671-C449-88D2-EF2871440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34"/>
            <a:ext cx="9144000" cy="606084"/>
          </a:xfrm>
        </p:spPr>
        <p:txBody>
          <a:bodyPr/>
          <a:lstStyle/>
          <a:p>
            <a:r>
              <a:rPr lang="en-US" sz="3500" dirty="0"/>
              <a:t>Our Goal: A Hybrid and Adaptive PDN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B80C7-3225-8F40-A511-EDE6CBE22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6172"/>
            <a:ext cx="9144000" cy="5293805"/>
          </a:xfrm>
        </p:spPr>
        <p:txBody>
          <a:bodyPr/>
          <a:lstStyle/>
          <a:p>
            <a:r>
              <a:rPr lang="en-US" sz="2000" dirty="0"/>
              <a:t>A </a:t>
            </a:r>
            <a:r>
              <a:rPr lang="en-US" sz="2000" dirty="0">
                <a:solidFill>
                  <a:schemeClr val="accent2"/>
                </a:solidFill>
              </a:rPr>
              <a:t>client processor </a:t>
            </a:r>
            <a:r>
              <a:rPr lang="en-US" sz="2000" dirty="0"/>
              <a:t>operates across a wide range of </a:t>
            </a:r>
            <a:r>
              <a:rPr lang="en-US" sz="2000" dirty="0">
                <a:solidFill>
                  <a:schemeClr val="accent5"/>
                </a:solidFill>
              </a:rPr>
              <a:t>power consumption</a:t>
            </a:r>
            <a:r>
              <a:rPr lang="en-US" sz="2000" dirty="0"/>
              <a:t> and executes a wide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variety of workloads</a:t>
            </a:r>
            <a:endParaRPr lang="en-US" sz="2000" dirty="0"/>
          </a:p>
          <a:p>
            <a:r>
              <a:rPr lang="en-US" sz="2000" dirty="0"/>
              <a:t>We find that there is </a:t>
            </a:r>
            <a:r>
              <a:rPr lang="en-US" sz="2000" b="1" dirty="0">
                <a:solidFill>
                  <a:srgbClr val="FF0000"/>
                </a:solidFill>
              </a:rPr>
              <a:t>no single PDN </a:t>
            </a:r>
            <a:r>
              <a:rPr lang="en-US" sz="2000" dirty="0"/>
              <a:t>for modern client processors that </a:t>
            </a:r>
            <a:r>
              <a:rPr lang="en-US" sz="2000" dirty="0">
                <a:solidFill>
                  <a:schemeClr val="accent6"/>
                </a:solidFill>
              </a:rPr>
              <a:t>provides a high energy-efficiency </a:t>
            </a:r>
            <a:r>
              <a:rPr lang="en-US" sz="2000" dirty="0"/>
              <a:t>across the wide range of </a:t>
            </a:r>
            <a:r>
              <a:rPr lang="en-US" sz="2000" dirty="0">
                <a:solidFill>
                  <a:schemeClr val="accent5"/>
                </a:solidFill>
              </a:rPr>
              <a:t>power consumption</a:t>
            </a:r>
            <a:r>
              <a:rPr lang="en-US" sz="2000" dirty="0"/>
              <a:t> and wide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variety of workloads</a:t>
            </a:r>
            <a:endParaRPr lang="en-US" sz="2000" b="1" dirty="0">
              <a:solidFill>
                <a:srgbClr val="0066FF"/>
              </a:solidFill>
            </a:endParaRPr>
          </a:p>
          <a:p>
            <a:pPr>
              <a:buClr>
                <a:schemeClr val="tx1"/>
              </a:buClr>
            </a:pPr>
            <a:r>
              <a:rPr lang="en-US" sz="2000" b="1" dirty="0">
                <a:solidFill>
                  <a:srgbClr val="0066FF"/>
                </a:solidFill>
              </a:rPr>
              <a:t>Our Goal is to propose a new PDN architecture that overcomes the inefficiencies of prior PDN architectures</a:t>
            </a:r>
          </a:p>
          <a:p>
            <a:pPr>
              <a:buClr>
                <a:schemeClr val="tx1"/>
              </a:buClr>
            </a:pPr>
            <a:r>
              <a:rPr lang="en-US" sz="2000" dirty="0"/>
              <a:t>To this end, we propose </a:t>
            </a:r>
            <a:r>
              <a:rPr lang="en-US" sz="2000" b="1" dirty="0">
                <a:solidFill>
                  <a:schemeClr val="accent6"/>
                </a:solidFill>
              </a:rPr>
              <a:t>a hybrid and adaptive PDN </a:t>
            </a:r>
            <a:r>
              <a:rPr lang="en-US" sz="2000" dirty="0"/>
              <a:t>that provides the </a:t>
            </a:r>
            <a:r>
              <a:rPr lang="en-US" sz="2000" b="1" dirty="0">
                <a:solidFill>
                  <a:srgbClr val="7030A0"/>
                </a:solidFill>
              </a:rPr>
              <a:t>advantages of </a:t>
            </a:r>
            <a:r>
              <a:rPr lang="en-US" sz="2000" dirty="0"/>
              <a:t>each one of the </a:t>
            </a:r>
            <a:r>
              <a:rPr lang="en-US" sz="2000" dirty="0">
                <a:solidFill>
                  <a:schemeClr val="accent2"/>
                </a:solidFill>
              </a:rPr>
              <a:t>three commonly-used PDNs</a:t>
            </a:r>
          </a:p>
          <a:p>
            <a:pPr lvl="1">
              <a:buClr>
                <a:schemeClr val="tx1"/>
              </a:buClr>
            </a:pPr>
            <a:r>
              <a:rPr lang="en-US" sz="1800" dirty="0"/>
              <a:t>by dynamically adapting the hybrid PDN based on </a:t>
            </a:r>
            <a:r>
              <a:rPr lang="en-US" sz="1800" dirty="0">
                <a:solidFill>
                  <a:schemeClr val="accent1"/>
                </a:solidFill>
              </a:rPr>
              <a:t>processor power consumption </a:t>
            </a:r>
            <a:r>
              <a:rPr lang="en-US" sz="1800" dirty="0"/>
              <a:t>and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workload characteristics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A40B847-2CD8-4E4C-BF18-F2670009CAE6}"/>
              </a:ext>
            </a:extLst>
          </p:cNvPr>
          <p:cNvGrpSpPr/>
          <p:nvPr/>
        </p:nvGrpSpPr>
        <p:grpSpPr>
          <a:xfrm>
            <a:off x="2144417" y="4579227"/>
            <a:ext cx="4855165" cy="2098565"/>
            <a:chOff x="1722770" y="4061141"/>
            <a:chExt cx="5340883" cy="25424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ECA3AF2-7DBC-43C1-843E-57284F04D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22770" y="4824970"/>
              <a:ext cx="3621179" cy="13328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B0AF93C-84AB-467A-9A34-11B820C54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79092" y="4490969"/>
              <a:ext cx="2764857" cy="10864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41AB8D3-0B75-4CDA-8962-C6B385F89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47681" y="4061141"/>
              <a:ext cx="2915972" cy="2542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450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311275" algn="l"/>
              </a:tabLst>
            </a:pPr>
            <a:r>
              <a:rPr lang="en-US" sz="3600" dirty="0" err="1"/>
              <a:t>FlexWatts</a:t>
            </a:r>
            <a:r>
              <a:rPr lang="en-US" sz="3600" dirty="0"/>
              <a:t>: Key Results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1E8AB-9F01-7E47-8B99-B1929C5EA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909046"/>
            <a:ext cx="9143999" cy="5293805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sz="2250" dirty="0" err="1">
                <a:solidFill>
                  <a:schemeClr val="accent6"/>
                </a:solidFill>
              </a:rPr>
              <a:t>FlexWatts</a:t>
            </a:r>
            <a:r>
              <a:rPr lang="en-US" sz="2250" dirty="0"/>
              <a:t> is the </a:t>
            </a:r>
            <a:r>
              <a:rPr lang="en-US" sz="2250" dirty="0">
                <a:solidFill>
                  <a:srgbClr val="0066FF"/>
                </a:solidFill>
              </a:rPr>
              <a:t>first </a:t>
            </a:r>
            <a:r>
              <a:rPr lang="en-US" sz="2250" dirty="0"/>
              <a:t>hybrid PDN to use two types of on-chip voltage regulators (</a:t>
            </a:r>
            <a:r>
              <a:rPr lang="en-US" sz="2250" dirty="0">
                <a:solidFill>
                  <a:schemeClr val="accent4">
                    <a:lumMod val="75000"/>
                  </a:schemeClr>
                </a:solidFill>
              </a:rPr>
              <a:t>IVR</a:t>
            </a:r>
            <a:r>
              <a:rPr lang="en-US" sz="2250" dirty="0"/>
              <a:t> and </a:t>
            </a:r>
            <a:r>
              <a:rPr lang="en-US" sz="2250" dirty="0">
                <a:solidFill>
                  <a:srgbClr val="7030A0"/>
                </a:solidFill>
              </a:rPr>
              <a:t>LDO</a:t>
            </a:r>
            <a:r>
              <a:rPr lang="en-US" sz="2250" dirty="0"/>
              <a:t>) to leverage the </a:t>
            </a:r>
            <a:r>
              <a:rPr lang="en-US" sz="2250" dirty="0">
                <a:solidFill>
                  <a:schemeClr val="accent2"/>
                </a:solidFill>
              </a:rPr>
              <a:t>advantages</a:t>
            </a:r>
            <a:r>
              <a:rPr lang="en-US" sz="2250" dirty="0"/>
              <a:t> of both</a:t>
            </a:r>
          </a:p>
          <a:p>
            <a:pPr>
              <a:buClr>
                <a:schemeClr val="tx1"/>
              </a:buClr>
            </a:pPr>
            <a:endParaRPr lang="en-US" sz="1050" dirty="0"/>
          </a:p>
          <a:p>
            <a:pPr>
              <a:buClr>
                <a:schemeClr val="tx1"/>
              </a:buClr>
            </a:pPr>
            <a:r>
              <a:rPr lang="en-US" sz="2250" dirty="0">
                <a:solidFill>
                  <a:schemeClr val="accent6"/>
                </a:solidFill>
              </a:rPr>
              <a:t>FlexWatts</a:t>
            </a:r>
            <a:r>
              <a:rPr lang="en-US" sz="2250" dirty="0"/>
              <a:t> efficiently </a:t>
            </a:r>
            <a:r>
              <a:rPr lang="en-US" sz="2250" dirty="0">
                <a:solidFill>
                  <a:srgbClr val="0066FF"/>
                </a:solidFill>
              </a:rPr>
              <a:t>chooses the processor PDN</a:t>
            </a:r>
            <a:r>
              <a:rPr lang="en-US" sz="2250" dirty="0"/>
              <a:t> based on the </a:t>
            </a:r>
            <a:r>
              <a:rPr lang="en-US" sz="2250" dirty="0">
                <a:solidFill>
                  <a:srgbClr val="7030A0"/>
                </a:solidFill>
              </a:rPr>
              <a:t>power demands </a:t>
            </a:r>
            <a:r>
              <a:rPr lang="en-US" sz="2250" dirty="0"/>
              <a:t>and</a:t>
            </a:r>
            <a:r>
              <a:rPr lang="en-US" sz="2250" dirty="0">
                <a:solidFill>
                  <a:srgbClr val="7030A0"/>
                </a:solidFill>
              </a:rPr>
              <a:t> </a:t>
            </a:r>
            <a:r>
              <a:rPr lang="en-US" sz="2250" dirty="0">
                <a:solidFill>
                  <a:schemeClr val="accent4">
                    <a:lumMod val="75000"/>
                  </a:schemeClr>
                </a:solidFill>
              </a:rPr>
              <a:t>workload characteristics</a:t>
            </a:r>
            <a:endParaRPr lang="en-US" sz="2250" dirty="0"/>
          </a:p>
          <a:p>
            <a:pPr>
              <a:buClr>
                <a:schemeClr val="tx1"/>
              </a:buClr>
            </a:pPr>
            <a:endParaRPr lang="en-US" sz="1000" dirty="0"/>
          </a:p>
          <a:p>
            <a:r>
              <a:rPr lang="en-US" sz="2250" dirty="0"/>
              <a:t>We evaluate </a:t>
            </a:r>
            <a:r>
              <a:rPr lang="en-US" sz="2250" dirty="0">
                <a:solidFill>
                  <a:schemeClr val="accent6"/>
                </a:solidFill>
              </a:rPr>
              <a:t>FlexWatts</a:t>
            </a:r>
            <a:r>
              <a:rPr lang="en-US" sz="2250" dirty="0"/>
              <a:t> using our </a:t>
            </a:r>
            <a:r>
              <a:rPr lang="en-US" sz="2250" dirty="0">
                <a:solidFill>
                  <a:schemeClr val="accent4">
                    <a:lumMod val="75000"/>
                  </a:schemeClr>
                </a:solidFill>
              </a:rPr>
              <a:t>new open-sourced </a:t>
            </a:r>
            <a:r>
              <a:rPr lang="en-US" sz="2250" dirty="0" err="1">
                <a:solidFill>
                  <a:schemeClr val="accent4">
                    <a:lumMod val="75000"/>
                  </a:schemeClr>
                </a:solidFill>
              </a:rPr>
              <a:t>PDNspot</a:t>
            </a:r>
            <a:r>
              <a:rPr lang="en-US" sz="2250" dirty="0">
                <a:solidFill>
                  <a:schemeClr val="accent4">
                    <a:lumMod val="75000"/>
                  </a:schemeClr>
                </a:solidFill>
              </a:rPr>
              <a:t> model</a:t>
            </a:r>
          </a:p>
          <a:p>
            <a:pPr lvl="1"/>
            <a:r>
              <a:rPr lang="en-US" sz="1900" dirty="0" err="1">
                <a:solidFill>
                  <a:schemeClr val="accent6"/>
                </a:solidFill>
              </a:rPr>
              <a:t>FlexWatts</a:t>
            </a:r>
            <a:r>
              <a:rPr lang="en-US" sz="1900" dirty="0"/>
              <a:t> </a:t>
            </a:r>
            <a:r>
              <a:rPr lang="en-US" sz="1900" dirty="0">
                <a:solidFill>
                  <a:srgbClr val="0066FF"/>
                </a:solidFill>
              </a:rPr>
              <a:t>improves the performance </a:t>
            </a:r>
            <a:r>
              <a:rPr lang="en-US" sz="1900" dirty="0"/>
              <a:t>of CPU and graphics workloads (by up to 22% and 25%, respectively, for 4W thermal design power (TDP)) </a:t>
            </a:r>
          </a:p>
          <a:p>
            <a:pPr lvl="1"/>
            <a:r>
              <a:rPr lang="en-US" sz="1900" dirty="0" err="1">
                <a:solidFill>
                  <a:schemeClr val="accent6"/>
                </a:solidFill>
              </a:rPr>
              <a:t>FlexWatts</a:t>
            </a:r>
            <a:r>
              <a:rPr lang="en-US" sz="1900" dirty="0">
                <a:solidFill>
                  <a:srgbClr val="0066FF"/>
                </a:solidFill>
              </a:rPr>
              <a:t> reduces the average power consumption </a:t>
            </a:r>
            <a:r>
              <a:rPr lang="en-US" sz="1900" dirty="0"/>
              <a:t>of battery life workloads (by up to 11%) across all TDPs</a:t>
            </a:r>
          </a:p>
          <a:p>
            <a:pPr lvl="1"/>
            <a:endParaRPr lang="en-US" sz="1000" dirty="0"/>
          </a:p>
          <a:p>
            <a:r>
              <a:rPr lang="en-US" sz="2250" dirty="0"/>
              <a:t>We </a:t>
            </a:r>
            <a:r>
              <a:rPr lang="en-US" sz="2250" b="1" dirty="0">
                <a:solidFill>
                  <a:schemeClr val="accent2"/>
                </a:solidFill>
              </a:rPr>
              <a:t>show</a:t>
            </a:r>
            <a:r>
              <a:rPr lang="en-US" sz="2250" dirty="0"/>
              <a:t> that </a:t>
            </a:r>
            <a:r>
              <a:rPr lang="en-US" sz="2250" dirty="0">
                <a:solidFill>
                  <a:schemeClr val="accent6"/>
                </a:solidFill>
              </a:rPr>
              <a:t>FlexWatts</a:t>
            </a:r>
            <a:r>
              <a:rPr lang="en-US" sz="2250" dirty="0"/>
              <a:t> is an effective approach: </a:t>
            </a:r>
          </a:p>
          <a:p>
            <a:pPr lvl="1"/>
            <a:r>
              <a:rPr lang="en-US" sz="1850" dirty="0"/>
              <a:t>To </a:t>
            </a:r>
            <a:r>
              <a:rPr lang="en-US" sz="1850" dirty="0">
                <a:solidFill>
                  <a:srgbClr val="0066FF"/>
                </a:solidFill>
              </a:rPr>
              <a:t>provide high efficiency and high performance </a:t>
            </a:r>
            <a:r>
              <a:rPr lang="en-US" sz="1850" dirty="0"/>
              <a:t>in metrics of interest </a:t>
            </a:r>
          </a:p>
          <a:p>
            <a:pPr lvl="1"/>
            <a:r>
              <a:rPr lang="en-US" sz="1850" dirty="0"/>
              <a:t>In client processors across a wide spectrum of TDPs and workloads with </a:t>
            </a:r>
            <a:r>
              <a:rPr lang="en-US" sz="1850" dirty="0">
                <a:solidFill>
                  <a:srgbClr val="7030A0"/>
                </a:solidFill>
              </a:rPr>
              <a:t>minimal overhead</a:t>
            </a:r>
            <a:endParaRPr lang="en-US" sz="1850" dirty="0"/>
          </a:p>
          <a:p>
            <a:endParaRPr lang="en-US" sz="23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67CAB7-84CF-40AA-A00D-8C3E911BD0D3}"/>
              </a:ext>
            </a:extLst>
          </p:cNvPr>
          <p:cNvSpPr/>
          <p:nvPr/>
        </p:nvSpPr>
        <p:spPr>
          <a:xfrm>
            <a:off x="2513717" y="6455159"/>
            <a:ext cx="4205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https://github.com/CMU-SAFARI/PDNspot</a:t>
            </a:r>
            <a:r>
              <a:rPr lang="en-US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86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echnion-Israel Institute of Technology | The Global Network for Advanced  Management">
            <a:extLst>
              <a:ext uri="{FF2B5EF4-FFF2-40B4-BE49-F238E27FC236}">
                <a16:creationId xmlns:a16="http://schemas.microsoft.com/office/drawing/2014/main" id="{91D6896B-0324-40E2-BAB5-70CB5E9B55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84"/>
          <a:stretch/>
        </p:blipFill>
        <p:spPr bwMode="auto">
          <a:xfrm>
            <a:off x="5685143" y="5495468"/>
            <a:ext cx="861140" cy="69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0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51868" y="3449343"/>
            <a:ext cx="904026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600" i="1" baseline="30000" dirty="0">
                <a:latin typeface="Cambria" panose="02040503050406030204" pitchFamily="18" charset="0"/>
              </a:rPr>
              <a:t>1 </a:t>
            </a:r>
            <a:br>
              <a:rPr lang="en-US" sz="2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latin typeface="Cambria" panose="02040503050406030204" pitchFamily="18" charset="0"/>
              </a:rPr>
              <a:t>Mohammed Alser</a:t>
            </a:r>
            <a:r>
              <a:rPr lang="en-US" sz="2400" i="1" baseline="30000" dirty="0">
                <a:latin typeface="Cambria" panose="02040503050406030204" pitchFamily="18" charset="0"/>
              </a:rPr>
              <a:t>1        </a:t>
            </a:r>
            <a:r>
              <a:rPr lang="en-US" sz="2400" i="1" dirty="0">
                <a:latin typeface="Cambria" panose="02040503050406030204" pitchFamily="18" charset="0"/>
              </a:rPr>
              <a:t>Jeremie S. Kim</a:t>
            </a:r>
            <a:r>
              <a:rPr lang="en-US" sz="2400" i="1" baseline="30000" dirty="0">
                <a:latin typeface="Cambria" panose="02040503050406030204" pitchFamily="18" charset="0"/>
              </a:rPr>
              <a:t>1      </a:t>
            </a:r>
            <a:r>
              <a:rPr lang="en-US" sz="2400" i="1" dirty="0">
                <a:latin typeface="Cambria" panose="02040503050406030204" pitchFamily="18" charset="0"/>
              </a:rPr>
              <a:t>Lois Orosa</a:t>
            </a:r>
            <a:r>
              <a:rPr lang="en-US" sz="2400" i="1" baseline="30000" dirty="0">
                <a:latin typeface="Cambria" panose="02040503050406030204" pitchFamily="18" charset="0"/>
              </a:rPr>
              <a:t>1     </a:t>
            </a:r>
            <a:r>
              <a:rPr lang="en-US" sz="2400" i="1" dirty="0">
                <a:latin typeface="Cambria" panose="02040503050406030204" pitchFamily="18" charset="0"/>
              </a:rPr>
              <a:t>Efraim Rotem</a:t>
            </a:r>
            <a:r>
              <a:rPr lang="en-US" sz="2400" i="1" baseline="30000" dirty="0">
                <a:latin typeface="Cambria" panose="02040503050406030204" pitchFamily="18" charset="0"/>
              </a:rPr>
              <a:t>2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Avi Mendelson</a:t>
            </a:r>
            <a:r>
              <a:rPr lang="en-US" sz="2400" i="1" baseline="30000" dirty="0">
                <a:latin typeface="Cambria" panose="02040503050406030204" pitchFamily="18" charset="0"/>
              </a:rPr>
              <a:t>3,4      </a:t>
            </a:r>
            <a:r>
              <a:rPr lang="en-US" sz="2400" i="1" dirty="0">
                <a:latin typeface="Cambria" panose="02040503050406030204" pitchFamily="18" charset="0"/>
              </a:rPr>
              <a:t>Anupam Chattopadhyay</a:t>
            </a:r>
            <a:r>
              <a:rPr lang="en-US" sz="2400" i="1" baseline="30000" dirty="0">
                <a:latin typeface="Cambria" panose="02040503050406030204" pitchFamily="18" charset="0"/>
              </a:rPr>
              <a:t> 4 </a:t>
            </a:r>
            <a:r>
              <a:rPr lang="en-US" sz="2400" i="1" dirty="0">
                <a:latin typeface="Cambria" panose="02040503050406030204" pitchFamily="18" charset="0"/>
              </a:rPr>
              <a:t>     Onur Mutlu</a:t>
            </a:r>
            <a:r>
              <a:rPr lang="en-US" sz="2400" i="1" baseline="30000" dirty="0"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02696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FlexWatts</a:t>
            </a:r>
            <a:r>
              <a:rPr lang="en-US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: A Power- and Workload-Aware Hybrid Power Delivery Network for </a:t>
            </a:r>
          </a:p>
          <a:p>
            <a:pPr>
              <a:lnSpc>
                <a:spcPct val="100000"/>
              </a:lnSpc>
            </a:pPr>
            <a:r>
              <a:rPr lang="en-US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Energy-Efficient Microprocessors</a:t>
            </a: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4095920D-EB2B-4492-B917-CB6BC9649A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47104" y="5499134"/>
            <a:ext cx="2176948" cy="804459"/>
            <a:chOff x="2817" y="2869"/>
            <a:chExt cx="2928" cy="1082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7DE0BF48-53B9-4C09-A3F3-BEA50B99DE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11FFCDEE-DF16-407D-B902-C904FFDD1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F843DB89-946E-48E6-B032-E257D6D2B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89A9A8-14D8-4FEF-9BE4-1230E6B01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220BF5A0-5D7C-4C91-92B9-684F783EE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B61CA3AA-41FF-48C1-9F16-A63945C56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5EAFF5EB-4343-48AA-B386-FF2F6D0CB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DC358B69-7037-49FC-B6F6-0D3CB28E3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F2289114-D192-4344-983C-EFDD137F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7DED545B-31D3-437C-A5DF-4FE707B86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951320BC-6DA6-4C6D-8DF6-FDBB92CA3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B66AC3EB-8E06-4AB8-944C-3509B200C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8446A5B-7811-48EC-A881-6F826A9EDFCB}"/>
              </a:ext>
            </a:extLst>
          </p:cNvPr>
          <p:cNvSpPr/>
          <p:nvPr/>
        </p:nvSpPr>
        <p:spPr>
          <a:xfrm>
            <a:off x="1994981" y="5417237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6933A87-10A1-4EC1-AC6D-AE00D231E2F0}"/>
              </a:ext>
            </a:extLst>
          </p:cNvPr>
          <p:cNvSpPr/>
          <p:nvPr/>
        </p:nvSpPr>
        <p:spPr>
          <a:xfrm>
            <a:off x="228880" y="5417237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531BD4-39A4-4025-B3A0-EAC637CBD15B}"/>
              </a:ext>
            </a:extLst>
          </p:cNvPr>
          <p:cNvSpPr/>
          <p:nvPr/>
        </p:nvSpPr>
        <p:spPr>
          <a:xfrm>
            <a:off x="4110949" y="5417237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2</a:t>
            </a:r>
            <a:endParaRPr lang="en-US" dirty="0"/>
          </a:p>
        </p:txBody>
      </p:sp>
      <p:pic>
        <p:nvPicPr>
          <p:cNvPr id="1026" name="Picture 2" descr="How to Build an Impactful Research Group">
            <a:extLst>
              <a:ext uri="{FF2B5EF4-FFF2-40B4-BE49-F238E27FC236}">
                <a16:creationId xmlns:a16="http://schemas.microsoft.com/office/drawing/2014/main" id="{99574C87-536D-499F-BB80-EB12C72F1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51" y="5771105"/>
            <a:ext cx="1405526" cy="55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8346DE41-7E35-47BE-A72A-6C80712A1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083" y="5576158"/>
            <a:ext cx="1786461" cy="63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988DDC-3E04-4358-9B5F-6F9770CECA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9917" y="5646930"/>
            <a:ext cx="1011783" cy="437528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1E84087F-3EAA-4487-AB56-ECDFBF82F00B}"/>
              </a:ext>
            </a:extLst>
          </p:cNvPr>
          <p:cNvSpPr/>
          <p:nvPr/>
        </p:nvSpPr>
        <p:spPr>
          <a:xfrm>
            <a:off x="5730285" y="5340279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3</a:t>
            </a:r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82DC97-1E4E-4B4E-B883-6A102D407D94}"/>
              </a:ext>
            </a:extLst>
          </p:cNvPr>
          <p:cNvSpPr/>
          <p:nvPr/>
        </p:nvSpPr>
        <p:spPr>
          <a:xfrm>
            <a:off x="6822326" y="5371768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0090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714</Words>
  <Application>Microsoft Office PowerPoint</Application>
  <PresentationFormat>On-screen Show (4:3)</PresentationFormat>
  <Paragraphs>84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Calibri</vt:lpstr>
      <vt:lpstr>Cambria</vt:lpstr>
      <vt:lpstr>Segoe UI</vt:lpstr>
      <vt:lpstr>Calibri Light</vt:lpstr>
      <vt:lpstr>Arial</vt:lpstr>
      <vt:lpstr>Office Theme</vt:lpstr>
      <vt:lpstr>PowerPoint Presentation</vt:lpstr>
      <vt:lpstr>The Power Delivery Network (PDN) Debate</vt:lpstr>
      <vt:lpstr>Our Goal: A Hybrid and Adaptive PDN </vt:lpstr>
      <vt:lpstr>FlexWatts: Key Results</vt:lpstr>
      <vt:lpstr>PowerPoint Presentation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Jawad Haj-Yahya</cp:lastModifiedBy>
  <cp:revision>3222</cp:revision>
  <dcterms:created xsi:type="dcterms:W3CDTF">2017-06-05T15:22:10Z</dcterms:created>
  <dcterms:modified xsi:type="dcterms:W3CDTF">2020-10-04T23:48:08Z</dcterms:modified>
</cp:coreProperties>
</file>