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674" r:id="rId2"/>
    <p:sldId id="575" r:id="rId3"/>
    <p:sldId id="735" r:id="rId4"/>
    <p:sldId id="630" r:id="rId5"/>
    <p:sldId id="723" r:id="rId6"/>
    <p:sldId id="631" r:id="rId7"/>
    <p:sldId id="632" r:id="rId8"/>
    <p:sldId id="629" r:id="rId9"/>
    <p:sldId id="641" r:id="rId10"/>
    <p:sldId id="729" r:id="rId11"/>
    <p:sldId id="736" r:id="rId12"/>
    <p:sldId id="731" r:id="rId13"/>
    <p:sldId id="642" r:id="rId14"/>
    <p:sldId id="728" r:id="rId15"/>
    <p:sldId id="740" r:id="rId16"/>
    <p:sldId id="743" r:id="rId17"/>
    <p:sldId id="744" r:id="rId18"/>
    <p:sldId id="688" r:id="rId19"/>
    <p:sldId id="751" r:id="rId20"/>
    <p:sldId id="696" r:id="rId21"/>
    <p:sldId id="737" r:id="rId22"/>
    <p:sldId id="695" r:id="rId23"/>
    <p:sldId id="697" r:id="rId24"/>
    <p:sldId id="698" r:id="rId25"/>
    <p:sldId id="699" r:id="rId26"/>
    <p:sldId id="738" r:id="rId27"/>
    <p:sldId id="750" r:id="rId28"/>
    <p:sldId id="714" r:id="rId29"/>
    <p:sldId id="763" r:id="rId30"/>
    <p:sldId id="765" r:id="rId31"/>
    <p:sldId id="748" r:id="rId32"/>
    <p:sldId id="739" r:id="rId33"/>
    <p:sldId id="732" r:id="rId34"/>
    <p:sldId id="753" r:id="rId35"/>
    <p:sldId id="620" r:id="rId36"/>
    <p:sldId id="724" r:id="rId37"/>
    <p:sldId id="664" r:id="rId38"/>
    <p:sldId id="669" r:id="rId39"/>
    <p:sldId id="730" r:id="rId40"/>
    <p:sldId id="726" r:id="rId41"/>
    <p:sldId id="727" r:id="rId42"/>
    <p:sldId id="685" r:id="rId43"/>
    <p:sldId id="741" r:id="rId44"/>
    <p:sldId id="742" r:id="rId45"/>
    <p:sldId id="745" r:id="rId46"/>
    <p:sldId id="746" r:id="rId47"/>
    <p:sldId id="747" r:id="rId48"/>
    <p:sldId id="749" r:id="rId49"/>
    <p:sldId id="752" r:id="rId50"/>
    <p:sldId id="755" r:id="rId51"/>
    <p:sldId id="756" r:id="rId52"/>
    <p:sldId id="757" r:id="rId53"/>
    <p:sldId id="758" r:id="rId54"/>
    <p:sldId id="759" r:id="rId55"/>
    <p:sldId id="760" r:id="rId56"/>
    <p:sldId id="761" r:id="rId57"/>
    <p:sldId id="762" r:id="rId58"/>
    <p:sldId id="764" r:id="rId59"/>
    <p:sldId id="766" r:id="rId60"/>
    <p:sldId id="720" r:id="rId61"/>
    <p:sldId id="713" r:id="rId62"/>
    <p:sldId id="754" r:id="rId63"/>
    <p:sldId id="733" r:id="rId64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gata Ghose" initials="SG" lastIdx="7" clrIdx="0">
    <p:extLst>
      <p:ext uri="{19B8F6BF-5375-455C-9EA6-DF929625EA0E}">
        <p15:presenceInfo xmlns:p15="http://schemas.microsoft.com/office/powerpoint/2012/main" userId="c58cccf3241beb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696969"/>
    <a:srgbClr val="A6A6A6"/>
    <a:srgbClr val="404040"/>
    <a:srgbClr val="D9D9D9"/>
    <a:srgbClr val="0000FF"/>
    <a:srgbClr val="B31B1B"/>
    <a:srgbClr val="0066FF"/>
    <a:srgbClr val="FFFFFF"/>
    <a:srgbClr val="F9F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3955" autoAdjust="0"/>
  </p:normalViewPr>
  <p:slideViewPr>
    <p:cSldViewPr>
      <p:cViewPr>
        <p:scale>
          <a:sx n="70" d="100"/>
          <a:sy n="70" d="100"/>
        </p:scale>
        <p:origin x="624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Sprinkler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Sheet1!$B$4:$B$7</c:f>
              <c:numCache>
                <c:formatCode>General</c:formatCode>
                <c:ptCount val="4"/>
                <c:pt idx="0">
                  <c:v>0.495</c:v>
                </c:pt>
                <c:pt idx="1">
                  <c:v>0.31</c:v>
                </c:pt>
                <c:pt idx="2">
                  <c:v>9.5000000000000001E-2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26-45AD-91EF-731D1C276DF4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Sprinkler+Fairness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Sheet1!$C$4:$C$7</c:f>
              <c:numCache>
                <c:formatCode>General</c:formatCode>
                <c:ptCount val="4"/>
                <c:pt idx="0">
                  <c:v>0.7</c:v>
                </c:pt>
                <c:pt idx="1">
                  <c:v>0.49</c:v>
                </c:pt>
                <c:pt idx="2">
                  <c:v>0.22500000000000001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26-45AD-91EF-731D1C276DF4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FLIN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Sheet1!$D$4:$D$7</c:f>
              <c:numCache>
                <c:formatCode>General</c:formatCode>
                <c:ptCount val="4"/>
                <c:pt idx="0">
                  <c:v>0.91</c:v>
                </c:pt>
                <c:pt idx="1">
                  <c:v>0.88</c:v>
                </c:pt>
                <c:pt idx="2">
                  <c:v>0.53</c:v>
                </c:pt>
                <c:pt idx="3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26-45AD-91EF-731D1C276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523942304"/>
        <c:axId val="410697848"/>
      </c:barChart>
      <c:catAx>
        <c:axId val="523942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Fraction of High-Intensity Traces in Workload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97848"/>
        <c:crosses val="autoZero"/>
        <c:auto val="1"/>
        <c:lblAlgn val="ctr"/>
        <c:lblOffset val="0"/>
        <c:noMultiLvlLbl val="0"/>
      </c:catAx>
      <c:valAx>
        <c:axId val="41069784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Fairness</a:t>
                </a:r>
              </a:p>
            </c:rich>
          </c:tx>
          <c:layout>
            <c:manualLayout>
              <c:xMode val="edge"/>
              <c:yMode val="edge"/>
              <c:x val="7.9912089151185119E-3"/>
              <c:y val="0.3329933526145871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2304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Sprinkler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Sheet1!$B$10:$B$13</c:f>
              <c:numCache>
                <c:formatCode>General</c:formatCode>
                <c:ptCount val="4"/>
                <c:pt idx="0">
                  <c:v>2.5</c:v>
                </c:pt>
                <c:pt idx="1">
                  <c:v>1.4950000000000001</c:v>
                </c:pt>
                <c:pt idx="2">
                  <c:v>0.75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8-472B-9C4A-F1628C8D92D9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Sprinkler+Fairness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Sheet1!$C$10:$C$13</c:f>
              <c:numCache>
                <c:formatCode>General</c:formatCode>
                <c:ptCount val="4"/>
                <c:pt idx="0">
                  <c:v>2.8</c:v>
                </c:pt>
                <c:pt idx="1">
                  <c:v>1.9</c:v>
                </c:pt>
                <c:pt idx="2">
                  <c:v>1.2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38-472B-9C4A-F1628C8D92D9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FLIN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Sheet1!$A$4:$A$7</c:f>
              <c:numCache>
                <c:formatCode>0%</c:formatCode>
                <c:ptCount val="4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</c:numCache>
            </c:numRef>
          </c:cat>
          <c:val>
            <c:numRef>
              <c:f>Sheet1!$D$10:$D$13</c:f>
              <c:numCache>
                <c:formatCode>General</c:formatCode>
                <c:ptCount val="4"/>
                <c:pt idx="0">
                  <c:v>3.45</c:v>
                </c:pt>
                <c:pt idx="1">
                  <c:v>2.6</c:v>
                </c:pt>
                <c:pt idx="2">
                  <c:v>1.7</c:v>
                </c:pt>
                <c:pt idx="3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38-472B-9C4A-F1628C8D9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523942304"/>
        <c:axId val="410697848"/>
      </c:barChart>
      <c:catAx>
        <c:axId val="5239423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Fraction of High-Intensity Traces in Workload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697848"/>
        <c:crosses val="autoZero"/>
        <c:auto val="1"/>
        <c:lblAlgn val="ctr"/>
        <c:lblOffset val="0"/>
        <c:noMultiLvlLbl val="0"/>
      </c:catAx>
      <c:valAx>
        <c:axId val="41069784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 dirty="0"/>
                  <a:t>Weighted Speedup</a:t>
                </a:r>
              </a:p>
            </c:rich>
          </c:tx>
          <c:layout>
            <c:manualLayout>
              <c:xMode val="edge"/>
              <c:yMode val="edge"/>
              <c:x val="6.3929671320948093E-3"/>
              <c:y val="0.159596860076928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2304"/>
        <c:crosses val="autoZero"/>
        <c:crossBetween val="between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6/5/2018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6/5/2018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459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4946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9407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4754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48544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8481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0566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642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</a:t>
            </a:r>
            <a:r>
              <a:rPr lang="en-US" baseline="0" dirty="0" smtClean="0"/>
              <a:t> goal, link to sources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6072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ani</a:t>
            </a:r>
            <a:r>
              <a:rPr lang="en-US" baseline="0" dirty="0" smtClean="0"/>
              <a:t>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45241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57419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9543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71800" y="549275"/>
            <a:ext cx="36576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6858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7138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2430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92087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962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6434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011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436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58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928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2283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058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Simplify to two queues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9824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simpler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498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Fix completely, add estimation</a:t>
            </a:r>
            <a:r>
              <a:rPr lang="en-US" baseline="0" dirty="0" smtClean="0"/>
              <a:t> logic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6945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 heterogeneity</a:t>
            </a:r>
          </a:p>
          <a:p>
            <a:r>
              <a:rPr lang="en-US" dirty="0" smtClean="0"/>
              <a:t>Backup</a:t>
            </a:r>
            <a:r>
              <a:rPr lang="en-US" baseline="0" dirty="0" smtClean="0"/>
              <a:t> slides – review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641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100" baseline="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6" name="Rectangle 5"/>
          <p:cNvSpPr>
            <a:spLocks noChangeAspect="1"/>
          </p:cNvSpPr>
          <p:nvPr userDrawn="1"/>
        </p:nvSpPr>
        <p:spPr>
          <a:xfrm>
            <a:off x="8161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042" y="237744"/>
            <a:ext cx="2724912" cy="242414"/>
          </a:xfrm>
          <a:prstGeom prst="rect">
            <a:avLst/>
          </a:prstGeom>
        </p:spPr>
      </p:pic>
      <p:pic>
        <p:nvPicPr>
          <p:cNvPr id="10" name="Picture 6" descr="Related image">
            <a:extLst>
              <a:ext uri="{FF2B5EF4-FFF2-40B4-BE49-F238E27FC236}">
                <a16:creationId xmlns:a16="http://schemas.microsoft.com/office/drawing/2014/main" id="{018DA64F-012C-429D-8587-E52866BB78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94" y="84318"/>
            <a:ext cx="467739" cy="49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nudt">
            <a:extLst>
              <a:ext uri="{FF2B5EF4-FFF2-40B4-BE49-F238E27FC236}">
                <a16:creationId xmlns:a16="http://schemas.microsoft.com/office/drawing/2014/main" id="{0BF93D9B-CA2A-42D9-A392-C5C31604D7E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594" y="49569"/>
            <a:ext cx="565360" cy="565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581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369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48006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8208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2604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8127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982365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1397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3465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0787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39103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22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39377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10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7956973" y="160521"/>
            <a:ext cx="1187027" cy="3434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46" r:id="rId2"/>
    <p:sldLayoutId id="214748395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MQSi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41444"/>
            <a:ext cx="9144000" cy="2711355"/>
          </a:xfrm>
          <a:solidFill>
            <a:srgbClr val="D9D9D9"/>
          </a:solidFill>
        </p:spPr>
        <p:txBody>
          <a:bodyPr/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FLIN: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Enabling Fairness and Enhancing Performance</a:t>
            </a:r>
            <a:b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 Modern NVMe Solid State Drives</a:t>
            </a:r>
            <a:endParaRPr lang="en-US" b="0" spc="-12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3657600"/>
            <a:ext cx="8839200" cy="2895600"/>
          </a:xfrm>
        </p:spPr>
        <p:txBody>
          <a:bodyPr/>
          <a:lstStyle/>
          <a:p>
            <a:r>
              <a:rPr lang="en-US" b="0" dirty="0" smtClean="0"/>
              <a:t>Arash Tavakkol, Mohammad Sadrosadati, </a:t>
            </a:r>
            <a:r>
              <a:rPr lang="en-US" dirty="0" smtClean="0">
                <a:solidFill>
                  <a:srgbClr val="404040"/>
                </a:solidFill>
              </a:rPr>
              <a:t>Saugata Ghose, </a:t>
            </a:r>
          </a:p>
          <a:p>
            <a:r>
              <a:rPr lang="en-US" b="0" dirty="0" smtClean="0"/>
              <a:t>Jeremie S. Kim, Yixin</a:t>
            </a:r>
            <a:r>
              <a:rPr lang="en-US" b="0" noProof="0" dirty="0" smtClean="0"/>
              <a:t> </a:t>
            </a:r>
            <a:r>
              <a:rPr lang="en-US" b="0" dirty="0" smtClean="0"/>
              <a:t>Luo, Yaohua</a:t>
            </a:r>
            <a:r>
              <a:rPr lang="en-US" b="0" noProof="0" dirty="0" smtClean="0"/>
              <a:t> </a:t>
            </a:r>
            <a:r>
              <a:rPr lang="en-US" b="0" dirty="0" smtClean="0"/>
              <a:t>Wang, Nika Mansouri</a:t>
            </a:r>
            <a:r>
              <a:rPr lang="en-US" b="0" noProof="0" dirty="0" smtClean="0"/>
              <a:t> </a:t>
            </a:r>
            <a:r>
              <a:rPr lang="en-US" b="0" dirty="0" smtClean="0"/>
              <a:t>Ghiasi, </a:t>
            </a:r>
          </a:p>
          <a:p>
            <a:r>
              <a:rPr lang="en-US" b="0" dirty="0" smtClean="0"/>
              <a:t>Lois</a:t>
            </a:r>
            <a:r>
              <a:rPr lang="en-US" b="0" noProof="0" dirty="0" smtClean="0"/>
              <a:t> </a:t>
            </a:r>
            <a:r>
              <a:rPr lang="en-US" b="0" dirty="0" smtClean="0"/>
              <a:t>Orosa, Juan</a:t>
            </a:r>
            <a:r>
              <a:rPr lang="en-US" b="0" noProof="0" dirty="0" smtClean="0"/>
              <a:t> </a:t>
            </a:r>
            <a:r>
              <a:rPr lang="en-US" b="0" dirty="0" smtClean="0"/>
              <a:t>Gómez-Luna, Onur</a:t>
            </a:r>
            <a:r>
              <a:rPr lang="en-US" b="0" noProof="0" dirty="0" smtClean="0"/>
              <a:t> </a:t>
            </a:r>
            <a:r>
              <a:rPr lang="en-US" b="0" dirty="0" smtClean="0"/>
              <a:t>Mutlu</a:t>
            </a:r>
          </a:p>
          <a:p>
            <a:endParaRPr lang="fa-IR" b="0" dirty="0" smtClean="0"/>
          </a:p>
          <a:p>
            <a:r>
              <a:rPr lang="en-US" b="0" dirty="0" smtClean="0"/>
              <a:t>June 5, 2018</a:t>
            </a:r>
          </a:p>
        </p:txBody>
      </p:sp>
      <p:sp>
        <p:nvSpPr>
          <p:cNvPr id="2" name="AutoShape 2" descr="Image result for unicamp">
            <a:extLst>
              <a:ext uri="{FF2B5EF4-FFF2-40B4-BE49-F238E27FC236}">
                <a16:creationId xmlns:a16="http://schemas.microsoft.com/office/drawing/2014/main" id="{B3860FA5-0403-41C0-8073-AD9BB3CCA7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9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991600" cy="588042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1350"/>
              </a:spcBef>
            </a:pPr>
            <a:r>
              <a:rPr lang="en-US" sz="2800" dirty="0" smtClean="0"/>
              <a:t>Modern solid-state drives (SSDs) use new storage protocols</a:t>
            </a:r>
            <a:br>
              <a:rPr lang="en-US" sz="2800" dirty="0" smtClean="0"/>
            </a:br>
            <a:r>
              <a:rPr lang="en-US" sz="2800" dirty="0" smtClean="0"/>
              <a:t>(e.g., NVMe) that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eliminate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the OS software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stack</a:t>
            </a:r>
          </a:p>
          <a:p>
            <a:pPr lvl="1"/>
            <a:r>
              <a:rPr lang="en-US" sz="2400" dirty="0" smtClean="0"/>
              <a:t>I/O requests are now scheduled inside the SSD</a:t>
            </a:r>
          </a:p>
          <a:p>
            <a:pPr lvl="1"/>
            <a:r>
              <a:rPr lang="en-US" sz="2400" dirty="0" smtClean="0"/>
              <a:t>Enables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high throughput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en-US" sz="2400" dirty="0" smtClean="0"/>
              <a:t> millions of IOPS</a:t>
            </a:r>
            <a:endParaRPr lang="en-US" sz="2400" dirty="0"/>
          </a:p>
          <a:p>
            <a:pPr>
              <a:spcBef>
                <a:spcPts val="2400"/>
              </a:spcBef>
            </a:pPr>
            <a:r>
              <a:rPr lang="en-US" sz="2800" dirty="0" smtClean="0"/>
              <a:t>OS software stack elimination </a:t>
            </a:r>
            <a:r>
              <a:rPr lang="en-US" sz="2800" dirty="0" smtClean="0">
                <a:solidFill>
                  <a:srgbClr val="B31B1B"/>
                </a:solidFill>
                <a:latin typeface="Adobe Garamond Pro Bold" panose="02020702060506020403" pitchFamily="18" charset="0"/>
              </a:rPr>
              <a:t>removes existing fairness mechanisms</a:t>
            </a:r>
          </a:p>
          <a:p>
            <a:pPr lvl="1"/>
            <a:r>
              <a:rPr lang="en-US" sz="2400" dirty="0" smtClean="0"/>
              <a:t>We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experimentally characterize fairness</a:t>
            </a:r>
            <a:r>
              <a:rPr lang="en-US" sz="2400" dirty="0" smtClean="0"/>
              <a:t> </a:t>
            </a:r>
            <a:r>
              <a:rPr lang="en-US" sz="2400" dirty="0"/>
              <a:t>on four real state-of-the-art SSDs</a:t>
            </a:r>
          </a:p>
          <a:p>
            <a:pPr lvl="1"/>
            <a:r>
              <a:rPr lang="en-US" sz="2400" b="1" dirty="0" smtClean="0">
                <a:solidFill>
                  <a:srgbClr val="C00000"/>
                </a:solidFill>
              </a:rPr>
              <a:t>Highly unfair slowdowns:</a:t>
            </a:r>
            <a:r>
              <a:rPr lang="en-US" sz="2400" dirty="0" smtClean="0"/>
              <a:t> large difference across concurrently-running applications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/>
              <a:t>We </a:t>
            </a:r>
            <a:r>
              <a:rPr lang="en-US" sz="2800" dirty="0" smtClean="0"/>
              <a:t>find and </a:t>
            </a:r>
            <a:r>
              <a:rPr lang="en-US" sz="2800" dirty="0"/>
              <a:t>analyze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four sources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of inter-application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interference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that lead to slowdowns in </a:t>
            </a:r>
            <a:r>
              <a:rPr lang="en-US" sz="2800" dirty="0"/>
              <a:t>state-of-the-art SSDs</a:t>
            </a:r>
          </a:p>
          <a:p>
            <a:pPr>
              <a:spcBef>
                <a:spcPts val="2400"/>
              </a:spcBef>
            </a:pPr>
            <a:r>
              <a:rPr lang="en-US" sz="2800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FLIN:</a:t>
            </a:r>
            <a:r>
              <a:rPr lang="en-US" sz="2800" dirty="0" smtClean="0"/>
              <a:t> </a:t>
            </a:r>
            <a:r>
              <a:rPr lang="en-US" sz="2800" dirty="0"/>
              <a:t>a new </a:t>
            </a:r>
            <a:r>
              <a:rPr lang="en-US" sz="2800" dirty="0" smtClean="0"/>
              <a:t>I/O request scheduler for modern SSDs designed to </a:t>
            </a:r>
            <a:r>
              <a:rPr lang="en-US" sz="2800" dirty="0" smtClean="0">
                <a:solidFill>
                  <a:srgbClr val="00B050"/>
                </a:solidFill>
              </a:rPr>
              <a:t>provide both fairness and high performance</a:t>
            </a:r>
            <a:endParaRPr lang="en-US" sz="2800" dirty="0">
              <a:solidFill>
                <a:srgbClr val="00B050"/>
              </a:solidFill>
            </a:endParaRPr>
          </a:p>
          <a:p>
            <a:pPr lvl="1"/>
            <a:r>
              <a:rPr lang="en-US" sz="2400" dirty="0" smtClean="0"/>
              <a:t>Mitigates all four sources of inter-application interference</a:t>
            </a:r>
          </a:p>
          <a:p>
            <a:pPr lvl="1"/>
            <a:r>
              <a:rPr lang="en-US" sz="2400" dirty="0" smtClean="0"/>
              <a:t>Implemented </a:t>
            </a:r>
            <a:r>
              <a:rPr lang="en-US" sz="2400" dirty="0"/>
              <a:t>fully </a:t>
            </a:r>
            <a:r>
              <a:rPr lang="en-US" sz="2400" dirty="0" smtClean="0"/>
              <a:t>in </a:t>
            </a:r>
            <a:r>
              <a:rPr lang="en-US" sz="2400" dirty="0"/>
              <a:t>the SSD controller </a:t>
            </a:r>
            <a:r>
              <a:rPr lang="en-US" sz="2400" dirty="0" smtClean="0"/>
              <a:t>firmware, uses &lt; 0.06% of DRAM space</a:t>
            </a:r>
            <a:endParaRPr lang="en-US" sz="2400" b="1" dirty="0">
              <a:solidFill>
                <a:srgbClr val="00B050"/>
              </a:solidFill>
            </a:endParaRPr>
          </a:p>
          <a:p>
            <a:pPr lvl="1"/>
            <a:r>
              <a:rPr lang="en-US" sz="2400" dirty="0" smtClean="0"/>
              <a:t>FLIN improves </a:t>
            </a:r>
            <a:r>
              <a:rPr lang="en-US" sz="2400" b="1" dirty="0">
                <a:solidFill>
                  <a:srgbClr val="00B050"/>
                </a:solidFill>
              </a:rPr>
              <a:t>fairness </a:t>
            </a:r>
            <a:r>
              <a:rPr lang="en-US" sz="2400" b="1" dirty="0" smtClean="0">
                <a:solidFill>
                  <a:srgbClr val="00B050"/>
                </a:solidFill>
              </a:rPr>
              <a:t>by 70% </a:t>
            </a:r>
            <a:r>
              <a:rPr lang="en-US" sz="2400" dirty="0" smtClean="0"/>
              <a:t>and </a:t>
            </a:r>
            <a:r>
              <a:rPr lang="en-US" sz="2400" b="1" dirty="0">
                <a:solidFill>
                  <a:srgbClr val="00B050"/>
                </a:solidFill>
              </a:rPr>
              <a:t>performance</a:t>
            </a:r>
            <a:r>
              <a:rPr lang="en-US" sz="2400" dirty="0"/>
              <a:t> by </a:t>
            </a:r>
            <a:r>
              <a:rPr lang="en-US" sz="2400" b="1" dirty="0" smtClean="0">
                <a:solidFill>
                  <a:srgbClr val="00B050"/>
                </a:solidFill>
              </a:rPr>
              <a:t>47%</a:t>
            </a:r>
            <a:r>
              <a:rPr lang="en-US" sz="2400" dirty="0" smtClean="0"/>
              <a:t> compared to a </a:t>
            </a:r>
            <a:br>
              <a:rPr lang="en-US" sz="2400" dirty="0" smtClean="0"/>
            </a:br>
            <a:r>
              <a:rPr lang="en-US" sz="2400" dirty="0" smtClean="0"/>
              <a:t>state-of-the-art I/O scheduler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41210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b="1" dirty="0" smtClean="0"/>
              <a:t>Background: Modern SSD Design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Unfairness Across Multiple Applications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Modern SSDs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FLIN: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Flash-Level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INterference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-aware SSD Scheduler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Evaluation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</a:t>
            </a:fld>
            <a:r>
              <a:rPr lang="en-US" altLang="en-US" dirty="0" smtClean="0"/>
              <a:t> of 39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034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Back End: </a:t>
            </a:r>
            <a:r>
              <a:rPr lang="en-US" b="0" dirty="0">
                <a:solidFill>
                  <a:schemeClr val="accent3">
                    <a:lumMod val="75000"/>
                  </a:schemeClr>
                </a:solidFill>
              </a:rPr>
              <a:t>data storage</a:t>
            </a:r>
          </a:p>
          <a:p>
            <a:pPr lvl="1"/>
            <a:r>
              <a:rPr lang="en-US" dirty="0"/>
              <a:t>Memory chips (e.g., NAND flash memory, PCM, MRAM, 3D XPoint)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5B0949-213B-42D7-9AD9-2ACB6DA2C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06094"/>
            <a:ext cx="7406640" cy="29449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8DF63-22F6-42C9-9722-A7D0B52D6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95947"/>
            <a:ext cx="7406640" cy="29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0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XPoint)</a:t>
            </a:r>
          </a:p>
          <a:p>
            <a:r>
              <a:rPr lang="en-US" dirty="0"/>
              <a:t>Front End: </a:t>
            </a:r>
            <a:r>
              <a:rPr lang="en-US" b="0" dirty="0"/>
              <a:t>management and control units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5B0949-213B-42D7-9AD9-2ACB6DA2C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06094"/>
            <a:ext cx="7406640" cy="29449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8DF63-22F6-42C9-9722-A7D0B52D6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95947"/>
            <a:ext cx="7406640" cy="295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8200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XPoint)</a:t>
            </a:r>
          </a:p>
          <a:p>
            <a:r>
              <a:rPr lang="en-US" dirty="0"/>
              <a:t>Front End: </a:t>
            </a:r>
            <a:r>
              <a:rPr lang="en-US" b="0" dirty="0"/>
              <a:t>management and control units</a:t>
            </a:r>
          </a:p>
          <a:p>
            <a:pPr lvl="1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Host–Interface Logic (HIL)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: protocol used to communicate with host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6B787C-9A98-441A-AC65-B02835CD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97721"/>
            <a:ext cx="7406640" cy="295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32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XPoint)</a:t>
            </a:r>
          </a:p>
          <a:p>
            <a:r>
              <a:rPr lang="en-US" dirty="0"/>
              <a:t>Front End: </a:t>
            </a:r>
            <a:r>
              <a:rPr lang="en-US" b="0" dirty="0"/>
              <a:t>management and control units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Host–Interface Logic (HIL)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protocol used to communicate with host</a:t>
            </a:r>
          </a:p>
          <a:p>
            <a:pPr lvl="1"/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Flash Translation Layer (FTL)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: manages resources, processes I/O requests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7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AD9DD-E73E-44AF-B494-C23ED058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97721"/>
            <a:ext cx="7406640" cy="3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078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Components of a Modern SSD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655819"/>
            <a:ext cx="8839200" cy="2881508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Back End: </a:t>
            </a:r>
            <a:r>
              <a:rPr lang="en-US" b="0" dirty="0">
                <a:solidFill>
                  <a:schemeClr val="bg1">
                    <a:lumMod val="65000"/>
                  </a:schemeClr>
                </a:solidFill>
              </a:rPr>
              <a:t>data storage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Memory chips (e.g., NAND flash memory, PCM, MRAM, 3D XPoint)</a:t>
            </a:r>
          </a:p>
          <a:p>
            <a:r>
              <a:rPr lang="en-US" dirty="0"/>
              <a:t>Front End: </a:t>
            </a:r>
            <a:r>
              <a:rPr lang="en-US" b="0" dirty="0"/>
              <a:t>management and control units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Host–Interface Logic (HIL)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protocol used to communicate with host</a:t>
            </a:r>
          </a:p>
          <a:p>
            <a:pPr lvl="1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Flash Translation Layer (FTL)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: manages resources, processes I/O requests</a:t>
            </a:r>
          </a:p>
          <a:p>
            <a:pPr lvl="1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Flash Channel Controllers (FCCs)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: sends commands to, transfers data with memory chips in back end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0EEEA-EFFB-4729-8F50-B60535F9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97721"/>
            <a:ext cx="7406640" cy="3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068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Conventional Host–Interface </a:t>
            </a:r>
            <a:r>
              <a:rPr lang="en-US" dirty="0"/>
              <a:t>Protocols </a:t>
            </a:r>
            <a:r>
              <a:rPr lang="en-US" dirty="0" smtClean="0"/>
              <a:t>for SSDs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10545"/>
            <a:ext cx="8991600" cy="5726782"/>
          </a:xfrm>
        </p:spPr>
        <p:txBody>
          <a:bodyPr/>
          <a:lstStyle/>
          <a:p>
            <a:r>
              <a:rPr lang="en-US" dirty="0"/>
              <a:t>SSDs initially adopted </a:t>
            </a:r>
            <a:r>
              <a:rPr lang="en-US" dirty="0">
                <a:solidFill>
                  <a:srgbClr val="C00000"/>
                </a:solidFill>
              </a:rPr>
              <a:t>conventional</a:t>
            </a:r>
            <a:r>
              <a:rPr lang="en-US" dirty="0"/>
              <a:t> host–interface protocols </a:t>
            </a:r>
            <a:br>
              <a:rPr lang="en-US" dirty="0"/>
            </a:br>
            <a:r>
              <a:rPr lang="en-US" dirty="0"/>
              <a:t>(e.g., SATA)</a:t>
            </a:r>
          </a:p>
          <a:p>
            <a:pPr lvl="1"/>
            <a:r>
              <a:rPr lang="en-US" dirty="0"/>
              <a:t>Designed for magnetic hard disk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Maximum of only </a:t>
            </a:r>
            <a:r>
              <a:rPr lang="en-US" b="1" i="1" dirty="0">
                <a:solidFill>
                  <a:srgbClr val="C00000"/>
                </a:solidFill>
              </a:rPr>
              <a:t>thousands</a:t>
            </a:r>
            <a:r>
              <a:rPr lang="en-US" b="1" dirty="0">
                <a:solidFill>
                  <a:srgbClr val="C00000"/>
                </a:solidFill>
              </a:rPr>
              <a:t> of IOPS</a:t>
            </a:r>
            <a:r>
              <a:rPr lang="en-US" dirty="0"/>
              <a:t> per device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A3EDF8-7134-4E3D-AA79-458D4643987D}"/>
              </a:ext>
            </a:extLst>
          </p:cNvPr>
          <p:cNvSpPr/>
          <p:nvPr/>
        </p:nvSpPr>
        <p:spPr>
          <a:xfrm>
            <a:off x="1693912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D6B7B8-5846-4ACE-B333-066E95B9308A}"/>
              </a:ext>
            </a:extLst>
          </p:cNvPr>
          <p:cNvSpPr/>
          <p:nvPr/>
        </p:nvSpPr>
        <p:spPr>
          <a:xfrm>
            <a:off x="3926160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98B4A6-A822-4753-AAB8-C5211D0C13D4}"/>
              </a:ext>
            </a:extLst>
          </p:cNvPr>
          <p:cNvSpPr/>
          <p:nvPr/>
        </p:nvSpPr>
        <p:spPr>
          <a:xfrm>
            <a:off x="6230416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C7ABDD0-40D1-4D10-BBB4-811A4EA9ADFB}"/>
              </a:ext>
            </a:extLst>
          </p:cNvPr>
          <p:cNvSpPr/>
          <p:nvPr/>
        </p:nvSpPr>
        <p:spPr>
          <a:xfrm>
            <a:off x="685800" y="3524597"/>
            <a:ext cx="7848872" cy="19507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bIns="0" rtlCol="0" anchor="b"/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Software Stack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621A62E-D316-4CF9-91D4-8611174ABF94}"/>
              </a:ext>
            </a:extLst>
          </p:cNvPr>
          <p:cNvSpPr/>
          <p:nvPr/>
        </p:nvSpPr>
        <p:spPr>
          <a:xfrm rot="5400000">
            <a:off x="2116596" y="3142128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D1304E3-A878-45CB-B9E6-98437FFD2D89}"/>
              </a:ext>
            </a:extLst>
          </p:cNvPr>
          <p:cNvSpPr/>
          <p:nvPr/>
        </p:nvSpPr>
        <p:spPr>
          <a:xfrm rot="5400000">
            <a:off x="4348844" y="3130613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6B8307-104A-4683-957B-D417FD296854}"/>
              </a:ext>
            </a:extLst>
          </p:cNvPr>
          <p:cNvSpPr/>
          <p:nvPr/>
        </p:nvSpPr>
        <p:spPr>
          <a:xfrm rot="5400000">
            <a:off x="6653100" y="3137449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7903E-CED9-4324-8616-F30C566B7743}"/>
              </a:ext>
            </a:extLst>
          </p:cNvPr>
          <p:cNvSpPr/>
          <p:nvPr/>
        </p:nvSpPr>
        <p:spPr>
          <a:xfrm>
            <a:off x="1441883" y="6053849"/>
            <a:ext cx="6408712" cy="5755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245E60-DE28-4A29-9C5A-294EBF26A123}"/>
              </a:ext>
            </a:extLst>
          </p:cNvPr>
          <p:cNvGrpSpPr/>
          <p:nvPr/>
        </p:nvGrpSpPr>
        <p:grpSpPr>
          <a:xfrm>
            <a:off x="6758449" y="3630930"/>
            <a:ext cx="312086" cy="760230"/>
            <a:chOff x="6708186" y="3532866"/>
            <a:chExt cx="312086" cy="7602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7B7255-07FD-4714-83B4-F2566E517680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CAF5ED-778E-49CB-AC46-45264A4ECE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33E452-6F92-4103-88D9-2F66BEF30EE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700776-11F5-4E66-A114-5452342DE6B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E31C20-CF7B-4260-A74E-302B7D0F3F5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644E34-9520-4D4A-B2B6-1C247D2B68E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53659EE-4E6C-4FF8-857B-73D9573220B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EFA272C-C1BD-470F-929F-6F25268FC3F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E5BE7D-5755-466C-8ADB-7046636BE509}"/>
              </a:ext>
            </a:extLst>
          </p:cNvPr>
          <p:cNvGrpSpPr/>
          <p:nvPr/>
        </p:nvGrpSpPr>
        <p:grpSpPr>
          <a:xfrm>
            <a:off x="4454193" y="3610852"/>
            <a:ext cx="312086" cy="760230"/>
            <a:chOff x="6708186" y="3532866"/>
            <a:chExt cx="312086" cy="7602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8A9916-E899-4736-96C2-928C164FB41F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B38B0-96BC-4D94-BE71-7C5290A1541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A3EE81-A12C-4EFC-89DD-B0ACC243120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974240-3AEA-4638-84C2-614CE23586C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1D019A-9AEA-406C-BFEB-14806B811A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A447B1C-75E8-4F6D-8AD7-5D9E61CD48D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F7734B-8929-4625-AB66-ABD72F36998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4DDDA5-62D0-4FFC-94F2-2DE2BF946B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C6236F-0CF3-4EAA-B2D0-3569C3031CD1}"/>
              </a:ext>
            </a:extLst>
          </p:cNvPr>
          <p:cNvGrpSpPr/>
          <p:nvPr/>
        </p:nvGrpSpPr>
        <p:grpSpPr>
          <a:xfrm>
            <a:off x="2221945" y="3600143"/>
            <a:ext cx="312086" cy="760230"/>
            <a:chOff x="6708186" y="3532866"/>
            <a:chExt cx="312086" cy="7602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C99EB1B-5943-4BE3-905B-7ACD464C9DE2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E24252-96EC-4E66-99AE-B18D57D11CB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72B159B-CA9B-45B9-A4CF-4FB5BDB864A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4A9002-091E-4AC2-9745-A10A6DEAED1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0B3E44-9569-4023-9655-48FEB4B433A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DB467B-3D65-412A-A84A-512F357640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A8509E-0DCB-48B0-A88F-B5C4CF4AC5B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E73644-FC60-48E4-91E4-FF9AC2DD28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86AAD85-9471-44FA-86BC-5DDEAFEC940A}"/>
              </a:ext>
            </a:extLst>
          </p:cNvPr>
          <p:cNvGrpSpPr/>
          <p:nvPr/>
        </p:nvGrpSpPr>
        <p:grpSpPr>
          <a:xfrm>
            <a:off x="4454193" y="5252854"/>
            <a:ext cx="312086" cy="760230"/>
            <a:chOff x="6708186" y="3532866"/>
            <a:chExt cx="312086" cy="76023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D32B6E7-992F-4F82-9081-F67704086E67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03C2260-9C32-46C0-AD9D-74AE1A4437E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B81AE08-1C02-4D4C-9D62-C2023969A31A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29D0334-5750-4CEC-BA4E-4681F3E5E0C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BCE147B-DE08-40E9-B5E7-F368C3AFD5E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4858366-6BEB-4B9B-A8F4-B25898BAB63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351AF76-1F85-4C2C-AE3C-64EDF6ECD2B8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26E6F4-6672-4F26-8AE4-B8E33C55112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EE0A1D3B-50E7-4F9E-A3FE-31C5CBDE2650}"/>
              </a:ext>
            </a:extLst>
          </p:cNvPr>
          <p:cNvSpPr/>
          <p:nvPr/>
        </p:nvSpPr>
        <p:spPr>
          <a:xfrm>
            <a:off x="4723921" y="5441713"/>
            <a:ext cx="2594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Hardware dispatch queue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72047768-9758-4A43-AC65-2087E79C6CE8}"/>
              </a:ext>
            </a:extLst>
          </p:cNvPr>
          <p:cNvSpPr/>
          <p:nvPr/>
        </p:nvSpPr>
        <p:spPr>
          <a:xfrm>
            <a:off x="3254072" y="4604549"/>
            <a:ext cx="2784335" cy="4183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I/O Scheduler</a:t>
            </a:r>
          </a:p>
        </p:txBody>
      </p: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91918154-DF2D-470C-9DAD-1A23C45ABAB1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2377988" y="4380540"/>
            <a:ext cx="876084" cy="433169"/>
          </a:xfrm>
          <a:prstGeom prst="bentConnector3">
            <a:avLst>
              <a:gd name="adj1" fmla="val 147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022FE6C1-B2DD-4F66-8B23-058A96829948}"/>
              </a:ext>
            </a:extLst>
          </p:cNvPr>
          <p:cNvCxnSpPr>
            <a:cxnSpLocks/>
          </p:cNvCxnSpPr>
          <p:nvPr/>
        </p:nvCxnSpPr>
        <p:spPr>
          <a:xfrm flipH="1">
            <a:off x="6038407" y="4390083"/>
            <a:ext cx="876084" cy="413183"/>
          </a:xfrm>
          <a:prstGeom prst="bentConnector3">
            <a:avLst>
              <a:gd name="adj1" fmla="val 1292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43F4B3F-3686-47F4-A61A-D84A48A9C8C5}"/>
              </a:ext>
            </a:extLst>
          </p:cNvPr>
          <p:cNvCxnSpPr>
            <a:cxnSpLocks/>
          </p:cNvCxnSpPr>
          <p:nvPr/>
        </p:nvCxnSpPr>
        <p:spPr>
          <a:xfrm>
            <a:off x="4610236" y="4371082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DE2F701-D48B-402A-B48B-2326CF4634E9}"/>
              </a:ext>
            </a:extLst>
          </p:cNvPr>
          <p:cNvCxnSpPr>
            <a:cxnSpLocks/>
          </p:cNvCxnSpPr>
          <p:nvPr/>
        </p:nvCxnSpPr>
        <p:spPr>
          <a:xfrm>
            <a:off x="4610236" y="5032237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3A80EB63-F3AF-4240-A8A1-D9729A385E49}"/>
              </a:ext>
            </a:extLst>
          </p:cNvPr>
          <p:cNvSpPr/>
          <p:nvPr/>
        </p:nvSpPr>
        <p:spPr>
          <a:xfrm>
            <a:off x="7162800" y="3536040"/>
            <a:ext cx="127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In-DRAM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I/O Request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6A75B3E-C6B3-4A78-9458-AF1DAFC80BDB}"/>
              </a:ext>
            </a:extLst>
          </p:cNvPr>
          <p:cNvCxnSpPr>
            <a:cxnSpLocks/>
          </p:cNvCxnSpPr>
          <p:nvPr/>
        </p:nvCxnSpPr>
        <p:spPr>
          <a:xfrm>
            <a:off x="4358208" y="5760276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9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6651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57" grpId="0"/>
      <p:bldP spid="58" grpId="0" animBg="1"/>
      <p:bldP spid="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SSDs use </a:t>
            </a:r>
            <a:r>
              <a:rPr lang="en-US" dirty="0">
                <a:solidFill>
                  <a:srgbClr val="00B050"/>
                </a:solidFill>
              </a:rPr>
              <a:t>high-performance</a:t>
            </a:r>
            <a:r>
              <a:rPr lang="en-US" dirty="0"/>
              <a:t> host–interface protocols (e.g., NVMe)</a:t>
            </a:r>
          </a:p>
          <a:p>
            <a:pPr lvl="1"/>
            <a:r>
              <a:rPr lang="en-US" dirty="0"/>
              <a:t>Bypass OS intervention: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SSD must perform scheduling 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 smtClean="0"/>
              <a:t>Take </a:t>
            </a:r>
            <a:r>
              <a:rPr lang="en-US" dirty="0"/>
              <a:t>advantage of SSD throughput: enables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millions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of IOPS</a:t>
            </a:r>
            <a:r>
              <a:rPr lang="en-US" dirty="0"/>
              <a:t> per </a:t>
            </a:r>
            <a:r>
              <a:rPr lang="en-US" dirty="0" smtClean="0"/>
              <a:t>device</a:t>
            </a:r>
            <a:endParaRPr lang="en-US" dirty="0"/>
          </a:p>
          <a:p>
            <a:endParaRPr lang="en-US" dirty="0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6A75B3E-C6B3-4A78-9458-AF1DAFC80BDB}"/>
              </a:ext>
            </a:extLst>
          </p:cNvPr>
          <p:cNvCxnSpPr>
            <a:cxnSpLocks/>
          </p:cNvCxnSpPr>
          <p:nvPr/>
        </p:nvCxnSpPr>
        <p:spPr>
          <a:xfrm>
            <a:off x="4358208" y="5760276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: Rounded Corners 7">
            <a:extLst>
              <a:ext uri="{FF2B5EF4-FFF2-40B4-BE49-F238E27FC236}">
                <a16:creationId xmlns:a16="http://schemas.microsoft.com/office/drawing/2014/main" id="{CC7ABDD0-40D1-4D10-BBB4-811A4EA9ADFB}"/>
              </a:ext>
            </a:extLst>
          </p:cNvPr>
          <p:cNvSpPr/>
          <p:nvPr/>
        </p:nvSpPr>
        <p:spPr>
          <a:xfrm>
            <a:off x="685800" y="3524597"/>
            <a:ext cx="7848872" cy="19507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bIns="0" rtlCol="0" anchor="b"/>
          <a:lstStyle/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 </a:t>
            </a:r>
            <a:r>
              <a:rPr lang="en-US" sz="2400" b="1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Software Stack</a:t>
            </a:r>
            <a:endParaRPr lang="en-US" sz="24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86AAD85-9471-44FA-86BC-5DDEAFEC940A}"/>
              </a:ext>
            </a:extLst>
          </p:cNvPr>
          <p:cNvGrpSpPr/>
          <p:nvPr/>
        </p:nvGrpSpPr>
        <p:grpSpPr>
          <a:xfrm>
            <a:off x="4454193" y="5252854"/>
            <a:ext cx="312086" cy="760230"/>
            <a:chOff x="6708186" y="3532866"/>
            <a:chExt cx="312086" cy="76023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D32B6E7-992F-4F82-9081-F67704086E67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03C2260-9C32-46C0-AD9D-74AE1A4437E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B81AE08-1C02-4D4C-9D62-C2023969A31A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29D0334-5750-4CEC-BA4E-4681F3E5E0C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BCE147B-DE08-40E9-B5E7-F368C3AFD5E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4858366-6BEB-4B9B-A8F4-B25898BAB63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351AF76-1F85-4C2C-AE3C-64EDF6ECD2B8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7526E6F4-6672-4F26-8AE4-B8E33C55112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EE0A1D3B-50E7-4F9E-A3FE-31C5CBDE2650}"/>
              </a:ext>
            </a:extLst>
          </p:cNvPr>
          <p:cNvSpPr/>
          <p:nvPr/>
        </p:nvSpPr>
        <p:spPr>
          <a:xfrm>
            <a:off x="4723921" y="5441713"/>
            <a:ext cx="2594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Hardware dispatch queue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DE2F701-D48B-402A-B48B-2326CF4634E9}"/>
              </a:ext>
            </a:extLst>
          </p:cNvPr>
          <p:cNvCxnSpPr>
            <a:cxnSpLocks/>
          </p:cNvCxnSpPr>
          <p:nvPr/>
        </p:nvCxnSpPr>
        <p:spPr>
          <a:xfrm>
            <a:off x="4610236" y="5032237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Host–Interface </a:t>
            </a:r>
            <a:r>
              <a:rPr lang="en-US" dirty="0"/>
              <a:t>Protocols in Modern SSDs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A3EDF8-7134-4E3D-AA79-458D4643987D}"/>
              </a:ext>
            </a:extLst>
          </p:cNvPr>
          <p:cNvSpPr/>
          <p:nvPr/>
        </p:nvSpPr>
        <p:spPr>
          <a:xfrm>
            <a:off x="1697832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D6B7B8-5846-4ACE-B333-066E95B9308A}"/>
              </a:ext>
            </a:extLst>
          </p:cNvPr>
          <p:cNvSpPr/>
          <p:nvPr/>
        </p:nvSpPr>
        <p:spPr>
          <a:xfrm>
            <a:off x="3930080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98B4A6-A822-4753-AAB8-C5211D0C13D4}"/>
              </a:ext>
            </a:extLst>
          </p:cNvPr>
          <p:cNvSpPr/>
          <p:nvPr/>
        </p:nvSpPr>
        <p:spPr>
          <a:xfrm>
            <a:off x="6234336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621A62E-D316-4CF9-91D4-8611174ABF94}"/>
              </a:ext>
            </a:extLst>
          </p:cNvPr>
          <p:cNvSpPr/>
          <p:nvPr/>
        </p:nvSpPr>
        <p:spPr>
          <a:xfrm rot="5400000">
            <a:off x="2120516" y="3142128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D1304E3-A878-45CB-B9E6-98437FFD2D89}"/>
              </a:ext>
            </a:extLst>
          </p:cNvPr>
          <p:cNvSpPr/>
          <p:nvPr/>
        </p:nvSpPr>
        <p:spPr>
          <a:xfrm rot="5400000">
            <a:off x="4352764" y="3130613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6B8307-104A-4683-957B-D417FD296854}"/>
              </a:ext>
            </a:extLst>
          </p:cNvPr>
          <p:cNvSpPr/>
          <p:nvPr/>
        </p:nvSpPr>
        <p:spPr>
          <a:xfrm rot="5400000">
            <a:off x="6657020" y="3137449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7903E-CED9-4324-8616-F30C566B7743}"/>
              </a:ext>
            </a:extLst>
          </p:cNvPr>
          <p:cNvSpPr/>
          <p:nvPr/>
        </p:nvSpPr>
        <p:spPr>
          <a:xfrm>
            <a:off x="1445803" y="6053849"/>
            <a:ext cx="6408712" cy="5755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245E60-DE28-4A29-9C5A-294EBF26A123}"/>
              </a:ext>
            </a:extLst>
          </p:cNvPr>
          <p:cNvGrpSpPr/>
          <p:nvPr/>
        </p:nvGrpSpPr>
        <p:grpSpPr>
          <a:xfrm>
            <a:off x="6762369" y="3630930"/>
            <a:ext cx="312086" cy="760230"/>
            <a:chOff x="6708186" y="3532866"/>
            <a:chExt cx="312086" cy="7602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7B7255-07FD-4714-83B4-F2566E517680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CAF5ED-778E-49CB-AC46-45264A4ECE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33E452-6F92-4103-88D9-2F66BEF30EE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700776-11F5-4E66-A114-5452342DE6B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E31C20-CF7B-4260-A74E-302B7D0F3F5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644E34-9520-4D4A-B2B6-1C247D2B68E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53659EE-4E6C-4FF8-857B-73D9573220B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EFA272C-C1BD-470F-929F-6F25268FC3F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E5BE7D-5755-466C-8ADB-7046636BE509}"/>
              </a:ext>
            </a:extLst>
          </p:cNvPr>
          <p:cNvGrpSpPr/>
          <p:nvPr/>
        </p:nvGrpSpPr>
        <p:grpSpPr>
          <a:xfrm>
            <a:off x="4458113" y="3610852"/>
            <a:ext cx="312086" cy="760230"/>
            <a:chOff x="6708186" y="3532866"/>
            <a:chExt cx="312086" cy="7602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8A9916-E899-4736-96C2-928C164FB41F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B38B0-96BC-4D94-BE71-7C5290A1541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A3EE81-A12C-4EFC-89DD-B0ACC243120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974240-3AEA-4638-84C2-614CE23586C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1D019A-9AEA-406C-BFEB-14806B811A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A447B1C-75E8-4F6D-8AD7-5D9E61CD48D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F7734B-8929-4625-AB66-ABD72F36998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4DDDA5-62D0-4FFC-94F2-2DE2BF946B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C6236F-0CF3-4EAA-B2D0-3569C3031CD1}"/>
              </a:ext>
            </a:extLst>
          </p:cNvPr>
          <p:cNvGrpSpPr/>
          <p:nvPr/>
        </p:nvGrpSpPr>
        <p:grpSpPr>
          <a:xfrm>
            <a:off x="2225865" y="3600143"/>
            <a:ext cx="312086" cy="760230"/>
            <a:chOff x="6708186" y="3532866"/>
            <a:chExt cx="312086" cy="7602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C99EB1B-5943-4BE3-905B-7ACD464C9DE2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E24252-96EC-4E66-99AE-B18D57D11CB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72B159B-CA9B-45B9-A4CF-4FB5BDB864A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4A9002-091E-4AC2-9745-A10A6DEAED1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0B3E44-9569-4023-9655-48FEB4B433A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DB467B-3D65-412A-A84A-512F357640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A8509E-0DCB-48B0-A88F-B5C4CF4AC5B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E73644-FC60-48E4-91E4-FF9AC2DD28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2" name="Picture 8" descr="Image result for nvm express">
            <a:extLst>
              <a:ext uri="{FF2B5EF4-FFF2-40B4-BE49-F238E27FC236}">
                <a16:creationId xmlns:a16="http://schemas.microsoft.com/office/drawing/2014/main" id="{13CAAC71-65C7-4A71-8D3B-077DE56DA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5" y="3886200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BD596F4-0E0A-4008-A56C-26439C9DC27C}"/>
              </a:ext>
            </a:extLst>
          </p:cNvPr>
          <p:cNvCxnSpPr>
            <a:cxnSpLocks/>
          </p:cNvCxnSpPr>
          <p:nvPr/>
        </p:nvCxnSpPr>
        <p:spPr>
          <a:xfrm>
            <a:off x="4614156" y="4380540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0FD28A1-B3DF-451F-BB69-0CBCC723FFA1}"/>
              </a:ext>
            </a:extLst>
          </p:cNvPr>
          <p:cNvCxnSpPr>
            <a:cxnSpLocks/>
          </p:cNvCxnSpPr>
          <p:nvPr/>
        </p:nvCxnSpPr>
        <p:spPr>
          <a:xfrm>
            <a:off x="6918411" y="4390083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ADA79CF-FA70-4DCE-9FD6-8BF35A245BC8}"/>
              </a:ext>
            </a:extLst>
          </p:cNvPr>
          <p:cNvCxnSpPr>
            <a:cxnSpLocks/>
          </p:cNvCxnSpPr>
          <p:nvPr/>
        </p:nvCxnSpPr>
        <p:spPr>
          <a:xfrm>
            <a:off x="2381908" y="4355598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10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49" name="Rectangle: Rounded Corners 57">
            <a:extLst>
              <a:ext uri="{FF2B5EF4-FFF2-40B4-BE49-F238E27FC236}">
                <a16:creationId xmlns:a16="http://schemas.microsoft.com/office/drawing/2014/main" id="{72047768-9758-4A43-AC65-2087E79C6CE8}"/>
              </a:ext>
            </a:extLst>
          </p:cNvPr>
          <p:cNvSpPr/>
          <p:nvPr/>
        </p:nvSpPr>
        <p:spPr>
          <a:xfrm>
            <a:off x="3254072" y="4604549"/>
            <a:ext cx="2784335" cy="4183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I/O Scheduler</a:t>
            </a:r>
          </a:p>
        </p:txBody>
      </p:sp>
      <p:cxnSp>
        <p:nvCxnSpPr>
          <p:cNvPr id="50" name="Connector: Elbow 62">
            <a:extLst>
              <a:ext uri="{FF2B5EF4-FFF2-40B4-BE49-F238E27FC236}">
                <a16:creationId xmlns:a16="http://schemas.microsoft.com/office/drawing/2014/main" id="{91918154-DF2D-470C-9DAD-1A23C45ABAB1}"/>
              </a:ext>
            </a:extLst>
          </p:cNvPr>
          <p:cNvCxnSpPr>
            <a:cxnSpLocks/>
            <a:endCxn id="49" idx="1"/>
          </p:cNvCxnSpPr>
          <p:nvPr/>
        </p:nvCxnSpPr>
        <p:spPr>
          <a:xfrm>
            <a:off x="2377988" y="4380540"/>
            <a:ext cx="876084" cy="433169"/>
          </a:xfrm>
          <a:prstGeom prst="bentConnector3">
            <a:avLst>
              <a:gd name="adj1" fmla="val 147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64">
            <a:extLst>
              <a:ext uri="{FF2B5EF4-FFF2-40B4-BE49-F238E27FC236}">
                <a16:creationId xmlns:a16="http://schemas.microsoft.com/office/drawing/2014/main" id="{022FE6C1-B2DD-4F66-8B23-058A96829948}"/>
              </a:ext>
            </a:extLst>
          </p:cNvPr>
          <p:cNvCxnSpPr>
            <a:cxnSpLocks/>
          </p:cNvCxnSpPr>
          <p:nvPr/>
        </p:nvCxnSpPr>
        <p:spPr>
          <a:xfrm flipH="1">
            <a:off x="6038407" y="4390083"/>
            <a:ext cx="876084" cy="413183"/>
          </a:xfrm>
          <a:prstGeom prst="bentConnector3">
            <a:avLst>
              <a:gd name="adj1" fmla="val 1292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43F4B3F-3686-47F4-A61A-D84A48A9C8C5}"/>
              </a:ext>
            </a:extLst>
          </p:cNvPr>
          <p:cNvCxnSpPr>
            <a:cxnSpLocks/>
          </p:cNvCxnSpPr>
          <p:nvPr/>
        </p:nvCxnSpPr>
        <p:spPr>
          <a:xfrm>
            <a:off x="4610236" y="4371082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3A80EB63-F3AF-4240-A8A1-D9729A385E49}"/>
              </a:ext>
            </a:extLst>
          </p:cNvPr>
          <p:cNvSpPr/>
          <p:nvPr/>
        </p:nvSpPr>
        <p:spPr>
          <a:xfrm>
            <a:off x="7162800" y="3536040"/>
            <a:ext cx="127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In-DRAM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I/O Request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</a:p>
        </p:txBody>
      </p:sp>
      <p:sp>
        <p:nvSpPr>
          <p:cNvPr id="67" name="Rectangle 66"/>
          <p:cNvSpPr/>
          <p:nvPr/>
        </p:nvSpPr>
        <p:spPr>
          <a:xfrm>
            <a:off x="0" y="5424152"/>
            <a:ext cx="9144000" cy="1122543"/>
          </a:xfrm>
          <a:prstGeom prst="rect">
            <a:avLst/>
          </a:prstGeom>
          <a:solidFill>
            <a:srgbClr val="B31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Fairness mechanisms in OS software stack are also eliminated</a:t>
            </a:r>
          </a:p>
          <a:p>
            <a:pPr algn="ctr"/>
            <a:r>
              <a:rPr lang="en-US" sz="28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Do modern SSDs need to handle fairness control?</a:t>
            </a:r>
            <a:endParaRPr lang="en-US" sz="28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805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L 3.05556E-6 -0.21042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62" grpId="0"/>
      <p:bldP spid="15" grpId="0" animBg="1"/>
      <p:bldP spid="49" grpId="0" animBg="1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Modern SSD Design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b="1" dirty="0" smtClean="0"/>
              <a:t>Unfairness Across Multiple Applications</a:t>
            </a:r>
            <a:br>
              <a:rPr lang="en-US" sz="3200" b="1" dirty="0" smtClean="0"/>
            </a:br>
            <a:r>
              <a:rPr lang="en-US" sz="3200" b="1" dirty="0" smtClean="0"/>
              <a:t>in Modern SSDs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FLIN: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Flash-Level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INterference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-aware SSD Scheduler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Evaluation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11</a:t>
            </a:fld>
            <a:r>
              <a:rPr lang="en-US" altLang="en-US" dirty="0" smtClean="0"/>
              <a:t> of 39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747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Unfairness in Real, Modern SSDs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measure fairness </a:t>
            </a:r>
            <a:r>
              <a:rPr lang="en-US" dirty="0" smtClean="0"/>
              <a:t>using </a:t>
            </a:r>
            <a:r>
              <a:rPr lang="en-US" dirty="0"/>
              <a:t>four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real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state-of-the-art SSDs</a:t>
            </a:r>
          </a:p>
          <a:p>
            <a:pPr lvl="1"/>
            <a:r>
              <a:rPr lang="en-US" dirty="0" smtClean="0"/>
              <a:t>NVMe protocol</a:t>
            </a:r>
          </a:p>
          <a:p>
            <a:pPr lvl="1"/>
            <a:r>
              <a:rPr lang="en-US" dirty="0" smtClean="0"/>
              <a:t>Designed for datacenters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4"/>
                </a:solidFill>
              </a:rPr>
              <a:t>Flow:</a:t>
            </a:r>
            <a:r>
              <a:rPr lang="en-US" dirty="0" smtClean="0"/>
              <a:t> a series of I/O requests generated by an application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Slowdown</a:t>
            </a:r>
            <a:r>
              <a:rPr lang="en-US" dirty="0" smtClean="0"/>
              <a:t> =                                               </a:t>
            </a:r>
            <a:r>
              <a:rPr lang="en-US" b="0" i="1" dirty="0" smtClean="0"/>
              <a:t>(lower is better)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accent4"/>
                </a:solidFill>
              </a:rPr>
              <a:t>Unfairness</a:t>
            </a:r>
            <a:r>
              <a:rPr lang="en-US" dirty="0" smtClean="0"/>
              <a:t> =                             </a:t>
            </a:r>
            <a:r>
              <a:rPr lang="en-US" b="0" i="1" dirty="0" smtClean="0"/>
              <a:t>(lower </a:t>
            </a:r>
            <a:r>
              <a:rPr lang="en-US" b="0" i="1" dirty="0"/>
              <a:t>is better)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Fairness</a:t>
            </a:r>
            <a:r>
              <a:rPr lang="en-US" dirty="0" smtClean="0"/>
              <a:t> </a:t>
            </a:r>
            <a:r>
              <a:rPr lang="en-US" dirty="0" smtClean="0"/>
              <a:t>=                     </a:t>
            </a:r>
            <a:r>
              <a:rPr lang="en-US" b="0" i="1" dirty="0" smtClean="0"/>
              <a:t>(higher </a:t>
            </a:r>
            <a:r>
              <a:rPr lang="en-US" b="0" i="1" dirty="0"/>
              <a:t>is better)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12</a:t>
            </a:fld>
            <a:r>
              <a:rPr lang="en-US" altLang="en-US" dirty="0" smtClean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2173129" y="3200400"/>
            <a:ext cx="357854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shared flow response time</a:t>
            </a:r>
          </a:p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alone </a:t>
            </a:r>
            <a:r>
              <a:rPr lang="en-US" sz="2600" b="1" dirty="0">
                <a:solidFill>
                  <a:srgbClr val="404040"/>
                </a:solidFill>
                <a:latin typeface="Adobe Garamond Pro" panose="02020502060506020403" pitchFamily="18" charset="0"/>
              </a:rPr>
              <a:t>flow response time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209800" y="3657600"/>
            <a:ext cx="3505200" cy="0"/>
          </a:xfrm>
          <a:prstGeom prst="line">
            <a:avLst/>
          </a:prstGeom>
          <a:ln w="285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174966" y="4114801"/>
            <a:ext cx="214161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max slowdown</a:t>
            </a:r>
          </a:p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min slowdown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2209800" y="4572001"/>
            <a:ext cx="2074121" cy="0"/>
          </a:xfrm>
          <a:prstGeom prst="line">
            <a:avLst/>
          </a:prstGeom>
          <a:ln w="285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828800" y="5044442"/>
            <a:ext cx="152663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1</a:t>
            </a:r>
          </a:p>
          <a:p>
            <a:pPr algn="ctr"/>
            <a:r>
              <a:rPr lang="en-US" sz="2600" b="1" dirty="0" smtClean="0">
                <a:solidFill>
                  <a:srgbClr val="404040"/>
                </a:solidFill>
                <a:latin typeface="Adobe Garamond Pro" panose="02020502060506020403" pitchFamily="18" charset="0"/>
              </a:rPr>
              <a:t>unfairness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859281" y="5501642"/>
            <a:ext cx="1452153" cy="0"/>
          </a:xfrm>
          <a:prstGeom prst="line">
            <a:avLst/>
          </a:prstGeom>
          <a:ln w="2857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5639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C557E02-D80E-456A-9C94-7196EE2DD2ED}"/>
              </a:ext>
            </a:extLst>
          </p:cNvPr>
          <p:cNvSpPr/>
          <p:nvPr/>
        </p:nvSpPr>
        <p:spPr>
          <a:xfrm>
            <a:off x="152400" y="4267200"/>
            <a:ext cx="8763000" cy="799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latin typeface="Adobe Garamond Pro" panose="02020502060506020403" pitchFamily="18" charset="0"/>
                <a:cs typeface="Calibri" panose="020F0502020204030204" pitchFamily="34" charset="0"/>
              </a:rPr>
              <a:t>average slowdown of </a:t>
            </a:r>
            <a:r>
              <a:rPr lang="en-US" sz="2800" b="1" i="1" dirty="0" smtClean="0">
                <a:latin typeface="Adobe Garamond Pro" panose="02020502060506020403" pitchFamily="18" charset="0"/>
                <a:cs typeface="Calibri" panose="020F0502020204030204" pitchFamily="34" charset="0"/>
              </a:rPr>
              <a:t>tpce</a:t>
            </a:r>
            <a:r>
              <a:rPr lang="en-US" sz="2800" b="1" dirty="0" smtClean="0">
                <a:latin typeface="Adobe Garamond Pro" panose="02020502060506020403" pitchFamily="18" charset="0"/>
                <a:cs typeface="Calibri" panose="020F0502020204030204" pitchFamily="34" charset="0"/>
              </a:rPr>
              <a:t>:</a:t>
            </a:r>
            <a:r>
              <a:rPr lang="en-US" sz="2800" b="1" dirty="0">
                <a:solidFill>
                  <a:srgbClr val="0070C0"/>
                </a:solidFill>
                <a:latin typeface="Adobe Garamond Pro" panose="02020502060506020403" pitchFamily="18" charset="0"/>
                <a:cs typeface="Calibri" panose="020F0502020204030204" pitchFamily="34" charset="0"/>
              </a:rPr>
              <a:t/>
            </a:r>
            <a:br>
              <a:rPr lang="en-US" sz="2800" b="1" dirty="0">
                <a:solidFill>
                  <a:srgbClr val="0070C0"/>
                </a:solidFill>
                <a:latin typeface="Adobe Garamond Pro" panose="02020502060506020403" pitchFamily="18" charset="0"/>
                <a:cs typeface="Calibri" panose="020F0502020204030204" pitchFamily="34" charset="0"/>
              </a:rPr>
            </a:br>
            <a:r>
              <a:rPr lang="en-US" sz="2800" b="1" i="1" dirty="0" smtClean="0">
                <a:solidFill>
                  <a:srgbClr val="0070C0"/>
                </a:solidFill>
                <a:latin typeface="Adobe Garamond Pro Bold" panose="02020702060506020403" pitchFamily="18" charset="0"/>
                <a:cs typeface="Calibri" panose="020F0502020204030204" pitchFamily="34" charset="0"/>
              </a:rPr>
              <a:t>2x </a:t>
            </a:r>
            <a:r>
              <a:rPr lang="en-US" sz="2800" b="1" i="1" dirty="0">
                <a:solidFill>
                  <a:srgbClr val="0070C0"/>
                </a:solidFill>
                <a:latin typeface="Adobe Garamond Pro Bold" panose="02020702060506020403" pitchFamily="18" charset="0"/>
                <a:cs typeface="Calibri" panose="020F0502020204030204" pitchFamily="34" charset="0"/>
              </a:rPr>
              <a:t>to 106x </a:t>
            </a:r>
            <a:r>
              <a:rPr lang="en-US" sz="2800" b="1" dirty="0" smtClean="0">
                <a:solidFill>
                  <a:srgbClr val="0070C0"/>
                </a:solidFill>
                <a:latin typeface="Adobe Garamond Pro" panose="02020502060506020403" pitchFamily="18" charset="0"/>
                <a:cs typeface="Calibri" panose="020F0502020204030204" pitchFamily="34" charset="0"/>
              </a:rPr>
              <a:t>across </a:t>
            </a:r>
            <a:r>
              <a:rPr lang="en-US" sz="2800" b="1" dirty="0" smtClean="0">
                <a:solidFill>
                  <a:srgbClr val="0070C0"/>
                </a:solidFill>
                <a:latin typeface="Adobe Garamond Pro" panose="02020502060506020403" pitchFamily="18" charset="0"/>
                <a:cs typeface="Calibri" panose="020F0502020204030204" pitchFamily="34" charset="0"/>
              </a:rPr>
              <a:t>our four real SSDs</a:t>
            </a:r>
            <a:endParaRPr lang="en-US" sz="2800" b="1" dirty="0">
              <a:solidFill>
                <a:srgbClr val="0070C0"/>
              </a:solidFill>
              <a:latin typeface="Adobe Garamond Pro" panose="02020502060506020403" pitchFamily="18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71CFE4-972A-4375-B496-445C2226BD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143000"/>
            <a:ext cx="5230488" cy="28503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Representative Example: </a:t>
            </a:r>
            <a:r>
              <a:rPr lang="en-US" i="1" dirty="0" smtClean="0"/>
              <a:t>tpcc</a:t>
            </a:r>
            <a:r>
              <a:rPr lang="en-US" dirty="0" smtClean="0"/>
              <a:t> and </a:t>
            </a:r>
            <a:r>
              <a:rPr lang="en-US" i="1" dirty="0" smtClean="0"/>
              <a:t>tpce</a:t>
            </a:r>
            <a:endParaRPr lang="en-US" i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772400" y="6583363"/>
            <a:ext cx="1371600" cy="228600"/>
          </a:xfrm>
        </p:spPr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271A3AF-079C-4D56-BAE1-E241E5E3C4D3}"/>
              </a:ext>
            </a:extLst>
          </p:cNvPr>
          <p:cNvSpPr/>
          <p:nvPr/>
        </p:nvSpPr>
        <p:spPr>
          <a:xfrm>
            <a:off x="7228400" y="1306715"/>
            <a:ext cx="729046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tpce</a:t>
            </a:r>
            <a:endParaRPr 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21D557-BB66-4315-A693-003872FB5AF4}"/>
              </a:ext>
            </a:extLst>
          </p:cNvPr>
          <p:cNvSpPr/>
          <p:nvPr/>
        </p:nvSpPr>
        <p:spPr>
          <a:xfrm>
            <a:off x="7228400" y="2054542"/>
            <a:ext cx="703782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tpcc</a:t>
            </a:r>
            <a:endParaRPr lang="en-US" sz="24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F7F0169-75CB-41E1-AADF-65E3B078B33F}"/>
              </a:ext>
            </a:extLst>
          </p:cNvPr>
          <p:cNvCxnSpPr>
            <a:cxnSpLocks/>
          </p:cNvCxnSpPr>
          <p:nvPr/>
        </p:nvCxnSpPr>
        <p:spPr>
          <a:xfrm flipH="1">
            <a:off x="6823992" y="1555840"/>
            <a:ext cx="452424" cy="203746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3C4EE9D-8D2F-44DC-97E8-B4B67BF293C8}"/>
              </a:ext>
            </a:extLst>
          </p:cNvPr>
          <p:cNvCxnSpPr>
            <a:cxnSpLocks/>
          </p:cNvCxnSpPr>
          <p:nvPr/>
        </p:nvCxnSpPr>
        <p:spPr>
          <a:xfrm flipH="1">
            <a:off x="6854588" y="2233088"/>
            <a:ext cx="409867" cy="58638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4A772410-8132-4ED5-928C-08F564AF18EE}"/>
              </a:ext>
            </a:extLst>
          </p:cNvPr>
          <p:cNvSpPr/>
          <p:nvPr/>
        </p:nvSpPr>
        <p:spPr>
          <a:xfrm>
            <a:off x="1994541" y="1204807"/>
            <a:ext cx="452424" cy="277091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A8AE8E-A740-4281-B78C-0F2745B66FCE}"/>
              </a:ext>
            </a:extLst>
          </p:cNvPr>
          <p:cNvSpPr/>
          <p:nvPr/>
        </p:nvSpPr>
        <p:spPr>
          <a:xfrm>
            <a:off x="6764266" y="2888567"/>
            <a:ext cx="2335832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ery </a:t>
            </a: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 fairness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EF49C9-0D44-4D0C-9856-B16859135F80}"/>
              </a:ext>
            </a:extLst>
          </p:cNvPr>
          <p:cNvCxnSpPr>
            <a:cxnSpLocks/>
          </p:cNvCxnSpPr>
          <p:nvPr/>
        </p:nvCxnSpPr>
        <p:spPr>
          <a:xfrm flipH="1">
            <a:off x="6623045" y="3256583"/>
            <a:ext cx="427159" cy="132994"/>
          </a:xfrm>
          <a:prstGeom prst="straightConnector1">
            <a:avLst/>
          </a:prstGeom>
          <a:ln w="57150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5424152"/>
            <a:ext cx="9144000" cy="1122543"/>
          </a:xfrm>
          <a:prstGeom prst="rect">
            <a:avLst/>
          </a:prstGeom>
          <a:solidFill>
            <a:srgbClr val="B31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SSDs do not provide fairness</a:t>
            </a:r>
            <a:br>
              <a:rPr lang="en-US" sz="2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among concurrently-running flows </a:t>
            </a:r>
            <a:endParaRPr lang="en-US" sz="28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7459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5" grpId="0"/>
      <p:bldP spid="69" grpId="0"/>
      <p:bldP spid="36" grpId="0" animBg="1"/>
      <p:bldP spid="13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Causes This Unfairness?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Interference among concurrently-running flows</a:t>
            </a:r>
          </a:p>
          <a:p>
            <a:r>
              <a:rPr lang="en-US" dirty="0" smtClean="0"/>
              <a:t>We perform a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detailed study of interference</a:t>
            </a:r>
          </a:p>
          <a:p>
            <a:pPr lvl="1"/>
            <a:r>
              <a:rPr lang="en-US" b="1" dirty="0" smtClean="0">
                <a:solidFill>
                  <a:schemeClr val="accent4"/>
                </a:solidFill>
              </a:rPr>
              <a:t>MQSim:</a:t>
            </a:r>
            <a:r>
              <a:rPr lang="en-US" dirty="0" smtClean="0"/>
              <a:t> </a:t>
            </a:r>
            <a:r>
              <a:rPr lang="en-US" dirty="0" smtClean="0"/>
              <a:t>detailed, </a:t>
            </a:r>
            <a:r>
              <a:rPr lang="en-US" dirty="0" smtClean="0"/>
              <a:t>open-source modern </a:t>
            </a:r>
            <a:r>
              <a:rPr lang="en-US" dirty="0"/>
              <a:t>SSD </a:t>
            </a:r>
            <a:r>
              <a:rPr lang="en-US" dirty="0" smtClean="0"/>
              <a:t>simulator </a:t>
            </a:r>
            <a:r>
              <a:rPr lang="en-US" sz="1800" dirty="0" smtClean="0"/>
              <a:t>[FAST 2018]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github.com/CMU-SAFARI/MQSim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Run flows that are designed to demonstrate each source of </a:t>
            </a:r>
            <a:r>
              <a:rPr lang="en-US" dirty="0" smtClean="0"/>
              <a:t>interference</a:t>
            </a:r>
          </a:p>
          <a:p>
            <a:pPr lvl="1"/>
            <a:r>
              <a:rPr lang="en-US" dirty="0" smtClean="0"/>
              <a:t>Detailed experimental characterization results in the paper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 uncover four sources of interference among flows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14</a:t>
            </a:fld>
            <a:r>
              <a:rPr lang="en-US" altLang="en-US" dirty="0" smtClean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824011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1: Different I/O Intensities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I/O intensity </a:t>
            </a:r>
            <a:r>
              <a:rPr lang="en-US" dirty="0"/>
              <a:t>of a flow affects the average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queue wait time</a:t>
            </a:r>
            <a:r>
              <a:rPr lang="en-US" dirty="0"/>
              <a:t> of flash </a:t>
            </a:r>
            <a:r>
              <a:rPr lang="en-US" dirty="0" smtClean="0"/>
              <a:t>transactions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Similar to memory scheduling for bandwidth-sensitive threads vs. latency-sensitive threads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15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982981"/>
            <a:ext cx="9144000" cy="21318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average response time of a low-intensity flow 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substantially increases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due to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interference from a high-intensity flow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8902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flows take advantage of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chip-level parallelism</a:t>
            </a:r>
            <a:r>
              <a:rPr lang="en-US" dirty="0" smtClean="0"/>
              <a:t> in back end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Leads to a </a:t>
            </a:r>
            <a:r>
              <a:rPr lang="en-US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low queue wait time</a:t>
            </a:r>
            <a:endParaRPr lang="en-US" dirty="0">
              <a:solidFill>
                <a:srgbClr val="00B050"/>
              </a:solidFill>
              <a:latin typeface="Adobe Garamond Pro Bold" panose="020207020605060204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59" y="1420103"/>
            <a:ext cx="7407282" cy="3054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2: Different Access Patterns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16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185284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9A02A1-8CC5-489E-9FAD-27786ABE5FD0}"/>
              </a:ext>
            </a:extLst>
          </p:cNvPr>
          <p:cNvSpPr/>
          <p:nvPr/>
        </p:nvSpPr>
        <p:spPr>
          <a:xfrm>
            <a:off x="868359" y="4026591"/>
            <a:ext cx="8221980" cy="1307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distribution of transactions in chip-level queues</a:t>
            </a:r>
          </a:p>
          <a:p>
            <a:pPr algn="ctr">
              <a:lnSpc>
                <a:spcPct val="80000"/>
              </a:lnSpc>
            </a:pPr>
            <a:endParaRPr lang="en-US" sz="28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FB8C757-AEF8-423B-BF73-974A6732EB90}"/>
              </a:ext>
            </a:extLst>
          </p:cNvPr>
          <p:cNvCxnSpPr>
            <a:cxnSpLocks/>
          </p:cNvCxnSpPr>
          <p:nvPr/>
        </p:nvCxnSpPr>
        <p:spPr>
          <a:xfrm flipV="1">
            <a:off x="4602451" y="4021122"/>
            <a:ext cx="457201" cy="552805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84B5D5-5939-4A98-8DFE-9A0533CB7286}"/>
              </a:ext>
            </a:extLst>
          </p:cNvPr>
          <p:cNvCxnSpPr>
            <a:cxnSpLocks/>
          </p:cNvCxnSpPr>
          <p:nvPr/>
        </p:nvCxnSpPr>
        <p:spPr>
          <a:xfrm flipV="1">
            <a:off x="4602451" y="3228221"/>
            <a:ext cx="376898" cy="1345706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491995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798706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3105417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72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20556 3.7037E-6 C 0.29757 3.7037E-6 0.41111 0.03657 0.41111 0.06713 L 0.41111 0.13426 " pathEditMode="relative" rAng="0" ptsTypes="AAAA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6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-2.22222E-6 L 0.20556 -2.22222E-6 C 0.29757 -2.22222E-6 0.41111 0.03472 0.41111 0.06366 L 0.41111 0.12755 " pathEditMode="relative" rAng="0" ptsTypes="AAAA">
                                      <p:cBhvr>
                                        <p:cTn id="2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636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1.85185E-6 L 0.20556 1.85185E-6 C 0.29757 1.85185E-6 0.41111 0.0331 0.41111 0.06041 L 0.41111 0.12106 " pathEditMode="relative" rAng="0" ptsTypes="AAAA">
                                      <p:cBhvr>
                                        <p:cTn id="2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604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4.07407E-6 L 0.20556 -4.07407E-6 C 0.29757 -4.07407E-6 0.41111 0.03125 0.41111 0.05695 L 0.41111 0.11412 " pathEditMode="relative" rAng="0" ptsTypes="AAAA">
                                      <p:cBhvr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10" grpId="0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flows have access patterns that </a:t>
            </a:r>
            <a:r>
              <a:rPr lang="en-US" dirty="0" smtClean="0">
                <a:solidFill>
                  <a:srgbClr val="C00000"/>
                </a:solidFill>
                <a:latin typeface="Adobe Garamond Pro Bold" panose="02020702060506020403" pitchFamily="18" charset="0"/>
              </a:rPr>
              <a:t>do not exploit parallelism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359" y="1420103"/>
            <a:ext cx="7407282" cy="3054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2: Different Request Access Patterns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17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185284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491995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2798706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1373777" y="3105417"/>
            <a:ext cx="304800" cy="207963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278205" y="2185284"/>
            <a:ext cx="304800" cy="207963"/>
          </a:xfrm>
          <a:prstGeom prst="roundRect">
            <a:avLst/>
          </a:prstGeom>
          <a:solidFill>
            <a:srgbClr val="C00000"/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278205" y="2491995"/>
            <a:ext cx="304800" cy="207963"/>
          </a:xfrm>
          <a:prstGeom prst="roundRect">
            <a:avLst/>
          </a:prstGeom>
          <a:solidFill>
            <a:srgbClr val="C00000"/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278205" y="2798706"/>
            <a:ext cx="304800" cy="207963"/>
          </a:xfrm>
          <a:prstGeom prst="roundRect">
            <a:avLst/>
          </a:prstGeom>
          <a:solidFill>
            <a:srgbClr val="C00000"/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278205" y="3105417"/>
            <a:ext cx="304800" cy="207963"/>
          </a:xfrm>
          <a:prstGeom prst="roundRect">
            <a:avLst/>
          </a:prstGeom>
          <a:solidFill>
            <a:srgbClr val="C00000"/>
          </a:solidFill>
          <a:ln w="127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0" y="4716243"/>
            <a:ext cx="9144000" cy="17866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Flows with 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parallelism-friendly access </a:t>
            </a: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patterns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are 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susceptible to interference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from</a:t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flows whose 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access patterns 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do 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not exploit parallelism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8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1559 3.7037E-6 C 0.22569 3.7037E-6 0.31198 0.03657 0.31198 0.06713 L 0.31198 0.13426 " pathEditMode="relative" rAng="0" ptsTypes="AAAA">
                                      <p:cBhvr>
                                        <p:cTn id="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90" y="671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38889E-6 -2.22222E-6 L 0.13785 -2.22222E-6 C 0.19948 -2.22222E-6 0.27587 0.02408 0.27587 0.04445 L 0.27587 0.08912 " pathEditMode="relative" rAng="0" ptsTypes="AAAA">
                                      <p:cBhvr>
                                        <p:cTn id="2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85" y="44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38889E-6 1.85185E-6 L 0.1191 1.85185E-6 C 0.17205 1.85185E-6 0.23854 0.01204 0.23854 0.02199 L 0.23854 0.04444 " pathEditMode="relative" rAng="0" ptsTypes="AAAA">
                                      <p:cBhvr>
                                        <p:cTn id="2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222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38889E-6 -4.07407E-6 L 0.15642 -4.07407E-6 C 0.22639 -4.07407E-6 0.31285 0.02061 0.31285 0.03774 L 0.31285 0.07593 " pathEditMode="relative" rAng="0" ptsTypes="AAAA">
                                      <p:cBhvr>
                                        <p:cTn id="2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42" y="3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14983 3.7037E-6 C 0.21684 3.7037E-6 0.29983 0.03657 0.29983 0.06713 L 0.29983 0.13426 " pathEditMode="relative" rAng="0" ptsTypes="AAAA">
                                      <p:cBhvr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3" y="671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-2.22222E-6 L 0.20556 -2.22222E-6 C 0.29757 -2.22222E-6 0.41111 0.03472 0.41111 0.06366 L 0.41111 0.12755 " pathEditMode="relative" rAng="0" ptsTypes="AAAA">
                                      <p:cBhvr>
                                        <p:cTn id="4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636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1.85185E-6 L 0.18733 1.85185E-6 C 0.27118 1.85185E-6 0.37483 0.0331 0.37483 0.06041 L 0.37483 0.12106 " pathEditMode="relative" rAng="0" ptsTypes="AAAA">
                                      <p:cBhvr>
                                        <p:cTn id="4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604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5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77778E-7 -4.07407E-6 L 0.20556 -4.07407E-6 C 0.29757 -4.07407E-6 0.41111 0.03125 0.41111 0.05695 L 0.41111 0.11412 " pathEditMode="relative" rAng="0" ptsTypes="AAAA">
                                      <p:cBhvr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E3A7C8-6314-4D10-B7AB-1647C6E2B5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0" t="15590"/>
          <a:stretch/>
        </p:blipFill>
        <p:spPr>
          <a:xfrm>
            <a:off x="2743200" y="2318808"/>
            <a:ext cx="3200400" cy="27103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State-of-the-art SSD I/O schedulers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prioritize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reads over writes</a:t>
            </a:r>
          </a:p>
          <a:p>
            <a:r>
              <a:rPr lang="en-US" dirty="0" smtClean="0"/>
              <a:t>Effect </a:t>
            </a:r>
            <a:r>
              <a:rPr lang="en-US" dirty="0"/>
              <a:t>of read prioritization on </a:t>
            </a:r>
            <a:r>
              <a:rPr lang="en-US" dirty="0" smtClean="0"/>
              <a:t>fairness </a:t>
            </a:r>
            <a:r>
              <a:rPr lang="en-US" b="0" dirty="0" smtClean="0"/>
              <a:t>(vs. first-come, first-serve)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</a:t>
            </a:r>
            <a:r>
              <a:rPr lang="en-US" dirty="0"/>
              <a:t>3: </a:t>
            </a:r>
            <a:r>
              <a:rPr lang="en-US" dirty="0" smtClean="0"/>
              <a:t>Different </a:t>
            </a:r>
            <a:r>
              <a:rPr lang="en-US" dirty="0"/>
              <a:t>Read/Write Ratios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32FD12-C16B-483E-97D2-96F613FA63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96"/>
          <a:stretch/>
        </p:blipFill>
        <p:spPr>
          <a:xfrm>
            <a:off x="1371600" y="1826154"/>
            <a:ext cx="6248400" cy="462492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34F180E2-E4C1-4354-99F0-56C5F39E6E86}"/>
              </a:ext>
            </a:extLst>
          </p:cNvPr>
          <p:cNvSpPr/>
          <p:nvPr/>
        </p:nvSpPr>
        <p:spPr>
          <a:xfrm>
            <a:off x="3276601" y="2346691"/>
            <a:ext cx="1371599" cy="9906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77FD94A-ECE2-4063-99BD-D6675E85ECB2}"/>
              </a:ext>
            </a:extLst>
          </p:cNvPr>
          <p:cNvSpPr/>
          <p:nvPr/>
        </p:nvSpPr>
        <p:spPr>
          <a:xfrm>
            <a:off x="4724401" y="3296229"/>
            <a:ext cx="1371599" cy="9906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When flows have </a:t>
            </a:r>
            <a:r>
              <a:rPr lang="en-US" sz="3200" b="1" dirty="0" smtClean="0">
                <a:solidFill>
                  <a:srgbClr val="FFFF00"/>
                </a:solidFill>
                <a:latin typeface="Adobe Garamond Pro Bold" panose="02020702060506020403" pitchFamily="18" charset="0"/>
              </a:rPr>
              <a:t>different read/write ratios,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existing schedulers do not effectively provide fairness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5940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 4: Different Garbage Collection Demands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NAND flash memory performs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writes out of place</a:t>
            </a:r>
          </a:p>
          <a:p>
            <a:pPr lvl="1"/>
            <a:r>
              <a:rPr lang="en-US" dirty="0" smtClean="0"/>
              <a:t>Erases can only happen on an entire </a:t>
            </a:r>
            <a:r>
              <a:rPr lang="en-US" b="1" dirty="0">
                <a:solidFill>
                  <a:schemeClr val="accent4"/>
                </a:solidFill>
              </a:rPr>
              <a:t>f</a:t>
            </a:r>
            <a:r>
              <a:rPr lang="en-US" b="1" dirty="0" smtClean="0">
                <a:solidFill>
                  <a:schemeClr val="accent4"/>
                </a:solidFill>
              </a:rPr>
              <a:t>lash block</a:t>
            </a:r>
            <a:r>
              <a:rPr lang="en-US" dirty="0" smtClean="0"/>
              <a:t> (hundreds of flash pages)</a:t>
            </a:r>
          </a:p>
          <a:p>
            <a:pPr lvl="1"/>
            <a:r>
              <a:rPr lang="en-US" dirty="0" smtClean="0"/>
              <a:t>Pages marked invalid during write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Garbage collection</a:t>
            </a:r>
            <a:r>
              <a:rPr lang="en-US" dirty="0" smtClean="0"/>
              <a:t> (GC)</a:t>
            </a:r>
          </a:p>
          <a:p>
            <a:pPr lvl="1"/>
            <a:r>
              <a:rPr lang="en-US" dirty="0" smtClean="0"/>
              <a:t>Selects a block with mostly-invalid pages</a:t>
            </a:r>
          </a:p>
          <a:p>
            <a:pPr lvl="1"/>
            <a:r>
              <a:rPr lang="en-US" dirty="0" smtClean="0"/>
              <a:t>Moves any remaining valid pages</a:t>
            </a:r>
          </a:p>
          <a:p>
            <a:pPr lvl="1"/>
            <a:r>
              <a:rPr lang="en-US" dirty="0" smtClean="0"/>
              <a:t>Erases blocks with mostly-invalid pages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solidFill>
                  <a:schemeClr val="accent4"/>
                </a:solidFill>
              </a:rPr>
              <a:t>High-GC flow:</a:t>
            </a:r>
            <a:r>
              <a:rPr lang="en-US" dirty="0" smtClean="0"/>
              <a:t> flows with a higher write intensity induce</a:t>
            </a:r>
            <a:br>
              <a:rPr lang="en-US" dirty="0" smtClean="0"/>
            </a:br>
            <a:r>
              <a:rPr lang="en-US" dirty="0" smtClean="0"/>
              <a:t>more garbage collection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19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GC activities of a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high-GC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flow can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unfairly block flash transactions of a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low-GC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flow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320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3B36-2CC8-4F91-A15E-D051B5FB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Source of Unfairness in SSDs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4DED1-5068-43ED-9313-4AE500DE7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26418"/>
            <a:ext cx="8839200" cy="572678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Four major sources of unfairness </a:t>
            </a:r>
            <a:r>
              <a:rPr lang="en-US" dirty="0"/>
              <a:t>in modern SSDs</a:t>
            </a:r>
          </a:p>
          <a:p>
            <a:pPr marL="765572" lvl="1" indent="-457200">
              <a:buFont typeface="+mj-lt"/>
              <a:buAutoNum type="arabicPeriod"/>
            </a:pPr>
            <a:r>
              <a:rPr lang="en-US" sz="2400" dirty="0" smtClean="0"/>
              <a:t>I/O intensity</a:t>
            </a:r>
            <a:endParaRPr lang="en-US" sz="2400" dirty="0"/>
          </a:p>
          <a:p>
            <a:pPr marL="765572" lvl="1" indent="-457200">
              <a:buFont typeface="+mj-lt"/>
              <a:buAutoNum type="arabicPeriod"/>
            </a:pPr>
            <a:r>
              <a:rPr lang="en-US" sz="2400" dirty="0" smtClean="0"/>
              <a:t>Request a</a:t>
            </a:r>
            <a:r>
              <a:rPr lang="en-US" sz="2400" dirty="0" smtClean="0"/>
              <a:t>ccess patterns</a:t>
            </a:r>
            <a:endParaRPr lang="en-US" sz="2400" b="1" dirty="0">
              <a:solidFill>
                <a:srgbClr val="0070C0"/>
              </a:solidFill>
            </a:endParaRPr>
          </a:p>
          <a:p>
            <a:pPr marL="765572" lvl="1" indent="-457200">
              <a:buFont typeface="+mj-lt"/>
              <a:buAutoNum type="arabicPeriod"/>
            </a:pPr>
            <a:r>
              <a:rPr lang="en-US" sz="2400" dirty="0" smtClean="0"/>
              <a:t>Read/write ratio</a:t>
            </a:r>
          </a:p>
          <a:p>
            <a:pPr marL="765572" lvl="1" indent="-457200">
              <a:buFont typeface="+mj-lt"/>
              <a:buAutoNum type="arabicPeriod"/>
            </a:pPr>
            <a:r>
              <a:rPr lang="en-US" sz="2400" dirty="0" smtClean="0"/>
              <a:t>Garbage collection demands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3302D-3FC5-4627-B796-969883CB54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20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3810000"/>
            <a:ext cx="9144000" cy="266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en-US" sz="26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OUR GOAL</a:t>
            </a:r>
          </a:p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Design an I/O request scheduler for SSDs that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(1) provides </a:t>
            </a: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fairness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among flows</a:t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by mitigating </a:t>
            </a:r>
            <a:r>
              <a:rPr lang="en-US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dobe Garamond Pro Bold" panose="02020702060506020403" pitchFamily="18" charset="0"/>
              </a:rPr>
              <a:t>all four sources of interference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, and</a:t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(2) maximizes performance and throughput</a:t>
            </a:r>
          </a:p>
        </p:txBody>
      </p:sp>
    </p:spTree>
    <p:extLst>
      <p:ext uri="{BB962C8B-B14F-4D97-AF65-F5344CB8AC3E}">
        <p14:creationId xmlns:p14="http://schemas.microsoft.com/office/powerpoint/2010/main" val="16253816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Modern SSD Design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Unfairness Across Multiple Applications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Modern SSDs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 smtClean="0"/>
              <a:t>FLIN:</a:t>
            </a:r>
            <a:br>
              <a:rPr lang="en-US" sz="3200" b="1" dirty="0" smtClean="0"/>
            </a:br>
            <a:r>
              <a:rPr lang="en-US" sz="3200" b="1" dirty="0" smtClean="0"/>
              <a:t>Flash-Level </a:t>
            </a:r>
            <a:r>
              <a:rPr lang="en-US" sz="3200" b="1" dirty="0" smtClean="0"/>
              <a:t>INterference</a:t>
            </a:r>
            <a:r>
              <a:rPr lang="en-US" sz="3200" b="1" dirty="0" smtClean="0"/>
              <a:t>-aware SSD Scheduler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Evaluation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21</a:t>
            </a:fld>
            <a:r>
              <a:rPr lang="en-US" altLang="en-US" dirty="0" smtClean="0"/>
              <a:t> of 39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686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517176D-B6D1-4FDB-84E8-D1B1614CF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476" y="762000"/>
            <a:ext cx="6176138" cy="2082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3942A2-BCC4-4614-9B2E-6DB19A7A4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476" y="762000"/>
            <a:ext cx="6176138" cy="2082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550179-639B-4DC4-B344-1C83EE8385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2476" y="762000"/>
            <a:ext cx="6176138" cy="2082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AE930D-03EC-4C1B-B7AE-A7F48E8C5F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196" y="609600"/>
            <a:ext cx="7315404" cy="301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C2552D-3C97-44AE-B2F6-15A5B9C9B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FLIN: Flash-Level </a:t>
            </a:r>
            <a:r>
              <a:rPr lang="en-US" dirty="0"/>
              <a:t>INterference</a:t>
            </a:r>
            <a:r>
              <a:rPr lang="en-US" dirty="0"/>
              <a:t>-aware </a:t>
            </a:r>
            <a:r>
              <a:rPr lang="en-US" dirty="0" smtClean="0"/>
              <a:t>Scheduler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02232-6EA0-4214-B944-21868D465E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22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CA337F5-D114-4475-BA9D-05FD98B4A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662434"/>
            <a:ext cx="8839200" cy="2662166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FLIN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is a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three-stage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I/O request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scheduler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Replaces existing transaction scheduling unit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Takes in flash transactions, reorders them, sends them to flash channel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Identical throughput to state-of-the-art schedulers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Fully implemented in the SSD controller firmware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 hardware modifications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Requires &lt; 0.06% of the DRAM available within the SSD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82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54B28-F421-436F-B956-5C0D4A7CD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600" dirty="0"/>
          </a:p>
          <a:p>
            <a:endParaRPr lang="en-US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1: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airness-aware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ueue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nsertion</a:t>
            </a:r>
            <a:b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accent1">
                    <a:lumMod val="75000"/>
                  </a:schemeClr>
                </a:solidFill>
              </a:rPr>
              <a:t>relieves I/O intensity </a:t>
            </a:r>
            <a:r>
              <a:rPr lang="en-US" b="0" i="1" dirty="0">
                <a:solidFill>
                  <a:schemeClr val="accent1">
                    <a:lumMod val="75000"/>
                  </a:schemeClr>
                </a:solidFill>
              </a:rPr>
              <a:t>and access pattern </a:t>
            </a:r>
            <a:r>
              <a:rPr lang="en-US" b="0" i="1" dirty="0" smtClean="0">
                <a:solidFill>
                  <a:schemeClr val="accent1">
                    <a:lumMod val="75000"/>
                  </a:schemeClr>
                </a:solidFill>
              </a:rPr>
              <a:t>interference</a:t>
            </a:r>
            <a:endParaRPr lang="en-US" b="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89F76-1BAF-4AA9-8761-53BEC71FC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45" y="762000"/>
            <a:ext cx="6172200" cy="2173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6E593E-5227-4B94-88E6-8BD56B83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Stages of FLIN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54973-31FE-4F75-AD2D-FF9E4789EE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6" name="Rectangle: Rounded Corners 59">
            <a:extLst>
              <a:ext uri="{FF2B5EF4-FFF2-40B4-BE49-F238E27FC236}">
                <a16:creationId xmlns:a16="http://schemas.microsoft.com/office/drawing/2014/main" id="{3BBCE905-BF31-476D-ADB8-B42A099249F9}"/>
              </a:ext>
            </a:extLst>
          </p:cNvPr>
          <p:cNvSpPr/>
          <p:nvPr/>
        </p:nvSpPr>
        <p:spPr>
          <a:xfrm>
            <a:off x="1828800" y="4038600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0">
            <a:extLst>
              <a:ext uri="{FF2B5EF4-FFF2-40B4-BE49-F238E27FC236}">
                <a16:creationId xmlns:a16="http://schemas.microsoft.com/office/drawing/2014/main" id="{3D4EE697-A3E1-43CF-9730-D71DE4137E47}"/>
              </a:ext>
            </a:extLst>
          </p:cNvPr>
          <p:cNvSpPr/>
          <p:nvPr/>
        </p:nvSpPr>
        <p:spPr>
          <a:xfrm>
            <a:off x="2147208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8" name="Rectangle: Rounded Corners 61">
            <a:extLst>
              <a:ext uri="{FF2B5EF4-FFF2-40B4-BE49-F238E27FC236}">
                <a16:creationId xmlns:a16="http://schemas.microsoft.com/office/drawing/2014/main" id="{24E0A556-47C0-4910-B1B0-227AC22DBD8F}"/>
              </a:ext>
            </a:extLst>
          </p:cNvPr>
          <p:cNvSpPr/>
          <p:nvPr/>
        </p:nvSpPr>
        <p:spPr>
          <a:xfrm>
            <a:off x="2631622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9" name="Rectangle: Rounded Corners 62">
            <a:extLst>
              <a:ext uri="{FF2B5EF4-FFF2-40B4-BE49-F238E27FC236}">
                <a16:creationId xmlns:a16="http://schemas.microsoft.com/office/drawing/2014/main" id="{3F4B3C56-789F-4E28-86E2-6EE7BED5C5C3}"/>
              </a:ext>
            </a:extLst>
          </p:cNvPr>
          <p:cNvSpPr/>
          <p:nvPr/>
        </p:nvSpPr>
        <p:spPr>
          <a:xfrm>
            <a:off x="3116036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0" name="Rectangle: Rounded Corners 63">
            <a:extLst>
              <a:ext uri="{FF2B5EF4-FFF2-40B4-BE49-F238E27FC236}">
                <a16:creationId xmlns:a16="http://schemas.microsoft.com/office/drawing/2014/main" id="{C2FC606E-6688-4659-AE76-E44BC5782745}"/>
              </a:ext>
            </a:extLst>
          </p:cNvPr>
          <p:cNvSpPr/>
          <p:nvPr/>
        </p:nvSpPr>
        <p:spPr>
          <a:xfrm>
            <a:off x="3600450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Rectangle: Rounded Corners 64">
            <a:extLst>
              <a:ext uri="{FF2B5EF4-FFF2-40B4-BE49-F238E27FC236}">
                <a16:creationId xmlns:a16="http://schemas.microsoft.com/office/drawing/2014/main" id="{67B19C69-DB03-45E4-A6BE-1ACD57700B8A}"/>
              </a:ext>
            </a:extLst>
          </p:cNvPr>
          <p:cNvSpPr/>
          <p:nvPr/>
        </p:nvSpPr>
        <p:spPr>
          <a:xfrm>
            <a:off x="4084864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2" name="Rectangle: Rounded Corners 65">
            <a:extLst>
              <a:ext uri="{FF2B5EF4-FFF2-40B4-BE49-F238E27FC236}">
                <a16:creationId xmlns:a16="http://schemas.microsoft.com/office/drawing/2014/main" id="{6379C969-887E-457C-8A15-159B9659EB3D}"/>
              </a:ext>
            </a:extLst>
          </p:cNvPr>
          <p:cNvSpPr/>
          <p:nvPr/>
        </p:nvSpPr>
        <p:spPr>
          <a:xfrm>
            <a:off x="4569278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3" name="Rectangle: Rounded Corners 66">
            <a:extLst>
              <a:ext uri="{FF2B5EF4-FFF2-40B4-BE49-F238E27FC236}">
                <a16:creationId xmlns:a16="http://schemas.microsoft.com/office/drawing/2014/main" id="{ECC241AE-2D33-4B75-94F4-825E74197249}"/>
              </a:ext>
            </a:extLst>
          </p:cNvPr>
          <p:cNvSpPr/>
          <p:nvPr/>
        </p:nvSpPr>
        <p:spPr>
          <a:xfrm>
            <a:off x="5053692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Rectangle: Rounded Corners 67">
            <a:extLst>
              <a:ext uri="{FF2B5EF4-FFF2-40B4-BE49-F238E27FC236}">
                <a16:creationId xmlns:a16="http://schemas.microsoft.com/office/drawing/2014/main" id="{29FD97C1-D929-4C4D-BADC-0860674B9884}"/>
              </a:ext>
            </a:extLst>
          </p:cNvPr>
          <p:cNvSpPr/>
          <p:nvPr/>
        </p:nvSpPr>
        <p:spPr>
          <a:xfrm>
            <a:off x="5538108" y="4094383"/>
            <a:ext cx="381000" cy="17281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5" name="Rectangle: Rounded Corners 68">
            <a:extLst>
              <a:ext uri="{FF2B5EF4-FFF2-40B4-BE49-F238E27FC236}">
                <a16:creationId xmlns:a16="http://schemas.microsoft.com/office/drawing/2014/main" id="{DEF4A9D4-784C-4D5B-A9C8-2DA54B604EAC}"/>
              </a:ext>
            </a:extLst>
          </p:cNvPr>
          <p:cNvSpPr/>
          <p:nvPr/>
        </p:nvSpPr>
        <p:spPr>
          <a:xfrm>
            <a:off x="6145168" y="4091841"/>
            <a:ext cx="381000" cy="1728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Rectangle: Rounded Corners 69">
            <a:extLst>
              <a:ext uri="{FF2B5EF4-FFF2-40B4-BE49-F238E27FC236}">
                <a16:creationId xmlns:a16="http://schemas.microsoft.com/office/drawing/2014/main" id="{F482DABE-CCDD-4C32-BF7E-74302F9DB966}"/>
              </a:ext>
            </a:extLst>
          </p:cNvPr>
          <p:cNvSpPr/>
          <p:nvPr/>
        </p:nvSpPr>
        <p:spPr>
          <a:xfrm>
            <a:off x="6643008" y="4091840"/>
            <a:ext cx="381000" cy="1728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7" name="Rectangle: Rounded Corners 70">
            <a:extLst>
              <a:ext uri="{FF2B5EF4-FFF2-40B4-BE49-F238E27FC236}">
                <a16:creationId xmlns:a16="http://schemas.microsoft.com/office/drawing/2014/main" id="{C33C67A1-FCEC-4D30-A000-6869BB33754B}"/>
              </a:ext>
            </a:extLst>
          </p:cNvPr>
          <p:cNvSpPr/>
          <p:nvPr/>
        </p:nvSpPr>
        <p:spPr>
          <a:xfrm>
            <a:off x="1309008" y="4104591"/>
            <a:ext cx="381000" cy="172817"/>
          </a:xfrm>
          <a:prstGeom prst="roundRect">
            <a:avLst/>
          </a:prstGeom>
          <a:solidFill>
            <a:srgbClr val="0070C0"/>
          </a:solidFill>
          <a:ln w="127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6BB8B7-7547-4E30-B372-64F7EB8F6522}"/>
              </a:ext>
            </a:extLst>
          </p:cNvPr>
          <p:cNvCxnSpPr>
            <a:cxnSpLocks/>
          </p:cNvCxnSpPr>
          <p:nvPr/>
        </p:nvCxnSpPr>
        <p:spPr>
          <a:xfrm flipH="1" flipV="1">
            <a:off x="2137990" y="4388971"/>
            <a:ext cx="1772382" cy="332680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2BEEE6-0EEB-4B4C-965A-C4EC6CF92B11}"/>
              </a:ext>
            </a:extLst>
          </p:cNvPr>
          <p:cNvCxnSpPr>
            <a:cxnSpLocks/>
          </p:cNvCxnSpPr>
          <p:nvPr/>
        </p:nvCxnSpPr>
        <p:spPr>
          <a:xfrm flipV="1">
            <a:off x="3940727" y="4352032"/>
            <a:ext cx="1949409" cy="380950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C4EBCCD0-F51D-428F-8A95-CE20AD91CDD9}"/>
              </a:ext>
            </a:extLst>
          </p:cNvPr>
          <p:cNvSpPr/>
          <p:nvPr/>
        </p:nvSpPr>
        <p:spPr>
          <a:xfrm>
            <a:off x="839263" y="4670741"/>
            <a:ext cx="4828261" cy="4801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high-intensity flows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2F6036-5016-48E2-91C5-DCE6E67F6CC2}"/>
              </a:ext>
            </a:extLst>
          </p:cNvPr>
          <p:cNvSpPr/>
          <p:nvPr/>
        </p:nvSpPr>
        <p:spPr>
          <a:xfrm>
            <a:off x="5257799" y="4686698"/>
            <a:ext cx="3886201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low-intensity flows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1EF2725-64DE-46C4-AACC-7AA2FCE4C5BB}"/>
              </a:ext>
            </a:extLst>
          </p:cNvPr>
          <p:cNvCxnSpPr>
            <a:cxnSpLocks/>
          </p:cNvCxnSpPr>
          <p:nvPr/>
        </p:nvCxnSpPr>
        <p:spPr>
          <a:xfrm flipV="1">
            <a:off x="6757079" y="4343400"/>
            <a:ext cx="266929" cy="441700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9D8D912-B70D-4EE7-BE87-2BBF7A84ED50}"/>
              </a:ext>
            </a:extLst>
          </p:cNvPr>
          <p:cNvCxnSpPr>
            <a:cxnSpLocks/>
          </p:cNvCxnSpPr>
          <p:nvPr/>
        </p:nvCxnSpPr>
        <p:spPr>
          <a:xfrm flipH="1" flipV="1">
            <a:off x="6145168" y="4343400"/>
            <a:ext cx="611912" cy="464567"/>
          </a:xfrm>
          <a:prstGeom prst="straightConnector1">
            <a:avLst/>
          </a:prstGeom>
          <a:ln w="57150">
            <a:solidFill>
              <a:srgbClr val="0070C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2AD508F-F63C-4919-8029-C4482A6BBBF3}"/>
              </a:ext>
            </a:extLst>
          </p:cNvPr>
          <p:cNvSpPr/>
          <p:nvPr/>
        </p:nvSpPr>
        <p:spPr>
          <a:xfrm>
            <a:off x="6869399" y="3714202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</a:t>
            </a:r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FD901BC-2645-4BC4-8504-316E14A64CBD}"/>
              </a:ext>
            </a:extLst>
          </p:cNvPr>
          <p:cNvSpPr/>
          <p:nvPr/>
        </p:nvSpPr>
        <p:spPr>
          <a:xfrm>
            <a:off x="1690008" y="3745468"/>
            <a:ext cx="51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289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02413 -7.40741E-7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-0.02413 -7.40741E-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7.40741E-7 L -0.02413 -7.40741E-7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0.02413 -7.40741E-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02413 -7.40741E-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7.40741E-7 L -0.02414 -7.40741E-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2413 -7.40741E-7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02413 -7.40741E-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0.0349 7.40741E-7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03489 7.40741E-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11111E-6 L 0.13507 0.04005 C 0.16337 0.04908 0.20591 0.05394 0.25018 0.05394 C 0.30087 0.05394 0.34132 0.04908 0.36962 0.04005 L 0.50573 -1.11111E-6 " pathEditMode="relative" rAng="0" ptsTypes="AAAAA">
                                      <p:cBhvr>
                                        <p:cTn id="1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8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4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573 -1.11111E-6 L 0.52066 -0.04005 C 0.52396 -0.04907 0.52882 -0.05393 0.53368 -0.05393 C 0.53924 -0.05393 0.54393 -0.04907 0.54705 -0.04005 L 0.5625 -1.11111E-6 " pathEditMode="relative" rAng="0" ptsTypes="AAAAA">
                                      <p:cBhvr>
                                        <p:cTn id="1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" y="-2708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9 7.40741E-7 L -0.02309 0.00185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  <p:bldP spid="17" grpId="2" animBg="1"/>
      <p:bldP spid="28" grpId="0"/>
      <p:bldP spid="28" grpId="1"/>
      <p:bldP spid="29" grpId="0"/>
      <p:bldP spid="29" grpId="1"/>
      <p:bldP spid="32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54B28-F421-436F-B956-5C0D4A7CD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1: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airness-aware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ueue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nsertion</a:t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bg1">
                    <a:lumMod val="75000"/>
                  </a:schemeClr>
                </a:solidFill>
              </a:rPr>
              <a:t>relieves I/O intensity </a:t>
            </a:r>
            <a:r>
              <a:rPr lang="en-US" b="0" i="1" dirty="0">
                <a:solidFill>
                  <a:schemeClr val="bg1">
                    <a:lumMod val="75000"/>
                  </a:schemeClr>
                </a:solidFill>
              </a:rPr>
              <a:t>and access pattern </a:t>
            </a:r>
            <a:r>
              <a:rPr lang="en-US" b="0" i="1" dirty="0" smtClean="0">
                <a:solidFill>
                  <a:schemeClr val="bg1">
                    <a:lumMod val="75000"/>
                  </a:schemeClr>
                </a:solidFill>
              </a:rPr>
              <a:t>interference</a:t>
            </a:r>
            <a:endParaRPr lang="en-US" b="0" i="1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1800" b="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2: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riority-aware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ueue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rbitration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accent6">
                    <a:lumMod val="75000"/>
                  </a:schemeClr>
                </a:solidFill>
              </a:rPr>
              <a:t>enforces 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priority levels that are assigned to each flow by the host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1A83F-247D-4809-9835-E3DD7CA57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45" y="762000"/>
            <a:ext cx="6176138" cy="217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6E593E-5227-4B94-88E6-8BD56B83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Stages of FLIN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54973-31FE-4F75-AD2D-FF9E4789EE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24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6251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63067D-8FC0-48E7-B9F1-4EEE555A9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45" y="762000"/>
            <a:ext cx="6176138" cy="2175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54B28-F421-436F-B956-5C0D4A7CD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600" dirty="0"/>
          </a:p>
          <a:p>
            <a:endParaRPr lang="en-US" dirty="0"/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1: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airness-aware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ueue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nsertion</a:t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bg1">
                    <a:lumMod val="75000"/>
                  </a:schemeClr>
                </a:solidFill>
              </a:rPr>
              <a:t>relieves I/O intensity </a:t>
            </a:r>
            <a:r>
              <a:rPr lang="en-US" b="0" i="1" dirty="0">
                <a:solidFill>
                  <a:schemeClr val="bg1">
                    <a:lumMod val="75000"/>
                  </a:schemeClr>
                </a:solidFill>
              </a:rPr>
              <a:t>and access pattern </a:t>
            </a:r>
            <a:r>
              <a:rPr lang="en-US" b="0" i="1" dirty="0" smtClean="0">
                <a:solidFill>
                  <a:schemeClr val="bg1">
                    <a:lumMod val="75000"/>
                  </a:schemeClr>
                </a:solidFill>
              </a:rPr>
              <a:t>interference</a:t>
            </a:r>
            <a:endParaRPr lang="en-US" b="0" i="1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sz="1800" b="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2: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riority-aware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ueue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rbitration</a:t>
            </a:r>
            <a:br>
              <a:rPr lang="en-US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bg1">
                    <a:lumMod val="75000"/>
                  </a:schemeClr>
                </a:solidFill>
              </a:rPr>
              <a:t>enforces </a:t>
            </a:r>
            <a:r>
              <a:rPr lang="en-US" b="0" i="1" dirty="0">
                <a:solidFill>
                  <a:schemeClr val="bg1">
                    <a:lumMod val="75000"/>
                  </a:schemeClr>
                </a:solidFill>
              </a:rPr>
              <a:t>priority levels that are assigned to each flow by the host</a:t>
            </a:r>
          </a:p>
          <a:p>
            <a:endParaRPr lang="en-US" sz="1800" b="0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Stage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3: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W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ait-balancing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T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ransaction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election</a:t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b="0" i="1" dirty="0" smtClean="0">
                <a:solidFill>
                  <a:schemeClr val="accent3">
                    <a:lumMod val="75000"/>
                  </a:schemeClr>
                </a:solidFill>
              </a:rPr>
              <a:t>relieves read/write ratio </a:t>
            </a:r>
            <a:r>
              <a:rPr lang="en-US" b="0" i="1" dirty="0">
                <a:solidFill>
                  <a:schemeClr val="accent3">
                    <a:lumMod val="75000"/>
                  </a:schemeClr>
                </a:solidFill>
              </a:rPr>
              <a:t>and garbage collection </a:t>
            </a:r>
            <a:r>
              <a:rPr lang="en-US" b="0" i="1" dirty="0" smtClean="0">
                <a:solidFill>
                  <a:schemeClr val="accent3">
                    <a:lumMod val="75000"/>
                  </a:schemeClr>
                </a:solidFill>
              </a:rPr>
              <a:t>demand interference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6E593E-5227-4B94-88E6-8BD56B83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Stages of FLIN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54973-31FE-4F75-AD2D-FF9E4789EE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25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640367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Modern SSD Design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Unfairness Across Multiple Applications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Modern SSDs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FLIN: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Flash-Level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INterference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-aware SSD Scheduler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 smtClean="0"/>
              <a:t>Experimental Evaluation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26</a:t>
            </a:fld>
            <a:r>
              <a:rPr lang="en-US" altLang="en-US" dirty="0" smtClean="0"/>
              <a:t> of 39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20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MQSim: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github.com/CMU-SAFARI/MQSim</a:t>
            </a:r>
            <a:r>
              <a:rPr lang="en-US" dirty="0" smtClean="0"/>
              <a:t> </a:t>
            </a:r>
            <a:r>
              <a:rPr lang="en-US" sz="2000" b="0" dirty="0" smtClean="0"/>
              <a:t>[FAST 2018] </a:t>
            </a:r>
            <a:endParaRPr lang="en-US" b="0" dirty="0" smtClean="0"/>
          </a:p>
          <a:p>
            <a:pPr lvl="1"/>
            <a:r>
              <a:rPr lang="en-US" dirty="0" smtClean="0"/>
              <a:t>Protocol: NVMe 1.2 over </a:t>
            </a:r>
            <a:r>
              <a:rPr lang="en-US" dirty="0" smtClean="0"/>
              <a:t>PCIe</a:t>
            </a:r>
            <a:endParaRPr lang="en-US" dirty="0" smtClean="0"/>
          </a:p>
          <a:p>
            <a:pPr lvl="1"/>
            <a:r>
              <a:rPr lang="en-US" dirty="0" smtClean="0"/>
              <a:t>User capacity: 480GB</a:t>
            </a:r>
          </a:p>
          <a:p>
            <a:pPr lvl="1"/>
            <a:r>
              <a:rPr lang="en-US" dirty="0" smtClean="0"/>
              <a:t>Organization: 8 channels, 2 planes per die, 4096 blocks per plane,</a:t>
            </a:r>
            <a:br>
              <a:rPr lang="en-US" dirty="0" smtClean="0"/>
            </a:br>
            <a:r>
              <a:rPr lang="en-US" dirty="0" smtClean="0"/>
              <a:t>256 pages per block, 8kB page size</a:t>
            </a:r>
          </a:p>
          <a:p>
            <a:endParaRPr lang="en-US" dirty="0" smtClean="0"/>
          </a:p>
          <a:p>
            <a:r>
              <a:rPr lang="en-US" dirty="0" smtClean="0"/>
              <a:t>40 workloads containing four randomly-selected storage traces</a:t>
            </a:r>
          </a:p>
          <a:p>
            <a:pPr lvl="1"/>
            <a:r>
              <a:rPr lang="en-US" dirty="0" smtClean="0"/>
              <a:t>Each storage trace is collected from real enterprise/datacenter applications:</a:t>
            </a:r>
            <a:br>
              <a:rPr lang="en-US" dirty="0" smtClean="0"/>
            </a:br>
            <a:r>
              <a:rPr lang="en-US" dirty="0" smtClean="0"/>
              <a:t>UMass, Microsoft production/enterprise</a:t>
            </a:r>
          </a:p>
          <a:p>
            <a:pPr lvl="1"/>
            <a:r>
              <a:rPr lang="en-US" dirty="0" smtClean="0"/>
              <a:t>Each application classified as low-interference or high-interference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27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47378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ED787B-6E0E-490C-99F6-625428156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Sprinkler</a:t>
            </a:r>
            <a:r>
              <a:rPr lang="en-US" dirty="0" smtClean="0">
                <a:solidFill>
                  <a:srgbClr val="696969"/>
                </a:solidFill>
              </a:rPr>
              <a:t> </a:t>
            </a:r>
            <a:r>
              <a:rPr lang="en-US" sz="2000" b="0" dirty="0" smtClean="0">
                <a:solidFill>
                  <a:srgbClr val="696969"/>
                </a:solidFill>
              </a:rPr>
              <a:t>[Jung+ HPCA 2014]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 </a:t>
            </a:r>
            <a:r>
              <a:rPr lang="en-US" dirty="0"/>
              <a:t>state-of-the-art device-level high-performance scheduler</a:t>
            </a:r>
          </a:p>
          <a:p>
            <a:endParaRPr lang="en-US" dirty="0"/>
          </a:p>
          <a:p>
            <a:endParaRPr lang="en-US" dirty="0" smtClean="0">
              <a:solidFill>
                <a:schemeClr val="accent4"/>
              </a:solidFill>
            </a:endParaRPr>
          </a:p>
          <a:p>
            <a:r>
              <a:rPr lang="en-US" dirty="0" smtClean="0">
                <a:solidFill>
                  <a:schemeClr val="accent4"/>
                </a:solidFill>
              </a:rPr>
              <a:t>Sprinkler+Fairness</a:t>
            </a:r>
            <a:r>
              <a:rPr lang="en-US" dirty="0" smtClean="0">
                <a:solidFill>
                  <a:srgbClr val="696969"/>
                </a:solidFill>
              </a:rPr>
              <a:t> </a:t>
            </a:r>
            <a:r>
              <a:rPr lang="en-US" sz="2000" b="0" dirty="0">
                <a:solidFill>
                  <a:srgbClr val="696969"/>
                </a:solidFill>
              </a:rPr>
              <a:t>[Jung+ HPCA </a:t>
            </a:r>
            <a:r>
              <a:rPr lang="en-US" sz="2000" b="0" dirty="0" smtClean="0">
                <a:solidFill>
                  <a:srgbClr val="696969"/>
                </a:solidFill>
              </a:rPr>
              <a:t>2014, Jun+ NVMSA 2015]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</a:t>
            </a:r>
            <a:r>
              <a:rPr lang="en-US" dirty="0" smtClean="0"/>
              <a:t>e add a state-of-the-art </a:t>
            </a:r>
            <a:r>
              <a:rPr lang="en-US" dirty="0"/>
              <a:t>fairness mechanism </a:t>
            </a:r>
            <a:r>
              <a:rPr lang="en-US" dirty="0" smtClean="0"/>
              <a:t>to Sprinkler</a:t>
            </a:r>
            <a:br>
              <a:rPr lang="en-US" dirty="0" smtClean="0"/>
            </a:br>
            <a:r>
              <a:rPr lang="en-US" dirty="0" smtClean="0"/>
              <a:t>that </a:t>
            </a:r>
            <a:r>
              <a:rPr lang="en-US" dirty="0"/>
              <a:t>was previously proposed for OS-level I/O </a:t>
            </a:r>
            <a:r>
              <a:rPr lang="en-US" dirty="0" smtClean="0"/>
              <a:t>scheduling</a:t>
            </a:r>
            <a:endParaRPr lang="en-US" dirty="0"/>
          </a:p>
          <a:p>
            <a:pPr lvl="1"/>
            <a:r>
              <a:rPr lang="en-US" b="1" dirty="0" smtClean="0">
                <a:solidFill>
                  <a:srgbClr val="C00000"/>
                </a:solidFill>
              </a:rPr>
              <a:t>Does </a:t>
            </a:r>
            <a:r>
              <a:rPr lang="en-US" b="1" dirty="0">
                <a:solidFill>
                  <a:srgbClr val="C00000"/>
                </a:solidFill>
              </a:rPr>
              <a:t>not have direct information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about the internal </a:t>
            </a:r>
            <a:r>
              <a:rPr lang="en-US" dirty="0" smtClean="0"/>
              <a:t>resources and mechanisms of the SSD</a:t>
            </a:r>
          </a:p>
          <a:p>
            <a:pPr lvl="1"/>
            <a:r>
              <a:rPr lang="en-US" dirty="0"/>
              <a:t>Does not </a:t>
            </a:r>
            <a:r>
              <a:rPr lang="en-US" dirty="0" smtClean="0"/>
              <a:t>mitigate </a:t>
            </a:r>
            <a:r>
              <a:rPr lang="en-US" b="1" dirty="0">
                <a:solidFill>
                  <a:srgbClr val="C00000"/>
                </a:solidFill>
              </a:rPr>
              <a:t>all </a:t>
            </a:r>
            <a:r>
              <a:rPr lang="en-US" b="1" dirty="0" smtClean="0">
                <a:solidFill>
                  <a:srgbClr val="C00000"/>
                </a:solidFill>
              </a:rPr>
              <a:t>four sources </a:t>
            </a:r>
            <a:r>
              <a:rPr lang="en-US" b="1" dirty="0">
                <a:solidFill>
                  <a:srgbClr val="C00000"/>
                </a:solidFill>
              </a:rPr>
              <a:t>of </a:t>
            </a:r>
            <a:r>
              <a:rPr lang="en-US" b="1" dirty="0" smtClean="0">
                <a:solidFill>
                  <a:srgbClr val="C00000"/>
                </a:solidFill>
              </a:rPr>
              <a:t>interference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B37D1-37EB-46A2-95DC-4759ACA0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Baseline Schedulers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8C081-CA04-4B0D-A2CF-914226BF17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583363"/>
            <a:ext cx="1371600" cy="228600"/>
          </a:xfrm>
        </p:spPr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70453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FLIN Improves Fairness Over the Baselines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29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727981"/>
              </p:ext>
            </p:extLst>
          </p:nvPr>
        </p:nvGraphicFramePr>
        <p:xfrm>
          <a:off x="598884" y="914400"/>
          <a:ext cx="7946232" cy="411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0" y="5190695"/>
            <a:ext cx="9144000" cy="131215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FLIN improves </a:t>
            </a:r>
            <a:r>
              <a:rPr lang="en-US" sz="3200" b="1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fairness by an average of </a:t>
            </a: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70%,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by mitigating </a:t>
            </a:r>
            <a:r>
              <a:rPr lang="en-US" sz="3200" b="1" i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all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four major sources of interference</a:t>
            </a:r>
          </a:p>
        </p:txBody>
      </p:sp>
    </p:spTree>
    <p:extLst>
      <p:ext uri="{BB962C8B-B14F-4D97-AF65-F5344CB8AC3E}">
        <p14:creationId xmlns:p14="http://schemas.microsoft.com/office/powerpoint/2010/main" val="2446121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FLIN Improves Performance Over the Baselines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30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800714"/>
              </p:ext>
            </p:extLst>
          </p:nvPr>
        </p:nvGraphicFramePr>
        <p:xfrm>
          <a:off x="598884" y="914400"/>
          <a:ext cx="7946232" cy="4110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4952999"/>
            <a:ext cx="9144000" cy="154984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FLIN improves performance by an average of 47%,</a:t>
            </a: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/>
            </a:r>
            <a:b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by making use of idle resources in the SSD and improving the performance of low-interference flows</a:t>
            </a:r>
          </a:p>
        </p:txBody>
      </p:sp>
    </p:spTree>
    <p:extLst>
      <p:ext uri="{BB962C8B-B14F-4D97-AF65-F5344CB8AC3E}">
        <p14:creationId xmlns:p14="http://schemas.microsoft.com/office/powerpoint/2010/main" val="3715302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Fairness and weighted speedup for each workload</a:t>
            </a:r>
          </a:p>
          <a:p>
            <a:pPr lvl="1"/>
            <a:r>
              <a:rPr lang="en-US" dirty="0" smtClean="0"/>
              <a:t>FLIN improves fairness and performance for </a:t>
            </a:r>
            <a:r>
              <a:rPr lang="en-US" i="1" dirty="0" smtClean="0"/>
              <a:t>all</a:t>
            </a:r>
            <a:r>
              <a:rPr lang="en-US" dirty="0"/>
              <a:t> </a:t>
            </a:r>
            <a:r>
              <a:rPr lang="en-US" dirty="0" smtClean="0"/>
              <a:t>workloads</a:t>
            </a:r>
          </a:p>
          <a:p>
            <a:endParaRPr lang="en-US" dirty="0" smtClean="0"/>
          </a:p>
          <a:p>
            <a:r>
              <a:rPr lang="en-US" dirty="0" smtClean="0"/>
              <a:t>Maximum slowdown</a:t>
            </a:r>
          </a:p>
          <a:p>
            <a:pPr lvl="1"/>
            <a:r>
              <a:rPr lang="en-US" dirty="0" smtClean="0"/>
              <a:t>Sprinkler/</a:t>
            </a:r>
            <a:r>
              <a:rPr lang="en-US" dirty="0" smtClean="0"/>
              <a:t>Sprinkler+Fairness</a:t>
            </a:r>
            <a:r>
              <a:rPr lang="en-US" dirty="0" smtClean="0"/>
              <a:t>: several applications with </a:t>
            </a:r>
            <a:br>
              <a:rPr lang="en-US" dirty="0" smtClean="0"/>
            </a:br>
            <a:r>
              <a:rPr lang="en-US" dirty="0" smtClean="0"/>
              <a:t>maximum slowdown over 500x</a:t>
            </a:r>
          </a:p>
          <a:p>
            <a:pPr lvl="1"/>
            <a:r>
              <a:rPr lang="en-US" dirty="0" smtClean="0"/>
              <a:t>FLIN: no flow with a maximum slowdown over 80x</a:t>
            </a:r>
          </a:p>
          <a:p>
            <a:endParaRPr lang="en-US" dirty="0" smtClean="0"/>
          </a:p>
          <a:p>
            <a:r>
              <a:rPr lang="en-US" dirty="0" smtClean="0"/>
              <a:t>Effect of each stage of FLIN on fairness and performance</a:t>
            </a:r>
          </a:p>
          <a:p>
            <a:endParaRPr lang="en-US" dirty="0" smtClean="0"/>
          </a:p>
          <a:p>
            <a:r>
              <a:rPr lang="en-US" dirty="0" smtClean="0"/>
              <a:t>Sensitivity study to FLIN and SSD parameters</a:t>
            </a:r>
          </a:p>
          <a:p>
            <a:endParaRPr lang="en-US" dirty="0" smtClean="0"/>
          </a:p>
          <a:p>
            <a:r>
              <a:rPr lang="en-US" dirty="0" smtClean="0"/>
              <a:t>Effect of write caching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31</a:t>
            </a:fld>
            <a:r>
              <a:rPr lang="en-US" altLang="en-US" dirty="0" smtClean="0"/>
              <a:t> 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230918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Modern SSD Design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Unfairness Across Multiple Applications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 Modern SSDs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FLIN: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Flash-Level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INterference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-aware SSD Scheduler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Experimental Evaluation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 smtClean="0"/>
              <a:t>Conclusion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32</a:t>
            </a:fld>
            <a:r>
              <a:rPr lang="en-US" altLang="en-US" dirty="0" smtClean="0"/>
              <a:t> of 39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2799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991600" cy="5880423"/>
          </a:xfrm>
        </p:spPr>
        <p:txBody>
          <a:bodyPr>
            <a:normAutofit fontScale="92500"/>
          </a:bodyPr>
          <a:lstStyle/>
          <a:p>
            <a:pPr>
              <a:spcBef>
                <a:spcPts val="1350"/>
              </a:spcBef>
            </a:pPr>
            <a:r>
              <a:rPr lang="en-US" sz="2800" dirty="0" smtClean="0"/>
              <a:t>Modern solid-state drives (SSDs) use new storage protocols</a:t>
            </a:r>
            <a:br>
              <a:rPr lang="en-US" sz="2800" dirty="0" smtClean="0"/>
            </a:br>
            <a:r>
              <a:rPr lang="en-US" sz="2800" dirty="0" smtClean="0"/>
              <a:t>(e.g., NVMe) that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eliminate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the OS software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stack</a:t>
            </a:r>
          </a:p>
          <a:p>
            <a:pPr lvl="1"/>
            <a:r>
              <a:rPr lang="en-US" sz="2400" dirty="0" smtClean="0"/>
              <a:t>Enables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high throughput</a:t>
            </a:r>
            <a:r>
              <a:rPr lang="en-US" sz="2400" dirty="0" smtClean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en-US" sz="2400" dirty="0" smtClean="0"/>
              <a:t> millions of </a:t>
            </a:r>
            <a:r>
              <a:rPr lang="en-US" sz="2400" dirty="0" smtClean="0"/>
              <a:t>IOPS</a:t>
            </a:r>
            <a:endParaRPr lang="en-US" sz="2400" dirty="0"/>
          </a:p>
          <a:p>
            <a:pPr lvl="1"/>
            <a:r>
              <a:rPr lang="en-US" sz="2400" dirty="0" smtClean="0"/>
              <a:t>OS </a:t>
            </a:r>
            <a:r>
              <a:rPr lang="en-US" sz="2400" dirty="0" smtClean="0"/>
              <a:t>software stack elimination </a:t>
            </a:r>
            <a:r>
              <a:rPr lang="en-US" sz="2400" dirty="0" smtClean="0">
                <a:solidFill>
                  <a:srgbClr val="B31B1B"/>
                </a:solidFill>
                <a:latin typeface="Adobe Garamond Pro Bold" panose="02020702060506020403" pitchFamily="18" charset="0"/>
              </a:rPr>
              <a:t>removes existing fairness mechanisms</a:t>
            </a:r>
          </a:p>
          <a:p>
            <a:pPr lvl="1"/>
            <a:r>
              <a:rPr lang="en-US" sz="2400" b="1" dirty="0" smtClean="0">
                <a:solidFill>
                  <a:srgbClr val="C00000"/>
                </a:solidFill>
              </a:rPr>
              <a:t>Highly </a:t>
            </a:r>
            <a:r>
              <a:rPr lang="en-US" sz="2400" b="1" dirty="0" smtClean="0">
                <a:solidFill>
                  <a:srgbClr val="C00000"/>
                </a:solidFill>
              </a:rPr>
              <a:t>unfair </a:t>
            </a:r>
            <a:r>
              <a:rPr lang="en-US" sz="2400" b="1" dirty="0" smtClean="0">
                <a:solidFill>
                  <a:srgbClr val="C00000"/>
                </a:solidFill>
              </a:rPr>
              <a:t>slowdowns</a:t>
            </a:r>
            <a:r>
              <a:rPr lang="en-US" sz="2400" dirty="0" smtClean="0"/>
              <a:t> on real state-of-the-art SSDs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FLIN</a:t>
            </a:r>
            <a:r>
              <a:rPr lang="en-US" sz="2800" dirty="0" smtClean="0">
                <a:solidFill>
                  <a:srgbClr val="00B050"/>
                </a:solidFill>
                <a:latin typeface="Adobe Garamond Pro Bold" panose="02020702060506020403" pitchFamily="18" charset="0"/>
              </a:rPr>
              <a:t>:</a:t>
            </a:r>
            <a:r>
              <a:rPr lang="en-US" sz="2800" dirty="0" smtClean="0"/>
              <a:t> </a:t>
            </a:r>
            <a:r>
              <a:rPr lang="en-US" sz="2800" dirty="0"/>
              <a:t>a new </a:t>
            </a:r>
            <a:r>
              <a:rPr lang="en-US" sz="2800" dirty="0" smtClean="0"/>
              <a:t>I/O request scheduler for modern SSDs designed to </a:t>
            </a:r>
            <a:r>
              <a:rPr lang="en-US" sz="2800" dirty="0" smtClean="0">
                <a:solidFill>
                  <a:srgbClr val="00B050"/>
                </a:solidFill>
              </a:rPr>
              <a:t>provide both fairness and high performance</a:t>
            </a:r>
            <a:endParaRPr lang="en-US" sz="2800" dirty="0">
              <a:solidFill>
                <a:srgbClr val="00B050"/>
              </a:solidFill>
            </a:endParaRPr>
          </a:p>
          <a:p>
            <a:pPr lvl="1"/>
            <a:r>
              <a:rPr lang="en-US" sz="2400" dirty="0" smtClean="0"/>
              <a:t>Mitigates all four sources of inter-application </a:t>
            </a:r>
            <a:r>
              <a:rPr lang="en-US" sz="2400" dirty="0" smtClean="0"/>
              <a:t>interference</a:t>
            </a:r>
          </a:p>
          <a:p>
            <a:pPr lvl="2"/>
            <a:r>
              <a:rPr lang="en-US" sz="2000" dirty="0" smtClean="0"/>
              <a:t>Different I/O intensities</a:t>
            </a:r>
          </a:p>
          <a:p>
            <a:pPr lvl="2"/>
            <a:r>
              <a:rPr lang="en-US" sz="2000" dirty="0" smtClean="0"/>
              <a:t>Different request access patterns</a:t>
            </a:r>
          </a:p>
          <a:p>
            <a:pPr lvl="2"/>
            <a:r>
              <a:rPr lang="en-US" sz="2000" dirty="0" smtClean="0"/>
              <a:t>Different read/write ratios</a:t>
            </a:r>
          </a:p>
          <a:p>
            <a:pPr lvl="2"/>
            <a:r>
              <a:rPr lang="en-US" sz="2000" dirty="0" smtClean="0"/>
              <a:t>Different garbage collection demands</a:t>
            </a:r>
            <a:endParaRPr lang="en-US" sz="2000" dirty="0" smtClean="0"/>
          </a:p>
          <a:p>
            <a:pPr lvl="1"/>
            <a:r>
              <a:rPr lang="en-US" sz="2400" dirty="0" smtClean="0"/>
              <a:t>Implemented </a:t>
            </a:r>
            <a:r>
              <a:rPr lang="en-US" sz="2400" dirty="0"/>
              <a:t>fully </a:t>
            </a:r>
            <a:r>
              <a:rPr lang="en-US" sz="2400" dirty="0" smtClean="0"/>
              <a:t>in </a:t>
            </a:r>
            <a:r>
              <a:rPr lang="en-US" sz="2400" dirty="0"/>
              <a:t>the SSD controller </a:t>
            </a:r>
            <a:r>
              <a:rPr lang="en-US" sz="2400" dirty="0" smtClean="0"/>
              <a:t>firmware, uses &lt; 0.06% of DRAM </a:t>
            </a:r>
            <a:endParaRPr lang="en-US" sz="2400" b="1" dirty="0">
              <a:solidFill>
                <a:srgbClr val="00B050"/>
              </a:solidFill>
            </a:endParaRPr>
          </a:p>
          <a:p>
            <a:pPr lvl="1"/>
            <a:r>
              <a:rPr lang="en-US" sz="2400" dirty="0" smtClean="0"/>
              <a:t>FLIN improves </a:t>
            </a:r>
            <a:r>
              <a:rPr lang="en-US" sz="2400" b="1" dirty="0">
                <a:solidFill>
                  <a:srgbClr val="00B050"/>
                </a:solidFill>
              </a:rPr>
              <a:t>fairness </a:t>
            </a:r>
            <a:r>
              <a:rPr lang="en-US" sz="2400" b="1" dirty="0" smtClean="0">
                <a:solidFill>
                  <a:srgbClr val="00B050"/>
                </a:solidFill>
              </a:rPr>
              <a:t>by 70% </a:t>
            </a:r>
            <a:r>
              <a:rPr lang="en-US" sz="2400" dirty="0" smtClean="0"/>
              <a:t>and </a:t>
            </a:r>
            <a:r>
              <a:rPr lang="en-US" sz="2400" b="1" dirty="0">
                <a:solidFill>
                  <a:srgbClr val="00B050"/>
                </a:solidFill>
              </a:rPr>
              <a:t>performance</a:t>
            </a:r>
            <a:r>
              <a:rPr lang="en-US" sz="2400" dirty="0"/>
              <a:t> by </a:t>
            </a:r>
            <a:r>
              <a:rPr lang="en-US" sz="2400" b="1" dirty="0" smtClean="0">
                <a:solidFill>
                  <a:srgbClr val="00B050"/>
                </a:solidFill>
              </a:rPr>
              <a:t>47%</a:t>
            </a:r>
            <a:r>
              <a:rPr lang="en-US" sz="2400" dirty="0" smtClean="0"/>
              <a:t> compared to a </a:t>
            </a:r>
            <a:br>
              <a:rPr lang="en-US" sz="2400" dirty="0" smtClean="0"/>
            </a:br>
            <a:r>
              <a:rPr lang="en-US" sz="2400" dirty="0" smtClean="0"/>
              <a:t>state-of-the-art I/O </a:t>
            </a:r>
            <a:r>
              <a:rPr lang="en-US" sz="2400" dirty="0" smtClean="0"/>
              <a:t>scheduler (</a:t>
            </a:r>
            <a:r>
              <a:rPr lang="en-US" sz="2400" dirty="0" smtClean="0"/>
              <a:t>Sprinkler+Fairness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9703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41444"/>
            <a:ext cx="9144000" cy="2711355"/>
          </a:xfrm>
          <a:solidFill>
            <a:srgbClr val="D9D9D9"/>
          </a:solidFill>
        </p:spPr>
        <p:txBody>
          <a:bodyPr/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FLIN: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Enabling Fairness and Enhancing Performance</a:t>
            </a:r>
            <a:b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b="0" spc="-12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 Modern NVMe Solid State Drives</a:t>
            </a:r>
            <a:endParaRPr lang="en-US" b="0" spc="-12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" y="3657600"/>
            <a:ext cx="8839200" cy="2895600"/>
          </a:xfrm>
        </p:spPr>
        <p:txBody>
          <a:bodyPr/>
          <a:lstStyle/>
          <a:p>
            <a:r>
              <a:rPr lang="en-US" b="0" dirty="0" smtClean="0"/>
              <a:t>Arash Tavakkol, Mohammad Sadrosadati, </a:t>
            </a:r>
            <a:r>
              <a:rPr lang="en-US" dirty="0" smtClean="0">
                <a:solidFill>
                  <a:srgbClr val="404040"/>
                </a:solidFill>
              </a:rPr>
              <a:t>Saugata Ghose, </a:t>
            </a:r>
          </a:p>
          <a:p>
            <a:r>
              <a:rPr lang="en-US" b="0" dirty="0" smtClean="0"/>
              <a:t>Jeremie S. Kim, Yixin</a:t>
            </a:r>
            <a:r>
              <a:rPr lang="en-US" b="0" noProof="0" dirty="0" smtClean="0"/>
              <a:t> </a:t>
            </a:r>
            <a:r>
              <a:rPr lang="en-US" b="0" dirty="0" smtClean="0"/>
              <a:t>Luo, Yaohua</a:t>
            </a:r>
            <a:r>
              <a:rPr lang="en-US" b="0" noProof="0" dirty="0" smtClean="0"/>
              <a:t> </a:t>
            </a:r>
            <a:r>
              <a:rPr lang="en-US" b="0" dirty="0" smtClean="0"/>
              <a:t>Wang, Nika Mansouri</a:t>
            </a:r>
            <a:r>
              <a:rPr lang="en-US" b="0" noProof="0" dirty="0" smtClean="0"/>
              <a:t> </a:t>
            </a:r>
            <a:r>
              <a:rPr lang="en-US" b="0" dirty="0" smtClean="0"/>
              <a:t>Ghiasi, </a:t>
            </a:r>
          </a:p>
          <a:p>
            <a:r>
              <a:rPr lang="en-US" b="0" dirty="0" smtClean="0"/>
              <a:t>Lois</a:t>
            </a:r>
            <a:r>
              <a:rPr lang="en-US" b="0" noProof="0" dirty="0" smtClean="0"/>
              <a:t> </a:t>
            </a:r>
            <a:r>
              <a:rPr lang="en-US" b="0" dirty="0" smtClean="0"/>
              <a:t>Orosa, Juan</a:t>
            </a:r>
            <a:r>
              <a:rPr lang="en-US" b="0" noProof="0" dirty="0" smtClean="0"/>
              <a:t> </a:t>
            </a:r>
            <a:r>
              <a:rPr lang="en-US" b="0" dirty="0" smtClean="0"/>
              <a:t>Gómez-Luna, Onur</a:t>
            </a:r>
            <a:r>
              <a:rPr lang="en-US" b="0" noProof="0" dirty="0" smtClean="0"/>
              <a:t> </a:t>
            </a:r>
            <a:r>
              <a:rPr lang="en-US" b="0" dirty="0" smtClean="0"/>
              <a:t>Mutlu</a:t>
            </a:r>
          </a:p>
          <a:p>
            <a:endParaRPr lang="fa-IR" b="0" dirty="0" smtClean="0"/>
          </a:p>
          <a:p>
            <a:r>
              <a:rPr lang="en-US" b="0" dirty="0" smtClean="0"/>
              <a:t>June 5, 2018</a:t>
            </a:r>
          </a:p>
        </p:txBody>
      </p:sp>
      <p:sp>
        <p:nvSpPr>
          <p:cNvPr id="2" name="AutoShape 2" descr="Image result for unicamp">
            <a:extLst>
              <a:ext uri="{FF2B5EF4-FFF2-40B4-BE49-F238E27FC236}">
                <a16:creationId xmlns:a16="http://schemas.microsoft.com/office/drawing/2014/main" id="{B3860FA5-0403-41C0-8073-AD9BB3CCA7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5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Backup Slides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1252D094-1F6F-4D58-85D9-7DD94883DE43}" type="slidenum">
              <a:rPr lang="en-US" altLang="en-US" smtClean="0"/>
              <a:pPr/>
              <a:t>35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1629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199"/>
            <a:ext cx="8991600" cy="588042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350"/>
              </a:spcBef>
            </a:pP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Modern NVMe solid-state drives (SSDs) </a:t>
            </a:r>
            <a:r>
              <a:rPr lang="en-US" sz="2800" dirty="0"/>
              <a:t>eliminate the OS software stack to improve the performance of storage accesses</a:t>
            </a:r>
            <a:endParaRPr lang="en-US" sz="2400" dirty="0"/>
          </a:p>
          <a:p>
            <a:pPr lvl="1"/>
            <a:r>
              <a:rPr lang="en-US" sz="2400" dirty="0" smtClean="0"/>
              <a:t>Take advantage of SSD throughput: enables 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</a:rPr>
              <a:t>millions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 of IOPS</a:t>
            </a:r>
            <a:r>
              <a:rPr lang="en-US" sz="2400" dirty="0"/>
              <a:t> per device</a:t>
            </a:r>
          </a:p>
          <a:p>
            <a:pPr lvl="1"/>
            <a:r>
              <a:rPr lang="en-US" sz="2400" dirty="0"/>
              <a:t>The SSD device itself should provide fairness</a:t>
            </a:r>
          </a:p>
          <a:p>
            <a:pPr>
              <a:spcBef>
                <a:spcPts val="2400"/>
              </a:spcBef>
            </a:pPr>
            <a:r>
              <a:rPr lang="en-US" sz="2800" dirty="0"/>
              <a:t>Modern SSDs focus on providing high performance at the expense of large amounts of </a:t>
            </a:r>
            <a:r>
              <a:rPr lang="en-US" sz="2800" dirty="0">
                <a:solidFill>
                  <a:srgbClr val="C00000"/>
                </a:solidFill>
              </a:rPr>
              <a:t>unfairness</a:t>
            </a:r>
          </a:p>
          <a:p>
            <a:pPr lvl="1"/>
            <a:r>
              <a:rPr lang="en-US" sz="2400" dirty="0"/>
              <a:t>We perform experiments on four real state-of-the-art SSDs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Large</a:t>
            </a:r>
            <a:r>
              <a:rPr lang="en-US" sz="2400" dirty="0"/>
              <a:t> difference in the slowdown of concurrently-running flows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/>
              <a:t>We comprehensively analyze the major sources of inter-application interference in state-of-the-art SSDs</a:t>
            </a:r>
          </a:p>
          <a:p>
            <a:pPr lvl="1"/>
            <a:r>
              <a:rPr lang="en-US" sz="2400" dirty="0"/>
              <a:t>There are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four major sources</a:t>
            </a:r>
            <a:r>
              <a:rPr lang="en-US" sz="2400" dirty="0"/>
              <a:t> of interference</a:t>
            </a:r>
            <a:endParaRPr lang="en-US" sz="2400" b="1" dirty="0">
              <a:solidFill>
                <a:srgbClr val="C0000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2800" dirty="0"/>
              <a:t>We propose FLIN, a new device-level I/O scheduler that protects against all sources of unfairness and provides </a:t>
            </a:r>
            <a:r>
              <a:rPr lang="en-US" sz="2800" dirty="0">
                <a:solidFill>
                  <a:srgbClr val="00B050"/>
                </a:solidFill>
              </a:rPr>
              <a:t>fairness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00B050"/>
                </a:solidFill>
              </a:rPr>
              <a:t>high performance</a:t>
            </a:r>
          </a:p>
          <a:p>
            <a:pPr lvl="1"/>
            <a:r>
              <a:rPr lang="en-US" sz="2400" dirty="0"/>
              <a:t>Compared to a state-of-the-art I/O scheduler, FLIN, on average, improves </a:t>
            </a:r>
            <a:r>
              <a:rPr lang="en-US" sz="2400" b="1" dirty="0">
                <a:solidFill>
                  <a:srgbClr val="00B050"/>
                </a:solidFill>
              </a:rPr>
              <a:t>fairness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0B050"/>
                </a:solidFill>
              </a:rPr>
              <a:t>performance</a:t>
            </a:r>
            <a:r>
              <a:rPr lang="en-US" sz="2400" dirty="0"/>
              <a:t> by </a:t>
            </a:r>
            <a:r>
              <a:rPr lang="en-US" sz="2400" b="1" dirty="0">
                <a:solidFill>
                  <a:srgbClr val="00B050"/>
                </a:solidFill>
              </a:rPr>
              <a:t>70%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0B050"/>
                </a:solidFill>
              </a:rPr>
              <a:t>47%</a:t>
            </a:r>
            <a:r>
              <a:rPr lang="en-US" sz="2400" dirty="0"/>
              <a:t>, respectively</a:t>
            </a:r>
          </a:p>
          <a:p>
            <a:pPr lvl="1"/>
            <a:r>
              <a:rPr lang="en-US" sz="2400" dirty="0"/>
              <a:t>Implemented fully within the SSD controller firmware with a modest DRAM cost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36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96075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loud 14">
            <a:extLst>
              <a:ext uri="{FF2B5EF4-FFF2-40B4-BE49-F238E27FC236}">
                <a16:creationId xmlns:a16="http://schemas.microsoft.com/office/drawing/2014/main" id="{2866AF8C-595D-462C-9DD7-D143DEDA1B36}"/>
              </a:ext>
            </a:extLst>
          </p:cNvPr>
          <p:cNvSpPr/>
          <p:nvPr/>
        </p:nvSpPr>
        <p:spPr>
          <a:xfrm>
            <a:off x="6849536" y="5103508"/>
            <a:ext cx="1709615" cy="1525892"/>
          </a:xfrm>
          <a:prstGeom prst="cloud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Enabling Higher SSD Performance and Capacity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Solid-state drives (SSDs) are widely used in today’s computer systems</a:t>
            </a:r>
          </a:p>
          <a:p>
            <a:pPr lvl="1"/>
            <a:r>
              <a:rPr lang="en-US" dirty="0"/>
              <a:t>Data centers</a:t>
            </a:r>
          </a:p>
          <a:p>
            <a:pPr lvl="1"/>
            <a:r>
              <a:rPr lang="en-US" dirty="0"/>
              <a:t>Enterprise servers</a:t>
            </a:r>
          </a:p>
          <a:p>
            <a:pPr lvl="1"/>
            <a:r>
              <a:rPr lang="en-US" dirty="0"/>
              <a:t>Consumer devices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I/O demand of both enterprise and consumer applications continues to grow</a:t>
            </a:r>
          </a:p>
          <a:p>
            <a:r>
              <a:rPr lang="en-US" dirty="0"/>
              <a:t>SSDs are rapidly evolving to deliver improved performance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Image result for NVMe SSDs in modern data centers">
            <a:extLst>
              <a:ext uri="{FF2B5EF4-FFF2-40B4-BE49-F238E27FC236}">
                <a16:creationId xmlns:a16="http://schemas.microsoft.com/office/drawing/2014/main" id="{2893CF1D-4AB8-4D49-911B-8C284A74F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484784"/>
            <a:ext cx="3851920" cy="201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3148534-184A-43D5-B945-297297E29CB2}"/>
              </a:ext>
            </a:extLst>
          </p:cNvPr>
          <p:cNvSpPr/>
          <p:nvPr/>
        </p:nvSpPr>
        <p:spPr>
          <a:xfrm>
            <a:off x="762000" y="5326327"/>
            <a:ext cx="2592288" cy="1152128"/>
          </a:xfrm>
          <a:prstGeom prst="roundRect">
            <a:avLst/>
          </a:prstGeom>
          <a:solidFill>
            <a:schemeClr val="bg1">
              <a:lumMod val="85000"/>
            </a:schemeClr>
          </a:solidFill>
          <a:ln cap="rnd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</a:t>
            </a:r>
          </a:p>
        </p:txBody>
      </p:sp>
      <p:pic>
        <p:nvPicPr>
          <p:cNvPr id="1028" name="Picture 4" descr="Image result for NVMe SSDs in modern data centers">
            <a:extLst>
              <a:ext uri="{FF2B5EF4-FFF2-40B4-BE49-F238E27FC236}">
                <a16:creationId xmlns:a16="http://schemas.microsoft.com/office/drawing/2014/main" id="{B76F6636-70B6-4292-B376-2906617BA9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00" t="1029" r="7700" b="-1029"/>
          <a:stretch/>
        </p:blipFill>
        <p:spPr bwMode="auto">
          <a:xfrm>
            <a:off x="5527252" y="5398850"/>
            <a:ext cx="1262603" cy="10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C3557959-8673-4823-B871-152FD745611B}"/>
              </a:ext>
            </a:extLst>
          </p:cNvPr>
          <p:cNvSpPr/>
          <p:nvPr/>
        </p:nvSpPr>
        <p:spPr>
          <a:xfrm>
            <a:off x="3389920" y="5707382"/>
            <a:ext cx="2376266" cy="432048"/>
          </a:xfrm>
          <a:prstGeom prst="leftRightArrow">
            <a:avLst/>
          </a:prstGeom>
          <a:solidFill>
            <a:srgbClr val="FF9966"/>
          </a:solidFill>
          <a:ln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 Interface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93C683B-E6CD-4F75-BDB4-469009829BA5}"/>
              </a:ext>
            </a:extLst>
          </p:cNvPr>
          <p:cNvSpPr/>
          <p:nvPr/>
        </p:nvSpPr>
        <p:spPr>
          <a:xfrm>
            <a:off x="4117277" y="5404789"/>
            <a:ext cx="7819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SATA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151CD6B-E360-485B-8A49-75F5317E5138}"/>
              </a:ext>
            </a:extLst>
          </p:cNvPr>
          <p:cNvSpPr/>
          <p:nvPr/>
        </p:nvSpPr>
        <p:spPr>
          <a:xfrm>
            <a:off x="4122447" y="5387834"/>
            <a:ext cx="781945" cy="5301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2" name="Picture 8" descr="Image result for nvm express">
            <a:extLst>
              <a:ext uri="{FF2B5EF4-FFF2-40B4-BE49-F238E27FC236}">
                <a16:creationId xmlns:a16="http://schemas.microsoft.com/office/drawing/2014/main" id="{EBE37531-A656-4D5D-A3D0-D2DE9E278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457" y="5151358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719E656-295A-4538-990E-8148B49C6073}"/>
              </a:ext>
            </a:extLst>
          </p:cNvPr>
          <p:cNvSpPr/>
          <p:nvPr/>
        </p:nvSpPr>
        <p:spPr>
          <a:xfrm>
            <a:off x="6993265" y="5245033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NAND Flash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8C48A8-3B11-48D1-86C4-BDFEA5F1CF20}"/>
              </a:ext>
            </a:extLst>
          </p:cNvPr>
          <p:cNvSpPr/>
          <p:nvPr/>
        </p:nvSpPr>
        <p:spPr>
          <a:xfrm>
            <a:off x="6920417" y="5638145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3D XPoint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638120-263A-4A44-8B97-325CBBE55F15}"/>
              </a:ext>
            </a:extLst>
          </p:cNvPr>
          <p:cNvSpPr/>
          <p:nvPr/>
        </p:nvSpPr>
        <p:spPr>
          <a:xfrm>
            <a:off x="6920417" y="6066401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New NVM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37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30830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7.40741E-7 L -0.00035 0.0937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/>
      <p:bldP spid="9" grpId="1"/>
      <p:bldP spid="11" grpId="0" animBg="1"/>
      <p:bldP spid="11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Slowdown and Fairness for I/O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RT</a:t>
            </a:r>
            <a:r>
              <a:rPr lang="en-US" i="1" baseline="-25000" dirty="0" err="1"/>
              <a:t>fi</a:t>
            </a:r>
            <a:r>
              <a:rPr lang="en-US" dirty="0"/>
              <a:t>: response time of Flow </a:t>
            </a:r>
            <a:r>
              <a:rPr lang="en-US" i="1" dirty="0"/>
              <a:t>f</a:t>
            </a:r>
            <a:r>
              <a:rPr lang="en-US" i="1" baseline="-25000" dirty="0"/>
              <a:t>i</a:t>
            </a:r>
            <a:endParaRPr lang="en-US" i="1" dirty="0"/>
          </a:p>
          <a:p>
            <a:r>
              <a:rPr lang="en-US" i="1" dirty="0" err="1"/>
              <a:t>S</a:t>
            </a:r>
            <a:r>
              <a:rPr lang="en-US" i="1" baseline="-25000" dirty="0" err="1"/>
              <a:t>fi</a:t>
            </a:r>
            <a:r>
              <a:rPr lang="en-US" dirty="0"/>
              <a:t>: slowdown of Flow  </a:t>
            </a:r>
            <a:r>
              <a:rPr lang="en-US" i="1" dirty="0"/>
              <a:t>f</a:t>
            </a:r>
            <a:r>
              <a:rPr lang="en-US" i="1" baseline="-25000" dirty="0"/>
              <a:t>i</a:t>
            </a:r>
          </a:p>
          <a:p>
            <a:endParaRPr lang="en-US" i="1" baseline="-25000" dirty="0"/>
          </a:p>
          <a:p>
            <a:endParaRPr lang="en-US" i="1" baseline="-25000" dirty="0"/>
          </a:p>
          <a:p>
            <a:endParaRPr lang="en-US" i="1" baseline="-25000" dirty="0"/>
          </a:p>
          <a:p>
            <a:r>
              <a:rPr lang="en-US" i="1" dirty="0"/>
              <a:t>F</a:t>
            </a:r>
            <a:r>
              <a:rPr lang="en-US" dirty="0"/>
              <a:t>: fairness of slowdowns across multiple flows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pPr lvl="1"/>
            <a:r>
              <a:rPr lang="en-US" dirty="0"/>
              <a:t>0 &lt; </a:t>
            </a:r>
            <a:r>
              <a:rPr lang="en-US" i="1" dirty="0"/>
              <a:t>F</a:t>
            </a:r>
            <a:r>
              <a:rPr lang="en-US" dirty="0"/>
              <a:t> &lt; 1</a:t>
            </a:r>
          </a:p>
          <a:p>
            <a:pPr lvl="1"/>
            <a:r>
              <a:rPr lang="en-US" dirty="0"/>
              <a:t>Higher</a:t>
            </a:r>
            <a:r>
              <a:rPr lang="en-US" i="1" dirty="0"/>
              <a:t> F</a:t>
            </a:r>
            <a:r>
              <a:rPr lang="en-US" dirty="0"/>
              <a:t> means that system is </a:t>
            </a:r>
            <a:r>
              <a:rPr lang="en-US" i="1" dirty="0"/>
              <a:t>more</a:t>
            </a:r>
            <a:r>
              <a:rPr lang="en-US" dirty="0"/>
              <a:t> fair</a:t>
            </a:r>
          </a:p>
          <a:p>
            <a:r>
              <a:rPr lang="en-US" i="1" dirty="0"/>
              <a:t>WS</a:t>
            </a:r>
            <a:r>
              <a:rPr lang="en-US" dirty="0"/>
              <a:t>: weighted speedup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73" y="1923180"/>
            <a:ext cx="2641053" cy="423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631" y="3433155"/>
            <a:ext cx="2134737" cy="11062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2521F8-B4C8-4E34-92B3-F8A6EA02D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5317423"/>
            <a:ext cx="3496500" cy="13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740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Host–Interface </a:t>
            </a:r>
            <a:r>
              <a:rPr lang="en-US" dirty="0"/>
              <a:t>Protocols in Modern SSDs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Modern SSDs use </a:t>
            </a:r>
            <a:r>
              <a:rPr lang="en-US" dirty="0">
                <a:solidFill>
                  <a:srgbClr val="00B050"/>
                </a:solidFill>
              </a:rPr>
              <a:t>high-performance</a:t>
            </a:r>
            <a:r>
              <a:rPr lang="en-US" dirty="0"/>
              <a:t> host–interface protocols (e.g., NVMe)</a:t>
            </a:r>
          </a:p>
          <a:p>
            <a:pPr lvl="1"/>
            <a:r>
              <a:rPr lang="en-US" dirty="0"/>
              <a:t>Take advantage of SSD throughput: enables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millions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of IOPS</a:t>
            </a:r>
            <a:r>
              <a:rPr lang="en-US" dirty="0"/>
              <a:t> per device</a:t>
            </a:r>
          </a:p>
          <a:p>
            <a:pPr lvl="1"/>
            <a:r>
              <a:rPr lang="en-US" dirty="0"/>
              <a:t>Bypass OS intervention: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SSD must perform scheduling, ensure fairness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7A3EDF8-7134-4E3D-AA79-458D4643987D}"/>
              </a:ext>
            </a:extLst>
          </p:cNvPr>
          <p:cNvSpPr/>
          <p:nvPr/>
        </p:nvSpPr>
        <p:spPr>
          <a:xfrm>
            <a:off x="1697832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D6B7B8-5846-4ACE-B333-066E95B9308A}"/>
              </a:ext>
            </a:extLst>
          </p:cNvPr>
          <p:cNvSpPr/>
          <p:nvPr/>
        </p:nvSpPr>
        <p:spPr>
          <a:xfrm>
            <a:off x="3930080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98B4A6-A822-4753-AAB8-C5211D0C13D4}"/>
              </a:ext>
            </a:extLst>
          </p:cNvPr>
          <p:cNvSpPr/>
          <p:nvPr/>
        </p:nvSpPr>
        <p:spPr>
          <a:xfrm>
            <a:off x="6234336" y="2554800"/>
            <a:ext cx="1368152" cy="505955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 3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621A62E-D316-4CF9-91D4-8611174ABF94}"/>
              </a:ext>
            </a:extLst>
          </p:cNvPr>
          <p:cNvSpPr/>
          <p:nvPr/>
        </p:nvSpPr>
        <p:spPr>
          <a:xfrm rot="5400000">
            <a:off x="2120516" y="3142128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D1304E3-A878-45CB-B9E6-98437FFD2D89}"/>
              </a:ext>
            </a:extLst>
          </p:cNvPr>
          <p:cNvSpPr/>
          <p:nvPr/>
        </p:nvSpPr>
        <p:spPr>
          <a:xfrm rot="5400000">
            <a:off x="4352764" y="3130613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B6B8307-104A-4683-957B-D417FD296854}"/>
              </a:ext>
            </a:extLst>
          </p:cNvPr>
          <p:cNvSpPr/>
          <p:nvPr/>
        </p:nvSpPr>
        <p:spPr>
          <a:xfrm rot="5400000">
            <a:off x="6657020" y="3137449"/>
            <a:ext cx="522784" cy="360040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A47903E-CED9-4324-8616-F30C566B7743}"/>
              </a:ext>
            </a:extLst>
          </p:cNvPr>
          <p:cNvSpPr/>
          <p:nvPr/>
        </p:nvSpPr>
        <p:spPr>
          <a:xfrm>
            <a:off x="1445803" y="6053849"/>
            <a:ext cx="6408712" cy="57555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SSD Device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245E60-DE28-4A29-9C5A-294EBF26A123}"/>
              </a:ext>
            </a:extLst>
          </p:cNvPr>
          <p:cNvGrpSpPr/>
          <p:nvPr/>
        </p:nvGrpSpPr>
        <p:grpSpPr>
          <a:xfrm>
            <a:off x="6762369" y="3630930"/>
            <a:ext cx="312086" cy="760230"/>
            <a:chOff x="6708186" y="3532866"/>
            <a:chExt cx="312086" cy="7602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67B7255-07FD-4714-83B4-F2566E517680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FCAF5ED-778E-49CB-AC46-45264A4ECE6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633E452-6F92-4103-88D9-2F66BEF30EE7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700776-11F5-4E66-A114-5452342DE6B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3E31C20-CF7B-4260-A74E-302B7D0F3F5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D644E34-9520-4D4A-B2B6-1C247D2B68EE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53659EE-4E6C-4FF8-857B-73D9573220B5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EFA272C-C1BD-470F-929F-6F25268FC3F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E5BE7D-5755-466C-8ADB-7046636BE509}"/>
              </a:ext>
            </a:extLst>
          </p:cNvPr>
          <p:cNvGrpSpPr/>
          <p:nvPr/>
        </p:nvGrpSpPr>
        <p:grpSpPr>
          <a:xfrm>
            <a:off x="4458113" y="3610852"/>
            <a:ext cx="312086" cy="760230"/>
            <a:chOff x="6708186" y="3532866"/>
            <a:chExt cx="312086" cy="76023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D8A9916-E899-4736-96C2-928C164FB41F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B38B0-96BC-4D94-BE71-7C5290A15413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DA3EE81-A12C-4EFC-89DD-B0ACC243120F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E974240-3AEA-4638-84C2-614CE23586C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1D019A-9AEA-406C-BFEB-14806B811A9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A447B1C-75E8-4F6D-8AD7-5D9E61CD48D6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EF7734B-8929-4625-AB66-ABD72F36998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14DDDA5-62D0-4FFC-94F2-2DE2BF946B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7C6236F-0CF3-4EAA-B2D0-3569C3031CD1}"/>
              </a:ext>
            </a:extLst>
          </p:cNvPr>
          <p:cNvGrpSpPr/>
          <p:nvPr/>
        </p:nvGrpSpPr>
        <p:grpSpPr>
          <a:xfrm>
            <a:off x="2225865" y="3600143"/>
            <a:ext cx="312086" cy="760230"/>
            <a:chOff x="6708186" y="3532866"/>
            <a:chExt cx="312086" cy="76023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C99EB1B-5943-4BE3-905B-7ACD464C9DE2}"/>
                </a:ext>
              </a:extLst>
            </p:cNvPr>
            <p:cNvSpPr/>
            <p:nvPr/>
          </p:nvSpPr>
          <p:spPr>
            <a:xfrm>
              <a:off x="6708186" y="3532866"/>
              <a:ext cx="312086" cy="76023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6E24252-96EC-4E66-99AE-B18D57D11CB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66107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72B159B-CA9B-45B9-A4CF-4FB5BDB864A4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787480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84A9002-091E-4AC2-9745-A10A6DEAED1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913884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00B3E44-9569-4023-9655-48FEB4B433AC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040288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0DB467B-3D65-412A-A84A-512F35764081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16669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A8509E-0DCB-48B0-A88F-B5C4CF4AC5B0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3534672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E73644-FC60-48E4-91E4-FF9AC2DD284D}"/>
                </a:ext>
              </a:extLst>
            </p:cNvPr>
            <p:cNvCxnSpPr>
              <a:cxnSpLocks/>
            </p:cNvCxnSpPr>
            <p:nvPr/>
          </p:nvCxnSpPr>
          <p:spPr>
            <a:xfrm>
              <a:off x="6708186" y="4293096"/>
              <a:ext cx="31208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2" name="Picture 8" descr="Image result for nvm express">
            <a:extLst>
              <a:ext uri="{FF2B5EF4-FFF2-40B4-BE49-F238E27FC236}">
                <a16:creationId xmlns:a16="http://schemas.microsoft.com/office/drawing/2014/main" id="{13CAAC71-65C7-4A71-8D3B-077DE56DA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85" y="3886200"/>
            <a:ext cx="1992015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BD596F4-0E0A-4008-A56C-26439C9DC27C}"/>
              </a:ext>
            </a:extLst>
          </p:cNvPr>
          <p:cNvCxnSpPr>
            <a:cxnSpLocks/>
          </p:cNvCxnSpPr>
          <p:nvPr/>
        </p:nvCxnSpPr>
        <p:spPr>
          <a:xfrm>
            <a:off x="4614156" y="4380540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0FD28A1-B3DF-451F-BB69-0CBCC723FFA1}"/>
              </a:ext>
            </a:extLst>
          </p:cNvPr>
          <p:cNvCxnSpPr>
            <a:cxnSpLocks/>
          </p:cNvCxnSpPr>
          <p:nvPr/>
        </p:nvCxnSpPr>
        <p:spPr>
          <a:xfrm>
            <a:off x="6918411" y="4390083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7ADA79CF-FA70-4DCE-9FD6-8BF35A245BC8}"/>
              </a:ext>
            </a:extLst>
          </p:cNvPr>
          <p:cNvCxnSpPr>
            <a:cxnSpLocks/>
          </p:cNvCxnSpPr>
          <p:nvPr/>
        </p:nvCxnSpPr>
        <p:spPr>
          <a:xfrm>
            <a:off x="2381908" y="4355598"/>
            <a:ext cx="0" cy="21446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3A80EB63-F3AF-4240-A8A1-D9729A385E49}"/>
              </a:ext>
            </a:extLst>
          </p:cNvPr>
          <p:cNvSpPr/>
          <p:nvPr/>
        </p:nvSpPr>
        <p:spPr>
          <a:xfrm>
            <a:off x="7153313" y="3535348"/>
            <a:ext cx="12793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In-DRAM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I/O Request</a:t>
            </a:r>
          </a:p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Queue</a:t>
            </a:r>
          </a:p>
        </p:txBody>
      </p:sp>
      <p:sp>
        <p:nvSpPr>
          <p:cNvPr id="64" name="Rectangle 63"/>
          <p:cNvSpPr/>
          <p:nvPr/>
        </p:nvSpPr>
        <p:spPr>
          <a:xfrm>
            <a:off x="0" y="5461264"/>
            <a:ext cx="9144000" cy="113552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36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Fairness should be provided by the SSD itself. Do modern SSDs provide fairness?</a:t>
            </a:r>
            <a:endParaRPr lang="en-US" sz="36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39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27320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96296E-6 L 3.05556E-6 -0.210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3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FTL: Managing the SSD’s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Flash writes can take place only to pages that are erased </a:t>
            </a:r>
          </a:p>
          <a:p>
            <a:pPr lvl="1"/>
            <a:r>
              <a:rPr lang="en-US" dirty="0"/>
              <a:t>Perform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out-of-place updates</a:t>
            </a:r>
            <a:r>
              <a:rPr lang="en-US" dirty="0"/>
              <a:t> (i.e., write data to a different, free page), </a:t>
            </a:r>
            <a:br>
              <a:rPr lang="en-US" dirty="0"/>
            </a:br>
            <a:r>
              <a:rPr lang="en-US" dirty="0"/>
              <a:t>mark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old page as invalid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Update logical-to-physical mapping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(makes use of </a:t>
            </a:r>
            <a:r>
              <a:rPr lang="en-US" b="1" i="1" dirty="0">
                <a:solidFill>
                  <a:schemeClr val="accent2"/>
                </a:solidFill>
              </a:rPr>
              <a:t>cached mapping table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Some time later: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garbage collection</a:t>
            </a:r>
            <a:r>
              <a:rPr lang="en-US" dirty="0"/>
              <a:t> reclaims invalid physical pages </a:t>
            </a:r>
            <a:br>
              <a:rPr lang="en-US" dirty="0"/>
            </a:br>
            <a:r>
              <a:rPr lang="en-US" dirty="0"/>
              <a:t>off the critical path of latency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40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22DCB9-E286-4D1C-8767-B6A303DA4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762397"/>
            <a:ext cx="7406640" cy="3049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2BBFC0-1A88-4C25-A960-36D6E7375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762397"/>
            <a:ext cx="7406640" cy="3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559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FTL: Managing the SSD’s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Flash writes can take place only to pages that are erased </a:t>
            </a:r>
          </a:p>
          <a:p>
            <a:pPr lvl="1"/>
            <a:r>
              <a:rPr lang="en-US" dirty="0"/>
              <a:t>Perform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out-of-place updates</a:t>
            </a:r>
            <a:r>
              <a:rPr lang="en-US" dirty="0"/>
              <a:t> (i.e., write data to a different, free page), </a:t>
            </a:r>
            <a:br>
              <a:rPr lang="en-US" dirty="0"/>
            </a:br>
            <a:r>
              <a:rPr lang="en-US" dirty="0"/>
              <a:t>mark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old page as invalid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Update logical-to-physical mapping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(makes use of </a:t>
            </a:r>
            <a:r>
              <a:rPr lang="en-US" b="1" i="1" dirty="0">
                <a:solidFill>
                  <a:schemeClr val="accent2"/>
                </a:solidFill>
              </a:rPr>
              <a:t>cached mapping table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Some time later: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garbage collection</a:t>
            </a:r>
            <a:r>
              <a:rPr lang="en-US" dirty="0"/>
              <a:t> reclaims invalid physical pages </a:t>
            </a:r>
            <a:br>
              <a:rPr lang="en-US" dirty="0"/>
            </a:br>
            <a:r>
              <a:rPr lang="en-US" dirty="0"/>
              <a:t>off the critical path of latency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dobe Garamond Pro Bold" panose="02020702060506020403" pitchFamily="18" charset="0"/>
              </a:rPr>
              <a:t>Transaction Scheduling Unit</a:t>
            </a:r>
            <a:r>
              <a:rPr lang="en-US" dirty="0"/>
              <a:t>: resolves resource contention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41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B7C6F6-D9FE-4B5B-A9AA-55A1528AD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762397"/>
            <a:ext cx="7406640" cy="30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694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45EA12D-E804-4F22-BD80-1AAB89D1A143}"/>
              </a:ext>
            </a:extLst>
          </p:cNvPr>
          <p:cNvSpPr/>
          <p:nvPr/>
        </p:nvSpPr>
        <p:spPr>
          <a:xfrm>
            <a:off x="2743200" y="1684455"/>
            <a:ext cx="3329739" cy="29674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5FC535-DCEB-4B8F-86C3-2C9C115CF8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92" y="4231293"/>
            <a:ext cx="2926080" cy="1612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08204F-E39C-4B5F-A9B9-513F491EF1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592" y="4242151"/>
            <a:ext cx="2926080" cy="16073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71CFE4-972A-4375-B496-445C2226BD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11" y="2331673"/>
            <a:ext cx="2926080" cy="15945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90A3097-3E2A-4AD1-9819-963334489C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466" y="2332036"/>
            <a:ext cx="2926080" cy="16131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10545"/>
            <a:ext cx="9144000" cy="5726782"/>
          </a:xfrm>
        </p:spPr>
        <p:txBody>
          <a:bodyPr/>
          <a:lstStyle/>
          <a:p>
            <a:r>
              <a:rPr lang="en-US" dirty="0"/>
              <a:t>The study experimental results on our four SSDs</a:t>
            </a:r>
          </a:p>
          <a:p>
            <a:pPr lvl="1"/>
            <a:r>
              <a:rPr lang="en-US" dirty="0"/>
              <a:t>An example of two datacenter workloads running concurrently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772400" y="6934200"/>
            <a:ext cx="1371600" cy="228600"/>
          </a:xfrm>
        </p:spPr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42</a:t>
            </a:fld>
            <a:r>
              <a:rPr lang="en-US" altLang="en-US" dirty="0"/>
              <a:t> of 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F5FB90-99B0-485F-A095-FBD26249DFFF}"/>
              </a:ext>
            </a:extLst>
          </p:cNvPr>
          <p:cNvSpPr/>
          <p:nvPr/>
        </p:nvSpPr>
        <p:spPr>
          <a:xfrm>
            <a:off x="152400" y="5839055"/>
            <a:ext cx="8763000" cy="79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tpce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average experiences 2x to 106x </a:t>
            </a:r>
          </a:p>
          <a:p>
            <a:pPr algn="ctr">
              <a:lnSpc>
                <a:spcPct val="80000"/>
              </a:lnSpc>
            </a:pPr>
            <a:r>
              <a:rPr lang="en-US" sz="28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higher slowdown compared to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tpcc</a:t>
            </a:r>
            <a:endParaRPr lang="en-US" sz="28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357284-180D-4907-AD07-3FE701D8F5C7}"/>
              </a:ext>
            </a:extLst>
          </p:cNvPr>
          <p:cNvSpPr/>
          <p:nvPr/>
        </p:nvSpPr>
        <p:spPr>
          <a:xfrm>
            <a:off x="1253959" y="2081328"/>
            <a:ext cx="850781" cy="25070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SSD-A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5C54694-80AB-4CB6-AD8C-ABA5235564CA}"/>
              </a:ext>
            </a:extLst>
          </p:cNvPr>
          <p:cNvSpPr/>
          <p:nvPr/>
        </p:nvSpPr>
        <p:spPr>
          <a:xfrm>
            <a:off x="5815262" y="2081328"/>
            <a:ext cx="850781" cy="25070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SSD-B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033769A-BCEB-4BCF-9063-87DA4A64915B}"/>
              </a:ext>
            </a:extLst>
          </p:cNvPr>
          <p:cNvSpPr/>
          <p:nvPr/>
        </p:nvSpPr>
        <p:spPr>
          <a:xfrm>
            <a:off x="1253959" y="3990738"/>
            <a:ext cx="850781" cy="25070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SSD-C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D3050DF-B586-41A0-900E-1EE5F68C790F}"/>
              </a:ext>
            </a:extLst>
          </p:cNvPr>
          <p:cNvSpPr/>
          <p:nvPr/>
        </p:nvSpPr>
        <p:spPr>
          <a:xfrm>
            <a:off x="5815262" y="3990738"/>
            <a:ext cx="850781" cy="25070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SSD-D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43282B-52AF-40AD-BC97-7ACF7597DE49}"/>
              </a:ext>
            </a:extLst>
          </p:cNvPr>
          <p:cNvSpPr/>
          <p:nvPr/>
        </p:nvSpPr>
        <p:spPr>
          <a:xfrm>
            <a:off x="4463993" y="1634742"/>
            <a:ext cx="729046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tpce</a:t>
            </a:r>
            <a:endParaRPr lang="en-US" sz="2400" b="1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0E1BA27-5ED4-4BD6-96C7-4C18C7BB76F6}"/>
              </a:ext>
            </a:extLst>
          </p:cNvPr>
          <p:cNvSpPr/>
          <p:nvPr/>
        </p:nvSpPr>
        <p:spPr>
          <a:xfrm>
            <a:off x="2743200" y="1634742"/>
            <a:ext cx="703782" cy="395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tpcc</a:t>
            </a:r>
            <a:endParaRPr lang="en-US" sz="24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905907D-B763-456E-B64F-9DF81DC13518}"/>
              </a:ext>
            </a:extLst>
          </p:cNvPr>
          <p:cNvCxnSpPr/>
          <p:nvPr/>
        </p:nvCxnSpPr>
        <p:spPr>
          <a:xfrm>
            <a:off x="3446982" y="1832328"/>
            <a:ext cx="65194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5A46AB9-04B2-4333-9707-5B5E517A71A0}"/>
              </a:ext>
            </a:extLst>
          </p:cNvPr>
          <p:cNvCxnSpPr/>
          <p:nvPr/>
        </p:nvCxnSpPr>
        <p:spPr>
          <a:xfrm>
            <a:off x="5193039" y="1832328"/>
            <a:ext cx="6519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94325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6" grpId="0"/>
      <p:bldP spid="4" grpId="0" animBg="1"/>
      <p:bldP spid="32" grpId="0" animBg="1"/>
      <p:bldP spid="33" grpId="0" animBg="1"/>
      <p:bldP spid="34" grpId="0" animBg="1"/>
      <p:bldP spid="39" grpId="0"/>
      <p:bldP spid="4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I/O intensity </a:t>
            </a:r>
            <a:r>
              <a:rPr lang="en-US" dirty="0"/>
              <a:t>of a flow affects the average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queue wait time</a:t>
            </a:r>
            <a:r>
              <a:rPr lang="en-US" dirty="0"/>
              <a:t> of flash transactions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1: Difference in the I/O Intensities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5EEB4E-31B7-437A-85C1-7115625664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69" y="1905000"/>
            <a:ext cx="3277331" cy="26517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8881538-C3F2-48B9-9B3C-4703D62386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08900"/>
            <a:ext cx="3262567" cy="256032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290408"/>
            <a:ext cx="9144000" cy="118659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queue wait time </a:t>
            </a:r>
          </a:p>
          <a:p>
            <a:pPr algn="ctr">
              <a:spcAft>
                <a:spcPts val="180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highly increases with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I/O intensity</a:t>
            </a:r>
            <a:endParaRPr lang="en-US" sz="3200" b="1" dirty="0">
              <a:solidFill>
                <a:srgbClr val="FFFF00"/>
              </a:solidFill>
              <a:latin typeface="Adobe Garamond Pro" panose="02020502060506020403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7851836-B6B7-4EE5-A278-CF356A15129F}"/>
              </a:ext>
            </a:extLst>
          </p:cNvPr>
          <p:cNvSpPr/>
          <p:nvPr/>
        </p:nvSpPr>
        <p:spPr>
          <a:xfrm>
            <a:off x="3657561" y="1905000"/>
            <a:ext cx="411473" cy="1412875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3403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10545"/>
            <a:ext cx="8915400" cy="5726782"/>
          </a:xfrm>
        </p:spPr>
        <p:txBody>
          <a:bodyPr/>
          <a:lstStyle/>
          <a:p>
            <a:r>
              <a:rPr lang="en-US" dirty="0"/>
              <a:t>An experiment to analyze the effect of concurrently executing two flows with </a:t>
            </a:r>
            <a:r>
              <a:rPr lang="en-US" dirty="0">
                <a:solidFill>
                  <a:srgbClr val="C00000"/>
                </a:solidFill>
              </a:rPr>
              <a:t>different I/O intensities</a:t>
            </a:r>
            <a:r>
              <a:rPr lang="en-US" dirty="0"/>
              <a:t> on fairness</a:t>
            </a:r>
          </a:p>
          <a:p>
            <a:pPr lvl="1"/>
            <a:r>
              <a:rPr lang="en-US" b="1" dirty="0">
                <a:solidFill>
                  <a:srgbClr val="404040"/>
                </a:solidFill>
              </a:rPr>
              <a:t>Base flow</a:t>
            </a:r>
            <a:r>
              <a:rPr lang="en-US" dirty="0"/>
              <a:t>: low intensity (16 MB/s) and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low</a:t>
            </a:r>
            <a:r>
              <a:rPr lang="en-US" dirty="0"/>
              <a:t> average chip-level queue length</a:t>
            </a:r>
          </a:p>
          <a:p>
            <a:pPr lvl="1"/>
            <a:r>
              <a:rPr lang="en-US" b="1" dirty="0">
                <a:solidFill>
                  <a:srgbClr val="404040"/>
                </a:solidFill>
              </a:rPr>
              <a:t>Interfering flow</a:t>
            </a:r>
            <a:r>
              <a:rPr lang="en-US" dirty="0"/>
              <a:t>: varying I/O intensities from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low to very high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1: Difference in the I/O Intensities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F9ABA-AE44-4088-9771-750CDA661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798" y="3091507"/>
            <a:ext cx="4009602" cy="3385493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2DB15CB-E989-4128-9880-33B32AADBE39}"/>
              </a:ext>
            </a:extLst>
          </p:cNvPr>
          <p:cNvSpPr/>
          <p:nvPr/>
        </p:nvSpPr>
        <p:spPr>
          <a:xfrm>
            <a:off x="304800" y="3315831"/>
            <a:ext cx="42600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flow experiences a </a:t>
            </a:r>
            <a:r>
              <a:rPr lang="en-US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drastic increase </a:t>
            </a:r>
          </a:p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average length of the chip-level queue</a:t>
            </a:r>
          </a:p>
          <a:p>
            <a:pPr algn="ctr"/>
            <a:endParaRPr lang="en-US" sz="28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66C4942-AB63-4F44-B5AC-A410321E6D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018" y="2867881"/>
            <a:ext cx="4388963" cy="1801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833208"/>
            <a:ext cx="9144000" cy="156759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average response time of a low-intensity flow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substantially increases 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due to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interference from a high-intensity flow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3732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The access pattern of a flow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determines how its transactions are distributed across the chip-level queues</a:t>
            </a:r>
          </a:p>
          <a:p>
            <a:pPr lvl="1"/>
            <a:endParaRPr lang="en-US" dirty="0">
              <a:solidFill>
                <a:schemeClr val="bg1">
                  <a:lumMod val="50000"/>
                </a:schemeClr>
              </a:solidFill>
              <a:latin typeface="Adobe Garamond Pro Bold" panose="02020702060506020403" pitchFamily="18" charset="0"/>
            </a:endParaRPr>
          </a:p>
          <a:p>
            <a:pPr lvl="1"/>
            <a:endParaRPr lang="en-US" dirty="0">
              <a:solidFill>
                <a:srgbClr val="00B050"/>
              </a:solidFill>
              <a:latin typeface="Adobe Garamond Pro Bold" panose="02020702060506020403" pitchFamily="18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  <a:p>
            <a:endParaRPr lang="en-US" sz="1000" dirty="0"/>
          </a:p>
          <a:p>
            <a:r>
              <a:rPr lang="en-US" dirty="0"/>
              <a:t>The running flow benefits from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parallelism</a:t>
            </a:r>
            <a:r>
              <a:rPr lang="en-US" dirty="0"/>
              <a:t> in the back end</a:t>
            </a:r>
          </a:p>
          <a:p>
            <a:r>
              <a:rPr lang="en-US" dirty="0"/>
              <a:t>Leads to a </a:t>
            </a:r>
            <a:r>
              <a:rPr lang="en-US" dirty="0">
                <a:solidFill>
                  <a:srgbClr val="00B050"/>
                </a:solidFill>
              </a:rPr>
              <a:t>low</a:t>
            </a:r>
            <a:r>
              <a:rPr lang="en-US" dirty="0"/>
              <a:t> transaction queue wait time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58220E8-705B-4245-AF4B-F30818A55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" y="1752600"/>
            <a:ext cx="7406640" cy="3049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2: Difference in the Access Pattern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45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057400" y="24408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B3A9F18-2228-43DF-AD58-14E7A8B812CA}"/>
              </a:ext>
            </a:extLst>
          </p:cNvPr>
          <p:cNvSpPr/>
          <p:nvPr/>
        </p:nvSpPr>
        <p:spPr>
          <a:xfrm>
            <a:off x="2057400" y="271423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498C7CF-CCDD-4869-8390-F0A685F7CBAF}"/>
              </a:ext>
            </a:extLst>
          </p:cNvPr>
          <p:cNvSpPr/>
          <p:nvPr/>
        </p:nvSpPr>
        <p:spPr>
          <a:xfrm>
            <a:off x="2057400" y="2987591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E22D5-6464-4EE8-8D5D-5CFD511A01AD}"/>
              </a:ext>
            </a:extLst>
          </p:cNvPr>
          <p:cNvSpPr/>
          <p:nvPr/>
        </p:nvSpPr>
        <p:spPr>
          <a:xfrm>
            <a:off x="2057400" y="3260945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9A02A1-8CC5-489E-9FAD-27786ABE5FD0}"/>
              </a:ext>
            </a:extLst>
          </p:cNvPr>
          <p:cNvSpPr/>
          <p:nvPr/>
        </p:nvSpPr>
        <p:spPr>
          <a:xfrm>
            <a:off x="533108" y="4343400"/>
            <a:ext cx="8221980" cy="1307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distribution of transactions in chip-level queues</a:t>
            </a:r>
          </a:p>
          <a:p>
            <a:pPr algn="ctr">
              <a:lnSpc>
                <a:spcPct val="80000"/>
              </a:lnSpc>
            </a:pPr>
            <a:endParaRPr lang="en-US" sz="28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FB8C757-AEF8-423B-BF73-974A6732EB90}"/>
              </a:ext>
            </a:extLst>
          </p:cNvPr>
          <p:cNvCxnSpPr>
            <a:cxnSpLocks/>
          </p:cNvCxnSpPr>
          <p:nvPr/>
        </p:nvCxnSpPr>
        <p:spPr>
          <a:xfrm flipV="1">
            <a:off x="4267200" y="4400195"/>
            <a:ext cx="457201" cy="552805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A84B5D5-5939-4A98-8DFE-9A0533CB7286}"/>
              </a:ext>
            </a:extLst>
          </p:cNvPr>
          <p:cNvCxnSpPr>
            <a:cxnSpLocks/>
          </p:cNvCxnSpPr>
          <p:nvPr/>
        </p:nvCxnSpPr>
        <p:spPr>
          <a:xfrm flipV="1">
            <a:off x="4267200" y="3607294"/>
            <a:ext cx="376898" cy="1345706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355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46 L 0.29914 0.00116 L 0.29914 0.14629 " pathEditMode="relative" ptsTypes="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23 L 0.29966 -0.00162 C 0.29931 0.04723 0.29914 0.09607 0.29896 0.14491 " pathEditMode="relative" ptsTypes="AAA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1.85185E-6 L 0.29844 0.00139 C 0.29861 0.04815 0.29879 0.09514 0.29914 0.14213 " pathEditMode="relative" ptsTypes="A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69 L 0.29966 -0.00139 C 0.29931 0.04676 0.29914 0.09491 0.29896 0.14306 " pathEditMode="relative" ptsTypes="A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 animBg="1"/>
      <p:bldP spid="36" grpId="0" animBg="1"/>
      <p:bldP spid="37" grpId="0" animBg="1"/>
      <p:bldP spid="3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The access pattern of a flow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determines how its transactions are distributed across the chip-level queues</a:t>
            </a:r>
          </a:p>
          <a:p>
            <a:pPr lvl="1"/>
            <a:endParaRPr lang="en-US" dirty="0">
              <a:solidFill>
                <a:schemeClr val="bg1">
                  <a:lumMod val="50000"/>
                </a:schemeClr>
              </a:solidFill>
              <a:latin typeface="Adobe Garamond Pro Bold" panose="02020702060506020403" pitchFamily="18" charset="0"/>
            </a:endParaRPr>
          </a:p>
          <a:p>
            <a:pPr lvl="1"/>
            <a:endParaRPr lang="en-US" dirty="0">
              <a:solidFill>
                <a:srgbClr val="00B050"/>
              </a:solidFill>
              <a:latin typeface="Adobe Garamond Pro Bold" panose="02020702060506020403" pitchFamily="18" charset="0"/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dirty="0"/>
          </a:p>
          <a:p>
            <a:endParaRPr lang="en-US" sz="9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Higher</a:t>
            </a:r>
            <a:r>
              <a:rPr lang="en-US" dirty="0"/>
              <a:t> transaction wait time in the chip-level queues</a:t>
            </a:r>
          </a:p>
          <a:p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D58220E8-705B-4245-AF4B-F30818A55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" y="1752600"/>
            <a:ext cx="7406640" cy="30495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2: Difference in the Access Pattern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46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D2B561-198B-4C27-9BEF-C2AEC80215AA}"/>
              </a:ext>
            </a:extLst>
          </p:cNvPr>
          <p:cNvSpPr/>
          <p:nvPr/>
        </p:nvSpPr>
        <p:spPr>
          <a:xfrm>
            <a:off x="2057400" y="24408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B3A9F18-2228-43DF-AD58-14E7A8B812CA}"/>
              </a:ext>
            </a:extLst>
          </p:cNvPr>
          <p:cNvSpPr/>
          <p:nvPr/>
        </p:nvSpPr>
        <p:spPr>
          <a:xfrm>
            <a:off x="2057400" y="271423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498C7CF-CCDD-4869-8390-F0A685F7CBAF}"/>
              </a:ext>
            </a:extLst>
          </p:cNvPr>
          <p:cNvSpPr/>
          <p:nvPr/>
        </p:nvSpPr>
        <p:spPr>
          <a:xfrm>
            <a:off x="2057400" y="2987591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E22D5-6464-4EE8-8D5D-5CFD511A01AD}"/>
              </a:ext>
            </a:extLst>
          </p:cNvPr>
          <p:cNvSpPr/>
          <p:nvPr/>
        </p:nvSpPr>
        <p:spPr>
          <a:xfrm>
            <a:off x="2057400" y="3260945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89A02A1-8CC5-489E-9FAD-27786ABE5FD0}"/>
              </a:ext>
            </a:extLst>
          </p:cNvPr>
          <p:cNvSpPr/>
          <p:nvPr/>
        </p:nvSpPr>
        <p:spPr>
          <a:xfrm>
            <a:off x="838200" y="4648200"/>
            <a:ext cx="75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Uneven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distribution of flash transactions 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FB8C757-AEF8-423B-BF73-974A6732EB90}"/>
              </a:ext>
            </a:extLst>
          </p:cNvPr>
          <p:cNvCxnSpPr>
            <a:cxnSpLocks/>
          </p:cNvCxnSpPr>
          <p:nvPr/>
        </p:nvCxnSpPr>
        <p:spPr>
          <a:xfrm flipV="1">
            <a:off x="4267200" y="4400195"/>
            <a:ext cx="457201" cy="401971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A84B5D5-5939-4A98-8DFE-9A0533CB7286}"/>
              </a:ext>
            </a:extLst>
          </p:cNvPr>
          <p:cNvCxnSpPr>
            <a:cxnSpLocks/>
          </p:cNvCxnSpPr>
          <p:nvPr/>
        </p:nvCxnSpPr>
        <p:spPr>
          <a:xfrm flipV="1">
            <a:off x="4267200" y="3607293"/>
            <a:ext cx="376898" cy="1194873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33DB08B7-691A-4882-9BDD-4A7458C882D6}"/>
              </a:ext>
            </a:extLst>
          </p:cNvPr>
          <p:cNvSpPr/>
          <p:nvPr/>
        </p:nvSpPr>
        <p:spPr>
          <a:xfrm>
            <a:off x="3429000" y="3282292"/>
            <a:ext cx="1371599" cy="52322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828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023 L 0.30417 -0.00116 L 0.30417 0.1456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26" y="71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34 0.00023 L 0.25382 0.00093 C 0.25382 0.03611 0.254 0.0713 0.25417 0.10648 " pathEditMode="relative" rAng="0" ptsTypes="AAA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26" y="530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33333E-6 1.85185E-6 L 0.20295 0.00092 L 0.20417 0.06597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8" y="328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33333E-6 0.00047 L 0.15365 0.0007 C 0.15365 0.00903 0.15382 0.01736 0.15417 0.0257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5" grpId="0" animBg="1"/>
      <p:bldP spid="36" grpId="0" animBg="1"/>
      <p:bldP spid="37" grpId="0" animBg="1"/>
      <p:bldP spid="39" grpId="0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 experiment to analyze the interference between concurrent flows with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different access patterns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Base flow: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streaming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access pattern (parallelism friendly)</a:t>
            </a:r>
          </a:p>
          <a:p>
            <a:pPr lvl="1"/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Interfering flow: </a:t>
            </a:r>
            <a:r>
              <a:rPr lang="en-US" dirty="0">
                <a:solidFill>
                  <a:srgbClr val="00B050"/>
                </a:solidFill>
              </a:rPr>
              <a:t>mixed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streaming and random access pattern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2: Difference in the Access Pattern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47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0156B4-D357-4F75-8CA3-A6D0493B64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938196"/>
            <a:ext cx="4225249" cy="36912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75CFB63-F523-4A2D-958E-737892F61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285" y="2611647"/>
            <a:ext cx="4754880" cy="1951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5029200"/>
            <a:ext cx="9144000" cy="1524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Flows with parallelism-friendly access patterns are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susceptible to interference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from flows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with access patterns that do not exploit parallelism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0155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E3A7C8-6314-4D10-B7AB-1647C6E2B5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80" t="15590"/>
          <a:stretch/>
        </p:blipFill>
        <p:spPr>
          <a:xfrm>
            <a:off x="2743200" y="3810000"/>
            <a:ext cx="3200400" cy="271039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State-of-the-art SSD I/O schedulers tend to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prioritize</a:t>
            </a:r>
            <a:r>
              <a:rPr lang="en-US" dirty="0"/>
              <a:t> reads over writes</a:t>
            </a:r>
          </a:p>
          <a:p>
            <a:pPr lvl="1"/>
            <a:r>
              <a:rPr lang="en-US" b="0" dirty="0"/>
              <a:t>Reads are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10-40x faster</a:t>
            </a:r>
            <a:r>
              <a:rPr lang="en-US" b="0" dirty="0"/>
              <a:t> than writes</a:t>
            </a:r>
          </a:p>
          <a:p>
            <a:pPr lvl="1"/>
            <a:r>
              <a:rPr lang="en-US" b="0" dirty="0"/>
              <a:t>Reads are more likely to fall on the </a:t>
            </a:r>
            <a:r>
              <a:rPr lang="en-US" b="0" dirty="0">
                <a:solidFill>
                  <a:schemeClr val="accent5">
                    <a:lumMod val="75000"/>
                  </a:schemeClr>
                </a:solidFill>
              </a:rPr>
              <a:t>critical path </a:t>
            </a:r>
            <a:r>
              <a:rPr lang="en-US" b="0" dirty="0"/>
              <a:t>of program execution</a:t>
            </a:r>
          </a:p>
          <a:p>
            <a:r>
              <a:rPr lang="en-US" dirty="0"/>
              <a:t>The effect of read prioritization on fairness</a:t>
            </a:r>
          </a:p>
          <a:p>
            <a:pPr lvl="1"/>
            <a:r>
              <a:rPr lang="en-US" dirty="0"/>
              <a:t>Compare a first-come first-serve scheduler with a read-prioritized scheduler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3: Difference in the Read/Write Ratios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32FD12-C16B-483E-97D2-96F613FA63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596"/>
          <a:stretch/>
        </p:blipFill>
        <p:spPr>
          <a:xfrm>
            <a:off x="1371600" y="3317346"/>
            <a:ext cx="6248400" cy="462492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34F180E2-E4C1-4354-99F0-56C5F39E6E86}"/>
              </a:ext>
            </a:extLst>
          </p:cNvPr>
          <p:cNvSpPr/>
          <p:nvPr/>
        </p:nvSpPr>
        <p:spPr>
          <a:xfrm>
            <a:off x="3276601" y="3837883"/>
            <a:ext cx="1371599" cy="9906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77FD94A-ECE2-4063-99BD-D6675E85ECB2}"/>
              </a:ext>
            </a:extLst>
          </p:cNvPr>
          <p:cNvSpPr/>
          <p:nvPr/>
        </p:nvSpPr>
        <p:spPr>
          <a:xfrm>
            <a:off x="4724401" y="4787421"/>
            <a:ext cx="1371599" cy="990600"/>
          </a:xfrm>
          <a:prstGeom prst="ellipse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5029200"/>
            <a:ext cx="9144000" cy="15240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Existing scheduling policies are not effective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at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providing fairness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, when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concurrent flows have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different read/write ratios</a:t>
            </a:r>
            <a:endParaRPr lang="en-US" sz="3200" b="1" dirty="0">
              <a:solidFill>
                <a:srgbClr val="FFFF00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818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Garbage collection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may block user I/O requests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Primarily depends on the </a:t>
            </a:r>
            <a:r>
              <a:rPr lang="en-US" dirty="0">
                <a:solidFill>
                  <a:srgbClr val="B31B1B"/>
                </a:solidFill>
                <a:latin typeface="Adobe Garamond Pro Bold" panose="02020702060506020403" pitchFamily="18" charset="0"/>
              </a:rPr>
              <a:t>write intensity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of the workload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An experiment with two 100%-write flows with different intensities</a:t>
            </a:r>
          </a:p>
          <a:p>
            <a:pPr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Base flow: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 low intensity and </a:t>
            </a:r>
            <a:r>
              <a:rPr lang="en-US" dirty="0">
                <a:solidFill>
                  <a:srgbClr val="00B050"/>
                </a:solidFill>
                <a:latin typeface="Adobe Garamond Pro Bold" panose="02020702060506020403" pitchFamily="18" charset="0"/>
              </a:rPr>
              <a:t>moderate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 GC demand</a:t>
            </a:r>
          </a:p>
          <a:p>
            <a:pPr lvl="1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Interfering flow: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different write intensities from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low-GC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dobe Garamond Pro Bold" panose="02020702060506020403" pitchFamily="18" charset="0"/>
              </a:rPr>
              <a:t> to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dobe Garamond Pro Bold" panose="02020702060506020403" pitchFamily="18" charset="0"/>
              </a:rPr>
              <a:t>high-GC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dobe Garamond Pro Bold" panose="02020702060506020403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B36E905-2B53-4AB8-AEE2-F92B8E5A756D}"/>
              </a:ext>
            </a:extLst>
          </p:cNvPr>
          <p:cNvSpPr/>
          <p:nvPr/>
        </p:nvSpPr>
        <p:spPr>
          <a:xfrm>
            <a:off x="3962401" y="3200400"/>
            <a:ext cx="51648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fairness </a:t>
            </a:r>
          </a:p>
          <a:p>
            <a:pPr algn="ctr"/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due to GC execution</a:t>
            </a:r>
            <a:endParaRPr lang="en-US" sz="2800" b="1" i="1" dirty="0">
              <a:solidFill>
                <a:srgbClr val="B3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 4: Difference in the GC Demands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49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383D67-E69F-4166-B7ED-986A20FA0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788" y="4044406"/>
            <a:ext cx="4754880" cy="237857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0D627FC-C947-454A-89FE-68BBF1554F4B}"/>
              </a:ext>
            </a:extLst>
          </p:cNvPr>
          <p:cNvSpPr/>
          <p:nvPr/>
        </p:nvSpPr>
        <p:spPr>
          <a:xfrm>
            <a:off x="5334000" y="4377301"/>
            <a:ext cx="654054" cy="85639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F153E8E-EBAF-471A-BE68-02BDC7874207}"/>
              </a:ext>
            </a:extLst>
          </p:cNvPr>
          <p:cNvSpPr/>
          <p:nvPr/>
        </p:nvSpPr>
        <p:spPr>
          <a:xfrm>
            <a:off x="6065614" y="4886831"/>
            <a:ext cx="654054" cy="856391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F9A19BF-C1EF-4D64-9BEC-3E6443F5D6BD}"/>
              </a:ext>
            </a:extLst>
          </p:cNvPr>
          <p:cNvCxnSpPr>
            <a:cxnSpLocks/>
          </p:cNvCxnSpPr>
          <p:nvPr/>
        </p:nvCxnSpPr>
        <p:spPr>
          <a:xfrm flipH="1">
            <a:off x="5988054" y="4044406"/>
            <a:ext cx="404588" cy="402688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112FF6E-E237-4E02-9F58-8E094063C3E3}"/>
              </a:ext>
            </a:extLst>
          </p:cNvPr>
          <p:cNvCxnSpPr>
            <a:cxnSpLocks/>
          </p:cNvCxnSpPr>
          <p:nvPr/>
        </p:nvCxnSpPr>
        <p:spPr>
          <a:xfrm flipH="1">
            <a:off x="6353861" y="4044406"/>
            <a:ext cx="38781" cy="789049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B6AB29AA-BB5A-47D3-B949-DE01BDD26DB1}"/>
              </a:ext>
            </a:extLst>
          </p:cNvPr>
          <p:cNvSpPr/>
          <p:nvPr/>
        </p:nvSpPr>
        <p:spPr>
          <a:xfrm>
            <a:off x="3170600" y="5444102"/>
            <a:ext cx="867999" cy="4572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593E40B-8F90-429A-982B-01F502EC5B72}"/>
              </a:ext>
            </a:extLst>
          </p:cNvPr>
          <p:cNvCxnSpPr>
            <a:cxnSpLocks/>
          </p:cNvCxnSpPr>
          <p:nvPr/>
        </p:nvCxnSpPr>
        <p:spPr>
          <a:xfrm flipH="1" flipV="1">
            <a:off x="1837004" y="5233692"/>
            <a:ext cx="1363396" cy="376939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43C013E-32EA-4450-8A71-DFC699EB559A}"/>
              </a:ext>
            </a:extLst>
          </p:cNvPr>
          <p:cNvSpPr/>
          <p:nvPr/>
        </p:nvSpPr>
        <p:spPr>
          <a:xfrm>
            <a:off x="229325" y="4484029"/>
            <a:ext cx="16966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Tries to </a:t>
            </a:r>
          </a:p>
          <a:p>
            <a:pPr algn="ctr"/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preempt GC</a:t>
            </a:r>
            <a:endParaRPr lang="en-US" sz="2400" b="1" i="1" dirty="0">
              <a:solidFill>
                <a:srgbClr val="B31B1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5061808"/>
            <a:ext cx="9144000" cy="118659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GC activities of a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high-GC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flow can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unfairly block flash transactions of a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low-GC</a:t>
            </a: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 flow</a:t>
            </a:r>
            <a:endParaRPr lang="en-US" sz="3200" b="1" dirty="0">
              <a:solidFill>
                <a:schemeClr val="bg1"/>
              </a:solidFill>
              <a:latin typeface="Adobe Garamond Pro" panose="020205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9110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3" grpId="0" animBg="1"/>
      <p:bldP spid="14" grpId="0" animBg="1"/>
      <p:bldP spid="12" grpId="0" animBg="1"/>
      <p:bldP spid="7" grpId="0"/>
      <p:bldP spid="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2EC8-BB93-46D1-A079-4367F113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1: Fairness-Aware Queue Insertion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111E-BF23-4111-8259-A122EF627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699127"/>
          </a:xfrm>
        </p:spPr>
        <p:txBody>
          <a:bodyPr/>
          <a:lstStyle/>
          <a:p>
            <a:r>
              <a:rPr lang="en-US" dirty="0"/>
              <a:t>Relieves the interference that occurs due to the </a:t>
            </a:r>
            <a:r>
              <a:rPr lang="en-US" dirty="0">
                <a:solidFill>
                  <a:srgbClr val="B31B1B"/>
                </a:solidFill>
              </a:rPr>
              <a:t>intensity</a:t>
            </a:r>
            <a:r>
              <a:rPr lang="en-US" dirty="0"/>
              <a:t> and </a:t>
            </a:r>
            <a:r>
              <a:rPr lang="en-US" dirty="0">
                <a:solidFill>
                  <a:srgbClr val="B31B1B"/>
                </a:solidFill>
              </a:rPr>
              <a:t>access pattern </a:t>
            </a:r>
            <a:r>
              <a:rPr lang="en-US" dirty="0"/>
              <a:t>of concurrently-running flows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</a:t>
            </a:r>
            <a:r>
              <a:rPr lang="en-US" dirty="0">
                <a:solidFill>
                  <a:srgbClr val="00B050"/>
                </a:solidFill>
              </a:rPr>
              <a:t>concurrent</a:t>
            </a:r>
            <a:r>
              <a:rPr lang="en-US" dirty="0"/>
              <a:t> execution of two flows</a:t>
            </a:r>
          </a:p>
          <a:p>
            <a:pPr lvl="1"/>
            <a:r>
              <a:rPr lang="en-US" dirty="0"/>
              <a:t>Flash transactions of one flow experience a higher increase in the chip-level queue wait time</a:t>
            </a:r>
          </a:p>
          <a:p>
            <a:r>
              <a:rPr lang="en-US" dirty="0"/>
              <a:t>Stage 1 performs </a:t>
            </a:r>
            <a:r>
              <a:rPr lang="en-US" dirty="0">
                <a:solidFill>
                  <a:srgbClr val="0070C0"/>
                </a:solidFill>
              </a:rPr>
              <a:t>reordering</a:t>
            </a:r>
            <a:r>
              <a:rPr lang="en-US" dirty="0"/>
              <a:t> of transactions within the chip-level queues to reduce the queue wait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3CBB7-99A2-4E14-8A38-B0E5767F0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50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4F96170-BD91-473A-8D74-1597EB73FD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19305"/>
            <a:ext cx="2283794" cy="184786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38F78A-A902-45D1-B66F-C21235874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181088"/>
            <a:ext cx="3715243" cy="1529692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A4C8BA0-55DC-4128-AFBC-0B7ED1461990}"/>
              </a:ext>
            </a:extLst>
          </p:cNvPr>
          <p:cNvSpPr/>
          <p:nvPr/>
        </p:nvSpPr>
        <p:spPr>
          <a:xfrm>
            <a:off x="6335127" y="3051606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F0C0F2A-1ADB-47CF-940D-080B0F916738}"/>
              </a:ext>
            </a:extLst>
          </p:cNvPr>
          <p:cNvSpPr/>
          <p:nvPr/>
        </p:nvSpPr>
        <p:spPr>
          <a:xfrm>
            <a:off x="6619060" y="3051606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3BA53DB-0A96-4DE1-9F0C-E9C9E618D054}"/>
              </a:ext>
            </a:extLst>
          </p:cNvPr>
          <p:cNvSpPr/>
          <p:nvPr/>
        </p:nvSpPr>
        <p:spPr>
          <a:xfrm>
            <a:off x="6477094" y="3051606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7D6E460-3852-4A08-9D5E-8D57CA0464B4}"/>
              </a:ext>
            </a:extLst>
          </p:cNvPr>
          <p:cNvSpPr/>
          <p:nvPr/>
        </p:nvSpPr>
        <p:spPr>
          <a:xfrm>
            <a:off x="6619060" y="3180313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C445685-A0D9-48C8-8A43-D62DE77A8478}"/>
              </a:ext>
            </a:extLst>
          </p:cNvPr>
          <p:cNvSpPr/>
          <p:nvPr/>
        </p:nvSpPr>
        <p:spPr>
          <a:xfrm>
            <a:off x="6193160" y="3051606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4543B6-818F-47F5-A662-826AD53DABB0}"/>
              </a:ext>
            </a:extLst>
          </p:cNvPr>
          <p:cNvSpPr/>
          <p:nvPr/>
        </p:nvSpPr>
        <p:spPr>
          <a:xfrm>
            <a:off x="6051194" y="3051606"/>
            <a:ext cx="76200" cy="457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FE2B95F-8468-468E-8565-36C6BBAFAFDE}"/>
              </a:ext>
            </a:extLst>
          </p:cNvPr>
          <p:cNvSpPr/>
          <p:nvPr/>
        </p:nvSpPr>
        <p:spPr>
          <a:xfrm>
            <a:off x="1828800" y="1749871"/>
            <a:ext cx="1015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Intensity</a:t>
            </a:r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D9B03B-97B9-4953-BB3E-2F7B47B02391}"/>
              </a:ext>
            </a:extLst>
          </p:cNvPr>
          <p:cNvSpPr/>
          <p:nvPr/>
        </p:nvSpPr>
        <p:spPr>
          <a:xfrm>
            <a:off x="5546834" y="1741284"/>
            <a:ext cx="15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 pattern</a:t>
            </a:r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C35D27A-60EA-4300-8861-082845C9EF16}"/>
              </a:ext>
            </a:extLst>
          </p:cNvPr>
          <p:cNvSpPr/>
          <p:nvPr/>
        </p:nvSpPr>
        <p:spPr>
          <a:xfrm>
            <a:off x="5965006" y="2876572"/>
            <a:ext cx="892994" cy="48840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8919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31" grpId="0" animBg="1"/>
      <p:bldP spid="32" grpId="0" animBg="1"/>
      <p:bldP spid="33" grpId="0"/>
      <p:bldP spid="34" grpId="0"/>
      <p:bldP spid="3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EC06109-614A-4882-903F-C285503330A0}"/>
              </a:ext>
            </a:extLst>
          </p:cNvPr>
          <p:cNvSpPr/>
          <p:nvPr/>
        </p:nvSpPr>
        <p:spPr>
          <a:xfrm>
            <a:off x="1053192" y="1077697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22EC8-BB93-46D1-A079-4367F113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1: Fairness-Aware Queue Insertion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3CBB7-99A2-4E14-8A38-B0E5767F0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51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590037E-BB34-496A-8D8C-EF94A444CBCE}"/>
              </a:ext>
            </a:extLst>
          </p:cNvPr>
          <p:cNvSpPr/>
          <p:nvPr/>
        </p:nvSpPr>
        <p:spPr>
          <a:xfrm>
            <a:off x="1371600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BF6BD8C-0F12-4FED-B8F9-F928591E8A1D}"/>
              </a:ext>
            </a:extLst>
          </p:cNvPr>
          <p:cNvSpPr/>
          <p:nvPr/>
        </p:nvSpPr>
        <p:spPr>
          <a:xfrm>
            <a:off x="1856014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4660945-19FF-4E4E-9533-38DEB5C7110F}"/>
              </a:ext>
            </a:extLst>
          </p:cNvPr>
          <p:cNvSpPr/>
          <p:nvPr/>
        </p:nvSpPr>
        <p:spPr>
          <a:xfrm>
            <a:off x="2340428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959CD2B-77CA-4339-BE81-57E9D7E8EBE3}"/>
              </a:ext>
            </a:extLst>
          </p:cNvPr>
          <p:cNvSpPr/>
          <p:nvPr/>
        </p:nvSpPr>
        <p:spPr>
          <a:xfrm>
            <a:off x="2824842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06319F-4D24-44FA-BEB9-5671B534D89D}"/>
              </a:ext>
            </a:extLst>
          </p:cNvPr>
          <p:cNvSpPr/>
          <p:nvPr/>
        </p:nvSpPr>
        <p:spPr>
          <a:xfrm>
            <a:off x="3309256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673A53C-DE5F-45FD-A51F-BA0B0FA33581}"/>
              </a:ext>
            </a:extLst>
          </p:cNvPr>
          <p:cNvSpPr/>
          <p:nvPr/>
        </p:nvSpPr>
        <p:spPr>
          <a:xfrm>
            <a:off x="3793670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DBD4416-AC29-45D0-9C42-6E47932C1744}"/>
              </a:ext>
            </a:extLst>
          </p:cNvPr>
          <p:cNvSpPr/>
          <p:nvPr/>
        </p:nvSpPr>
        <p:spPr>
          <a:xfrm>
            <a:off x="4278084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2E72957-8C1A-4617-87B0-87A92FA0BBDB}"/>
              </a:ext>
            </a:extLst>
          </p:cNvPr>
          <p:cNvSpPr/>
          <p:nvPr/>
        </p:nvSpPr>
        <p:spPr>
          <a:xfrm>
            <a:off x="4762500" y="11334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7BBD95E-B36C-41BC-9238-86D49B66455D}"/>
              </a:ext>
            </a:extLst>
          </p:cNvPr>
          <p:cNvSpPr/>
          <p:nvPr/>
        </p:nvSpPr>
        <p:spPr>
          <a:xfrm>
            <a:off x="5369560" y="1130938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3121A13-02D5-457B-A33F-F4392571307B}"/>
              </a:ext>
            </a:extLst>
          </p:cNvPr>
          <p:cNvSpPr/>
          <p:nvPr/>
        </p:nvSpPr>
        <p:spPr>
          <a:xfrm>
            <a:off x="5867400" y="1130937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59FDB55-1867-4A70-ABE3-9FDB8F304C22}"/>
              </a:ext>
            </a:extLst>
          </p:cNvPr>
          <p:cNvSpPr/>
          <p:nvPr/>
        </p:nvSpPr>
        <p:spPr>
          <a:xfrm>
            <a:off x="533400" y="1143688"/>
            <a:ext cx="381000" cy="17281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EA19BE-7E86-450E-A413-F82CC17E4538}"/>
              </a:ext>
            </a:extLst>
          </p:cNvPr>
          <p:cNvSpPr/>
          <p:nvPr/>
        </p:nvSpPr>
        <p:spPr>
          <a:xfrm>
            <a:off x="6477000" y="609600"/>
            <a:ext cx="2209799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transaction arrives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6BB8B7-7547-4E30-B372-64F7EB8F6522}"/>
              </a:ext>
            </a:extLst>
          </p:cNvPr>
          <p:cNvCxnSpPr>
            <a:cxnSpLocks/>
          </p:cNvCxnSpPr>
          <p:nvPr/>
        </p:nvCxnSpPr>
        <p:spPr>
          <a:xfrm flipH="1" flipV="1">
            <a:off x="1362382" y="1330933"/>
            <a:ext cx="1772382" cy="332680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C2BEEE6-0EEB-4B4C-965A-C4EC6CF92B11}"/>
              </a:ext>
            </a:extLst>
          </p:cNvPr>
          <p:cNvCxnSpPr>
            <a:cxnSpLocks/>
          </p:cNvCxnSpPr>
          <p:nvPr/>
        </p:nvCxnSpPr>
        <p:spPr>
          <a:xfrm flipV="1">
            <a:off x="3165119" y="1293994"/>
            <a:ext cx="1949409" cy="380950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D9D8875E-A4DD-4F57-9935-EB960A0712D1}"/>
              </a:ext>
            </a:extLst>
          </p:cNvPr>
          <p:cNvSpPr/>
          <p:nvPr/>
        </p:nvSpPr>
        <p:spPr>
          <a:xfrm>
            <a:off x="146956" y="1739813"/>
            <a:ext cx="78867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If source of the new transaction is </a:t>
            </a:r>
            <a:r>
              <a:rPr lang="en-US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high-intensity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A665E049-3A83-44F2-BE44-1BECD7834BD0}"/>
              </a:ext>
            </a:extLst>
          </p:cNvPr>
          <p:cNvSpPr/>
          <p:nvPr/>
        </p:nvSpPr>
        <p:spPr>
          <a:xfrm>
            <a:off x="1053192" y="2247836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16C2132-479F-4436-920D-2D0F2657C6F8}"/>
              </a:ext>
            </a:extLst>
          </p:cNvPr>
          <p:cNvSpPr/>
          <p:nvPr/>
        </p:nvSpPr>
        <p:spPr>
          <a:xfrm>
            <a:off x="1371600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9C9671C-1BEB-47B1-973E-A3409DCED8A5}"/>
              </a:ext>
            </a:extLst>
          </p:cNvPr>
          <p:cNvSpPr/>
          <p:nvPr/>
        </p:nvSpPr>
        <p:spPr>
          <a:xfrm>
            <a:off x="1856014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CD717435-0A7E-4722-8BA2-068A4F5F048B}"/>
              </a:ext>
            </a:extLst>
          </p:cNvPr>
          <p:cNvSpPr/>
          <p:nvPr/>
        </p:nvSpPr>
        <p:spPr>
          <a:xfrm>
            <a:off x="2340428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C3AFE53-F1CD-4654-B9E4-77A63171FAB8}"/>
              </a:ext>
            </a:extLst>
          </p:cNvPr>
          <p:cNvSpPr/>
          <p:nvPr/>
        </p:nvSpPr>
        <p:spPr>
          <a:xfrm>
            <a:off x="2824842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475DDD4-8E8E-4954-A3A4-92F336FEBA1F}"/>
              </a:ext>
            </a:extLst>
          </p:cNvPr>
          <p:cNvSpPr/>
          <p:nvPr/>
        </p:nvSpPr>
        <p:spPr>
          <a:xfrm>
            <a:off x="3309256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9D78439-3CE7-4966-B11A-635F56E0469C}"/>
              </a:ext>
            </a:extLst>
          </p:cNvPr>
          <p:cNvSpPr/>
          <p:nvPr/>
        </p:nvSpPr>
        <p:spPr>
          <a:xfrm>
            <a:off x="3793670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9D88F29-D52E-4EE7-A430-B6C0770C6AE8}"/>
              </a:ext>
            </a:extLst>
          </p:cNvPr>
          <p:cNvSpPr/>
          <p:nvPr/>
        </p:nvSpPr>
        <p:spPr>
          <a:xfrm>
            <a:off x="4278084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36E3331D-1F34-4866-880B-1BF939E1E7E1}"/>
              </a:ext>
            </a:extLst>
          </p:cNvPr>
          <p:cNvSpPr/>
          <p:nvPr/>
        </p:nvSpPr>
        <p:spPr>
          <a:xfrm>
            <a:off x="4762500" y="2303619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16E2B57-3DE5-4F5A-9C1A-BB0BF582984F}"/>
              </a:ext>
            </a:extLst>
          </p:cNvPr>
          <p:cNvSpPr/>
          <p:nvPr/>
        </p:nvSpPr>
        <p:spPr>
          <a:xfrm>
            <a:off x="5369560" y="2301077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07785BDE-FE90-4FA6-AB53-838BBAC0C93B}"/>
              </a:ext>
            </a:extLst>
          </p:cNvPr>
          <p:cNvSpPr/>
          <p:nvPr/>
        </p:nvSpPr>
        <p:spPr>
          <a:xfrm>
            <a:off x="5867400" y="2301076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DB3DB8-57AE-4DAD-9095-E85CC30217DB}"/>
              </a:ext>
            </a:extLst>
          </p:cNvPr>
          <p:cNvSpPr/>
          <p:nvPr/>
        </p:nvSpPr>
        <p:spPr>
          <a:xfrm>
            <a:off x="533400" y="2303619"/>
            <a:ext cx="381000" cy="17281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6A4DD4F-68A0-4E8A-AB6E-131AA2973492}"/>
              </a:ext>
            </a:extLst>
          </p:cNvPr>
          <p:cNvSpPr/>
          <p:nvPr/>
        </p:nvSpPr>
        <p:spPr>
          <a:xfrm>
            <a:off x="23447" y="2687818"/>
            <a:ext cx="7886700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 source of the new transaction is </a:t>
            </a:r>
            <a:r>
              <a:rPr lang="en-US" sz="2800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low-intensity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4EBCCD0-F51D-428F-8A95-CE20AD91CDD9}"/>
              </a:ext>
            </a:extLst>
          </p:cNvPr>
          <p:cNvSpPr/>
          <p:nvPr/>
        </p:nvSpPr>
        <p:spPr>
          <a:xfrm>
            <a:off x="791711" y="1587009"/>
            <a:ext cx="4828261" cy="4801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high-intensity flows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22F6036-5016-48E2-91C5-DCE6E67F6CC2}"/>
              </a:ext>
            </a:extLst>
          </p:cNvPr>
          <p:cNvSpPr/>
          <p:nvPr/>
        </p:nvSpPr>
        <p:spPr>
          <a:xfrm>
            <a:off x="4659084" y="1600955"/>
            <a:ext cx="4828261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low-intensity flows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1EF2725-64DE-46C4-AACC-7AA2FCE4C5BB}"/>
              </a:ext>
            </a:extLst>
          </p:cNvPr>
          <p:cNvCxnSpPr>
            <a:cxnSpLocks/>
          </p:cNvCxnSpPr>
          <p:nvPr/>
        </p:nvCxnSpPr>
        <p:spPr>
          <a:xfrm flipV="1">
            <a:off x="5981471" y="1327106"/>
            <a:ext cx="209172" cy="399956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9D8D912-B70D-4EE7-BE87-2BBF7A84ED50}"/>
              </a:ext>
            </a:extLst>
          </p:cNvPr>
          <p:cNvCxnSpPr>
            <a:cxnSpLocks/>
          </p:cNvCxnSpPr>
          <p:nvPr/>
        </p:nvCxnSpPr>
        <p:spPr>
          <a:xfrm flipH="1" flipV="1">
            <a:off x="5348798" y="1318967"/>
            <a:ext cx="632673" cy="430962"/>
          </a:xfrm>
          <a:prstGeom prst="straightConnector1">
            <a:avLst/>
          </a:prstGeom>
          <a:ln w="571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3BBCE905-BF31-476D-ADB8-B42A099249F9}"/>
              </a:ext>
            </a:extLst>
          </p:cNvPr>
          <p:cNvSpPr/>
          <p:nvPr/>
        </p:nvSpPr>
        <p:spPr>
          <a:xfrm>
            <a:off x="1053192" y="3200400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3D4EE697-A3E1-43CF-9730-D71DE4137E47}"/>
              </a:ext>
            </a:extLst>
          </p:cNvPr>
          <p:cNvSpPr/>
          <p:nvPr/>
        </p:nvSpPr>
        <p:spPr>
          <a:xfrm>
            <a:off x="1371600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24E0A556-47C0-4910-B1B0-227AC22DBD8F}"/>
              </a:ext>
            </a:extLst>
          </p:cNvPr>
          <p:cNvSpPr/>
          <p:nvPr/>
        </p:nvSpPr>
        <p:spPr>
          <a:xfrm>
            <a:off x="1856014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F4B3C56-789F-4E28-86E2-6EE7BED5C5C3}"/>
              </a:ext>
            </a:extLst>
          </p:cNvPr>
          <p:cNvSpPr/>
          <p:nvPr/>
        </p:nvSpPr>
        <p:spPr>
          <a:xfrm>
            <a:off x="2340428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C2FC606E-6688-4659-AE76-E44BC5782745}"/>
              </a:ext>
            </a:extLst>
          </p:cNvPr>
          <p:cNvSpPr/>
          <p:nvPr/>
        </p:nvSpPr>
        <p:spPr>
          <a:xfrm>
            <a:off x="2824842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67B19C69-DB03-45E4-A6BE-1ACD57700B8A}"/>
              </a:ext>
            </a:extLst>
          </p:cNvPr>
          <p:cNvSpPr/>
          <p:nvPr/>
        </p:nvSpPr>
        <p:spPr>
          <a:xfrm>
            <a:off x="3309256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6379C969-887E-457C-8A15-159B9659EB3D}"/>
              </a:ext>
            </a:extLst>
          </p:cNvPr>
          <p:cNvSpPr/>
          <p:nvPr/>
        </p:nvSpPr>
        <p:spPr>
          <a:xfrm>
            <a:off x="3793670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ECC241AE-2D33-4B75-94F4-825E74197249}"/>
              </a:ext>
            </a:extLst>
          </p:cNvPr>
          <p:cNvSpPr/>
          <p:nvPr/>
        </p:nvSpPr>
        <p:spPr>
          <a:xfrm>
            <a:off x="4278084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29FD97C1-D929-4C4D-BADC-0860674B9884}"/>
              </a:ext>
            </a:extLst>
          </p:cNvPr>
          <p:cNvSpPr/>
          <p:nvPr/>
        </p:nvSpPr>
        <p:spPr>
          <a:xfrm>
            <a:off x="4762500" y="32561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DEF4A9D4-784C-4D5B-A9C8-2DA54B604EAC}"/>
              </a:ext>
            </a:extLst>
          </p:cNvPr>
          <p:cNvSpPr/>
          <p:nvPr/>
        </p:nvSpPr>
        <p:spPr>
          <a:xfrm>
            <a:off x="5369560" y="3253641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482DABE-CCDD-4C32-BF7E-74302F9DB966}"/>
              </a:ext>
            </a:extLst>
          </p:cNvPr>
          <p:cNvSpPr/>
          <p:nvPr/>
        </p:nvSpPr>
        <p:spPr>
          <a:xfrm>
            <a:off x="5867400" y="3253640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C33C67A1-FCEC-4D30-A000-6869BB33754B}"/>
              </a:ext>
            </a:extLst>
          </p:cNvPr>
          <p:cNvSpPr/>
          <p:nvPr/>
        </p:nvSpPr>
        <p:spPr>
          <a:xfrm>
            <a:off x="533400" y="3266391"/>
            <a:ext cx="381000" cy="17281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C144FAA-F09D-46D1-AAA7-049D09BF7AA4}"/>
              </a:ext>
            </a:extLst>
          </p:cNvPr>
          <p:cNvSpPr/>
          <p:nvPr/>
        </p:nvSpPr>
        <p:spPr>
          <a:xfrm>
            <a:off x="146956" y="3799287"/>
            <a:ext cx="876844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2a.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slowdown 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each transaction and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reorder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transactions to improve fairness in </a:t>
            </a:r>
            <a:r>
              <a:rPr lang="en-US" sz="28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low-intensity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</a:t>
            </a:r>
            <a:endParaRPr lang="en-US" sz="2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846D9AD-13BD-4409-BECB-E8E0AC6DD134}"/>
              </a:ext>
            </a:extLst>
          </p:cNvPr>
          <p:cNvSpPr/>
          <p:nvPr/>
        </p:nvSpPr>
        <p:spPr>
          <a:xfrm>
            <a:off x="146956" y="5105400"/>
            <a:ext cx="8768444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2b.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slowdown 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each transaction and </a:t>
            </a: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reorder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transactions to improve fairness in </a:t>
            </a:r>
            <a:r>
              <a:rPr lang="en-US" sz="2800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high-intensity</a:t>
            </a:r>
            <a:r>
              <a:rPr lang="en-US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part</a:t>
            </a:r>
            <a:endParaRPr lang="en-US" sz="2800" b="1" i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44D9F5C9-8D1F-46CD-8D0B-4C5975137E0A}"/>
              </a:ext>
            </a:extLst>
          </p:cNvPr>
          <p:cNvSpPr/>
          <p:nvPr/>
        </p:nvSpPr>
        <p:spPr>
          <a:xfrm>
            <a:off x="1143000" y="5980700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F321027-368E-4283-B1CD-C0CAC7492F31}"/>
              </a:ext>
            </a:extLst>
          </p:cNvPr>
          <p:cNvSpPr/>
          <p:nvPr/>
        </p:nvSpPr>
        <p:spPr>
          <a:xfrm>
            <a:off x="1752600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1EFD74B4-0CB4-4008-B362-96B21CE7A6CA}"/>
              </a:ext>
            </a:extLst>
          </p:cNvPr>
          <p:cNvSpPr/>
          <p:nvPr/>
        </p:nvSpPr>
        <p:spPr>
          <a:xfrm>
            <a:off x="2237014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0124CD0B-0536-466F-A61D-8C970B3DB852}"/>
              </a:ext>
            </a:extLst>
          </p:cNvPr>
          <p:cNvSpPr/>
          <p:nvPr/>
        </p:nvSpPr>
        <p:spPr>
          <a:xfrm>
            <a:off x="2721428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759012D7-0BBC-448C-8650-9D3D4A57EBCA}"/>
              </a:ext>
            </a:extLst>
          </p:cNvPr>
          <p:cNvSpPr/>
          <p:nvPr/>
        </p:nvSpPr>
        <p:spPr>
          <a:xfrm>
            <a:off x="3205842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3AC95D4C-2485-4E09-9E2E-14CDB1A0118C}"/>
              </a:ext>
            </a:extLst>
          </p:cNvPr>
          <p:cNvSpPr/>
          <p:nvPr/>
        </p:nvSpPr>
        <p:spPr>
          <a:xfrm>
            <a:off x="3690256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C09228D-D1EF-4CFB-B7C7-58BE1FE41851}"/>
              </a:ext>
            </a:extLst>
          </p:cNvPr>
          <p:cNvSpPr/>
          <p:nvPr/>
        </p:nvSpPr>
        <p:spPr>
          <a:xfrm>
            <a:off x="4174670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165850C1-D834-44FC-A16E-1F84FE5B1B2D}"/>
              </a:ext>
            </a:extLst>
          </p:cNvPr>
          <p:cNvSpPr/>
          <p:nvPr/>
        </p:nvSpPr>
        <p:spPr>
          <a:xfrm>
            <a:off x="4659084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962DAFCB-86D3-4B16-A15A-98EDB5156B60}"/>
              </a:ext>
            </a:extLst>
          </p:cNvPr>
          <p:cNvSpPr/>
          <p:nvPr/>
        </p:nvSpPr>
        <p:spPr>
          <a:xfrm>
            <a:off x="5143500" y="6036483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2C8B506A-7A6D-48DE-BFD4-FEF1C97AC5D2}"/>
              </a:ext>
            </a:extLst>
          </p:cNvPr>
          <p:cNvSpPr/>
          <p:nvPr/>
        </p:nvSpPr>
        <p:spPr>
          <a:xfrm>
            <a:off x="5750560" y="6033941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3DE8D37B-850C-495E-93E7-9C12E0C97FD1}"/>
              </a:ext>
            </a:extLst>
          </p:cNvPr>
          <p:cNvSpPr/>
          <p:nvPr/>
        </p:nvSpPr>
        <p:spPr>
          <a:xfrm>
            <a:off x="6248400" y="6033940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DC8F68EB-7FD1-4A63-9E9E-DC8639467A98}"/>
              </a:ext>
            </a:extLst>
          </p:cNvPr>
          <p:cNvSpPr/>
          <p:nvPr/>
        </p:nvSpPr>
        <p:spPr>
          <a:xfrm>
            <a:off x="1271994" y="6033940"/>
            <a:ext cx="381000" cy="17281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1975C346-5B56-4AE7-A1B7-857BEB46D822}"/>
              </a:ext>
            </a:extLst>
          </p:cNvPr>
          <p:cNvSpPr/>
          <p:nvPr/>
        </p:nvSpPr>
        <p:spPr>
          <a:xfrm>
            <a:off x="1143000" y="4642675"/>
            <a:ext cx="5652408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07D27F31-A805-4F5F-9457-0AEFDF0D2451}"/>
              </a:ext>
            </a:extLst>
          </p:cNvPr>
          <p:cNvSpPr/>
          <p:nvPr/>
        </p:nvSpPr>
        <p:spPr>
          <a:xfrm>
            <a:off x="1257300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78BFC866-98DF-4747-8472-C5A3EF4A6819}"/>
              </a:ext>
            </a:extLst>
          </p:cNvPr>
          <p:cNvSpPr/>
          <p:nvPr/>
        </p:nvSpPr>
        <p:spPr>
          <a:xfrm>
            <a:off x="1741714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D3DDD62F-8B5F-4B15-8B09-79ADE6BD595F}"/>
              </a:ext>
            </a:extLst>
          </p:cNvPr>
          <p:cNvSpPr/>
          <p:nvPr/>
        </p:nvSpPr>
        <p:spPr>
          <a:xfrm>
            <a:off x="2226128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07DC8AF6-E1E5-40C7-98A2-58B8DA179909}"/>
              </a:ext>
            </a:extLst>
          </p:cNvPr>
          <p:cNvSpPr/>
          <p:nvPr/>
        </p:nvSpPr>
        <p:spPr>
          <a:xfrm>
            <a:off x="2710542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ECBA3C1A-9C89-4520-B4F8-2604604D3F3C}"/>
              </a:ext>
            </a:extLst>
          </p:cNvPr>
          <p:cNvSpPr/>
          <p:nvPr/>
        </p:nvSpPr>
        <p:spPr>
          <a:xfrm>
            <a:off x="3194956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6A57AA91-B1A7-4F55-AD6B-53AF04273837}"/>
              </a:ext>
            </a:extLst>
          </p:cNvPr>
          <p:cNvSpPr/>
          <p:nvPr/>
        </p:nvSpPr>
        <p:spPr>
          <a:xfrm>
            <a:off x="3679370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1CDE3EC8-E613-4165-833D-F392197C7A99}"/>
              </a:ext>
            </a:extLst>
          </p:cNvPr>
          <p:cNvSpPr/>
          <p:nvPr/>
        </p:nvSpPr>
        <p:spPr>
          <a:xfrm>
            <a:off x="4163784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4A149A75-E689-4723-9DFE-6978CF1DF9CC}"/>
              </a:ext>
            </a:extLst>
          </p:cNvPr>
          <p:cNvSpPr/>
          <p:nvPr/>
        </p:nvSpPr>
        <p:spPr>
          <a:xfrm>
            <a:off x="4648200" y="4698458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93D11D84-BF85-4EBF-A990-235301F9C122}"/>
              </a:ext>
            </a:extLst>
          </p:cNvPr>
          <p:cNvSpPr/>
          <p:nvPr/>
        </p:nvSpPr>
        <p:spPr>
          <a:xfrm>
            <a:off x="5750560" y="4695916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950CF3C2-4A36-4A58-899D-524A2152781E}"/>
              </a:ext>
            </a:extLst>
          </p:cNvPr>
          <p:cNvSpPr/>
          <p:nvPr/>
        </p:nvSpPr>
        <p:spPr>
          <a:xfrm>
            <a:off x="6248400" y="4695915"/>
            <a:ext cx="381000" cy="172817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08DB096A-D7EE-4DCD-A027-04905C1AE431}"/>
              </a:ext>
            </a:extLst>
          </p:cNvPr>
          <p:cNvSpPr/>
          <p:nvPr/>
        </p:nvSpPr>
        <p:spPr>
          <a:xfrm>
            <a:off x="5257800" y="4695915"/>
            <a:ext cx="381000" cy="17281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AD508F-F63C-4919-8029-C4482A6BBBF3}"/>
              </a:ext>
            </a:extLst>
          </p:cNvPr>
          <p:cNvSpPr/>
          <p:nvPr/>
        </p:nvSpPr>
        <p:spPr>
          <a:xfrm>
            <a:off x="6093791" y="676240"/>
            <a:ext cx="6880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</a:t>
            </a:r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DFD901BC-2645-4BC4-8504-316E14A64CBD}"/>
              </a:ext>
            </a:extLst>
          </p:cNvPr>
          <p:cNvSpPr/>
          <p:nvPr/>
        </p:nvSpPr>
        <p:spPr>
          <a:xfrm>
            <a:off x="914400" y="707506"/>
            <a:ext cx="515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B31B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7003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04254 3.7037E-7 L 0.04254 0.00023 " pathEditMode="relative" rAng="0" ptsTypes="AAA">
                                      <p:cBhvr>
                                        <p:cTn id="1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8" y="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4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5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5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5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5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253 0 L 0.04253 0 " pathEditMode="relative" ptsTypes="AAA">
                                      <p:cBhvr>
                                        <p:cTn id="15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23 L 0.0809 -0.00023 L 0.0809 -0.00023 " pathEditMode="relative" ptsTypes="AAA">
                                      <p:cBhvr>
                                        <p:cTn id="16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07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0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1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1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1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1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414 0 " pathEditMode="relative" ptsTypes="AA">
                                      <p:cBhvr>
                                        <p:cTn id="21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-0.02414 1.48148E-6 " pathEditMode="relative" rAng="0" ptsTypes="AA">
                                      <p:cBhvr>
                                        <p:cTn id="22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5" y="0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489 0 " pathEditMode="relative" ptsTypes="AA">
                                      <p:cBhvr>
                                        <p:cTn id="22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3489 0 " pathEditMode="relative" ptsTypes="AA">
                                      <p:cBhvr>
                                        <p:cTn id="225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13507 0.04005 C 0.16336 0.04907 0.2059 0.05393 0.25017 0.05393 C 0.30086 0.05393 0.34132 0.04907 0.36961 0.04005 L 0.50573 1.11111E-6 " pathEditMode="relative" rAng="0" ptsTypes="AAAAA">
                                      <p:cBhvr>
                                        <p:cTn id="22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8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3177 0.02639 C 0.03855 0.03241 0.04861 0.03565 0.05903 0.03565 C 0.07084 0.03565 0.08039 0.03241 0.08716 0.02639 L 0.1191 -2.22222E-6 " pathEditMode="relative" rAng="0" ptsTypes="AAAAA">
                                      <p:cBhvr>
                                        <p:cTn id="27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5" y="1782"/>
                                    </p:animMotion>
                                  </p:childTnLst>
                                </p:cTn>
                              </p:par>
                              <p:par>
                                <p:cTn id="27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97 0.00093 " pathEditMode="relative" ptsTypes="AA">
                                      <p:cBhvr>
                                        <p:cTn id="27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4497 0.00093 " pathEditMode="relative" ptsTypes="AA">
                                      <p:cBhvr>
                                        <p:cTn id="27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261 0 " pathEditMode="relative" ptsTypes="AA">
                                      <p:cBhvr>
                                        <p:cTn id="32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261 0 " pathEditMode="relative" ptsTypes="AA">
                                      <p:cBhvr>
                                        <p:cTn id="327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261 0 " pathEditMode="relative" ptsTypes="AA">
                                      <p:cBhvr>
                                        <p:cTn id="32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5261 0 " pathEditMode="relative" ptsTypes="AA">
                                      <p:cBhvr>
                                        <p:cTn id="33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046 L 0.05642 0.0287 C 0.06823 0.03519 0.08593 0.03866 0.10434 0.03866 C 0.12534 0.03866 0.14218 0.03519 0.15399 0.0287 L 0.21059 0.00046 " pathEditMode="relative" rAng="0" ptsTypes="AAAAA">
                                      <p:cBhvr>
                                        <p:cTn id="333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/>
      <p:bldP spid="36" grpId="0"/>
      <p:bldP spid="37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51" grpId="0"/>
      <p:bldP spid="51" grpId="1"/>
      <p:bldP spid="54" grpId="0"/>
      <p:bldP spid="54" grpId="1"/>
      <p:bldP spid="60" grpId="0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/>
      <p:bldP spid="73" grpId="0"/>
      <p:bldP spid="74" grpId="0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5" grpId="1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3" grpId="0"/>
      <p:bldP spid="9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B41CA3D-77CE-4771-8AFC-354FDDE6ED1F}"/>
              </a:ext>
            </a:extLst>
          </p:cNvPr>
          <p:cNvSpPr/>
          <p:nvPr/>
        </p:nvSpPr>
        <p:spPr>
          <a:xfrm>
            <a:off x="533400" y="5083389"/>
            <a:ext cx="403860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B274399-0EB9-4413-A3AD-9D8D8316F62A}"/>
              </a:ext>
            </a:extLst>
          </p:cNvPr>
          <p:cNvSpPr/>
          <p:nvPr/>
        </p:nvSpPr>
        <p:spPr>
          <a:xfrm>
            <a:off x="533400" y="5494552"/>
            <a:ext cx="403860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AE853B1C-2F5C-4A0C-8735-F13E07A01CE1}"/>
              </a:ext>
            </a:extLst>
          </p:cNvPr>
          <p:cNvSpPr/>
          <p:nvPr/>
        </p:nvSpPr>
        <p:spPr>
          <a:xfrm>
            <a:off x="533400" y="5905715"/>
            <a:ext cx="403860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F6FAFB-A21C-4144-957F-0E9A0DC4F7A3}"/>
              </a:ext>
            </a:extLst>
          </p:cNvPr>
          <p:cNvSpPr/>
          <p:nvPr/>
        </p:nvSpPr>
        <p:spPr>
          <a:xfrm>
            <a:off x="5334000" y="5656477"/>
            <a:ext cx="843642" cy="3349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22EC8-BB93-46D1-A079-4367F1139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2: Priority-Aware Queue Arbitration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111E-BF23-4111-8259-A122EF627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699127"/>
          </a:xfrm>
        </p:spPr>
        <p:txBody>
          <a:bodyPr/>
          <a:lstStyle/>
          <a:p>
            <a:r>
              <a:rPr lang="en-US" dirty="0"/>
              <a:t>Many host–interface protocols, such as NVMe, allow the host to assign different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priority levels</a:t>
            </a:r>
            <a:r>
              <a:rPr lang="en-US" dirty="0"/>
              <a:t> to each flow</a:t>
            </a:r>
          </a:p>
          <a:p>
            <a:r>
              <a:rPr lang="en-US" dirty="0"/>
              <a:t>FLIN maintains a read and a write queue for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each priority </a:t>
            </a:r>
            <a:r>
              <a:rPr lang="en-US" dirty="0"/>
              <a:t>level at Stage 1</a:t>
            </a:r>
          </a:p>
          <a:p>
            <a:pPr lvl="1"/>
            <a:r>
              <a:rPr lang="en-US" dirty="0"/>
              <a:t>Totally 2×P read and write queues in DRAM for P priority classes</a:t>
            </a:r>
          </a:p>
          <a:p>
            <a:r>
              <a:rPr lang="en-US" dirty="0"/>
              <a:t>Stage 2</a:t>
            </a:r>
          </a:p>
          <a:p>
            <a:pPr lvl="1"/>
            <a:r>
              <a:rPr lang="en-US" dirty="0"/>
              <a:t>Selects one ready read/write transaction from the transactions at the head of the P read/write queues and moves it to Stage 3</a:t>
            </a:r>
          </a:p>
          <a:p>
            <a:pPr lvl="1"/>
            <a:r>
              <a:rPr lang="en-US" dirty="0"/>
              <a:t>It uses a </a:t>
            </a:r>
            <a:r>
              <a:rPr lang="en-US" dirty="0">
                <a:solidFill>
                  <a:srgbClr val="00B050"/>
                </a:solidFill>
              </a:rPr>
              <a:t>weighted round-robin </a:t>
            </a:r>
            <a:r>
              <a:rPr lang="en-US" dirty="0"/>
              <a:t>policy</a:t>
            </a:r>
          </a:p>
          <a:p>
            <a:r>
              <a:rPr lang="en-US" dirty="0"/>
              <a:t>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3CBB7-99A2-4E14-8A38-B0E5767F03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52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F98F01B-BF6C-431C-AF5C-5F4150F2AEA3}"/>
              </a:ext>
            </a:extLst>
          </p:cNvPr>
          <p:cNvSpPr/>
          <p:nvPr/>
        </p:nvSpPr>
        <p:spPr>
          <a:xfrm>
            <a:off x="685800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B685E66-D1E6-423F-BF67-E2BFE76E2DB3}"/>
              </a:ext>
            </a:extLst>
          </p:cNvPr>
          <p:cNvSpPr/>
          <p:nvPr/>
        </p:nvSpPr>
        <p:spPr>
          <a:xfrm>
            <a:off x="1170214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9E3250E-A14E-4896-8F2D-A00B02DC9AF5}"/>
              </a:ext>
            </a:extLst>
          </p:cNvPr>
          <p:cNvSpPr/>
          <p:nvPr/>
        </p:nvSpPr>
        <p:spPr>
          <a:xfrm>
            <a:off x="1654628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DAE5445-5FEC-4F03-9ED1-4EB68E1483E1}"/>
              </a:ext>
            </a:extLst>
          </p:cNvPr>
          <p:cNvSpPr/>
          <p:nvPr/>
        </p:nvSpPr>
        <p:spPr>
          <a:xfrm>
            <a:off x="2139042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E064350-304D-455C-B739-100E389E6123}"/>
              </a:ext>
            </a:extLst>
          </p:cNvPr>
          <p:cNvSpPr/>
          <p:nvPr/>
        </p:nvSpPr>
        <p:spPr>
          <a:xfrm>
            <a:off x="2623456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5669219-B801-4CF1-A55C-E0D9A16AB993}"/>
              </a:ext>
            </a:extLst>
          </p:cNvPr>
          <p:cNvSpPr/>
          <p:nvPr/>
        </p:nvSpPr>
        <p:spPr>
          <a:xfrm>
            <a:off x="3107870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DCE894A-21B0-4E3E-87EC-0DD29F0E6337}"/>
              </a:ext>
            </a:extLst>
          </p:cNvPr>
          <p:cNvSpPr/>
          <p:nvPr/>
        </p:nvSpPr>
        <p:spPr>
          <a:xfrm>
            <a:off x="3592284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FF34C7-4B03-4FF0-B797-D60B896B73EE}"/>
              </a:ext>
            </a:extLst>
          </p:cNvPr>
          <p:cNvSpPr/>
          <p:nvPr/>
        </p:nvSpPr>
        <p:spPr>
          <a:xfrm>
            <a:off x="4076700" y="5139172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B30B5B9-8420-4A14-8848-DA1A5CD31436}"/>
              </a:ext>
            </a:extLst>
          </p:cNvPr>
          <p:cNvSpPr/>
          <p:nvPr/>
        </p:nvSpPr>
        <p:spPr>
          <a:xfrm>
            <a:off x="3107870" y="5550335"/>
            <a:ext cx="381000" cy="17281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DF06C97-859B-43DF-AC73-543C50BA7E57}"/>
              </a:ext>
            </a:extLst>
          </p:cNvPr>
          <p:cNvSpPr/>
          <p:nvPr/>
        </p:nvSpPr>
        <p:spPr>
          <a:xfrm>
            <a:off x="3592284" y="5550335"/>
            <a:ext cx="381000" cy="17281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FF2C7888-7C9E-4FA6-8900-ADEF94640BA9}"/>
              </a:ext>
            </a:extLst>
          </p:cNvPr>
          <p:cNvSpPr/>
          <p:nvPr/>
        </p:nvSpPr>
        <p:spPr>
          <a:xfrm>
            <a:off x="4076700" y="5550335"/>
            <a:ext cx="381000" cy="17281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2AB8A31-9C21-45A9-B755-BE4D2447942E}"/>
              </a:ext>
            </a:extLst>
          </p:cNvPr>
          <p:cNvSpPr/>
          <p:nvPr/>
        </p:nvSpPr>
        <p:spPr>
          <a:xfrm>
            <a:off x="2623456" y="5961498"/>
            <a:ext cx="381000" cy="17281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F6663AD-1CEF-4607-A24A-427B0ECCF2C2}"/>
              </a:ext>
            </a:extLst>
          </p:cNvPr>
          <p:cNvSpPr/>
          <p:nvPr/>
        </p:nvSpPr>
        <p:spPr>
          <a:xfrm>
            <a:off x="3107870" y="5961498"/>
            <a:ext cx="381000" cy="17281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4849D914-425B-466A-AF47-24DA90958352}"/>
              </a:ext>
            </a:extLst>
          </p:cNvPr>
          <p:cNvSpPr/>
          <p:nvPr/>
        </p:nvSpPr>
        <p:spPr>
          <a:xfrm>
            <a:off x="3592284" y="5961498"/>
            <a:ext cx="381000" cy="17281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3A4F5433-A59E-42F2-A765-181649025018}"/>
              </a:ext>
            </a:extLst>
          </p:cNvPr>
          <p:cNvSpPr/>
          <p:nvPr/>
        </p:nvSpPr>
        <p:spPr>
          <a:xfrm>
            <a:off x="4076700" y="5961498"/>
            <a:ext cx="381000" cy="17281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2193DB-0D4E-4D81-B557-8FB3FD71F871}"/>
              </a:ext>
            </a:extLst>
          </p:cNvPr>
          <p:cNvSpPr/>
          <p:nvPr/>
        </p:nvSpPr>
        <p:spPr>
          <a:xfrm>
            <a:off x="5237636" y="5955268"/>
            <a:ext cx="1086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 Slot</a:t>
            </a:r>
            <a:endParaRPr lang="en-US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331BBE2-4D77-47AC-A763-7F616F173B42}"/>
              </a:ext>
            </a:extLst>
          </p:cNvPr>
          <p:cNvSpPr/>
          <p:nvPr/>
        </p:nvSpPr>
        <p:spPr>
          <a:xfrm>
            <a:off x="2623456" y="5550335"/>
            <a:ext cx="381000" cy="17281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4374A30-A473-4EAD-B28E-71EF49DA9E9C}"/>
              </a:ext>
            </a:extLst>
          </p:cNvPr>
          <p:cNvSpPr/>
          <p:nvPr/>
        </p:nvSpPr>
        <p:spPr>
          <a:xfrm>
            <a:off x="2139042" y="5961498"/>
            <a:ext cx="381000" cy="172817"/>
          </a:xfrm>
          <a:prstGeom prst="round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DBE85E6-E5FE-4944-A5C7-13C765E786F6}"/>
              </a:ext>
            </a:extLst>
          </p:cNvPr>
          <p:cNvSpPr/>
          <p:nvPr/>
        </p:nvSpPr>
        <p:spPr>
          <a:xfrm>
            <a:off x="2139042" y="5550335"/>
            <a:ext cx="381000" cy="172817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5623AB-880D-414B-B18B-A49361F5B636}"/>
              </a:ext>
            </a:extLst>
          </p:cNvPr>
          <p:cNvSpPr/>
          <p:nvPr/>
        </p:nvSpPr>
        <p:spPr>
          <a:xfrm>
            <a:off x="209921" y="505047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FFFC049-86A8-4773-A170-8EB58767CD7A}"/>
              </a:ext>
            </a:extLst>
          </p:cNvPr>
          <p:cNvSpPr/>
          <p:nvPr/>
        </p:nvSpPr>
        <p:spPr>
          <a:xfrm>
            <a:off x="209921" y="544814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2B6F015-C0C3-4EFF-A6DD-D545567CAA7F}"/>
              </a:ext>
            </a:extLst>
          </p:cNvPr>
          <p:cNvSpPr/>
          <p:nvPr/>
        </p:nvSpPr>
        <p:spPr>
          <a:xfrm>
            <a:off x="209921" y="586324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729F608-9B97-426D-8AB7-3F0DCCAD6C27}"/>
              </a:ext>
            </a:extLst>
          </p:cNvPr>
          <p:cNvSpPr/>
          <p:nvPr/>
        </p:nvSpPr>
        <p:spPr>
          <a:xfrm>
            <a:off x="6274006" y="5462778"/>
            <a:ext cx="1149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stage 3</a:t>
            </a:r>
            <a:endParaRPr lang="en-US" i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AB20061-F716-4C08-BF1C-B2E8CD32EBB3}"/>
              </a:ext>
            </a:extLst>
          </p:cNvPr>
          <p:cNvSpPr/>
          <p:nvPr/>
        </p:nvSpPr>
        <p:spPr>
          <a:xfrm>
            <a:off x="6201916" y="5767922"/>
            <a:ext cx="1394978" cy="137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6988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47 L 0.16284 0.08912 L 0.16284 0.08935 " pathEditMode="relative" rAng="0" ptsTypes="AAA">
                                      <p:cBhvr>
                                        <p:cTn id="1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0" y="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46 L 0.16284 0.02593 L 0.16284 0.02616 " pathEditMode="relative" rAng="0" ptsTypes="AAA">
                                      <p:cBhvr>
                                        <p:cTn id="1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0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0.00046 L 0.21493 0.08588 " pathEditMode="relative" rAng="0" ptsTypes="AA">
                                      <p:cBhvr>
                                        <p:cTn id="16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23 L 0.15833 -0.03356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-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47 L 0.26789 0.0868 " pathEditMode="relative" rAng="0" ptsTypes="AA">
                                      <p:cBhvr>
                                        <p:cTn id="2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3" y="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2" presetClass="entr" presetSubtype="8" fill="hold" grpId="1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22" presetClass="entr" presetSubtype="8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xit" presetSubtype="0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0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3 0.00069 L 0.21493 0.02801 " pathEditMode="relative" rAng="0" ptsTypes="AA">
                                      <p:cBhvr>
                                        <p:cTn id="2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8" fill="hold" grpId="1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22" presetClass="entr" presetSubtype="8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xit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0.00046 L 0.31927 0.08796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4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8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22" presetClass="entr" presetSubtype="8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xit" presetSubtype="0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9" grpId="0" animBg="1"/>
      <p:bldP spid="48" grpId="0" animBg="1"/>
      <p:bldP spid="6" grpId="0" animBg="1"/>
      <p:bldP spid="17" grpId="0" animBg="1"/>
      <p:bldP spid="18" grpId="0" animBg="1"/>
      <p:bldP spid="19" grpId="0" animBg="1"/>
      <p:bldP spid="26" grpId="0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45" grpId="0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53" grpId="0" animBg="1"/>
      <p:bldP spid="54" grpId="0" animBg="1"/>
      <p:bldP spid="55" grpId="0" animBg="1"/>
      <p:bldP spid="56" grpId="0" animBg="1"/>
      <p:bldP spid="56" grpId="1" animBg="1"/>
      <p:bldP spid="56" grpId="2" animBg="1"/>
      <p:bldP spid="5" grpId="0"/>
      <p:bldP spid="59" grpId="0" animBg="1"/>
      <p:bldP spid="60" grpId="0" animBg="1"/>
      <p:bldP spid="61" grpId="0" animBg="1"/>
      <p:bldP spid="7" grpId="0"/>
      <p:bldP spid="62" grpId="0"/>
      <p:bldP spid="63" grpId="0"/>
      <p:bldP spid="64" grpId="0"/>
      <p:bldP spid="64" grpId="1"/>
      <p:bldP spid="64" grpId="2"/>
      <p:bldP spid="64" grpId="3"/>
      <p:bldP spid="64" grpId="4"/>
      <p:bldP spid="64" grpId="5"/>
      <p:bldP spid="64" grpId="6"/>
      <p:bldP spid="64" grpId="7"/>
      <p:bldP spid="64" grpId="8"/>
      <p:bldP spid="64" grpId="9"/>
      <p:bldP spid="64" grpId="10"/>
      <p:bldP spid="64" grpId="11"/>
      <p:bldP spid="64" grpId="12"/>
      <p:bldP spid="64" grpId="13"/>
      <p:bldP spid="8" grpId="0" animBg="1"/>
      <p:bldP spid="8" grpId="1" animBg="1"/>
      <p:bldP spid="8" grpId="2" animBg="1"/>
      <p:bldP spid="8" grpId="3" animBg="1"/>
      <p:bldP spid="8" grpId="4" animBg="1"/>
      <p:bldP spid="8" grpId="5" animBg="1"/>
      <p:bldP spid="8" grpId="6" animBg="1"/>
      <p:bldP spid="8" grpId="7" animBg="1"/>
      <p:bldP spid="8" grpId="8" animBg="1"/>
      <p:bldP spid="8" grpId="9" animBg="1"/>
      <p:bldP spid="8" grpId="10" animBg="1"/>
      <p:bldP spid="8" grpId="11" animBg="1"/>
      <p:bldP spid="8" grpId="12" animBg="1"/>
      <p:bldP spid="8" grpId="13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A8C55-0374-4484-9D8C-8410A831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3: Wait-Balancing Transaction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619FC-F280-4EF1-AEC4-B3EA6EDF9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Minimizes interference resulted from the </a:t>
            </a:r>
            <a:r>
              <a:rPr lang="en-US" dirty="0">
                <a:solidFill>
                  <a:srgbClr val="C00000"/>
                </a:solidFill>
              </a:rPr>
              <a:t>read/write ratios </a:t>
            </a:r>
            <a:r>
              <a:rPr lang="en-US" dirty="0"/>
              <a:t>and </a:t>
            </a:r>
            <a:r>
              <a:rPr lang="en-US" dirty="0">
                <a:solidFill>
                  <a:srgbClr val="C00000"/>
                </a:solidFill>
              </a:rPr>
              <a:t>garbage collection demands </a:t>
            </a:r>
            <a:r>
              <a:rPr lang="en-US" dirty="0"/>
              <a:t>of concurrently-running flows</a:t>
            </a:r>
          </a:p>
          <a:p>
            <a:r>
              <a:rPr lang="en-US" dirty="0"/>
              <a:t>Attempts to </a:t>
            </a:r>
            <a:r>
              <a:rPr lang="en-US" dirty="0">
                <a:solidFill>
                  <a:srgbClr val="00B050"/>
                </a:solidFill>
              </a:rPr>
              <a:t>distribute</a:t>
            </a:r>
            <a:r>
              <a:rPr lang="en-US" dirty="0"/>
              <a:t> stall times evenly across read and write transactions</a:t>
            </a:r>
          </a:p>
          <a:p>
            <a:r>
              <a:rPr lang="en-US" dirty="0"/>
              <a:t>Stage 3 considers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proportional wait</a:t>
            </a:r>
            <a:r>
              <a:rPr lang="en-US" dirty="0"/>
              <a:t> time of the transactions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600" dirty="0"/>
          </a:p>
          <a:p>
            <a:pPr lvl="1"/>
            <a:r>
              <a:rPr lang="en-US" dirty="0"/>
              <a:t>Reads are still </a:t>
            </a:r>
            <a:r>
              <a:rPr lang="en-US" dirty="0">
                <a:solidFill>
                  <a:srgbClr val="00B050"/>
                </a:solidFill>
              </a:rPr>
              <a:t>prioritized</a:t>
            </a:r>
            <a:r>
              <a:rPr lang="en-US" dirty="0"/>
              <a:t> over writes</a:t>
            </a:r>
          </a:p>
          <a:p>
            <a:pPr lvl="1"/>
            <a:r>
              <a:rPr lang="en-US" dirty="0"/>
              <a:t>Reads are only prioritized when their </a:t>
            </a:r>
            <a:r>
              <a:rPr lang="en-US" dirty="0">
                <a:solidFill>
                  <a:srgbClr val="0070C0"/>
                </a:solidFill>
              </a:rPr>
              <a:t>proportional wait time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is greater than write transaction’s proportional wait time</a:t>
            </a: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C9025-D49E-46C3-B238-1D5B79230F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967E111-FDC9-4DC5-8F6F-45E3597296DF}"/>
                  </a:ext>
                </a:extLst>
              </p:cNvPr>
              <p:cNvSpPr txBox="1"/>
              <p:nvPr/>
            </p:nvSpPr>
            <p:spPr>
              <a:xfrm>
                <a:off x="3039290" y="3583758"/>
                <a:ext cx="2704715" cy="5966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𝑃𝑊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𝑤𝑎𝑖𝑡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𝑚𝑒𝑚𝑜𝑟𝑦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𝑡𝑟𝑎𝑛𝑠𝑓𝑒𝑟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967E111-FDC9-4DC5-8F6F-45E359729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290" y="3583758"/>
                <a:ext cx="2704715" cy="596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58542AC7-5464-43B8-B63D-B039CD332EFE}"/>
              </a:ext>
            </a:extLst>
          </p:cNvPr>
          <p:cNvSpPr/>
          <p:nvPr/>
        </p:nvSpPr>
        <p:spPr>
          <a:xfrm>
            <a:off x="3605460" y="3800586"/>
            <a:ext cx="1086963" cy="48840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18FA635-EBED-4198-A39F-418F6BE517D1}"/>
              </a:ext>
            </a:extLst>
          </p:cNvPr>
          <p:cNvCxnSpPr>
            <a:cxnSpLocks/>
          </p:cNvCxnSpPr>
          <p:nvPr/>
        </p:nvCxnSpPr>
        <p:spPr>
          <a:xfrm flipH="1">
            <a:off x="2534708" y="4070505"/>
            <a:ext cx="1070752" cy="39710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D533CE9-23B7-476E-809D-6C7E4CBAAE92}"/>
              </a:ext>
            </a:extLst>
          </p:cNvPr>
          <p:cNvSpPr/>
          <p:nvPr/>
        </p:nvSpPr>
        <p:spPr>
          <a:xfrm>
            <a:off x="810481" y="3905694"/>
            <a:ext cx="1819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Smaller for reads</a:t>
            </a:r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031D6D2-885C-4185-B46A-FAAE6EEE6F91}"/>
              </a:ext>
            </a:extLst>
          </p:cNvPr>
          <p:cNvSpPr/>
          <p:nvPr/>
        </p:nvSpPr>
        <p:spPr>
          <a:xfrm>
            <a:off x="4180171" y="3450617"/>
            <a:ext cx="1086963" cy="488407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C7B9BF1-9E85-4B6C-9BCA-3234F9FB74E6}"/>
              </a:ext>
            </a:extLst>
          </p:cNvPr>
          <p:cNvCxnSpPr>
            <a:cxnSpLocks/>
            <a:stCxn id="36" idx="6"/>
          </p:cNvCxnSpPr>
          <p:nvPr/>
        </p:nvCxnSpPr>
        <p:spPr>
          <a:xfrm>
            <a:off x="5267134" y="3694821"/>
            <a:ext cx="880890" cy="312006"/>
          </a:xfrm>
          <a:prstGeom prst="straightConnector1">
            <a:avLst/>
          </a:prstGeom>
          <a:ln w="57150">
            <a:solidFill>
              <a:srgbClr val="B31B1B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8FDE8DF4-0F9A-440B-8B97-6605C628D84C}"/>
              </a:ext>
            </a:extLst>
          </p:cNvPr>
          <p:cNvSpPr/>
          <p:nvPr/>
        </p:nvSpPr>
        <p:spPr>
          <a:xfrm>
            <a:off x="6049063" y="3572470"/>
            <a:ext cx="294253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Waiting time before</a:t>
            </a:r>
          </a:p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transaction is dispatched</a:t>
            </a:r>
          </a:p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flash controller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59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5" grpId="0"/>
      <p:bldP spid="36" grpId="0" animBg="1"/>
      <p:bldP spid="4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A8C55-0374-4484-9D8C-8410A831D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Stage 3: Wait-Balancing Transaction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619FC-F280-4EF1-AEC4-B3EA6EDF9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C9025-D49E-46C3-B238-1D5B79230F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54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F2568BA-3E40-49E2-9AC7-6220FBF912B0}"/>
              </a:ext>
            </a:extLst>
          </p:cNvPr>
          <p:cNvSpPr/>
          <p:nvPr/>
        </p:nvSpPr>
        <p:spPr>
          <a:xfrm>
            <a:off x="3505200" y="952387"/>
            <a:ext cx="843642" cy="3349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D9658B-F104-47DA-BE3C-EA24B2F2F27E}"/>
              </a:ext>
            </a:extLst>
          </p:cNvPr>
          <p:cNvSpPr/>
          <p:nvPr/>
        </p:nvSpPr>
        <p:spPr>
          <a:xfrm>
            <a:off x="3366839" y="1251178"/>
            <a:ext cx="1086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 Slot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1CAE059-D8E3-4988-84B5-9222895CA5C4}"/>
              </a:ext>
            </a:extLst>
          </p:cNvPr>
          <p:cNvSpPr/>
          <p:nvPr/>
        </p:nvSpPr>
        <p:spPr>
          <a:xfrm>
            <a:off x="3505200" y="1644174"/>
            <a:ext cx="843642" cy="33496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0278A8-BEB0-4D65-BCBA-15C65E4BBD04}"/>
              </a:ext>
            </a:extLst>
          </p:cNvPr>
          <p:cNvSpPr/>
          <p:nvPr/>
        </p:nvSpPr>
        <p:spPr>
          <a:xfrm>
            <a:off x="3316056" y="1942965"/>
            <a:ext cx="1137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Slot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D26E4C3-EC00-4807-876B-BE0C81E50A42}"/>
              </a:ext>
            </a:extLst>
          </p:cNvPr>
          <p:cNvSpPr/>
          <p:nvPr/>
        </p:nvSpPr>
        <p:spPr>
          <a:xfrm>
            <a:off x="294163" y="2350397"/>
            <a:ext cx="403860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4E882F3-5CEC-4F1D-BE30-61BAF043B391}"/>
              </a:ext>
            </a:extLst>
          </p:cNvPr>
          <p:cNvSpPr/>
          <p:nvPr/>
        </p:nvSpPr>
        <p:spPr>
          <a:xfrm>
            <a:off x="446563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DB110C2-7CF0-4215-B452-A60140577A4E}"/>
              </a:ext>
            </a:extLst>
          </p:cNvPr>
          <p:cNvSpPr/>
          <p:nvPr/>
        </p:nvSpPr>
        <p:spPr>
          <a:xfrm>
            <a:off x="930977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779C471-4922-4236-AF49-F2FC0F70DFC2}"/>
              </a:ext>
            </a:extLst>
          </p:cNvPr>
          <p:cNvSpPr/>
          <p:nvPr/>
        </p:nvSpPr>
        <p:spPr>
          <a:xfrm>
            <a:off x="1415391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7DF61E6-C414-4631-956C-9E4CC3F814BE}"/>
              </a:ext>
            </a:extLst>
          </p:cNvPr>
          <p:cNvSpPr/>
          <p:nvPr/>
        </p:nvSpPr>
        <p:spPr>
          <a:xfrm>
            <a:off x="1899805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273CBFA-794A-42C7-8132-77CAA93DFD4F}"/>
              </a:ext>
            </a:extLst>
          </p:cNvPr>
          <p:cNvSpPr/>
          <p:nvPr/>
        </p:nvSpPr>
        <p:spPr>
          <a:xfrm>
            <a:off x="2384219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D8D505-2867-4A69-8738-CD01FE9F2016}"/>
              </a:ext>
            </a:extLst>
          </p:cNvPr>
          <p:cNvSpPr/>
          <p:nvPr/>
        </p:nvSpPr>
        <p:spPr>
          <a:xfrm>
            <a:off x="2868633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946E2F-B608-4201-AB82-EAD4A71768AD}"/>
              </a:ext>
            </a:extLst>
          </p:cNvPr>
          <p:cNvSpPr/>
          <p:nvPr/>
        </p:nvSpPr>
        <p:spPr>
          <a:xfrm>
            <a:off x="2783346" y="2564255"/>
            <a:ext cx="1670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GC Read Queue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5E7E8C-DB64-4E92-A99C-109ED8AB6583}"/>
              </a:ext>
            </a:extLst>
          </p:cNvPr>
          <p:cNvSpPr/>
          <p:nvPr/>
        </p:nvSpPr>
        <p:spPr>
          <a:xfrm>
            <a:off x="2732563" y="3314587"/>
            <a:ext cx="1721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GC Write Queue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FD9E3F8-EF0D-4971-9139-C15EB3A30821}"/>
              </a:ext>
            </a:extLst>
          </p:cNvPr>
          <p:cNvSpPr/>
          <p:nvPr/>
        </p:nvSpPr>
        <p:spPr>
          <a:xfrm>
            <a:off x="294163" y="3042184"/>
            <a:ext cx="4038600" cy="304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4D596A4-9A6E-4456-921B-9B5CD1E5A2C9}"/>
              </a:ext>
            </a:extLst>
          </p:cNvPr>
          <p:cNvSpPr/>
          <p:nvPr/>
        </p:nvSpPr>
        <p:spPr>
          <a:xfrm>
            <a:off x="446563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CF77CE4-37D6-45E0-80E1-A84224159B8F}"/>
              </a:ext>
            </a:extLst>
          </p:cNvPr>
          <p:cNvSpPr/>
          <p:nvPr/>
        </p:nvSpPr>
        <p:spPr>
          <a:xfrm>
            <a:off x="930977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C338892-7679-4F0A-89F4-F12B6C006D05}"/>
              </a:ext>
            </a:extLst>
          </p:cNvPr>
          <p:cNvSpPr/>
          <p:nvPr/>
        </p:nvSpPr>
        <p:spPr>
          <a:xfrm>
            <a:off x="1415391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364EE82-DE63-4B6F-90A0-B8D1099BC1AD}"/>
              </a:ext>
            </a:extLst>
          </p:cNvPr>
          <p:cNvSpPr/>
          <p:nvPr/>
        </p:nvSpPr>
        <p:spPr>
          <a:xfrm>
            <a:off x="1899805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25C3AE5-30E3-4655-A26F-16E0C19FE9B7}"/>
              </a:ext>
            </a:extLst>
          </p:cNvPr>
          <p:cNvSpPr/>
          <p:nvPr/>
        </p:nvSpPr>
        <p:spPr>
          <a:xfrm>
            <a:off x="2384219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27C81A8-381E-4C57-8543-697AC73443B3}"/>
              </a:ext>
            </a:extLst>
          </p:cNvPr>
          <p:cNvSpPr/>
          <p:nvPr/>
        </p:nvSpPr>
        <p:spPr>
          <a:xfrm>
            <a:off x="2868633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D533CE9-23B7-476E-809D-6C7E4CBAAE92}"/>
              </a:ext>
            </a:extLst>
          </p:cNvPr>
          <p:cNvSpPr/>
          <p:nvPr/>
        </p:nvSpPr>
        <p:spPr>
          <a:xfrm>
            <a:off x="76200" y="3893289"/>
            <a:ext cx="8385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Estimate proportional wait times for the transactions in the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 slot 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slot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0C5A53D-D1BE-4BD4-ADCA-9CE2B68CE586}"/>
              </a:ext>
            </a:extLst>
          </p:cNvPr>
          <p:cNvSpPr/>
          <p:nvPr/>
        </p:nvSpPr>
        <p:spPr>
          <a:xfrm>
            <a:off x="76201" y="4230736"/>
            <a:ext cx="9081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If the </a:t>
            </a:r>
            <a:r>
              <a:rPr lang="en-US" b="1" i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read-slot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transaction has a higher proportional wait time, then dispatch it to channel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BEA1268-A5CE-40EE-BA81-355D66A90A8E}"/>
              </a:ext>
            </a:extLst>
          </p:cNvPr>
          <p:cNvSpPr/>
          <p:nvPr/>
        </p:nvSpPr>
        <p:spPr>
          <a:xfrm>
            <a:off x="76201" y="4618277"/>
            <a:ext cx="6487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If the </a:t>
            </a:r>
            <a:r>
              <a:rPr lang="en-US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write-slot 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transaction has a higher proportional wait time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4CBF2BD-8722-469F-BAC0-C02807B8A07F}"/>
              </a:ext>
            </a:extLst>
          </p:cNvPr>
          <p:cNvSpPr/>
          <p:nvPr/>
        </p:nvSpPr>
        <p:spPr>
          <a:xfrm>
            <a:off x="842891" y="4953578"/>
            <a:ext cx="7624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3a. If GC queues are not empty then execute some </a:t>
            </a:r>
            <a:r>
              <a:rPr lang="en-US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GC requests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ahead of write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EF6C65-2E8D-43A1-A1D7-FAC16D3987AC}"/>
              </a:ext>
            </a:extLst>
          </p:cNvPr>
          <p:cNvSpPr/>
          <p:nvPr/>
        </p:nvSpPr>
        <p:spPr>
          <a:xfrm>
            <a:off x="827563" y="5322239"/>
            <a:ext cx="5457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3b. Dispatch the transaction in the </a:t>
            </a:r>
            <a:r>
              <a:rPr lang="en-US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write slot </a:t>
            </a:r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FCC</a:t>
            </a:r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11DCFC3-7BE3-4EFE-A0DE-5BADBE261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986" y="863402"/>
            <a:ext cx="641025" cy="2692440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7EE4C7E-C4EA-4E09-AF86-3C993F80EA04}"/>
              </a:ext>
            </a:extLst>
          </p:cNvPr>
          <p:cNvSpPr/>
          <p:nvPr/>
        </p:nvSpPr>
        <p:spPr>
          <a:xfrm>
            <a:off x="3736521" y="1022578"/>
            <a:ext cx="381000" cy="17281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A0A7C768-A338-4F18-B341-095926BF97C8}"/>
              </a:ext>
            </a:extLst>
          </p:cNvPr>
          <p:cNvSpPr/>
          <p:nvPr/>
        </p:nvSpPr>
        <p:spPr>
          <a:xfrm>
            <a:off x="3734047" y="1018516"/>
            <a:ext cx="381000" cy="172817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87162DC-1454-47BD-AF1D-3AA1271CF8A8}"/>
              </a:ext>
            </a:extLst>
          </p:cNvPr>
          <p:cNvSpPr/>
          <p:nvPr/>
        </p:nvSpPr>
        <p:spPr>
          <a:xfrm>
            <a:off x="3353047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4C25578-CA4F-441F-9A4C-BFC5B6C0A1E0}"/>
              </a:ext>
            </a:extLst>
          </p:cNvPr>
          <p:cNvSpPr/>
          <p:nvPr/>
        </p:nvSpPr>
        <p:spPr>
          <a:xfrm>
            <a:off x="3837463" y="2406180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A3A40C0-1C8E-4AFD-98DB-ED5BE3259569}"/>
              </a:ext>
            </a:extLst>
          </p:cNvPr>
          <p:cNvSpPr/>
          <p:nvPr/>
        </p:nvSpPr>
        <p:spPr>
          <a:xfrm>
            <a:off x="3353047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812A1C6-2ACD-4B2D-A5AF-82E57FFA922D}"/>
              </a:ext>
            </a:extLst>
          </p:cNvPr>
          <p:cNvSpPr/>
          <p:nvPr/>
        </p:nvSpPr>
        <p:spPr>
          <a:xfrm>
            <a:off x="3837463" y="3097967"/>
            <a:ext cx="381000" cy="172817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E6A8FA55-C137-45C5-96D8-293F6C5A66AD}"/>
              </a:ext>
            </a:extLst>
          </p:cNvPr>
          <p:cNvSpPr/>
          <p:nvPr/>
        </p:nvSpPr>
        <p:spPr>
          <a:xfrm>
            <a:off x="3736521" y="1732048"/>
            <a:ext cx="381000" cy="17281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3272C61-FE2D-431E-B8AF-865894AC5443}"/>
              </a:ext>
            </a:extLst>
          </p:cNvPr>
          <p:cNvSpPr/>
          <p:nvPr/>
        </p:nvSpPr>
        <p:spPr>
          <a:xfrm>
            <a:off x="5105399" y="5005594"/>
            <a:ext cx="685801" cy="369332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FA772C-5005-49FC-9BDF-9F1D4E9F4D49}"/>
              </a:ext>
            </a:extLst>
          </p:cNvPr>
          <p:cNvSpPr/>
          <p:nvPr/>
        </p:nvSpPr>
        <p:spPr>
          <a:xfrm>
            <a:off x="0" y="4719821"/>
            <a:ext cx="9144000" cy="183337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The number of GC activities is </a:t>
            </a:r>
            <a:r>
              <a:rPr lang="en-US" sz="3200" b="1" dirty="0">
                <a:solidFill>
                  <a:srgbClr val="FFFF00"/>
                </a:solidFill>
                <a:latin typeface="Adobe Garamond Pro Bold" panose="02020702060506020403" pitchFamily="18" charset="0"/>
              </a:rPr>
              <a:t>estimated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based on 1) relative write intensity, and </a:t>
            </a:r>
          </a:p>
          <a:p>
            <a:pPr algn="ctr">
              <a:spcAft>
                <a:spcPts val="0"/>
              </a:spcAft>
            </a:pPr>
            <a:r>
              <a:rPr lang="en-US" sz="3200" b="1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2) relative usage of the storage space</a:t>
            </a:r>
          </a:p>
        </p:txBody>
      </p:sp>
    </p:spTree>
    <p:extLst>
      <p:ext uri="{BB962C8B-B14F-4D97-AF65-F5344CB8AC3E}">
        <p14:creationId xmlns:p14="http://schemas.microsoft.com/office/powerpoint/2010/main" val="347634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-0.00208 L 0.28039 0.15417 " pathEditMode="relative" ptsTypes="AA">
                                      <p:cBhvr>
                                        <p:cTn id="10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162 L 0.26771 -0.04653 " pathEditMode="relative" ptsTypes="AA">
                                      <p:cBhvr>
                                        <p:cTn id="1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35 0.00046 L 0.26684 -0.14606 " pathEditMode="relative" ptsTypes="AA">
                                      <p:cBhvr>
                                        <p:cTn id="12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9 -0.0007 L 0.32066 -0.04422 " pathEditMode="relative" ptsTypes="AA">
                                      <p:cBhvr>
                                        <p:cTn id="1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0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69 0.00046 L 0.3191 -0.14606 " pathEditMode="relative" ptsTypes="AA">
                                      <p:cBhvr>
                                        <p:cTn id="1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-0.00047 L 0.27865 0.05509 " pathEditMode="relative" ptsTypes="AA">
                                      <p:cBhvr>
                                        <p:cTn id="15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5" grpId="0"/>
      <p:bldP spid="36" grpId="0"/>
      <p:bldP spid="37" grpId="0"/>
      <p:bldP spid="38" grpId="0"/>
      <p:bldP spid="39" grpId="0"/>
      <p:bldP spid="29" grpId="0" animBg="1"/>
      <p:bldP spid="29" grpId="1" animBg="1"/>
      <p:bldP spid="29" grpId="2" animBg="1"/>
      <p:bldP spid="40" grpId="0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0" grpId="0" animBg="1"/>
      <p:bldP spid="30" grpId="1" animBg="1"/>
      <p:bldP spid="30" grpId="2" animBg="1"/>
      <p:bldP spid="41" grpId="0" animBg="1"/>
      <p:bldP spid="4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09DC7-57ED-4D5C-9418-442EFFC0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Overheads and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F427E-4273-4F3B-903D-768B5DA2D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FLIN can be implemented in the </a:t>
            </a:r>
            <a:r>
              <a:rPr lang="en-US" dirty="0">
                <a:solidFill>
                  <a:srgbClr val="00B050"/>
                </a:solidFill>
              </a:rPr>
              <a:t>firmware</a:t>
            </a:r>
            <a:r>
              <a:rPr lang="en-US" dirty="0"/>
              <a:t> of a modern SSD, and does </a:t>
            </a:r>
            <a:r>
              <a:rPr lang="en-US" dirty="0">
                <a:solidFill>
                  <a:srgbClr val="00B050"/>
                </a:solidFill>
              </a:rPr>
              <a:t>not require </a:t>
            </a:r>
            <a:r>
              <a:rPr lang="en-US" dirty="0"/>
              <a:t>specialized hardware</a:t>
            </a:r>
          </a:p>
          <a:p>
            <a:r>
              <a:rPr lang="en-US" dirty="0"/>
              <a:t>FLIN has to keep track of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flow intensities </a:t>
            </a:r>
            <a:r>
              <a:rPr lang="en-US" dirty="0"/>
              <a:t>to classify flows into and low-intensity categories,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slowdowns</a:t>
            </a:r>
            <a:r>
              <a:rPr lang="en-US" dirty="0"/>
              <a:t> of individual flash transactions in the queues,</a:t>
            </a:r>
          </a:p>
          <a:p>
            <a:pPr lvl="1"/>
            <a:r>
              <a:rPr lang="en-US" dirty="0"/>
              <a:t>the average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slowdown of each flow</a:t>
            </a:r>
            <a:r>
              <a:rPr lang="en-US" dirty="0"/>
              <a:t>, and</a:t>
            </a:r>
          </a:p>
          <a:p>
            <a:pPr lvl="1"/>
            <a:r>
              <a:rPr lang="en-US" dirty="0"/>
              <a:t>the GC cost estimation data</a:t>
            </a:r>
          </a:p>
          <a:p>
            <a:r>
              <a:rPr lang="en-US" dirty="0"/>
              <a:t>Our worst-case estimation shows that the DRAM overhead of FLIN would be </a:t>
            </a:r>
            <a:r>
              <a:rPr lang="en-US" dirty="0">
                <a:solidFill>
                  <a:srgbClr val="00B050"/>
                </a:solidFill>
              </a:rPr>
              <a:t>very modest </a:t>
            </a:r>
            <a:r>
              <a:rPr lang="en-US" dirty="0"/>
              <a:t>(&lt; 0.06%)</a:t>
            </a:r>
          </a:p>
          <a:p>
            <a:endParaRPr lang="en-US" sz="1600" dirty="0"/>
          </a:p>
          <a:p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maximum throughput </a:t>
            </a:r>
            <a:r>
              <a:rPr lang="en-US" dirty="0"/>
              <a:t>of FLIN is identical to the baseline</a:t>
            </a:r>
          </a:p>
          <a:p>
            <a:pPr lvl="1"/>
            <a:r>
              <a:rPr lang="en-US" dirty="0"/>
              <a:t>All the </a:t>
            </a:r>
            <a:r>
              <a:rPr lang="en-US" dirty="0" err="1"/>
              <a:t>processings</a:t>
            </a:r>
            <a:r>
              <a:rPr lang="en-US" dirty="0"/>
              <a:t> are performed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off the critical path </a:t>
            </a:r>
            <a:r>
              <a:rPr lang="en-US" dirty="0"/>
              <a:t>of transaction processing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2811A-6A8A-483C-9B8B-6E7BF354E4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55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02878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8C5DA-AAB2-4077-B1ED-225706B0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SSD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E096C-4039-4504-BCF3-6B1593E850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MQSim</a:t>
            </a:r>
            <a:r>
              <a:rPr lang="en-US" sz="2400" dirty="0"/>
              <a:t>, an open-source, accurate modern SSD simulator:</a:t>
            </a:r>
            <a:br>
              <a:rPr lang="en-US" sz="2400" dirty="0"/>
            </a:br>
            <a:r>
              <a:rPr lang="en-US" sz="2400" b="0" dirty="0">
                <a:hlinkClick r:id="rId2"/>
              </a:rPr>
              <a:t>https://github.com/CMU-SAFARI/MQSim</a:t>
            </a:r>
            <a:r>
              <a:rPr lang="en-US" sz="2400" b="0" dirty="0"/>
              <a:t> [FAST’18]</a:t>
            </a:r>
          </a:p>
          <a:p>
            <a:endParaRPr lang="en-US" sz="2400" b="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88DB4D-DCD9-41CA-A48B-1E74C915FB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56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0355E2-7552-407B-A088-104C2BB23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2400" y="1752600"/>
            <a:ext cx="8839200" cy="4672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6906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DD76-29D9-4940-8549-42DF23A7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Methodology: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0F96B-A517-4A9E-8DE3-3DED552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categorize</a:t>
            </a:r>
            <a:r>
              <a:rPr lang="en-US" dirty="0"/>
              <a:t> workloads as low-interference or high-interference</a:t>
            </a:r>
          </a:p>
          <a:p>
            <a:pPr lvl="1"/>
            <a:r>
              <a:rPr lang="en-US" sz="2400" b="0" dirty="0"/>
              <a:t>A workload is high-interference if it keeps all of the flash chips busy for more than 8% of the total execution time</a:t>
            </a:r>
          </a:p>
          <a:p>
            <a:endParaRPr lang="en-US" dirty="0"/>
          </a:p>
          <a:p>
            <a:r>
              <a:rPr lang="en-US" dirty="0"/>
              <a:t>We form workloads using randomly-selected combinations of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four</a:t>
            </a:r>
            <a:r>
              <a:rPr lang="en-US" dirty="0"/>
              <a:t> low- and high-interference traces</a:t>
            </a:r>
          </a:p>
          <a:p>
            <a:endParaRPr lang="en-US" dirty="0"/>
          </a:p>
          <a:p>
            <a:r>
              <a:rPr lang="en-US" dirty="0"/>
              <a:t>Experiments are done in groups of workloads with 25%, 50%, 75%, and 100% high-intensity workloads</a:t>
            </a:r>
          </a:p>
          <a:p>
            <a:endParaRPr lang="en-US" b="0" dirty="0"/>
          </a:p>
          <a:p>
            <a:pPr lvl="1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08720-7370-48E1-9A4E-F35B51E88F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57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5F4ED-327A-4A9F-ADB1-F0BF70823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722660"/>
            <a:ext cx="6126480" cy="599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89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D549FC1-471F-4270-A398-80C8AB54ED5C}"/>
              </a:ext>
            </a:extLst>
          </p:cNvPr>
          <p:cNvSpPr txBox="1">
            <a:spLocks/>
          </p:cNvSpPr>
          <p:nvPr/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04788" indent="-204788" algn="l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00" b="1" kern="1200" baseline="0">
                <a:solidFill>
                  <a:srgbClr val="404040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479822" indent="-17145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Char char="»"/>
              <a:defRPr sz="18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 workload mixes 25%, 50%, 75%, and 100%, FLIN improves average fairness by</a:t>
            </a:r>
          </a:p>
          <a:p>
            <a:pPr lvl="1"/>
            <a:r>
              <a:rPr lang="en-US" b="0" dirty="0"/>
              <a:t>1.8x, 2.5x, 5.6x, and 54x over Sprinkler, and</a:t>
            </a:r>
          </a:p>
          <a:p>
            <a:pPr lvl="1"/>
            <a:r>
              <a:rPr lang="en-US" b="0" dirty="0"/>
              <a:t>1.3x, 1.6x, 2.4x, and 3.2x over </a:t>
            </a:r>
            <a:r>
              <a:rPr lang="en-US" b="0" dirty="0" err="1"/>
              <a:t>Sprinkler+Fairness</a:t>
            </a:r>
            <a:endParaRPr lang="en-US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DE5B1F6-07A9-4ABE-811E-CFAB0DCE5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743200"/>
            <a:ext cx="4251960" cy="243892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9B37D1-37EB-46A2-95DC-4759ACA0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Results: Fairness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8C081-CA04-4B0D-A2CF-914226BF17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772400" y="6583363"/>
            <a:ext cx="1371600" cy="228600"/>
          </a:xfrm>
        </p:spPr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58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19E7600-7270-4EE1-99F6-5D890DAB76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0" y="2475318"/>
            <a:ext cx="4450080" cy="1698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0B341E7-4B64-456C-B43D-31B8E986ECD7}"/>
              </a:ext>
            </a:extLst>
          </p:cNvPr>
          <p:cNvSpPr/>
          <p:nvPr/>
        </p:nvSpPr>
        <p:spPr>
          <a:xfrm>
            <a:off x="4057871" y="2557334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1.0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C0F0A9-F208-42BA-9C38-662F49DA8101}"/>
              </a:ext>
            </a:extLst>
          </p:cNvPr>
          <p:cNvSpPr/>
          <p:nvPr/>
        </p:nvSpPr>
        <p:spPr>
          <a:xfrm>
            <a:off x="4057871" y="289306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0.8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533BA1-029A-4328-90D3-DD4911D9E791}"/>
              </a:ext>
            </a:extLst>
          </p:cNvPr>
          <p:cNvSpPr/>
          <p:nvPr/>
        </p:nvSpPr>
        <p:spPr>
          <a:xfrm>
            <a:off x="4057871" y="3228786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0.6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BE27E1-75A6-4E06-B10F-E071F2D54DF1}"/>
              </a:ext>
            </a:extLst>
          </p:cNvPr>
          <p:cNvSpPr/>
          <p:nvPr/>
        </p:nvSpPr>
        <p:spPr>
          <a:xfrm>
            <a:off x="4057871" y="3564512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0.4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7897EE-1FC9-4E99-99D5-A681C6216064}"/>
              </a:ext>
            </a:extLst>
          </p:cNvPr>
          <p:cNvSpPr/>
          <p:nvPr/>
        </p:nvSpPr>
        <p:spPr>
          <a:xfrm>
            <a:off x="4057871" y="3900238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0.2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D6F724-C52A-4A6A-A349-75372744B966}"/>
              </a:ext>
            </a:extLst>
          </p:cNvPr>
          <p:cNvSpPr/>
          <p:nvPr/>
        </p:nvSpPr>
        <p:spPr>
          <a:xfrm>
            <a:off x="4057871" y="4235965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0.0</a:t>
            </a:r>
            <a:endParaRPr lang="en-US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FBD4AB9-EB09-44E7-9341-F00D2C55D5E3}"/>
              </a:ext>
            </a:extLst>
          </p:cNvPr>
          <p:cNvSpPr txBox="1">
            <a:spLocks/>
          </p:cNvSpPr>
          <p:nvPr/>
        </p:nvSpPr>
        <p:spPr bwMode="auto">
          <a:xfrm>
            <a:off x="228600" y="2643986"/>
            <a:ext cx="3825240" cy="305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04788" indent="-204788" algn="l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00" b="1" kern="1200" baseline="0">
                <a:solidFill>
                  <a:srgbClr val="404040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479822" indent="-17145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Char char="»"/>
              <a:defRPr sz="18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Sprinkler+Fairness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improves</a:t>
            </a:r>
            <a:r>
              <a:rPr lang="en-US" sz="2800" dirty="0"/>
              <a:t> fairness over Sprinkler </a:t>
            </a:r>
          </a:p>
          <a:p>
            <a:pPr lvl="1"/>
            <a:r>
              <a:rPr lang="en-US" sz="2400" dirty="0"/>
              <a:t>Due to its inclusion of fairness control</a:t>
            </a:r>
            <a:endParaRPr lang="en-US" sz="2800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4B429B10-5140-41B8-B9AC-86B0DF71500A}"/>
              </a:ext>
            </a:extLst>
          </p:cNvPr>
          <p:cNvSpPr txBox="1">
            <a:spLocks/>
          </p:cNvSpPr>
          <p:nvPr/>
        </p:nvSpPr>
        <p:spPr bwMode="auto">
          <a:xfrm>
            <a:off x="228600" y="5166106"/>
            <a:ext cx="7772400" cy="14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04788" indent="-204788" algn="l" rtl="0" eaLnBrk="1" fontAlgn="base" hangingPunct="1">
              <a:spcBef>
                <a:spcPts val="45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600" b="1" kern="1200" baseline="0">
                <a:solidFill>
                  <a:srgbClr val="404040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1pPr>
            <a:lvl2pPr marL="479822" indent="-171450" algn="l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2pPr>
            <a:lvl3pPr marL="857250" indent="-171450" algn="l" rtl="0" eaLnBrk="1" fontAlgn="base" hangingPunct="1">
              <a:spcBef>
                <a:spcPts val="225"/>
              </a:spcBef>
              <a:spcAft>
                <a:spcPct val="0"/>
              </a:spcAft>
              <a:buFont typeface="Palatino Linotype" panose="02040502050505030304" pitchFamily="18" charset="0"/>
              <a:buChar char="»"/>
              <a:defRPr sz="18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3pPr>
            <a:lvl4pPr marL="12001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4pPr>
            <a:lvl5pPr marL="1543050" indent="-1714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 kern="1200">
                <a:solidFill>
                  <a:srgbClr val="696969"/>
                </a:solidFill>
                <a:latin typeface="Adobe Garamond Pro" panose="02020502060506020403" pitchFamily="18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/>
              <a:t>Sprinkler+Fairness</a:t>
            </a:r>
            <a:r>
              <a:rPr lang="en-US" sz="2800" dirty="0"/>
              <a:t> does not consider all sources of interference, and therefore has a </a:t>
            </a:r>
            <a:r>
              <a:rPr lang="en-US" sz="2800" dirty="0">
                <a:solidFill>
                  <a:srgbClr val="C00000"/>
                </a:solidFill>
              </a:rPr>
              <a:t>much lower fairness</a:t>
            </a:r>
            <a:r>
              <a:rPr lang="en-US" sz="2800" dirty="0"/>
              <a:t> than FLIN</a:t>
            </a:r>
          </a:p>
        </p:txBody>
      </p:sp>
    </p:spTree>
    <p:extLst>
      <p:ext uri="{BB962C8B-B14F-4D97-AF65-F5344CB8AC3E}">
        <p14:creationId xmlns:p14="http://schemas.microsoft.com/office/powerpoint/2010/main" val="35322644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26FB-5CC9-493E-86E4-E891C13C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Results: Weighted Speedup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FDD99-D2A0-40B7-A30A-60B3DFEC1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352800"/>
            <a:ext cx="8839200" cy="3032126"/>
          </a:xfrm>
        </p:spPr>
        <p:txBody>
          <a:bodyPr/>
          <a:lstStyle/>
          <a:p>
            <a:r>
              <a:rPr lang="en-US" dirty="0"/>
              <a:t>Across the four workload categories, FLIN on average improves the weighted speedup by</a:t>
            </a:r>
          </a:p>
          <a:p>
            <a:pPr lvl="1"/>
            <a:r>
              <a:rPr lang="en-US" dirty="0"/>
              <a:t>38%, 74%, 132%, 156% over Sprinkler, and</a:t>
            </a:r>
          </a:p>
          <a:p>
            <a:pPr lvl="1"/>
            <a:r>
              <a:rPr lang="en-US" dirty="0"/>
              <a:t>21%, 32%, 41%, 76% over </a:t>
            </a:r>
            <a:r>
              <a:rPr lang="en-US" dirty="0" err="1"/>
              <a:t>Sprinkler+Fairness</a:t>
            </a:r>
            <a:endParaRPr lang="en-US" dirty="0"/>
          </a:p>
          <a:p>
            <a:r>
              <a:rPr lang="en-US" dirty="0"/>
              <a:t>FLIN’s fairness control mechanism </a:t>
            </a:r>
            <a:r>
              <a:rPr lang="en-US" dirty="0">
                <a:solidFill>
                  <a:srgbClr val="00B050"/>
                </a:solidFill>
              </a:rPr>
              <a:t>improves the performance</a:t>
            </a:r>
            <a:r>
              <a:rPr lang="en-US" dirty="0"/>
              <a:t> of low-interference flows</a:t>
            </a:r>
          </a:p>
          <a:p>
            <a:r>
              <a:rPr lang="en-US" dirty="0"/>
              <a:t>Weighted-speedup remains low for </a:t>
            </a:r>
            <a:r>
              <a:rPr lang="en-US" dirty="0" err="1"/>
              <a:t>Sprinkler+Fairness</a:t>
            </a:r>
            <a:r>
              <a:rPr lang="en-US" dirty="0"/>
              <a:t> as its throughput control mechanism leaves </a:t>
            </a:r>
            <a:r>
              <a:rPr lang="en-US" dirty="0">
                <a:solidFill>
                  <a:srgbClr val="C00000"/>
                </a:solidFill>
              </a:rPr>
              <a:t>many resources idle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43015-B726-4878-8C90-611349356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59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6BD7FC53-7484-44C5-8026-B3A186DC32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6960" y="931123"/>
            <a:ext cx="4450080" cy="254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6C88249-727D-4DF5-A9D2-703BDF218B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556" y="685800"/>
            <a:ext cx="4450080" cy="1698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A62EAE-EF42-4D60-B94A-6BBB5C0D106B}"/>
              </a:ext>
            </a:extLst>
          </p:cNvPr>
          <p:cNvSpPr/>
          <p:nvPr/>
        </p:nvSpPr>
        <p:spPr>
          <a:xfrm>
            <a:off x="2096526" y="762000"/>
            <a:ext cx="301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299426-1ED3-4A85-AE2F-BE0C0D8C1299}"/>
              </a:ext>
            </a:extLst>
          </p:cNvPr>
          <p:cNvSpPr/>
          <p:nvPr/>
        </p:nvSpPr>
        <p:spPr>
          <a:xfrm>
            <a:off x="2096526" y="120727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ED1B6F-71B7-477D-BF05-6304C9D357F8}"/>
              </a:ext>
            </a:extLst>
          </p:cNvPr>
          <p:cNvSpPr/>
          <p:nvPr/>
        </p:nvSpPr>
        <p:spPr>
          <a:xfrm>
            <a:off x="2096526" y="16525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B87F41-6ABF-404B-8BB5-30C5877EA7DF}"/>
              </a:ext>
            </a:extLst>
          </p:cNvPr>
          <p:cNvSpPr/>
          <p:nvPr/>
        </p:nvSpPr>
        <p:spPr>
          <a:xfrm>
            <a:off x="2096526" y="209782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FC664F-C952-4313-A157-AFFAC7CFA246}"/>
              </a:ext>
            </a:extLst>
          </p:cNvPr>
          <p:cNvSpPr/>
          <p:nvPr/>
        </p:nvSpPr>
        <p:spPr>
          <a:xfrm>
            <a:off x="2096526" y="254309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7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26FB-5CC9-493E-86E4-E891C13C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Different FLIN Stages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FDD99-D2A0-40B7-A30A-60B3DFEC1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790369"/>
            <a:ext cx="8839200" cy="3746958"/>
          </a:xfrm>
        </p:spPr>
        <p:txBody>
          <a:bodyPr/>
          <a:lstStyle/>
          <a:p>
            <a:r>
              <a:rPr lang="en-US" dirty="0"/>
              <a:t>The individual stages of FLIN improve </a:t>
            </a:r>
            <a:r>
              <a:rPr lang="en-US" dirty="0">
                <a:solidFill>
                  <a:srgbClr val="00B050"/>
                </a:solidFill>
              </a:rPr>
              <a:t>both fairness and performance</a:t>
            </a:r>
            <a:r>
              <a:rPr lang="en-US" dirty="0"/>
              <a:t> over Sprinkler, as each stage works to reduce some sources of interference</a:t>
            </a:r>
          </a:p>
          <a:p>
            <a:r>
              <a:rPr lang="en-US" dirty="0"/>
              <a:t>The fairness and performance improvements of </a:t>
            </a:r>
            <a:r>
              <a:rPr lang="en-US" dirty="0">
                <a:solidFill>
                  <a:srgbClr val="0070C0"/>
                </a:solidFill>
              </a:rPr>
              <a:t>Stage 1</a:t>
            </a:r>
            <a:r>
              <a:rPr lang="en-US" dirty="0"/>
              <a:t> are much higher than those of </a:t>
            </a:r>
            <a:r>
              <a:rPr lang="en-US" dirty="0">
                <a:solidFill>
                  <a:srgbClr val="00B050"/>
                </a:solidFill>
              </a:rPr>
              <a:t>Stage 3</a:t>
            </a:r>
          </a:p>
          <a:p>
            <a:pPr lvl="1"/>
            <a:r>
              <a:rPr lang="en-US" dirty="0"/>
              <a:t>I/O intensity is the most dominant source of interference</a:t>
            </a:r>
          </a:p>
          <a:p>
            <a:r>
              <a:rPr lang="en-US" dirty="0"/>
              <a:t>Stage 3 reduces the </a:t>
            </a:r>
            <a:r>
              <a:rPr lang="en-US" dirty="0">
                <a:solidFill>
                  <a:srgbClr val="C00000"/>
                </a:solidFill>
              </a:rPr>
              <a:t>maximum slowdown</a:t>
            </a:r>
            <a:r>
              <a:rPr lang="en-US" dirty="0"/>
              <a:t> by a greater amount than Stage 1</a:t>
            </a:r>
          </a:p>
          <a:p>
            <a:pPr lvl="1"/>
            <a:r>
              <a:rPr lang="en-US" dirty="0"/>
              <a:t>GC operations can significantly increase the stall time of transactions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43015-B726-4878-8C90-611349356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60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E70C5BCC-CC0F-4323-9E33-854FFC4050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2695" y="914400"/>
            <a:ext cx="6889726" cy="187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795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37D1-37EB-46A2-95DC-4759ACA05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Fairness and Performance of FLIN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7986222-E70F-4CEB-A5B4-DB977C0E5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96446"/>
            <a:ext cx="8686800" cy="1213826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8C081-CA04-4B0D-A2CF-914226BF17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61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CD4FD8-BC87-44B3-8D5B-7EFEA26F13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362200"/>
            <a:ext cx="8686800" cy="11573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B2310-5AF5-4AA2-BDE8-05A5CFE55A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59" y="3771499"/>
            <a:ext cx="8686800" cy="1258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9BEAEB-308E-4BDC-B180-EF13B17BCF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282095"/>
            <a:ext cx="8686800" cy="113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173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26FB-5CC9-493E-86E4-E891C13C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Results: Maximum Slowdown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FDD99-D2A0-40B7-A30A-60B3DFEC1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3429000"/>
            <a:ext cx="8839200" cy="3032126"/>
          </a:xfrm>
        </p:spPr>
        <p:txBody>
          <a:bodyPr/>
          <a:lstStyle/>
          <a:p>
            <a:r>
              <a:rPr lang="en-US" dirty="0"/>
              <a:t>Across the four workload categories, FLIN reduces the average maximum slowdown by</a:t>
            </a:r>
          </a:p>
          <a:p>
            <a:pPr lvl="1"/>
            <a:r>
              <a:rPr lang="en-US" dirty="0"/>
              <a:t>24x, 1400x, 3231x, and 1597x over Sprinkler, and</a:t>
            </a:r>
          </a:p>
          <a:p>
            <a:pPr lvl="1"/>
            <a:r>
              <a:rPr lang="en-US" dirty="0"/>
              <a:t>2.3x, 5.5x, 12x, and 18x over </a:t>
            </a:r>
            <a:r>
              <a:rPr lang="en-US" dirty="0" err="1"/>
              <a:t>Sprinkler+Fairness</a:t>
            </a:r>
            <a:endParaRPr lang="en-US" dirty="0"/>
          </a:p>
          <a:p>
            <a:r>
              <a:rPr lang="en-US" dirty="0"/>
              <a:t>Across all of the workloads, </a:t>
            </a:r>
            <a:r>
              <a:rPr lang="en-US" dirty="0">
                <a:solidFill>
                  <a:srgbClr val="00B050"/>
                </a:solidFill>
              </a:rPr>
              <a:t>no flow</a:t>
            </a:r>
            <a:r>
              <a:rPr lang="en-US" dirty="0"/>
              <a:t> has a maximum slowdown greater than 80x under FLIN</a:t>
            </a:r>
          </a:p>
          <a:p>
            <a:r>
              <a:rPr lang="en-US" dirty="0"/>
              <a:t>There are </a:t>
            </a:r>
            <a:r>
              <a:rPr lang="en-US" dirty="0">
                <a:solidFill>
                  <a:srgbClr val="C00000"/>
                </a:solidFill>
              </a:rPr>
              <a:t>several flows</a:t>
            </a:r>
            <a:r>
              <a:rPr lang="en-US" dirty="0"/>
              <a:t> that have maximum slowdowns over 500x with Sprinkler and </a:t>
            </a:r>
            <a:r>
              <a:rPr lang="en-US" dirty="0" err="1"/>
              <a:t>Sprinkler+Fairness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43015-B726-4878-8C90-6113493568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62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620C6505-789C-4966-9551-5A60F4DD0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914400"/>
            <a:ext cx="4473294" cy="2593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F3D62F-79B0-4532-9BA6-FAE29E573A0E}"/>
              </a:ext>
            </a:extLst>
          </p:cNvPr>
          <p:cNvSpPr/>
          <p:nvPr/>
        </p:nvSpPr>
        <p:spPr>
          <a:xfrm>
            <a:off x="1600200" y="841232"/>
            <a:ext cx="886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100000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883F61-F720-4EDB-84C0-A83EB3DB7CBF}"/>
              </a:ext>
            </a:extLst>
          </p:cNvPr>
          <p:cNvSpPr/>
          <p:nvPr/>
        </p:nvSpPr>
        <p:spPr>
          <a:xfrm>
            <a:off x="1717218" y="1176958"/>
            <a:ext cx="769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10000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4D976C-6DF1-4A69-9C3D-2A525181B130}"/>
              </a:ext>
            </a:extLst>
          </p:cNvPr>
          <p:cNvSpPr/>
          <p:nvPr/>
        </p:nvSpPr>
        <p:spPr>
          <a:xfrm>
            <a:off x="1834238" y="151268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1000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6E44CF-AD3A-4E38-A914-A7E7189EEED6}"/>
              </a:ext>
            </a:extLst>
          </p:cNvPr>
          <p:cNvSpPr/>
          <p:nvPr/>
        </p:nvSpPr>
        <p:spPr>
          <a:xfrm>
            <a:off x="1951257" y="1848410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5EA62E-E71D-4754-B1A2-258A04FC3FF5}"/>
              </a:ext>
            </a:extLst>
          </p:cNvPr>
          <p:cNvSpPr/>
          <p:nvPr/>
        </p:nvSpPr>
        <p:spPr>
          <a:xfrm>
            <a:off x="2068277" y="2184136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C96DE1-06F6-4DDF-92A7-E5D332495E0D}"/>
              </a:ext>
            </a:extLst>
          </p:cNvPr>
          <p:cNvSpPr/>
          <p:nvPr/>
        </p:nvSpPr>
        <p:spPr>
          <a:xfrm>
            <a:off x="2185295" y="2519863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672743-E39E-43D3-A129-18BEC933AA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38" y="697589"/>
            <a:ext cx="4450080" cy="16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1575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DB215-617A-42FF-9511-3712EC9D6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&amp;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86926-DFC5-4F3E-BA55-00C08084E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FLIN is a lightweight transaction scheduler for modern multi-queue SSDs (MQ-SSDs), which provides fairness among concurrently-running flows</a:t>
            </a:r>
            <a:endParaRPr lang="en-US" b="0" dirty="0"/>
          </a:p>
          <a:p>
            <a:r>
              <a:rPr lang="en-US" dirty="0"/>
              <a:t>FLIN uses a three-stage design to protect against all four major sources of interference that exist in real MQ-SSDs</a:t>
            </a:r>
          </a:p>
          <a:p>
            <a:r>
              <a:rPr lang="en-US" dirty="0"/>
              <a:t>FLIN effectively improves both fairness and system performance compared to state-of-the-art device-level schedulers</a:t>
            </a:r>
          </a:p>
          <a:p>
            <a:r>
              <a:rPr lang="en-US" dirty="0"/>
              <a:t>FLIN is implemented fully within the SSD firmware with a very modest DRAM overhead (&lt;0.06%)</a:t>
            </a:r>
          </a:p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Coordinated OS/FLIN mechanisms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7F1F0-F732-4F51-9B18-996597494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63</a:t>
            </a:fld>
            <a:r>
              <a:rPr lang="en-US" altLang="en-US" dirty="0"/>
              <a:t> </a:t>
            </a:r>
            <a:r>
              <a:rPr lang="en-US" altLang="en-US" dirty="0" smtClean="0"/>
              <a:t>of 34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76577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7.3|2.3|6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8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8.4|0.7|4.3|1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8.4"/>
</p:tagLst>
</file>

<file path=ppt/theme/theme1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CMU-SAFARI</Template>
  <TotalTime>29733</TotalTime>
  <Words>3201</Words>
  <Application>Microsoft Office PowerPoint</Application>
  <PresentationFormat>On-screen Show (4:3)</PresentationFormat>
  <Paragraphs>702</Paragraphs>
  <Slides>63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Adobe Garamond Pro</vt:lpstr>
      <vt:lpstr>Adobe Garamond Pro Bold</vt:lpstr>
      <vt:lpstr>Arial</vt:lpstr>
      <vt:lpstr>Calibri</vt:lpstr>
      <vt:lpstr>Cambria Math</vt:lpstr>
      <vt:lpstr>Palatino Linotype</vt:lpstr>
      <vt:lpstr>Whitney-Bold</vt:lpstr>
      <vt:lpstr>Whitney-Medium</vt:lpstr>
      <vt:lpstr>Whitney-Semibold SC</vt:lpstr>
      <vt:lpstr>Wingdings</vt:lpstr>
      <vt:lpstr>CMU-SAFARI</vt:lpstr>
      <vt:lpstr>FLIN: Enabling Fairness and Enhancing Performance in Modern NVMe Solid State Drives</vt:lpstr>
      <vt:lpstr>Executive Summary</vt:lpstr>
      <vt:lpstr>Background: Modern SSD Design   Unfairness Across Multiple Applications in Modern SSDs  FLIN: Flash-Level INterference-aware SSD Scheduler  Experimental Evaluation  Conclusion</vt:lpstr>
      <vt:lpstr>Internal Components of a Modern SSD</vt:lpstr>
      <vt:lpstr>Internal Components of a Modern SSD</vt:lpstr>
      <vt:lpstr>Internal Components of a Modern SSD</vt:lpstr>
      <vt:lpstr>Internal Components of a Modern SSD</vt:lpstr>
      <vt:lpstr>Internal Components of a Modern SSD</vt:lpstr>
      <vt:lpstr>Conventional Host–Interface Protocols for SSDs</vt:lpstr>
      <vt:lpstr>Host–Interface Protocols in Modern SSDs</vt:lpstr>
      <vt:lpstr>Background: Modern SSD Design   Unfairness Across Multiple Applications in Modern SSDs  FLIN: Flash-Level INterference-aware SSD Scheduler  Experimental Evaluation  Conclusion</vt:lpstr>
      <vt:lpstr>Measuring Unfairness in Real, Modern SSDs</vt:lpstr>
      <vt:lpstr>Representative Example: tpcc and tpce</vt:lpstr>
      <vt:lpstr>What Causes This Unfairness?</vt:lpstr>
      <vt:lpstr>Source 1: Different I/O Intensities</vt:lpstr>
      <vt:lpstr>Source 2: Different Access Patterns</vt:lpstr>
      <vt:lpstr>Source 2: Different Request Access Patterns</vt:lpstr>
      <vt:lpstr>Source 3: Different Read/Write Ratios</vt:lpstr>
      <vt:lpstr>Source 4: Different Garbage Collection Demands</vt:lpstr>
      <vt:lpstr>Summary: Source of Unfairness in SSDs</vt:lpstr>
      <vt:lpstr>Background: Modern SSD Design   Unfairness Across Multiple Applications in Modern SSDs  FLIN: Flash-Level INterference-aware SSD Scheduler  Experimental Evaluation  Conclusion</vt:lpstr>
      <vt:lpstr>FLIN: Flash-Level INterference-aware Scheduler</vt:lpstr>
      <vt:lpstr>Three Stages of FLIN</vt:lpstr>
      <vt:lpstr>Three Stages of FLIN</vt:lpstr>
      <vt:lpstr>Three Stages of FLIN</vt:lpstr>
      <vt:lpstr>Background: Modern SSD Design   Unfairness Across Multiple Applications in Modern SSDs  FLIN: Flash-Level INterference-aware SSD Scheduler  Experimental Evaluation  Conclusion</vt:lpstr>
      <vt:lpstr>Evaluation Methodology</vt:lpstr>
      <vt:lpstr>Two Baseline Schedulers</vt:lpstr>
      <vt:lpstr>FLIN Improves Fairness Over the Baselines</vt:lpstr>
      <vt:lpstr>FLIN Improves Performance Over the Baselines</vt:lpstr>
      <vt:lpstr>Other Results in the Paper</vt:lpstr>
      <vt:lpstr>Background: Modern SSD Design   Unfairness Across Multiple Applications in Modern SSDs  FLIN: Flash-Level INterference-aware SSD Scheduler  Experimental Evaluation  Conclusion</vt:lpstr>
      <vt:lpstr>Conclusion</vt:lpstr>
      <vt:lpstr>FLIN: Enabling Fairness and Enhancing Performance in Modern NVMe Solid State Drives</vt:lpstr>
      <vt:lpstr>Backup Slides</vt:lpstr>
      <vt:lpstr>Executive Summary</vt:lpstr>
      <vt:lpstr>Enabling Higher SSD Performance and Capacity</vt:lpstr>
      <vt:lpstr>Defining Slowdown and Fairness for I/O Flows</vt:lpstr>
      <vt:lpstr>Host–Interface Protocols in Modern SSDs</vt:lpstr>
      <vt:lpstr>FTL: Managing the SSD’s Resources</vt:lpstr>
      <vt:lpstr>FTL: Managing the SSD’s Resources</vt:lpstr>
      <vt:lpstr>Motivation</vt:lpstr>
      <vt:lpstr>Reason 1: Difference in the I/O Intensities</vt:lpstr>
      <vt:lpstr>Reason 1: Difference in the I/O Intensities</vt:lpstr>
      <vt:lpstr>Reason 2: Difference in the Access Pattern</vt:lpstr>
      <vt:lpstr>Reason 2: Difference in the Access Pattern</vt:lpstr>
      <vt:lpstr>Reason 2: Difference in the Access Pattern</vt:lpstr>
      <vt:lpstr>Reason 3: Difference in the Read/Write Ratios</vt:lpstr>
      <vt:lpstr>Reason 4: Difference in the GC Demands</vt:lpstr>
      <vt:lpstr>Stage 1: Fairness-Aware Queue Insertion </vt:lpstr>
      <vt:lpstr>Stage 1: Fairness-Aware Queue Insertion </vt:lpstr>
      <vt:lpstr>Stage 2: Priority-Aware Queue Arbitration</vt:lpstr>
      <vt:lpstr>Stage 3: Wait-Balancing Transaction Selection</vt:lpstr>
      <vt:lpstr>Stage 3: Wait-Balancing Transaction Selection</vt:lpstr>
      <vt:lpstr>Implementation Overheads and Cost</vt:lpstr>
      <vt:lpstr>Methodology: SSD Configuration</vt:lpstr>
      <vt:lpstr>Methodology: Workloads</vt:lpstr>
      <vt:lpstr>Experimental Results: Fairness</vt:lpstr>
      <vt:lpstr>Experimental Results: Weighted Speedup</vt:lpstr>
      <vt:lpstr>Effect of Different FLIN Stages</vt:lpstr>
      <vt:lpstr>Fairness and Performance of FLIN</vt:lpstr>
      <vt:lpstr>Experimental Results: Maximum Slowdown</vt:lpstr>
      <vt:lpstr>Conclusion &amp; 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Saugata Ghose</cp:lastModifiedBy>
  <cp:revision>1445</cp:revision>
  <cp:lastPrinted>2018-05-16T09:44:36Z</cp:lastPrinted>
  <dcterms:created xsi:type="dcterms:W3CDTF">2016-02-04T18:31:04Z</dcterms:created>
  <dcterms:modified xsi:type="dcterms:W3CDTF">2018-06-05T15:52:01Z</dcterms:modified>
</cp:coreProperties>
</file>