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</p:sldIdLst>
  <p:sldSz cy="32918400" cx="219456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368">
          <p15:clr>
            <a:srgbClr val="A4A3A4"/>
          </p15:clr>
        </p15:guide>
        <p15:guide id="2" pos="69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368" orient="horz"/>
        <p:guide pos="6912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323" y="685800"/>
            <a:ext cx="228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64ef9f894a_1_0:notes"/>
          <p:cNvSpPr/>
          <p:nvPr>
            <p:ph idx="2" type="sldImg"/>
          </p:nvPr>
        </p:nvSpPr>
        <p:spPr>
          <a:xfrm>
            <a:off x="2401048" y="1143000"/>
            <a:ext cx="2055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64ef9f894a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748100" y="4765280"/>
            <a:ext cx="20449500" cy="13136700"/>
          </a:xfrm>
          <a:prstGeom prst="rect">
            <a:avLst/>
          </a:prstGeom>
        </p:spPr>
        <p:txBody>
          <a:bodyPr anchorCtr="0" anchor="b" bIns="341325" lIns="341325" spcFirstLastPara="1" rIns="341325" wrap="square" tIns="3413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748080" y="18138400"/>
            <a:ext cx="20449500" cy="50727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500"/>
              <a:buNone/>
              <a:defRPr sz="105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748080" y="13765440"/>
            <a:ext cx="20449500" cy="53874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3400"/>
              <a:buNone/>
              <a:defRPr sz="134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748080" y="2848160"/>
            <a:ext cx="20449500" cy="36654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748080" y="7375840"/>
            <a:ext cx="20449500" cy="218649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indent="-654050" lvl="0" marL="457200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indent="-558800" lvl="1" marL="9144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indent="-558800" lvl="2" marL="13716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indent="-558800" lvl="3" marL="182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indent="-558800" lvl="4" marL="22860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indent="-558800" lvl="5" marL="27432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indent="-558800" lvl="6" marL="32004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indent="-558800" lvl="7" marL="36576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indent="-558800" lvl="8" marL="4114800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748080" y="2848160"/>
            <a:ext cx="20449500" cy="36654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748080" y="7375840"/>
            <a:ext cx="9599700" cy="218649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indent="-558800" lvl="0" marL="45720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indent="-514350" lvl="1" marL="9144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indent="-514350" lvl="2" marL="13716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indent="-514350" lvl="3" marL="18288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indent="-514350" lvl="4" marL="22860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indent="-514350" lvl="5" marL="27432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indent="-514350" lvl="6" marL="32004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indent="-514350" lvl="7" marL="36576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indent="-514350" lvl="8" marL="411480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1597760" y="7375840"/>
            <a:ext cx="9599700" cy="218649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indent="-558800" lvl="0" marL="457200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indent="-514350" lvl="1" marL="9144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indent="-514350" lvl="2" marL="13716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indent="-514350" lvl="3" marL="18288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indent="-514350" lvl="4" marL="22860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indent="-514350" lvl="5" marL="27432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indent="-514350" lvl="6" marL="32004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indent="-514350" lvl="7" marL="36576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indent="-514350" lvl="8" marL="411480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748080" y="2848160"/>
            <a:ext cx="20449500" cy="36654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5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748080" y="3555840"/>
            <a:ext cx="6739200" cy="4836600"/>
          </a:xfrm>
          <a:prstGeom prst="rect">
            <a:avLst/>
          </a:prstGeom>
        </p:spPr>
        <p:txBody>
          <a:bodyPr anchorCtr="0" anchor="b" bIns="341325" lIns="341325" spcFirstLastPara="1" rIns="341325" wrap="square" tIns="3413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2pPr>
            <a:lvl3pPr lvl="2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3pPr>
            <a:lvl4pPr lvl="3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4pPr>
            <a:lvl5pPr lvl="4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5pPr>
            <a:lvl6pPr lvl="5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6pPr>
            <a:lvl7pPr lvl="6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7pPr>
            <a:lvl8pPr lvl="7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8pPr>
            <a:lvl9pPr lvl="8">
              <a:spcBef>
                <a:spcPts val="0"/>
              </a:spcBef>
              <a:spcAft>
                <a:spcPts val="0"/>
              </a:spcAft>
              <a:buSzPts val="9000"/>
              <a:buNone/>
              <a:defRPr sz="90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748080" y="8893440"/>
            <a:ext cx="6739200" cy="203481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indent="-514350" lvl="0" marL="457200">
              <a:spcBef>
                <a:spcPts val="0"/>
              </a:spcBef>
              <a:spcAft>
                <a:spcPts val="0"/>
              </a:spcAft>
              <a:buSzPts val="4500"/>
              <a:buChar char="●"/>
              <a:defRPr sz="4500"/>
            </a:lvl1pPr>
            <a:lvl2pPr indent="-514350" lvl="1" marL="9144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2pPr>
            <a:lvl3pPr indent="-514350" lvl="2" marL="13716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3pPr>
            <a:lvl4pPr indent="-514350" lvl="3" marL="18288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4pPr>
            <a:lvl5pPr indent="-514350" lvl="4" marL="22860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5pPr>
            <a:lvl6pPr indent="-514350" lvl="5" marL="2743200">
              <a:spcBef>
                <a:spcPts val="6000"/>
              </a:spcBef>
              <a:spcAft>
                <a:spcPts val="0"/>
              </a:spcAft>
              <a:buSzPts val="4500"/>
              <a:buChar char="■"/>
              <a:defRPr sz="4500"/>
            </a:lvl6pPr>
            <a:lvl7pPr indent="-514350" lvl="6" marL="3200400">
              <a:spcBef>
                <a:spcPts val="6000"/>
              </a:spcBef>
              <a:spcAft>
                <a:spcPts val="0"/>
              </a:spcAft>
              <a:buSzPts val="4500"/>
              <a:buChar char="●"/>
              <a:defRPr sz="4500"/>
            </a:lvl7pPr>
            <a:lvl8pPr indent="-514350" lvl="7" marL="3657600">
              <a:spcBef>
                <a:spcPts val="6000"/>
              </a:spcBef>
              <a:spcAft>
                <a:spcPts val="0"/>
              </a:spcAft>
              <a:buSzPts val="4500"/>
              <a:buChar char="○"/>
              <a:defRPr sz="4500"/>
            </a:lvl8pPr>
            <a:lvl9pPr indent="-514350" lvl="8" marL="4114800">
              <a:spcBef>
                <a:spcPts val="6000"/>
              </a:spcBef>
              <a:spcAft>
                <a:spcPts val="6000"/>
              </a:spcAft>
              <a:buSzPts val="4500"/>
              <a:buChar char="■"/>
              <a:defRPr sz="45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176600" y="2880960"/>
            <a:ext cx="15282600" cy="261810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1pPr>
            <a:lvl2pPr lvl="1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2pPr>
            <a:lvl3pPr lvl="2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3pPr>
            <a:lvl4pPr lvl="3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4pPr>
            <a:lvl5pPr lvl="4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5pPr>
            <a:lvl6pPr lvl="5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6pPr>
            <a:lvl7pPr lvl="6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7pPr>
            <a:lvl8pPr lvl="7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8pPr>
            <a:lvl9pPr lvl="8">
              <a:spcBef>
                <a:spcPts val="0"/>
              </a:spcBef>
              <a:spcAft>
                <a:spcPts val="0"/>
              </a:spcAft>
              <a:buSzPts val="17900"/>
              <a:buNone/>
              <a:defRPr sz="179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0972800" y="-800"/>
            <a:ext cx="10972800" cy="329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1325" lIns="341325" spcFirstLastPara="1" rIns="341325" wrap="square" tIns="341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637200" y="7892320"/>
            <a:ext cx="9708600" cy="9486600"/>
          </a:xfrm>
          <a:prstGeom prst="rect">
            <a:avLst/>
          </a:prstGeom>
        </p:spPr>
        <p:txBody>
          <a:bodyPr anchorCtr="0" anchor="b" bIns="341325" lIns="341325" spcFirstLastPara="1" rIns="341325" wrap="square" tIns="3413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1pPr>
            <a:lvl2pPr lvl="1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2pPr>
            <a:lvl3pPr lvl="2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3pPr>
            <a:lvl4pPr lvl="3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4pPr>
            <a:lvl5pPr lvl="4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5pPr>
            <a:lvl6pPr lvl="5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6pPr>
            <a:lvl7pPr lvl="6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7pPr>
            <a:lvl8pPr lvl="7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8pPr>
            <a:lvl9pPr lvl="8" algn="ctr">
              <a:spcBef>
                <a:spcPts val="0"/>
              </a:spcBef>
              <a:spcAft>
                <a:spcPts val="0"/>
              </a:spcAft>
              <a:buSzPts val="15700"/>
              <a:buNone/>
              <a:defRPr sz="157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637200" y="17939680"/>
            <a:ext cx="9708600" cy="79047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800"/>
              <a:buNone/>
              <a:defRPr sz="78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1854800" y="4634080"/>
            <a:ext cx="9208800" cy="236487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indent="-654050" lvl="0" marL="457200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indent="-558800" lvl="1" marL="9144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indent="-558800" lvl="2" marL="13716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indent="-558800" lvl="3" marL="18288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indent="-558800" lvl="4" marL="22860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indent="-558800" lvl="5" marL="2743200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indent="-558800" lvl="6" marL="3200400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indent="-558800" lvl="7" marL="3657600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indent="-558800" lvl="8" marL="4114800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748080" y="27075680"/>
            <a:ext cx="14397000" cy="38727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7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748080" y="7079200"/>
            <a:ext cx="20449500" cy="12566400"/>
          </a:xfrm>
          <a:prstGeom prst="rect">
            <a:avLst/>
          </a:prstGeom>
        </p:spPr>
        <p:txBody>
          <a:bodyPr anchorCtr="0" anchor="b" bIns="341325" lIns="341325" spcFirstLastPara="1" rIns="341325" wrap="square" tIns="3413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4800"/>
              <a:buNone/>
              <a:defRPr sz="448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748080" y="20174240"/>
            <a:ext cx="20449500" cy="8325000"/>
          </a:xfrm>
          <a:prstGeom prst="rect">
            <a:avLst/>
          </a:prstGeom>
        </p:spPr>
        <p:txBody>
          <a:bodyPr anchorCtr="0" anchor="t" bIns="341325" lIns="341325" spcFirstLastPara="1" rIns="341325" wrap="square" tIns="341325">
            <a:noAutofit/>
          </a:bodyPr>
          <a:lstStyle>
            <a:lvl1pPr indent="-654050" lvl="0" marL="457200" algn="ctr">
              <a:spcBef>
                <a:spcPts val="0"/>
              </a:spcBef>
              <a:spcAft>
                <a:spcPts val="0"/>
              </a:spcAft>
              <a:buSzPts val="6700"/>
              <a:buChar char="●"/>
              <a:defRPr/>
            </a:lvl1pPr>
            <a:lvl2pPr indent="-558800" lvl="1" marL="9144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2pPr>
            <a:lvl3pPr indent="-558800" lvl="2" marL="1371600" algn="ctr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3pPr>
            <a:lvl4pPr indent="-558800" lvl="3" marL="1828800" algn="ctr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4pPr>
            <a:lvl5pPr indent="-558800" lvl="4" marL="22860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5pPr>
            <a:lvl6pPr indent="-558800" lvl="5" marL="2743200" algn="ctr">
              <a:spcBef>
                <a:spcPts val="6000"/>
              </a:spcBef>
              <a:spcAft>
                <a:spcPts val="0"/>
              </a:spcAft>
              <a:buSzPts val="5200"/>
              <a:buChar char="■"/>
              <a:defRPr/>
            </a:lvl6pPr>
            <a:lvl7pPr indent="-558800" lvl="6" marL="3200400" algn="ctr">
              <a:spcBef>
                <a:spcPts val="6000"/>
              </a:spcBef>
              <a:spcAft>
                <a:spcPts val="0"/>
              </a:spcAft>
              <a:buSzPts val="5200"/>
              <a:buChar char="●"/>
              <a:defRPr/>
            </a:lvl7pPr>
            <a:lvl8pPr indent="-558800" lvl="7" marL="3657600" algn="ctr">
              <a:spcBef>
                <a:spcPts val="6000"/>
              </a:spcBef>
              <a:spcAft>
                <a:spcPts val="0"/>
              </a:spcAft>
              <a:buSzPts val="5200"/>
              <a:buChar char="○"/>
              <a:defRPr/>
            </a:lvl8pPr>
            <a:lvl9pPr indent="-558800" lvl="8" marL="4114800" algn="ctr">
              <a:spcBef>
                <a:spcPts val="6000"/>
              </a:spcBef>
              <a:spcAft>
                <a:spcPts val="6000"/>
              </a:spcAft>
              <a:buSzPts val="52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投影片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1645925" y="10226801"/>
            <a:ext cx="18653700" cy="705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3291846" y="18653767"/>
            <a:ext cx="15361800" cy="84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lvl="0" rtl="0" algn="ctr">
              <a:spcBef>
                <a:spcPts val="1700"/>
              </a:spcBef>
              <a:spcAft>
                <a:spcPts val="0"/>
              </a:spcAft>
              <a:buClr>
                <a:srgbClr val="888888"/>
              </a:buClr>
              <a:buSzPts val="8400"/>
              <a:buNone/>
              <a:defRPr>
                <a:solidFill>
                  <a:srgbClr val="888888"/>
                </a:solidFill>
              </a:defRPr>
            </a:lvl1pPr>
            <a:lvl2pPr lvl="1" rtl="0" algn="ctr"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7300"/>
              <a:buNone/>
              <a:defRPr>
                <a:solidFill>
                  <a:srgbClr val="888888"/>
                </a:solidFill>
              </a:defRPr>
            </a:lvl2pPr>
            <a:lvl3pPr lvl="2" rtl="0" algn="ctr">
              <a:spcBef>
                <a:spcPts val="1300"/>
              </a:spcBef>
              <a:spcAft>
                <a:spcPts val="0"/>
              </a:spcAft>
              <a:buClr>
                <a:srgbClr val="888888"/>
              </a:buClr>
              <a:buSzPts val="6500"/>
              <a:buNone/>
              <a:defRPr>
                <a:solidFill>
                  <a:srgbClr val="888888"/>
                </a:solidFill>
              </a:defRPr>
            </a:lvl3pPr>
            <a:lvl4pPr lvl="3" rtl="0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>
                <a:solidFill>
                  <a:srgbClr val="888888"/>
                </a:solidFill>
              </a:defRPr>
            </a:lvl4pPr>
            <a:lvl5pPr lvl="4" rtl="0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>
                <a:solidFill>
                  <a:srgbClr val="888888"/>
                </a:solidFill>
              </a:defRPr>
            </a:lvl5pPr>
            <a:lvl6pPr lvl="5" rtl="0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>
                <a:solidFill>
                  <a:srgbClr val="888888"/>
                </a:solidFill>
              </a:defRPr>
            </a:lvl6pPr>
            <a:lvl7pPr lvl="6" rtl="0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>
                <a:solidFill>
                  <a:srgbClr val="888888"/>
                </a:solidFill>
              </a:defRPr>
            </a:lvl7pPr>
            <a:lvl8pPr lvl="7" rtl="0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>
                <a:solidFill>
                  <a:srgbClr val="888888"/>
                </a:solidFill>
              </a:defRPr>
            </a:lvl8pPr>
            <a:lvl9pPr lvl="8" rtl="0" algn="ctr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物件" type="obj">
  <p:cSld name="OBJEC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1097284" y="1318263"/>
            <a:ext cx="19751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1097284" y="7681002"/>
            <a:ext cx="19751100" cy="21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3111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indent="-3111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/>
            </a:lvl2pPr>
            <a:lvl3pPr indent="-3111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indent="-3111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/>
            </a:lvl4pPr>
            <a:lvl5pPr indent="-3111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/>
            </a:lvl5pPr>
            <a:lvl6pPr indent="-3111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章節標題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1733554" y="21153886"/>
            <a:ext cx="18653700" cy="6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600"/>
              <a:buFont typeface="Calibri"/>
              <a:buNone/>
              <a:defRPr b="1" sz="10600" cap="none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1733554" y="13952236"/>
            <a:ext cx="18653700" cy="7200900"/>
          </a:xfrm>
          <a:prstGeom prst="rect">
            <a:avLst/>
          </a:prstGeom>
          <a:noFill/>
          <a:ln>
            <a:noFill/>
          </a:ln>
        </p:spPr>
        <p:txBody>
          <a:bodyPr anchorCtr="0" anchor="b" bIns="136650" lIns="273450" spcFirstLastPara="1" rIns="273450" wrap="square" tIns="136650">
            <a:noAutofit/>
          </a:bodyPr>
          <a:lstStyle>
            <a:lvl1pPr indent="-228600" lvl="0" marL="457200" rtl="0" algn="l"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5400"/>
              <a:buNone/>
              <a:defRPr sz="5400">
                <a:solidFill>
                  <a:srgbClr val="888888"/>
                </a:solidFill>
              </a:defRPr>
            </a:lvl1pPr>
            <a:lvl2pPr indent="-228600" lvl="1" marL="914400" rtl="0" algn="l"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4700"/>
              <a:buNone/>
              <a:defRPr sz="4700">
                <a:solidFill>
                  <a:srgbClr val="888888"/>
                </a:solidFill>
              </a:defRPr>
            </a:lvl2pPr>
            <a:lvl3pPr indent="-228600" lvl="2" marL="1371600" rtl="0" algn="l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4100"/>
              <a:buNone/>
              <a:defRPr sz="4100">
                <a:solidFill>
                  <a:srgbClr val="888888"/>
                </a:solidFill>
              </a:defRPr>
            </a:lvl3pPr>
            <a:lvl4pPr indent="-228600" lvl="3" marL="1828800" rtl="0" algn="l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4pPr>
            <a:lvl5pPr indent="-228600" lvl="4" marL="2286000" rtl="0" algn="l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5pPr>
            <a:lvl6pPr indent="-228600" lvl="5" marL="2743200" rtl="0" algn="l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6pPr>
            <a:lvl7pPr indent="-228600" lvl="6" marL="3200400" rtl="0" algn="l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7pPr>
            <a:lvl8pPr indent="-228600" lvl="7" marL="3657600" rtl="0" algn="l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8pPr>
            <a:lvl9pPr indent="-228600" lvl="8" marL="4114800" rtl="0" algn="l"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3800"/>
              <a:buNone/>
              <a:defRPr sz="3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兩項物件" type="twoObj">
  <p:cSld name="TWO_OBJECT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1097284" y="1318263"/>
            <a:ext cx="19751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1097284" y="7681002"/>
            <a:ext cx="9692700" cy="21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692150" lvl="0" marL="45720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1pPr>
            <a:lvl2pPr indent="-641350" lvl="1" marL="9144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Char char="–"/>
              <a:defRPr sz="6500"/>
            </a:lvl2pPr>
            <a:lvl3pPr indent="-571500" lvl="2" marL="13716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3pPr>
            <a:lvl4pPr indent="-527050" lvl="3" marL="18288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–"/>
              <a:defRPr sz="4700"/>
            </a:lvl4pPr>
            <a:lvl5pPr indent="-527050" lvl="4" marL="22860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»"/>
              <a:defRPr sz="4700"/>
            </a:lvl5pPr>
            <a:lvl6pPr indent="-527050" lvl="5" marL="27432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6pPr>
            <a:lvl7pPr indent="-527050" lvl="6" marL="32004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7pPr>
            <a:lvl8pPr indent="-527050" lvl="7" marL="36576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8pPr>
            <a:lvl9pPr indent="-527050" lvl="8" marL="41148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11155690" y="7681002"/>
            <a:ext cx="9692700" cy="21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692150" lvl="0" marL="45720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7300"/>
              <a:buChar char="•"/>
              <a:defRPr sz="7300"/>
            </a:lvl1pPr>
            <a:lvl2pPr indent="-641350" lvl="1" marL="9144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Char char="–"/>
              <a:defRPr sz="6500"/>
            </a:lvl2pPr>
            <a:lvl3pPr indent="-571500" lvl="2" marL="13716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3pPr>
            <a:lvl4pPr indent="-527050" lvl="3" marL="18288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–"/>
              <a:defRPr sz="4700"/>
            </a:lvl4pPr>
            <a:lvl5pPr indent="-527050" lvl="4" marL="22860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»"/>
              <a:defRPr sz="4700"/>
            </a:lvl5pPr>
            <a:lvl6pPr indent="-527050" lvl="5" marL="27432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6pPr>
            <a:lvl7pPr indent="-527050" lvl="6" marL="32004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7pPr>
            <a:lvl8pPr indent="-527050" lvl="7" marL="36576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8pPr>
            <a:lvl9pPr indent="-527050" lvl="8" marL="41148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9pPr>
          </a:lstStyle>
          <a:p/>
        </p:txBody>
      </p:sp>
      <p:sp>
        <p:nvSpPr>
          <p:cNvPr id="78" name="Google Shape;78;p17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比對" type="twoTxTwoObj">
  <p:cSld name="TWO_OBJECTS_WITH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>
            <a:off x="1097284" y="1318263"/>
            <a:ext cx="19751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Calibri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" type="body"/>
          </p:nvPr>
        </p:nvSpPr>
        <p:spPr>
          <a:xfrm>
            <a:off x="1097292" y="7368550"/>
            <a:ext cx="9696300" cy="30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36650" lIns="273450" spcFirstLastPara="1" rIns="273450" wrap="square" tIns="136650">
            <a:noAutofit/>
          </a:bodyPr>
          <a:lstStyle>
            <a:lvl1pPr indent="-228600" lvl="0" marL="4572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b="1" sz="6500"/>
            </a:lvl1pPr>
            <a:lvl2pPr indent="-228600" lvl="1" marL="9144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b="1" sz="5400"/>
            </a:lvl2pPr>
            <a:lvl3pPr indent="-228600" lvl="2" marL="13716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b="1" sz="4700"/>
            </a:lvl3pPr>
            <a:lvl4pPr indent="-228600" lvl="3" marL="1828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4pPr>
            <a:lvl5pPr indent="-228600" lvl="4" marL="22860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5pPr>
            <a:lvl6pPr indent="-228600" lvl="5" marL="2743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6pPr>
            <a:lvl7pPr indent="-228600" lvl="6" marL="32004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7pPr>
            <a:lvl8pPr indent="-228600" lvl="7" marL="36576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8pPr>
            <a:lvl9pPr indent="-228600" lvl="8" marL="4114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9pPr>
          </a:lstStyle>
          <a:p/>
        </p:txBody>
      </p:sp>
      <p:sp>
        <p:nvSpPr>
          <p:cNvPr id="84" name="Google Shape;84;p18"/>
          <p:cNvSpPr txBox="1"/>
          <p:nvPr>
            <p:ph idx="2" type="body"/>
          </p:nvPr>
        </p:nvSpPr>
        <p:spPr>
          <a:xfrm>
            <a:off x="1097292" y="10439402"/>
            <a:ext cx="9696300" cy="189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641350" lvl="0" marL="4572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Char char="•"/>
              <a:defRPr sz="6500"/>
            </a:lvl1pPr>
            <a:lvl2pPr indent="-571500" lvl="1" marL="9144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–"/>
              <a:defRPr sz="5400"/>
            </a:lvl2pPr>
            <a:lvl3pPr indent="-527050" lvl="2" marL="13716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3pPr>
            <a:lvl4pPr indent="-488950" lvl="3" marL="1828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–"/>
              <a:defRPr sz="4100"/>
            </a:lvl4pPr>
            <a:lvl5pPr indent="-488950" lvl="4" marL="22860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»"/>
              <a:defRPr sz="4100"/>
            </a:lvl5pPr>
            <a:lvl6pPr indent="-488950" lvl="5" marL="2743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6pPr>
            <a:lvl7pPr indent="-488950" lvl="6" marL="32004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7pPr>
            <a:lvl8pPr indent="-488950" lvl="7" marL="36576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8pPr>
            <a:lvl9pPr indent="-488950" lvl="8" marL="4114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9pPr>
          </a:lstStyle>
          <a:p/>
        </p:txBody>
      </p:sp>
      <p:sp>
        <p:nvSpPr>
          <p:cNvPr id="85" name="Google Shape;85;p18"/>
          <p:cNvSpPr txBox="1"/>
          <p:nvPr>
            <p:ph idx="3" type="body"/>
          </p:nvPr>
        </p:nvSpPr>
        <p:spPr>
          <a:xfrm>
            <a:off x="11148207" y="7368550"/>
            <a:ext cx="9700200" cy="30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136650" lIns="273450" spcFirstLastPara="1" rIns="273450" wrap="square" tIns="136650">
            <a:noAutofit/>
          </a:bodyPr>
          <a:lstStyle>
            <a:lvl1pPr indent="-228600" lvl="0" marL="4572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  <a:defRPr b="1" sz="6500"/>
            </a:lvl1pPr>
            <a:lvl2pPr indent="-228600" lvl="1" marL="9144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b="1" sz="5400"/>
            </a:lvl2pPr>
            <a:lvl3pPr indent="-228600" lvl="2" marL="13716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None/>
              <a:defRPr b="1" sz="4700"/>
            </a:lvl3pPr>
            <a:lvl4pPr indent="-228600" lvl="3" marL="1828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4pPr>
            <a:lvl5pPr indent="-228600" lvl="4" marL="22860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5pPr>
            <a:lvl6pPr indent="-228600" lvl="5" marL="2743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6pPr>
            <a:lvl7pPr indent="-228600" lvl="6" marL="32004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7pPr>
            <a:lvl8pPr indent="-228600" lvl="7" marL="36576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8pPr>
            <a:lvl9pPr indent="-228600" lvl="8" marL="4114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None/>
              <a:defRPr b="1" sz="4100"/>
            </a:lvl9pPr>
          </a:lstStyle>
          <a:p/>
        </p:txBody>
      </p:sp>
      <p:sp>
        <p:nvSpPr>
          <p:cNvPr id="86" name="Google Shape;86;p18"/>
          <p:cNvSpPr txBox="1"/>
          <p:nvPr>
            <p:ph idx="4" type="body"/>
          </p:nvPr>
        </p:nvSpPr>
        <p:spPr>
          <a:xfrm>
            <a:off x="11148207" y="10439402"/>
            <a:ext cx="9700200" cy="189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641350" lvl="0" marL="4572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Char char="•"/>
              <a:defRPr sz="6500"/>
            </a:lvl1pPr>
            <a:lvl2pPr indent="-571500" lvl="1" marL="9144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–"/>
              <a:defRPr sz="5400"/>
            </a:lvl2pPr>
            <a:lvl3pPr indent="-527050" lvl="2" marL="1371600" rtl="0" algn="l"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4700"/>
              <a:buChar char="•"/>
              <a:defRPr sz="4700"/>
            </a:lvl3pPr>
            <a:lvl4pPr indent="-488950" lvl="3" marL="1828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–"/>
              <a:defRPr sz="4100"/>
            </a:lvl4pPr>
            <a:lvl5pPr indent="-488950" lvl="4" marL="22860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»"/>
              <a:defRPr sz="4100"/>
            </a:lvl5pPr>
            <a:lvl6pPr indent="-488950" lvl="5" marL="2743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6pPr>
            <a:lvl7pPr indent="-488950" lvl="6" marL="32004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7pPr>
            <a:lvl8pPr indent="-488950" lvl="7" marL="36576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8pPr>
            <a:lvl9pPr indent="-488950" lvl="8" marL="41148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4100"/>
              <a:buChar char="•"/>
              <a:defRPr sz="4100"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只有標題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1097284" y="1318263"/>
            <a:ext cx="19751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空白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含標題的內容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1097413" y="1310643"/>
            <a:ext cx="7219800" cy="5577900"/>
          </a:xfrm>
          <a:prstGeom prst="rect">
            <a:avLst/>
          </a:prstGeom>
          <a:noFill/>
          <a:ln>
            <a:noFill/>
          </a:ln>
        </p:spPr>
        <p:txBody>
          <a:bodyPr anchorCtr="0" anchor="b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b="1"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8580128" y="1311402"/>
            <a:ext cx="12268200" cy="280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762000" lvl="0" marL="457200" rtl="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400"/>
              <a:buChar char="•"/>
              <a:defRPr sz="8400"/>
            </a:lvl1pPr>
            <a:lvl2pPr indent="-692150" lvl="1" marL="91440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7300"/>
              <a:buChar char="–"/>
              <a:defRPr sz="7300"/>
            </a:lvl2pPr>
            <a:lvl3pPr indent="-641350" lvl="2" marL="137160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Char char="•"/>
              <a:defRPr sz="6500"/>
            </a:lvl3pPr>
            <a:lvl4pPr indent="-571500" lvl="3" marL="18288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–"/>
              <a:defRPr sz="5400"/>
            </a:lvl4pPr>
            <a:lvl5pPr indent="-571500" lvl="4" marL="22860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»"/>
              <a:defRPr sz="5400"/>
            </a:lvl5pPr>
            <a:lvl6pPr indent="-571500" lvl="5" marL="27432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6pPr>
            <a:lvl7pPr indent="-571500" lvl="6" marL="32004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7pPr>
            <a:lvl8pPr indent="-571500" lvl="7" marL="36576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8pPr>
            <a:lvl9pPr indent="-571500" lvl="8" marL="411480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1097413" y="6888505"/>
            <a:ext cx="7219800" cy="225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22860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/>
            </a:lvl1pPr>
            <a:lvl2pPr indent="-228600" lvl="1" marL="9144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2pPr>
            <a:lvl3pPr indent="-228600" lvl="2" marL="13716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3pPr>
            <a:lvl4pPr indent="-228600" lvl="3" marL="18288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4pPr>
            <a:lvl5pPr indent="-228600" lvl="4" marL="22860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5pPr>
            <a:lvl6pPr indent="-228600" lvl="5" marL="2743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6pPr>
            <a:lvl7pPr indent="-228600" lvl="6" marL="3200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7pPr>
            <a:lvl8pPr indent="-228600" lvl="7" marL="36576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8pPr>
            <a:lvl9pPr indent="-228600" lvl="8" marL="41148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含標題的圖片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4301494" y="23042890"/>
            <a:ext cx="13167300" cy="2720400"/>
          </a:xfrm>
          <a:prstGeom prst="rect">
            <a:avLst/>
          </a:prstGeom>
          <a:noFill/>
          <a:ln>
            <a:noFill/>
          </a:ln>
        </p:spPr>
        <p:txBody>
          <a:bodyPr anchorCtr="0" anchor="b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b="1"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4301494" y="2941322"/>
            <a:ext cx="13167300" cy="197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lvl="0" marR="0" rtl="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Arial"/>
              <a:buNone/>
              <a:defRPr b="0" i="0" sz="8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None/>
              <a:defRPr b="0" i="0" sz="7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None/>
              <a:defRPr b="0" i="0" sz="6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4301494" y="25763236"/>
            <a:ext cx="13167300" cy="38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228600" lvl="0" marL="457200" rtl="0" algn="l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/>
            </a:lvl1pPr>
            <a:lvl2pPr indent="-228600" lvl="1" marL="91440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2pPr>
            <a:lvl3pPr indent="-228600" lvl="2" marL="13716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  <a:defRPr sz="2600"/>
            </a:lvl3pPr>
            <a:lvl4pPr indent="-228600" lvl="3" marL="18288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4pPr>
            <a:lvl5pPr indent="-228600" lvl="4" marL="22860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5pPr>
            <a:lvl6pPr indent="-228600" lvl="5" marL="27432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6pPr>
            <a:lvl7pPr indent="-228600" lvl="6" marL="32004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7pPr>
            <a:lvl8pPr indent="-228600" lvl="7" marL="36576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8pPr>
            <a:lvl9pPr indent="-228600" lvl="8" marL="411480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None/>
              <a:defRPr sz="2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標題及直排文字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1097284" y="1318263"/>
            <a:ext cx="19751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0384" y="8667852"/>
            <a:ext cx="21724800" cy="19751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3111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indent="-3111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/>
            </a:lvl2pPr>
            <a:lvl3pPr indent="-3111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indent="-3111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/>
            </a:lvl4pPr>
            <a:lvl5pPr indent="-3111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/>
            </a:lvl5pPr>
            <a:lvl6pPr indent="-3111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直排標題及文字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4335730" y="12893926"/>
            <a:ext cx="28087500" cy="493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-5722642" y="8139076"/>
            <a:ext cx="28087500" cy="144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311150" lvl="0" marL="457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1pPr>
            <a:lvl2pPr indent="-311150" lvl="1" marL="914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/>
            </a:lvl2pPr>
            <a:lvl3pPr indent="-311150" lvl="2" marL="1371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3pPr>
            <a:lvl4pPr indent="-311150" lvl="3" marL="1828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/>
            </a:lvl4pPr>
            <a:lvl5pPr indent="-311150" lvl="4" marL="22860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/>
            </a:lvl5pPr>
            <a:lvl6pPr indent="-311150" lvl="5" marL="27432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6pPr>
            <a:lvl7pPr indent="-311150" lvl="6" marL="32004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7pPr>
            <a:lvl8pPr indent="-311150" lvl="7" marL="36576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8pPr>
            <a:lvl9pPr indent="-311150" lvl="8" marL="411480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48080" y="2848160"/>
            <a:ext cx="204495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1325" lIns="341325" spcFirstLastPara="1" rIns="341325" wrap="square" tIns="3413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0"/>
              <a:buNone/>
              <a:defRPr sz="105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48080" y="7375840"/>
            <a:ext cx="20449500" cy="21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1325" lIns="341325" spcFirstLastPara="1" rIns="341325" wrap="square" tIns="341325">
            <a:noAutofit/>
          </a:bodyPr>
          <a:lstStyle>
            <a:lvl1pPr indent="-6540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700"/>
              <a:buChar char="●"/>
              <a:defRPr sz="6700">
                <a:solidFill>
                  <a:schemeClr val="dk2"/>
                </a:solidFill>
              </a:defRPr>
            </a:lvl1pPr>
            <a:lvl2pPr indent="-558800" lvl="1" marL="9144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2pPr>
            <a:lvl3pPr indent="-558800" lvl="2" marL="13716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3pPr>
            <a:lvl4pPr indent="-558800" lvl="3" marL="18288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●"/>
              <a:defRPr sz="5200">
                <a:solidFill>
                  <a:schemeClr val="dk2"/>
                </a:solidFill>
              </a:defRPr>
            </a:lvl4pPr>
            <a:lvl5pPr indent="-558800" lvl="4" marL="22860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5pPr>
            <a:lvl6pPr indent="-558800" lvl="5" marL="27432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6pPr>
            <a:lvl7pPr indent="-558800" lvl="6" marL="32004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●"/>
              <a:defRPr sz="5200">
                <a:solidFill>
                  <a:schemeClr val="dk2"/>
                </a:solidFill>
              </a:defRPr>
            </a:lvl7pPr>
            <a:lvl8pPr indent="-558800" lvl="7" marL="3657600">
              <a:lnSpc>
                <a:spcPct val="115000"/>
              </a:lnSpc>
              <a:spcBef>
                <a:spcPts val="6000"/>
              </a:spcBef>
              <a:spcAft>
                <a:spcPts val="0"/>
              </a:spcAft>
              <a:buClr>
                <a:schemeClr val="dk2"/>
              </a:buClr>
              <a:buSzPts val="5200"/>
              <a:buChar char="○"/>
              <a:defRPr sz="5200">
                <a:solidFill>
                  <a:schemeClr val="dk2"/>
                </a:solidFill>
              </a:defRPr>
            </a:lvl8pPr>
            <a:lvl9pPr indent="-558800" lvl="8" marL="4114800">
              <a:lnSpc>
                <a:spcPct val="115000"/>
              </a:lnSpc>
              <a:spcBef>
                <a:spcPts val="6000"/>
              </a:spcBef>
              <a:spcAft>
                <a:spcPts val="6000"/>
              </a:spcAft>
              <a:buClr>
                <a:schemeClr val="dk2"/>
              </a:buClr>
              <a:buSzPts val="5200"/>
              <a:buChar char="■"/>
              <a:defRPr sz="5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20333899" y="29844588"/>
            <a:ext cx="13170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1325" lIns="341325" spcFirstLastPara="1" rIns="341325" wrap="square" tIns="341325">
            <a:noAutofit/>
          </a:bodyPr>
          <a:lstStyle>
            <a:lvl1pPr lvl="0" algn="r">
              <a:buNone/>
              <a:defRPr sz="3700">
                <a:solidFill>
                  <a:schemeClr val="dk2"/>
                </a:solidFill>
              </a:defRPr>
            </a:lvl1pPr>
            <a:lvl2pPr lvl="1" algn="r">
              <a:buNone/>
              <a:defRPr sz="3700">
                <a:solidFill>
                  <a:schemeClr val="dk2"/>
                </a:solidFill>
              </a:defRPr>
            </a:lvl2pPr>
            <a:lvl3pPr lvl="2" algn="r">
              <a:buNone/>
              <a:defRPr sz="3700">
                <a:solidFill>
                  <a:schemeClr val="dk2"/>
                </a:solidFill>
              </a:defRPr>
            </a:lvl3pPr>
            <a:lvl4pPr lvl="3" algn="r">
              <a:buNone/>
              <a:defRPr sz="3700">
                <a:solidFill>
                  <a:schemeClr val="dk2"/>
                </a:solidFill>
              </a:defRPr>
            </a:lvl4pPr>
            <a:lvl5pPr lvl="4" algn="r">
              <a:buNone/>
              <a:defRPr sz="3700">
                <a:solidFill>
                  <a:schemeClr val="dk2"/>
                </a:solidFill>
              </a:defRPr>
            </a:lvl5pPr>
            <a:lvl6pPr lvl="5" algn="r">
              <a:buNone/>
              <a:defRPr sz="3700">
                <a:solidFill>
                  <a:schemeClr val="dk2"/>
                </a:solidFill>
              </a:defRPr>
            </a:lvl6pPr>
            <a:lvl7pPr lvl="6" algn="r">
              <a:buNone/>
              <a:defRPr sz="3700">
                <a:solidFill>
                  <a:schemeClr val="dk2"/>
                </a:solidFill>
              </a:defRPr>
            </a:lvl7pPr>
            <a:lvl8pPr lvl="7" algn="r">
              <a:buNone/>
              <a:defRPr sz="3700">
                <a:solidFill>
                  <a:schemeClr val="dk2"/>
                </a:solidFill>
              </a:defRPr>
            </a:lvl8pPr>
            <a:lvl9pPr lvl="8" algn="r">
              <a:buNone/>
              <a:defRPr sz="37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097284" y="1318263"/>
            <a:ext cx="19751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Calibri"/>
              <a:buNone/>
              <a:defRPr b="0" i="0" sz="1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 rtl="0"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097284" y="7681002"/>
            <a:ext cx="19751100" cy="21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6650" lIns="273450" spcFirstLastPara="1" rIns="273450" wrap="square" tIns="136650">
            <a:noAutofit/>
          </a:bodyPr>
          <a:lstStyle>
            <a:lvl1pPr indent="-762000" lvl="0" marL="457200" marR="0" rtl="0" algn="l">
              <a:spcBef>
                <a:spcPts val="1700"/>
              </a:spcBef>
              <a:spcAft>
                <a:spcPts val="0"/>
              </a:spcAft>
              <a:buClr>
                <a:schemeClr val="dk1"/>
              </a:buClr>
              <a:buSzPts val="8400"/>
              <a:buFont typeface="Arial"/>
              <a:buChar char="•"/>
              <a:defRPr b="0" i="0" sz="8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692150" lvl="1" marL="914400" marR="0" rtl="0" algn="l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7300"/>
              <a:buFont typeface="Arial"/>
              <a:buChar char="–"/>
              <a:defRPr b="0" i="0" sz="7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641350" lvl="2" marL="1371600" marR="0" rtl="0" algn="l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6500"/>
              <a:buFont typeface="Arial"/>
              <a:buChar char="•"/>
              <a:defRPr b="0" i="0" sz="6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571500" lvl="3" marL="18288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–"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571500" lvl="4" marL="22860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»"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571500" lvl="5" marL="27432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571500" lvl="6" marL="32004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571500" lvl="7" marL="36576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571500" lvl="8" marL="4114800" marR="0" rtl="0" algn="l"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1097281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7498084" y="30511237"/>
            <a:ext cx="69495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000"/>
              <a:buNone/>
              <a:defRPr b="0" i="0" sz="5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15727687" y="30511237"/>
            <a:ext cx="51207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6650" lIns="273450" spcFirstLastPara="1" rIns="273450" wrap="square" tIns="1366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2.png"/><Relationship Id="rId11" Type="http://schemas.openxmlformats.org/officeDocument/2006/relationships/image" Target="../media/image7.png"/><Relationship Id="rId10" Type="http://schemas.openxmlformats.org/officeDocument/2006/relationships/image" Target="../media/image17.png"/><Relationship Id="rId21" Type="http://schemas.openxmlformats.org/officeDocument/2006/relationships/image" Target="../media/image11.png"/><Relationship Id="rId13" Type="http://schemas.openxmlformats.org/officeDocument/2006/relationships/image" Target="../media/image4.png"/><Relationship Id="rId1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9" Type="http://schemas.openxmlformats.org/officeDocument/2006/relationships/image" Target="../media/image2.png"/><Relationship Id="rId15" Type="http://schemas.openxmlformats.org/officeDocument/2006/relationships/image" Target="../media/image10.png"/><Relationship Id="rId14" Type="http://schemas.openxmlformats.org/officeDocument/2006/relationships/image" Target="../media/image5.png"/><Relationship Id="rId17" Type="http://schemas.openxmlformats.org/officeDocument/2006/relationships/image" Target="../media/image15.png"/><Relationship Id="rId16" Type="http://schemas.openxmlformats.org/officeDocument/2006/relationships/image" Target="../media/image6.png"/><Relationship Id="rId5" Type="http://schemas.openxmlformats.org/officeDocument/2006/relationships/image" Target="../media/image1.png"/><Relationship Id="rId19" Type="http://schemas.openxmlformats.org/officeDocument/2006/relationships/image" Target="../media/image9.png"/><Relationship Id="rId6" Type="http://schemas.openxmlformats.org/officeDocument/2006/relationships/image" Target="../media/image3.png"/><Relationship Id="rId18" Type="http://schemas.openxmlformats.org/officeDocument/2006/relationships/image" Target="../media/image8.png"/><Relationship Id="rId7" Type="http://schemas.openxmlformats.org/officeDocument/2006/relationships/hyperlink" Target="http://skoppula.github.io/pdfs/" TargetMode="External"/><Relationship Id="rId8" Type="http://schemas.openxmlformats.org/officeDocument/2006/relationships/hyperlink" Target="http://skoppula.github.io/pdf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53650" y="19366783"/>
            <a:ext cx="6019400" cy="180578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5"/>
          <p:cNvSpPr txBox="1"/>
          <p:nvPr/>
        </p:nvSpPr>
        <p:spPr>
          <a:xfrm>
            <a:off x="9514250" y="18486863"/>
            <a:ext cx="56982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Coarse-Grained Mapping: </a:t>
            </a: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 single DRAM partition with an error rate shown in </a:t>
            </a:r>
            <a:r>
              <a:rPr lang="en" sz="2200">
                <a:solidFill>
                  <a:srgbClr val="BF9000"/>
                </a:solidFill>
                <a:latin typeface="Cambria"/>
                <a:ea typeface="Cambria"/>
                <a:cs typeface="Cambria"/>
                <a:sym typeface="Cambria"/>
              </a:rPr>
              <a:t>yellow</a:t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131" name="Google Shape;131;p25"/>
          <p:cNvGrpSpPr/>
          <p:nvPr/>
        </p:nvGrpSpPr>
        <p:grpSpPr>
          <a:xfrm>
            <a:off x="15289099" y="18478500"/>
            <a:ext cx="6293401" cy="2672713"/>
            <a:chOff x="9218674" y="19231813"/>
            <a:chExt cx="6293401" cy="2672713"/>
          </a:xfrm>
        </p:grpSpPr>
        <p:pic>
          <p:nvPicPr>
            <p:cNvPr id="132" name="Google Shape;132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9218674" y="20098688"/>
              <a:ext cx="6019402" cy="18058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" name="Google Shape;133;p25"/>
            <p:cNvSpPr txBox="1"/>
            <p:nvPr/>
          </p:nvSpPr>
          <p:spPr>
            <a:xfrm>
              <a:off x="9399575" y="19231813"/>
              <a:ext cx="6112500" cy="97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200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Fine-Grained Mapping: </a:t>
              </a:r>
              <a:r>
                <a:rPr lang="en" sz="2200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Four </a:t>
              </a:r>
              <a:r>
                <a:rPr lang="en" sz="2200">
                  <a:solidFill>
                    <a:schemeClr val="dk1"/>
                  </a:solidFill>
                  <a:latin typeface="Cambria"/>
                  <a:ea typeface="Cambria"/>
                  <a:cs typeface="Cambria"/>
                  <a:sym typeface="Cambria"/>
                </a:rPr>
                <a:t>DRAM partitions with error rates in </a:t>
              </a:r>
              <a:r>
                <a:rPr lang="en" sz="2200">
                  <a:solidFill>
                    <a:srgbClr val="BF9000"/>
                  </a:solidFill>
                  <a:latin typeface="Cambria"/>
                  <a:ea typeface="Cambria"/>
                  <a:cs typeface="Cambria"/>
                  <a:sym typeface="Cambria"/>
                </a:rPr>
                <a:t>yellow</a:t>
              </a:r>
              <a:r>
                <a:rPr lang="en" sz="2200">
                  <a:solidFill>
                    <a:srgbClr val="BF9000"/>
                  </a:solidFill>
                  <a:latin typeface="Cambria"/>
                  <a:ea typeface="Cambria"/>
                  <a:cs typeface="Cambria"/>
                  <a:sym typeface="Cambria"/>
                </a:rPr>
                <a:t>, </a:t>
              </a:r>
              <a:r>
                <a:rPr lang="en" sz="2200">
                  <a:solidFill>
                    <a:srgbClr val="990000"/>
                  </a:solidFill>
                  <a:latin typeface="Cambria"/>
                  <a:ea typeface="Cambria"/>
                  <a:cs typeface="Cambria"/>
                  <a:sym typeface="Cambria"/>
                </a:rPr>
                <a:t>red</a:t>
              </a:r>
              <a:r>
                <a:rPr lang="en" sz="2200">
                  <a:solidFill>
                    <a:srgbClr val="BF9000"/>
                  </a:solidFill>
                  <a:latin typeface="Cambria"/>
                  <a:ea typeface="Cambria"/>
                  <a:cs typeface="Cambria"/>
                  <a:sym typeface="Cambria"/>
                </a:rPr>
                <a:t>, </a:t>
              </a:r>
              <a:r>
                <a:rPr lang="en" sz="2200">
                  <a:solidFill>
                    <a:srgbClr val="38761D"/>
                  </a:solidFill>
                  <a:latin typeface="Cambria"/>
                  <a:ea typeface="Cambria"/>
                  <a:cs typeface="Cambria"/>
                  <a:sym typeface="Cambria"/>
                </a:rPr>
                <a:t>green</a:t>
              </a:r>
              <a:r>
                <a:rPr lang="en" sz="2200">
                  <a:solidFill>
                    <a:srgbClr val="BF9000"/>
                  </a:solidFill>
                  <a:latin typeface="Cambria"/>
                  <a:ea typeface="Cambria"/>
                  <a:cs typeface="Cambria"/>
                  <a:sym typeface="Cambria"/>
                </a:rPr>
                <a:t>,</a:t>
              </a:r>
              <a:r>
                <a:rPr lang="en" sz="2200">
                  <a:solidFill>
                    <a:srgbClr val="BF9000"/>
                  </a:solidFill>
                  <a:latin typeface="Cambria"/>
                  <a:ea typeface="Cambria"/>
                  <a:cs typeface="Cambria"/>
                  <a:sym typeface="Cambria"/>
                </a:rPr>
                <a:t> </a:t>
              </a:r>
              <a:r>
                <a:rPr lang="en" sz="2200">
                  <a:solidFill>
                    <a:schemeClr val="hlink"/>
                  </a:solidFill>
                  <a:latin typeface="Cambria"/>
                  <a:ea typeface="Cambria"/>
                  <a:cs typeface="Cambria"/>
                  <a:sym typeface="Cambria"/>
                </a:rPr>
                <a:t>blue</a:t>
              </a:r>
              <a:endParaRPr sz="2200"/>
            </a:p>
          </p:txBody>
        </p:sp>
      </p:grpSp>
      <p:sp>
        <p:nvSpPr>
          <p:cNvPr id="134" name="Google Shape;134;p25"/>
          <p:cNvSpPr txBox="1"/>
          <p:nvPr/>
        </p:nvSpPr>
        <p:spPr>
          <a:xfrm>
            <a:off x="581344" y="467656"/>
            <a:ext cx="20542500" cy="23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225" lIns="78425" spcFirstLastPara="1" rIns="78425" wrap="square" tIns="392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Enabling Energy-Efficient, High-Performance</a:t>
            </a:r>
            <a:endParaRPr sz="7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7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DNN Inference Using Approximate DRAM</a:t>
            </a:r>
            <a:endParaRPr sz="7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447175" y="5179550"/>
            <a:ext cx="7512000" cy="774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C343D"/>
                </a:solidFill>
                <a:latin typeface="Cambria"/>
                <a:ea typeface="Cambria"/>
                <a:cs typeface="Cambria"/>
                <a:sym typeface="Cambria"/>
              </a:rPr>
              <a:t>1: Summary</a:t>
            </a:r>
            <a:endParaRPr sz="1000">
              <a:solidFill>
                <a:srgbClr val="0C343D"/>
              </a:solidFill>
            </a:endParaRPr>
          </a:p>
        </p:txBody>
      </p:sp>
      <p:pic>
        <p:nvPicPr>
          <p:cNvPr descr="safari.png" id="136" name="Google Shape;13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707513" y="31181442"/>
            <a:ext cx="2513062" cy="685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5"/>
          <p:cNvSpPr/>
          <p:nvPr/>
        </p:nvSpPr>
        <p:spPr>
          <a:xfrm>
            <a:off x="8241625" y="5167825"/>
            <a:ext cx="13256700" cy="7746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C343D"/>
                </a:solidFill>
                <a:latin typeface="Cambria"/>
                <a:ea typeface="Cambria"/>
                <a:cs typeface="Cambria"/>
                <a:sym typeface="Cambria"/>
              </a:rPr>
              <a:t>2: DNN Basics and DRAM Parameters</a:t>
            </a:r>
            <a:endParaRPr sz="1000">
              <a:solidFill>
                <a:srgbClr val="0C343D"/>
              </a:solidFill>
            </a:endParaRPr>
          </a:p>
        </p:txBody>
      </p:sp>
      <p:cxnSp>
        <p:nvCxnSpPr>
          <p:cNvPr id="138" name="Google Shape;138;p25"/>
          <p:cNvCxnSpPr/>
          <p:nvPr/>
        </p:nvCxnSpPr>
        <p:spPr>
          <a:xfrm>
            <a:off x="8108143" y="6053481"/>
            <a:ext cx="0" cy="4745400"/>
          </a:xfrm>
          <a:prstGeom prst="straightConnector1">
            <a:avLst/>
          </a:prstGeom>
          <a:noFill/>
          <a:ln cap="flat" cmpd="sng" w="76200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39" name="Google Shape;139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918915" y="3129798"/>
            <a:ext cx="3244098" cy="661587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5"/>
          <p:cNvSpPr/>
          <p:nvPr/>
        </p:nvSpPr>
        <p:spPr>
          <a:xfrm>
            <a:off x="447175" y="11097250"/>
            <a:ext cx="9333600" cy="745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C343D"/>
                </a:solidFill>
                <a:latin typeface="Cambria"/>
                <a:ea typeface="Cambria"/>
                <a:cs typeface="Cambria"/>
                <a:sym typeface="Cambria"/>
              </a:rPr>
              <a:t>3: Overview of EDEN</a:t>
            </a:r>
            <a:endParaRPr sz="1000">
              <a:solidFill>
                <a:srgbClr val="0C343D"/>
              </a:solidFill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698972" y="3081591"/>
            <a:ext cx="16962300" cy="18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3800" lIns="67625" spcFirstLastPara="1" rIns="67625" wrap="square" tIns="3380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Skanda Koppula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Lois Orosa      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A. Giray Yağlıkçı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Roknoddin Azizi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</a:t>
            </a:r>
            <a:endParaRPr sz="1000"/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Taha Shahroodi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	     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Konstantinos Kanellopoulos</a:t>
            </a:r>
            <a:r>
              <a:rPr lang="en" sz="40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      Onur Mutlu</a:t>
            </a:r>
            <a:endParaRPr b="1" i="1" sz="40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2" name="Google Shape;142;p25"/>
          <p:cNvSpPr/>
          <p:nvPr/>
        </p:nvSpPr>
        <p:spPr>
          <a:xfrm>
            <a:off x="10194250" y="11095000"/>
            <a:ext cx="11304600" cy="745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C343D"/>
                </a:solidFill>
                <a:latin typeface="Cambria"/>
                <a:ea typeface="Cambria"/>
                <a:cs typeface="Cambria"/>
                <a:sym typeface="Cambria"/>
              </a:rPr>
              <a:t>4: DNN Error Tolerance Boosting</a:t>
            </a:r>
            <a:endParaRPr sz="1000">
              <a:solidFill>
                <a:srgbClr val="0C343D"/>
              </a:solidFill>
            </a:endParaRPr>
          </a:p>
        </p:txBody>
      </p:sp>
      <p:cxnSp>
        <p:nvCxnSpPr>
          <p:cNvPr id="143" name="Google Shape;143;p25"/>
          <p:cNvCxnSpPr/>
          <p:nvPr/>
        </p:nvCxnSpPr>
        <p:spPr>
          <a:xfrm>
            <a:off x="10020025" y="11945541"/>
            <a:ext cx="46800" cy="4161300"/>
          </a:xfrm>
          <a:prstGeom prst="straightConnector1">
            <a:avLst/>
          </a:prstGeom>
          <a:noFill/>
          <a:ln cap="flat" cmpd="sng" w="76200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4" name="Google Shape;144;p25"/>
          <p:cNvSpPr/>
          <p:nvPr/>
        </p:nvSpPr>
        <p:spPr>
          <a:xfrm>
            <a:off x="466725" y="15964500"/>
            <a:ext cx="7199700" cy="745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5: DNN Characterization</a:t>
            </a:r>
            <a:endParaRPr sz="1000">
              <a:solidFill>
                <a:srgbClr val="073763"/>
              </a:solidFill>
            </a:endParaRPr>
          </a:p>
        </p:txBody>
      </p:sp>
      <p:sp>
        <p:nvSpPr>
          <p:cNvPr id="145" name="Google Shape;145;p25"/>
          <p:cNvSpPr/>
          <p:nvPr/>
        </p:nvSpPr>
        <p:spPr>
          <a:xfrm>
            <a:off x="5271649" y="21046425"/>
            <a:ext cx="16227300" cy="745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8: Evaluation</a:t>
            </a:r>
            <a:endParaRPr sz="1000">
              <a:solidFill>
                <a:srgbClr val="073763"/>
              </a:solidFill>
            </a:endParaRPr>
          </a:p>
        </p:txBody>
      </p:sp>
      <p:sp>
        <p:nvSpPr>
          <p:cNvPr id="146" name="Google Shape;146;p25"/>
          <p:cNvSpPr/>
          <p:nvPr/>
        </p:nvSpPr>
        <p:spPr>
          <a:xfrm>
            <a:off x="7959175" y="15964500"/>
            <a:ext cx="13256700" cy="745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6. DNN to DRAM Mapping</a:t>
            </a:r>
            <a:endParaRPr sz="1000">
              <a:solidFill>
                <a:srgbClr val="073763"/>
              </a:solidFill>
            </a:endParaRPr>
          </a:p>
        </p:txBody>
      </p:sp>
      <p:cxnSp>
        <p:nvCxnSpPr>
          <p:cNvPr id="147" name="Google Shape;147;p25"/>
          <p:cNvCxnSpPr/>
          <p:nvPr/>
        </p:nvCxnSpPr>
        <p:spPr>
          <a:xfrm>
            <a:off x="5179575" y="27492675"/>
            <a:ext cx="16265100" cy="29100"/>
          </a:xfrm>
          <a:prstGeom prst="straightConnector1">
            <a:avLst/>
          </a:prstGeom>
          <a:noFill/>
          <a:ln cap="flat" cmpd="sng" w="57150">
            <a:solidFill>
              <a:srgbClr val="D9EAD3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48" name="Google Shape;148;p25"/>
          <p:cNvSpPr txBox="1"/>
          <p:nvPr/>
        </p:nvSpPr>
        <p:spPr>
          <a:xfrm>
            <a:off x="14755251" y="27505825"/>
            <a:ext cx="6438900" cy="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3800" lIns="67625" spcFirstLastPara="1" rIns="67625" wrap="square" tIns="33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Other Results in the Paper</a:t>
            </a:r>
            <a:endParaRPr sz="1000"/>
          </a:p>
        </p:txBody>
      </p:sp>
      <p:sp>
        <p:nvSpPr>
          <p:cNvPr id="149" name="Google Shape;149;p25"/>
          <p:cNvSpPr txBox="1"/>
          <p:nvPr/>
        </p:nvSpPr>
        <p:spPr>
          <a:xfrm>
            <a:off x="14444800" y="28024325"/>
            <a:ext cx="7380900" cy="28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33800" lIns="67625" spcFirstLastPara="1" rIns="67625" wrap="square" tIns="33800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Error resiliencies across different DNNs/ quantizations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Validation of the boosting mechanism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Support for error models using real DRAM modules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Comparison of different DRAM error models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Breakdown of energy savings on different workloads for GPU and TPU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9144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200">
                <a:solidFill>
                  <a:schemeClr val="dk1"/>
                </a:solidFill>
              </a:rPr>
              <a:t>    </a:t>
            </a:r>
            <a:r>
              <a:rPr lang="en" sz="2200" u="sng">
                <a:solidFill>
                  <a:schemeClr val="hlink"/>
                </a:solidFill>
                <a:hlinkClick r:id="rId7"/>
              </a:rPr>
              <a:t>skoppula.github.io/pdfs</a:t>
            </a:r>
            <a:r>
              <a:rPr lang="en" sz="2200" u="sng">
                <a:solidFill>
                  <a:srgbClr val="0000FF"/>
                </a:solidFill>
                <a:hlinkClick r:id="rId8"/>
              </a:rPr>
              <a:t>/</a:t>
            </a:r>
            <a:r>
              <a:rPr lang="en" sz="2200" u="sng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eden.pdf</a:t>
            </a:r>
            <a:endParaRPr sz="2200" u="sng">
              <a:solidFill>
                <a:srgbClr val="0000FF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0" name="Google Shape;150;p2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8174031" y="4022625"/>
            <a:ext cx="2758539" cy="53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5"/>
          <p:cNvSpPr txBox="1"/>
          <p:nvPr/>
        </p:nvSpPr>
        <p:spPr>
          <a:xfrm>
            <a:off x="447175" y="5955675"/>
            <a:ext cx="7646100" cy="41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Problem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r>
              <a:rPr i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Challenges of DNN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i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nference: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-"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H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igh DRAM energy consumption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latency</a:t>
            </a:r>
            <a:endParaRPr b="1" sz="21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571500" lvl="0" marL="571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Goal:</a:t>
            </a:r>
            <a:r>
              <a:rPr b="1" lang="en" sz="21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Reduce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DRAM oltage/timing scaled DRAM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for DNN inference to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exploit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error tolerant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DNN workloads</a:t>
            </a:r>
            <a:endParaRPr b="1" sz="2100" u="sng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EDEN</a:t>
            </a:r>
            <a:r>
              <a:rPr b="1" lang="en" sz="2100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: DNN Inference Using Approximate DRAM</a:t>
            </a:r>
            <a:endParaRPr sz="21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-"/>
            </a:pP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Techniques to maintain accuracy through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error tolerance boosting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DNN characterization, DNN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to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DRAM mapping, 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and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DRAM error modeling</a:t>
            </a:r>
            <a:endParaRPr b="1" sz="21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" sz="2100" u="sng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Results</a:t>
            </a:r>
            <a:r>
              <a:rPr lang="en" sz="2100">
                <a:solidFill>
                  <a:srgbClr val="0000FF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-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Average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21% DRAM energy savings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,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8% speedup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on CPU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-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Average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37% DRAM energy savings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on GPU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-"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Average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31%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DRAM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energy savings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on DNN accelerators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EDEN is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applicable to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 other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parameters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and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technologies</a:t>
            </a:r>
            <a:endParaRPr b="1" sz="2100">
              <a:solidFill>
                <a:srgbClr val="595959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2" name="Google Shape;152;p25"/>
          <p:cNvPicPr preferRelativeResize="0"/>
          <p:nvPr/>
        </p:nvPicPr>
        <p:blipFill rotWithShape="1">
          <a:blip r:embed="rId10">
            <a:alphaModFix/>
          </a:blip>
          <a:srcRect b="0" l="31791" r="0" t="0"/>
          <a:stretch/>
        </p:blipFill>
        <p:spPr>
          <a:xfrm>
            <a:off x="8471525" y="6236950"/>
            <a:ext cx="4845601" cy="110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3858588" y="6061063"/>
            <a:ext cx="2472900" cy="247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5"/>
          <p:cNvSpPr/>
          <p:nvPr/>
        </p:nvSpPr>
        <p:spPr>
          <a:xfrm>
            <a:off x="15327837" y="8035438"/>
            <a:ext cx="452100" cy="871200"/>
          </a:xfrm>
          <a:prstGeom prst="upDownArrow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5"/>
          <p:cNvSpPr txBox="1"/>
          <p:nvPr/>
        </p:nvSpPr>
        <p:spPr>
          <a:xfrm>
            <a:off x="13427188" y="8263695"/>
            <a:ext cx="2283900" cy="37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Memory </a:t>
            </a:r>
            <a:endParaRPr sz="2200"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Bus</a:t>
            </a:r>
            <a:endParaRPr sz="2200"/>
          </a:p>
        </p:txBody>
      </p:sp>
      <p:sp>
        <p:nvSpPr>
          <p:cNvPr id="156" name="Google Shape;156;p25"/>
          <p:cNvSpPr/>
          <p:nvPr/>
        </p:nvSpPr>
        <p:spPr>
          <a:xfrm>
            <a:off x="13790775" y="9059050"/>
            <a:ext cx="2472900" cy="1361400"/>
          </a:xfrm>
          <a:prstGeom prst="roundRect">
            <a:avLst>
              <a:gd fmla="val 5955" name="adj"/>
            </a:avLst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CPU, GPU, or</a:t>
            </a:r>
            <a:endParaRPr b="1"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DNN Accelerator</a:t>
            </a:r>
            <a:endParaRPr b="1" sz="2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57" name="Google Shape;157;p25"/>
          <p:cNvSpPr/>
          <p:nvPr/>
        </p:nvSpPr>
        <p:spPr>
          <a:xfrm>
            <a:off x="14185388" y="9130263"/>
            <a:ext cx="1712100" cy="529500"/>
          </a:xfrm>
          <a:prstGeom prst="roundRect">
            <a:avLst>
              <a:gd fmla="val 16667" name="adj"/>
            </a:avLst>
          </a:prstGeom>
          <a:solidFill>
            <a:srgbClr val="EEA0A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Memory Controller</a:t>
            </a:r>
            <a:endParaRPr/>
          </a:p>
        </p:txBody>
      </p:sp>
      <p:sp>
        <p:nvSpPr>
          <p:cNvPr id="158" name="Google Shape;158;p25"/>
          <p:cNvSpPr txBox="1"/>
          <p:nvPr/>
        </p:nvSpPr>
        <p:spPr>
          <a:xfrm>
            <a:off x="17029300" y="7534425"/>
            <a:ext cx="4279200" cy="1361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137150">
            <a:noAutofit/>
          </a:bodyPr>
          <a:lstStyle/>
          <a:p>
            <a:pPr indent="0" lvl="0" marL="11430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Accessing data follows a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sequence of MC commands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with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 standard timing parameters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59" name="Google Shape;159;p25"/>
          <p:cNvCxnSpPr>
            <a:stCxn id="158" idx="1"/>
            <a:endCxn id="157" idx="3"/>
          </p:cNvCxnSpPr>
          <p:nvPr/>
        </p:nvCxnSpPr>
        <p:spPr>
          <a:xfrm flipH="1">
            <a:off x="15897400" y="8215125"/>
            <a:ext cx="1131900" cy="11799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60" name="Google Shape;160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858586" y="9425099"/>
            <a:ext cx="4644553" cy="794383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/>
          <p:nvPr/>
        </p:nvSpPr>
        <p:spPr>
          <a:xfrm>
            <a:off x="17596663" y="10030588"/>
            <a:ext cx="1099200" cy="974100"/>
          </a:xfrm>
          <a:prstGeom prst="rect">
            <a:avLst/>
          </a:prstGeom>
          <a:solidFill>
            <a:srgbClr val="FFFFFF">
              <a:alpha val="62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5"/>
          <p:cNvSpPr/>
          <p:nvPr/>
        </p:nvSpPr>
        <p:spPr>
          <a:xfrm>
            <a:off x="18695763" y="9923563"/>
            <a:ext cx="2472900" cy="939000"/>
          </a:xfrm>
          <a:prstGeom prst="rect">
            <a:avLst/>
          </a:prstGeom>
          <a:solidFill>
            <a:srgbClr val="FFFFFF">
              <a:alpha val="62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5"/>
          <p:cNvSpPr/>
          <p:nvPr/>
        </p:nvSpPr>
        <p:spPr>
          <a:xfrm>
            <a:off x="18927613" y="9395338"/>
            <a:ext cx="2625300" cy="492900"/>
          </a:xfrm>
          <a:prstGeom prst="rect">
            <a:avLst/>
          </a:prstGeom>
          <a:solidFill>
            <a:srgbClr val="FFFFFF">
              <a:alpha val="6257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64" name="Google Shape;164;p25"/>
          <p:cNvCxnSpPr/>
          <p:nvPr/>
        </p:nvCxnSpPr>
        <p:spPr>
          <a:xfrm>
            <a:off x="13518343" y="6053481"/>
            <a:ext cx="0" cy="4745400"/>
          </a:xfrm>
          <a:prstGeom prst="straightConnector1">
            <a:avLst/>
          </a:prstGeom>
          <a:noFill/>
          <a:ln cap="flat" cmpd="sng" w="76200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5" name="Google Shape;165;p25"/>
          <p:cNvSpPr txBox="1"/>
          <p:nvPr/>
        </p:nvSpPr>
        <p:spPr>
          <a:xfrm>
            <a:off x="17005475" y="6180350"/>
            <a:ext cx="3864000" cy="881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14300" rtl="0" algn="l">
              <a:lnSpc>
                <a:spcPct val="114000"/>
              </a:lnSpc>
              <a:spcBef>
                <a:spcPts val="0"/>
              </a:spcBef>
              <a:spcAft>
                <a:spcPts val="500"/>
              </a:spcAft>
              <a:buNone/>
            </a:pP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DRAM operates at a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standard voltage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(e.g., DDR3 at 1.35V)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66" name="Google Shape;166;p25"/>
          <p:cNvCxnSpPr>
            <a:stCxn id="165" idx="1"/>
          </p:cNvCxnSpPr>
          <p:nvPr/>
        </p:nvCxnSpPr>
        <p:spPr>
          <a:xfrm flipH="1">
            <a:off x="15990875" y="6621050"/>
            <a:ext cx="1014600" cy="5646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7" name="Google Shape;167;p25"/>
          <p:cNvSpPr txBox="1"/>
          <p:nvPr/>
        </p:nvSpPr>
        <p:spPr>
          <a:xfrm>
            <a:off x="8292300" y="7563900"/>
            <a:ext cx="5284200" cy="243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Modern DNNs can have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100+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layers</a:t>
            </a:r>
            <a:endParaRPr sz="21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●"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3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main data types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in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a DNN layer:</a:t>
            </a:r>
            <a:endParaRPr sz="21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Weights, </a:t>
            </a:r>
            <a:r>
              <a:rPr b="1" lang="en" sz="21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Input Feature Maps (IFMs),</a:t>
            </a:r>
            <a:endParaRPr b="1" sz="2100">
              <a:solidFill>
                <a:srgbClr val="07376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Output Feature Maps (OFMs)</a:t>
            </a:r>
            <a:endParaRPr b="1" sz="2100">
              <a:solidFill>
                <a:srgbClr val="073763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Large # weights/IFM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s 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enable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high learning capacity</a:t>
            </a:r>
            <a:endParaRPr b="1" sz="21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mbria"/>
              <a:buChar char="●"/>
            </a:pP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If weights/IFMs have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bit errors,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the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DNN can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still maintain accuracy</a:t>
            </a:r>
            <a:endParaRPr b="1" sz="21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solidFill>
                <a:srgbClr val="073763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8" name="Google Shape;168;p25"/>
          <p:cNvSpPr txBox="1"/>
          <p:nvPr/>
        </p:nvSpPr>
        <p:spPr>
          <a:xfrm>
            <a:off x="603375" y="11925000"/>
            <a:ext cx="43944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Two Key Observations:</a:t>
            </a:r>
            <a:endParaRPr b="1" sz="21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Font typeface="Cambria"/>
              <a:buAutoNum type="arabicPeriod"/>
            </a:pPr>
            <a:r>
              <a:rPr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DNNs have an </a:t>
            </a:r>
            <a:r>
              <a:rPr b="1" lang="en" sz="21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intrinsic robustness</a:t>
            </a:r>
            <a:r>
              <a:rPr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to errors</a:t>
            </a:r>
            <a:r>
              <a:rPr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in the weights and feature maps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-361950" lvl="0" marL="45720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SzPts val="2100"/>
              <a:buFont typeface="Cambria"/>
              <a:buAutoNum type="arabicPeriod"/>
            </a:pP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We can </a:t>
            </a:r>
            <a:r>
              <a:rPr b="1" lang="en" sz="21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reduce DRAM energy consumption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b="1" lang="en" sz="21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latency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if we tolerate </a:t>
            </a:r>
            <a:r>
              <a:rPr b="1" lang="en" sz="21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more bit errors</a:t>
            </a:r>
            <a:endParaRPr b="1" sz="2100">
              <a:solidFill>
                <a:srgbClr val="990000"/>
              </a:solidFill>
            </a:endParaRPr>
          </a:p>
        </p:txBody>
      </p:sp>
      <p:sp>
        <p:nvSpPr>
          <p:cNvPr id="169" name="Google Shape;169;p25"/>
          <p:cNvSpPr txBox="1"/>
          <p:nvPr/>
        </p:nvSpPr>
        <p:spPr>
          <a:xfrm>
            <a:off x="5186588" y="12771775"/>
            <a:ext cx="4644600" cy="1454700"/>
          </a:xfrm>
          <a:prstGeom prst="rect">
            <a:avLst/>
          </a:prstGeom>
          <a:noFill/>
          <a:ln cap="flat" cmpd="sng" w="19050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1.   DNN error tolerance boosting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2.   DNN and DRAM characterization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3.   DNN to DRAM mapping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0" name="Google Shape;170;p25"/>
          <p:cNvSpPr txBox="1"/>
          <p:nvPr/>
        </p:nvSpPr>
        <p:spPr>
          <a:xfrm>
            <a:off x="5110850" y="12120513"/>
            <a:ext cx="3594000" cy="4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21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Three Step Mechanism:</a:t>
            </a:r>
            <a:endParaRPr/>
          </a:p>
        </p:txBody>
      </p:sp>
      <p:sp>
        <p:nvSpPr>
          <p:cNvPr id="171" name="Google Shape;171;p25"/>
          <p:cNvSpPr/>
          <p:nvPr/>
        </p:nvSpPr>
        <p:spPr>
          <a:xfrm>
            <a:off x="701950" y="14803050"/>
            <a:ext cx="9129300" cy="10161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91425" wrap="square" tIns="0">
            <a:noAutofit/>
          </a:bodyPr>
          <a:lstStyle/>
          <a:p>
            <a:pPr indent="0" lvl="0" marL="0" rtl="0"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100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Approximate DRAM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(voltage/latency-scaled DRAM) can provide </a:t>
            </a:r>
            <a:r>
              <a:rPr b="1" lang="en" sz="21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higher energy-efficiency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and </a:t>
            </a:r>
            <a:r>
              <a:rPr b="1" lang="en" sz="21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performance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for</a:t>
            </a:r>
            <a:r>
              <a:rPr b="1" lang="en" sz="21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100">
                <a:solidFill>
                  <a:srgbClr val="1155CC"/>
                </a:solidFill>
                <a:latin typeface="Cambria"/>
                <a:ea typeface="Cambria"/>
                <a:cs typeface="Cambria"/>
                <a:sym typeface="Cambria"/>
              </a:rPr>
              <a:t>error-tolerant DNN workloads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10352350" y="11913250"/>
            <a:ext cx="67050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Goal: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Maintain accuracy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when DNN is exposed to bit errors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4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Mechanism: </a:t>
            </a:r>
            <a:endParaRPr b="1" sz="2200"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b="1" lang="en" sz="22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Retrain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the DNN wi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th </a:t>
            </a:r>
            <a:r>
              <a:rPr b="1" lang="en" sz="22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approximate memory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to adapt the DNN to unreliable cells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Gradually increase the error rate</a:t>
            </a: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of the approximate DRAM to build error tolerance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2400"/>
              </a:spcAft>
              <a:buClr>
                <a:schemeClr val="dk1"/>
              </a:buClr>
              <a:buSzPts val="2200"/>
              <a:buFont typeface="Cambria"/>
              <a:buAutoNum type="arabicPeriod"/>
            </a:pP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Filter </a:t>
            </a:r>
            <a:r>
              <a:rPr b="1" lang="en" sz="2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out-of-range values</a:t>
            </a:r>
            <a:r>
              <a:rPr lang="en" sz="2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(e.g., &gt;10</a:t>
            </a:r>
            <a:r>
              <a:rPr baseline="30000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15</a:t>
            </a: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) based on knowledge of the DNN weight and IFM distribution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3" name="Google Shape;173;p2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7708472" y="14245875"/>
            <a:ext cx="978300" cy="102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5"/>
          <p:cNvSpPr txBox="1"/>
          <p:nvPr/>
        </p:nvSpPr>
        <p:spPr>
          <a:xfrm>
            <a:off x="17297000" y="12824163"/>
            <a:ext cx="18015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Forward Pass with Approximate DRAM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5" name="Google Shape;175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328008" y="15386512"/>
            <a:ext cx="1525836" cy="492866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 txBox="1"/>
          <p:nvPr/>
        </p:nvSpPr>
        <p:spPr>
          <a:xfrm>
            <a:off x="19557525" y="12881075"/>
            <a:ext cx="15258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Backward Pass with Reliable DRAM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7" name="Google Shape;177;p25"/>
          <p:cNvSpPr txBox="1"/>
          <p:nvPr/>
        </p:nvSpPr>
        <p:spPr>
          <a:xfrm>
            <a:off x="18681830" y="11979400"/>
            <a:ext cx="1712100" cy="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Gradient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Update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8" name="Google Shape;178;p25"/>
          <p:cNvSpPr txBox="1"/>
          <p:nvPr/>
        </p:nvSpPr>
        <p:spPr>
          <a:xfrm>
            <a:off x="16876900" y="12076663"/>
            <a:ext cx="797400" cy="4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Input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79" name="Google Shape;179;p25"/>
          <p:cNvSpPr txBox="1"/>
          <p:nvPr/>
        </p:nvSpPr>
        <p:spPr>
          <a:xfrm>
            <a:off x="16785488" y="15182250"/>
            <a:ext cx="1201500" cy="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Output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and Loss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80" name="Google Shape;180;p25"/>
          <p:cNvCxnSpPr/>
          <p:nvPr/>
        </p:nvCxnSpPr>
        <p:spPr>
          <a:xfrm>
            <a:off x="17269525" y="12602738"/>
            <a:ext cx="13800" cy="25959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1" name="Google Shape;181;p25"/>
          <p:cNvCxnSpPr/>
          <p:nvPr/>
        </p:nvCxnSpPr>
        <p:spPr>
          <a:xfrm>
            <a:off x="17813900" y="15585075"/>
            <a:ext cx="1461900" cy="174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2" name="Google Shape;182;p25"/>
          <p:cNvCxnSpPr/>
          <p:nvPr/>
        </p:nvCxnSpPr>
        <p:spPr>
          <a:xfrm rot="10800000">
            <a:off x="19537913" y="12732525"/>
            <a:ext cx="0" cy="2737800"/>
          </a:xfrm>
          <a:prstGeom prst="straightConnector1">
            <a:avLst/>
          </a:prstGeom>
          <a:noFill/>
          <a:ln cap="flat" cmpd="sng" w="19050">
            <a:solidFill>
              <a:srgbClr val="595959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83" name="Google Shape;183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0139899" y="14408451"/>
            <a:ext cx="474599" cy="43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5"/>
          <p:cNvSpPr txBox="1"/>
          <p:nvPr/>
        </p:nvSpPr>
        <p:spPr>
          <a:xfrm>
            <a:off x="285400" y="16871750"/>
            <a:ext cx="7380900" cy="39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Goal: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Find the </a:t>
            </a: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highest tolerable error rates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of the DNN and the</a:t>
            </a:r>
            <a:r>
              <a:rPr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corresponding DRAM parameters</a:t>
            </a:r>
            <a:endParaRPr b="1" sz="2200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3429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Mechanism: </a:t>
            </a:r>
            <a:r>
              <a:rPr b="1" lang="en" sz="2200">
                <a:solidFill>
                  <a:srgbClr val="BF9000"/>
                </a:solidFill>
                <a:latin typeface="Cambria"/>
                <a:ea typeface="Cambria"/>
                <a:cs typeface="Cambria"/>
                <a:sym typeface="Cambria"/>
              </a:rPr>
              <a:t>Measure error resilience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of </a:t>
            </a:r>
            <a:r>
              <a:rPr b="1" lang="en" sz="2200">
                <a:solidFill>
                  <a:srgbClr val="BF9000"/>
                </a:solidFill>
                <a:latin typeface="Cambria"/>
                <a:ea typeface="Cambria"/>
                <a:cs typeface="Cambria"/>
                <a:sym typeface="Cambria"/>
              </a:rPr>
              <a:t>each DNN data type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on the approximate DRAM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1885950" lvl="0" marL="2228850" rtl="0" algn="l">
              <a:spcBef>
                <a:spcPts val="240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Two ways</a:t>
            </a: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to c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haracterize</a:t>
            </a: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 sz="22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800100" rtl="0" algn="l">
              <a:spcBef>
                <a:spcPts val="100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b="1" lang="en" sz="22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Coarse-grained characterization:</a:t>
            </a:r>
            <a:endParaRPr b="1" sz="2200">
              <a:solidFill>
                <a:srgbClr val="1C458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8600" lvl="0" marL="8001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Scale voltage/latency of all DNN data equally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800100" rtl="0" algn="l">
              <a:spcBef>
                <a:spcPts val="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b="1" lang="en" sz="22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Fine-grained characterization</a:t>
            </a:r>
            <a:endParaRPr b="1" sz="2200">
              <a:solidFill>
                <a:srgbClr val="741B4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	   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 Different scaling of each DNN layer and data type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5" name="Google Shape;185;p25"/>
          <p:cNvSpPr txBox="1"/>
          <p:nvPr/>
        </p:nvSpPr>
        <p:spPr>
          <a:xfrm>
            <a:off x="8016825" y="16898875"/>
            <a:ext cx="130665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Cambria"/>
                <a:ea typeface="Cambria"/>
                <a:cs typeface="Cambria"/>
                <a:sym typeface="Cambria"/>
              </a:rPr>
              <a:t>Goal: 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match error tolerance</a:t>
            </a: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of DNN with DRAM </a:t>
            </a:r>
            <a:r>
              <a:rPr b="1" lang="en" sz="24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error rates</a:t>
            </a:r>
            <a:endParaRPr sz="24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B5394"/>
                </a:solidFill>
                <a:latin typeface="Cambria"/>
                <a:ea typeface="Cambria"/>
                <a:cs typeface="Cambria"/>
                <a:sym typeface="Cambria"/>
              </a:rPr>
              <a:t>Coarse-grained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: assign the single best voltage/latency value that </a:t>
            </a:r>
            <a:r>
              <a:rPr b="1" lang="en" sz="2400">
                <a:solidFill>
                  <a:srgbClr val="0B5394"/>
                </a:solidFill>
                <a:latin typeface="Cambria"/>
                <a:ea typeface="Cambria"/>
                <a:cs typeface="Cambria"/>
                <a:sym typeface="Cambria"/>
              </a:rPr>
              <a:t>meets the target DNN accuracy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-1943100" lvl="0" marL="19431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Fine-grained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: a </a:t>
            </a:r>
            <a:r>
              <a:rPr b="1" lang="en" sz="24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greedy algorithm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that matches the most error sensitive </a:t>
            </a:r>
            <a:r>
              <a:rPr lang="en" sz="24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DNN data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400">
                <a:latin typeface="Cambria"/>
                <a:ea typeface="Cambria"/>
                <a:cs typeface="Cambria"/>
                <a:sym typeface="Cambria"/>
              </a:rPr>
              <a:t>to the most reliable DRAM partitions first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6" name="Google Shape;186;p25"/>
          <p:cNvSpPr txBox="1"/>
          <p:nvPr/>
        </p:nvSpPr>
        <p:spPr>
          <a:xfrm>
            <a:off x="7155350" y="19170275"/>
            <a:ext cx="24729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18287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Example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Characterization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and Mapping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of ResNet-50: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7" name="Google Shape;187;p25"/>
          <p:cNvSpPr/>
          <p:nvPr/>
        </p:nvSpPr>
        <p:spPr>
          <a:xfrm>
            <a:off x="522225" y="21044100"/>
            <a:ext cx="4644600" cy="745500"/>
          </a:xfrm>
          <a:prstGeom prst="roundRect">
            <a:avLst>
              <a:gd fmla="val 16667" name="adj"/>
            </a:avLst>
          </a:prstGeom>
          <a:solidFill>
            <a:srgbClr val="D9EAD3"/>
          </a:solidFill>
          <a:ln>
            <a:noFill/>
          </a:ln>
        </p:spPr>
        <p:txBody>
          <a:bodyPr anchorCtr="0" anchor="t" bIns="74025" lIns="148075" spcFirstLastPara="1" rIns="148075" wrap="square" tIns="740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7</a:t>
            </a:r>
            <a:r>
              <a:rPr b="1" lang="en" sz="3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: DRAM Error Models</a:t>
            </a:r>
            <a:endParaRPr sz="1000">
              <a:solidFill>
                <a:srgbClr val="073763"/>
              </a:solidFill>
            </a:endParaRPr>
          </a:p>
        </p:txBody>
      </p:sp>
      <p:sp>
        <p:nvSpPr>
          <p:cNvPr id="188" name="Google Shape;188;p25"/>
          <p:cNvSpPr txBox="1"/>
          <p:nvPr/>
        </p:nvSpPr>
        <p:spPr>
          <a:xfrm>
            <a:off x="615875" y="21909575"/>
            <a:ext cx="46446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Problem: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Retraining is </a:t>
            </a: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not always feasible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on </a:t>
            </a: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the approx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.</a:t>
            </a: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DRAM device 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Goal:</a:t>
            </a: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Perform retraining and error characterization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200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without use of the approximate DRAM device</a:t>
            </a:r>
            <a:endParaRPr b="1" sz="2200">
              <a:solidFill>
                <a:srgbClr val="B45F06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cxnSp>
        <p:nvCxnSpPr>
          <p:cNvPr id="189" name="Google Shape;189;p25"/>
          <p:cNvCxnSpPr/>
          <p:nvPr/>
        </p:nvCxnSpPr>
        <p:spPr>
          <a:xfrm flipH="1">
            <a:off x="7079000" y="18589875"/>
            <a:ext cx="24000" cy="2326800"/>
          </a:xfrm>
          <a:prstGeom prst="straightConnector1">
            <a:avLst/>
          </a:prstGeom>
          <a:noFill/>
          <a:ln cap="flat" cmpd="sng" w="57150">
            <a:solidFill>
              <a:srgbClr val="D9EAD3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90" name="Google Shape;190;p25"/>
          <p:cNvCxnSpPr/>
          <p:nvPr/>
        </p:nvCxnSpPr>
        <p:spPr>
          <a:xfrm flipH="1">
            <a:off x="7817550" y="16731316"/>
            <a:ext cx="600" cy="1866300"/>
          </a:xfrm>
          <a:prstGeom prst="straightConnector1">
            <a:avLst/>
          </a:prstGeom>
          <a:noFill/>
          <a:ln cap="flat" cmpd="sng" w="76200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25"/>
          <p:cNvCxnSpPr/>
          <p:nvPr/>
        </p:nvCxnSpPr>
        <p:spPr>
          <a:xfrm>
            <a:off x="7103000" y="18570125"/>
            <a:ext cx="755700" cy="13800"/>
          </a:xfrm>
          <a:prstGeom prst="straightConnector1">
            <a:avLst/>
          </a:prstGeom>
          <a:noFill/>
          <a:ln cap="flat" cmpd="sng" w="57150">
            <a:solidFill>
              <a:srgbClr val="D9EAD3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192" name="Google Shape;192;p25"/>
          <p:cNvGrpSpPr/>
          <p:nvPr/>
        </p:nvGrpSpPr>
        <p:grpSpPr>
          <a:xfrm>
            <a:off x="710553" y="25528220"/>
            <a:ext cx="1899838" cy="1664427"/>
            <a:chOff x="-6084414" y="25263666"/>
            <a:chExt cx="2007012" cy="2054595"/>
          </a:xfrm>
        </p:grpSpPr>
        <p:grpSp>
          <p:nvGrpSpPr>
            <p:cNvPr id="193" name="Google Shape;193;p25"/>
            <p:cNvGrpSpPr/>
            <p:nvPr/>
          </p:nvGrpSpPr>
          <p:grpSpPr>
            <a:xfrm>
              <a:off x="-6084414" y="25263666"/>
              <a:ext cx="2007012" cy="2054595"/>
              <a:chOff x="3087500" y="1214100"/>
              <a:chExt cx="2815674" cy="3067475"/>
            </a:xfrm>
          </p:grpSpPr>
          <p:pic>
            <p:nvPicPr>
              <p:cNvPr id="194" name="Google Shape;194;p25"/>
              <p:cNvPicPr preferRelativeResize="0"/>
              <p:nvPr/>
            </p:nvPicPr>
            <p:blipFill rotWithShape="1">
              <a:blip r:embed="rId15">
                <a:alphaModFix/>
              </a:blip>
              <a:srcRect b="0" l="30703" r="34314" t="0"/>
              <a:stretch/>
            </p:blipFill>
            <p:spPr>
              <a:xfrm>
                <a:off x="3087500" y="1214100"/>
                <a:ext cx="2815674" cy="30674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5" name="Google Shape;195;p25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3142325" y="2050850"/>
                <a:ext cx="168200" cy="9144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6" name="Google Shape;196;p25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3238950" y="2259000"/>
                <a:ext cx="168200" cy="8275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7" name="Google Shape;197;p25"/>
              <p:cNvPicPr preferRelativeResize="0"/>
              <p:nvPr/>
            </p:nvPicPr>
            <p:blipFill>
              <a:blip r:embed="rId16">
                <a:alphaModFix/>
              </a:blip>
              <a:stretch>
                <a:fillRect/>
              </a:stretch>
            </p:blipFill>
            <p:spPr>
              <a:xfrm>
                <a:off x="3238950" y="2563800"/>
                <a:ext cx="168200" cy="827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98" name="Google Shape;198;p25"/>
            <p:cNvSpPr/>
            <p:nvPr/>
          </p:nvSpPr>
          <p:spPr>
            <a:xfrm>
              <a:off x="-5701100" y="25576000"/>
              <a:ext cx="217800" cy="209100"/>
            </a:xfrm>
            <a:prstGeom prst="rect">
              <a:avLst/>
            </a:prstGeom>
            <a:solidFill>
              <a:srgbClr val="F76060">
                <a:alpha val="54750"/>
              </a:srgbClr>
            </a:solidFill>
            <a:ln>
              <a:noFill/>
            </a:ln>
          </p:spPr>
          <p:txBody>
            <a:bodyPr anchorCtr="0" anchor="ctr" bIns="0" lIns="4570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ambria"/>
                  <a:ea typeface="Cambria"/>
                  <a:cs typeface="Cambria"/>
                  <a:sym typeface="Cambria"/>
                </a:rPr>
                <a:t>1</a:t>
              </a:r>
              <a:endParaRPr sz="1200"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199" name="Google Shape;199;p25"/>
            <p:cNvSpPr/>
            <p:nvPr/>
          </p:nvSpPr>
          <p:spPr>
            <a:xfrm>
              <a:off x="-4816000" y="25785100"/>
              <a:ext cx="217800" cy="209100"/>
            </a:xfrm>
            <a:prstGeom prst="rect">
              <a:avLst/>
            </a:prstGeom>
            <a:solidFill>
              <a:srgbClr val="F76060">
                <a:alpha val="54750"/>
              </a:srgbClr>
            </a:solidFill>
            <a:ln>
              <a:noFill/>
            </a:ln>
          </p:spPr>
          <p:txBody>
            <a:bodyPr anchorCtr="0" anchor="ctr" bIns="91425" lIns="45700" spcFirstLastPara="1" rIns="91425" wrap="square" tIns="45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>
                  <a:latin typeface="Cambria"/>
                  <a:ea typeface="Cambria"/>
                  <a:cs typeface="Cambria"/>
                  <a:sym typeface="Cambria"/>
                </a:rPr>
                <a:t>1</a:t>
              </a:r>
              <a:endParaRPr sz="1200">
                <a:latin typeface="Cambria"/>
                <a:ea typeface="Cambria"/>
                <a:cs typeface="Cambria"/>
                <a:sym typeface="Cambria"/>
              </a:endParaRPr>
            </a:p>
          </p:txBody>
        </p:sp>
        <p:sp>
          <p:nvSpPr>
            <p:cNvPr id="200" name="Google Shape;200;p25"/>
            <p:cNvSpPr/>
            <p:nvPr/>
          </p:nvSpPr>
          <p:spPr>
            <a:xfrm>
              <a:off x="-5258650" y="25977325"/>
              <a:ext cx="217800" cy="209100"/>
            </a:xfrm>
            <a:prstGeom prst="rect">
              <a:avLst/>
            </a:prstGeom>
            <a:solidFill>
              <a:srgbClr val="F76060">
                <a:alpha val="54750"/>
              </a:srgbClr>
            </a:solidFill>
            <a:ln>
              <a:noFill/>
            </a:ln>
          </p:spPr>
          <p:txBody>
            <a:bodyPr anchorCtr="0" anchor="ctr" bIns="0" lIns="4570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latin typeface="Cambria"/>
                  <a:ea typeface="Cambria"/>
                  <a:cs typeface="Cambria"/>
                  <a:sym typeface="Cambria"/>
                </a:rPr>
                <a:t>1</a:t>
              </a:r>
              <a:endParaRPr>
                <a:latin typeface="Cambria"/>
                <a:ea typeface="Cambria"/>
                <a:cs typeface="Cambria"/>
                <a:sym typeface="Cambria"/>
              </a:endParaRPr>
            </a:p>
          </p:txBody>
        </p:sp>
      </p:grpSp>
      <p:sp>
        <p:nvSpPr>
          <p:cNvPr id="201" name="Google Shape;201;p25"/>
          <p:cNvSpPr txBox="1"/>
          <p:nvPr/>
        </p:nvSpPr>
        <p:spPr>
          <a:xfrm>
            <a:off x="590925" y="23831125"/>
            <a:ext cx="4173300" cy="15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Model 0: </a:t>
            </a: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Uniform Random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Model 1: </a:t>
            </a: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Bit Value Dependent</a:t>
            </a:r>
            <a:endParaRPr b="1" sz="22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Model 3: </a:t>
            </a: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Bitline Correlated</a:t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Model 4: </a:t>
            </a: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Wordline Correlated</a:t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2" name="Google Shape;202;p25"/>
          <p:cNvSpPr txBox="1"/>
          <p:nvPr/>
        </p:nvSpPr>
        <p:spPr>
          <a:xfrm>
            <a:off x="2684114" y="25452025"/>
            <a:ext cx="2007000" cy="8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Modification to Retraining: 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Forward Pass with the DRAM Error Model</a:t>
            </a:r>
            <a:endParaRPr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3" name="Google Shape;203;p25"/>
          <p:cNvSpPr txBox="1"/>
          <p:nvPr/>
        </p:nvSpPr>
        <p:spPr>
          <a:xfrm>
            <a:off x="5348900" y="21766825"/>
            <a:ext cx="8078400" cy="327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●"/>
            </a:pPr>
            <a:r>
              <a:rPr b="1" lang="en" sz="2200">
                <a:solidFill>
                  <a:srgbClr val="351C75"/>
                </a:solidFill>
                <a:latin typeface="Cambria"/>
                <a:ea typeface="Cambria"/>
                <a:cs typeface="Cambria"/>
                <a:sym typeface="Cambria"/>
              </a:rPr>
              <a:t>8 DNN workloads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with int4, int8, int16, FP32 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quantizations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741B47"/>
              </a:buClr>
              <a:buSzPts val="2200"/>
              <a:buFont typeface="Cambria"/>
              <a:buChar char="○"/>
            </a:pPr>
            <a:r>
              <a:rPr b="1" lang="en" sz="22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ResNet101, MobileNetV2, VGG16, DenseNet201, SqueezeNet1.1, AlexNet, YOLO, YOLOTiny</a:t>
            </a:r>
            <a:endParaRPr b="1" sz="2200">
              <a:solidFill>
                <a:srgbClr val="741B47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●"/>
            </a:pP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Custom </a:t>
            </a: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PyTorch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-based DNN framework to run DNN inference with error models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●"/>
            </a:pP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SoftMC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framework</a:t>
            </a:r>
            <a:r>
              <a:rPr baseline="30000" lang="en" sz="2200">
                <a:latin typeface="Cambria"/>
                <a:ea typeface="Cambria"/>
                <a:cs typeface="Cambria"/>
                <a:sym typeface="Cambria"/>
              </a:rPr>
              <a:t>1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to run inference data accesses on </a:t>
            </a:r>
            <a:r>
              <a:rPr b="1" lang="en" sz="2200">
                <a:solidFill>
                  <a:srgbClr val="38761D"/>
                </a:solidFill>
                <a:latin typeface="Cambria"/>
                <a:ea typeface="Cambria"/>
                <a:cs typeface="Cambria"/>
                <a:sym typeface="Cambria"/>
              </a:rPr>
              <a:t>real DDR3 DRAM modules</a:t>
            </a:r>
            <a:endParaRPr b="1" sz="2200">
              <a:solidFill>
                <a:srgbClr val="38761D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●"/>
            </a:pPr>
            <a:r>
              <a:rPr b="1" lang="en" sz="2200">
                <a:solidFill>
                  <a:srgbClr val="660000"/>
                </a:solidFill>
                <a:latin typeface="Cambria"/>
                <a:ea typeface="Cambria"/>
                <a:cs typeface="Cambria"/>
                <a:sym typeface="Cambria"/>
              </a:rPr>
              <a:t>Ramulator, ZSim, GPGPUSim</a:t>
            </a: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, and </a:t>
            </a:r>
            <a:r>
              <a:rPr b="1" lang="en" sz="2200">
                <a:solidFill>
                  <a:srgbClr val="660000"/>
                </a:solidFill>
                <a:latin typeface="Cambria"/>
                <a:ea typeface="Cambria"/>
                <a:cs typeface="Cambria"/>
                <a:sym typeface="Cambria"/>
              </a:rPr>
              <a:t>SCALE-Sim</a:t>
            </a: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used for DRAM, CPU, GPU, Eyeriss, and TPU simulation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○"/>
            </a:pP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Full configuration can be found in the paper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Cambria"/>
              <a:buChar char="●"/>
            </a:pP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Inference libraries from </a:t>
            </a: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DarkNet, Intel OpenVINO, TVM</a:t>
            </a:r>
            <a:endParaRPr b="1" sz="2200">
              <a:solidFill>
                <a:srgbClr val="741B47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grpSp>
        <p:nvGrpSpPr>
          <p:cNvPr id="204" name="Google Shape;204;p25"/>
          <p:cNvGrpSpPr/>
          <p:nvPr/>
        </p:nvGrpSpPr>
        <p:grpSpPr>
          <a:xfrm>
            <a:off x="17587715" y="21961257"/>
            <a:ext cx="4076768" cy="2481342"/>
            <a:chOff x="2366000" y="755326"/>
            <a:chExt cx="5012625" cy="3380575"/>
          </a:xfrm>
        </p:grpSpPr>
        <p:pic>
          <p:nvPicPr>
            <p:cNvPr id="205" name="Google Shape;205;p25"/>
            <p:cNvPicPr preferRelativeResize="0"/>
            <p:nvPr/>
          </p:nvPicPr>
          <p:blipFill>
            <a:blip r:embed="rId17">
              <a:alphaModFix/>
            </a:blip>
            <a:stretch>
              <a:fillRect/>
            </a:stretch>
          </p:blipFill>
          <p:spPr>
            <a:xfrm>
              <a:off x="2366000" y="755326"/>
              <a:ext cx="4118450" cy="33805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06" name="Google Shape;206;p25"/>
            <p:cNvCxnSpPr/>
            <p:nvPr/>
          </p:nvCxnSpPr>
          <p:spPr>
            <a:xfrm>
              <a:off x="4947125" y="1118125"/>
              <a:ext cx="561000" cy="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207" name="Google Shape;207;p25"/>
            <p:cNvSpPr txBox="1"/>
            <p:nvPr/>
          </p:nvSpPr>
          <p:spPr>
            <a:xfrm>
              <a:off x="5452025" y="794500"/>
              <a:ext cx="1926600" cy="222300"/>
            </a:xfrm>
            <a:prstGeom prst="rect">
              <a:avLst/>
            </a:prstGeom>
            <a:solidFill>
              <a:srgbClr val="F4CCCC"/>
            </a:solidFill>
            <a:ln>
              <a:noFill/>
            </a:ln>
          </p:spPr>
          <p:txBody>
            <a:bodyPr anchorCtr="0" anchor="t" bIns="91425" lIns="91425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Tolerance Boost</a:t>
              </a:r>
              <a:endParaRPr/>
            </a:p>
          </p:txBody>
        </p:sp>
        <p:cxnSp>
          <p:nvCxnSpPr>
            <p:cNvPr id="208" name="Google Shape;208;p25"/>
            <p:cNvCxnSpPr/>
            <p:nvPr/>
          </p:nvCxnSpPr>
          <p:spPr>
            <a:xfrm>
              <a:off x="6405138" y="1107279"/>
              <a:ext cx="439500" cy="1200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id="209" name="Google Shape;209;p25"/>
          <p:cNvPicPr preferRelativeResize="0"/>
          <p:nvPr/>
        </p:nvPicPr>
        <p:blipFill rotWithShape="1">
          <a:blip r:embed="rId18">
            <a:alphaModFix/>
          </a:blip>
          <a:srcRect b="9342" l="0" r="0" t="1506"/>
          <a:stretch/>
        </p:blipFill>
        <p:spPr>
          <a:xfrm>
            <a:off x="13065725" y="24749325"/>
            <a:ext cx="4748176" cy="2122602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5"/>
          <p:cNvSpPr txBox="1"/>
          <p:nvPr/>
        </p:nvSpPr>
        <p:spPr>
          <a:xfrm>
            <a:off x="14017075" y="21985575"/>
            <a:ext cx="3378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Example:</a:t>
            </a: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Boosting Error Tolerance of </a:t>
            </a:r>
            <a:r>
              <a:rPr b="1" lang="en" sz="2200">
                <a:solidFill>
                  <a:srgbClr val="0C343D"/>
                </a:solidFill>
                <a:latin typeface="Cambria"/>
                <a:ea typeface="Cambria"/>
                <a:cs typeface="Cambria"/>
                <a:sym typeface="Cambria"/>
              </a:rPr>
              <a:t>ResNet101</a:t>
            </a:r>
            <a:endParaRPr b="1" sz="2200">
              <a:solidFill>
                <a:srgbClr val="0C343D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1" name="Google Shape;211;p25"/>
          <p:cNvSpPr txBox="1"/>
          <p:nvPr/>
        </p:nvSpPr>
        <p:spPr>
          <a:xfrm>
            <a:off x="14084425" y="22782525"/>
            <a:ext cx="3244200" cy="1529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DNN tolerance boosting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 improves 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a DNN’s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 bit error tolerance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by </a:t>
            </a: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5-10x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2" name="Google Shape;212;p25"/>
          <p:cNvSpPr txBox="1"/>
          <p:nvPr/>
        </p:nvSpPr>
        <p:spPr>
          <a:xfrm>
            <a:off x="17918925" y="24698613"/>
            <a:ext cx="359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741B47"/>
                </a:solidFill>
                <a:latin typeface="Cambria"/>
                <a:ea typeface="Cambria"/>
                <a:cs typeface="Cambria"/>
                <a:sym typeface="Cambria"/>
              </a:rPr>
              <a:t>Example:</a:t>
            </a: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DNN Accuracy of </a:t>
            </a:r>
            <a:r>
              <a:rPr b="1" lang="en" sz="2200">
                <a:solidFill>
                  <a:srgbClr val="073763"/>
                </a:solidFill>
                <a:latin typeface="Cambria"/>
                <a:ea typeface="Cambria"/>
                <a:cs typeface="Cambria"/>
                <a:sym typeface="Cambria"/>
              </a:rPr>
              <a:t>LeNeT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on </a:t>
            </a: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SoftMC</a:t>
            </a:r>
            <a:endParaRPr b="1" sz="2200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3" name="Google Shape;213;p25"/>
          <p:cNvSpPr txBox="1"/>
          <p:nvPr/>
        </p:nvSpPr>
        <p:spPr>
          <a:xfrm>
            <a:off x="17987000" y="25527325"/>
            <a:ext cx="3690900" cy="1281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200025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Cambria"/>
                <a:ea typeface="Cambria"/>
                <a:cs typeface="Cambria"/>
                <a:sym typeface="Cambria"/>
              </a:rPr>
              <a:t>Boosting with error models </a:t>
            </a: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helps </a:t>
            </a:r>
            <a:r>
              <a:rPr b="1" lang="en" sz="20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maintain accuracy</a:t>
            </a:r>
            <a:r>
              <a:rPr lang="en" sz="20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while </a:t>
            </a:r>
            <a:r>
              <a:rPr b="1" lang="en" sz="2000">
                <a:solidFill>
                  <a:srgbClr val="B45F06"/>
                </a:solidFill>
                <a:latin typeface="Cambria"/>
                <a:ea typeface="Cambria"/>
                <a:cs typeface="Cambria"/>
                <a:sym typeface="Cambria"/>
              </a:rPr>
              <a:t>reducing voltage and latency </a:t>
            </a:r>
            <a:r>
              <a:rPr b="1" lang="en" sz="2000">
                <a:latin typeface="Cambria"/>
                <a:ea typeface="Cambria"/>
                <a:cs typeface="Cambria"/>
                <a:sym typeface="Cambria"/>
              </a:rPr>
              <a:t>on real DRAM modules</a:t>
            </a:r>
            <a:endParaRPr b="1" sz="2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14" name="Google Shape;214;p25"/>
          <p:cNvPicPr preferRelativeResize="0"/>
          <p:nvPr/>
        </p:nvPicPr>
        <p:blipFill rotWithShape="1">
          <a:blip r:embed="rId19">
            <a:alphaModFix/>
          </a:blip>
          <a:srcRect b="59709" l="0" r="0" t="0"/>
          <a:stretch/>
        </p:blipFill>
        <p:spPr>
          <a:xfrm>
            <a:off x="6223063" y="25998299"/>
            <a:ext cx="5839151" cy="110639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25"/>
          <p:cNvSpPr txBox="1"/>
          <p:nvPr/>
        </p:nvSpPr>
        <p:spPr>
          <a:xfrm>
            <a:off x="6033425" y="26992150"/>
            <a:ext cx="62934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B5394"/>
                </a:solidFill>
                <a:latin typeface="Cambria"/>
                <a:ea typeface="Cambria"/>
                <a:cs typeface="Cambria"/>
                <a:sym typeface="Cambria"/>
              </a:rPr>
              <a:t>Sample of DNNs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and their </a:t>
            </a:r>
            <a:r>
              <a:rPr b="1" lang="en" sz="2200">
                <a:solidFill>
                  <a:srgbClr val="990000"/>
                </a:solidFill>
                <a:latin typeface="Cambria"/>
                <a:ea typeface="Cambria"/>
                <a:cs typeface="Cambria"/>
                <a:sym typeface="Cambria"/>
              </a:rPr>
              <a:t>tolerable BERs</a:t>
            </a:r>
            <a:endParaRPr b="1" sz="2200">
              <a:solidFill>
                <a:srgbClr val="99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16" name="Google Shape;216;p25"/>
          <p:cNvSpPr txBox="1"/>
          <p:nvPr/>
        </p:nvSpPr>
        <p:spPr>
          <a:xfrm>
            <a:off x="14403850" y="31517175"/>
            <a:ext cx="47481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Hassan, Hasan, et al. "SoftMC: A flexible and practical open-source infrastructure for enabling experimental DRAM studies." </a:t>
            </a:r>
            <a:r>
              <a:rPr i="1" lang="en" sz="1000">
                <a:solidFill>
                  <a:srgbClr val="222222"/>
                </a:solidFill>
                <a:highlight>
                  <a:srgbClr val="FFFFFF"/>
                </a:highlight>
              </a:rPr>
              <a:t>HPCA </a:t>
            </a:r>
            <a:r>
              <a:rPr lang="en" sz="1000">
                <a:solidFill>
                  <a:srgbClr val="222222"/>
                </a:solidFill>
                <a:highlight>
                  <a:srgbClr val="FFFFFF"/>
                </a:highlight>
              </a:rPr>
              <a:t> 2017.</a:t>
            </a:r>
            <a:endParaRPr/>
          </a:p>
        </p:txBody>
      </p:sp>
      <p:cxnSp>
        <p:nvCxnSpPr>
          <p:cNvPr id="217" name="Google Shape;217;p25"/>
          <p:cNvCxnSpPr/>
          <p:nvPr/>
        </p:nvCxnSpPr>
        <p:spPr>
          <a:xfrm flipH="1">
            <a:off x="5179638" y="21741116"/>
            <a:ext cx="39900" cy="5820300"/>
          </a:xfrm>
          <a:prstGeom prst="straightConnector1">
            <a:avLst/>
          </a:prstGeom>
          <a:noFill/>
          <a:ln cap="flat" cmpd="sng" w="76200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8" name="Google Shape;218;p25"/>
          <p:cNvCxnSpPr/>
          <p:nvPr/>
        </p:nvCxnSpPr>
        <p:spPr>
          <a:xfrm rot="10800000">
            <a:off x="535800" y="27478875"/>
            <a:ext cx="4657500" cy="13800"/>
          </a:xfrm>
          <a:prstGeom prst="straightConnector1">
            <a:avLst/>
          </a:prstGeom>
          <a:noFill/>
          <a:ln cap="flat" cmpd="sng" w="76200">
            <a:solidFill>
              <a:srgbClr val="D9EAD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19" name="Google Shape;219;p25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692700" y="28183400"/>
            <a:ext cx="4394400" cy="157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5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857325" y="28180500"/>
            <a:ext cx="4279201" cy="146590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5"/>
          <p:cNvSpPr txBox="1"/>
          <p:nvPr/>
        </p:nvSpPr>
        <p:spPr>
          <a:xfrm>
            <a:off x="736000" y="27627800"/>
            <a:ext cx="46446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DRAM Energy Reductions on CPU</a:t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2" name="Google Shape;222;p25"/>
          <p:cNvSpPr txBox="1"/>
          <p:nvPr/>
        </p:nvSpPr>
        <p:spPr>
          <a:xfrm>
            <a:off x="5411450" y="27627800"/>
            <a:ext cx="56982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Performance Improvements on CPU:</a:t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3" name="Google Shape;223;p25"/>
          <p:cNvSpPr/>
          <p:nvPr/>
        </p:nvSpPr>
        <p:spPr>
          <a:xfrm>
            <a:off x="364900" y="29720947"/>
            <a:ext cx="5284200" cy="10236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Average 21% DRAM energy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lang="en" sz="2200">
                <a:latin typeface="Cambria"/>
                <a:ea typeface="Cambria"/>
                <a:cs typeface="Cambria"/>
                <a:sym typeface="Cambria"/>
              </a:rPr>
              <a:t>reduction</a:t>
            </a:r>
            <a:r>
              <a:rPr lang="en" sz="2200">
                <a:latin typeface="Cambria"/>
                <a:ea typeface="Cambria"/>
                <a:cs typeface="Cambria"/>
                <a:sym typeface="Cambria"/>
              </a:rPr>
              <a:t> </a:t>
            </a:r>
            <a:endParaRPr sz="2200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maintaining accuracy within 1% of original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4" name="Google Shape;224;p25"/>
          <p:cNvSpPr/>
          <p:nvPr/>
        </p:nvSpPr>
        <p:spPr>
          <a:xfrm>
            <a:off x="5758550" y="29824375"/>
            <a:ext cx="4394400" cy="8814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Cambria"/>
                <a:ea typeface="Cambria"/>
                <a:cs typeface="Cambria"/>
                <a:sym typeface="Cambria"/>
              </a:rPr>
              <a:t>Average 8% system speedup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, with 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some</a:t>
            </a:r>
            <a:r>
              <a:rPr lang="en" sz="2100"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achieving </a:t>
            </a:r>
            <a:r>
              <a:rPr b="1" lang="en" sz="2100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up to 17% speedup</a:t>
            </a:r>
            <a:endParaRPr b="1" sz="2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5" name="Google Shape;225;p25"/>
          <p:cNvSpPr txBox="1"/>
          <p:nvPr/>
        </p:nvSpPr>
        <p:spPr>
          <a:xfrm>
            <a:off x="10490150" y="28754300"/>
            <a:ext cx="3594000" cy="15759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Average </a:t>
            </a: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31% on Eyeriss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Average </a:t>
            </a: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32% on TPU</a:t>
            </a:r>
            <a:endParaRPr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683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200"/>
              <a:buFont typeface="Cambria"/>
              <a:buChar char="●"/>
            </a:pPr>
            <a:r>
              <a:rPr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Average </a:t>
            </a: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37%  on Titan X</a:t>
            </a:r>
            <a:endParaRPr sz="2200"/>
          </a:p>
        </p:txBody>
      </p:sp>
      <p:sp>
        <p:nvSpPr>
          <p:cNvPr id="226" name="Google Shape;226;p25"/>
          <p:cNvSpPr txBox="1"/>
          <p:nvPr/>
        </p:nvSpPr>
        <p:spPr>
          <a:xfrm>
            <a:off x="10440650" y="27780200"/>
            <a:ext cx="3594000" cy="9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DRAM Energy Reduction on GPU and Accelerators </a:t>
            </a:r>
            <a:endParaRPr b="1" sz="2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7" name="Google Shape;227;p25"/>
          <p:cNvSpPr txBox="1"/>
          <p:nvPr/>
        </p:nvSpPr>
        <p:spPr>
          <a:xfrm>
            <a:off x="364900" y="30817275"/>
            <a:ext cx="13695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GPUs and accelerators are </a:t>
            </a:r>
            <a:r>
              <a:rPr b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effective at hiding DRAM latency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due to (1) </a:t>
            </a:r>
            <a:r>
              <a:rPr i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effective pre-fetching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and (2) </a:t>
            </a:r>
            <a:r>
              <a:rPr i="1"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large register banks and SRAM buffers</a:t>
            </a: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(exploiting the fixed memory access patterns on DNN inference),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so we find little performance improvement reducing tRCD on GPU and DNN accelerators</a:t>
            </a:r>
            <a:endParaRPr sz="24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4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