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1f9356d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1f9356d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1f9356d9a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1f9356d9a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1f9356d9a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1f9356d9a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2234325e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2234325e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61f9356d9a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61f9356d9a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2234325ed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2234325ed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1f9356d9a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1f9356d9a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1f9356d9a_1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1f9356d9a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325ba962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6325ba962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11" Type="http://schemas.openxmlformats.org/officeDocument/2006/relationships/image" Target="../media/image3.png"/><Relationship Id="rId10" Type="http://schemas.openxmlformats.org/officeDocument/2006/relationships/image" Target="../media/image6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3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6525"/>
            <a:ext cx="9144000" cy="30708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0" y="392600"/>
            <a:ext cx="8520600" cy="102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EDEN</a:t>
            </a:r>
            <a:endParaRPr b="1">
              <a:solidFill>
                <a:srgbClr val="38761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0" y="1377125"/>
            <a:ext cx="9144000" cy="184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Enabling Energy-Efficient, High-Performance</a:t>
            </a:r>
            <a:endParaRPr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Deep Neural Network Inference</a:t>
            </a:r>
            <a:endParaRPr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Using Approximate DRAM</a:t>
            </a:r>
            <a:endParaRPr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1396" y="4190196"/>
            <a:ext cx="2506900" cy="924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0" y="3293925"/>
            <a:ext cx="9144000" cy="8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Skanda Koppula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Lois Orosa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A. Giray Yaglikci</a:t>
            </a:r>
            <a:endParaRPr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Roknoddin Azizi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Taha Shahroodi     Konstantinos Kanellopoulos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Onur Mutlu</a:t>
            </a:r>
            <a:endParaRPr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50" y="6525"/>
            <a:ext cx="9144000" cy="2091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Session 2A: Accelerators for Machine Learning 2 (Monday 1:30PM)</a:t>
            </a:r>
            <a:endParaRPr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850" y="4476375"/>
            <a:ext cx="1891525" cy="3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235500" y="122575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Motivation</a:t>
            </a:r>
            <a:endParaRPr b="1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163825" y="760550"/>
            <a:ext cx="8857200" cy="8568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0" lIns="91425" spcFirstLastPara="1" rIns="91425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Deep neural networks (DNNs) are critical</a:t>
            </a:r>
            <a:endParaRPr b="1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in computer vision, robotics, and many other domains</a:t>
            </a:r>
            <a:endParaRPr b="1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4">
            <a:alphaModFix/>
          </a:blip>
          <a:srcRect b="16488" l="15155" r="16172" t="16728"/>
          <a:stretch/>
        </p:blipFill>
        <p:spPr>
          <a:xfrm>
            <a:off x="6032049" y="1765650"/>
            <a:ext cx="1107826" cy="107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21745" l="6716" r="54570" t="34712"/>
          <a:stretch/>
        </p:blipFill>
        <p:spPr>
          <a:xfrm>
            <a:off x="1503510" y="1722350"/>
            <a:ext cx="1298538" cy="112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5348" y="1950936"/>
            <a:ext cx="663375" cy="66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7853" y="1882276"/>
            <a:ext cx="1603947" cy="899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235500" y="122575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Motivation</a:t>
            </a:r>
            <a:endParaRPr b="1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163825" y="760550"/>
            <a:ext cx="8857200" cy="8568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0" lIns="91425" spcFirstLastPara="1" rIns="91425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Deep neural networks (DNNs) are critical</a:t>
            </a:r>
            <a:endParaRPr b="1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in computer vision, robotics, and many other domains</a:t>
            </a:r>
            <a:endParaRPr b="1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127725" y="3100300"/>
            <a:ext cx="8940000" cy="4932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Modern </a:t>
            </a:r>
            <a:r>
              <a:rPr b="1" lang="en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DNN inference platforms</a:t>
            </a:r>
            <a:r>
              <a:rPr b="1" lang="en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 use DRAM</a:t>
            </a:r>
            <a:endParaRPr b="1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0375" y="3764000"/>
            <a:ext cx="1498719" cy="89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0150" y="3726394"/>
            <a:ext cx="1764999" cy="97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7550" y="3764000"/>
            <a:ext cx="991376" cy="7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7">
            <a:alphaModFix/>
          </a:blip>
          <a:srcRect b="5526" l="16763" r="0" t="0"/>
          <a:stretch/>
        </p:blipFill>
        <p:spPr>
          <a:xfrm rot="-5400000">
            <a:off x="7237113" y="3419161"/>
            <a:ext cx="993601" cy="146737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1087050" y="4426050"/>
            <a:ext cx="2886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mbria"/>
                <a:ea typeface="Cambria"/>
                <a:cs typeface="Cambria"/>
                <a:sym typeface="Cambria"/>
              </a:rPr>
              <a:t>Mobile </a:t>
            </a:r>
            <a:r>
              <a:rPr lang="en" sz="1000">
                <a:latin typeface="Cambria"/>
                <a:ea typeface="Cambria"/>
                <a:cs typeface="Cambria"/>
                <a:sym typeface="Cambria"/>
              </a:rPr>
              <a:t>CPUs</a:t>
            </a:r>
            <a:endParaRPr sz="1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3068250" y="4654650"/>
            <a:ext cx="2886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mbria"/>
                <a:ea typeface="Cambria"/>
                <a:cs typeface="Cambria"/>
                <a:sym typeface="Cambria"/>
              </a:rPr>
              <a:t>GPUs</a:t>
            </a:r>
            <a:endParaRPr sz="1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544450" y="4588475"/>
            <a:ext cx="2985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mbria"/>
                <a:ea typeface="Cambria"/>
                <a:cs typeface="Cambria"/>
                <a:sym typeface="Cambria"/>
              </a:rPr>
              <a:t>    Data Center Accelerators</a:t>
            </a:r>
            <a:endParaRPr sz="1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7000225" y="4619250"/>
            <a:ext cx="17121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mbria"/>
                <a:ea typeface="Cambria"/>
                <a:cs typeface="Cambria"/>
                <a:sym typeface="Cambria"/>
              </a:rPr>
              <a:t>Edge-device Accelerators</a:t>
            </a:r>
            <a:endParaRPr sz="1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8">
            <a:alphaModFix/>
          </a:blip>
          <a:srcRect b="16488" l="15155" r="16172" t="16728"/>
          <a:stretch/>
        </p:blipFill>
        <p:spPr>
          <a:xfrm>
            <a:off x="6032049" y="1765650"/>
            <a:ext cx="1107826" cy="107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 rotWithShape="1">
          <a:blip r:embed="rId9">
            <a:alphaModFix/>
          </a:blip>
          <a:srcRect b="21745" l="6716" r="54570" t="34712"/>
          <a:stretch/>
        </p:blipFill>
        <p:spPr>
          <a:xfrm>
            <a:off x="1503510" y="1722350"/>
            <a:ext cx="1298538" cy="112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65348" y="1950936"/>
            <a:ext cx="663375" cy="66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07853" y="1882276"/>
            <a:ext cx="1603947" cy="8992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type="title"/>
          </p:nvPr>
        </p:nvSpPr>
        <p:spPr>
          <a:xfrm>
            <a:off x="235500" y="122575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Challenges of DNN Inference</a:t>
            </a:r>
            <a:endParaRPr b="1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9" name="Google Shape;99;p16"/>
          <p:cNvSpPr txBox="1"/>
          <p:nvPr>
            <p:ph idx="1" type="body"/>
          </p:nvPr>
        </p:nvSpPr>
        <p:spPr>
          <a:xfrm>
            <a:off x="163825" y="1065350"/>
            <a:ext cx="8857200" cy="14712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0" lIns="91425" spcFirstLastPara="1" rIns="91425" wrap="square" tIns="137150">
            <a:noAutofit/>
          </a:bodyPr>
          <a:lstStyle/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DRAM has high energy consumption</a:t>
            </a:r>
            <a:endParaRPr b="1" sz="24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685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mbria"/>
              <a:buChar char="●"/>
            </a:pPr>
            <a:r>
              <a:rPr b="1"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25% to 70% of system energy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is consumed by DRAM in common 	DNN inference accelerators</a:t>
            </a:r>
            <a:endParaRPr b="1"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>
            <p:ph idx="1" type="body"/>
          </p:nvPr>
        </p:nvSpPr>
        <p:spPr>
          <a:xfrm>
            <a:off x="163825" y="2839150"/>
            <a:ext cx="8857200" cy="1424100"/>
          </a:xfrm>
          <a:prstGeom prst="rect">
            <a:avLst/>
          </a:prstGeom>
          <a:solidFill>
            <a:srgbClr val="D9EAD3"/>
          </a:solidFill>
        </p:spPr>
        <p:txBody>
          <a:bodyPr anchorCtr="0" anchor="t" bIns="0" lIns="91425" spcFirstLastPara="1" rIns="91425" wrap="square" tIns="137150">
            <a:noAutofit/>
          </a:bodyPr>
          <a:lstStyle/>
          <a:p>
            <a:pPr indent="0" lvl="0" marL="2857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DRAM can bottleneck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performance</a:t>
            </a:r>
            <a:endParaRPr b="1" sz="24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685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mbria"/>
              <a:buChar char="●"/>
            </a:pP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Potential </a:t>
            </a:r>
            <a:r>
              <a:rPr b="1"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19% speedup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by </a:t>
            </a:r>
            <a:r>
              <a:rPr b="1"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reducing DRAM latency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on CPU </a:t>
            </a:r>
            <a:endParaRPr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   for some DNNs</a:t>
            </a:r>
            <a:endParaRPr b="1"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2" name="Google Shape;102;p16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398700" y="1185025"/>
            <a:ext cx="8433600" cy="1152900"/>
          </a:xfrm>
          <a:prstGeom prst="rect">
            <a:avLst/>
          </a:prstGeom>
          <a:solidFill>
            <a:srgbClr val="D9EAD3"/>
          </a:solidFill>
        </p:spPr>
        <p:txBody>
          <a:bodyPr anchorCtr="0" anchor="ctr" bIns="91425" lIns="91425" spcFirstLastPara="1" rIns="91425" wrap="square" tIns="274300">
            <a:noAutofit/>
          </a:bodyPr>
          <a:lstStyle/>
          <a:p>
            <a:pPr indent="-381000" lvl="0" marL="74295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DNNs have an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intrinsic robustness</a:t>
            </a: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to errors</a:t>
            </a:r>
            <a:endParaRPr sz="24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74295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 the </a:t>
            </a: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input, weight, and output</a:t>
            </a: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data types</a:t>
            </a:r>
            <a:endParaRPr sz="24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1966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Observations</a:t>
            </a:r>
            <a:endParaRPr b="1" sz="3200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 txBox="1"/>
          <p:nvPr/>
        </p:nvSpPr>
        <p:spPr>
          <a:xfrm>
            <a:off x="398700" y="2635500"/>
            <a:ext cx="8433600" cy="1152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182875">
            <a:noAutofit/>
          </a:bodyPr>
          <a:lstStyle/>
          <a:p>
            <a:pPr indent="-457200" lvl="0" marL="742950" rtl="0" algn="l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2.   We can </a:t>
            </a:r>
            <a:r>
              <a:rPr b="1" lang="en" sz="24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reduce DRAM energy consumption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b="1" lang="en" sz="24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latency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if we tolerate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more bit errors</a:t>
            </a:r>
            <a:endParaRPr b="1">
              <a:solidFill>
                <a:srgbClr val="990000"/>
              </a:solidFill>
            </a:endParaRPr>
          </a:p>
        </p:txBody>
      </p:sp>
      <p:sp>
        <p:nvSpPr>
          <p:cNvPr id="111" name="Google Shape;111;p17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98700" y="1185025"/>
            <a:ext cx="8433600" cy="1152900"/>
          </a:xfrm>
          <a:prstGeom prst="rect">
            <a:avLst/>
          </a:prstGeom>
          <a:solidFill>
            <a:srgbClr val="D9EAD3"/>
          </a:solidFill>
        </p:spPr>
        <p:txBody>
          <a:bodyPr anchorCtr="0" anchor="ctr" bIns="91425" lIns="91425" spcFirstLastPara="1" rIns="91425" wrap="square" tIns="274300">
            <a:noAutofit/>
          </a:bodyPr>
          <a:lstStyle/>
          <a:p>
            <a:pPr indent="-381000" lvl="0" marL="74295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mbria"/>
              <a:buAutoNum type="arabicPeriod"/>
            </a:pP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DNNs have an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intrinsic robustness</a:t>
            </a: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to errors</a:t>
            </a:r>
            <a:endParaRPr sz="24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74295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in input, weight, and output data types</a:t>
            </a:r>
            <a:endParaRPr sz="2400">
              <a:solidFill>
                <a:srgbClr val="274E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1966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Insight</a:t>
            </a:r>
            <a:endParaRPr b="1" sz="3200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398700" y="2635500"/>
            <a:ext cx="8433600" cy="11529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182875">
            <a:noAutofit/>
          </a:bodyPr>
          <a:lstStyle/>
          <a:p>
            <a:pPr indent="-457200" lvl="0" marL="742950" rtl="0" algn="l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2.   DRAM can be </a:t>
            </a:r>
            <a:r>
              <a:rPr b="1" lang="en" sz="24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more energy-efficient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b="1" lang="en" sz="24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lower latency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if we tolerate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low bit reliability</a:t>
            </a:r>
            <a:endParaRPr b="1">
              <a:solidFill>
                <a:srgbClr val="990000"/>
              </a:solidFill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281250" y="857475"/>
            <a:ext cx="8718600" cy="3464100"/>
          </a:xfrm>
          <a:prstGeom prst="rect">
            <a:avLst/>
          </a:prstGeom>
          <a:solidFill>
            <a:srgbClr val="FFFFFF">
              <a:alpha val="865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333000" y="1944575"/>
            <a:ext cx="8564100" cy="15417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182875" wrap="square" tIns="91425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Approximate DRAM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(voltage and latency-scaled DRAM)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can provide 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higher energy-efficiency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performance</a:t>
            </a:r>
            <a:endParaRPr b="1" sz="2400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for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</a:rPr>
              <a:t>error-tolerant DNN inference 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workloads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2" name="Google Shape;122;p18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130275" y="264325"/>
            <a:ext cx="8856000" cy="998700"/>
          </a:xfrm>
          <a:prstGeom prst="rect">
            <a:avLst/>
          </a:prstGeom>
          <a:solidFill>
            <a:srgbClr val="D9EAD3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We propose </a:t>
            </a:r>
            <a:r>
              <a:rPr b="1" lang="en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EDEN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, a mechanism to enable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accurate DNN inference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 on </a:t>
            </a:r>
            <a:r>
              <a:rPr b="1" lang="en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approximate DRAM</a:t>
            </a:r>
            <a:endParaRPr b="1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8100" y="1488300"/>
            <a:ext cx="7439097" cy="316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387900" y="1966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Key Results</a:t>
            </a:r>
            <a:endParaRPr b="1" sz="3200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46912" l="0" r="0" t="0"/>
          <a:stretch/>
        </p:blipFill>
        <p:spPr>
          <a:xfrm>
            <a:off x="0" y="4975225"/>
            <a:ext cx="797350" cy="16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>
            <p:ph idx="12" type="sldNum"/>
          </p:nvPr>
        </p:nvSpPr>
        <p:spPr>
          <a:xfrm>
            <a:off x="86248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560175" y="952325"/>
            <a:ext cx="8721900" cy="17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Cambria"/>
              <a:buChar char="●"/>
            </a:pPr>
            <a:r>
              <a:rPr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CPU</a:t>
            </a:r>
            <a:r>
              <a:rPr b="1"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b="1"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21% DRAM energy</a:t>
            </a:r>
            <a:r>
              <a:rPr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reduction</a:t>
            </a:r>
            <a:r>
              <a:rPr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b="1" lang="en" sz="24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8% speedup</a:t>
            </a:r>
            <a:endParaRPr sz="2400">
              <a:solidFill>
                <a:srgbClr val="1C458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Cambria"/>
              <a:buChar char="●"/>
            </a:pPr>
            <a:r>
              <a:rPr lang="en" sz="2400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GPU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b="1" lang="en" sz="2400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37% DRAM energy reduction</a:t>
            </a:r>
            <a:endParaRPr b="1" sz="2400">
              <a:solidFill>
                <a:srgbClr val="38761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Cambria"/>
              <a:buChar char="●"/>
            </a:pPr>
            <a:r>
              <a:rPr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DNN Accelerators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: 31% DRAM energy reduction</a:t>
            </a:r>
            <a:endParaRPr b="1" sz="24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While m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aintaining a</a:t>
            </a:r>
            <a:r>
              <a:rPr b="1" lang="en" sz="24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user-specified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 accuracy target</a:t>
            </a:r>
            <a:endParaRPr b="1" sz="2400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within</a:t>
            </a:r>
            <a:r>
              <a:rPr lang="en" sz="24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1%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of the original DNN accuracy</a:t>
            </a:r>
            <a:endParaRPr b="1" sz="2400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/>
          <p:nvPr/>
        </p:nvSpPr>
        <p:spPr>
          <a:xfrm>
            <a:off x="0" y="6525"/>
            <a:ext cx="9144000" cy="30708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 txBox="1"/>
          <p:nvPr>
            <p:ph type="ctrTitle"/>
          </p:nvPr>
        </p:nvSpPr>
        <p:spPr>
          <a:xfrm>
            <a:off x="311700" y="392600"/>
            <a:ext cx="8520600" cy="102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EDEN</a:t>
            </a:r>
            <a:endParaRPr b="1">
              <a:solidFill>
                <a:srgbClr val="38761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5" name="Google Shape;145;p21"/>
          <p:cNvSpPr txBox="1"/>
          <p:nvPr>
            <p:ph idx="1" type="subTitle"/>
          </p:nvPr>
        </p:nvSpPr>
        <p:spPr>
          <a:xfrm>
            <a:off x="0" y="1377125"/>
            <a:ext cx="9144000" cy="184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Enabling Energy-Efficient, High-Performance</a:t>
            </a:r>
            <a:endParaRPr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Deep Neural Network Inference</a:t>
            </a:r>
            <a:endParaRPr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Using Approximate DRAM</a:t>
            </a:r>
            <a:endParaRPr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1396" y="4190196"/>
            <a:ext cx="2506900" cy="92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/>
          <p:nvPr>
            <p:ph idx="1" type="subTitle"/>
          </p:nvPr>
        </p:nvSpPr>
        <p:spPr>
          <a:xfrm>
            <a:off x="0" y="3293925"/>
            <a:ext cx="9144000" cy="8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Skanda Koppula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Lois Orosa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A. Giray Yaglikci</a:t>
            </a:r>
            <a:endParaRPr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Roknoddin Azizi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Taha Shahroodi     Konstantinos Kanellopoulos</a:t>
            </a:r>
            <a:r>
              <a:rPr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Onur Mutlu</a:t>
            </a:r>
            <a:endParaRPr sz="2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8" name="Google Shape;148;p21"/>
          <p:cNvSpPr/>
          <p:nvPr/>
        </p:nvSpPr>
        <p:spPr>
          <a:xfrm>
            <a:off x="50" y="6525"/>
            <a:ext cx="9144000" cy="209100"/>
          </a:xfrm>
          <a:prstGeom prst="rect">
            <a:avLst/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Session 2A: Accelerators for Machine Learning 2 (Monday 1:30PM)</a:t>
            </a:r>
            <a:endParaRPr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850" y="4476375"/>
            <a:ext cx="1891525" cy="3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