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51" r:id="rId1"/>
  </p:sldMasterIdLst>
  <p:notesMasterIdLst>
    <p:notesMasterId r:id="rId51"/>
  </p:notesMasterIdLst>
  <p:sldIdLst>
    <p:sldId id="268" r:id="rId2"/>
    <p:sldId id="269" r:id="rId3"/>
    <p:sldId id="272" r:id="rId4"/>
    <p:sldId id="270" r:id="rId5"/>
    <p:sldId id="271" r:id="rId6"/>
    <p:sldId id="273" r:id="rId7"/>
    <p:sldId id="277" r:id="rId8"/>
    <p:sldId id="320" r:id="rId9"/>
    <p:sldId id="278" r:id="rId10"/>
    <p:sldId id="279" r:id="rId11"/>
    <p:sldId id="274" r:id="rId12"/>
    <p:sldId id="328" r:id="rId13"/>
    <p:sldId id="275" r:id="rId14"/>
    <p:sldId id="280" r:id="rId15"/>
    <p:sldId id="276" r:id="rId16"/>
    <p:sldId id="281" r:id="rId17"/>
    <p:sldId id="282" r:id="rId18"/>
    <p:sldId id="283" r:id="rId19"/>
    <p:sldId id="284" r:id="rId20"/>
    <p:sldId id="287" r:id="rId21"/>
    <p:sldId id="286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5" r:id="rId30"/>
    <p:sldId id="296" r:id="rId31"/>
    <p:sldId id="297" r:id="rId32"/>
    <p:sldId id="324" r:id="rId33"/>
    <p:sldId id="299" r:id="rId34"/>
    <p:sldId id="300" r:id="rId35"/>
    <p:sldId id="310" r:id="rId36"/>
    <p:sldId id="325" r:id="rId37"/>
    <p:sldId id="301" r:id="rId38"/>
    <p:sldId id="312" r:id="rId39"/>
    <p:sldId id="319" r:id="rId40"/>
    <p:sldId id="302" r:id="rId41"/>
    <p:sldId id="304" r:id="rId42"/>
    <p:sldId id="308" r:id="rId43"/>
    <p:sldId id="309" r:id="rId44"/>
    <p:sldId id="316" r:id="rId45"/>
    <p:sldId id="321" r:id="rId46"/>
    <p:sldId id="329" r:id="rId47"/>
    <p:sldId id="303" r:id="rId48"/>
    <p:sldId id="317" r:id="rId49"/>
    <p:sldId id="327" r:id="rId50"/>
  </p:sldIdLst>
  <p:sldSz cx="12192000" cy="9144000"/>
  <p:notesSz cx="9144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32D4B"/>
    <a:srgbClr val="E97132"/>
    <a:srgbClr val="FFFFFF"/>
    <a:srgbClr val="2F7E2F"/>
    <a:srgbClr val="21466E"/>
    <a:srgbClr val="D9D9D9"/>
    <a:srgbClr val="E9EEF2"/>
    <a:srgbClr val="FBFCFD"/>
    <a:srgbClr val="3166A1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9A5587-1276-41F9-90DB-A4DEDB4586A3}" v="2" dt="2026-07-01T14:47:35.0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31" autoAdjust="0"/>
    <p:restoredTop sz="69149" autoAdjust="0"/>
  </p:normalViewPr>
  <p:slideViewPr>
    <p:cSldViewPr snapToGrid="0" snapToObjects="1">
      <p:cViewPr varScale="1">
        <p:scale>
          <a:sx n="55" d="100"/>
          <a:sy n="55" d="100"/>
        </p:scale>
        <p:origin x="21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microsoft.com/office/2015/10/relationships/revisionInfo" Target="revisionInfo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4541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0036691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5478208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DE23A1-5055-A55B-186C-16553D61FE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3B50AB-1948-0F32-9635-1027BB0456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07A0029-0644-6372-95DA-D4EA18594E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4729488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134609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241125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0773608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1669513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4417138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3909121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05916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" dirty="0"/>
          </a:p>
        </p:txBody>
      </p:sp>
    </p:spTree>
    <p:extLst>
      <p:ext uri="{BB962C8B-B14F-4D97-AF65-F5344CB8AC3E}">
        <p14:creationId xmlns:p14="http://schemas.microsoft.com/office/powerpoint/2010/main" val="7859679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56693001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7827680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5170375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14397862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50388241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" dirty="0"/>
          </a:p>
        </p:txBody>
      </p:sp>
    </p:spTree>
    <p:extLst>
      <p:ext uri="{BB962C8B-B14F-4D97-AF65-F5344CB8AC3E}">
        <p14:creationId xmlns:p14="http://schemas.microsoft.com/office/powerpoint/2010/main" val="21959989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6982475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70010331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4945899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90700798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15212822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7523839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en-US" sz="1200" dirty="0">
              <a:solidFill>
                <a:srgbClr val="2A3340"/>
              </a:solidFill>
              <a:ea typeface="IBM Plex Sans" pitchFamily="34" charset="-122"/>
              <a:cs typeface="IBM Plex Sans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1219253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E09E5E-0086-A7E9-CD6E-2A2A7DD2C6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721434-8F71-6945-95EF-7ED003F8902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4F51F0-A8FC-1DC8-73CA-7F4849B57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86577638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828800" y="1524000"/>
            <a:ext cx="54864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914400" y="5867400"/>
            <a:ext cx="7315200" cy="4800600"/>
          </a:xfrm>
          <a:prstGeom prst="rect">
            <a:avLst/>
          </a:prstGeom>
        </p:spPr>
        <p:txBody>
          <a:bodyPr/>
          <a:lstStyle/>
          <a:p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6897220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D5CF7CD-BB08-3B66-1FCE-9934129983A4}"/>
              </a:ext>
            </a:extLst>
          </p:cNvPr>
          <p:cNvSpPr/>
          <p:nvPr userDrawn="1"/>
        </p:nvSpPr>
        <p:spPr>
          <a:xfrm>
            <a:off x="0" y="1"/>
            <a:ext cx="12192000" cy="5849006"/>
          </a:xfrm>
          <a:prstGeom prst="rect">
            <a:avLst/>
          </a:prstGeom>
          <a:solidFill>
            <a:srgbClr val="1C3F6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D23E98-EFE5-7842-4E8D-8792C78023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76299" y="1497013"/>
            <a:ext cx="10375901" cy="3182937"/>
          </a:xfrm>
          <a:prstGeom prst="rect">
            <a:avLst/>
          </a:prstGeom>
        </p:spPr>
        <p:txBody>
          <a:bodyPr anchor="b"/>
          <a:lstStyle>
            <a:lvl1pPr algn="l">
              <a:defRPr lang="LID4096" sz="9600" b="1" kern="0" spc="-228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E548C8E-4FD9-F3B0-E349-EC1DE8FD61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6299" y="5012266"/>
            <a:ext cx="10375901" cy="199813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lang="LID4096" sz="2600" b="1" kern="12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5784647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2E76B8-0BC0-4282-F9C3-B83B2A308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489" y="261225"/>
            <a:ext cx="11525179" cy="80828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D5A36C-347B-4BB5-905E-B9B577FE8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486" y="1397003"/>
            <a:ext cx="11525181" cy="6789736"/>
          </a:xfrm>
          <a:prstGeom prst="rect">
            <a:avLst/>
          </a:prstGeom>
        </p:spPr>
        <p:txBody>
          <a:bodyPr/>
          <a:lstStyle>
            <a:lvl1pPr marL="404813" indent="-404813">
              <a:lnSpc>
                <a:spcPct val="100000"/>
              </a:lnSpc>
              <a:spcBef>
                <a:spcPts val="12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3600"/>
            </a:lvl1pPr>
            <a:lvl2pPr marL="798513" indent="-341313">
              <a:lnSpc>
                <a:spcPct val="100000"/>
              </a:lnSpc>
              <a:spcBef>
                <a:spcPts val="12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/>
            </a:lvl2pPr>
            <a:lvl3pPr marL="1203325" indent="-288925">
              <a:buClr>
                <a:srgbClr val="21466E"/>
              </a:buClr>
              <a:buFont typeface="Wingdings" panose="05000000000000000000" pitchFamily="2" charset="2"/>
              <a:buChar char="§"/>
              <a:defRPr/>
            </a:lvl3pPr>
            <a:lvl4pPr>
              <a:buClr>
                <a:srgbClr val="21466E"/>
              </a:buClr>
              <a:buFont typeface="Wingdings" panose="05000000000000000000" pitchFamily="2" charset="2"/>
              <a:buChar char="§"/>
              <a:defRPr/>
            </a:lvl4pPr>
            <a:lvl5pPr>
              <a:buClr>
                <a:srgbClr val="21466E"/>
              </a:buCl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ID4096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82EA4-5084-BDB1-C588-A9319B581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11506" y="8475663"/>
            <a:ext cx="4114800" cy="48577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21466E"/>
                </a:solidFill>
                <a:latin typeface="IBM Plex Sans" panose="020B0503050203000203" pitchFamily="34" charset="0"/>
              </a:defRPr>
            </a:lvl1pPr>
          </a:lstStyle>
          <a:p>
            <a:endParaRPr lang="LID4096" sz="14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76ED5B-DD1C-3BD3-E954-37FB6CFFE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2468" y="8466138"/>
            <a:ext cx="2743200" cy="485775"/>
          </a:xfrm>
          <a:prstGeom prst="rect">
            <a:avLst/>
          </a:prstGeom>
        </p:spPr>
        <p:txBody>
          <a:bodyPr/>
          <a:lstStyle>
            <a:lvl1pPr>
              <a:defRPr sz="1400" b="1">
                <a:solidFill>
                  <a:srgbClr val="1C4587"/>
                </a:solidFill>
                <a:latin typeface="IBM Plex Sans" panose="020B0503050203000203" pitchFamily="34" charset="0"/>
              </a:defRPr>
            </a:lvl1pPr>
          </a:lstStyle>
          <a:p>
            <a:fld id="{ACA674F2-E6EC-4A5F-8E19-1E7F4406858C}" type="slidenum">
              <a:rPr lang="LID4096" smtClean="0"/>
              <a:pPr/>
              <a:t>‹#›</a:t>
            </a:fld>
            <a:endParaRPr lang="LID4096" b="1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796E5F98-BA3D-51D0-7CAB-F51E04C091C4}"/>
              </a:ext>
            </a:extLst>
          </p:cNvPr>
          <p:cNvGrpSpPr/>
          <p:nvPr userDrawn="1"/>
        </p:nvGrpSpPr>
        <p:grpSpPr>
          <a:xfrm>
            <a:off x="370489" y="1069511"/>
            <a:ext cx="11525179" cy="0"/>
            <a:chOff x="370489" y="1439333"/>
            <a:chExt cx="11525179" cy="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78EAC4C1-1227-B047-6625-A5B80D4A5241}"/>
                </a:ext>
              </a:extLst>
            </p:cNvPr>
            <p:cNvCxnSpPr/>
            <p:nvPr userDrawn="1"/>
          </p:nvCxnSpPr>
          <p:spPr>
            <a:xfrm>
              <a:off x="370489" y="1439333"/>
              <a:ext cx="11525179" cy="0"/>
            </a:xfrm>
            <a:prstGeom prst="line">
              <a:avLst/>
            </a:prstGeom>
            <a:ln w="38100">
              <a:solidFill>
                <a:srgbClr val="DDE2E8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DD1823EB-D207-FBC6-9CC3-E897DD575C2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70489" y="1439333"/>
              <a:ext cx="1208543" cy="0"/>
            </a:xfrm>
            <a:prstGeom prst="line">
              <a:avLst/>
            </a:prstGeom>
            <a:ln w="38100">
              <a:solidFill>
                <a:srgbClr val="21466E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9" name="Image 0" descr="preencoded.png">
            <a:extLst>
              <a:ext uri="{FF2B5EF4-FFF2-40B4-BE49-F238E27FC236}">
                <a16:creationId xmlns:a16="http://schemas.microsoft.com/office/drawing/2014/main" id="{2A06E194-4E9E-522C-03F4-7EDC33F5A7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92000"/>
          </a:blip>
          <a:stretch>
            <a:fillRect/>
          </a:stretch>
        </p:blipFill>
        <p:spPr>
          <a:xfrm>
            <a:off x="348956" y="8582918"/>
            <a:ext cx="1548790" cy="297557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046FA2BF-0819-2EA8-7766-A27EE0D5845D}"/>
              </a:ext>
            </a:extLst>
          </p:cNvPr>
          <p:cNvCxnSpPr/>
          <p:nvPr userDrawn="1"/>
        </p:nvCxnSpPr>
        <p:spPr>
          <a:xfrm>
            <a:off x="348956" y="8331200"/>
            <a:ext cx="11546711" cy="0"/>
          </a:xfrm>
          <a:prstGeom prst="line">
            <a:avLst/>
          </a:prstGeom>
          <a:ln w="38100">
            <a:solidFill>
              <a:srgbClr val="DCE1E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14180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2CA7DC-6E43-AE98-3F7D-83EA7A4C2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0489" y="261225"/>
            <a:ext cx="11525179" cy="80828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2DBD24-B970-E4EF-A791-4A945C92DB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70486" y="1524003"/>
            <a:ext cx="11525181" cy="6662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LID4096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542918-D1D9-5CE6-8036-151F5B6B97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911506" y="8475663"/>
            <a:ext cx="41148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81851C-C8D1-26EE-FE12-4830A3D6FA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52468" y="8466138"/>
            <a:ext cx="2743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CA674F2-E6EC-4A5F-8E19-1E7F440685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676435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</p:sldLayoutIdLst>
  <p:hf hdr="0" dt="0"/>
  <p:txStyles>
    <p:titleStyle>
      <a:lvl1pPr marL="0" indent="0" algn="l" defTabSz="914400" rtl="0" eaLnBrk="1" latinLnBrk="0" hangingPunct="1">
        <a:lnSpc>
          <a:spcPct val="84000"/>
        </a:lnSpc>
        <a:spcBef>
          <a:spcPct val="0"/>
        </a:spcBef>
        <a:buNone/>
        <a:defRPr lang="LID4096" sz="4000" b="1" kern="0" spc="-63" dirty="0">
          <a:solidFill>
            <a:srgbClr val="21466E"/>
          </a:solidFill>
          <a:latin typeface="IBM Plex Sans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IBM Plex Sans" panose="020B050305020300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IBM Plex Sans" panose="020B050305020300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IBM Plex Sans" panose="020B050305020300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IBM Plex Sans" panose="020B050305020300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IBM Plex Sans" panose="020B050305020300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26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5B36FC41-7B5F-E412-2576-D06687351D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2384" y="8354216"/>
            <a:ext cx="770401" cy="577984"/>
          </a:xfrm>
          <a:prstGeom prst="rect">
            <a:avLst/>
          </a:prstGeom>
        </p:spPr>
      </p:pic>
      <p:pic>
        <p:nvPicPr>
          <p:cNvPr id="8" name="Image 2" descr="preencoded.png">
            <a:extLst>
              <a:ext uri="{FF2B5EF4-FFF2-40B4-BE49-F238E27FC236}">
                <a16:creationId xmlns:a16="http://schemas.microsoft.com/office/drawing/2014/main" id="{9E56298E-5D67-B469-8BA1-0D40B747FC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1613" y="8404408"/>
            <a:ext cx="1788193" cy="456711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5B7B0CFF-08CD-3F83-E781-7BE9BA165138}"/>
              </a:ext>
            </a:extLst>
          </p:cNvPr>
          <p:cNvGrpSpPr/>
          <p:nvPr/>
        </p:nvGrpSpPr>
        <p:grpSpPr>
          <a:xfrm>
            <a:off x="876300" y="8354216"/>
            <a:ext cx="4293386" cy="464247"/>
            <a:chOff x="876299" y="8233497"/>
            <a:chExt cx="4324295" cy="467589"/>
          </a:xfrm>
        </p:grpSpPr>
        <p:pic>
          <p:nvPicPr>
            <p:cNvPr id="6" name="Image 0" descr="preencoded.png">
              <a:extLst>
                <a:ext uri="{FF2B5EF4-FFF2-40B4-BE49-F238E27FC236}">
                  <a16:creationId xmlns:a16="http://schemas.microsoft.com/office/drawing/2014/main" id="{09594588-FE54-0FB8-AF88-F917DA47CCB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2046" y="8335250"/>
              <a:ext cx="1748548" cy="35760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D784C45A-220F-FFAB-1C9D-699FFBD9044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76299" y="8233497"/>
              <a:ext cx="2430534" cy="467589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DC2237-7A02-9448-2AC0-30833035815B}"/>
              </a:ext>
            </a:extLst>
          </p:cNvPr>
          <p:cNvGrpSpPr/>
          <p:nvPr/>
        </p:nvGrpSpPr>
        <p:grpSpPr>
          <a:xfrm>
            <a:off x="7245636" y="410762"/>
            <a:ext cx="4495474" cy="1379346"/>
            <a:chOff x="8585409" y="7920131"/>
            <a:chExt cx="3110394" cy="954362"/>
          </a:xfrm>
        </p:grpSpPr>
        <p:pic>
          <p:nvPicPr>
            <p:cNvPr id="13" name="Image 3" descr="preencoded.png">
              <a:extLst>
                <a:ext uri="{FF2B5EF4-FFF2-40B4-BE49-F238E27FC236}">
                  <a16:creationId xmlns:a16="http://schemas.microsoft.com/office/drawing/2014/main" id="{957DE6C7-79F0-CD8E-EE84-D5233EC052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64506" y="7927225"/>
              <a:ext cx="952200" cy="947267"/>
            </a:xfrm>
            <a:prstGeom prst="rect">
              <a:avLst/>
            </a:prstGeom>
          </p:spPr>
        </p:pic>
        <p:pic>
          <p:nvPicPr>
            <p:cNvPr id="14" name="Image 4" descr="preencoded.png">
              <a:extLst>
                <a:ext uri="{FF2B5EF4-FFF2-40B4-BE49-F238E27FC236}">
                  <a16:creationId xmlns:a16="http://schemas.microsoft.com/office/drawing/2014/main" id="{9470D0A3-43A2-280D-FE5A-3CADCB6C3E1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85409" y="7920131"/>
              <a:ext cx="952200" cy="947267"/>
            </a:xfrm>
            <a:prstGeom prst="rect">
              <a:avLst/>
            </a:prstGeom>
          </p:spPr>
        </p:pic>
        <p:pic>
          <p:nvPicPr>
            <p:cNvPr id="15" name="Image 5" descr="preencoded.png">
              <a:extLst>
                <a:ext uri="{FF2B5EF4-FFF2-40B4-BE49-F238E27FC236}">
                  <a16:creationId xmlns:a16="http://schemas.microsoft.com/office/drawing/2014/main" id="{E0C83524-7756-7DFD-B6B6-BF0644FF89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743603" y="7927226"/>
              <a:ext cx="952200" cy="947267"/>
            </a:xfrm>
            <a:prstGeom prst="rect">
              <a:avLst/>
            </a:prstGeom>
          </p:spPr>
        </p:pic>
      </p:grpSp>
      <p:sp>
        <p:nvSpPr>
          <p:cNvPr id="18" name="Text 1">
            <a:extLst>
              <a:ext uri="{FF2B5EF4-FFF2-40B4-BE49-F238E27FC236}">
                <a16:creationId xmlns:a16="http://schemas.microsoft.com/office/drawing/2014/main" id="{714BA4F9-95DB-88AE-F24B-EA621BF02826}"/>
              </a:ext>
            </a:extLst>
          </p:cNvPr>
          <p:cNvSpPr/>
          <p:nvPr/>
        </p:nvSpPr>
        <p:spPr>
          <a:xfrm>
            <a:off x="755577" y="1164777"/>
            <a:ext cx="10680846" cy="14279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600" b="1" kern="0" spc="-228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DejaVu</a:t>
            </a:r>
            <a:endParaRPr lang="en-US" sz="9600" dirty="0"/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4204248F-5A01-5710-D897-5082FF4768DB}"/>
              </a:ext>
            </a:extLst>
          </p:cNvPr>
          <p:cNvSpPr/>
          <p:nvPr/>
        </p:nvSpPr>
        <p:spPr>
          <a:xfrm>
            <a:off x="827542" y="2508195"/>
            <a:ext cx="10798066" cy="3598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>
              <a:lnSpc>
                <a:spcPct val="118000"/>
              </a:lnSpc>
              <a:buNone/>
            </a:pPr>
            <a:r>
              <a:rPr lang="en-US" sz="5400" dirty="0">
                <a:solidFill>
                  <a:srgbClr val="FFFFFF">
                    <a:alpha val="92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Why You Should Write </a:t>
            </a:r>
            <a:br>
              <a:rPr lang="en-US" sz="5400" dirty="0">
                <a:solidFill>
                  <a:srgbClr val="FFFFFF">
                    <a:alpha val="92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</a:br>
            <a:r>
              <a:rPr lang="en-US" sz="5400" dirty="0">
                <a:solidFill>
                  <a:srgbClr val="FFFFFF">
                    <a:alpha val="92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to Your DRAM Rows Twice, Carefully</a:t>
            </a:r>
            <a:endParaRPr lang="en-US" sz="5400" dirty="0"/>
          </a:p>
        </p:txBody>
      </p:sp>
      <p:sp>
        <p:nvSpPr>
          <p:cNvPr id="20" name="Text 3">
            <a:extLst>
              <a:ext uri="{FF2B5EF4-FFF2-40B4-BE49-F238E27FC236}">
                <a16:creationId xmlns:a16="http://schemas.microsoft.com/office/drawing/2014/main" id="{A0E62483-19E1-64A8-6A7B-442C1DB66947}"/>
              </a:ext>
            </a:extLst>
          </p:cNvPr>
          <p:cNvSpPr/>
          <p:nvPr/>
        </p:nvSpPr>
        <p:spPr>
          <a:xfrm>
            <a:off x="876300" y="6075498"/>
            <a:ext cx="11247383" cy="20828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b="1" dirty="0">
                <a:solidFill>
                  <a:srgbClr val="21466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Haocong Luo </a:t>
            </a:r>
          </a:p>
          <a:p>
            <a:pPr marL="0" indent="0" algn="l">
              <a:lnSpc>
                <a:spcPct val="130000"/>
              </a:lnSpc>
              <a:buNone/>
            </a:pPr>
            <a:r>
              <a:rPr lang="en-US" sz="2800" dirty="0">
                <a:solidFill>
                  <a:srgbClr val="3166A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İsmail Emir Yüksel    Ataberk Olgun    Nisa Bostanci    </a:t>
            </a:r>
            <a:r>
              <a:rPr lang="en-US" sz="2800" dirty="0" err="1">
                <a:solidFill>
                  <a:srgbClr val="3166A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Orhun</a:t>
            </a:r>
            <a:r>
              <a:rPr lang="en-US" sz="2800" dirty="0">
                <a:solidFill>
                  <a:srgbClr val="3166A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2800" dirty="0" err="1">
                <a:solidFill>
                  <a:srgbClr val="3166A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Ecemiş</a:t>
            </a:r>
            <a:br>
              <a:rPr lang="en-US" sz="2800" dirty="0">
                <a:solidFill>
                  <a:srgbClr val="3166A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</a:br>
            <a:r>
              <a:rPr lang="en-US" sz="2800" dirty="0">
                <a:solidFill>
                  <a:srgbClr val="3166A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Abdullah Giray Yaglikci    Onur Mutlu</a:t>
            </a:r>
            <a:endParaRPr lang="en-US" sz="2800" dirty="0">
              <a:solidFill>
                <a:srgbClr val="3166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00813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DC07ED-D862-3DB1-AB9B-D5C94C5F74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solidFill>
                  <a:srgbClr val="2A3340"/>
                </a:solidFill>
                <a:ea typeface="IBM Plex Sans" pitchFamily="34" charset="-122"/>
                <a:cs typeface="IBM Plex Sans" pitchFamily="34" charset="-120"/>
              </a:rPr>
              <a:t>We demonstrate and analyze </a:t>
            </a:r>
            <a:r>
              <a:rPr lang="en-US" sz="3400" b="1" dirty="0">
                <a:solidFill>
                  <a:srgbClr val="B23A2E"/>
                </a:solidFill>
                <a:ea typeface="IBM Plex Sans" pitchFamily="34" charset="-122"/>
                <a:cs typeface="IBM Plex Sans" pitchFamily="34" charset="-120"/>
              </a:rPr>
              <a:t>DejaVu</a:t>
            </a:r>
            <a:r>
              <a:rPr lang="en-US" sz="3400" dirty="0">
                <a:solidFill>
                  <a:srgbClr val="2A3340"/>
                </a:solidFill>
                <a:ea typeface="IBM Plex Sans" pitchFamily="34" charset="-122"/>
                <a:cs typeface="IBM Plex Sans" pitchFamily="34" charset="-120"/>
              </a:rPr>
              <a:t>, a new phenomenon in DRAM where </a:t>
            </a:r>
            <a:r>
              <a:rPr lang="en-US" sz="3400" b="1" dirty="0">
                <a:solidFill>
                  <a:srgbClr val="C32D4B"/>
                </a:solidFill>
                <a:ea typeface="IBM Plex Sans" pitchFamily="34" charset="-122"/>
                <a:cs typeface="IBM Plex Sans" pitchFamily="34" charset="-120"/>
              </a:rPr>
              <a:t>data previously written</a:t>
            </a:r>
            <a:r>
              <a:rPr lang="en-US" sz="3400" dirty="0">
                <a:solidFill>
                  <a:srgbClr val="C32D4B"/>
                </a:solidFill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3400" dirty="0">
                <a:solidFill>
                  <a:srgbClr val="2A3340"/>
                </a:solidFill>
                <a:ea typeface="IBM Plex Sans" pitchFamily="34" charset="-122"/>
                <a:cs typeface="IBM Plex Sans" pitchFamily="34" charset="-120"/>
              </a:rPr>
              <a:t>to a DRAM row affects</a:t>
            </a:r>
          </a:p>
          <a:p>
            <a:endParaRPr lang="en-US" sz="3400" dirty="0">
              <a:solidFill>
                <a:srgbClr val="2A3340"/>
              </a:solidFill>
            </a:endParaRPr>
          </a:p>
          <a:p>
            <a:endParaRPr lang="en-US" sz="3400" dirty="0">
              <a:solidFill>
                <a:srgbClr val="2A3340"/>
              </a:solidFill>
            </a:endParaRPr>
          </a:p>
          <a:p>
            <a:endParaRPr lang="en-US" sz="3400" dirty="0">
              <a:solidFill>
                <a:srgbClr val="2A3340"/>
              </a:solidFill>
            </a:endParaRPr>
          </a:p>
          <a:p>
            <a:endParaRPr lang="en-US" sz="3400" dirty="0">
              <a:solidFill>
                <a:srgbClr val="2A3340"/>
              </a:solidFill>
            </a:endParaRPr>
          </a:p>
          <a:p>
            <a:pPr>
              <a:spcBef>
                <a:spcPts val="2400"/>
              </a:spcBef>
            </a:pPr>
            <a:r>
              <a:rPr lang="en-US" sz="3400" dirty="0">
                <a:solidFill>
                  <a:srgbClr val="2A3340"/>
                </a:solidFill>
              </a:rPr>
              <a:t>Tested </a:t>
            </a:r>
            <a:r>
              <a:rPr lang="en-US" sz="3400" b="1" dirty="0">
                <a:solidFill>
                  <a:srgbClr val="2A3340"/>
                </a:solidFill>
              </a:rPr>
              <a:t>112 DDR4 chips</a:t>
            </a:r>
            <a:r>
              <a:rPr lang="en-US" sz="3400" dirty="0">
                <a:solidFill>
                  <a:srgbClr val="2A3340"/>
                </a:solidFill>
              </a:rPr>
              <a:t> from all 3 major manufacturers</a:t>
            </a:r>
            <a:endParaRPr lang="en-US" sz="3400" dirty="0"/>
          </a:p>
          <a:p>
            <a:r>
              <a:rPr lang="en-US" sz="3400" dirty="0">
                <a:solidFill>
                  <a:srgbClr val="2A3340"/>
                </a:solidFill>
              </a:rPr>
              <a:t>Analyze </a:t>
            </a:r>
            <a:r>
              <a:rPr lang="en-US" sz="3400" b="1" dirty="0">
                <a:solidFill>
                  <a:srgbClr val="2A3340"/>
                </a:solidFill>
              </a:rPr>
              <a:t>two hypotheses</a:t>
            </a:r>
            <a:r>
              <a:rPr lang="en-US" sz="3400" dirty="0">
                <a:solidFill>
                  <a:srgbClr val="2A3340"/>
                </a:solidFill>
              </a:rPr>
              <a:t> on root causes</a:t>
            </a:r>
          </a:p>
          <a:p>
            <a:r>
              <a:rPr lang="en-US" sz="3400" b="1" dirty="0">
                <a:solidFill>
                  <a:srgbClr val="2A3340"/>
                </a:solidFill>
              </a:rPr>
              <a:t>Implications </a:t>
            </a:r>
            <a:r>
              <a:rPr lang="en-US" sz="3400" dirty="0">
                <a:solidFill>
                  <a:srgbClr val="2A3340"/>
                </a:solidFill>
              </a:rPr>
              <a:t>on DRAM testing</a:t>
            </a:r>
            <a:endParaRPr lang="LID4096" sz="3400" dirty="0">
              <a:solidFill>
                <a:srgbClr val="2A334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0E7EBB-AF1E-F82E-47BB-B168810D3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High-Level Summary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5F3AFB5D-2D66-91FA-4BAF-AFDF7A5C2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237A356-A7CC-8CCE-B751-136B96F0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2</a:t>
            </a:fld>
            <a:endParaRPr lang="LID4096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2A2BC42-F85C-92D1-A182-43079B9EEA16}"/>
              </a:ext>
            </a:extLst>
          </p:cNvPr>
          <p:cNvGrpSpPr/>
          <p:nvPr/>
        </p:nvGrpSpPr>
        <p:grpSpPr>
          <a:xfrm>
            <a:off x="1060745" y="3243381"/>
            <a:ext cx="10760769" cy="692575"/>
            <a:chOff x="2358189" y="3628724"/>
            <a:chExt cx="9463323" cy="9432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C70DFD5-72B7-5300-76EE-8CEB4516A3AF}"/>
                </a:ext>
              </a:extLst>
            </p:cNvPr>
            <p:cNvSpPr/>
            <p:nvPr/>
          </p:nvSpPr>
          <p:spPr>
            <a:xfrm>
              <a:off x="2358189" y="3628724"/>
              <a:ext cx="9463323" cy="943274"/>
            </a:xfrm>
            <a:prstGeom prst="rect">
              <a:avLst/>
            </a:prstGeom>
            <a:solidFill>
              <a:srgbClr val="FBFC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LID4096" dirty="0"/>
            </a:p>
          </p:txBody>
        </p:sp>
        <p:sp>
          <p:nvSpPr>
            <p:cNvPr id="6" name="Text 7">
              <a:extLst>
                <a:ext uri="{FF2B5EF4-FFF2-40B4-BE49-F238E27FC236}">
                  <a16:creationId xmlns:a16="http://schemas.microsoft.com/office/drawing/2014/main" id="{8C5F6C6E-6D07-6816-916D-771F5BFDE443}"/>
                </a:ext>
              </a:extLst>
            </p:cNvPr>
            <p:cNvSpPr/>
            <p:nvPr/>
          </p:nvSpPr>
          <p:spPr>
            <a:xfrm>
              <a:off x="2752828" y="3628724"/>
              <a:ext cx="9068684" cy="943274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Autofit/>
            </a:bodyPr>
            <a:lstStyle/>
            <a:p>
              <a:pPr marL="0" indent="0">
                <a:buNone/>
              </a:pPr>
              <a:r>
                <a:rPr lang="en-US" sz="3400" b="1" dirty="0">
                  <a:solidFill>
                    <a:srgbClr val="21466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read disturbance</a:t>
              </a:r>
              <a:endParaRPr lang="en-US" sz="3400" dirty="0">
                <a:solidFill>
                  <a:srgbClr val="21466E"/>
                </a:solidFill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8891046-86A6-C691-F08C-0C57F17E244E}"/>
                </a:ext>
              </a:extLst>
            </p:cNvPr>
            <p:cNvCxnSpPr/>
            <p:nvPr/>
          </p:nvCxnSpPr>
          <p:spPr>
            <a:xfrm>
              <a:off x="2358189" y="3628724"/>
              <a:ext cx="0" cy="943274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4B471C8-71BB-FBB3-75E5-8D1B66BF7D29}"/>
              </a:ext>
            </a:extLst>
          </p:cNvPr>
          <p:cNvGrpSpPr/>
          <p:nvPr/>
        </p:nvGrpSpPr>
        <p:grpSpPr>
          <a:xfrm>
            <a:off x="1060745" y="4099296"/>
            <a:ext cx="10760769" cy="692575"/>
            <a:chOff x="2358189" y="3628724"/>
            <a:chExt cx="9463323" cy="94327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7D7A8B7-DEA3-4414-19EB-E68891594F47}"/>
                </a:ext>
              </a:extLst>
            </p:cNvPr>
            <p:cNvSpPr/>
            <p:nvPr/>
          </p:nvSpPr>
          <p:spPr>
            <a:xfrm>
              <a:off x="2358189" y="3628724"/>
              <a:ext cx="9463323" cy="943274"/>
            </a:xfrm>
            <a:prstGeom prst="rect">
              <a:avLst/>
            </a:prstGeom>
            <a:solidFill>
              <a:srgbClr val="FBFC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LID4096" dirty="0"/>
            </a:p>
          </p:txBody>
        </p:sp>
        <p:sp>
          <p:nvSpPr>
            <p:cNvPr id="29" name="Text 7">
              <a:extLst>
                <a:ext uri="{FF2B5EF4-FFF2-40B4-BE49-F238E27FC236}">
                  <a16:creationId xmlns:a16="http://schemas.microsoft.com/office/drawing/2014/main" id="{B1EF8A10-F12F-AF01-1E46-06F11272E110}"/>
                </a:ext>
              </a:extLst>
            </p:cNvPr>
            <p:cNvSpPr/>
            <p:nvPr/>
          </p:nvSpPr>
          <p:spPr>
            <a:xfrm>
              <a:off x="2752828" y="3628724"/>
              <a:ext cx="9068684" cy="943274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Autofit/>
            </a:bodyPr>
            <a:lstStyle/>
            <a:p>
              <a:pPr marL="0" indent="0">
                <a:buNone/>
              </a:pPr>
              <a:r>
                <a:rPr lang="en-US" sz="3400" b="1" dirty="0">
                  <a:solidFill>
                    <a:srgbClr val="21466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retention failure</a:t>
              </a:r>
              <a:endParaRPr lang="en-US" sz="3400" dirty="0">
                <a:solidFill>
                  <a:srgbClr val="21466E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86DA26C9-C944-E5D7-2A0D-A1EA0ADB8E2B}"/>
                </a:ext>
              </a:extLst>
            </p:cNvPr>
            <p:cNvCxnSpPr/>
            <p:nvPr/>
          </p:nvCxnSpPr>
          <p:spPr>
            <a:xfrm>
              <a:off x="2358189" y="3628724"/>
              <a:ext cx="0" cy="943274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665B1B6-912C-7A67-F435-192C21A8B7FE}"/>
              </a:ext>
            </a:extLst>
          </p:cNvPr>
          <p:cNvGrpSpPr/>
          <p:nvPr/>
        </p:nvGrpSpPr>
        <p:grpSpPr>
          <a:xfrm>
            <a:off x="1060744" y="4940814"/>
            <a:ext cx="10760769" cy="692575"/>
            <a:chOff x="2358189" y="3628724"/>
            <a:chExt cx="9463323" cy="94327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9FD743F4-39FA-1EB7-E523-A30516C2140E}"/>
                </a:ext>
              </a:extLst>
            </p:cNvPr>
            <p:cNvSpPr/>
            <p:nvPr/>
          </p:nvSpPr>
          <p:spPr>
            <a:xfrm>
              <a:off x="2358189" y="3628724"/>
              <a:ext cx="9463323" cy="943274"/>
            </a:xfrm>
            <a:prstGeom prst="rect">
              <a:avLst/>
            </a:prstGeom>
            <a:solidFill>
              <a:srgbClr val="FBFC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LID4096" dirty="0"/>
            </a:p>
          </p:txBody>
        </p:sp>
        <p:sp>
          <p:nvSpPr>
            <p:cNvPr id="33" name="Text 7">
              <a:extLst>
                <a:ext uri="{FF2B5EF4-FFF2-40B4-BE49-F238E27FC236}">
                  <a16:creationId xmlns:a16="http://schemas.microsoft.com/office/drawing/2014/main" id="{277EE976-F8F5-1DC8-3F9C-F661D02BE834}"/>
                </a:ext>
              </a:extLst>
            </p:cNvPr>
            <p:cNvSpPr/>
            <p:nvPr/>
          </p:nvSpPr>
          <p:spPr>
            <a:xfrm>
              <a:off x="2752828" y="3628724"/>
              <a:ext cx="9068684" cy="943274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Autofit/>
            </a:bodyPr>
            <a:lstStyle/>
            <a:p>
              <a:pPr marL="0" indent="0">
                <a:buNone/>
              </a:pPr>
              <a:r>
                <a:rPr lang="en-US" sz="3400" b="1" dirty="0">
                  <a:solidFill>
                    <a:srgbClr val="21466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Reliability of Processing-Using-DRAM Operations</a:t>
              </a:r>
              <a:endParaRPr lang="en-US" sz="3400" dirty="0">
                <a:solidFill>
                  <a:srgbClr val="21466E"/>
                </a:solidFill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B1267A18-192B-CFEE-19A7-58B302C51F60}"/>
                </a:ext>
              </a:extLst>
            </p:cNvPr>
            <p:cNvCxnSpPr/>
            <p:nvPr/>
          </p:nvCxnSpPr>
          <p:spPr>
            <a:xfrm>
              <a:off x="2358189" y="3628724"/>
              <a:ext cx="0" cy="943274"/>
            </a:xfrm>
            <a:prstGeom prst="line">
              <a:avLst/>
            </a:prstGeom>
            <a:ln w="76200">
              <a:solidFill>
                <a:srgbClr val="2F7E2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337484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399B01-7FF8-B107-E5AB-17426963F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A1979C-3914-358C-D3A7-E4D0A6FCA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Outline</a:t>
            </a:r>
            <a:endParaRPr lang="LID4096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78C3E696-A45C-133C-81E3-98E825A3E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330CAE26-0710-E818-7049-F8AB54AB0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3</a:t>
            </a:fld>
            <a:endParaRPr lang="LID4096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075FE77-9EA9-2AA8-88CD-7A06F804347F}"/>
              </a:ext>
            </a:extLst>
          </p:cNvPr>
          <p:cNvGrpSpPr/>
          <p:nvPr/>
        </p:nvGrpSpPr>
        <p:grpSpPr>
          <a:xfrm>
            <a:off x="745064" y="1457888"/>
            <a:ext cx="10668000" cy="793750"/>
            <a:chOff x="762000" y="1612007"/>
            <a:chExt cx="10668000" cy="793750"/>
          </a:xfrm>
        </p:grpSpPr>
        <p:sp>
          <p:nvSpPr>
            <p:cNvPr id="16" name="Shape 4">
              <a:extLst>
                <a:ext uri="{FF2B5EF4-FFF2-40B4-BE49-F238E27FC236}">
                  <a16:creationId xmlns:a16="http://schemas.microsoft.com/office/drawing/2014/main" id="{3FC60FBF-E59B-2672-FA11-C50072FE90C8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18" name="Text 6">
              <a:extLst>
                <a:ext uri="{FF2B5EF4-FFF2-40B4-BE49-F238E27FC236}">
                  <a16:creationId xmlns:a16="http://schemas.microsoft.com/office/drawing/2014/main" id="{564AAED7-36E1-BB24-7A82-C442C13EC681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rgbClr val="FFFFFF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DRAM Background</a:t>
              </a:r>
              <a:endParaRPr lang="en-US" sz="3600" dirty="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E69A5BB-2960-8D1C-6379-25851AB11439}"/>
              </a:ext>
            </a:extLst>
          </p:cNvPr>
          <p:cNvGrpSpPr/>
          <p:nvPr/>
        </p:nvGrpSpPr>
        <p:grpSpPr>
          <a:xfrm>
            <a:off x="1449914" y="3312088"/>
            <a:ext cx="9963150" cy="596900"/>
            <a:chOff x="1449914" y="3312088"/>
            <a:chExt cx="9963150" cy="596900"/>
          </a:xfrm>
        </p:grpSpPr>
        <p:sp>
          <p:nvSpPr>
            <p:cNvPr id="22" name="Shape 10">
              <a:extLst>
                <a:ext uri="{FF2B5EF4-FFF2-40B4-BE49-F238E27FC236}">
                  <a16:creationId xmlns:a16="http://schemas.microsoft.com/office/drawing/2014/main" id="{A96D823D-BBC9-9138-4F40-CABBD2B3C9CD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23" name="Shape 11">
              <a:extLst>
                <a:ext uri="{FF2B5EF4-FFF2-40B4-BE49-F238E27FC236}">
                  <a16:creationId xmlns:a16="http://schemas.microsoft.com/office/drawing/2014/main" id="{57813BC9-29B7-83BD-8F6A-5CEFBFEF853B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25" name="Text 13">
              <a:extLst>
                <a:ext uri="{FF2B5EF4-FFF2-40B4-BE49-F238E27FC236}">
                  <a16:creationId xmlns:a16="http://schemas.microsoft.com/office/drawing/2014/main" id="{655846CA-4813-5684-6CEA-85BAF42A6E42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21466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Read Disturbance</a:t>
              </a:r>
              <a:endParaRPr lang="en-US" sz="2800" b="1" dirty="0">
                <a:solidFill>
                  <a:srgbClr val="21466E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DD7F548-30A1-27F5-9164-B08D3C8A17AE}"/>
              </a:ext>
            </a:extLst>
          </p:cNvPr>
          <p:cNvGrpSpPr/>
          <p:nvPr/>
        </p:nvGrpSpPr>
        <p:grpSpPr>
          <a:xfrm>
            <a:off x="745064" y="2384988"/>
            <a:ext cx="10668000" cy="793750"/>
            <a:chOff x="762000" y="1612007"/>
            <a:chExt cx="10668000" cy="793750"/>
          </a:xfrm>
        </p:grpSpPr>
        <p:sp>
          <p:nvSpPr>
            <p:cNvPr id="46" name="Shape 4">
              <a:extLst>
                <a:ext uri="{FF2B5EF4-FFF2-40B4-BE49-F238E27FC236}">
                  <a16:creationId xmlns:a16="http://schemas.microsoft.com/office/drawing/2014/main" id="{13E58E8A-CA6D-D831-F7A1-09CCB18E0017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47" name="Text 6">
              <a:extLst>
                <a:ext uri="{FF2B5EF4-FFF2-40B4-BE49-F238E27FC236}">
                  <a16:creationId xmlns:a16="http://schemas.microsoft.com/office/drawing/2014/main" id="{70BD6797-83DE-6472-9458-47644C770D12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DejaVu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D7D78AB-69F4-8592-CA71-4F673550FD21}"/>
              </a:ext>
            </a:extLst>
          </p:cNvPr>
          <p:cNvGrpSpPr/>
          <p:nvPr/>
        </p:nvGrpSpPr>
        <p:grpSpPr>
          <a:xfrm>
            <a:off x="745064" y="5420288"/>
            <a:ext cx="10668000" cy="793750"/>
            <a:chOff x="762000" y="1612007"/>
            <a:chExt cx="10668000" cy="793750"/>
          </a:xfrm>
        </p:grpSpPr>
        <p:sp>
          <p:nvSpPr>
            <p:cNvPr id="49" name="Shape 4">
              <a:extLst>
                <a:ext uri="{FF2B5EF4-FFF2-40B4-BE49-F238E27FC236}">
                  <a16:creationId xmlns:a16="http://schemas.microsoft.com/office/drawing/2014/main" id="{55A2CE7B-AA72-EB29-D79E-637DBF1B97D8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0" name="Text 6">
              <a:extLst>
                <a:ext uri="{FF2B5EF4-FFF2-40B4-BE49-F238E27FC236}">
                  <a16:creationId xmlns:a16="http://schemas.microsoft.com/office/drawing/2014/main" id="{A7494B28-A331-D965-5F8C-3EE412BA10B2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Hypotheses on Root Causes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18727EF-DC16-2C49-8BE1-89028969F233}"/>
              </a:ext>
            </a:extLst>
          </p:cNvPr>
          <p:cNvGrpSpPr/>
          <p:nvPr/>
        </p:nvGrpSpPr>
        <p:grpSpPr>
          <a:xfrm>
            <a:off x="753532" y="6347388"/>
            <a:ext cx="10668000" cy="793750"/>
            <a:chOff x="762000" y="1612007"/>
            <a:chExt cx="10668000" cy="793750"/>
          </a:xfrm>
        </p:grpSpPr>
        <p:sp>
          <p:nvSpPr>
            <p:cNvPr id="52" name="Shape 4">
              <a:extLst>
                <a:ext uri="{FF2B5EF4-FFF2-40B4-BE49-F238E27FC236}">
                  <a16:creationId xmlns:a16="http://schemas.microsoft.com/office/drawing/2014/main" id="{72803600-C419-8A04-9588-6B05FC4479C5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3" name="Text 6">
              <a:extLst>
                <a:ext uri="{FF2B5EF4-FFF2-40B4-BE49-F238E27FC236}">
                  <a16:creationId xmlns:a16="http://schemas.microsoft.com/office/drawing/2014/main" id="{972A8758-70B0-0463-A453-2031AB58E4A0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Implications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E512864-E6C9-9E87-94D3-F337C75C94E5}"/>
              </a:ext>
            </a:extLst>
          </p:cNvPr>
          <p:cNvGrpSpPr/>
          <p:nvPr/>
        </p:nvGrpSpPr>
        <p:grpSpPr>
          <a:xfrm>
            <a:off x="762000" y="7274487"/>
            <a:ext cx="10668000" cy="793750"/>
            <a:chOff x="762000" y="1612007"/>
            <a:chExt cx="10668000" cy="793750"/>
          </a:xfrm>
        </p:grpSpPr>
        <p:sp>
          <p:nvSpPr>
            <p:cNvPr id="55" name="Shape 4">
              <a:extLst>
                <a:ext uri="{FF2B5EF4-FFF2-40B4-BE49-F238E27FC236}">
                  <a16:creationId xmlns:a16="http://schemas.microsoft.com/office/drawing/2014/main" id="{593E53FD-FAF4-D7F0-D9AC-B0EDB69D6685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6" name="Text 6">
              <a:extLst>
                <a:ext uri="{FF2B5EF4-FFF2-40B4-BE49-F238E27FC236}">
                  <a16:creationId xmlns:a16="http://schemas.microsoft.com/office/drawing/2014/main" id="{F118F7D9-B463-7505-FEEA-BF85E736CED6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Conclusion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646F114-1952-8428-7BA2-A49BE5AA32FC}"/>
              </a:ext>
            </a:extLst>
          </p:cNvPr>
          <p:cNvGrpSpPr/>
          <p:nvPr/>
        </p:nvGrpSpPr>
        <p:grpSpPr>
          <a:xfrm>
            <a:off x="1449914" y="3993686"/>
            <a:ext cx="9963150" cy="596900"/>
            <a:chOff x="1449914" y="3312088"/>
            <a:chExt cx="9963150" cy="596900"/>
          </a:xfrm>
        </p:grpSpPr>
        <p:sp>
          <p:nvSpPr>
            <p:cNvPr id="59" name="Shape 10">
              <a:extLst>
                <a:ext uri="{FF2B5EF4-FFF2-40B4-BE49-F238E27FC236}">
                  <a16:creationId xmlns:a16="http://schemas.microsoft.com/office/drawing/2014/main" id="{933B8071-81E3-68F3-49DE-0C8BC939929E}"/>
                </a:ext>
              </a:extLst>
            </p:cNvPr>
            <p:cNvSpPr/>
            <p:nvPr/>
          </p:nvSpPr>
          <p:spPr>
            <a:xfrm>
              <a:off x="1488014" y="3312088"/>
              <a:ext cx="99250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0" name="Shape 11">
              <a:extLst>
                <a:ext uri="{FF2B5EF4-FFF2-40B4-BE49-F238E27FC236}">
                  <a16:creationId xmlns:a16="http://schemas.microsoft.com/office/drawing/2014/main" id="{9A67C757-79A7-C347-9633-50CF61A5E0F8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1" name="Text 13">
              <a:extLst>
                <a:ext uri="{FF2B5EF4-FFF2-40B4-BE49-F238E27FC236}">
                  <a16:creationId xmlns:a16="http://schemas.microsoft.com/office/drawing/2014/main" id="{F331A222-4ED8-FAB6-75B9-4E5B8C0A9A1A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21466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Retention Failure</a:t>
              </a:r>
              <a:endParaRPr lang="en-US" sz="2800" b="1" dirty="0">
                <a:solidFill>
                  <a:srgbClr val="21466E"/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D93530B-04B7-840F-19B1-8CE85586CDFF}"/>
              </a:ext>
            </a:extLst>
          </p:cNvPr>
          <p:cNvGrpSpPr/>
          <p:nvPr/>
        </p:nvGrpSpPr>
        <p:grpSpPr>
          <a:xfrm>
            <a:off x="1449914" y="4690037"/>
            <a:ext cx="9963150" cy="596900"/>
            <a:chOff x="1449914" y="3312088"/>
            <a:chExt cx="9963150" cy="596900"/>
          </a:xfrm>
        </p:grpSpPr>
        <p:sp>
          <p:nvSpPr>
            <p:cNvPr id="63" name="Shape 10">
              <a:extLst>
                <a:ext uri="{FF2B5EF4-FFF2-40B4-BE49-F238E27FC236}">
                  <a16:creationId xmlns:a16="http://schemas.microsoft.com/office/drawing/2014/main" id="{FE570B7E-A49B-0CDC-89AF-9DB73880CC49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64" name="Shape 11">
              <a:extLst>
                <a:ext uri="{FF2B5EF4-FFF2-40B4-BE49-F238E27FC236}">
                  <a16:creationId xmlns:a16="http://schemas.microsoft.com/office/drawing/2014/main" id="{8FE66633-CF0F-3C73-DF4B-1D8DFB1B1C9A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5" name="Text 13">
              <a:extLst>
                <a:ext uri="{FF2B5EF4-FFF2-40B4-BE49-F238E27FC236}">
                  <a16:creationId xmlns:a16="http://schemas.microsoft.com/office/drawing/2014/main" id="{A6E91EE2-BB16-73B7-9998-5B5C5F51B9F0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21466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Reliability of Processing-Using-DRAM Operations</a:t>
              </a:r>
              <a:endParaRPr lang="en-US" sz="2800" b="1" dirty="0">
                <a:solidFill>
                  <a:srgbClr val="21466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17106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48EF36-2F39-EE62-EEF8-46AB1C629C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A18C3-424F-035A-E98C-3182A458B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Outline</a:t>
            </a:r>
            <a:endParaRPr lang="LID4096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55849197-6AD2-9079-F077-7FC424386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87AFB74-9D7C-969D-98C0-265BDD08D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4</a:t>
            </a:fld>
            <a:endParaRPr lang="LID4096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3EFECBA-EBE2-1580-11CF-09EDD20EE096}"/>
              </a:ext>
            </a:extLst>
          </p:cNvPr>
          <p:cNvGrpSpPr/>
          <p:nvPr/>
        </p:nvGrpSpPr>
        <p:grpSpPr>
          <a:xfrm>
            <a:off x="745064" y="1457888"/>
            <a:ext cx="10668000" cy="793750"/>
            <a:chOff x="762000" y="1612007"/>
            <a:chExt cx="10668000" cy="793750"/>
          </a:xfrm>
        </p:grpSpPr>
        <p:sp>
          <p:nvSpPr>
            <p:cNvPr id="16" name="Shape 4">
              <a:extLst>
                <a:ext uri="{FF2B5EF4-FFF2-40B4-BE49-F238E27FC236}">
                  <a16:creationId xmlns:a16="http://schemas.microsoft.com/office/drawing/2014/main" id="{7E0BD987-C09F-5798-2CDD-97AB27DD473A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18" name="Text 6">
              <a:extLst>
                <a:ext uri="{FF2B5EF4-FFF2-40B4-BE49-F238E27FC236}">
                  <a16:creationId xmlns:a16="http://schemas.microsoft.com/office/drawing/2014/main" id="{844B2F45-0C78-4184-628B-CCB52C50F24B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rgbClr val="FFFFFF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DRAM Background</a:t>
              </a:r>
              <a:endParaRPr lang="en-US" sz="3600" dirty="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BC196658-F5B5-8C02-CE39-4348CB1678A5}"/>
              </a:ext>
            </a:extLst>
          </p:cNvPr>
          <p:cNvGrpSpPr/>
          <p:nvPr/>
        </p:nvGrpSpPr>
        <p:grpSpPr>
          <a:xfrm>
            <a:off x="1449914" y="3312088"/>
            <a:ext cx="9963150" cy="596900"/>
            <a:chOff x="1449914" y="3312088"/>
            <a:chExt cx="9963150" cy="596900"/>
          </a:xfrm>
        </p:grpSpPr>
        <p:sp>
          <p:nvSpPr>
            <p:cNvPr id="22" name="Shape 10">
              <a:extLst>
                <a:ext uri="{FF2B5EF4-FFF2-40B4-BE49-F238E27FC236}">
                  <a16:creationId xmlns:a16="http://schemas.microsoft.com/office/drawing/2014/main" id="{C665BCB4-B6F7-B4C7-D047-8A2624C51262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23" name="Shape 11">
              <a:extLst>
                <a:ext uri="{FF2B5EF4-FFF2-40B4-BE49-F238E27FC236}">
                  <a16:creationId xmlns:a16="http://schemas.microsoft.com/office/drawing/2014/main" id="{63D0A12C-940F-4574-60A2-1782C72CDC3E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25" name="Text 13">
              <a:extLst>
                <a:ext uri="{FF2B5EF4-FFF2-40B4-BE49-F238E27FC236}">
                  <a16:creationId xmlns:a16="http://schemas.microsoft.com/office/drawing/2014/main" id="{C4795E00-C16B-6CB5-5C18-169F4471849B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Read Disturbance</a:t>
              </a:r>
              <a:endParaRPr lang="en-US" sz="28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BA112EC3-4917-BD8C-9745-0FCC4B2EE39B}"/>
              </a:ext>
            </a:extLst>
          </p:cNvPr>
          <p:cNvGrpSpPr/>
          <p:nvPr/>
        </p:nvGrpSpPr>
        <p:grpSpPr>
          <a:xfrm>
            <a:off x="745064" y="2384988"/>
            <a:ext cx="10668000" cy="793750"/>
            <a:chOff x="762000" y="1612007"/>
            <a:chExt cx="10668000" cy="793750"/>
          </a:xfrm>
        </p:grpSpPr>
        <p:sp>
          <p:nvSpPr>
            <p:cNvPr id="46" name="Shape 4">
              <a:extLst>
                <a:ext uri="{FF2B5EF4-FFF2-40B4-BE49-F238E27FC236}">
                  <a16:creationId xmlns:a16="http://schemas.microsoft.com/office/drawing/2014/main" id="{21BD96BD-88C8-7EB4-E462-FEBDF38F28D8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47" name="Text 6">
              <a:extLst>
                <a:ext uri="{FF2B5EF4-FFF2-40B4-BE49-F238E27FC236}">
                  <a16:creationId xmlns:a16="http://schemas.microsoft.com/office/drawing/2014/main" id="{5EF1CEDA-B2A6-D048-3E67-8D658144580C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DejaVu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79618CB-17D5-98F3-4C52-FBB94A32A91D}"/>
              </a:ext>
            </a:extLst>
          </p:cNvPr>
          <p:cNvGrpSpPr/>
          <p:nvPr/>
        </p:nvGrpSpPr>
        <p:grpSpPr>
          <a:xfrm>
            <a:off x="745064" y="5420288"/>
            <a:ext cx="10668000" cy="793750"/>
            <a:chOff x="762000" y="1612007"/>
            <a:chExt cx="10668000" cy="793750"/>
          </a:xfrm>
        </p:grpSpPr>
        <p:sp>
          <p:nvSpPr>
            <p:cNvPr id="49" name="Shape 4">
              <a:extLst>
                <a:ext uri="{FF2B5EF4-FFF2-40B4-BE49-F238E27FC236}">
                  <a16:creationId xmlns:a16="http://schemas.microsoft.com/office/drawing/2014/main" id="{EB44B9F9-46BC-70A2-55ED-433A765102D7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0" name="Text 6">
              <a:extLst>
                <a:ext uri="{FF2B5EF4-FFF2-40B4-BE49-F238E27FC236}">
                  <a16:creationId xmlns:a16="http://schemas.microsoft.com/office/drawing/2014/main" id="{04FA3612-6537-606C-2344-1C9FC88361B1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Hypotheses on Root Causes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C1208E0-0B3A-A4E7-2ACF-B5C1A4C92775}"/>
              </a:ext>
            </a:extLst>
          </p:cNvPr>
          <p:cNvGrpSpPr/>
          <p:nvPr/>
        </p:nvGrpSpPr>
        <p:grpSpPr>
          <a:xfrm>
            <a:off x="753532" y="6347388"/>
            <a:ext cx="10668000" cy="793750"/>
            <a:chOff x="762000" y="1612007"/>
            <a:chExt cx="10668000" cy="793750"/>
          </a:xfrm>
        </p:grpSpPr>
        <p:sp>
          <p:nvSpPr>
            <p:cNvPr id="52" name="Shape 4">
              <a:extLst>
                <a:ext uri="{FF2B5EF4-FFF2-40B4-BE49-F238E27FC236}">
                  <a16:creationId xmlns:a16="http://schemas.microsoft.com/office/drawing/2014/main" id="{87D4D5C3-B738-D121-CEF4-BBE71A8F1E1A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3" name="Text 6">
              <a:extLst>
                <a:ext uri="{FF2B5EF4-FFF2-40B4-BE49-F238E27FC236}">
                  <a16:creationId xmlns:a16="http://schemas.microsoft.com/office/drawing/2014/main" id="{C10508F0-892D-DF18-5F7A-13B0CEE59ED0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Implications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69A8ED2-DBF1-CBC7-8085-3181320913FA}"/>
              </a:ext>
            </a:extLst>
          </p:cNvPr>
          <p:cNvGrpSpPr/>
          <p:nvPr/>
        </p:nvGrpSpPr>
        <p:grpSpPr>
          <a:xfrm>
            <a:off x="762000" y="7274487"/>
            <a:ext cx="10668000" cy="793750"/>
            <a:chOff x="762000" y="1612007"/>
            <a:chExt cx="10668000" cy="793750"/>
          </a:xfrm>
        </p:grpSpPr>
        <p:sp>
          <p:nvSpPr>
            <p:cNvPr id="55" name="Shape 4">
              <a:extLst>
                <a:ext uri="{FF2B5EF4-FFF2-40B4-BE49-F238E27FC236}">
                  <a16:creationId xmlns:a16="http://schemas.microsoft.com/office/drawing/2014/main" id="{1CA55321-A86F-E3F3-922C-3903BE1C5F64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6" name="Text 6">
              <a:extLst>
                <a:ext uri="{FF2B5EF4-FFF2-40B4-BE49-F238E27FC236}">
                  <a16:creationId xmlns:a16="http://schemas.microsoft.com/office/drawing/2014/main" id="{F5CA8D02-C68D-C054-64F5-2E11318D966B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Conclusion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DBFA4C9-20C8-8F33-C59B-0D39E742A912}"/>
              </a:ext>
            </a:extLst>
          </p:cNvPr>
          <p:cNvGrpSpPr/>
          <p:nvPr/>
        </p:nvGrpSpPr>
        <p:grpSpPr>
          <a:xfrm>
            <a:off x="1449914" y="3993686"/>
            <a:ext cx="9963150" cy="596900"/>
            <a:chOff x="1449914" y="3312088"/>
            <a:chExt cx="9963150" cy="596900"/>
          </a:xfrm>
        </p:grpSpPr>
        <p:sp>
          <p:nvSpPr>
            <p:cNvPr id="59" name="Shape 10">
              <a:extLst>
                <a:ext uri="{FF2B5EF4-FFF2-40B4-BE49-F238E27FC236}">
                  <a16:creationId xmlns:a16="http://schemas.microsoft.com/office/drawing/2014/main" id="{28609B81-6C7C-CE5A-DC14-99B7023E68A3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60" name="Shape 11">
              <a:extLst>
                <a:ext uri="{FF2B5EF4-FFF2-40B4-BE49-F238E27FC236}">
                  <a16:creationId xmlns:a16="http://schemas.microsoft.com/office/drawing/2014/main" id="{7ABDBFE9-7970-C340-1BA5-2E62226B4BAC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1" name="Text 13">
              <a:extLst>
                <a:ext uri="{FF2B5EF4-FFF2-40B4-BE49-F238E27FC236}">
                  <a16:creationId xmlns:a16="http://schemas.microsoft.com/office/drawing/2014/main" id="{715BC872-905A-E2DB-B231-F560BCF6460A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Retention Failure</a:t>
              </a:r>
              <a:endParaRPr lang="en-US" sz="28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A059069-5880-FF95-8681-B86DD1365B6A}"/>
              </a:ext>
            </a:extLst>
          </p:cNvPr>
          <p:cNvGrpSpPr/>
          <p:nvPr/>
        </p:nvGrpSpPr>
        <p:grpSpPr>
          <a:xfrm>
            <a:off x="1449914" y="4690037"/>
            <a:ext cx="9963150" cy="596900"/>
            <a:chOff x="1449914" y="3312088"/>
            <a:chExt cx="9963150" cy="596900"/>
          </a:xfrm>
        </p:grpSpPr>
        <p:sp>
          <p:nvSpPr>
            <p:cNvPr id="63" name="Shape 10">
              <a:extLst>
                <a:ext uri="{FF2B5EF4-FFF2-40B4-BE49-F238E27FC236}">
                  <a16:creationId xmlns:a16="http://schemas.microsoft.com/office/drawing/2014/main" id="{09C1172E-F342-3C8E-8A35-A7C6B4726896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64" name="Shape 11">
              <a:extLst>
                <a:ext uri="{FF2B5EF4-FFF2-40B4-BE49-F238E27FC236}">
                  <a16:creationId xmlns:a16="http://schemas.microsoft.com/office/drawing/2014/main" id="{AE29E8BD-FB1B-7DC4-AD7C-9C68533D9126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5" name="Text 13">
              <a:extLst>
                <a:ext uri="{FF2B5EF4-FFF2-40B4-BE49-F238E27FC236}">
                  <a16:creationId xmlns:a16="http://schemas.microsoft.com/office/drawing/2014/main" id="{E436535F-4F39-5672-0AB7-776BB4631A50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Reliability of Processing-Using-DRAM Operations</a:t>
              </a:r>
              <a:endParaRPr lang="en-US" sz="28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12279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FC8567-A766-2695-A0B2-CC9E8FD1C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>
            <a:extLst>
              <a:ext uri="{FF2B5EF4-FFF2-40B4-BE49-F238E27FC236}">
                <a16:creationId xmlns:a16="http://schemas.microsoft.com/office/drawing/2014/main" id="{924DB10E-644C-6D78-4531-D138F65B8B1C}"/>
              </a:ext>
            </a:extLst>
          </p:cNvPr>
          <p:cNvGrpSpPr/>
          <p:nvPr/>
        </p:nvGrpSpPr>
        <p:grpSpPr>
          <a:xfrm>
            <a:off x="370489" y="2905224"/>
            <a:ext cx="11451025" cy="5281515"/>
            <a:chOff x="370489" y="2905224"/>
            <a:chExt cx="11451025" cy="5281515"/>
          </a:xfrm>
        </p:grpSpPr>
        <p:sp>
          <p:nvSpPr>
            <p:cNvPr id="41" name="Shape 9">
              <a:extLst>
                <a:ext uri="{FF2B5EF4-FFF2-40B4-BE49-F238E27FC236}">
                  <a16:creationId xmlns:a16="http://schemas.microsoft.com/office/drawing/2014/main" id="{E7E3CDA1-42C4-4026-03A4-E94B845914C4}"/>
                </a:ext>
              </a:extLst>
            </p:cNvPr>
            <p:cNvSpPr/>
            <p:nvPr/>
          </p:nvSpPr>
          <p:spPr>
            <a:xfrm>
              <a:off x="370489" y="2905224"/>
              <a:ext cx="11451025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42" name="Shape 11">
              <a:extLst>
                <a:ext uri="{FF2B5EF4-FFF2-40B4-BE49-F238E27FC236}">
                  <a16:creationId xmlns:a16="http://schemas.microsoft.com/office/drawing/2014/main" id="{F8AD283B-264A-E6EA-E310-BAC1BB0C61E1}"/>
                </a:ext>
              </a:extLst>
            </p:cNvPr>
            <p:cNvSpPr/>
            <p:nvPr/>
          </p:nvSpPr>
          <p:spPr>
            <a:xfrm>
              <a:off x="370489" y="3413224"/>
              <a:ext cx="11451025" cy="4773515"/>
            </a:xfrm>
            <a:prstGeom prst="rect">
              <a:avLst/>
            </a:prstGeom>
            <a:solidFill>
              <a:srgbClr val="FBFCFD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43" name="Text 6">
              <a:extLst>
                <a:ext uri="{FF2B5EF4-FFF2-40B4-BE49-F238E27FC236}">
                  <a16:creationId xmlns:a16="http://schemas.microsoft.com/office/drawing/2014/main" id="{1EBE2DA1-4D4D-F5A6-5A76-1E72F44D083A}"/>
                </a:ext>
              </a:extLst>
            </p:cNvPr>
            <p:cNvSpPr/>
            <p:nvPr/>
          </p:nvSpPr>
          <p:spPr>
            <a:xfrm>
              <a:off x="641771" y="2905224"/>
              <a:ext cx="10860417" cy="502249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chemeClr val="bg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High-Level Illustration of DRAM Cell and DRAM Row</a:t>
              </a:r>
            </a:p>
          </p:txBody>
        </p:sp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4C4362-C263-D95B-2867-0608B4590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</a:t>
            </a:r>
            <a:r>
              <a:rPr lang="en-US" b="1" dirty="0"/>
              <a:t>DRAM cell</a:t>
            </a:r>
            <a:r>
              <a:rPr lang="en-US" dirty="0"/>
              <a:t> stores 1 bit of information in a capacitor</a:t>
            </a:r>
          </a:p>
          <a:p>
            <a:r>
              <a:rPr lang="en-US" dirty="0"/>
              <a:t>DRAM cells are organized into </a:t>
            </a:r>
            <a:r>
              <a:rPr lang="en-US" b="1" dirty="0"/>
              <a:t>DRAM rows</a:t>
            </a:r>
          </a:p>
          <a:p>
            <a:endParaRPr lang="LID4096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131B73-0AB7-B978-8630-0B15D98BD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DRAM Organization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849C22B-729D-3BF1-320D-0B4C676A4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95F66F7-9132-5496-0003-52EB284FC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5</a:t>
            </a:fld>
            <a:endParaRPr lang="LID4096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00BDCF2-257A-76D3-64A8-DC8D5E8D8ADF}"/>
              </a:ext>
            </a:extLst>
          </p:cNvPr>
          <p:cNvGrpSpPr/>
          <p:nvPr/>
        </p:nvGrpSpPr>
        <p:grpSpPr>
          <a:xfrm>
            <a:off x="3644329" y="3521133"/>
            <a:ext cx="8318345" cy="4258966"/>
            <a:chOff x="3086767" y="2308838"/>
            <a:chExt cx="6248867" cy="319940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D42645F3-95C9-E399-2520-89A962820A0C}"/>
                </a:ext>
              </a:extLst>
            </p:cNvPr>
            <p:cNvGrpSpPr/>
            <p:nvPr/>
          </p:nvGrpSpPr>
          <p:grpSpPr>
            <a:xfrm>
              <a:off x="4747499" y="2308838"/>
              <a:ext cx="4588135" cy="3199400"/>
              <a:chOff x="4747499" y="2308838"/>
              <a:chExt cx="4588135" cy="3199400"/>
            </a:xfrm>
          </p:grpSpPr>
          <p:cxnSp>
            <p:nvCxnSpPr>
              <p:cNvPr id="10" name="Google Shape;97;p18">
                <a:extLst>
                  <a:ext uri="{FF2B5EF4-FFF2-40B4-BE49-F238E27FC236}">
                    <a16:creationId xmlns:a16="http://schemas.microsoft.com/office/drawing/2014/main" id="{8E6D4C1C-928C-E973-C9C9-8C64911716B9}"/>
                  </a:ext>
                </a:extLst>
              </p:cNvPr>
              <p:cNvCxnSpPr/>
              <p:nvPr/>
            </p:nvCxnSpPr>
            <p:spPr>
              <a:xfrm>
                <a:off x="4747499" y="3090488"/>
                <a:ext cx="3429000" cy="0"/>
              </a:xfrm>
              <a:prstGeom prst="straightConnector1">
                <a:avLst/>
              </a:prstGeom>
              <a:noFill/>
              <a:ln w="76200" cap="flat" cmpd="sng">
                <a:solidFill>
                  <a:srgbClr val="CC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11" name="Google Shape;101;p18">
                <a:extLst>
                  <a:ext uri="{FF2B5EF4-FFF2-40B4-BE49-F238E27FC236}">
                    <a16:creationId xmlns:a16="http://schemas.microsoft.com/office/drawing/2014/main" id="{07451084-903A-CE7E-DE24-0635D5E8A1C6}"/>
                  </a:ext>
                </a:extLst>
              </p:cNvPr>
              <p:cNvSpPr/>
              <p:nvPr/>
            </p:nvSpPr>
            <p:spPr>
              <a:xfrm>
                <a:off x="5014949" y="2778038"/>
                <a:ext cx="2894100" cy="624900"/>
              </a:xfrm>
              <a:prstGeom prst="rect">
                <a:avLst/>
              </a:prstGeom>
              <a:solidFill>
                <a:schemeClr val="lt1"/>
              </a:solidFill>
              <a:ln w="76200" cap="flat" cmpd="sng">
                <a:solidFill>
                  <a:srgbClr val="1C45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02;p18">
                <a:extLst>
                  <a:ext uri="{FF2B5EF4-FFF2-40B4-BE49-F238E27FC236}">
                    <a16:creationId xmlns:a16="http://schemas.microsoft.com/office/drawing/2014/main" id="{3D049959-9C70-1E19-1800-F3FC67BA8A20}"/>
                  </a:ext>
                </a:extLst>
              </p:cNvPr>
              <p:cNvSpPr/>
              <p:nvPr/>
            </p:nvSpPr>
            <p:spPr>
              <a:xfrm>
                <a:off x="5135274" y="2816138"/>
                <a:ext cx="548700" cy="548700"/>
              </a:xfrm>
              <a:prstGeom prst="ellipse">
                <a:avLst/>
              </a:prstGeom>
              <a:solidFill>
                <a:schemeClr val="lt2"/>
              </a:solidFill>
              <a:ln w="7620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103;p18">
                <a:extLst>
                  <a:ext uri="{FF2B5EF4-FFF2-40B4-BE49-F238E27FC236}">
                    <a16:creationId xmlns:a16="http://schemas.microsoft.com/office/drawing/2014/main" id="{53336E46-CB5E-4D70-E78A-8A1A971CC353}"/>
                  </a:ext>
                </a:extLst>
              </p:cNvPr>
              <p:cNvSpPr/>
              <p:nvPr/>
            </p:nvSpPr>
            <p:spPr>
              <a:xfrm>
                <a:off x="5809024" y="2816138"/>
                <a:ext cx="548700" cy="548700"/>
              </a:xfrm>
              <a:prstGeom prst="ellipse">
                <a:avLst/>
              </a:prstGeom>
              <a:solidFill>
                <a:schemeClr val="lt2"/>
              </a:solidFill>
              <a:ln w="7620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104;p18">
                <a:extLst>
                  <a:ext uri="{FF2B5EF4-FFF2-40B4-BE49-F238E27FC236}">
                    <a16:creationId xmlns:a16="http://schemas.microsoft.com/office/drawing/2014/main" id="{44211CDA-5DED-0C35-6C45-18915254606A}"/>
                  </a:ext>
                </a:extLst>
              </p:cNvPr>
              <p:cNvSpPr/>
              <p:nvPr/>
            </p:nvSpPr>
            <p:spPr>
              <a:xfrm>
                <a:off x="7264849" y="2816138"/>
                <a:ext cx="548700" cy="548700"/>
              </a:xfrm>
              <a:prstGeom prst="ellipse">
                <a:avLst/>
              </a:prstGeom>
              <a:solidFill>
                <a:schemeClr val="lt2"/>
              </a:solidFill>
              <a:ln w="7620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105;p18">
                <a:extLst>
                  <a:ext uri="{FF2B5EF4-FFF2-40B4-BE49-F238E27FC236}">
                    <a16:creationId xmlns:a16="http://schemas.microsoft.com/office/drawing/2014/main" id="{CD90E6C6-5E91-0AF3-6B58-DE589A6E0B19}"/>
                  </a:ext>
                </a:extLst>
              </p:cNvPr>
              <p:cNvSpPr txBox="1"/>
              <p:nvPr/>
            </p:nvSpPr>
            <p:spPr>
              <a:xfrm>
                <a:off x="6482774" y="2701838"/>
                <a:ext cx="755400" cy="4800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900" b="1"/>
                  <a:t>…</a:t>
                </a:r>
                <a:endParaRPr sz="3900" b="1"/>
              </a:p>
            </p:txBody>
          </p:sp>
          <p:sp>
            <p:nvSpPr>
              <p:cNvPr id="25" name="Google Shape;110;p18">
                <a:extLst>
                  <a:ext uri="{FF2B5EF4-FFF2-40B4-BE49-F238E27FC236}">
                    <a16:creationId xmlns:a16="http://schemas.microsoft.com/office/drawing/2014/main" id="{00BBFB44-22B3-4F6D-4C83-D7768E8DBB80}"/>
                  </a:ext>
                </a:extLst>
              </p:cNvPr>
              <p:cNvSpPr txBox="1"/>
              <p:nvPr/>
            </p:nvSpPr>
            <p:spPr>
              <a:xfrm>
                <a:off x="5780949" y="2308838"/>
                <a:ext cx="1350300" cy="4161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b="1" dirty="0">
                    <a:solidFill>
                      <a:srgbClr val="1C4587"/>
                    </a:solidFill>
                    <a:ea typeface="Cambria" panose="02040503050406030204" pitchFamily="18" charset="0"/>
                  </a:rPr>
                  <a:t>DRAM Row</a:t>
                </a:r>
                <a:endParaRPr sz="2400" b="1" dirty="0">
                  <a:solidFill>
                    <a:srgbClr val="1C4587"/>
                  </a:solidFill>
                  <a:ea typeface="Cambria" panose="02040503050406030204" pitchFamily="18" charset="0"/>
                </a:endParaRPr>
              </a:p>
            </p:txBody>
          </p:sp>
          <p:sp>
            <p:nvSpPr>
              <p:cNvPr id="26" name="Google Shape;111;p18">
                <a:extLst>
                  <a:ext uri="{FF2B5EF4-FFF2-40B4-BE49-F238E27FC236}">
                    <a16:creationId xmlns:a16="http://schemas.microsoft.com/office/drawing/2014/main" id="{3BE5CA44-7DDB-E999-5CB0-9F96DA401BF9}"/>
                  </a:ext>
                </a:extLst>
              </p:cNvPr>
              <p:cNvSpPr txBox="1"/>
              <p:nvPr/>
            </p:nvSpPr>
            <p:spPr>
              <a:xfrm rot="5400000">
                <a:off x="6280574" y="4226738"/>
                <a:ext cx="755400" cy="706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3900" b="1"/>
                  <a:t>…</a:t>
                </a:r>
                <a:endParaRPr sz="3900" b="1"/>
              </a:p>
            </p:txBody>
          </p:sp>
          <p:cxnSp>
            <p:nvCxnSpPr>
              <p:cNvPr id="27" name="Google Shape;112;p18">
                <a:extLst>
                  <a:ext uri="{FF2B5EF4-FFF2-40B4-BE49-F238E27FC236}">
                    <a16:creationId xmlns:a16="http://schemas.microsoft.com/office/drawing/2014/main" id="{383B17CB-A1CB-BB35-A84D-B5B59808A9C8}"/>
                  </a:ext>
                </a:extLst>
              </p:cNvPr>
              <p:cNvCxnSpPr/>
              <p:nvPr/>
            </p:nvCxnSpPr>
            <p:spPr>
              <a:xfrm>
                <a:off x="4747499" y="3849738"/>
                <a:ext cx="3429000" cy="0"/>
              </a:xfrm>
              <a:prstGeom prst="straightConnector1">
                <a:avLst/>
              </a:prstGeom>
              <a:noFill/>
              <a:ln w="76200" cap="flat" cmpd="sng">
                <a:solidFill>
                  <a:srgbClr val="CC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cxnSp>
            <p:nvCxnSpPr>
              <p:cNvPr id="28" name="Google Shape;113;p18">
                <a:extLst>
                  <a:ext uri="{FF2B5EF4-FFF2-40B4-BE49-F238E27FC236}">
                    <a16:creationId xmlns:a16="http://schemas.microsoft.com/office/drawing/2014/main" id="{37032076-CE7D-A35A-179D-6E09301334DF}"/>
                  </a:ext>
                </a:extLst>
              </p:cNvPr>
              <p:cNvCxnSpPr/>
              <p:nvPr/>
            </p:nvCxnSpPr>
            <p:spPr>
              <a:xfrm>
                <a:off x="4747499" y="5195788"/>
                <a:ext cx="3429000" cy="0"/>
              </a:xfrm>
              <a:prstGeom prst="straightConnector1">
                <a:avLst/>
              </a:prstGeom>
              <a:noFill/>
              <a:ln w="76200" cap="flat" cmpd="sng">
                <a:solidFill>
                  <a:srgbClr val="CC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cxnSp>
          <p:sp>
            <p:nvSpPr>
              <p:cNvPr id="29" name="Google Shape;114;p18">
                <a:extLst>
                  <a:ext uri="{FF2B5EF4-FFF2-40B4-BE49-F238E27FC236}">
                    <a16:creationId xmlns:a16="http://schemas.microsoft.com/office/drawing/2014/main" id="{FB71FA1D-3F71-632A-FB0A-F3D068C1CBBA}"/>
                  </a:ext>
                </a:extLst>
              </p:cNvPr>
              <p:cNvSpPr/>
              <p:nvPr/>
            </p:nvSpPr>
            <p:spPr>
              <a:xfrm>
                <a:off x="5014949" y="3537288"/>
                <a:ext cx="2894100" cy="624900"/>
              </a:xfrm>
              <a:prstGeom prst="rect">
                <a:avLst/>
              </a:prstGeom>
              <a:solidFill>
                <a:schemeClr val="lt1"/>
              </a:solidFill>
              <a:ln w="76200" cap="flat" cmpd="sng">
                <a:solidFill>
                  <a:srgbClr val="1C45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0" name="Google Shape;115;p18">
                <a:extLst>
                  <a:ext uri="{FF2B5EF4-FFF2-40B4-BE49-F238E27FC236}">
                    <a16:creationId xmlns:a16="http://schemas.microsoft.com/office/drawing/2014/main" id="{3A0DF8EC-8073-40BA-71CC-217256B2C6CA}"/>
                  </a:ext>
                </a:extLst>
              </p:cNvPr>
              <p:cNvSpPr/>
              <p:nvPr/>
            </p:nvSpPr>
            <p:spPr>
              <a:xfrm>
                <a:off x="5014949" y="4883338"/>
                <a:ext cx="2894100" cy="624900"/>
              </a:xfrm>
              <a:prstGeom prst="rect">
                <a:avLst/>
              </a:prstGeom>
              <a:solidFill>
                <a:schemeClr val="lt1"/>
              </a:solidFill>
              <a:ln w="76200" cap="flat" cmpd="sng">
                <a:solidFill>
                  <a:srgbClr val="1C4587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" name="Google Shape;116;p18">
                <a:extLst>
                  <a:ext uri="{FF2B5EF4-FFF2-40B4-BE49-F238E27FC236}">
                    <a16:creationId xmlns:a16="http://schemas.microsoft.com/office/drawing/2014/main" id="{78C1A92A-47B4-8401-DB37-34DF545A75F0}"/>
                  </a:ext>
                </a:extLst>
              </p:cNvPr>
              <p:cNvSpPr txBox="1"/>
              <p:nvPr/>
            </p:nvSpPr>
            <p:spPr>
              <a:xfrm>
                <a:off x="7985334" y="2644950"/>
                <a:ext cx="1350300" cy="4161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" sz="2400" b="1" dirty="0">
                    <a:solidFill>
                      <a:srgbClr val="CC0000"/>
                    </a:solidFill>
                    <a:ea typeface="Cambria" panose="02040503050406030204" pitchFamily="18" charset="0"/>
                  </a:rPr>
                  <a:t>Wordline</a:t>
                </a:r>
                <a:endParaRPr b="1" dirty="0">
                  <a:solidFill>
                    <a:srgbClr val="CC0000"/>
                  </a:solidFill>
                  <a:ea typeface="Cambria" panose="02040503050406030204" pitchFamily="18" charset="0"/>
                </a:endParaRPr>
              </a:p>
            </p:txBody>
          </p:sp>
        </p:grpSp>
        <p:cxnSp>
          <p:nvCxnSpPr>
            <p:cNvPr id="8" name="Google Shape;109;p18">
              <a:extLst>
                <a:ext uri="{FF2B5EF4-FFF2-40B4-BE49-F238E27FC236}">
                  <a16:creationId xmlns:a16="http://schemas.microsoft.com/office/drawing/2014/main" id="{8CA327A4-3669-6B13-27BD-B5D020799A84}"/>
                </a:ext>
              </a:extLst>
            </p:cNvPr>
            <p:cNvCxnSpPr>
              <a:cxnSpLocks/>
              <a:endCxn id="12" idx="0"/>
            </p:cNvCxnSpPr>
            <p:nvPr/>
          </p:nvCxnSpPr>
          <p:spPr>
            <a:xfrm>
              <a:off x="3086767" y="2491869"/>
              <a:ext cx="2322857" cy="324269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" name="Google Shape;117;p18">
              <a:extLst>
                <a:ext uri="{FF2B5EF4-FFF2-40B4-BE49-F238E27FC236}">
                  <a16:creationId xmlns:a16="http://schemas.microsoft.com/office/drawing/2014/main" id="{0C9724CB-E098-A194-EDF1-6171A274E846}"/>
                </a:ext>
              </a:extLst>
            </p:cNvPr>
            <p:cNvCxnSpPr>
              <a:cxnSpLocks/>
              <a:endCxn id="12" idx="4"/>
            </p:cNvCxnSpPr>
            <p:nvPr/>
          </p:nvCxnSpPr>
          <p:spPr>
            <a:xfrm flipV="1">
              <a:off x="4167554" y="3364838"/>
              <a:ext cx="1242070" cy="1631887"/>
            </a:xfrm>
            <a:prstGeom prst="straightConnector1">
              <a:avLst/>
            </a:prstGeom>
            <a:noFill/>
            <a:ln w="76200" cap="flat" cmpd="sng">
              <a:solidFill>
                <a:schemeClr val="dk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917F2377-06F0-AD13-5C77-5CF00FAF9450}"/>
              </a:ext>
            </a:extLst>
          </p:cNvPr>
          <p:cNvGrpSpPr/>
          <p:nvPr/>
        </p:nvGrpSpPr>
        <p:grpSpPr>
          <a:xfrm>
            <a:off x="1205924" y="3749046"/>
            <a:ext cx="4300365" cy="4173238"/>
            <a:chOff x="1244447" y="3537866"/>
            <a:chExt cx="4300365" cy="4173238"/>
          </a:xfrm>
        </p:grpSpPr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AFF39E73-75DC-EB4F-2906-400BC56CB845}"/>
                </a:ext>
              </a:extLst>
            </p:cNvPr>
            <p:cNvGrpSpPr/>
            <p:nvPr/>
          </p:nvGrpSpPr>
          <p:grpSpPr>
            <a:xfrm>
              <a:off x="1244447" y="3537866"/>
              <a:ext cx="4300365" cy="4173238"/>
              <a:chOff x="607824" y="2536751"/>
              <a:chExt cx="3230500" cy="3135000"/>
            </a:xfrm>
          </p:grpSpPr>
          <p:sp>
            <p:nvSpPr>
              <p:cNvPr id="33" name="Google Shape;108;p18">
                <a:extLst>
                  <a:ext uri="{FF2B5EF4-FFF2-40B4-BE49-F238E27FC236}">
                    <a16:creationId xmlns:a16="http://schemas.microsoft.com/office/drawing/2014/main" id="{529F755B-7C63-A970-9276-564AE10B1155}"/>
                  </a:ext>
                </a:extLst>
              </p:cNvPr>
              <p:cNvSpPr/>
              <p:nvPr/>
            </p:nvSpPr>
            <p:spPr>
              <a:xfrm>
                <a:off x="703324" y="2536751"/>
                <a:ext cx="3135000" cy="3135000"/>
              </a:xfrm>
              <a:prstGeom prst="ellipse">
                <a:avLst/>
              </a:prstGeom>
              <a:noFill/>
              <a:ln w="76200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pic>
            <p:nvPicPr>
              <p:cNvPr id="34" name="Google Shape;107;p18">
                <a:extLst>
                  <a:ext uri="{FF2B5EF4-FFF2-40B4-BE49-F238E27FC236}">
                    <a16:creationId xmlns:a16="http://schemas.microsoft.com/office/drawing/2014/main" id="{23E314A1-02F6-48B9-B3AF-BB8E103E3743}"/>
                  </a:ext>
                </a:extLst>
              </p:cNvPr>
              <p:cNvPicPr preferRelativeResize="0"/>
              <p:nvPr/>
            </p:nvPicPr>
            <p:blipFill>
              <a:blip r:embed="rId2">
                <a:alphaModFix/>
              </a:blip>
              <a:stretch>
                <a:fillRect/>
              </a:stretch>
            </p:blipFill>
            <p:spPr>
              <a:xfrm>
                <a:off x="607824" y="2834739"/>
                <a:ext cx="3192845" cy="25977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0F2D9FF3-FBD5-6002-D3CB-22A558D88F5E}"/>
                </a:ext>
              </a:extLst>
            </p:cNvPr>
            <p:cNvGrpSpPr/>
            <p:nvPr/>
          </p:nvGrpSpPr>
          <p:grpSpPr>
            <a:xfrm>
              <a:off x="2614617" y="7043689"/>
              <a:ext cx="433250" cy="348849"/>
              <a:chOff x="3494937" y="5978710"/>
              <a:chExt cx="325464" cy="262061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BDD87F8A-0464-778E-2E6E-0F92FEAD0221}"/>
                  </a:ext>
                </a:extLst>
              </p:cNvPr>
              <p:cNvSpPr/>
              <p:nvPr/>
            </p:nvSpPr>
            <p:spPr>
              <a:xfrm>
                <a:off x="3494937" y="5978710"/>
                <a:ext cx="325464" cy="26206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67E59EF5-BE4E-20D1-7533-A8D488C93F54}"/>
                  </a:ext>
                </a:extLst>
              </p:cNvPr>
              <p:cNvSpPr/>
              <p:nvPr/>
            </p:nvSpPr>
            <p:spPr>
              <a:xfrm>
                <a:off x="3574213" y="5978710"/>
                <a:ext cx="176677" cy="176677"/>
              </a:xfrm>
              <a:prstGeom prst="ellipse">
                <a:avLst/>
              </a:prstGeom>
              <a:solidFill>
                <a:srgbClr val="FFFFFF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LID4096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20455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B06F7-2F05-B3DB-89CA-A73BA8587E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8D2D0-33A4-FCE6-75CF-C21B7D93CA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Key DRAM Operation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6FE73-E062-2BF3-2BCD-74F6211CE5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21466E"/>
              </a:buClr>
              <a:buFont typeface="Wingdings" panose="05000000000000000000" pitchFamily="2" charset="2"/>
              <a:buChar char="§"/>
            </a:pPr>
            <a:r>
              <a:rPr lang="en-GB" dirty="0"/>
              <a:t>DRAM cells are accessed at </a:t>
            </a:r>
            <a:r>
              <a:rPr lang="en-GB" b="1" dirty="0"/>
              <a:t>row granularity</a:t>
            </a:r>
          </a:p>
          <a:p>
            <a:pPr>
              <a:buClr>
                <a:srgbClr val="21466E"/>
              </a:buClr>
              <a:buFont typeface="Wingdings" panose="05000000000000000000" pitchFamily="2" charset="2"/>
              <a:buChar char="§"/>
            </a:pPr>
            <a:r>
              <a:rPr lang="en-GB" dirty="0"/>
              <a:t>To read/write data in DRAM, the memory controller</a:t>
            </a:r>
          </a:p>
          <a:p>
            <a:pPr lvl="1">
              <a:buClr>
                <a:srgbClr val="21466E"/>
              </a:buClr>
              <a:buFont typeface="Wingdings" panose="05000000000000000000" pitchFamily="2" charset="2"/>
              <a:buChar char="§"/>
            </a:pPr>
            <a:r>
              <a:rPr lang="en-GB" sz="3000" dirty="0"/>
              <a:t>Sends an </a:t>
            </a:r>
            <a:r>
              <a:rPr lang="en-GB" sz="3000" b="1" dirty="0">
                <a:solidFill>
                  <a:srgbClr val="1C4587"/>
                </a:solidFill>
              </a:rPr>
              <a:t>ACT (activate) command</a:t>
            </a:r>
            <a:r>
              <a:rPr lang="en-GB" sz="3000" b="1" dirty="0"/>
              <a:t> </a:t>
            </a:r>
            <a:r>
              <a:rPr lang="en-GB" sz="3000" dirty="0"/>
              <a:t>to open the DRAM row</a:t>
            </a:r>
          </a:p>
          <a:p>
            <a:pPr lvl="1">
              <a:spcBef>
                <a:spcPts val="600"/>
              </a:spcBef>
              <a:buClr>
                <a:srgbClr val="21466E"/>
              </a:buClr>
              <a:buFont typeface="Wingdings" panose="05000000000000000000" pitchFamily="2" charset="2"/>
              <a:buChar char="§"/>
            </a:pPr>
            <a:r>
              <a:rPr lang="en-GB" sz="3000" dirty="0"/>
              <a:t>Sends </a:t>
            </a:r>
            <a:r>
              <a:rPr lang="en-GB" sz="3000" b="1" dirty="0">
                <a:solidFill>
                  <a:srgbClr val="1C4587"/>
                </a:solidFill>
              </a:rPr>
              <a:t>RD/WR commands </a:t>
            </a:r>
            <a:r>
              <a:rPr lang="en-GB" sz="3000" dirty="0"/>
              <a:t>to read/write data</a:t>
            </a:r>
          </a:p>
          <a:p>
            <a:pPr lvl="1">
              <a:spcBef>
                <a:spcPts val="600"/>
              </a:spcBef>
              <a:buClr>
                <a:srgbClr val="21466E"/>
              </a:buClr>
              <a:buFont typeface="Wingdings" panose="05000000000000000000" pitchFamily="2" charset="2"/>
              <a:buChar char="§"/>
            </a:pPr>
            <a:r>
              <a:rPr lang="en-GB" sz="3000" dirty="0"/>
              <a:t>Sends a </a:t>
            </a:r>
            <a:r>
              <a:rPr lang="en-GB" sz="3000" b="1" dirty="0">
                <a:solidFill>
                  <a:srgbClr val="1C4587"/>
                </a:solidFill>
              </a:rPr>
              <a:t>PRE (</a:t>
            </a:r>
            <a:r>
              <a:rPr lang="en-GB" sz="3000" b="1" dirty="0" err="1">
                <a:solidFill>
                  <a:srgbClr val="1C4587"/>
                </a:solidFill>
              </a:rPr>
              <a:t>precharge</a:t>
            </a:r>
            <a:r>
              <a:rPr lang="en-GB" sz="3000" b="1" dirty="0">
                <a:solidFill>
                  <a:srgbClr val="1C4587"/>
                </a:solidFill>
              </a:rPr>
              <a:t>) command </a:t>
            </a:r>
            <a:r>
              <a:rPr lang="en-GB" sz="3000" dirty="0"/>
              <a:t>that closes the row</a:t>
            </a:r>
          </a:p>
          <a:p>
            <a:pPr>
              <a:buClr>
                <a:srgbClr val="21466E"/>
              </a:buClr>
              <a:buFont typeface="Wingdings" panose="05000000000000000000" pitchFamily="2" charset="2"/>
              <a:buChar char="§"/>
            </a:pPr>
            <a:r>
              <a:rPr lang="en-GB" dirty="0"/>
              <a:t>Commands need to respect </a:t>
            </a:r>
            <a:r>
              <a:rPr lang="en-GB" b="1" dirty="0">
                <a:solidFill>
                  <a:srgbClr val="C00000"/>
                </a:solidFill>
              </a:rPr>
              <a:t>timing constraints </a:t>
            </a:r>
          </a:p>
          <a:p>
            <a:pPr>
              <a:buClr>
                <a:srgbClr val="21466E"/>
              </a:buClr>
              <a:buFont typeface="Wingdings" panose="05000000000000000000" pitchFamily="2" charset="2"/>
              <a:buChar char="§"/>
            </a:pP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2645ECB-E5F6-F31D-96EF-94D2D01A1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E5A689C-85B3-F393-EC46-9BEF2CA3E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6</a:t>
            </a:fld>
            <a:endParaRPr lang="LID4096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7954E00-6D04-FCB9-4791-A177F13D575D}"/>
              </a:ext>
            </a:extLst>
          </p:cNvPr>
          <p:cNvGrpSpPr/>
          <p:nvPr/>
        </p:nvGrpSpPr>
        <p:grpSpPr>
          <a:xfrm>
            <a:off x="444643" y="5263756"/>
            <a:ext cx="11451025" cy="2825553"/>
            <a:chOff x="370489" y="2905224"/>
            <a:chExt cx="11451025" cy="2825553"/>
          </a:xfrm>
        </p:grpSpPr>
        <p:sp>
          <p:nvSpPr>
            <p:cNvPr id="6" name="Shape 9">
              <a:extLst>
                <a:ext uri="{FF2B5EF4-FFF2-40B4-BE49-F238E27FC236}">
                  <a16:creationId xmlns:a16="http://schemas.microsoft.com/office/drawing/2014/main" id="{10422454-DB00-671C-1642-D1FDDED72883}"/>
                </a:ext>
              </a:extLst>
            </p:cNvPr>
            <p:cNvSpPr/>
            <p:nvPr/>
          </p:nvSpPr>
          <p:spPr>
            <a:xfrm>
              <a:off x="370489" y="2905224"/>
              <a:ext cx="11451025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15" name="Shape 11">
              <a:extLst>
                <a:ext uri="{FF2B5EF4-FFF2-40B4-BE49-F238E27FC236}">
                  <a16:creationId xmlns:a16="http://schemas.microsoft.com/office/drawing/2014/main" id="{8BAF3917-ED7E-4E40-4C50-097C89EC8EAC}"/>
                </a:ext>
              </a:extLst>
            </p:cNvPr>
            <p:cNvSpPr/>
            <p:nvPr/>
          </p:nvSpPr>
          <p:spPr>
            <a:xfrm>
              <a:off x="370489" y="3413224"/>
              <a:ext cx="11451025" cy="2317553"/>
            </a:xfrm>
            <a:prstGeom prst="rect">
              <a:avLst/>
            </a:prstGeom>
            <a:solidFill>
              <a:srgbClr val="FBFCFD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16" name="Text 6">
              <a:extLst>
                <a:ext uri="{FF2B5EF4-FFF2-40B4-BE49-F238E27FC236}">
                  <a16:creationId xmlns:a16="http://schemas.microsoft.com/office/drawing/2014/main" id="{6058ECC7-086D-679D-D9DF-CC31ECE6BCBE}"/>
                </a:ext>
              </a:extLst>
            </p:cNvPr>
            <p:cNvSpPr/>
            <p:nvPr/>
          </p:nvSpPr>
          <p:spPr>
            <a:xfrm>
              <a:off x="641771" y="2905224"/>
              <a:ext cx="10860417" cy="502249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chemeClr val="bg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Timeline of DRAM Commands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A9C9BD4-FD86-B529-ECA6-47DA596E8D2F}"/>
              </a:ext>
            </a:extLst>
          </p:cNvPr>
          <p:cNvGrpSpPr/>
          <p:nvPr/>
        </p:nvGrpSpPr>
        <p:grpSpPr>
          <a:xfrm>
            <a:off x="715924" y="6994273"/>
            <a:ext cx="10827430" cy="638887"/>
            <a:chOff x="905933" y="4735836"/>
            <a:chExt cx="7719755" cy="638887"/>
          </a:xfrm>
        </p:grpSpPr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BF59482-A533-BBB5-D896-134AA26B8FF8}"/>
                </a:ext>
              </a:extLst>
            </p:cNvPr>
            <p:cNvCxnSpPr>
              <a:cxnSpLocks/>
            </p:cNvCxnSpPr>
            <p:nvPr/>
          </p:nvCxnSpPr>
          <p:spPr>
            <a:xfrm>
              <a:off x="905933" y="4735836"/>
              <a:ext cx="7484534" cy="0"/>
            </a:xfrm>
            <a:prstGeom prst="straightConnector1">
              <a:avLst/>
            </a:prstGeom>
            <a:ln w="57150">
              <a:solidFill>
                <a:schemeClr val="tx1">
                  <a:lumMod val="65000"/>
                  <a:lumOff val="3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CADD775-192A-1551-2044-C776A16434D5}"/>
                </a:ext>
              </a:extLst>
            </p:cNvPr>
            <p:cNvSpPr txBox="1"/>
            <p:nvPr/>
          </p:nvSpPr>
          <p:spPr>
            <a:xfrm>
              <a:off x="7881424" y="4851503"/>
              <a:ext cx="74426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solidFill>
                    <a:srgbClr val="595959"/>
                  </a:solidFill>
                  <a:latin typeface="IBM Plex Sans" panose="020B0503050203000203" pitchFamily="34" charset="0"/>
                </a:rPr>
                <a:t>Time</a:t>
              </a:r>
              <a:endParaRPr lang="LID4096" sz="2800" b="1" dirty="0">
                <a:solidFill>
                  <a:srgbClr val="595959"/>
                </a:solidFill>
                <a:latin typeface="IBM Plex Sans" panose="020B0503050203000203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21CBA0EA-A9CB-D110-A12C-93999F85D87B}"/>
              </a:ext>
            </a:extLst>
          </p:cNvPr>
          <p:cNvGrpSpPr/>
          <p:nvPr/>
        </p:nvGrpSpPr>
        <p:grpSpPr>
          <a:xfrm>
            <a:off x="1848489" y="6150299"/>
            <a:ext cx="6587496" cy="1675678"/>
            <a:chOff x="1558963" y="4207778"/>
            <a:chExt cx="5203223" cy="1378423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7E0928B9-85AC-CB86-D5E5-2EBBE03B0CDA}"/>
                </a:ext>
              </a:extLst>
            </p:cNvPr>
            <p:cNvGrpSpPr/>
            <p:nvPr/>
          </p:nvGrpSpPr>
          <p:grpSpPr>
            <a:xfrm>
              <a:off x="1558965" y="4207778"/>
              <a:ext cx="2192868" cy="453096"/>
              <a:chOff x="1558965" y="4024377"/>
              <a:chExt cx="2192868" cy="453096"/>
            </a:xfrm>
          </p:grpSpPr>
          <p:grpSp>
            <p:nvGrpSpPr>
              <p:cNvPr id="48" name="Group 47">
                <a:extLst>
                  <a:ext uri="{FF2B5EF4-FFF2-40B4-BE49-F238E27FC236}">
                    <a16:creationId xmlns:a16="http://schemas.microsoft.com/office/drawing/2014/main" id="{C4440737-3598-ECDD-7F19-66694012183B}"/>
                  </a:ext>
                </a:extLst>
              </p:cNvPr>
              <p:cNvGrpSpPr/>
              <p:nvPr/>
            </p:nvGrpSpPr>
            <p:grpSpPr>
              <a:xfrm>
                <a:off x="1558966" y="4025124"/>
                <a:ext cx="2192867" cy="430405"/>
                <a:chOff x="1568069" y="3970041"/>
                <a:chExt cx="2192867" cy="430405"/>
              </a:xfrm>
            </p:grpSpPr>
            <p:cxnSp>
              <p:nvCxnSpPr>
                <p:cNvPr id="51" name="Straight Arrow Connector 50">
                  <a:extLst>
                    <a:ext uri="{FF2B5EF4-FFF2-40B4-BE49-F238E27FC236}">
                      <a16:creationId xmlns:a16="http://schemas.microsoft.com/office/drawing/2014/main" id="{B53184C0-6EA8-447B-B8D1-DC79D5DC53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568069" y="4206440"/>
                  <a:ext cx="2192867" cy="0"/>
                </a:xfrm>
                <a:prstGeom prst="straightConnector1">
                  <a:avLst/>
                </a:prstGeom>
                <a:ln w="38100">
                  <a:solidFill>
                    <a:srgbClr val="C0000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2" name="TextBox 51">
                  <a:extLst>
                    <a:ext uri="{FF2B5EF4-FFF2-40B4-BE49-F238E27FC236}">
                      <a16:creationId xmlns:a16="http://schemas.microsoft.com/office/drawing/2014/main" id="{57FF16E6-207F-DA5B-A874-DCB5E59D313C}"/>
                    </a:ext>
                  </a:extLst>
                </p:cNvPr>
                <p:cNvSpPr txBox="1"/>
                <p:nvPr/>
              </p:nvSpPr>
              <p:spPr>
                <a:xfrm>
                  <a:off x="2254292" y="3970041"/>
                  <a:ext cx="828318" cy="430405"/>
                </a:xfrm>
                <a:prstGeom prst="rect">
                  <a:avLst/>
                </a:prstGeom>
                <a:solidFill>
                  <a:srgbClr val="FBFCFD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 err="1">
                      <a:solidFill>
                        <a:srgbClr val="C00000"/>
                      </a:solidFill>
                      <a:latin typeface="IBM Plex Sans" panose="020B0503050203000203" pitchFamily="34" charset="0"/>
                    </a:rPr>
                    <a:t>tRCD</a:t>
                  </a:r>
                  <a:endParaRPr lang="LID4096" sz="2800" b="1" dirty="0">
                    <a:solidFill>
                      <a:srgbClr val="C00000"/>
                    </a:solidFill>
                    <a:latin typeface="IBM Plex Sans" panose="020B0503050203000203" pitchFamily="34" charset="0"/>
                  </a:endParaRPr>
                </a:p>
              </p:txBody>
            </p:sp>
          </p:grpSp>
          <p:cxnSp>
            <p:nvCxnSpPr>
              <p:cNvPr id="49" name="Straight Connector 48">
                <a:extLst>
                  <a:ext uri="{FF2B5EF4-FFF2-40B4-BE49-F238E27FC236}">
                    <a16:creationId xmlns:a16="http://schemas.microsoft.com/office/drawing/2014/main" id="{FAA1987B-1B1D-E3AD-6270-FB172AC5DD3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558965" y="4024377"/>
                <a:ext cx="1" cy="43190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>
                <a:extLst>
                  <a:ext uri="{FF2B5EF4-FFF2-40B4-BE49-F238E27FC236}">
                    <a16:creationId xmlns:a16="http://schemas.microsoft.com/office/drawing/2014/main" id="{B54812C2-1DDF-AAE6-4767-A393A55CA889}"/>
                  </a:ext>
                </a:extLst>
              </p:cNvPr>
              <p:cNvCxnSpPr/>
              <p:nvPr/>
            </p:nvCxnSpPr>
            <p:spPr>
              <a:xfrm>
                <a:off x="3751829" y="4045573"/>
                <a:ext cx="1" cy="43190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F41694D0-2BED-D774-E212-36A44F537288}"/>
                </a:ext>
              </a:extLst>
            </p:cNvPr>
            <p:cNvGrpSpPr/>
            <p:nvPr/>
          </p:nvGrpSpPr>
          <p:grpSpPr>
            <a:xfrm>
              <a:off x="1558963" y="5135186"/>
              <a:ext cx="5203223" cy="451015"/>
              <a:chOff x="1718097" y="4106333"/>
              <a:chExt cx="1928973" cy="451015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id="{9AA9CB49-5EE7-6496-16DE-3038EEA3ECAE}"/>
                  </a:ext>
                </a:extLst>
              </p:cNvPr>
              <p:cNvGrpSpPr/>
              <p:nvPr/>
            </p:nvGrpSpPr>
            <p:grpSpPr>
              <a:xfrm>
                <a:off x="1718097" y="4126943"/>
                <a:ext cx="1928972" cy="430405"/>
                <a:chOff x="1727200" y="4071860"/>
                <a:chExt cx="1928972" cy="430405"/>
              </a:xfrm>
            </p:grpSpPr>
            <p:cxnSp>
              <p:nvCxnSpPr>
                <p:cNvPr id="46" name="Straight Arrow Connector 45">
                  <a:extLst>
                    <a:ext uri="{FF2B5EF4-FFF2-40B4-BE49-F238E27FC236}">
                      <a16:creationId xmlns:a16="http://schemas.microsoft.com/office/drawing/2014/main" id="{BEAC1FAF-D0A2-7438-948B-E5A1347CA90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727200" y="4267200"/>
                  <a:ext cx="1928972" cy="0"/>
                </a:xfrm>
                <a:prstGeom prst="straightConnector1">
                  <a:avLst/>
                </a:prstGeom>
                <a:ln w="38100">
                  <a:solidFill>
                    <a:srgbClr val="C00000"/>
                  </a:solidFill>
                  <a:headEnd type="triangle"/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7" name="TextBox 46">
                  <a:extLst>
                    <a:ext uri="{FF2B5EF4-FFF2-40B4-BE49-F238E27FC236}">
                      <a16:creationId xmlns:a16="http://schemas.microsoft.com/office/drawing/2014/main" id="{7D7A1483-8880-74C2-8D9E-F742DAC63D3E}"/>
                    </a:ext>
                  </a:extLst>
                </p:cNvPr>
                <p:cNvSpPr txBox="1"/>
                <p:nvPr/>
              </p:nvSpPr>
              <p:spPr>
                <a:xfrm>
                  <a:off x="2532362" y="4071860"/>
                  <a:ext cx="302855" cy="430405"/>
                </a:xfrm>
                <a:prstGeom prst="rect">
                  <a:avLst/>
                </a:prstGeom>
                <a:solidFill>
                  <a:srgbClr val="FBFCFD"/>
                </a:solidFill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800" b="1" dirty="0" err="1">
                      <a:solidFill>
                        <a:srgbClr val="C00000"/>
                      </a:solidFill>
                      <a:latin typeface="IBM Plex Sans" panose="020B0503050203000203" pitchFamily="34" charset="0"/>
                    </a:rPr>
                    <a:t>tRAS</a:t>
                  </a:r>
                  <a:endParaRPr lang="LID4096" sz="2800" b="1" dirty="0">
                    <a:solidFill>
                      <a:srgbClr val="C00000"/>
                    </a:solidFill>
                    <a:latin typeface="IBM Plex Sans" panose="020B0503050203000203" pitchFamily="34" charset="0"/>
                  </a:endParaRPr>
                </a:p>
              </p:txBody>
            </p:sp>
          </p:grpSp>
          <p:cxnSp>
            <p:nvCxnSpPr>
              <p:cNvPr id="44" name="Straight Connector 43">
                <a:extLst>
                  <a:ext uri="{FF2B5EF4-FFF2-40B4-BE49-F238E27FC236}">
                    <a16:creationId xmlns:a16="http://schemas.microsoft.com/office/drawing/2014/main" id="{642A13E6-9CF5-47A4-D4E7-EA56883A902F}"/>
                  </a:ext>
                </a:extLst>
              </p:cNvPr>
              <p:cNvCxnSpPr/>
              <p:nvPr/>
            </p:nvCxnSpPr>
            <p:spPr>
              <a:xfrm>
                <a:off x="1718097" y="4106333"/>
                <a:ext cx="1" cy="43190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>
                <a:extLst>
                  <a:ext uri="{FF2B5EF4-FFF2-40B4-BE49-F238E27FC236}">
                    <a16:creationId xmlns:a16="http://schemas.microsoft.com/office/drawing/2014/main" id="{9D78893D-DAD7-9B25-B134-80E2C619B3DA}"/>
                  </a:ext>
                </a:extLst>
              </p:cNvPr>
              <p:cNvCxnSpPr/>
              <p:nvPr/>
            </p:nvCxnSpPr>
            <p:spPr>
              <a:xfrm>
                <a:off x="3647069" y="4106333"/>
                <a:ext cx="1" cy="431900"/>
              </a:xfrm>
              <a:prstGeom prst="line">
                <a:avLst/>
              </a:prstGeom>
              <a:ln w="38100">
                <a:solidFill>
                  <a:srgbClr val="C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C819F7C4-072D-218D-C88A-5D3FF79CFC20}"/>
              </a:ext>
            </a:extLst>
          </p:cNvPr>
          <p:cNvSpPr/>
          <p:nvPr/>
        </p:nvSpPr>
        <p:spPr>
          <a:xfrm>
            <a:off x="7876529" y="6682395"/>
            <a:ext cx="1118910" cy="5822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IBM Plex Mono" panose="020B0509050203000203" pitchFamily="49" charset="0"/>
              </a:rPr>
              <a:t>PRE</a:t>
            </a:r>
            <a:endParaRPr lang="LID4096" sz="3200" b="1" dirty="0">
              <a:latin typeface="IBM Plex Mono" panose="020B0509050203000203" pitchFamily="49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03AA16-A67F-22C1-6223-816E7F67B259}"/>
              </a:ext>
            </a:extLst>
          </p:cNvPr>
          <p:cNvSpPr/>
          <p:nvPr/>
        </p:nvSpPr>
        <p:spPr>
          <a:xfrm>
            <a:off x="3815711" y="6687997"/>
            <a:ext cx="1656350" cy="582290"/>
          </a:xfrm>
          <a:prstGeom prst="rect">
            <a:avLst/>
          </a:prstGeom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IBM Plex Mono" panose="020B0509050203000203" pitchFamily="49" charset="0"/>
              </a:rPr>
              <a:t>RD/WR</a:t>
            </a:r>
            <a:endParaRPr lang="LID4096" sz="3200" b="1" dirty="0">
              <a:latin typeface="IBM Plex Mono" panose="020B0509050203000203" pitchFamily="49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264D2B3-1D49-9B35-82A8-25DADF985543}"/>
              </a:ext>
            </a:extLst>
          </p:cNvPr>
          <p:cNvSpPr/>
          <p:nvPr/>
        </p:nvSpPr>
        <p:spPr>
          <a:xfrm>
            <a:off x="1333270" y="6687997"/>
            <a:ext cx="1118910" cy="58229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571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IBM Plex Mono" panose="020B0509050203000203" pitchFamily="49" charset="0"/>
              </a:rPr>
              <a:t>ACT</a:t>
            </a:r>
            <a:endParaRPr lang="LID4096" sz="3200" b="1" dirty="0">
              <a:latin typeface="IBM Plex Mono" panose="020B0509050203000203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077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21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16EC66-77B4-BDF7-94BD-2BBA44824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DFACC-051B-6BC4-651C-5D40590CE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DRAM Robustness Issues (I) – Read Disturbance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65CEB0-52EE-1F5C-C4B3-8855F046C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21466E"/>
              </a:buClr>
              <a:buFont typeface="Wingdings" panose="05000000000000000000" pitchFamily="2" charset="2"/>
              <a:buChar char="§"/>
            </a:pPr>
            <a:r>
              <a:rPr lang="en-US" dirty="0"/>
              <a:t>Modern DRAM is vulnerable to </a:t>
            </a:r>
            <a:r>
              <a:rPr lang="en-US" b="1" dirty="0">
                <a:solidFill>
                  <a:srgbClr val="B23A2E"/>
                </a:solidFill>
              </a:rPr>
              <a:t>read disturbance</a:t>
            </a:r>
          </a:p>
          <a:p>
            <a:pPr marL="457200" lvl="1" indent="0">
              <a:buNone/>
            </a:pPr>
            <a:endParaRPr lang="LID4096" b="1" dirty="0">
              <a:solidFill>
                <a:srgbClr val="B23A2E"/>
              </a:solidFill>
            </a:endParaRP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67EFFA7-CFB7-19D5-3B18-10A77112B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D6C963C-5610-798E-20FE-94AD40F61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7</a:t>
            </a:fld>
            <a:endParaRPr lang="LID4096" dirty="0"/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ABE361C4-C910-E8C0-81F7-E72C2AFC2AF2}"/>
              </a:ext>
            </a:extLst>
          </p:cNvPr>
          <p:cNvGrpSpPr/>
          <p:nvPr/>
        </p:nvGrpSpPr>
        <p:grpSpPr>
          <a:xfrm>
            <a:off x="863894" y="2193353"/>
            <a:ext cx="10957620" cy="1574607"/>
            <a:chOff x="863894" y="2035698"/>
            <a:chExt cx="10957620" cy="157460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61E4A57-0B6E-5804-37DF-1F776736F9AE}"/>
                </a:ext>
              </a:extLst>
            </p:cNvPr>
            <p:cNvGrpSpPr/>
            <p:nvPr/>
          </p:nvGrpSpPr>
          <p:grpSpPr>
            <a:xfrm>
              <a:off x="863894" y="2035698"/>
              <a:ext cx="10957620" cy="1574607"/>
              <a:chOff x="370489" y="2905224"/>
              <a:chExt cx="11451025" cy="1574607"/>
            </a:xfrm>
          </p:grpSpPr>
          <p:sp>
            <p:nvSpPr>
              <p:cNvPr id="7" name="Shape 9">
                <a:extLst>
                  <a:ext uri="{FF2B5EF4-FFF2-40B4-BE49-F238E27FC236}">
                    <a16:creationId xmlns:a16="http://schemas.microsoft.com/office/drawing/2014/main" id="{0B4B75BA-0752-AF1A-A1EF-2E38B136424F}"/>
                  </a:ext>
                </a:extLst>
              </p:cNvPr>
              <p:cNvSpPr/>
              <p:nvPr/>
            </p:nvSpPr>
            <p:spPr>
              <a:xfrm>
                <a:off x="370489" y="2905224"/>
                <a:ext cx="11451025" cy="508000"/>
              </a:xfrm>
              <a:prstGeom prst="rect">
                <a:avLst/>
              </a:prstGeom>
              <a:solidFill>
                <a:srgbClr val="21466E"/>
              </a:solidFill>
              <a:ln/>
            </p:spPr>
            <p:txBody>
              <a:bodyPr/>
              <a:lstStyle/>
              <a:p>
                <a:endParaRPr lang="LID4096" dirty="0"/>
              </a:p>
            </p:txBody>
          </p:sp>
          <p:sp>
            <p:nvSpPr>
              <p:cNvPr id="8" name="Shape 11">
                <a:extLst>
                  <a:ext uri="{FF2B5EF4-FFF2-40B4-BE49-F238E27FC236}">
                    <a16:creationId xmlns:a16="http://schemas.microsoft.com/office/drawing/2014/main" id="{F6CFAEF7-4DD8-9C5C-40D8-5D3A04844CC3}"/>
                  </a:ext>
                </a:extLst>
              </p:cNvPr>
              <p:cNvSpPr/>
              <p:nvPr/>
            </p:nvSpPr>
            <p:spPr>
              <a:xfrm>
                <a:off x="370489" y="3413225"/>
                <a:ext cx="11451025" cy="1066606"/>
              </a:xfrm>
              <a:prstGeom prst="rect">
                <a:avLst/>
              </a:prstGeom>
              <a:solidFill>
                <a:srgbClr val="FBFCFD"/>
              </a:solidFill>
              <a:ln/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9" name="Text 6">
                <a:extLst>
                  <a:ext uri="{FF2B5EF4-FFF2-40B4-BE49-F238E27FC236}">
                    <a16:creationId xmlns:a16="http://schemas.microsoft.com/office/drawing/2014/main" id="{78E24C60-A6CB-3623-4205-E2228F893BB9}"/>
                  </a:ext>
                </a:extLst>
              </p:cNvPr>
              <p:cNvSpPr/>
              <p:nvPr/>
            </p:nvSpPr>
            <p:spPr>
              <a:xfrm>
                <a:off x="641771" y="2905224"/>
                <a:ext cx="10860417" cy="502249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2800" b="1" dirty="0">
                    <a:solidFill>
                      <a:schemeClr val="bg1"/>
                    </a:solidFill>
                    <a:latin typeface="IBM Plex Sans" pitchFamily="34" charset="0"/>
                    <a:ea typeface="IBM Plex Sans" pitchFamily="34" charset="-122"/>
                    <a:cs typeface="IBM Plex Sans" pitchFamily="34" charset="-120"/>
                  </a:rPr>
                  <a:t>RowHammer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269141A-B71C-8AEF-17BA-496E1FCC7800}"/>
                </a:ext>
              </a:extLst>
            </p:cNvPr>
            <p:cNvSpPr txBox="1"/>
            <p:nvPr/>
          </p:nvSpPr>
          <p:spPr>
            <a:xfrm>
              <a:off x="1066167" y="2590579"/>
              <a:ext cx="10679144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spcBef>
                  <a:spcPts val="0"/>
                </a:spcBef>
                <a:buNone/>
              </a:pPr>
              <a:r>
                <a:rPr lang="en-US" sz="3000" dirty="0">
                  <a:latin typeface="IBM Plex Sans" panose="020B0503050203000203" pitchFamily="34" charset="0"/>
                </a:rPr>
                <a:t>Repeatedly </a:t>
              </a:r>
              <a:r>
                <a:rPr lang="en-US" sz="3000" b="1" dirty="0">
                  <a:latin typeface="IBM Plex Sans" panose="020B0503050203000203" pitchFamily="34" charset="0"/>
                </a:rPr>
                <a:t>opening (activating) </a:t>
              </a:r>
              <a:r>
                <a:rPr lang="en-US" sz="3000" dirty="0">
                  <a:latin typeface="IBM Plex Sans" panose="020B0503050203000203" pitchFamily="34" charset="0"/>
                </a:rPr>
                <a:t>and </a:t>
              </a:r>
              <a:r>
                <a:rPr lang="en-US" sz="3000" b="1" dirty="0">
                  <a:latin typeface="IBM Plex Sans" panose="020B0503050203000203" pitchFamily="34" charset="0"/>
                </a:rPr>
                <a:t>closing </a:t>
              </a:r>
              <a:r>
                <a:rPr lang="en-US" sz="3000" dirty="0">
                  <a:latin typeface="IBM Plex Sans" panose="020B0503050203000203" pitchFamily="34" charset="0"/>
                </a:rPr>
                <a:t>a DRAM row </a:t>
              </a:r>
              <a:br>
                <a:rPr lang="en-US" sz="3000" dirty="0">
                  <a:latin typeface="IBM Plex Sans" panose="020B0503050203000203" pitchFamily="34" charset="0"/>
                </a:rPr>
              </a:br>
              <a:r>
                <a:rPr lang="en-US" sz="3000" b="1" dirty="0">
                  <a:latin typeface="IBM Plex Sans" panose="020B0503050203000203" pitchFamily="34" charset="0"/>
                </a:rPr>
                <a:t>many times</a:t>
              </a:r>
              <a:r>
                <a:rPr lang="en-US" sz="3000" dirty="0">
                  <a:latin typeface="IBM Plex Sans" panose="020B0503050203000203" pitchFamily="34" charset="0"/>
                </a:rPr>
                <a:t> causes </a:t>
              </a:r>
              <a:r>
                <a:rPr lang="en-US" sz="3000" b="1" dirty="0">
                  <a:solidFill>
                    <a:srgbClr val="E97132"/>
                  </a:solidFill>
                  <a:latin typeface="IBM Plex Sans" panose="020B0503050203000203" pitchFamily="34" charset="0"/>
                </a:rPr>
                <a:t>RowHammer bitflips</a:t>
              </a:r>
              <a:r>
                <a:rPr lang="en-US" sz="3000" dirty="0">
                  <a:solidFill>
                    <a:srgbClr val="C00000"/>
                  </a:solidFill>
                  <a:latin typeface="IBM Plex Sans" panose="020B0503050203000203" pitchFamily="34" charset="0"/>
                </a:rPr>
                <a:t> </a:t>
              </a:r>
              <a:r>
                <a:rPr lang="en-US" sz="3000" dirty="0">
                  <a:latin typeface="IBM Plex Sans" panose="020B0503050203000203" pitchFamily="34" charset="0"/>
                </a:rPr>
                <a:t>in adjacent rows</a:t>
              </a:r>
              <a:endParaRPr lang="en-US" sz="3000" b="1" dirty="0">
                <a:latin typeface="IBM Plex Sans" panose="020B0503050203000203" pitchFamily="34" charset="0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A9E55C1C-657B-1ED8-33BB-42FE116360DE}"/>
              </a:ext>
            </a:extLst>
          </p:cNvPr>
          <p:cNvGrpSpPr/>
          <p:nvPr/>
        </p:nvGrpSpPr>
        <p:grpSpPr>
          <a:xfrm>
            <a:off x="863894" y="4117688"/>
            <a:ext cx="10957620" cy="1574607"/>
            <a:chOff x="863894" y="2035698"/>
            <a:chExt cx="10957620" cy="1574607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E63B1C9C-E130-64A5-BB37-80813F2EBBF0}"/>
                </a:ext>
              </a:extLst>
            </p:cNvPr>
            <p:cNvGrpSpPr/>
            <p:nvPr/>
          </p:nvGrpSpPr>
          <p:grpSpPr>
            <a:xfrm>
              <a:off x="863894" y="2035698"/>
              <a:ext cx="10957620" cy="1574607"/>
              <a:chOff x="370489" y="2905224"/>
              <a:chExt cx="11451025" cy="1574607"/>
            </a:xfrm>
          </p:grpSpPr>
          <p:sp>
            <p:nvSpPr>
              <p:cNvPr id="116" name="Shape 9">
                <a:extLst>
                  <a:ext uri="{FF2B5EF4-FFF2-40B4-BE49-F238E27FC236}">
                    <a16:creationId xmlns:a16="http://schemas.microsoft.com/office/drawing/2014/main" id="{242877D7-BBD3-D592-D768-A75F81FA6D97}"/>
                  </a:ext>
                </a:extLst>
              </p:cNvPr>
              <p:cNvSpPr/>
              <p:nvPr/>
            </p:nvSpPr>
            <p:spPr>
              <a:xfrm>
                <a:off x="370489" y="2905224"/>
                <a:ext cx="11451025" cy="508000"/>
              </a:xfrm>
              <a:prstGeom prst="rect">
                <a:avLst/>
              </a:prstGeom>
              <a:solidFill>
                <a:srgbClr val="21466E"/>
              </a:solidFill>
              <a:ln/>
            </p:spPr>
            <p:txBody>
              <a:bodyPr/>
              <a:lstStyle/>
              <a:p>
                <a:endParaRPr lang="LID4096" dirty="0"/>
              </a:p>
            </p:txBody>
          </p:sp>
          <p:sp>
            <p:nvSpPr>
              <p:cNvPr id="117" name="Shape 11">
                <a:extLst>
                  <a:ext uri="{FF2B5EF4-FFF2-40B4-BE49-F238E27FC236}">
                    <a16:creationId xmlns:a16="http://schemas.microsoft.com/office/drawing/2014/main" id="{D2197447-9CC7-6350-FE33-B591470BA0F9}"/>
                  </a:ext>
                </a:extLst>
              </p:cNvPr>
              <p:cNvSpPr/>
              <p:nvPr/>
            </p:nvSpPr>
            <p:spPr>
              <a:xfrm>
                <a:off x="370489" y="3413225"/>
                <a:ext cx="11451025" cy="1066606"/>
              </a:xfrm>
              <a:prstGeom prst="rect">
                <a:avLst/>
              </a:prstGeom>
              <a:solidFill>
                <a:srgbClr val="FBFCFD"/>
              </a:solidFill>
              <a:ln/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18" name="Text 6">
                <a:extLst>
                  <a:ext uri="{FF2B5EF4-FFF2-40B4-BE49-F238E27FC236}">
                    <a16:creationId xmlns:a16="http://schemas.microsoft.com/office/drawing/2014/main" id="{B9EEDABC-D50A-0862-85E9-34FFAB2BC78E}"/>
                  </a:ext>
                </a:extLst>
              </p:cNvPr>
              <p:cNvSpPr/>
              <p:nvPr/>
            </p:nvSpPr>
            <p:spPr>
              <a:xfrm>
                <a:off x="641771" y="2905224"/>
                <a:ext cx="10860417" cy="502249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2800" b="1" dirty="0" err="1">
                    <a:solidFill>
                      <a:schemeClr val="bg1"/>
                    </a:solidFill>
                    <a:latin typeface="IBM Plex Sans" pitchFamily="34" charset="0"/>
                    <a:ea typeface="IBM Plex Sans" pitchFamily="34" charset="-122"/>
                    <a:cs typeface="IBM Plex Sans" pitchFamily="34" charset="-120"/>
                  </a:rPr>
                  <a:t>RowPress</a:t>
                </a:r>
                <a:endParaRPr lang="en-US" sz="2800" b="1" dirty="0">
                  <a:solidFill>
                    <a:schemeClr val="bg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endParaRPr>
              </a:p>
            </p:txBody>
          </p:sp>
        </p:grp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26A152EF-0248-A28B-E93C-134DDEA7F4DD}"/>
                </a:ext>
              </a:extLst>
            </p:cNvPr>
            <p:cNvSpPr txBox="1"/>
            <p:nvPr/>
          </p:nvSpPr>
          <p:spPr>
            <a:xfrm>
              <a:off x="1066167" y="2590579"/>
              <a:ext cx="10679144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000" dirty="0">
                  <a:latin typeface="IBM Plex Sans" panose="020B0503050203000203" pitchFamily="34" charset="0"/>
                </a:rPr>
                <a:t>Keeping a DRAM row </a:t>
              </a:r>
              <a:r>
                <a:rPr lang="en-US" sz="3000" b="1" dirty="0">
                  <a:latin typeface="IBM Plex Sans" panose="020B0503050203000203" pitchFamily="34" charset="0"/>
                </a:rPr>
                <a:t>open</a:t>
              </a:r>
              <a:r>
                <a:rPr lang="en-US" sz="3000" dirty="0">
                  <a:latin typeface="IBM Plex Sans" panose="020B0503050203000203" pitchFamily="34" charset="0"/>
                </a:rPr>
                <a:t> </a:t>
              </a:r>
              <a:r>
                <a:rPr lang="en-US" sz="3000" b="1" dirty="0">
                  <a:latin typeface="IBM Plex Sans" panose="020B0503050203000203" pitchFamily="34" charset="0"/>
                </a:rPr>
                <a:t>for a long period of time </a:t>
              </a:r>
              <a:r>
                <a:rPr lang="en-US" sz="3000" dirty="0">
                  <a:latin typeface="IBM Plex Sans" panose="020B0503050203000203" pitchFamily="34" charset="0"/>
                </a:rPr>
                <a:t>causes </a:t>
              </a:r>
              <a:r>
                <a:rPr lang="en-US" sz="3000" b="1" dirty="0" err="1">
                  <a:solidFill>
                    <a:srgbClr val="E97132"/>
                  </a:solidFill>
                  <a:latin typeface="IBM Plex Sans" panose="020B0503050203000203" pitchFamily="34" charset="0"/>
                </a:rPr>
                <a:t>RowPress</a:t>
              </a:r>
              <a:r>
                <a:rPr lang="en-US" sz="3000" b="1" dirty="0">
                  <a:solidFill>
                    <a:srgbClr val="E97132"/>
                  </a:solidFill>
                  <a:latin typeface="IBM Plex Sans" panose="020B0503050203000203" pitchFamily="34" charset="0"/>
                </a:rPr>
                <a:t> bitflips</a:t>
              </a:r>
              <a:r>
                <a:rPr lang="en-US" sz="3000" dirty="0">
                  <a:solidFill>
                    <a:srgbClr val="E97132"/>
                  </a:solidFill>
                  <a:latin typeface="IBM Plex Sans" panose="020B0503050203000203" pitchFamily="34" charset="0"/>
                </a:rPr>
                <a:t> </a:t>
              </a:r>
              <a:r>
                <a:rPr lang="en-US" sz="3000" dirty="0">
                  <a:latin typeface="IBM Plex Sans" panose="020B0503050203000203" pitchFamily="34" charset="0"/>
                </a:rPr>
                <a:t>in adjacent rows</a:t>
              </a:r>
              <a:endParaRPr lang="en-US" sz="3000" b="1" dirty="0">
                <a:latin typeface="IBM Plex Sans" panose="020B0503050203000203" pitchFamily="34" charset="0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EAC3132-92EA-59D4-065E-96B1B8228095}"/>
              </a:ext>
            </a:extLst>
          </p:cNvPr>
          <p:cNvGrpSpPr/>
          <p:nvPr/>
        </p:nvGrpSpPr>
        <p:grpSpPr>
          <a:xfrm>
            <a:off x="3741420" y="5881051"/>
            <a:ext cx="5326380" cy="1986843"/>
            <a:chOff x="3432810" y="5879829"/>
            <a:chExt cx="5326380" cy="1986843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C155EBFB-2C28-EECD-DA30-AD88F0889D77}"/>
                </a:ext>
              </a:extLst>
            </p:cNvPr>
            <p:cNvCxnSpPr>
              <a:cxnSpLocks/>
            </p:cNvCxnSpPr>
            <p:nvPr/>
          </p:nvCxnSpPr>
          <p:spPr>
            <a:xfrm>
              <a:off x="3432810" y="6633816"/>
              <a:ext cx="5326380" cy="0"/>
            </a:xfrm>
            <a:prstGeom prst="line">
              <a:avLst/>
            </a:prstGeom>
            <a:ln w="8255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82BACCFA-E8A5-D5EE-4727-467AD14A320F}"/>
                </a:ext>
              </a:extLst>
            </p:cNvPr>
            <p:cNvCxnSpPr>
              <a:cxnSpLocks/>
            </p:cNvCxnSpPr>
            <p:nvPr/>
          </p:nvCxnSpPr>
          <p:spPr>
            <a:xfrm>
              <a:off x="3432810" y="7145322"/>
              <a:ext cx="5326380" cy="0"/>
            </a:xfrm>
            <a:prstGeom prst="line">
              <a:avLst/>
            </a:prstGeom>
            <a:ln w="8255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03C3857C-144A-A879-61EC-84ECE28D5346}"/>
                </a:ext>
              </a:extLst>
            </p:cNvPr>
            <p:cNvCxnSpPr>
              <a:cxnSpLocks/>
            </p:cNvCxnSpPr>
            <p:nvPr/>
          </p:nvCxnSpPr>
          <p:spPr>
            <a:xfrm>
              <a:off x="3432810" y="7651086"/>
              <a:ext cx="5326380" cy="0"/>
            </a:xfrm>
            <a:prstGeom prst="line">
              <a:avLst/>
            </a:prstGeom>
            <a:ln w="8255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E6942307-D7FB-A104-EB40-2187806DAC8B}"/>
                </a:ext>
              </a:extLst>
            </p:cNvPr>
            <p:cNvSpPr/>
            <p:nvPr/>
          </p:nvSpPr>
          <p:spPr>
            <a:xfrm>
              <a:off x="3741420" y="6375162"/>
              <a:ext cx="4709160" cy="4872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IBM Plex Mono" panose="020B0509050203000203" pitchFamily="49" charset="0"/>
                </a:rPr>
                <a:t>Row 1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172E6D5-92A2-D674-37EE-E2EC9B0DEE38}"/>
                </a:ext>
              </a:extLst>
            </p:cNvPr>
            <p:cNvSpPr/>
            <p:nvPr/>
          </p:nvSpPr>
          <p:spPr>
            <a:xfrm>
              <a:off x="3741420" y="6874473"/>
              <a:ext cx="4709160" cy="4872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A6AFE3D4-595B-A9D7-CC9B-E524B00313B8}"/>
                </a:ext>
              </a:extLst>
            </p:cNvPr>
            <p:cNvSpPr/>
            <p:nvPr/>
          </p:nvSpPr>
          <p:spPr>
            <a:xfrm>
              <a:off x="3741420" y="7379448"/>
              <a:ext cx="4709160" cy="4872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IBM Plex Mono" panose="020B0509050203000203" pitchFamily="49" charset="0"/>
                </a:rPr>
                <a:t>Row 3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AD16E6A0-A340-F5ED-8F83-4CE7DF6EDCCC}"/>
                </a:ext>
              </a:extLst>
            </p:cNvPr>
            <p:cNvSpPr/>
            <p:nvPr/>
          </p:nvSpPr>
          <p:spPr>
            <a:xfrm>
              <a:off x="3744664" y="6873732"/>
              <a:ext cx="4709160" cy="487224"/>
            </a:xfrm>
            <a:prstGeom prst="rect">
              <a:avLst/>
            </a:prstGeom>
            <a:solidFill>
              <a:srgbClr val="D8D9D8"/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IBM Plex Mono" panose="020B0509050203000203" pitchFamily="49" charset="0"/>
                </a:rPr>
                <a:t>Row 2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5F9C0EFA-3D7C-7BD7-C7E9-9991F18991B8}"/>
                </a:ext>
              </a:extLst>
            </p:cNvPr>
            <p:cNvSpPr/>
            <p:nvPr/>
          </p:nvSpPr>
          <p:spPr>
            <a:xfrm>
              <a:off x="5488845" y="5879829"/>
              <a:ext cx="11240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DRAM</a:t>
              </a:r>
              <a:endParaRPr lang="en-US" sz="2400" dirty="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DBD77C9-FCEF-B9B7-0BA7-30C963C1991F}"/>
              </a:ext>
            </a:extLst>
          </p:cNvPr>
          <p:cNvGrpSpPr/>
          <p:nvPr/>
        </p:nvGrpSpPr>
        <p:grpSpPr>
          <a:xfrm>
            <a:off x="1374777" y="6382084"/>
            <a:ext cx="2240678" cy="1456172"/>
            <a:chOff x="1210054" y="6390905"/>
            <a:chExt cx="2240678" cy="1456172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BF628BD3-0BC6-17B4-45C3-7FDB87387A70}"/>
                </a:ext>
              </a:extLst>
            </p:cNvPr>
            <p:cNvSpPr/>
            <p:nvPr/>
          </p:nvSpPr>
          <p:spPr>
            <a:xfrm>
              <a:off x="1680247" y="6390905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A5DAD805-5DE3-A58F-A4C7-6F2F3683FB8A}"/>
                </a:ext>
              </a:extLst>
            </p:cNvPr>
            <p:cNvSpPr/>
            <p:nvPr/>
          </p:nvSpPr>
          <p:spPr>
            <a:xfrm>
              <a:off x="1680247" y="7385412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>
                  <a:solidFill>
                    <a:srgbClr val="0070C0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A1605CD-5BAE-004E-CB74-166ABE69FDA7}"/>
                </a:ext>
              </a:extLst>
            </p:cNvPr>
            <p:cNvSpPr/>
            <p:nvPr/>
          </p:nvSpPr>
          <p:spPr>
            <a:xfrm>
              <a:off x="1210054" y="6874473"/>
              <a:ext cx="22406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solidFill>
                    <a:srgbClr val="FF0000"/>
                  </a:solidFill>
                  <a:latin typeface="Cambria" panose="02040503050406030204" pitchFamily="18" charset="0"/>
                </a:rPr>
                <a:t>Aggressor Row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E9DF5302-7190-954D-BFAD-69A019A46D1E}"/>
              </a:ext>
            </a:extLst>
          </p:cNvPr>
          <p:cNvGrpSpPr/>
          <p:nvPr/>
        </p:nvGrpSpPr>
        <p:grpSpPr>
          <a:xfrm>
            <a:off x="4046786" y="6874213"/>
            <a:ext cx="4709160" cy="487224"/>
            <a:chOff x="4046786" y="6874213"/>
            <a:chExt cx="4709160" cy="487224"/>
          </a:xfrm>
        </p:grpSpPr>
        <p:sp>
          <p:nvSpPr>
            <p:cNvPr id="129" name="Rectangle 128">
              <a:extLst>
                <a:ext uri="{FF2B5EF4-FFF2-40B4-BE49-F238E27FC236}">
                  <a16:creationId xmlns:a16="http://schemas.microsoft.com/office/drawing/2014/main" id="{EC94A765-592D-910A-E605-75D22C8C2FEB}"/>
                </a:ext>
              </a:extLst>
            </p:cNvPr>
            <p:cNvSpPr/>
            <p:nvPr/>
          </p:nvSpPr>
          <p:spPr>
            <a:xfrm>
              <a:off x="4046786" y="6874213"/>
              <a:ext cx="4709160" cy="487224"/>
            </a:xfrm>
            <a:prstGeom prst="rect">
              <a:avLst/>
            </a:prstGeom>
            <a:solidFill>
              <a:srgbClr val="D9D9D9"/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IBM Plex Mono" panose="020B0509050203000203" pitchFamily="49" charset="0"/>
                </a:rPr>
                <a:t>Row 2</a:t>
              </a:r>
            </a:p>
          </p:txBody>
        </p:sp>
        <p:sp>
          <p:nvSpPr>
            <p:cNvPr id="130" name="Rectangle 129">
              <a:extLst>
                <a:ext uri="{FF2B5EF4-FFF2-40B4-BE49-F238E27FC236}">
                  <a16:creationId xmlns:a16="http://schemas.microsoft.com/office/drawing/2014/main" id="{813CAE9F-1671-FE9B-6433-B1869BC55911}"/>
                </a:ext>
              </a:extLst>
            </p:cNvPr>
            <p:cNvSpPr/>
            <p:nvPr/>
          </p:nvSpPr>
          <p:spPr>
            <a:xfrm>
              <a:off x="7453114" y="6886992"/>
              <a:ext cx="107753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Cambria" panose="02040503050406030204" pitchFamily="18" charset="0"/>
                </a:rPr>
                <a:t>Closed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EBF639FE-7C01-6F15-0686-46F72FF2CCE1}"/>
              </a:ext>
            </a:extLst>
          </p:cNvPr>
          <p:cNvGrpSpPr/>
          <p:nvPr/>
        </p:nvGrpSpPr>
        <p:grpSpPr>
          <a:xfrm>
            <a:off x="4048873" y="6872731"/>
            <a:ext cx="4709160" cy="487224"/>
            <a:chOff x="4046786" y="6874213"/>
            <a:chExt cx="4709160" cy="487224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36CBCA77-1AE7-DFC1-8CE9-E726D9943278}"/>
                </a:ext>
              </a:extLst>
            </p:cNvPr>
            <p:cNvSpPr/>
            <p:nvPr/>
          </p:nvSpPr>
          <p:spPr>
            <a:xfrm>
              <a:off x="4046786" y="6874213"/>
              <a:ext cx="4709160" cy="48722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IBM Plex Mono" panose="020B0509050203000203" pitchFamily="49" charset="0"/>
                </a:rPr>
                <a:t>Row 2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9F877027-6D46-F0AA-5614-D4CBFA79F8F8}"/>
                </a:ext>
              </a:extLst>
            </p:cNvPr>
            <p:cNvSpPr/>
            <p:nvPr/>
          </p:nvSpPr>
          <p:spPr>
            <a:xfrm>
              <a:off x="7376170" y="6886992"/>
              <a:ext cx="123142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solidFill>
                    <a:srgbClr val="2F7E2F"/>
                  </a:solidFill>
                  <a:latin typeface="Cambria" panose="02040503050406030204" pitchFamily="18" charset="0"/>
                </a:rPr>
                <a:t>Opened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A07AF6E0-347D-69B9-E38B-DFAF677F92BA}"/>
              </a:ext>
            </a:extLst>
          </p:cNvPr>
          <p:cNvGrpSpPr/>
          <p:nvPr/>
        </p:nvGrpSpPr>
        <p:grpSpPr>
          <a:xfrm>
            <a:off x="4828249" y="6342670"/>
            <a:ext cx="3366233" cy="1546282"/>
            <a:chOff x="4828249" y="6342670"/>
            <a:chExt cx="3366233" cy="1546282"/>
          </a:xfrm>
        </p:grpSpPr>
        <p:sp>
          <p:nvSpPr>
            <p:cNvPr id="135" name="Cross 134">
              <a:extLst>
                <a:ext uri="{FF2B5EF4-FFF2-40B4-BE49-F238E27FC236}">
                  <a16:creationId xmlns:a16="http://schemas.microsoft.com/office/drawing/2014/main" id="{555747C7-1182-EEF6-59EE-BF20AF2345A1}"/>
                </a:ext>
              </a:extLst>
            </p:cNvPr>
            <p:cNvSpPr/>
            <p:nvPr/>
          </p:nvSpPr>
          <p:spPr>
            <a:xfrm rot="18900000">
              <a:off x="4828249" y="6342670"/>
              <a:ext cx="538887" cy="538887"/>
            </a:xfrm>
            <a:prstGeom prst="plus">
              <a:avLst>
                <a:gd name="adj" fmla="val 4150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36" name="Cross 135">
              <a:extLst>
                <a:ext uri="{FF2B5EF4-FFF2-40B4-BE49-F238E27FC236}">
                  <a16:creationId xmlns:a16="http://schemas.microsoft.com/office/drawing/2014/main" id="{E93CE98C-FEC1-6CAD-06BC-518B02242330}"/>
                </a:ext>
              </a:extLst>
            </p:cNvPr>
            <p:cNvSpPr/>
            <p:nvPr/>
          </p:nvSpPr>
          <p:spPr>
            <a:xfrm rot="18900000">
              <a:off x="7022311" y="6350406"/>
              <a:ext cx="538887" cy="538887"/>
            </a:xfrm>
            <a:prstGeom prst="plus">
              <a:avLst>
                <a:gd name="adj" fmla="val 4150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37" name="Cross 136">
              <a:extLst>
                <a:ext uri="{FF2B5EF4-FFF2-40B4-BE49-F238E27FC236}">
                  <a16:creationId xmlns:a16="http://schemas.microsoft.com/office/drawing/2014/main" id="{F04C4FA8-0E28-A57D-F1AC-8C2E75DAF5B9}"/>
                </a:ext>
              </a:extLst>
            </p:cNvPr>
            <p:cNvSpPr/>
            <p:nvPr/>
          </p:nvSpPr>
          <p:spPr>
            <a:xfrm rot="18900000">
              <a:off x="5361700" y="7350064"/>
              <a:ext cx="538887" cy="538887"/>
            </a:xfrm>
            <a:prstGeom prst="plus">
              <a:avLst>
                <a:gd name="adj" fmla="val 4150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38" name="Cross 137">
              <a:extLst>
                <a:ext uri="{FF2B5EF4-FFF2-40B4-BE49-F238E27FC236}">
                  <a16:creationId xmlns:a16="http://schemas.microsoft.com/office/drawing/2014/main" id="{DCE639F6-36FB-96EE-4A7A-B65C9694DC6A}"/>
                </a:ext>
              </a:extLst>
            </p:cNvPr>
            <p:cNvSpPr/>
            <p:nvPr/>
          </p:nvSpPr>
          <p:spPr>
            <a:xfrm rot="18900000">
              <a:off x="7655595" y="7350065"/>
              <a:ext cx="538887" cy="538887"/>
            </a:xfrm>
            <a:prstGeom prst="plus">
              <a:avLst>
                <a:gd name="adj" fmla="val 4150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</p:spTree>
    <p:extLst>
      <p:ext uri="{BB962C8B-B14F-4D97-AF65-F5344CB8AC3E}">
        <p14:creationId xmlns:p14="http://schemas.microsoft.com/office/powerpoint/2010/main" val="243052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28E47-BCA6-83AF-09A4-E10087EB37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054FB-7168-EAE6-805E-CCD87E922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DRAM Robustness Issues (I) – Read Disturbance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AA71A6-E693-B838-2379-CEAAE3FCEB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21466E"/>
              </a:buClr>
              <a:buFont typeface="Wingdings" panose="05000000000000000000" pitchFamily="2" charset="2"/>
              <a:buChar char="§"/>
            </a:pPr>
            <a:r>
              <a:rPr lang="en-US" dirty="0"/>
              <a:t>Modern DRAM is vulnerable to </a:t>
            </a:r>
            <a:r>
              <a:rPr lang="en-US" b="1" dirty="0">
                <a:solidFill>
                  <a:srgbClr val="B23A2E"/>
                </a:solidFill>
              </a:rPr>
              <a:t>read disturbance</a:t>
            </a:r>
          </a:p>
          <a:p>
            <a:pPr marL="457200" lvl="1" indent="0">
              <a:buNone/>
            </a:pPr>
            <a:endParaRPr lang="LID4096" b="1" dirty="0">
              <a:solidFill>
                <a:srgbClr val="B23A2E"/>
              </a:solidFill>
            </a:endParaRPr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03D78CC7-8E39-3A1B-0B3F-433F97C6C8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854BDF8-7597-ADED-85AA-F787C0AD9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8</a:t>
            </a:fld>
            <a:endParaRPr lang="LID4096" dirty="0"/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4E0A72F9-268B-F50D-B5FA-A48D777C8B8E}"/>
              </a:ext>
            </a:extLst>
          </p:cNvPr>
          <p:cNvGrpSpPr/>
          <p:nvPr/>
        </p:nvGrpSpPr>
        <p:grpSpPr>
          <a:xfrm>
            <a:off x="863894" y="2193353"/>
            <a:ext cx="10957620" cy="1574607"/>
            <a:chOff x="863894" y="2035698"/>
            <a:chExt cx="10957620" cy="1574607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5724E625-6539-EE6A-B609-46D338AC20C2}"/>
                </a:ext>
              </a:extLst>
            </p:cNvPr>
            <p:cNvGrpSpPr/>
            <p:nvPr/>
          </p:nvGrpSpPr>
          <p:grpSpPr>
            <a:xfrm>
              <a:off x="863894" y="2035698"/>
              <a:ext cx="10957620" cy="1574607"/>
              <a:chOff x="370489" y="2905224"/>
              <a:chExt cx="11451025" cy="1574607"/>
            </a:xfrm>
          </p:grpSpPr>
          <p:sp>
            <p:nvSpPr>
              <p:cNvPr id="7" name="Shape 9">
                <a:extLst>
                  <a:ext uri="{FF2B5EF4-FFF2-40B4-BE49-F238E27FC236}">
                    <a16:creationId xmlns:a16="http://schemas.microsoft.com/office/drawing/2014/main" id="{19073357-5CB9-A81F-EC24-70E2CB209D6E}"/>
                  </a:ext>
                </a:extLst>
              </p:cNvPr>
              <p:cNvSpPr/>
              <p:nvPr/>
            </p:nvSpPr>
            <p:spPr>
              <a:xfrm>
                <a:off x="370489" y="2905224"/>
                <a:ext cx="11451025" cy="508000"/>
              </a:xfrm>
              <a:prstGeom prst="rect">
                <a:avLst/>
              </a:prstGeom>
              <a:solidFill>
                <a:srgbClr val="21466E"/>
              </a:solidFill>
              <a:ln/>
            </p:spPr>
            <p:txBody>
              <a:bodyPr/>
              <a:lstStyle/>
              <a:p>
                <a:endParaRPr lang="LID4096" dirty="0"/>
              </a:p>
            </p:txBody>
          </p:sp>
          <p:sp>
            <p:nvSpPr>
              <p:cNvPr id="8" name="Shape 11">
                <a:extLst>
                  <a:ext uri="{FF2B5EF4-FFF2-40B4-BE49-F238E27FC236}">
                    <a16:creationId xmlns:a16="http://schemas.microsoft.com/office/drawing/2014/main" id="{2B931339-8D39-90CD-9C26-E1D62EBF854E}"/>
                  </a:ext>
                </a:extLst>
              </p:cNvPr>
              <p:cNvSpPr/>
              <p:nvPr/>
            </p:nvSpPr>
            <p:spPr>
              <a:xfrm>
                <a:off x="370489" y="3413225"/>
                <a:ext cx="11451025" cy="1066606"/>
              </a:xfrm>
              <a:prstGeom prst="rect">
                <a:avLst/>
              </a:prstGeom>
              <a:solidFill>
                <a:srgbClr val="FBFCFD"/>
              </a:solidFill>
              <a:ln/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9" name="Text 6">
                <a:extLst>
                  <a:ext uri="{FF2B5EF4-FFF2-40B4-BE49-F238E27FC236}">
                    <a16:creationId xmlns:a16="http://schemas.microsoft.com/office/drawing/2014/main" id="{42EA2E07-BF0C-27CA-D281-1A858857C11C}"/>
                  </a:ext>
                </a:extLst>
              </p:cNvPr>
              <p:cNvSpPr/>
              <p:nvPr/>
            </p:nvSpPr>
            <p:spPr>
              <a:xfrm>
                <a:off x="641771" y="2905224"/>
                <a:ext cx="10860417" cy="502249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2800" b="1" dirty="0">
                    <a:solidFill>
                      <a:schemeClr val="bg1"/>
                    </a:solidFill>
                    <a:latin typeface="IBM Plex Sans" pitchFamily="34" charset="0"/>
                    <a:ea typeface="IBM Plex Sans" pitchFamily="34" charset="-122"/>
                    <a:cs typeface="IBM Plex Sans" pitchFamily="34" charset="-120"/>
                  </a:rPr>
                  <a:t>RowHammer</a:t>
                </a: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B09FE3E-57AF-1C6C-BD87-17A68ADEEEA1}"/>
                </a:ext>
              </a:extLst>
            </p:cNvPr>
            <p:cNvSpPr txBox="1"/>
            <p:nvPr/>
          </p:nvSpPr>
          <p:spPr>
            <a:xfrm>
              <a:off x="1066167" y="2590579"/>
              <a:ext cx="10679144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spcBef>
                  <a:spcPts val="0"/>
                </a:spcBef>
                <a:buNone/>
              </a:pPr>
              <a:r>
                <a:rPr lang="en-US" sz="3000" dirty="0">
                  <a:latin typeface="IBM Plex Sans" panose="020B0503050203000203" pitchFamily="34" charset="0"/>
                </a:rPr>
                <a:t>Repeatedly </a:t>
              </a:r>
              <a:r>
                <a:rPr lang="en-US" sz="3000" b="1" dirty="0">
                  <a:latin typeface="IBM Plex Sans" panose="020B0503050203000203" pitchFamily="34" charset="0"/>
                </a:rPr>
                <a:t>opening (activating) </a:t>
              </a:r>
              <a:r>
                <a:rPr lang="en-US" sz="3000" dirty="0">
                  <a:latin typeface="IBM Plex Sans" panose="020B0503050203000203" pitchFamily="34" charset="0"/>
                </a:rPr>
                <a:t>and </a:t>
              </a:r>
              <a:r>
                <a:rPr lang="en-US" sz="3000" b="1" dirty="0">
                  <a:latin typeface="IBM Plex Sans" panose="020B0503050203000203" pitchFamily="34" charset="0"/>
                </a:rPr>
                <a:t>closing </a:t>
              </a:r>
              <a:r>
                <a:rPr lang="en-US" sz="3000" dirty="0">
                  <a:latin typeface="IBM Plex Sans" panose="020B0503050203000203" pitchFamily="34" charset="0"/>
                </a:rPr>
                <a:t>a DRAM row </a:t>
              </a:r>
              <a:br>
                <a:rPr lang="en-US" sz="3000" dirty="0">
                  <a:latin typeface="IBM Plex Sans" panose="020B0503050203000203" pitchFamily="34" charset="0"/>
                </a:rPr>
              </a:br>
              <a:r>
                <a:rPr lang="en-US" sz="3000" b="1" dirty="0">
                  <a:latin typeface="IBM Plex Sans" panose="020B0503050203000203" pitchFamily="34" charset="0"/>
                </a:rPr>
                <a:t>many times</a:t>
              </a:r>
              <a:r>
                <a:rPr lang="en-US" sz="3000" dirty="0">
                  <a:latin typeface="IBM Plex Sans" panose="020B0503050203000203" pitchFamily="34" charset="0"/>
                </a:rPr>
                <a:t> causes </a:t>
              </a:r>
              <a:r>
                <a:rPr lang="en-US" sz="3000" b="1" dirty="0">
                  <a:solidFill>
                    <a:srgbClr val="E97132"/>
                  </a:solidFill>
                  <a:latin typeface="IBM Plex Sans" panose="020B0503050203000203" pitchFamily="34" charset="0"/>
                </a:rPr>
                <a:t>RowHammer bitflips</a:t>
              </a:r>
              <a:r>
                <a:rPr lang="en-US" sz="3000" dirty="0">
                  <a:solidFill>
                    <a:srgbClr val="C00000"/>
                  </a:solidFill>
                  <a:latin typeface="IBM Plex Sans" panose="020B0503050203000203" pitchFamily="34" charset="0"/>
                </a:rPr>
                <a:t> </a:t>
              </a:r>
              <a:r>
                <a:rPr lang="en-US" sz="3000" dirty="0">
                  <a:latin typeface="IBM Plex Sans" panose="020B0503050203000203" pitchFamily="34" charset="0"/>
                </a:rPr>
                <a:t>in adjacent rows</a:t>
              </a:r>
              <a:endParaRPr lang="en-US" sz="3000" b="1" dirty="0">
                <a:latin typeface="IBM Plex Sans" panose="020B0503050203000203" pitchFamily="34" charset="0"/>
              </a:endParaRPr>
            </a:p>
          </p:txBody>
        </p:sp>
      </p:grpSp>
      <p:grpSp>
        <p:nvGrpSpPr>
          <p:cNvPr id="113" name="Group 112">
            <a:extLst>
              <a:ext uri="{FF2B5EF4-FFF2-40B4-BE49-F238E27FC236}">
                <a16:creationId xmlns:a16="http://schemas.microsoft.com/office/drawing/2014/main" id="{B898CEEE-12D8-A035-9A66-EDD4A64A5A3D}"/>
              </a:ext>
            </a:extLst>
          </p:cNvPr>
          <p:cNvGrpSpPr/>
          <p:nvPr/>
        </p:nvGrpSpPr>
        <p:grpSpPr>
          <a:xfrm>
            <a:off x="863894" y="4117688"/>
            <a:ext cx="10957620" cy="1574607"/>
            <a:chOff x="863894" y="2035698"/>
            <a:chExt cx="10957620" cy="1574607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660B5C3B-ECD8-729F-1916-4CC80BBD521B}"/>
                </a:ext>
              </a:extLst>
            </p:cNvPr>
            <p:cNvGrpSpPr/>
            <p:nvPr/>
          </p:nvGrpSpPr>
          <p:grpSpPr>
            <a:xfrm>
              <a:off x="863894" y="2035698"/>
              <a:ext cx="10957620" cy="1574607"/>
              <a:chOff x="370489" y="2905224"/>
              <a:chExt cx="11451025" cy="1574607"/>
            </a:xfrm>
          </p:grpSpPr>
          <p:sp>
            <p:nvSpPr>
              <p:cNvPr id="116" name="Shape 9">
                <a:extLst>
                  <a:ext uri="{FF2B5EF4-FFF2-40B4-BE49-F238E27FC236}">
                    <a16:creationId xmlns:a16="http://schemas.microsoft.com/office/drawing/2014/main" id="{CB61F0C5-0ADE-1E39-342E-2D34FD292F3E}"/>
                  </a:ext>
                </a:extLst>
              </p:cNvPr>
              <p:cNvSpPr/>
              <p:nvPr/>
            </p:nvSpPr>
            <p:spPr>
              <a:xfrm>
                <a:off x="370489" y="2905224"/>
                <a:ext cx="11451025" cy="508000"/>
              </a:xfrm>
              <a:prstGeom prst="rect">
                <a:avLst/>
              </a:prstGeom>
              <a:solidFill>
                <a:srgbClr val="21466E"/>
              </a:solidFill>
              <a:ln/>
            </p:spPr>
            <p:txBody>
              <a:bodyPr/>
              <a:lstStyle/>
              <a:p>
                <a:endParaRPr lang="LID4096" dirty="0"/>
              </a:p>
            </p:txBody>
          </p:sp>
          <p:sp>
            <p:nvSpPr>
              <p:cNvPr id="117" name="Shape 11">
                <a:extLst>
                  <a:ext uri="{FF2B5EF4-FFF2-40B4-BE49-F238E27FC236}">
                    <a16:creationId xmlns:a16="http://schemas.microsoft.com/office/drawing/2014/main" id="{E1703944-3385-7C9F-2F2F-70DC697E036B}"/>
                  </a:ext>
                </a:extLst>
              </p:cNvPr>
              <p:cNvSpPr/>
              <p:nvPr/>
            </p:nvSpPr>
            <p:spPr>
              <a:xfrm>
                <a:off x="370489" y="3413225"/>
                <a:ext cx="11451025" cy="1066606"/>
              </a:xfrm>
              <a:prstGeom prst="rect">
                <a:avLst/>
              </a:prstGeom>
              <a:solidFill>
                <a:srgbClr val="FBFCFD"/>
              </a:solidFill>
              <a:ln/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18" name="Text 6">
                <a:extLst>
                  <a:ext uri="{FF2B5EF4-FFF2-40B4-BE49-F238E27FC236}">
                    <a16:creationId xmlns:a16="http://schemas.microsoft.com/office/drawing/2014/main" id="{F0724F11-1456-E591-2ACB-C8344CD2DAC6}"/>
                  </a:ext>
                </a:extLst>
              </p:cNvPr>
              <p:cNvSpPr/>
              <p:nvPr/>
            </p:nvSpPr>
            <p:spPr>
              <a:xfrm>
                <a:off x="641771" y="2905224"/>
                <a:ext cx="10860417" cy="502249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2800" b="1" dirty="0" err="1">
                    <a:solidFill>
                      <a:schemeClr val="bg1"/>
                    </a:solidFill>
                    <a:latin typeface="IBM Plex Sans" pitchFamily="34" charset="0"/>
                    <a:ea typeface="IBM Plex Sans" pitchFamily="34" charset="-122"/>
                    <a:cs typeface="IBM Plex Sans" pitchFamily="34" charset="-120"/>
                  </a:rPr>
                  <a:t>RowPress</a:t>
                </a:r>
                <a:endParaRPr lang="en-US" sz="2800" b="1" dirty="0">
                  <a:solidFill>
                    <a:schemeClr val="bg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endParaRPr>
              </a:p>
            </p:txBody>
          </p:sp>
        </p:grpSp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ECEEE072-11E0-0939-6F7F-BCFB5F44E43D}"/>
                </a:ext>
              </a:extLst>
            </p:cNvPr>
            <p:cNvSpPr txBox="1"/>
            <p:nvPr/>
          </p:nvSpPr>
          <p:spPr>
            <a:xfrm>
              <a:off x="1066167" y="2590579"/>
              <a:ext cx="10679144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3000" dirty="0">
                  <a:latin typeface="IBM Plex Sans" panose="020B0503050203000203" pitchFamily="34" charset="0"/>
                </a:rPr>
                <a:t>Keeping a DRAM row </a:t>
              </a:r>
              <a:r>
                <a:rPr lang="en-US" sz="3000" b="1" dirty="0">
                  <a:latin typeface="IBM Plex Sans" panose="020B0503050203000203" pitchFamily="34" charset="0"/>
                </a:rPr>
                <a:t>open</a:t>
              </a:r>
              <a:r>
                <a:rPr lang="en-US" sz="3000" dirty="0">
                  <a:latin typeface="IBM Plex Sans" panose="020B0503050203000203" pitchFamily="34" charset="0"/>
                </a:rPr>
                <a:t> </a:t>
              </a:r>
              <a:r>
                <a:rPr lang="en-US" sz="3000" b="1" dirty="0">
                  <a:latin typeface="IBM Plex Sans" panose="020B0503050203000203" pitchFamily="34" charset="0"/>
                </a:rPr>
                <a:t>for a long period of time </a:t>
              </a:r>
              <a:r>
                <a:rPr lang="en-US" sz="3000" dirty="0">
                  <a:latin typeface="IBM Plex Sans" panose="020B0503050203000203" pitchFamily="34" charset="0"/>
                </a:rPr>
                <a:t>causes </a:t>
              </a:r>
              <a:r>
                <a:rPr lang="en-US" sz="3000" b="1" dirty="0" err="1">
                  <a:solidFill>
                    <a:srgbClr val="E97132"/>
                  </a:solidFill>
                  <a:latin typeface="IBM Plex Sans" panose="020B0503050203000203" pitchFamily="34" charset="0"/>
                </a:rPr>
                <a:t>RowPress</a:t>
              </a:r>
              <a:r>
                <a:rPr lang="en-US" sz="3000" b="1" dirty="0">
                  <a:solidFill>
                    <a:srgbClr val="E97132"/>
                  </a:solidFill>
                  <a:latin typeface="IBM Plex Sans" panose="020B0503050203000203" pitchFamily="34" charset="0"/>
                </a:rPr>
                <a:t> bitflips</a:t>
              </a:r>
              <a:r>
                <a:rPr lang="en-US" sz="3000" dirty="0">
                  <a:solidFill>
                    <a:srgbClr val="E97132"/>
                  </a:solidFill>
                  <a:latin typeface="IBM Plex Sans" panose="020B0503050203000203" pitchFamily="34" charset="0"/>
                </a:rPr>
                <a:t> </a:t>
              </a:r>
              <a:r>
                <a:rPr lang="en-US" sz="3000" dirty="0">
                  <a:latin typeface="IBM Plex Sans" panose="020B0503050203000203" pitchFamily="34" charset="0"/>
                </a:rPr>
                <a:t>in adjacent rows</a:t>
              </a:r>
              <a:endParaRPr lang="en-US" sz="3000" b="1" dirty="0">
                <a:latin typeface="IBM Plex Sans" panose="020B0503050203000203" pitchFamily="34" charset="0"/>
              </a:endParaRP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4B967F0A-4BD3-4BF2-650C-6F7CBFCF46BD}"/>
              </a:ext>
            </a:extLst>
          </p:cNvPr>
          <p:cNvGrpSpPr/>
          <p:nvPr/>
        </p:nvGrpSpPr>
        <p:grpSpPr>
          <a:xfrm>
            <a:off x="3741420" y="5881051"/>
            <a:ext cx="5326380" cy="1986843"/>
            <a:chOff x="3432810" y="5879829"/>
            <a:chExt cx="5326380" cy="1986843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F511316D-0636-820D-DD91-A4828E2BA7DB}"/>
                </a:ext>
              </a:extLst>
            </p:cNvPr>
            <p:cNvCxnSpPr>
              <a:cxnSpLocks/>
            </p:cNvCxnSpPr>
            <p:nvPr/>
          </p:nvCxnSpPr>
          <p:spPr>
            <a:xfrm>
              <a:off x="3432810" y="6633816"/>
              <a:ext cx="5326380" cy="0"/>
            </a:xfrm>
            <a:prstGeom prst="line">
              <a:avLst/>
            </a:prstGeom>
            <a:ln w="8255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082CE950-0439-3835-2C1D-C762ECA70FDF}"/>
                </a:ext>
              </a:extLst>
            </p:cNvPr>
            <p:cNvCxnSpPr>
              <a:cxnSpLocks/>
            </p:cNvCxnSpPr>
            <p:nvPr/>
          </p:nvCxnSpPr>
          <p:spPr>
            <a:xfrm>
              <a:off x="3432810" y="7145322"/>
              <a:ext cx="5326380" cy="0"/>
            </a:xfrm>
            <a:prstGeom prst="line">
              <a:avLst/>
            </a:prstGeom>
            <a:ln w="8255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94B0301-B409-9628-2CE0-58185400B8F0}"/>
                </a:ext>
              </a:extLst>
            </p:cNvPr>
            <p:cNvCxnSpPr>
              <a:cxnSpLocks/>
            </p:cNvCxnSpPr>
            <p:nvPr/>
          </p:nvCxnSpPr>
          <p:spPr>
            <a:xfrm>
              <a:off x="3432810" y="7651086"/>
              <a:ext cx="5326380" cy="0"/>
            </a:xfrm>
            <a:prstGeom prst="line">
              <a:avLst/>
            </a:prstGeom>
            <a:ln w="82550" cap="rnd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3DEA6CD6-28E0-AC15-42B0-287E12A30F79}"/>
                </a:ext>
              </a:extLst>
            </p:cNvPr>
            <p:cNvSpPr/>
            <p:nvPr/>
          </p:nvSpPr>
          <p:spPr>
            <a:xfrm>
              <a:off x="3741420" y="6375162"/>
              <a:ext cx="4709160" cy="4872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IBM Plex Mono" panose="020B0509050203000203" pitchFamily="49" charset="0"/>
                </a:rPr>
                <a:t>Row 1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BB41524-C502-DE67-D54B-4731348475DD}"/>
                </a:ext>
              </a:extLst>
            </p:cNvPr>
            <p:cNvSpPr/>
            <p:nvPr/>
          </p:nvSpPr>
          <p:spPr>
            <a:xfrm>
              <a:off x="3741420" y="6874473"/>
              <a:ext cx="4709160" cy="4872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100">
                  <a:solidFill>
                    <a:schemeClr val="tx1"/>
                  </a:solidFill>
                  <a:latin typeface="Cambria" panose="02040503050406030204" pitchFamily="18" charset="0"/>
                </a:rPr>
                <a:t>Row 2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5CFC771B-E59F-3BC9-4739-C706513E4144}"/>
                </a:ext>
              </a:extLst>
            </p:cNvPr>
            <p:cNvSpPr/>
            <p:nvPr/>
          </p:nvSpPr>
          <p:spPr>
            <a:xfrm>
              <a:off x="3741420" y="7379448"/>
              <a:ext cx="4709160" cy="487224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IBM Plex Mono" panose="020B0509050203000203" pitchFamily="49" charset="0"/>
                </a:rPr>
                <a:t>Row 3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BF0D1E52-CCF5-1798-1087-38DE913DBE1E}"/>
                </a:ext>
              </a:extLst>
            </p:cNvPr>
            <p:cNvSpPr/>
            <p:nvPr/>
          </p:nvSpPr>
          <p:spPr>
            <a:xfrm>
              <a:off x="3744664" y="6873732"/>
              <a:ext cx="4709160" cy="487224"/>
            </a:xfrm>
            <a:prstGeom prst="rect">
              <a:avLst/>
            </a:prstGeom>
            <a:solidFill>
              <a:srgbClr val="D8D9D8"/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IBM Plex Mono" panose="020B0509050203000203" pitchFamily="49" charset="0"/>
                </a:rPr>
                <a:t>Row 2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68650D24-96E2-3979-4EAD-DA6F592CFB51}"/>
                </a:ext>
              </a:extLst>
            </p:cNvPr>
            <p:cNvSpPr/>
            <p:nvPr/>
          </p:nvSpPr>
          <p:spPr>
            <a:xfrm>
              <a:off x="5488845" y="5879829"/>
              <a:ext cx="112402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/>
                <a:t>DRAM</a:t>
              </a:r>
              <a:endParaRPr lang="en-US" sz="2400" dirty="0"/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C8D5188-B029-6BEC-87FC-6770418AED6E}"/>
              </a:ext>
            </a:extLst>
          </p:cNvPr>
          <p:cNvGrpSpPr/>
          <p:nvPr/>
        </p:nvGrpSpPr>
        <p:grpSpPr>
          <a:xfrm>
            <a:off x="1374777" y="6382084"/>
            <a:ext cx="2240678" cy="1456172"/>
            <a:chOff x="1210054" y="6390905"/>
            <a:chExt cx="2240678" cy="1456172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C5CEB97-1B18-E387-03EA-0A69FF109B6D}"/>
                </a:ext>
              </a:extLst>
            </p:cNvPr>
            <p:cNvSpPr/>
            <p:nvPr/>
          </p:nvSpPr>
          <p:spPr>
            <a:xfrm>
              <a:off x="1680247" y="6390905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solidFill>
                    <a:srgbClr val="0070C0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6FF2F9AE-7B1C-9564-E450-1949682B1927}"/>
                </a:ext>
              </a:extLst>
            </p:cNvPr>
            <p:cNvSpPr/>
            <p:nvPr/>
          </p:nvSpPr>
          <p:spPr>
            <a:xfrm>
              <a:off x="1680247" y="7385412"/>
              <a:ext cx="172733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>
                  <a:solidFill>
                    <a:srgbClr val="0070C0"/>
                  </a:solidFill>
                  <a:latin typeface="Cambria" panose="02040503050406030204" pitchFamily="18" charset="0"/>
                </a:rPr>
                <a:t>Victim Row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3BA2D5B-B771-9A5D-4C44-22E544951CA2}"/>
                </a:ext>
              </a:extLst>
            </p:cNvPr>
            <p:cNvSpPr/>
            <p:nvPr/>
          </p:nvSpPr>
          <p:spPr>
            <a:xfrm>
              <a:off x="1210054" y="6874473"/>
              <a:ext cx="224067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solidFill>
                    <a:srgbClr val="FF0000"/>
                  </a:solidFill>
                  <a:latin typeface="Cambria" panose="02040503050406030204" pitchFamily="18" charset="0"/>
                </a:rPr>
                <a:t>Aggressor Row</a:t>
              </a:r>
            </a:p>
          </p:txBody>
        </p:sp>
      </p:grpSp>
      <p:grpSp>
        <p:nvGrpSpPr>
          <p:cNvPr id="132" name="Group 131">
            <a:extLst>
              <a:ext uri="{FF2B5EF4-FFF2-40B4-BE49-F238E27FC236}">
                <a16:creationId xmlns:a16="http://schemas.microsoft.com/office/drawing/2014/main" id="{7651BD42-E2D4-7625-B929-5ABABBE6E347}"/>
              </a:ext>
            </a:extLst>
          </p:cNvPr>
          <p:cNvGrpSpPr/>
          <p:nvPr/>
        </p:nvGrpSpPr>
        <p:grpSpPr>
          <a:xfrm>
            <a:off x="4053274" y="6874211"/>
            <a:ext cx="4709160" cy="487224"/>
            <a:chOff x="4046786" y="6874213"/>
            <a:chExt cx="4709160" cy="487224"/>
          </a:xfrm>
        </p:grpSpPr>
        <p:sp>
          <p:nvSpPr>
            <p:cNvPr id="133" name="Rectangle 132">
              <a:extLst>
                <a:ext uri="{FF2B5EF4-FFF2-40B4-BE49-F238E27FC236}">
                  <a16:creationId xmlns:a16="http://schemas.microsoft.com/office/drawing/2014/main" id="{4F52074D-95FB-1444-6625-DA28F6A5BD9E}"/>
                </a:ext>
              </a:extLst>
            </p:cNvPr>
            <p:cNvSpPr/>
            <p:nvPr/>
          </p:nvSpPr>
          <p:spPr>
            <a:xfrm>
              <a:off x="4046786" y="6874213"/>
              <a:ext cx="4709160" cy="487224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tx1"/>
                  </a:solidFill>
                  <a:latin typeface="IBM Plex Mono" panose="020B0509050203000203" pitchFamily="49" charset="0"/>
                </a:rPr>
                <a:t>Row 2</a:t>
              </a:r>
            </a:p>
          </p:txBody>
        </p:sp>
        <p:sp>
          <p:nvSpPr>
            <p:cNvPr id="134" name="Rectangle 133">
              <a:extLst>
                <a:ext uri="{FF2B5EF4-FFF2-40B4-BE49-F238E27FC236}">
                  <a16:creationId xmlns:a16="http://schemas.microsoft.com/office/drawing/2014/main" id="{A876928B-A59D-D8E8-F17A-91A62EC3A5B8}"/>
                </a:ext>
              </a:extLst>
            </p:cNvPr>
            <p:cNvSpPr/>
            <p:nvPr/>
          </p:nvSpPr>
          <p:spPr>
            <a:xfrm>
              <a:off x="7376170" y="6886992"/>
              <a:ext cx="123142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2400" b="1" i="1" dirty="0">
                  <a:solidFill>
                    <a:srgbClr val="2F7E2F"/>
                  </a:solidFill>
                  <a:latin typeface="Cambria" panose="02040503050406030204" pitchFamily="18" charset="0"/>
                </a:rPr>
                <a:t>Opened</a:t>
              </a:r>
            </a:p>
          </p:txBody>
        </p:sp>
      </p:grpSp>
      <p:grpSp>
        <p:nvGrpSpPr>
          <p:cNvPr id="139" name="Group 138">
            <a:extLst>
              <a:ext uri="{FF2B5EF4-FFF2-40B4-BE49-F238E27FC236}">
                <a16:creationId xmlns:a16="http://schemas.microsoft.com/office/drawing/2014/main" id="{638CCD8C-20BF-EBBE-FD93-9B92C129ED7D}"/>
              </a:ext>
            </a:extLst>
          </p:cNvPr>
          <p:cNvGrpSpPr/>
          <p:nvPr/>
        </p:nvGrpSpPr>
        <p:grpSpPr>
          <a:xfrm>
            <a:off x="4828249" y="6342670"/>
            <a:ext cx="3366233" cy="1546282"/>
            <a:chOff x="4828249" y="6342670"/>
            <a:chExt cx="3366233" cy="1546282"/>
          </a:xfrm>
        </p:grpSpPr>
        <p:sp>
          <p:nvSpPr>
            <p:cNvPr id="135" name="Cross 134">
              <a:extLst>
                <a:ext uri="{FF2B5EF4-FFF2-40B4-BE49-F238E27FC236}">
                  <a16:creationId xmlns:a16="http://schemas.microsoft.com/office/drawing/2014/main" id="{926C027A-560B-767B-6FCF-0017FE4749AE}"/>
                </a:ext>
              </a:extLst>
            </p:cNvPr>
            <p:cNvSpPr/>
            <p:nvPr/>
          </p:nvSpPr>
          <p:spPr>
            <a:xfrm rot="18900000">
              <a:off x="4828249" y="6342670"/>
              <a:ext cx="538887" cy="538887"/>
            </a:xfrm>
            <a:prstGeom prst="plus">
              <a:avLst>
                <a:gd name="adj" fmla="val 4150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36" name="Cross 135">
              <a:extLst>
                <a:ext uri="{FF2B5EF4-FFF2-40B4-BE49-F238E27FC236}">
                  <a16:creationId xmlns:a16="http://schemas.microsoft.com/office/drawing/2014/main" id="{6DEB0060-7324-4368-17A5-7A83088BAA8D}"/>
                </a:ext>
              </a:extLst>
            </p:cNvPr>
            <p:cNvSpPr/>
            <p:nvPr/>
          </p:nvSpPr>
          <p:spPr>
            <a:xfrm rot="18900000">
              <a:off x="7022311" y="6350406"/>
              <a:ext cx="538887" cy="538887"/>
            </a:xfrm>
            <a:prstGeom prst="plus">
              <a:avLst>
                <a:gd name="adj" fmla="val 4150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37" name="Cross 136">
              <a:extLst>
                <a:ext uri="{FF2B5EF4-FFF2-40B4-BE49-F238E27FC236}">
                  <a16:creationId xmlns:a16="http://schemas.microsoft.com/office/drawing/2014/main" id="{EA3AA9A5-311B-48DC-EA2C-AA10C694BB20}"/>
                </a:ext>
              </a:extLst>
            </p:cNvPr>
            <p:cNvSpPr/>
            <p:nvPr/>
          </p:nvSpPr>
          <p:spPr>
            <a:xfrm rot="18900000">
              <a:off x="5361700" y="7350064"/>
              <a:ext cx="538887" cy="538887"/>
            </a:xfrm>
            <a:prstGeom prst="plus">
              <a:avLst>
                <a:gd name="adj" fmla="val 4150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38" name="Cross 137">
              <a:extLst>
                <a:ext uri="{FF2B5EF4-FFF2-40B4-BE49-F238E27FC236}">
                  <a16:creationId xmlns:a16="http://schemas.microsoft.com/office/drawing/2014/main" id="{489C8867-3B0B-5E15-BD2D-B35F880C49C6}"/>
                </a:ext>
              </a:extLst>
            </p:cNvPr>
            <p:cNvSpPr/>
            <p:nvPr/>
          </p:nvSpPr>
          <p:spPr>
            <a:xfrm rot="18900000">
              <a:off x="7655595" y="7350065"/>
              <a:ext cx="538887" cy="538887"/>
            </a:xfrm>
            <a:prstGeom prst="plus">
              <a:avLst>
                <a:gd name="adj" fmla="val 41509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</p:spTree>
    <p:extLst>
      <p:ext uri="{BB962C8B-B14F-4D97-AF65-F5344CB8AC3E}">
        <p14:creationId xmlns:p14="http://schemas.microsoft.com/office/powerpoint/2010/main" val="3173762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A116EF-0524-A786-1218-14E59FEB4F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3DF0D-EC75-4072-14A3-BE764A1CB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DRAM Robustness Issues (II) – Retention Failure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2E34C-1C42-9048-6FB4-4CF1CE184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21466E"/>
              </a:buClr>
              <a:buFont typeface="Wingdings" panose="05000000000000000000" pitchFamily="2" charset="2"/>
              <a:buChar char="§"/>
            </a:pPr>
            <a:r>
              <a:rPr lang="en-US" dirty="0"/>
              <a:t>The DRAM cell capacitor that stores data is </a:t>
            </a:r>
            <a:r>
              <a:rPr lang="en-US" b="1" dirty="0">
                <a:solidFill>
                  <a:srgbClr val="B23A2E"/>
                </a:solidFill>
              </a:rPr>
              <a:t>leaky</a:t>
            </a:r>
          </a:p>
          <a:p>
            <a:pPr>
              <a:buClr>
                <a:srgbClr val="21466E"/>
              </a:buClr>
              <a:buFont typeface="Wingdings" panose="05000000000000000000" pitchFamily="2" charset="2"/>
              <a:buChar char="§"/>
            </a:pPr>
            <a:endParaRPr lang="en-US" b="1" dirty="0">
              <a:solidFill>
                <a:srgbClr val="B23A2E"/>
              </a:solidFill>
            </a:endParaRPr>
          </a:p>
          <a:p>
            <a:pPr>
              <a:buClr>
                <a:srgbClr val="21466E"/>
              </a:buClr>
              <a:buFont typeface="Wingdings" panose="05000000000000000000" pitchFamily="2" charset="2"/>
              <a:buChar char="§"/>
            </a:pPr>
            <a:endParaRPr lang="en-US" b="1" dirty="0">
              <a:solidFill>
                <a:srgbClr val="B23A2E"/>
              </a:solidFill>
            </a:endParaRPr>
          </a:p>
          <a:p>
            <a:pPr>
              <a:buClr>
                <a:srgbClr val="21466E"/>
              </a:buClr>
              <a:buFont typeface="Wingdings" panose="05000000000000000000" pitchFamily="2" charset="2"/>
              <a:buChar char="§"/>
            </a:pPr>
            <a:endParaRPr lang="en-US" b="1" dirty="0">
              <a:solidFill>
                <a:srgbClr val="B23A2E"/>
              </a:solidFill>
            </a:endParaRPr>
          </a:p>
          <a:p>
            <a:pPr>
              <a:buClr>
                <a:srgbClr val="21466E"/>
              </a:buClr>
              <a:buFont typeface="Wingdings" panose="05000000000000000000" pitchFamily="2" charset="2"/>
              <a:buChar char="§"/>
            </a:pPr>
            <a:endParaRPr lang="en-US" b="1" dirty="0">
              <a:solidFill>
                <a:srgbClr val="B23A2E"/>
              </a:solidFill>
            </a:endParaRPr>
          </a:p>
          <a:p>
            <a:pPr marL="0" indent="0">
              <a:buClr>
                <a:srgbClr val="21466E"/>
              </a:buClr>
              <a:buNone/>
            </a:pPr>
            <a:endParaRPr lang="en-US" b="1" dirty="0">
              <a:solidFill>
                <a:srgbClr val="B23A2E"/>
              </a:solidFill>
            </a:endParaRPr>
          </a:p>
          <a:p>
            <a:pPr>
              <a:spcBef>
                <a:spcPts val="3000"/>
              </a:spcBef>
              <a:buClr>
                <a:srgbClr val="21466E"/>
              </a:buClr>
              <a:buFont typeface="Wingdings" panose="05000000000000000000" pitchFamily="2" charset="2"/>
              <a:buChar char="§"/>
            </a:pPr>
            <a:r>
              <a:rPr lang="en-US" dirty="0"/>
              <a:t>DRAM needs frequent and periodic refresh to </a:t>
            </a:r>
            <a:r>
              <a:rPr lang="en-US" b="1" dirty="0">
                <a:solidFill>
                  <a:srgbClr val="B23A2E"/>
                </a:solidFill>
              </a:rPr>
              <a:t>prevent data retention failure bitflips</a:t>
            </a:r>
          </a:p>
          <a:p>
            <a:pPr lvl="1">
              <a:spcBef>
                <a:spcPts val="1200"/>
              </a:spcBef>
            </a:pPr>
            <a:r>
              <a:rPr lang="en-US" dirty="0"/>
              <a:t>One of the main DRAM scaling challenges </a:t>
            </a:r>
            <a:r>
              <a:rPr lang="en-US" sz="1800" dirty="0"/>
              <a:t>[Liu+, ISCA’13]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5EF911C-EFF5-1608-BA2C-D106BD057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ABF8CCC-D742-A2F8-4E28-4362BE4D5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9</a:t>
            </a:fld>
            <a:endParaRPr lang="LID4096" dirty="0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53B1F71-D18C-2065-427B-035E6902B44E}"/>
              </a:ext>
            </a:extLst>
          </p:cNvPr>
          <p:cNvGrpSpPr/>
          <p:nvPr/>
        </p:nvGrpSpPr>
        <p:grpSpPr>
          <a:xfrm>
            <a:off x="821562" y="2199129"/>
            <a:ext cx="10957620" cy="3445447"/>
            <a:chOff x="863894" y="2193353"/>
            <a:chExt cx="10957620" cy="3445447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19F71AD-3D90-DB67-BB1B-EB01FEF5746A}"/>
                </a:ext>
              </a:extLst>
            </p:cNvPr>
            <p:cNvGrpSpPr/>
            <p:nvPr/>
          </p:nvGrpSpPr>
          <p:grpSpPr>
            <a:xfrm>
              <a:off x="863894" y="2193353"/>
              <a:ext cx="10957620" cy="3445447"/>
              <a:chOff x="370489" y="2905224"/>
              <a:chExt cx="11451025" cy="3445447"/>
            </a:xfrm>
          </p:grpSpPr>
          <p:sp>
            <p:nvSpPr>
              <p:cNvPr id="38" name="Shape 9">
                <a:extLst>
                  <a:ext uri="{FF2B5EF4-FFF2-40B4-BE49-F238E27FC236}">
                    <a16:creationId xmlns:a16="http://schemas.microsoft.com/office/drawing/2014/main" id="{2BDA8CE7-B457-A9C0-DB65-287574283F9D}"/>
                  </a:ext>
                </a:extLst>
              </p:cNvPr>
              <p:cNvSpPr/>
              <p:nvPr/>
            </p:nvSpPr>
            <p:spPr>
              <a:xfrm>
                <a:off x="370489" y="2905224"/>
                <a:ext cx="11451025" cy="508000"/>
              </a:xfrm>
              <a:prstGeom prst="rect">
                <a:avLst/>
              </a:prstGeom>
              <a:solidFill>
                <a:srgbClr val="21466E"/>
              </a:solidFill>
              <a:ln/>
            </p:spPr>
            <p:txBody>
              <a:bodyPr/>
              <a:lstStyle/>
              <a:p>
                <a:endParaRPr lang="LID4096" dirty="0"/>
              </a:p>
            </p:txBody>
          </p:sp>
          <p:sp>
            <p:nvSpPr>
              <p:cNvPr id="39" name="Shape 11">
                <a:extLst>
                  <a:ext uri="{FF2B5EF4-FFF2-40B4-BE49-F238E27FC236}">
                    <a16:creationId xmlns:a16="http://schemas.microsoft.com/office/drawing/2014/main" id="{0254C981-00C8-835F-615C-E8153111A243}"/>
                  </a:ext>
                </a:extLst>
              </p:cNvPr>
              <p:cNvSpPr/>
              <p:nvPr/>
            </p:nvSpPr>
            <p:spPr>
              <a:xfrm>
                <a:off x="370489" y="3413224"/>
                <a:ext cx="11451025" cy="2937447"/>
              </a:xfrm>
              <a:prstGeom prst="rect">
                <a:avLst/>
              </a:prstGeom>
              <a:solidFill>
                <a:srgbClr val="FBFCFD"/>
              </a:solidFill>
              <a:ln/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40" name="Text 6">
                <a:extLst>
                  <a:ext uri="{FF2B5EF4-FFF2-40B4-BE49-F238E27FC236}">
                    <a16:creationId xmlns:a16="http://schemas.microsoft.com/office/drawing/2014/main" id="{FE6B54C1-EC93-4713-1A3D-23BCE123B0B9}"/>
                  </a:ext>
                </a:extLst>
              </p:cNvPr>
              <p:cNvSpPr/>
              <p:nvPr/>
            </p:nvSpPr>
            <p:spPr>
              <a:xfrm>
                <a:off x="641771" y="2905224"/>
                <a:ext cx="10860417" cy="502249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2800" b="1" dirty="0">
                    <a:solidFill>
                      <a:schemeClr val="bg1"/>
                    </a:solidFill>
                    <a:latin typeface="IBM Plex Sans" pitchFamily="34" charset="0"/>
                    <a:ea typeface="IBM Plex Sans" pitchFamily="34" charset="-122"/>
                    <a:cs typeface="IBM Plex Sans" pitchFamily="34" charset="-120"/>
                  </a:rPr>
                  <a:t>Illustration of DRAM Cell Leakage Paths </a:t>
                </a:r>
                <a:r>
                  <a:rPr lang="en-US" sz="2000" b="1" dirty="0">
                    <a:solidFill>
                      <a:schemeClr val="bg1"/>
                    </a:solidFill>
                    <a:latin typeface="IBM Plex Sans" pitchFamily="34" charset="0"/>
                    <a:ea typeface="IBM Plex Sans" pitchFamily="34" charset="-122"/>
                    <a:cs typeface="IBM Plex Sans" pitchFamily="34" charset="-120"/>
                  </a:rPr>
                  <a:t>[Wang+, TC’19]</a:t>
                </a:r>
                <a:endParaRPr lang="en-US" sz="2800" b="1" dirty="0">
                  <a:solidFill>
                    <a:schemeClr val="bg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endParaRPr>
              </a:p>
            </p:txBody>
          </p:sp>
        </p:grpSp>
        <p:pic>
          <p:nvPicPr>
            <p:cNvPr id="34" name="Picture 33" descr="Content Aware Refresh: Exploiting the Asymmetry of DRAM Retention Errors to  Reduce the Refresh Frequency of Less Vulnerable Data">
              <a:extLst>
                <a:ext uri="{FF2B5EF4-FFF2-40B4-BE49-F238E27FC236}">
                  <a16:creationId xmlns:a16="http://schemas.microsoft.com/office/drawing/2014/main" id="{B8B983DB-0545-54C1-9419-B37E322B9D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455333" y="2841470"/>
              <a:ext cx="7936442" cy="265721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59313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E1299-601D-200B-4A97-845CFFC8D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E6AF74-1B80-6BEF-EA6A-B43D50F55E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Processing-Using-DRAM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06617B-9FE8-26C9-84A7-C550C726F3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analog operational principles</a:t>
            </a:r>
            <a:r>
              <a:rPr lang="en-US" dirty="0"/>
              <a:t> of DRAM  </a:t>
            </a:r>
            <a:br>
              <a:rPr lang="en-US" dirty="0"/>
            </a:br>
            <a:r>
              <a:rPr lang="en-US" dirty="0"/>
              <a:t>can be used to </a:t>
            </a:r>
            <a:r>
              <a:rPr lang="en-US" b="1" dirty="0">
                <a:solidFill>
                  <a:srgbClr val="2F7E2F"/>
                </a:solidFill>
              </a:rPr>
              <a:t>perform computation</a:t>
            </a:r>
          </a:p>
          <a:p>
            <a:r>
              <a:rPr lang="en-US" b="1" dirty="0"/>
              <a:t>Simultaneously activating X rows </a:t>
            </a:r>
            <a:r>
              <a:rPr lang="en-US" dirty="0"/>
              <a:t>that share </a:t>
            </a:r>
            <a:r>
              <a:rPr lang="en-US" dirty="0" err="1"/>
              <a:t>bitlines</a:t>
            </a:r>
            <a:r>
              <a:rPr lang="en-US" dirty="0"/>
              <a:t> enables a </a:t>
            </a:r>
            <a:r>
              <a:rPr lang="en-US" b="1" dirty="0">
                <a:solidFill>
                  <a:srgbClr val="2F7E2F"/>
                </a:solidFill>
              </a:rPr>
              <a:t>majority-of-X operation (MAJ-X)</a:t>
            </a:r>
          </a:p>
          <a:p>
            <a:pPr lvl="1"/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B10CC9E-F99F-6699-2DFA-A184850BA1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91840" y="8475663"/>
            <a:ext cx="5996538" cy="485775"/>
          </a:xfrm>
        </p:spPr>
        <p:txBody>
          <a:bodyPr/>
          <a:lstStyle/>
          <a:p>
            <a:r>
              <a:rPr lang="en-US" sz="1600" dirty="0">
                <a:solidFill>
                  <a:srgbClr val="21466E"/>
                </a:solidFill>
              </a:rPr>
              <a:t>[Seshadri+ MICRO’17, Gao+ MICRO’19, Yuksel+  DSN’24]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A24E6843-6EAF-AA97-AC77-42906F257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10</a:t>
            </a:fld>
            <a:endParaRPr lang="LID4096" dirty="0"/>
          </a:p>
        </p:txBody>
      </p: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2400159-8049-294F-E8A1-1A9B04FE8AF5}"/>
              </a:ext>
            </a:extLst>
          </p:cNvPr>
          <p:cNvGrpSpPr/>
          <p:nvPr/>
        </p:nvGrpSpPr>
        <p:grpSpPr>
          <a:xfrm>
            <a:off x="0" y="4182527"/>
            <a:ext cx="11642500" cy="4139149"/>
            <a:chOff x="0" y="4061804"/>
            <a:chExt cx="11642500" cy="4139149"/>
          </a:xfrm>
        </p:grpSpPr>
        <p:grpSp>
          <p:nvGrpSpPr>
            <p:cNvPr id="4" name="Grup 3">
              <a:extLst>
                <a:ext uri="{FF2B5EF4-FFF2-40B4-BE49-F238E27FC236}">
                  <a16:creationId xmlns:a16="http://schemas.microsoft.com/office/drawing/2014/main" id="{150E3E99-7B62-1F18-00D6-03935DC4D86A}"/>
                </a:ext>
              </a:extLst>
            </p:cNvPr>
            <p:cNvGrpSpPr/>
            <p:nvPr/>
          </p:nvGrpSpPr>
          <p:grpSpPr>
            <a:xfrm>
              <a:off x="4838976" y="4061804"/>
              <a:ext cx="2260600" cy="2997201"/>
              <a:chOff x="1310051" y="1289049"/>
              <a:chExt cx="1893946" cy="2488823"/>
            </a:xfrm>
          </p:grpSpPr>
          <p:sp>
            <p:nvSpPr>
              <p:cNvPr id="5" name="Dikdörtgen 251">
                <a:extLst>
                  <a:ext uri="{FF2B5EF4-FFF2-40B4-BE49-F238E27FC236}">
                    <a16:creationId xmlns:a16="http://schemas.microsoft.com/office/drawing/2014/main" id="{6B9F365A-D201-1D60-06D3-448FDC4EF3E9}"/>
                  </a:ext>
                </a:extLst>
              </p:cNvPr>
              <p:cNvSpPr/>
              <p:nvPr/>
            </p:nvSpPr>
            <p:spPr>
              <a:xfrm>
                <a:off x="1310051" y="1289049"/>
                <a:ext cx="1893946" cy="2488823"/>
              </a:xfrm>
              <a:prstGeom prst="roundRect">
                <a:avLst>
                  <a:gd name="adj" fmla="val 4605"/>
                </a:avLst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lt"/>
                  <a:ea typeface="Cambria" panose="02040503050406030204" pitchFamily="18" charset="0"/>
                  <a:cs typeface="Cascadia Mono" panose="020B0609020000020004" pitchFamily="49" charset="0"/>
                </a:endParaRPr>
              </a:p>
            </p:txBody>
          </p:sp>
          <p:cxnSp>
            <p:nvCxnSpPr>
              <p:cNvPr id="6" name="Düz Bağlayıcı 440">
                <a:extLst>
                  <a:ext uri="{FF2B5EF4-FFF2-40B4-BE49-F238E27FC236}">
                    <a16:creationId xmlns:a16="http://schemas.microsoft.com/office/drawing/2014/main" id="{4A8E7829-18D1-9796-1A1B-9ECD7167683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805888" y="1483702"/>
                <a:ext cx="3138" cy="1764781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Düz Bağlayıcı 440">
                <a:extLst>
                  <a:ext uri="{FF2B5EF4-FFF2-40B4-BE49-F238E27FC236}">
                    <a16:creationId xmlns:a16="http://schemas.microsoft.com/office/drawing/2014/main" id="{0DEF6970-498A-1AD2-B620-0728EE5E2B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8325" y="1813166"/>
                <a:ext cx="2814" cy="1435317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Düz Bağlayıcı 440">
                <a:extLst>
                  <a:ext uri="{FF2B5EF4-FFF2-40B4-BE49-F238E27FC236}">
                    <a16:creationId xmlns:a16="http://schemas.microsoft.com/office/drawing/2014/main" id="{6B990BFD-8E8E-6346-6D52-0F27009161D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07625" y="1813166"/>
                <a:ext cx="8765" cy="1435317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Düz Bağlayıcı 440">
                <a:extLst>
                  <a:ext uri="{FF2B5EF4-FFF2-40B4-BE49-F238E27FC236}">
                    <a16:creationId xmlns:a16="http://schemas.microsoft.com/office/drawing/2014/main" id="{4420CABE-51BB-71E6-6A3A-7859CE8B0F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5111" y="2090481"/>
                <a:ext cx="1719179" cy="0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Düz Bağlayıcı 440">
                <a:extLst>
                  <a:ext uri="{FF2B5EF4-FFF2-40B4-BE49-F238E27FC236}">
                    <a16:creationId xmlns:a16="http://schemas.microsoft.com/office/drawing/2014/main" id="{F25C266F-8EFD-0C27-F670-62BE704617C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809024" y="1400851"/>
                <a:ext cx="0" cy="329464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Düz Bağlayıcı 440">
                <a:extLst>
                  <a:ext uri="{FF2B5EF4-FFF2-40B4-BE49-F238E27FC236}">
                    <a16:creationId xmlns:a16="http://schemas.microsoft.com/office/drawing/2014/main" id="{8C924C59-5910-1F6F-EC84-12B7953A128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08325" y="1400851"/>
                <a:ext cx="0" cy="329464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Düz Bağlayıcı 440">
                <a:extLst>
                  <a:ext uri="{FF2B5EF4-FFF2-40B4-BE49-F238E27FC236}">
                    <a16:creationId xmlns:a16="http://schemas.microsoft.com/office/drawing/2014/main" id="{015DE017-AF41-9CB5-C8DD-DD173BE6A77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07625" y="1400851"/>
                <a:ext cx="0" cy="329464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Düz Bağlayıcı 440">
                <a:extLst>
                  <a:ext uri="{FF2B5EF4-FFF2-40B4-BE49-F238E27FC236}">
                    <a16:creationId xmlns:a16="http://schemas.microsoft.com/office/drawing/2014/main" id="{312F3E7B-ED38-8156-C850-CAAAFAEFBC6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5111" y="1648434"/>
                <a:ext cx="1719179" cy="0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Düz Bağlayıcı 440">
                <a:extLst>
                  <a:ext uri="{FF2B5EF4-FFF2-40B4-BE49-F238E27FC236}">
                    <a16:creationId xmlns:a16="http://schemas.microsoft.com/office/drawing/2014/main" id="{2FF351F3-ED0B-D794-5D58-C7C19777917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07625" y="1400851"/>
                <a:ext cx="0" cy="329464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Düz Bağlayıcı 440">
                <a:extLst>
                  <a:ext uri="{FF2B5EF4-FFF2-40B4-BE49-F238E27FC236}">
                    <a16:creationId xmlns:a16="http://schemas.microsoft.com/office/drawing/2014/main" id="{DFA2A48C-A4C1-A974-1A6B-C9965D1BB34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5111" y="2532527"/>
                <a:ext cx="1719179" cy="0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Düz Bağlayıcı 440">
                <a:extLst>
                  <a:ext uri="{FF2B5EF4-FFF2-40B4-BE49-F238E27FC236}">
                    <a16:creationId xmlns:a16="http://schemas.microsoft.com/office/drawing/2014/main" id="{EC9FF168-13FA-2445-EB06-A5C108B65F4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385111" y="2974572"/>
                <a:ext cx="1719179" cy="0"/>
              </a:xfrm>
              <a:prstGeom prst="line">
                <a:avLst/>
              </a:prstGeom>
              <a:ln w="38100" cap="rnd">
                <a:solidFill>
                  <a:schemeClr val="tx1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8762ED73-723A-9BB6-0C5A-90AD46ED7CFF}"/>
                  </a:ext>
                </a:extLst>
              </p:cNvPr>
              <p:cNvSpPr/>
              <p:nvPr/>
            </p:nvSpPr>
            <p:spPr>
              <a:xfrm>
                <a:off x="1642929" y="2809839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>
                    <a:latin typeface="+mj-lt"/>
                    <a:ea typeface="Cambria" panose="02040503050406030204" pitchFamily="18" charset="0"/>
                  </a:rPr>
                  <a:t>d</a:t>
                </a:r>
                <a:endParaRPr lang="en-CH" sz="2800" b="1">
                  <a:latin typeface="+mj-lt"/>
                  <a:ea typeface="Cambria" panose="02040503050406030204" pitchFamily="18" charset="0"/>
                </a:endParaRPr>
              </a:p>
            </p:txBody>
          </p:sp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0A8C4376-D2E1-BF7F-5ADB-C4AEB3A90E07}"/>
                  </a:ext>
                </a:extLst>
              </p:cNvPr>
              <p:cNvSpPr/>
              <p:nvPr/>
            </p:nvSpPr>
            <p:spPr>
              <a:xfrm>
                <a:off x="2142228" y="2809839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>
                    <a:latin typeface="+mj-lt"/>
                    <a:ea typeface="Cambria" panose="02040503050406030204" pitchFamily="18" charset="0"/>
                  </a:rPr>
                  <a:t>s</a:t>
                </a:r>
                <a:endParaRPr lang="en-CH" sz="2800" b="1">
                  <a:latin typeface="+mj-lt"/>
                  <a:ea typeface="Cambria" panose="02040503050406030204" pitchFamily="18" charset="0"/>
                </a:endParaRPr>
              </a:p>
            </p:txBody>
          </p:sp>
          <p:sp>
            <p:nvSpPr>
              <p:cNvPr id="21" name="Oval 20">
                <a:extLst>
                  <a:ext uri="{FF2B5EF4-FFF2-40B4-BE49-F238E27FC236}">
                    <a16:creationId xmlns:a16="http://schemas.microsoft.com/office/drawing/2014/main" id="{3DFB345A-5B2A-806D-A90A-3FBC2D3DA216}"/>
                  </a:ext>
                </a:extLst>
              </p:cNvPr>
              <p:cNvSpPr/>
              <p:nvPr/>
            </p:nvSpPr>
            <p:spPr>
              <a:xfrm>
                <a:off x="2641528" y="2809839"/>
                <a:ext cx="332193" cy="329464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>
                    <a:latin typeface="+mj-lt"/>
                    <a:ea typeface="Cambria" panose="02040503050406030204" pitchFamily="18" charset="0"/>
                  </a:rPr>
                  <a:t>t</a:t>
                </a:r>
                <a:endParaRPr lang="en-CH" sz="2800" b="1">
                  <a:latin typeface="+mj-lt"/>
                  <a:ea typeface="Cambria" panose="02040503050406030204" pitchFamily="18" charset="0"/>
                </a:endParaRPr>
              </a:p>
            </p:txBody>
          </p:sp>
        </p:grpSp>
        <p:grpSp>
          <p:nvGrpSpPr>
            <p:cNvPr id="22" name="Grup 51">
              <a:extLst>
                <a:ext uri="{FF2B5EF4-FFF2-40B4-BE49-F238E27FC236}">
                  <a16:creationId xmlns:a16="http://schemas.microsoft.com/office/drawing/2014/main" id="{5259FDEB-ABF3-95F4-9BA7-013B50F671B8}"/>
                </a:ext>
              </a:extLst>
            </p:cNvPr>
            <p:cNvGrpSpPr/>
            <p:nvPr/>
          </p:nvGrpSpPr>
          <p:grpSpPr>
            <a:xfrm>
              <a:off x="4907802" y="4494599"/>
              <a:ext cx="2051999" cy="1064681"/>
              <a:chOff x="3453375" y="2416980"/>
              <a:chExt cx="2051999" cy="1064681"/>
            </a:xfrm>
          </p:grpSpPr>
          <p:cxnSp>
            <p:nvCxnSpPr>
              <p:cNvPr id="23" name="Düz Bağlayıcı 440">
                <a:extLst>
                  <a:ext uri="{FF2B5EF4-FFF2-40B4-BE49-F238E27FC236}">
                    <a16:creationId xmlns:a16="http://schemas.microsoft.com/office/drawing/2014/main" id="{B7890291-E3F7-580E-9042-66440282CB3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53375" y="2949321"/>
                <a:ext cx="2051999" cy="0"/>
              </a:xfrm>
              <a:prstGeom prst="line">
                <a:avLst/>
              </a:prstGeom>
              <a:ln w="76200" cap="rnd">
                <a:solidFill>
                  <a:schemeClr val="accent3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Düz Bağlayıcı 440">
                <a:extLst>
                  <a:ext uri="{FF2B5EF4-FFF2-40B4-BE49-F238E27FC236}">
                    <a16:creationId xmlns:a16="http://schemas.microsoft.com/office/drawing/2014/main" id="{C19F2C60-4FBD-0367-DBF8-AAFCE904CAB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53375" y="2416980"/>
                <a:ext cx="2051999" cy="0"/>
              </a:xfrm>
              <a:prstGeom prst="line">
                <a:avLst/>
              </a:prstGeom>
              <a:ln w="76200" cap="rnd">
                <a:solidFill>
                  <a:schemeClr val="accent3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Düz Bağlayıcı 440">
                <a:extLst>
                  <a:ext uri="{FF2B5EF4-FFF2-40B4-BE49-F238E27FC236}">
                    <a16:creationId xmlns:a16="http://schemas.microsoft.com/office/drawing/2014/main" id="{770FD8FA-1474-4120-AB1A-A05B1C1353C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453375" y="3481661"/>
                <a:ext cx="2051999" cy="0"/>
              </a:xfrm>
              <a:prstGeom prst="line">
                <a:avLst/>
              </a:prstGeom>
              <a:ln w="76200" cap="rnd">
                <a:solidFill>
                  <a:schemeClr val="accent3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ACT_BL">
              <a:extLst>
                <a:ext uri="{FF2B5EF4-FFF2-40B4-BE49-F238E27FC236}">
                  <a16:creationId xmlns:a16="http://schemas.microsoft.com/office/drawing/2014/main" id="{C4B76F59-8EF1-51C0-274C-9883B6C43157}"/>
                </a:ext>
              </a:extLst>
            </p:cNvPr>
            <p:cNvGrpSpPr/>
            <p:nvPr/>
          </p:nvGrpSpPr>
          <p:grpSpPr>
            <a:xfrm>
              <a:off x="5427812" y="4148939"/>
              <a:ext cx="1206128" cy="2272542"/>
              <a:chOff x="2588593" y="1295550"/>
              <a:chExt cx="1206128" cy="2268000"/>
            </a:xfrm>
          </p:grpSpPr>
          <p:cxnSp>
            <p:nvCxnSpPr>
              <p:cNvPr id="27" name="Straight Connector 267">
                <a:extLst>
                  <a:ext uri="{FF2B5EF4-FFF2-40B4-BE49-F238E27FC236}">
                    <a16:creationId xmlns:a16="http://schemas.microsoft.com/office/drawing/2014/main" id="{AB048B84-9328-C698-69AD-9DE552152C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588593" y="1295550"/>
                <a:ext cx="0" cy="226800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76200" cap="flat" cmpd="sng" algn="ctr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8" name="Straight Connector 268">
                <a:extLst>
                  <a:ext uri="{FF2B5EF4-FFF2-40B4-BE49-F238E27FC236}">
                    <a16:creationId xmlns:a16="http://schemas.microsoft.com/office/drawing/2014/main" id="{2AB1EFF6-01E8-6443-6F94-57FCB46460A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88663" y="1295550"/>
                <a:ext cx="0" cy="226800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76200" cap="flat" cmpd="sng" algn="ctr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29" name="Straight Connector 269">
                <a:extLst>
                  <a:ext uri="{FF2B5EF4-FFF2-40B4-BE49-F238E27FC236}">
                    <a16:creationId xmlns:a16="http://schemas.microsoft.com/office/drawing/2014/main" id="{94226F0E-86F2-4687-D69D-A6265AFC6E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794721" y="1295550"/>
                <a:ext cx="0" cy="226800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76200" cap="flat" cmpd="sng" algn="ctr">
                <a:solidFill>
                  <a:schemeClr val="accent2"/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30" name="Grup 26">
              <a:extLst>
                <a:ext uri="{FF2B5EF4-FFF2-40B4-BE49-F238E27FC236}">
                  <a16:creationId xmlns:a16="http://schemas.microsoft.com/office/drawing/2014/main" id="{47FD72B8-1965-A863-E578-91ADBA1AB3BB}"/>
                </a:ext>
              </a:extLst>
            </p:cNvPr>
            <p:cNvGrpSpPr/>
            <p:nvPr/>
          </p:nvGrpSpPr>
          <p:grpSpPr>
            <a:xfrm>
              <a:off x="5243792" y="6425576"/>
              <a:ext cx="1565267" cy="515803"/>
              <a:chOff x="2618167" y="4842112"/>
              <a:chExt cx="1565267" cy="515803"/>
            </a:xfrm>
          </p:grpSpPr>
          <p:sp>
            <p:nvSpPr>
              <p:cNvPr id="31" name="Dikdörtgen 256">
                <a:extLst>
                  <a:ext uri="{FF2B5EF4-FFF2-40B4-BE49-F238E27FC236}">
                    <a16:creationId xmlns:a16="http://schemas.microsoft.com/office/drawing/2014/main" id="{7CB8F208-1025-EED3-F40D-6EEE77F086C3}"/>
                  </a:ext>
                </a:extLst>
              </p:cNvPr>
              <p:cNvSpPr/>
              <p:nvPr/>
            </p:nvSpPr>
            <p:spPr>
              <a:xfrm>
                <a:off x="3221231" y="4845683"/>
                <a:ext cx="358739" cy="512232"/>
              </a:xfrm>
              <a:prstGeom prst="roundRect">
                <a:avLst/>
              </a:pr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b</a:t>
                </a:r>
              </a:p>
            </p:txBody>
          </p:sp>
          <p:sp>
            <p:nvSpPr>
              <p:cNvPr id="32" name="Dikdörtgen 256">
                <a:extLst>
                  <a:ext uri="{FF2B5EF4-FFF2-40B4-BE49-F238E27FC236}">
                    <a16:creationId xmlns:a16="http://schemas.microsoft.com/office/drawing/2014/main" id="{EA2BEF3E-EB09-2757-D5DF-2C1BA4550D89}"/>
                  </a:ext>
                </a:extLst>
              </p:cNvPr>
              <p:cNvSpPr/>
              <p:nvPr/>
            </p:nvSpPr>
            <p:spPr>
              <a:xfrm>
                <a:off x="3824695" y="4842112"/>
                <a:ext cx="358739" cy="512232"/>
              </a:xfrm>
              <a:prstGeom prst="roundRect">
                <a:avLst/>
              </a:pr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 dirty="0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b</a:t>
                </a:r>
              </a:p>
            </p:txBody>
          </p:sp>
          <p:sp>
            <p:nvSpPr>
              <p:cNvPr id="33" name="Dikdörtgen 256">
                <a:extLst>
                  <a:ext uri="{FF2B5EF4-FFF2-40B4-BE49-F238E27FC236}">
                    <a16:creationId xmlns:a16="http://schemas.microsoft.com/office/drawing/2014/main" id="{7FA8D2C3-C9A7-6731-0E9C-1B8053E0B9E9}"/>
                  </a:ext>
                </a:extLst>
              </p:cNvPr>
              <p:cNvSpPr/>
              <p:nvPr/>
            </p:nvSpPr>
            <p:spPr>
              <a:xfrm>
                <a:off x="2618167" y="4845683"/>
                <a:ext cx="358739" cy="512232"/>
              </a:xfrm>
              <a:prstGeom prst="roundRect">
                <a:avLst/>
              </a:prstGeom>
              <a:solidFill>
                <a:schemeClr val="accent2"/>
              </a:solidFill>
              <a:ln w="381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 b="1">
                    <a:solidFill>
                      <a:schemeClr val="bg1"/>
                    </a:solidFill>
                    <a:latin typeface="+mj-lt"/>
                    <a:ea typeface="Cambria" panose="02040503050406030204" pitchFamily="18" charset="0"/>
                    <a:cs typeface="Cascadia Mono" panose="020B0609020000020004" pitchFamily="49" charset="0"/>
                  </a:rPr>
                  <a:t>b</a:t>
                </a:r>
              </a:p>
            </p:txBody>
          </p:sp>
        </p:grpSp>
        <p:sp>
          <p:nvSpPr>
            <p:cNvPr id="34" name="Dikdörtgen 256">
              <a:extLst>
                <a:ext uri="{FF2B5EF4-FFF2-40B4-BE49-F238E27FC236}">
                  <a16:creationId xmlns:a16="http://schemas.microsoft.com/office/drawing/2014/main" id="{87A25938-3359-C197-7405-6A9E3C044626}"/>
                </a:ext>
              </a:extLst>
            </p:cNvPr>
            <p:cNvSpPr/>
            <p:nvPr/>
          </p:nvSpPr>
          <p:spPr>
            <a:xfrm>
              <a:off x="5854499" y="6421481"/>
              <a:ext cx="358739" cy="518108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35" name="Dikdörtgen 256">
              <a:extLst>
                <a:ext uri="{FF2B5EF4-FFF2-40B4-BE49-F238E27FC236}">
                  <a16:creationId xmlns:a16="http://schemas.microsoft.com/office/drawing/2014/main" id="{1865F907-82C6-A654-EB10-C5ED084E680B}"/>
                </a:ext>
              </a:extLst>
            </p:cNvPr>
            <p:cNvSpPr/>
            <p:nvPr/>
          </p:nvSpPr>
          <p:spPr>
            <a:xfrm>
              <a:off x="6457563" y="6421481"/>
              <a:ext cx="358739" cy="518108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36" name="Dikdörtgen 256">
              <a:extLst>
                <a:ext uri="{FF2B5EF4-FFF2-40B4-BE49-F238E27FC236}">
                  <a16:creationId xmlns:a16="http://schemas.microsoft.com/office/drawing/2014/main" id="{0EA263D6-AB9E-8EC9-FADA-223AFA283867}"/>
                </a:ext>
              </a:extLst>
            </p:cNvPr>
            <p:cNvSpPr/>
            <p:nvPr/>
          </p:nvSpPr>
          <p:spPr>
            <a:xfrm>
              <a:off x="5251435" y="6421481"/>
              <a:ext cx="358739" cy="518108"/>
            </a:xfrm>
            <a:prstGeom prst="round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/>
                </a:solidFill>
                <a:latin typeface="+mj-lt"/>
                <a:ea typeface="Cambria" panose="02040503050406030204" pitchFamily="18" charset="0"/>
                <a:cs typeface="Cascadia Mono" panose="020B0609020000020004" pitchFamily="49" charset="0"/>
              </a:endParaRP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F8438BC7-3C18-FD38-2131-B2C2228D1FA2}"/>
                </a:ext>
              </a:extLst>
            </p:cNvPr>
            <p:cNvSpPr/>
            <p:nvPr/>
          </p:nvSpPr>
          <p:spPr>
            <a:xfrm>
              <a:off x="5236297" y="4828558"/>
              <a:ext cx="396503" cy="39676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b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5D730604-2805-BEE3-4854-E21E6CB1D33E}"/>
                </a:ext>
              </a:extLst>
            </p:cNvPr>
            <p:cNvSpPr/>
            <p:nvPr/>
          </p:nvSpPr>
          <p:spPr>
            <a:xfrm>
              <a:off x="5832256" y="4828558"/>
              <a:ext cx="396503" cy="39676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b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AF5C14D-2DDD-D3FD-CE14-715292A72144}"/>
                </a:ext>
              </a:extLst>
            </p:cNvPr>
            <p:cNvSpPr/>
            <p:nvPr/>
          </p:nvSpPr>
          <p:spPr>
            <a:xfrm>
              <a:off x="6428217" y="4828558"/>
              <a:ext cx="396503" cy="39676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b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DFAD4A4-B863-C4AA-9C8B-F86305E9BA6C}"/>
                </a:ext>
              </a:extLst>
            </p:cNvPr>
            <p:cNvSpPr/>
            <p:nvPr/>
          </p:nvSpPr>
          <p:spPr>
            <a:xfrm>
              <a:off x="5236297" y="4296218"/>
              <a:ext cx="396503" cy="3967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a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B086772B-53C9-5814-62DA-8A5819B46B80}"/>
                </a:ext>
              </a:extLst>
            </p:cNvPr>
            <p:cNvSpPr/>
            <p:nvPr/>
          </p:nvSpPr>
          <p:spPr>
            <a:xfrm>
              <a:off x="5832256" y="4296218"/>
              <a:ext cx="396503" cy="3967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a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4C5EE4E-8ABE-3436-DBEE-4857186DF7CA}"/>
                </a:ext>
              </a:extLst>
            </p:cNvPr>
            <p:cNvSpPr/>
            <p:nvPr/>
          </p:nvSpPr>
          <p:spPr>
            <a:xfrm>
              <a:off x="6428217" y="4296218"/>
              <a:ext cx="396503" cy="396762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a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E13142FC-C88F-2B05-30AE-AF98F4BC5A56}"/>
                </a:ext>
              </a:extLst>
            </p:cNvPr>
            <p:cNvSpPr/>
            <p:nvPr/>
          </p:nvSpPr>
          <p:spPr>
            <a:xfrm>
              <a:off x="5236297" y="5360898"/>
              <a:ext cx="396503" cy="39676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b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EF7E273B-0C9E-ED3E-B315-A7648641DFA1}"/>
                </a:ext>
              </a:extLst>
            </p:cNvPr>
            <p:cNvSpPr/>
            <p:nvPr/>
          </p:nvSpPr>
          <p:spPr>
            <a:xfrm>
              <a:off x="5832256" y="5360898"/>
              <a:ext cx="396503" cy="39676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b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24D6E82-9A85-92D7-9669-EDD820B82F10}"/>
                </a:ext>
              </a:extLst>
            </p:cNvPr>
            <p:cNvSpPr/>
            <p:nvPr/>
          </p:nvSpPr>
          <p:spPr>
            <a:xfrm>
              <a:off x="6428217" y="5360898"/>
              <a:ext cx="396503" cy="396762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>
                  <a:latin typeface="+mj-lt"/>
                  <a:ea typeface="Cambria" panose="02040503050406030204" pitchFamily="18" charset="0"/>
                </a:rPr>
                <a:t>b</a:t>
              </a:r>
              <a:endParaRPr lang="en-CH" sz="2800" b="1">
                <a:latin typeface="+mj-lt"/>
                <a:ea typeface="Cambria" panose="02040503050406030204" pitchFamily="18" charset="0"/>
              </a:endParaRPr>
            </a:p>
          </p:txBody>
        </p:sp>
        <p:sp>
          <p:nvSpPr>
            <p:cNvPr id="46" name="Rounded Rectangle 73">
              <a:extLst>
                <a:ext uri="{FF2B5EF4-FFF2-40B4-BE49-F238E27FC236}">
                  <a16:creationId xmlns:a16="http://schemas.microsoft.com/office/drawing/2014/main" id="{76067D75-99A9-F324-E6DE-3A2B1C4777D6}"/>
                </a:ext>
              </a:extLst>
            </p:cNvPr>
            <p:cNvSpPr/>
            <p:nvPr/>
          </p:nvSpPr>
          <p:spPr>
            <a:xfrm>
              <a:off x="8042500" y="5025772"/>
              <a:ext cx="3600000" cy="820547"/>
            </a:xfrm>
            <a:prstGeom prst="roundRect">
              <a:avLst>
                <a:gd name="adj" fmla="val 8811"/>
              </a:avLst>
            </a:prstGeom>
            <a:noFill/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4320" rtlCol="0" anchor="ctr"/>
            <a:lstStyle/>
            <a:p>
              <a:pPr algn="ctr"/>
              <a:r>
                <a:rPr lang="en-US" sz="28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Assert three rows’ </a:t>
              </a:r>
              <a:r>
                <a:rPr lang="en-US" sz="2800" b="1" dirty="0" err="1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wordlines</a:t>
              </a:r>
              <a:endParaRPr lang="en-US" sz="2800" b="1" dirty="0">
                <a:solidFill>
                  <a:schemeClr val="accent4">
                    <a:lumMod val="75000"/>
                  </a:schemeClr>
                </a:solidFill>
                <a:latin typeface="+mj-lt"/>
              </a:endParaRP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16DDABF1-2AB4-08C6-C36B-45E65C1089A3}"/>
                </a:ext>
              </a:extLst>
            </p:cNvPr>
            <p:cNvGrpSpPr/>
            <p:nvPr/>
          </p:nvGrpSpPr>
          <p:grpSpPr>
            <a:xfrm>
              <a:off x="7062397" y="4520578"/>
              <a:ext cx="1677342" cy="1079743"/>
              <a:chOff x="5650413" y="3513961"/>
              <a:chExt cx="1677342" cy="1079743"/>
            </a:xfrm>
          </p:grpSpPr>
          <p:cxnSp>
            <p:nvCxnSpPr>
              <p:cNvPr id="48" name="Connector: Curved 47">
                <a:extLst>
                  <a:ext uri="{FF2B5EF4-FFF2-40B4-BE49-F238E27FC236}">
                    <a16:creationId xmlns:a16="http://schemas.microsoft.com/office/drawing/2014/main" id="{9AD8145C-F78C-CD30-8FA7-712CB0D107D5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5694327" y="4020322"/>
                <a:ext cx="1633428" cy="573382"/>
              </a:xfrm>
              <a:prstGeom prst="curvedConnector3">
                <a:avLst>
                  <a:gd name="adj1" fmla="val 50000"/>
                </a:avLst>
              </a:prstGeom>
              <a:ln w="38100">
                <a:solidFill>
                  <a:schemeClr val="accent4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nector: Curved 48">
                <a:extLst>
                  <a:ext uri="{FF2B5EF4-FFF2-40B4-BE49-F238E27FC236}">
                    <a16:creationId xmlns:a16="http://schemas.microsoft.com/office/drawing/2014/main" id="{4BF2E670-1842-9D5B-BF7C-3AA0F4C11167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5668349" y="3513961"/>
                <a:ext cx="709000" cy="626946"/>
              </a:xfrm>
              <a:prstGeom prst="curvedConnector3">
                <a:avLst>
                  <a:gd name="adj1" fmla="val 50000"/>
                </a:avLst>
              </a:prstGeom>
              <a:ln w="38100">
                <a:solidFill>
                  <a:schemeClr val="accent4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Connector: Curved 49">
                <a:extLst>
                  <a:ext uri="{FF2B5EF4-FFF2-40B4-BE49-F238E27FC236}">
                    <a16:creationId xmlns:a16="http://schemas.microsoft.com/office/drawing/2014/main" id="{3416C79D-AE5C-CC60-6D91-AF5D7468FB96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 flipV="1">
                <a:off x="5650413" y="4117746"/>
                <a:ext cx="562582" cy="475957"/>
              </a:xfrm>
              <a:prstGeom prst="curvedConnector3">
                <a:avLst>
                  <a:gd name="adj1" fmla="val 50000"/>
                </a:avLst>
              </a:prstGeom>
              <a:ln w="38100">
                <a:solidFill>
                  <a:schemeClr val="accent4"/>
                </a:solidFill>
                <a:prstDash val="sysDash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Rounded Rectangle 73">
              <a:extLst>
                <a:ext uri="{FF2B5EF4-FFF2-40B4-BE49-F238E27FC236}">
                  <a16:creationId xmlns:a16="http://schemas.microsoft.com/office/drawing/2014/main" id="{D66E6E26-9C22-5D0C-429A-52C3DD4BB12C}"/>
                </a:ext>
              </a:extLst>
            </p:cNvPr>
            <p:cNvSpPr/>
            <p:nvPr/>
          </p:nvSpPr>
          <p:spPr>
            <a:xfrm>
              <a:off x="0" y="4486230"/>
              <a:ext cx="4834843" cy="1167991"/>
            </a:xfrm>
            <a:prstGeom prst="roundRect">
              <a:avLst>
                <a:gd name="adj" fmla="val 8811"/>
              </a:avLst>
            </a:prstGeom>
            <a:noFill/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4320" rtlCol="0" anchor="ctr"/>
            <a:lstStyle/>
            <a:p>
              <a:pPr algn="ctr"/>
              <a:r>
                <a:rPr lang="en-US" sz="28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Three rows of DRAM cells perturb </a:t>
              </a:r>
              <a:r>
                <a:rPr lang="en-US" sz="2800" b="1" dirty="0" err="1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bitlines</a:t>
              </a:r>
              <a:r>
                <a:rPr lang="en-US" sz="2800" b="1" dirty="0">
                  <a:solidFill>
                    <a:schemeClr val="accent4">
                      <a:lumMod val="75000"/>
                    </a:schemeClr>
                  </a:solidFill>
                  <a:latin typeface="+mj-lt"/>
                </a:rPr>
                <a:t> simultaneously</a:t>
              </a:r>
            </a:p>
          </p:txBody>
        </p:sp>
        <p:cxnSp>
          <p:nvCxnSpPr>
            <p:cNvPr id="52" name="Connector: Curved 51">
              <a:extLst>
                <a:ext uri="{FF2B5EF4-FFF2-40B4-BE49-F238E27FC236}">
                  <a16:creationId xmlns:a16="http://schemas.microsoft.com/office/drawing/2014/main" id="{8C3B2B4B-69D4-9833-083D-CBD84B567111}"/>
                </a:ext>
              </a:extLst>
            </p:cNvPr>
            <p:cNvCxnSpPr>
              <a:cxnSpLocks/>
              <a:stCxn id="51" idx="2"/>
            </p:cNvCxnSpPr>
            <p:nvPr/>
          </p:nvCxnSpPr>
          <p:spPr>
            <a:xfrm rot="16200000" flipH="1">
              <a:off x="3693198" y="4378445"/>
              <a:ext cx="461826" cy="3013378"/>
            </a:xfrm>
            <a:prstGeom prst="curvedConnector2">
              <a:avLst/>
            </a:prstGeom>
            <a:ln w="38100">
              <a:solidFill>
                <a:schemeClr val="accent4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Connector: Curved 52">
              <a:extLst>
                <a:ext uri="{FF2B5EF4-FFF2-40B4-BE49-F238E27FC236}">
                  <a16:creationId xmlns:a16="http://schemas.microsoft.com/office/drawing/2014/main" id="{FDC70B22-B1CE-446C-6872-0A26B0607AAD}"/>
                </a:ext>
              </a:extLst>
            </p:cNvPr>
            <p:cNvCxnSpPr>
              <a:cxnSpLocks/>
              <a:endCxn id="36" idx="1"/>
            </p:cNvCxnSpPr>
            <p:nvPr/>
          </p:nvCxnSpPr>
          <p:spPr>
            <a:xfrm rot="10800000" flipH="1">
              <a:off x="4521197" y="6680536"/>
              <a:ext cx="730238" cy="930825"/>
            </a:xfrm>
            <a:prstGeom prst="curvedConnector3">
              <a:avLst>
                <a:gd name="adj1" fmla="val -31305"/>
              </a:avLst>
            </a:prstGeom>
            <a:ln w="38100">
              <a:solidFill>
                <a:schemeClr val="accent4"/>
              </a:solidFill>
              <a:prstDash val="sys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Rounded Rectangle 73">
              <a:extLst>
                <a:ext uri="{FF2B5EF4-FFF2-40B4-BE49-F238E27FC236}">
                  <a16:creationId xmlns:a16="http://schemas.microsoft.com/office/drawing/2014/main" id="{241B1B92-F585-5630-23E4-20CA731EB8B7}"/>
                </a:ext>
              </a:extLst>
            </p:cNvPr>
            <p:cNvSpPr/>
            <p:nvPr/>
          </p:nvSpPr>
          <p:spPr>
            <a:xfrm>
              <a:off x="4192832" y="7065769"/>
              <a:ext cx="4720162" cy="1135184"/>
            </a:xfrm>
            <a:prstGeom prst="roundRect">
              <a:avLst>
                <a:gd name="adj" fmla="val 8811"/>
              </a:avLst>
            </a:prstGeom>
            <a:noFill/>
            <a:ln w="3810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274320" rtlCol="0" anchor="ctr"/>
            <a:lstStyle/>
            <a:p>
              <a:pPr algn="ctr"/>
              <a:r>
                <a:rPr lang="en-US" sz="2800" b="1" dirty="0">
                  <a:solidFill>
                    <a:schemeClr val="accent4">
                      <a:lumMod val="75000"/>
                    </a:schemeClr>
                  </a:solidFill>
                </a:rPr>
                <a:t>Sense amplifiers sample the output of majority</a:t>
              </a:r>
              <a:endParaRPr lang="en-US" sz="2800" b="1" dirty="0">
                <a:solidFill>
                  <a:schemeClr val="accent4">
                    <a:lumMod val="75000"/>
                  </a:schemeClr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0709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BC04E-7356-6CF7-9964-F93FCB0DE8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18B94-048C-0C2E-B142-5122B091A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Outline</a:t>
            </a:r>
            <a:endParaRPr lang="LID4096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D683A38F-16D7-9A6C-DEAD-8D87F5997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3DF57B6-3B2D-D345-0E3F-A40445269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11</a:t>
            </a:fld>
            <a:endParaRPr lang="LID4096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060E0D7-3A1C-31FE-388D-54216A11686A}"/>
              </a:ext>
            </a:extLst>
          </p:cNvPr>
          <p:cNvGrpSpPr/>
          <p:nvPr/>
        </p:nvGrpSpPr>
        <p:grpSpPr>
          <a:xfrm>
            <a:off x="745064" y="1457888"/>
            <a:ext cx="10668000" cy="793750"/>
            <a:chOff x="762000" y="1612007"/>
            <a:chExt cx="10668000" cy="793750"/>
          </a:xfrm>
        </p:grpSpPr>
        <p:sp>
          <p:nvSpPr>
            <p:cNvPr id="16" name="Shape 4">
              <a:extLst>
                <a:ext uri="{FF2B5EF4-FFF2-40B4-BE49-F238E27FC236}">
                  <a16:creationId xmlns:a16="http://schemas.microsoft.com/office/drawing/2014/main" id="{79129E2A-9FCD-67DB-7C6E-53E74419CCD6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18" name="Text 6">
              <a:extLst>
                <a:ext uri="{FF2B5EF4-FFF2-40B4-BE49-F238E27FC236}">
                  <a16:creationId xmlns:a16="http://schemas.microsoft.com/office/drawing/2014/main" id="{71B725A5-3BDE-15FB-912E-57D543FA04E8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rgbClr val="C0C0C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DRAM Background</a:t>
              </a:r>
              <a:endParaRPr lang="en-US" sz="3600" dirty="0">
                <a:solidFill>
                  <a:srgbClr val="C0C0C1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5B305DE-5578-BC7E-1978-E58DC39E2393}"/>
              </a:ext>
            </a:extLst>
          </p:cNvPr>
          <p:cNvGrpSpPr/>
          <p:nvPr/>
        </p:nvGrpSpPr>
        <p:grpSpPr>
          <a:xfrm>
            <a:off x="1449914" y="3312088"/>
            <a:ext cx="9963150" cy="596900"/>
            <a:chOff x="1449914" y="3312088"/>
            <a:chExt cx="9963150" cy="596900"/>
          </a:xfrm>
        </p:grpSpPr>
        <p:sp>
          <p:nvSpPr>
            <p:cNvPr id="22" name="Shape 10">
              <a:extLst>
                <a:ext uri="{FF2B5EF4-FFF2-40B4-BE49-F238E27FC236}">
                  <a16:creationId xmlns:a16="http://schemas.microsoft.com/office/drawing/2014/main" id="{4660FEAE-2DE7-E99D-AA7B-BB595216D8AF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23" name="Shape 11">
              <a:extLst>
                <a:ext uri="{FF2B5EF4-FFF2-40B4-BE49-F238E27FC236}">
                  <a16:creationId xmlns:a16="http://schemas.microsoft.com/office/drawing/2014/main" id="{63FDA5B4-CED6-0BAD-1D22-0C9936B206E8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25" name="Text 13">
              <a:extLst>
                <a:ext uri="{FF2B5EF4-FFF2-40B4-BE49-F238E27FC236}">
                  <a16:creationId xmlns:a16="http://schemas.microsoft.com/office/drawing/2014/main" id="{411DCB6C-06B8-9BC5-60A9-758FED5FEE29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Read Disturbance</a:t>
              </a:r>
              <a:endParaRPr lang="en-US" sz="28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C1DE5D67-8F4F-E3A6-75B7-3E2D908393EF}"/>
              </a:ext>
            </a:extLst>
          </p:cNvPr>
          <p:cNvGrpSpPr/>
          <p:nvPr/>
        </p:nvGrpSpPr>
        <p:grpSpPr>
          <a:xfrm>
            <a:off x="745064" y="2384988"/>
            <a:ext cx="10668000" cy="793750"/>
            <a:chOff x="762000" y="1612007"/>
            <a:chExt cx="10668000" cy="793750"/>
          </a:xfrm>
        </p:grpSpPr>
        <p:sp>
          <p:nvSpPr>
            <p:cNvPr id="46" name="Shape 4">
              <a:extLst>
                <a:ext uri="{FF2B5EF4-FFF2-40B4-BE49-F238E27FC236}">
                  <a16:creationId xmlns:a16="http://schemas.microsoft.com/office/drawing/2014/main" id="{AED5413E-2983-4425-1A1D-80EBAB147B57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47" name="Text 6">
              <a:extLst>
                <a:ext uri="{FF2B5EF4-FFF2-40B4-BE49-F238E27FC236}">
                  <a16:creationId xmlns:a16="http://schemas.microsoft.com/office/drawing/2014/main" id="{8EC4778F-C477-7E2A-98A8-C3206EADAC0D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DejaVu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E0CE9C6-5D7E-01E3-767D-9F9EF05BA2AA}"/>
              </a:ext>
            </a:extLst>
          </p:cNvPr>
          <p:cNvGrpSpPr/>
          <p:nvPr/>
        </p:nvGrpSpPr>
        <p:grpSpPr>
          <a:xfrm>
            <a:off x="745064" y="5420288"/>
            <a:ext cx="10668000" cy="793750"/>
            <a:chOff x="762000" y="1612007"/>
            <a:chExt cx="10668000" cy="793750"/>
          </a:xfrm>
        </p:grpSpPr>
        <p:sp>
          <p:nvSpPr>
            <p:cNvPr id="49" name="Shape 4">
              <a:extLst>
                <a:ext uri="{FF2B5EF4-FFF2-40B4-BE49-F238E27FC236}">
                  <a16:creationId xmlns:a16="http://schemas.microsoft.com/office/drawing/2014/main" id="{BE9463EA-D411-A9EC-6B7D-D01366435A74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0" name="Text 6">
              <a:extLst>
                <a:ext uri="{FF2B5EF4-FFF2-40B4-BE49-F238E27FC236}">
                  <a16:creationId xmlns:a16="http://schemas.microsoft.com/office/drawing/2014/main" id="{757D9D92-F600-8827-639F-D72EECC9D54E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Hypotheses on Root Causes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4B573DA-6EAA-A621-9459-CE4D0287DCD2}"/>
              </a:ext>
            </a:extLst>
          </p:cNvPr>
          <p:cNvGrpSpPr/>
          <p:nvPr/>
        </p:nvGrpSpPr>
        <p:grpSpPr>
          <a:xfrm>
            <a:off x="753532" y="6347388"/>
            <a:ext cx="10668000" cy="793750"/>
            <a:chOff x="762000" y="1612007"/>
            <a:chExt cx="10668000" cy="793750"/>
          </a:xfrm>
        </p:grpSpPr>
        <p:sp>
          <p:nvSpPr>
            <p:cNvPr id="52" name="Shape 4">
              <a:extLst>
                <a:ext uri="{FF2B5EF4-FFF2-40B4-BE49-F238E27FC236}">
                  <a16:creationId xmlns:a16="http://schemas.microsoft.com/office/drawing/2014/main" id="{1131F769-10A3-A781-806E-5142EB2BF60D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3" name="Text 6">
              <a:extLst>
                <a:ext uri="{FF2B5EF4-FFF2-40B4-BE49-F238E27FC236}">
                  <a16:creationId xmlns:a16="http://schemas.microsoft.com/office/drawing/2014/main" id="{CF0CAA32-506A-28B0-8EB2-8C9C98DE47B8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Implications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6AA0BD3-30A6-A2D1-B349-E7E62E43709B}"/>
              </a:ext>
            </a:extLst>
          </p:cNvPr>
          <p:cNvGrpSpPr/>
          <p:nvPr/>
        </p:nvGrpSpPr>
        <p:grpSpPr>
          <a:xfrm>
            <a:off x="762000" y="7274487"/>
            <a:ext cx="10668000" cy="793750"/>
            <a:chOff x="762000" y="1612007"/>
            <a:chExt cx="10668000" cy="793750"/>
          </a:xfrm>
        </p:grpSpPr>
        <p:sp>
          <p:nvSpPr>
            <p:cNvPr id="55" name="Shape 4">
              <a:extLst>
                <a:ext uri="{FF2B5EF4-FFF2-40B4-BE49-F238E27FC236}">
                  <a16:creationId xmlns:a16="http://schemas.microsoft.com/office/drawing/2014/main" id="{9F8D44DA-1AD1-4940-51D6-33651A071A42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6" name="Text 6">
              <a:extLst>
                <a:ext uri="{FF2B5EF4-FFF2-40B4-BE49-F238E27FC236}">
                  <a16:creationId xmlns:a16="http://schemas.microsoft.com/office/drawing/2014/main" id="{184FBD3D-50D8-0677-4735-E8B37CFAC901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Conclusion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B206513B-4F50-8BDA-2486-08A89AB4231F}"/>
              </a:ext>
            </a:extLst>
          </p:cNvPr>
          <p:cNvGrpSpPr/>
          <p:nvPr/>
        </p:nvGrpSpPr>
        <p:grpSpPr>
          <a:xfrm>
            <a:off x="1449914" y="3993686"/>
            <a:ext cx="9963150" cy="596900"/>
            <a:chOff x="1449914" y="3312088"/>
            <a:chExt cx="9963150" cy="596900"/>
          </a:xfrm>
        </p:grpSpPr>
        <p:sp>
          <p:nvSpPr>
            <p:cNvPr id="59" name="Shape 10">
              <a:extLst>
                <a:ext uri="{FF2B5EF4-FFF2-40B4-BE49-F238E27FC236}">
                  <a16:creationId xmlns:a16="http://schemas.microsoft.com/office/drawing/2014/main" id="{1B8DD813-0859-2D5F-F2D4-B5DE5C28582C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60" name="Shape 11">
              <a:extLst>
                <a:ext uri="{FF2B5EF4-FFF2-40B4-BE49-F238E27FC236}">
                  <a16:creationId xmlns:a16="http://schemas.microsoft.com/office/drawing/2014/main" id="{ADCEB2AF-E6FB-4577-05B3-FBFC56418BF2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1" name="Text 13">
              <a:extLst>
                <a:ext uri="{FF2B5EF4-FFF2-40B4-BE49-F238E27FC236}">
                  <a16:creationId xmlns:a16="http://schemas.microsoft.com/office/drawing/2014/main" id="{1031DB04-18A4-4CE5-BFC3-55F285B17802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Retention Failure</a:t>
              </a:r>
              <a:endParaRPr lang="en-US" sz="28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5B245E5-BC38-94E3-0049-445E37EB4918}"/>
              </a:ext>
            </a:extLst>
          </p:cNvPr>
          <p:cNvGrpSpPr/>
          <p:nvPr/>
        </p:nvGrpSpPr>
        <p:grpSpPr>
          <a:xfrm>
            <a:off x="1449914" y="4690037"/>
            <a:ext cx="9963150" cy="596900"/>
            <a:chOff x="1449914" y="3312088"/>
            <a:chExt cx="9963150" cy="596900"/>
          </a:xfrm>
        </p:grpSpPr>
        <p:sp>
          <p:nvSpPr>
            <p:cNvPr id="63" name="Shape 10">
              <a:extLst>
                <a:ext uri="{FF2B5EF4-FFF2-40B4-BE49-F238E27FC236}">
                  <a16:creationId xmlns:a16="http://schemas.microsoft.com/office/drawing/2014/main" id="{3EA2B03F-75B8-D2A7-9AE3-799F390A7BED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64" name="Shape 11">
              <a:extLst>
                <a:ext uri="{FF2B5EF4-FFF2-40B4-BE49-F238E27FC236}">
                  <a16:creationId xmlns:a16="http://schemas.microsoft.com/office/drawing/2014/main" id="{583E66B2-42C9-5A65-7350-666BD27DD198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5" name="Text 13">
              <a:extLst>
                <a:ext uri="{FF2B5EF4-FFF2-40B4-BE49-F238E27FC236}">
                  <a16:creationId xmlns:a16="http://schemas.microsoft.com/office/drawing/2014/main" id="{4A93B767-B3DA-5A7F-D5C4-FFE750D76339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Reliability of Processing-Using-DRAM Operations</a:t>
              </a:r>
              <a:endParaRPr lang="en-US" sz="28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9157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3DF72C-0927-185B-5F03-647127EEC3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D45F57-66E1-1609-7649-73C6255D02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rgbClr val="2A3340"/>
                </a:solidFill>
                <a:ea typeface="IBM Plex Sans" pitchFamily="34" charset="-122"/>
                <a:cs typeface="IBM Plex Sans" pitchFamily="34" charset="-120"/>
              </a:rPr>
              <a:t>We demonstrate and analyze </a:t>
            </a:r>
            <a:r>
              <a:rPr lang="en-US" b="1" dirty="0">
                <a:solidFill>
                  <a:srgbClr val="B23A2E"/>
                </a:solidFill>
                <a:ea typeface="IBM Plex Sans" pitchFamily="34" charset="-122"/>
                <a:cs typeface="IBM Plex Sans" pitchFamily="34" charset="-120"/>
              </a:rPr>
              <a:t>DejaVu</a:t>
            </a:r>
            <a:r>
              <a:rPr lang="en-US" dirty="0">
                <a:solidFill>
                  <a:srgbClr val="2A3340"/>
                </a:solidFill>
                <a:ea typeface="IBM Plex Sans" pitchFamily="34" charset="-122"/>
                <a:cs typeface="IBM Plex Sans" pitchFamily="34" charset="-120"/>
              </a:rPr>
              <a:t>, a new phenomenon in DRAM where </a:t>
            </a:r>
            <a:r>
              <a:rPr lang="en-US" b="1" dirty="0">
                <a:solidFill>
                  <a:srgbClr val="C32D4B"/>
                </a:solidFill>
                <a:ea typeface="IBM Plex Sans" pitchFamily="34" charset="-122"/>
                <a:cs typeface="IBM Plex Sans" pitchFamily="34" charset="-120"/>
              </a:rPr>
              <a:t>data previously written</a:t>
            </a:r>
            <a:r>
              <a:rPr lang="en-US" dirty="0">
                <a:solidFill>
                  <a:srgbClr val="C32D4B"/>
                </a:solidFill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dirty="0">
                <a:solidFill>
                  <a:srgbClr val="2A3340"/>
                </a:solidFill>
                <a:ea typeface="IBM Plex Sans" pitchFamily="34" charset="-122"/>
                <a:cs typeface="IBM Plex Sans" pitchFamily="34" charset="-120"/>
              </a:rPr>
              <a:t>to a DRAM row affects</a:t>
            </a:r>
          </a:p>
          <a:p>
            <a:endParaRPr lang="en-US" sz="3400" dirty="0">
              <a:solidFill>
                <a:srgbClr val="2A3340"/>
              </a:solidFill>
            </a:endParaRPr>
          </a:p>
          <a:p>
            <a:endParaRPr lang="en-US" sz="3400" dirty="0">
              <a:solidFill>
                <a:srgbClr val="2A3340"/>
              </a:solidFill>
            </a:endParaRPr>
          </a:p>
          <a:p>
            <a:endParaRPr lang="en-US" sz="3400" dirty="0">
              <a:solidFill>
                <a:srgbClr val="2A3340"/>
              </a:solidFill>
            </a:endParaRPr>
          </a:p>
          <a:p>
            <a:endParaRPr lang="en-US" sz="3400" dirty="0">
              <a:solidFill>
                <a:srgbClr val="2A334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AD25661-E1C6-9371-327A-0C96902440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- Summary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52D92F05-FA5B-1719-A58A-8BD9C69C55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DA1BB47-8FAB-7CE1-BC6E-5752AECE43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12</a:t>
            </a:fld>
            <a:endParaRPr lang="LID4096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4A9235C-8029-58B5-8688-0E140E9A3671}"/>
              </a:ext>
            </a:extLst>
          </p:cNvPr>
          <p:cNvGrpSpPr/>
          <p:nvPr/>
        </p:nvGrpSpPr>
        <p:grpSpPr>
          <a:xfrm>
            <a:off x="715616" y="3572820"/>
            <a:ext cx="10760769" cy="692575"/>
            <a:chOff x="2358189" y="3628724"/>
            <a:chExt cx="9463323" cy="9432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FD7678EF-F1DE-837A-C688-DFBD92F19EB2}"/>
                </a:ext>
              </a:extLst>
            </p:cNvPr>
            <p:cNvSpPr/>
            <p:nvPr/>
          </p:nvSpPr>
          <p:spPr>
            <a:xfrm>
              <a:off x="2358189" y="3628724"/>
              <a:ext cx="9463323" cy="943274"/>
            </a:xfrm>
            <a:prstGeom prst="rect">
              <a:avLst/>
            </a:prstGeom>
            <a:solidFill>
              <a:srgbClr val="FBFC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LID4096" dirty="0"/>
            </a:p>
          </p:txBody>
        </p:sp>
        <p:sp>
          <p:nvSpPr>
            <p:cNvPr id="6" name="Text 7">
              <a:extLst>
                <a:ext uri="{FF2B5EF4-FFF2-40B4-BE49-F238E27FC236}">
                  <a16:creationId xmlns:a16="http://schemas.microsoft.com/office/drawing/2014/main" id="{8C822939-E682-54EE-6C49-3BB286B6FC65}"/>
                </a:ext>
              </a:extLst>
            </p:cNvPr>
            <p:cNvSpPr/>
            <p:nvPr/>
          </p:nvSpPr>
          <p:spPr>
            <a:xfrm>
              <a:off x="2752828" y="3628724"/>
              <a:ext cx="9068684" cy="943274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Autofit/>
            </a:bodyPr>
            <a:lstStyle/>
            <a:p>
              <a:pPr marL="0" indent="0">
                <a:buNone/>
              </a:pPr>
              <a:r>
                <a:rPr lang="en-US" sz="3400" b="1" dirty="0">
                  <a:solidFill>
                    <a:srgbClr val="21466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read disturbance</a:t>
              </a:r>
              <a:endParaRPr lang="en-US" sz="3400" dirty="0">
                <a:solidFill>
                  <a:srgbClr val="21466E"/>
                </a:solidFill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BD87AAA0-3E85-D99F-E950-962EC9FE13D9}"/>
                </a:ext>
              </a:extLst>
            </p:cNvPr>
            <p:cNvCxnSpPr/>
            <p:nvPr/>
          </p:nvCxnSpPr>
          <p:spPr>
            <a:xfrm>
              <a:off x="2358189" y="3628724"/>
              <a:ext cx="0" cy="943274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DB390056-E8D8-C539-998D-8A11863781C2}"/>
              </a:ext>
            </a:extLst>
          </p:cNvPr>
          <p:cNvGrpSpPr/>
          <p:nvPr/>
        </p:nvGrpSpPr>
        <p:grpSpPr>
          <a:xfrm>
            <a:off x="715617" y="4592887"/>
            <a:ext cx="10760769" cy="692575"/>
            <a:chOff x="2358189" y="3628724"/>
            <a:chExt cx="9463323" cy="94327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1A2AE6A-635B-191E-8461-6BC5DE5EA770}"/>
                </a:ext>
              </a:extLst>
            </p:cNvPr>
            <p:cNvSpPr/>
            <p:nvPr/>
          </p:nvSpPr>
          <p:spPr>
            <a:xfrm>
              <a:off x="2358189" y="3628724"/>
              <a:ext cx="9463323" cy="943274"/>
            </a:xfrm>
            <a:prstGeom prst="rect">
              <a:avLst/>
            </a:prstGeom>
            <a:solidFill>
              <a:srgbClr val="FBFC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LID4096" dirty="0"/>
            </a:p>
          </p:txBody>
        </p:sp>
        <p:sp>
          <p:nvSpPr>
            <p:cNvPr id="29" name="Text 7">
              <a:extLst>
                <a:ext uri="{FF2B5EF4-FFF2-40B4-BE49-F238E27FC236}">
                  <a16:creationId xmlns:a16="http://schemas.microsoft.com/office/drawing/2014/main" id="{1D29FF38-23F5-42B6-7AA1-FDC1E23C13C6}"/>
                </a:ext>
              </a:extLst>
            </p:cNvPr>
            <p:cNvSpPr/>
            <p:nvPr/>
          </p:nvSpPr>
          <p:spPr>
            <a:xfrm>
              <a:off x="2752828" y="3628724"/>
              <a:ext cx="9068684" cy="943274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Autofit/>
            </a:bodyPr>
            <a:lstStyle/>
            <a:p>
              <a:pPr marL="0" indent="0">
                <a:buNone/>
              </a:pPr>
              <a:r>
                <a:rPr lang="en-US" sz="3400" b="1" dirty="0">
                  <a:solidFill>
                    <a:srgbClr val="21466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retention failure</a:t>
              </a:r>
              <a:endParaRPr lang="en-US" sz="3400" dirty="0">
                <a:solidFill>
                  <a:srgbClr val="21466E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1FD75E62-E005-DA2B-9021-C2CA9645FCA0}"/>
                </a:ext>
              </a:extLst>
            </p:cNvPr>
            <p:cNvCxnSpPr/>
            <p:nvPr/>
          </p:nvCxnSpPr>
          <p:spPr>
            <a:xfrm>
              <a:off x="2358189" y="3628724"/>
              <a:ext cx="0" cy="943274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3634BCC-5102-551A-96C4-A899667A0541}"/>
              </a:ext>
            </a:extLst>
          </p:cNvPr>
          <p:cNvGrpSpPr/>
          <p:nvPr/>
        </p:nvGrpSpPr>
        <p:grpSpPr>
          <a:xfrm>
            <a:off x="715617" y="5612954"/>
            <a:ext cx="10760769" cy="692575"/>
            <a:chOff x="2358189" y="3628724"/>
            <a:chExt cx="9463323" cy="94327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6A9CADC3-0CC1-1646-6B2B-C1FCF7137C9A}"/>
                </a:ext>
              </a:extLst>
            </p:cNvPr>
            <p:cNvSpPr/>
            <p:nvPr/>
          </p:nvSpPr>
          <p:spPr>
            <a:xfrm>
              <a:off x="2358189" y="3628724"/>
              <a:ext cx="9463323" cy="943274"/>
            </a:xfrm>
            <a:prstGeom prst="rect">
              <a:avLst/>
            </a:prstGeom>
            <a:solidFill>
              <a:srgbClr val="FBFC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LID4096" dirty="0"/>
            </a:p>
          </p:txBody>
        </p:sp>
        <p:sp>
          <p:nvSpPr>
            <p:cNvPr id="33" name="Text 7">
              <a:extLst>
                <a:ext uri="{FF2B5EF4-FFF2-40B4-BE49-F238E27FC236}">
                  <a16:creationId xmlns:a16="http://schemas.microsoft.com/office/drawing/2014/main" id="{8C2CE8DC-B253-DEA0-50EF-E2031FE76388}"/>
                </a:ext>
              </a:extLst>
            </p:cNvPr>
            <p:cNvSpPr/>
            <p:nvPr/>
          </p:nvSpPr>
          <p:spPr>
            <a:xfrm>
              <a:off x="2752828" y="3628724"/>
              <a:ext cx="9068684" cy="943274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Autofit/>
            </a:bodyPr>
            <a:lstStyle/>
            <a:p>
              <a:pPr marL="0" indent="0">
                <a:buNone/>
              </a:pPr>
              <a:r>
                <a:rPr lang="en-US" sz="3400" b="1" dirty="0">
                  <a:solidFill>
                    <a:srgbClr val="21466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Reliability of Processing-Using-DRAM Operations</a:t>
              </a:r>
              <a:endParaRPr lang="en-US" sz="3400" dirty="0">
                <a:solidFill>
                  <a:srgbClr val="21466E"/>
                </a:solidFill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E9B9AA46-0CD2-12D2-B175-5B37FBC7C291}"/>
                </a:ext>
              </a:extLst>
            </p:cNvPr>
            <p:cNvCxnSpPr/>
            <p:nvPr/>
          </p:nvCxnSpPr>
          <p:spPr>
            <a:xfrm>
              <a:off x="2358189" y="3628724"/>
              <a:ext cx="0" cy="943274"/>
            </a:xfrm>
            <a:prstGeom prst="line">
              <a:avLst/>
            </a:prstGeom>
            <a:ln w="76200">
              <a:solidFill>
                <a:srgbClr val="2F7E2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140511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1F4A15-C84E-0E85-9C31-8726A803B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>
            <a:extLst>
              <a:ext uri="{FF2B5EF4-FFF2-40B4-BE49-F238E27FC236}">
                <a16:creationId xmlns:a16="http://schemas.microsoft.com/office/drawing/2014/main" id="{0A989AA7-A7E1-F6A6-3892-27E6FD09FA92}"/>
              </a:ext>
            </a:extLst>
          </p:cNvPr>
          <p:cNvGrpSpPr/>
          <p:nvPr/>
        </p:nvGrpSpPr>
        <p:grpSpPr>
          <a:xfrm>
            <a:off x="370489" y="4014156"/>
            <a:ext cx="11554810" cy="4172583"/>
            <a:chOff x="370489" y="4014156"/>
            <a:chExt cx="11554810" cy="4172583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2FA5F5CA-411C-7123-9355-6244FB2C86B7}"/>
                </a:ext>
              </a:extLst>
            </p:cNvPr>
            <p:cNvSpPr/>
            <p:nvPr/>
          </p:nvSpPr>
          <p:spPr>
            <a:xfrm>
              <a:off x="370489" y="4030133"/>
              <a:ext cx="11525179" cy="4156606"/>
            </a:xfrm>
            <a:prstGeom prst="rect">
              <a:avLst/>
            </a:prstGeom>
            <a:solidFill>
              <a:srgbClr val="FBFCFD"/>
            </a:solidFill>
            <a:ln w="57150">
              <a:solidFill>
                <a:srgbClr val="2146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  <p:sp>
          <p:nvSpPr>
            <p:cNvPr id="119" name="Shape 9">
              <a:extLst>
                <a:ext uri="{FF2B5EF4-FFF2-40B4-BE49-F238E27FC236}">
                  <a16:creationId xmlns:a16="http://schemas.microsoft.com/office/drawing/2014/main" id="{09828DC8-D2BD-CA11-BD4F-FAF7D088BAF2}"/>
                </a:ext>
              </a:extLst>
            </p:cNvPr>
            <p:cNvSpPr/>
            <p:nvPr/>
          </p:nvSpPr>
          <p:spPr>
            <a:xfrm>
              <a:off x="8238066" y="4014156"/>
              <a:ext cx="3687233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4C30293-C3B0-B717-AF39-A04A5B5CA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– Row Initialization Patterns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18A83D-AB35-ECE5-BFFC-B6B9AB72D0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rgbClr val="21466E"/>
              </a:buClr>
              <a:buNone/>
            </a:pPr>
            <a:r>
              <a:rPr lang="en-US" dirty="0"/>
              <a:t>Different ways of initializing (writing to) a DRAM row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6D7A878-F96F-6B19-91B3-73D8592B93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C738912-7AFB-A341-6E91-549C0DCF7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13</a:t>
            </a:fld>
            <a:endParaRPr lang="LID4096" dirty="0"/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A3963E45-4315-D4E2-4F61-B689EC7D95DA}"/>
              </a:ext>
            </a:extLst>
          </p:cNvPr>
          <p:cNvGrpSpPr/>
          <p:nvPr/>
        </p:nvGrpSpPr>
        <p:grpSpPr>
          <a:xfrm>
            <a:off x="682726" y="2026575"/>
            <a:ext cx="5046133" cy="1802308"/>
            <a:chOff x="855133" y="2107737"/>
            <a:chExt cx="5046133" cy="1802308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A8F88EBE-BBDD-165C-EFCF-573C3ACF9F20}"/>
                </a:ext>
              </a:extLst>
            </p:cNvPr>
            <p:cNvGrpSpPr/>
            <p:nvPr/>
          </p:nvGrpSpPr>
          <p:grpSpPr>
            <a:xfrm>
              <a:off x="855133" y="2107737"/>
              <a:ext cx="4902201" cy="1802308"/>
              <a:chOff x="761999" y="2871291"/>
              <a:chExt cx="4902201" cy="1802308"/>
            </a:xfrm>
          </p:grpSpPr>
          <p:grpSp>
            <p:nvGrpSpPr>
              <p:cNvPr id="9" name="Group 8">
                <a:extLst>
                  <a:ext uri="{FF2B5EF4-FFF2-40B4-BE49-F238E27FC236}">
                    <a16:creationId xmlns:a16="http://schemas.microsoft.com/office/drawing/2014/main" id="{359DAC87-5B88-9012-EF45-FE9D98555389}"/>
                  </a:ext>
                </a:extLst>
              </p:cNvPr>
              <p:cNvGrpSpPr/>
              <p:nvPr/>
            </p:nvGrpSpPr>
            <p:grpSpPr>
              <a:xfrm>
                <a:off x="762000" y="2871291"/>
                <a:ext cx="2641600" cy="633413"/>
                <a:chOff x="762000" y="2871291"/>
                <a:chExt cx="2641600" cy="633413"/>
              </a:xfrm>
            </p:grpSpPr>
            <p:sp>
              <p:nvSpPr>
                <p:cNvPr id="5" name="Shape 5">
                  <a:extLst>
                    <a:ext uri="{FF2B5EF4-FFF2-40B4-BE49-F238E27FC236}">
                      <a16:creationId xmlns:a16="http://schemas.microsoft.com/office/drawing/2014/main" id="{C503338E-B915-8F03-A1E9-67ADCD6E6C4F}"/>
                    </a:ext>
                  </a:extLst>
                </p:cNvPr>
                <p:cNvSpPr/>
                <p:nvPr/>
              </p:nvSpPr>
              <p:spPr>
                <a:xfrm>
                  <a:off x="762000" y="3111798"/>
                  <a:ext cx="152400" cy="152400"/>
                </a:xfrm>
                <a:prstGeom prst="rect">
                  <a:avLst/>
                </a:prstGeom>
                <a:solidFill>
                  <a:srgbClr val="2B6CB0"/>
                </a:solidFill>
                <a:ln/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7" name="Text 6">
                  <a:extLst>
                    <a:ext uri="{FF2B5EF4-FFF2-40B4-BE49-F238E27FC236}">
                      <a16:creationId xmlns:a16="http://schemas.microsoft.com/office/drawing/2014/main" id="{C96C546C-E6F5-FDF2-17B7-2F82DFF55CBA}"/>
                    </a:ext>
                  </a:extLst>
                </p:cNvPr>
                <p:cNvSpPr/>
                <p:nvPr/>
              </p:nvSpPr>
              <p:spPr>
                <a:xfrm>
                  <a:off x="1028700" y="2871291"/>
                  <a:ext cx="2374900" cy="633413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ctr">
                  <a:normAutofit/>
                </a:bodyPr>
                <a:lstStyle/>
                <a:p>
                  <a:pPr marL="0" indent="0" algn="l">
                    <a:buNone/>
                  </a:pPr>
                  <a:r>
                    <a:rPr lang="en-US" sz="2800" b="1" dirty="0">
                      <a:solidFill>
                        <a:srgbClr val="1C2530"/>
                      </a:solidFill>
                      <a:latin typeface="IBM Plex Sans" pitchFamily="34" charset="0"/>
                      <a:ea typeface="IBM Plex Sans" pitchFamily="34" charset="-122"/>
                      <a:cs typeface="IBM Plex Sans" pitchFamily="34" charset="-120"/>
                    </a:rPr>
                    <a:t>Baseline</a:t>
                  </a:r>
                  <a:endParaRPr lang="en-US" sz="2800" dirty="0"/>
                </a:p>
              </p:txBody>
            </p:sp>
          </p:grpSp>
          <p:sp>
            <p:nvSpPr>
              <p:cNvPr id="8" name="Text 7">
                <a:extLst>
                  <a:ext uri="{FF2B5EF4-FFF2-40B4-BE49-F238E27FC236}">
                    <a16:creationId xmlns:a16="http://schemas.microsoft.com/office/drawing/2014/main" id="{AD7C2CDF-25E2-D78F-CDD7-ED967B01C344}"/>
                  </a:ext>
                </a:extLst>
              </p:cNvPr>
              <p:cNvSpPr/>
              <p:nvPr/>
            </p:nvSpPr>
            <p:spPr>
              <a:xfrm>
                <a:off x="761999" y="3419772"/>
                <a:ext cx="4902201" cy="1253827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t">
                <a:normAutofit/>
              </a:bodyPr>
              <a:lstStyle/>
              <a:p>
                <a:pPr marL="0" indent="0" algn="l">
                  <a:lnSpc>
                    <a:spcPct val="125000"/>
                  </a:lnSpc>
                  <a:buNone/>
                </a:pPr>
                <a:r>
                  <a:rPr lang="en-US" sz="2400" dirty="0">
                    <a:solidFill>
                      <a:srgbClr val="5A6473"/>
                    </a:solidFill>
                    <a:latin typeface="IBM Plex Sans" pitchFamily="34" charset="0"/>
                    <a:ea typeface="IBM Plex Sans" pitchFamily="34" charset="-122"/>
                    <a:cs typeface="IBM Plex Sans" pitchFamily="34" charset="-120"/>
                  </a:rPr>
                  <a:t>DRAM row is written </a:t>
                </a:r>
                <a:r>
                  <a:rPr lang="en-US" sz="2400" i="1" dirty="0">
                    <a:solidFill>
                      <a:srgbClr val="5A6473"/>
                    </a:solidFill>
                    <a:latin typeface="IBM Plex Sans" pitchFamily="34" charset="0"/>
                    <a:ea typeface="IBM Plex Sans" pitchFamily="34" charset="-122"/>
                    <a:cs typeface="IBM Plex Sans" pitchFamily="34" charset="-120"/>
                  </a:rPr>
                  <a:t>only once</a:t>
                </a:r>
                <a:endParaRPr lang="en-US" sz="2400" i="1" dirty="0"/>
              </a:p>
            </p:txBody>
          </p:sp>
        </p:grpSp>
        <p:sp>
          <p:nvSpPr>
            <p:cNvPr id="10" name="Shape 8">
              <a:extLst>
                <a:ext uri="{FF2B5EF4-FFF2-40B4-BE49-F238E27FC236}">
                  <a16:creationId xmlns:a16="http://schemas.microsoft.com/office/drawing/2014/main" id="{BD38E58B-A3AB-0EE7-F152-FE0665691B4F}"/>
                </a:ext>
              </a:extLst>
            </p:cNvPr>
            <p:cNvSpPr/>
            <p:nvPr/>
          </p:nvSpPr>
          <p:spPr>
            <a:xfrm>
              <a:off x="893234" y="3289631"/>
              <a:ext cx="778935" cy="55245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/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IBM Plex Mono" panose="020B0509050203000203" pitchFamily="49" charset="0"/>
                </a:rPr>
                <a:t>ACT</a:t>
              </a:r>
              <a:endParaRPr lang="LID4096" sz="2400" b="1" dirty="0">
                <a:solidFill>
                  <a:schemeClr val="bg1"/>
                </a:solidFill>
                <a:latin typeface="IBM Plex Mono" panose="020B0509050203000203" pitchFamily="49" charset="0"/>
              </a:endParaRPr>
            </a:p>
          </p:txBody>
        </p:sp>
        <p:sp>
          <p:nvSpPr>
            <p:cNvPr id="81" name="Shape 8">
              <a:extLst>
                <a:ext uri="{FF2B5EF4-FFF2-40B4-BE49-F238E27FC236}">
                  <a16:creationId xmlns:a16="http://schemas.microsoft.com/office/drawing/2014/main" id="{02807C19-12DC-A74C-82AF-DF81EE88B60B}"/>
                </a:ext>
              </a:extLst>
            </p:cNvPr>
            <p:cNvSpPr/>
            <p:nvPr/>
          </p:nvSpPr>
          <p:spPr>
            <a:xfrm>
              <a:off x="5122331" y="3289631"/>
              <a:ext cx="778935" cy="55245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/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IBM Plex Mono" panose="020B0509050203000203" pitchFamily="49" charset="0"/>
                </a:rPr>
                <a:t>PRE</a:t>
              </a:r>
              <a:endParaRPr lang="LID4096" sz="2400" b="1" dirty="0">
                <a:solidFill>
                  <a:schemeClr val="bg1"/>
                </a:solidFill>
                <a:latin typeface="IBM Plex Mono" panose="020B0509050203000203" pitchFamily="49" charset="0"/>
              </a:endParaRPr>
            </a:p>
          </p:txBody>
        </p:sp>
        <p:sp>
          <p:nvSpPr>
            <p:cNvPr id="82" name="Shape 8">
              <a:extLst>
                <a:ext uri="{FF2B5EF4-FFF2-40B4-BE49-F238E27FC236}">
                  <a16:creationId xmlns:a16="http://schemas.microsoft.com/office/drawing/2014/main" id="{D7A4139F-B530-48F6-C700-3DA7C2DC7B7A}"/>
                </a:ext>
              </a:extLst>
            </p:cNvPr>
            <p:cNvSpPr/>
            <p:nvPr/>
          </p:nvSpPr>
          <p:spPr>
            <a:xfrm>
              <a:off x="1769532" y="3289631"/>
              <a:ext cx="1128251" cy="55245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IBM Plex Mono" panose="020B0509050203000203" pitchFamily="49" charset="0"/>
                </a:rPr>
                <a:t>WR X</a:t>
              </a:r>
              <a:endParaRPr lang="LID4096" sz="2400" b="1" dirty="0">
                <a:solidFill>
                  <a:schemeClr val="bg1"/>
                </a:solidFill>
                <a:latin typeface="IBM Plex Mono" panose="020B0509050203000203" pitchFamily="49" charset="0"/>
              </a:endParaRP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4E3EBCA-0763-F48B-8638-45AE2B29050E}"/>
                </a:ext>
              </a:extLst>
            </p:cNvPr>
            <p:cNvSpPr txBox="1"/>
            <p:nvPr/>
          </p:nvSpPr>
          <p:spPr>
            <a:xfrm>
              <a:off x="2897783" y="3411458"/>
              <a:ext cx="21791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×128 (Full row write)</a:t>
              </a:r>
              <a:endParaRPr lang="LID4096" dirty="0"/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6DAEF37D-AEEC-7B02-FBA9-74DF39D0460D}"/>
              </a:ext>
            </a:extLst>
          </p:cNvPr>
          <p:cNvGrpSpPr/>
          <p:nvPr/>
        </p:nvGrpSpPr>
        <p:grpSpPr>
          <a:xfrm>
            <a:off x="683753" y="4108282"/>
            <a:ext cx="10836307" cy="1802308"/>
            <a:chOff x="761999" y="2871291"/>
            <a:chExt cx="10836307" cy="1802308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D738346C-85DE-99FE-92E8-085C9C831321}"/>
                </a:ext>
              </a:extLst>
            </p:cNvPr>
            <p:cNvGrpSpPr/>
            <p:nvPr/>
          </p:nvGrpSpPr>
          <p:grpSpPr>
            <a:xfrm>
              <a:off x="762000" y="2871291"/>
              <a:ext cx="2641600" cy="633413"/>
              <a:chOff x="762000" y="2871291"/>
              <a:chExt cx="2641600" cy="633413"/>
            </a:xfrm>
          </p:grpSpPr>
          <p:sp>
            <p:nvSpPr>
              <p:cNvPr id="94" name="Shape 5">
                <a:extLst>
                  <a:ext uri="{FF2B5EF4-FFF2-40B4-BE49-F238E27FC236}">
                    <a16:creationId xmlns:a16="http://schemas.microsoft.com/office/drawing/2014/main" id="{88AB464D-C0CD-E700-47E3-9A8E5909948B}"/>
                  </a:ext>
                </a:extLst>
              </p:cNvPr>
              <p:cNvSpPr/>
              <p:nvPr/>
            </p:nvSpPr>
            <p:spPr>
              <a:xfrm>
                <a:off x="762000" y="3111798"/>
                <a:ext cx="152400" cy="152400"/>
              </a:xfrm>
              <a:prstGeom prst="rect">
                <a:avLst/>
              </a:prstGeom>
              <a:solidFill>
                <a:srgbClr val="B23A2E"/>
              </a:solidFill>
              <a:ln/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95" name="Text 6">
                <a:extLst>
                  <a:ext uri="{FF2B5EF4-FFF2-40B4-BE49-F238E27FC236}">
                    <a16:creationId xmlns:a16="http://schemas.microsoft.com/office/drawing/2014/main" id="{7BF9698D-D218-4931-7CB1-C733A1B9C05A}"/>
                  </a:ext>
                </a:extLst>
              </p:cNvPr>
              <p:cNvSpPr/>
              <p:nvPr/>
            </p:nvSpPr>
            <p:spPr>
              <a:xfrm>
                <a:off x="1028700" y="2871291"/>
                <a:ext cx="2374900" cy="633413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2800" b="1" dirty="0">
                    <a:solidFill>
                      <a:srgbClr val="1C2530"/>
                    </a:solidFill>
                    <a:latin typeface="IBM Plex Sans" pitchFamily="34" charset="0"/>
                    <a:ea typeface="IBM Plex Sans" pitchFamily="34" charset="-122"/>
                    <a:cs typeface="IBM Plex Sans" pitchFamily="34" charset="-120"/>
                  </a:rPr>
                  <a:t>OverWrite</a:t>
                </a:r>
                <a:endParaRPr lang="en-US" sz="2800" dirty="0"/>
              </a:p>
            </p:txBody>
          </p:sp>
        </p:grpSp>
        <p:sp>
          <p:nvSpPr>
            <p:cNvPr id="93" name="Text 7">
              <a:extLst>
                <a:ext uri="{FF2B5EF4-FFF2-40B4-BE49-F238E27FC236}">
                  <a16:creationId xmlns:a16="http://schemas.microsoft.com/office/drawing/2014/main" id="{32E7B157-C02C-47AD-7A65-3D7D3C78C10D}"/>
                </a:ext>
              </a:extLst>
            </p:cNvPr>
            <p:cNvSpPr/>
            <p:nvPr/>
          </p:nvSpPr>
          <p:spPr>
            <a:xfrm>
              <a:off x="761999" y="3419772"/>
              <a:ext cx="10836307" cy="1253827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400" dirty="0">
                  <a:solidFill>
                    <a:srgbClr val="5A6473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DRAM row is first written with </a:t>
              </a:r>
              <a:r>
                <a:rPr lang="en-US" sz="2400" i="1" dirty="0">
                  <a:solidFill>
                    <a:srgbClr val="5A6473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opposite data</a:t>
              </a:r>
              <a:r>
                <a:rPr lang="en-US" sz="2400" dirty="0">
                  <a:solidFill>
                    <a:srgbClr val="5A6473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 ~X, then </a:t>
              </a:r>
              <a:r>
                <a:rPr lang="en-US" sz="2400" i="1" dirty="0">
                  <a:solidFill>
                    <a:srgbClr val="5A6473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overwritten</a:t>
              </a:r>
              <a:r>
                <a:rPr lang="en-US" sz="2400" dirty="0">
                  <a:solidFill>
                    <a:srgbClr val="5A6473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 with data X</a:t>
              </a:r>
              <a:endParaRPr lang="en-US" sz="2400" i="1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BCAD83C9-592D-535D-4D01-596F517153F4}"/>
              </a:ext>
            </a:extLst>
          </p:cNvPr>
          <p:cNvGrpSpPr/>
          <p:nvPr/>
        </p:nvGrpSpPr>
        <p:grpSpPr>
          <a:xfrm>
            <a:off x="721854" y="5290176"/>
            <a:ext cx="5008032" cy="552450"/>
            <a:chOff x="721854" y="5290176"/>
            <a:chExt cx="5008032" cy="552450"/>
          </a:xfrm>
        </p:grpSpPr>
        <p:sp>
          <p:nvSpPr>
            <p:cNvPr id="88" name="Shape 8">
              <a:extLst>
                <a:ext uri="{FF2B5EF4-FFF2-40B4-BE49-F238E27FC236}">
                  <a16:creationId xmlns:a16="http://schemas.microsoft.com/office/drawing/2014/main" id="{EA116F45-852A-1D76-7DBE-0EC2726A458E}"/>
                </a:ext>
              </a:extLst>
            </p:cNvPr>
            <p:cNvSpPr/>
            <p:nvPr/>
          </p:nvSpPr>
          <p:spPr>
            <a:xfrm>
              <a:off x="721854" y="5290176"/>
              <a:ext cx="778935" cy="55245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/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IBM Plex Mono" panose="020B0509050203000203" pitchFamily="49" charset="0"/>
                </a:rPr>
                <a:t>ACT</a:t>
              </a:r>
              <a:endParaRPr lang="LID4096" sz="2400" b="1" dirty="0">
                <a:solidFill>
                  <a:schemeClr val="bg1"/>
                </a:solidFill>
                <a:latin typeface="IBM Plex Mono" panose="020B0509050203000203" pitchFamily="49" charset="0"/>
              </a:endParaRPr>
            </a:p>
          </p:txBody>
        </p:sp>
        <p:sp>
          <p:nvSpPr>
            <p:cNvPr id="89" name="Shape 8">
              <a:extLst>
                <a:ext uri="{FF2B5EF4-FFF2-40B4-BE49-F238E27FC236}">
                  <a16:creationId xmlns:a16="http://schemas.microsoft.com/office/drawing/2014/main" id="{3D13DD4E-2542-62E3-4A1E-11BA46AC8789}"/>
                </a:ext>
              </a:extLst>
            </p:cNvPr>
            <p:cNvSpPr/>
            <p:nvPr/>
          </p:nvSpPr>
          <p:spPr>
            <a:xfrm>
              <a:off x="4950951" y="5290176"/>
              <a:ext cx="778935" cy="55245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/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IBM Plex Mono" panose="020B0509050203000203" pitchFamily="49" charset="0"/>
                </a:rPr>
                <a:t>PRE</a:t>
              </a:r>
              <a:endParaRPr lang="LID4096" sz="2400" b="1" dirty="0">
                <a:solidFill>
                  <a:schemeClr val="bg1"/>
                </a:solidFill>
                <a:latin typeface="IBM Plex Mono" panose="020B0509050203000203" pitchFamily="49" charset="0"/>
              </a:endParaRPr>
            </a:p>
          </p:txBody>
        </p:sp>
        <p:sp>
          <p:nvSpPr>
            <p:cNvPr id="90" name="Shape 8">
              <a:extLst>
                <a:ext uri="{FF2B5EF4-FFF2-40B4-BE49-F238E27FC236}">
                  <a16:creationId xmlns:a16="http://schemas.microsoft.com/office/drawing/2014/main" id="{A013BC94-FC75-589F-5B8B-549C2E4EC705}"/>
                </a:ext>
              </a:extLst>
            </p:cNvPr>
            <p:cNvSpPr/>
            <p:nvPr/>
          </p:nvSpPr>
          <p:spPr>
            <a:xfrm>
              <a:off x="1598152" y="5290176"/>
              <a:ext cx="1128251" cy="552450"/>
            </a:xfrm>
            <a:prstGeom prst="rect">
              <a:avLst/>
            </a:prstGeom>
            <a:solidFill>
              <a:srgbClr val="B23A2E"/>
            </a:solidFill>
            <a:ln/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IBM Plex Mono" panose="020B0509050203000203" pitchFamily="49" charset="0"/>
                </a:rPr>
                <a:t>WR ~X</a:t>
              </a:r>
              <a:endParaRPr lang="LID4096" sz="2400" b="1" dirty="0">
                <a:solidFill>
                  <a:schemeClr val="bg1"/>
                </a:solidFill>
                <a:latin typeface="IBM Plex Mono" panose="020B0509050203000203" pitchFamily="49" charset="0"/>
              </a:endParaRP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E07EBA2A-A882-19E8-ADD2-EE8D286D3013}"/>
                </a:ext>
              </a:extLst>
            </p:cNvPr>
            <p:cNvSpPr txBox="1"/>
            <p:nvPr/>
          </p:nvSpPr>
          <p:spPr>
            <a:xfrm>
              <a:off x="2726403" y="5412003"/>
              <a:ext cx="21791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×128 (Full row write)</a:t>
              </a:r>
              <a:endParaRPr lang="LID4096" dirty="0"/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064F3E0-FF8B-7ED3-9BB4-A49A6B941906}"/>
              </a:ext>
            </a:extLst>
          </p:cNvPr>
          <p:cNvGrpSpPr/>
          <p:nvPr/>
        </p:nvGrpSpPr>
        <p:grpSpPr>
          <a:xfrm>
            <a:off x="5796499" y="5288178"/>
            <a:ext cx="5894941" cy="552450"/>
            <a:chOff x="5796499" y="5288178"/>
            <a:chExt cx="5894941" cy="55245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DA88AAD-D07D-21C4-A0BE-F890F401EC81}"/>
                </a:ext>
              </a:extLst>
            </p:cNvPr>
            <p:cNvGrpSpPr/>
            <p:nvPr/>
          </p:nvGrpSpPr>
          <p:grpSpPr>
            <a:xfrm>
              <a:off x="6683408" y="5288178"/>
              <a:ext cx="5008032" cy="552450"/>
              <a:chOff x="6683408" y="5288178"/>
              <a:chExt cx="5008032" cy="552450"/>
            </a:xfrm>
          </p:grpSpPr>
          <p:sp>
            <p:nvSpPr>
              <p:cNvPr id="96" name="Shape 8">
                <a:extLst>
                  <a:ext uri="{FF2B5EF4-FFF2-40B4-BE49-F238E27FC236}">
                    <a16:creationId xmlns:a16="http://schemas.microsoft.com/office/drawing/2014/main" id="{12E211DA-0D57-D60F-4654-534B03F4344B}"/>
                  </a:ext>
                </a:extLst>
              </p:cNvPr>
              <p:cNvSpPr/>
              <p:nvPr/>
            </p:nvSpPr>
            <p:spPr>
              <a:xfrm>
                <a:off x="6683408" y="5288178"/>
                <a:ext cx="778935" cy="552450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/>
            </p:spPr>
            <p:txBody>
              <a:bodyPr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IBM Plex Mono" panose="020B0509050203000203" pitchFamily="49" charset="0"/>
                  </a:rPr>
                  <a:t>ACT</a:t>
                </a:r>
                <a:endParaRPr lang="LID4096" sz="2400" b="1" dirty="0">
                  <a:solidFill>
                    <a:schemeClr val="bg1"/>
                  </a:solidFill>
                  <a:latin typeface="IBM Plex Mono" panose="020B0509050203000203" pitchFamily="49" charset="0"/>
                </a:endParaRPr>
              </a:p>
            </p:txBody>
          </p:sp>
          <p:sp>
            <p:nvSpPr>
              <p:cNvPr id="97" name="Shape 8">
                <a:extLst>
                  <a:ext uri="{FF2B5EF4-FFF2-40B4-BE49-F238E27FC236}">
                    <a16:creationId xmlns:a16="http://schemas.microsoft.com/office/drawing/2014/main" id="{40C22079-2F83-D631-7BBC-A71E04C1850C}"/>
                  </a:ext>
                </a:extLst>
              </p:cNvPr>
              <p:cNvSpPr/>
              <p:nvPr/>
            </p:nvSpPr>
            <p:spPr>
              <a:xfrm>
                <a:off x="10912505" y="5288178"/>
                <a:ext cx="778935" cy="552450"/>
              </a:xfrm>
              <a:prstGeom prst="rect">
                <a:avLst/>
              </a:prstGeom>
              <a:solidFill>
                <a:schemeClr val="bg2">
                  <a:lumMod val="50000"/>
                </a:schemeClr>
              </a:solidFill>
              <a:ln/>
            </p:spPr>
            <p:txBody>
              <a:bodyPr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IBM Plex Mono" panose="020B0509050203000203" pitchFamily="49" charset="0"/>
                  </a:rPr>
                  <a:t>PRE</a:t>
                </a:r>
                <a:endParaRPr lang="LID4096" sz="2400" b="1" dirty="0">
                  <a:solidFill>
                    <a:schemeClr val="bg1"/>
                  </a:solidFill>
                  <a:latin typeface="IBM Plex Mono" panose="020B0509050203000203" pitchFamily="49" charset="0"/>
                </a:endParaRPr>
              </a:p>
            </p:txBody>
          </p:sp>
          <p:sp>
            <p:nvSpPr>
              <p:cNvPr id="98" name="Shape 8">
                <a:extLst>
                  <a:ext uri="{FF2B5EF4-FFF2-40B4-BE49-F238E27FC236}">
                    <a16:creationId xmlns:a16="http://schemas.microsoft.com/office/drawing/2014/main" id="{CF145768-BE32-1774-052C-5E68F6794A7C}"/>
                  </a:ext>
                </a:extLst>
              </p:cNvPr>
              <p:cNvSpPr/>
              <p:nvPr/>
            </p:nvSpPr>
            <p:spPr>
              <a:xfrm>
                <a:off x="7559706" y="5288178"/>
                <a:ext cx="1128251" cy="552450"/>
              </a:xfrm>
              <a:prstGeom prst="rect">
                <a:avLst/>
              </a:prstGeom>
              <a:solidFill>
                <a:srgbClr val="21466E"/>
              </a:solidFill>
              <a:ln/>
            </p:spPr>
            <p:txBody>
              <a:bodyPr anchor="ctr"/>
              <a:lstStyle/>
              <a:p>
                <a:pPr algn="ctr"/>
                <a:r>
                  <a:rPr lang="en-US" sz="2400" b="1" dirty="0">
                    <a:solidFill>
                      <a:schemeClr val="bg1"/>
                    </a:solidFill>
                    <a:latin typeface="IBM Plex Mono" panose="020B0509050203000203" pitchFamily="49" charset="0"/>
                  </a:rPr>
                  <a:t>WR X</a:t>
                </a:r>
                <a:endParaRPr lang="LID4096" sz="2400" b="1" dirty="0">
                  <a:solidFill>
                    <a:schemeClr val="bg1"/>
                  </a:solidFill>
                  <a:latin typeface="IBM Plex Mono" panose="020B0509050203000203" pitchFamily="49" charset="0"/>
                </a:endParaRP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6D3D87EB-A63B-F99C-0490-3E0767370B6E}"/>
                  </a:ext>
                </a:extLst>
              </p:cNvPr>
              <p:cNvSpPr txBox="1"/>
              <p:nvPr/>
            </p:nvSpPr>
            <p:spPr>
              <a:xfrm>
                <a:off x="8687957" y="5410005"/>
                <a:ext cx="217912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×128 (Full row write)</a:t>
                </a:r>
                <a:endParaRPr lang="LID4096" dirty="0"/>
              </a:p>
            </p:txBody>
          </p:sp>
        </p:grpSp>
        <p:sp>
          <p:nvSpPr>
            <p:cNvPr id="101" name="TextBox 100">
              <a:extLst>
                <a:ext uri="{FF2B5EF4-FFF2-40B4-BE49-F238E27FC236}">
                  <a16:creationId xmlns:a16="http://schemas.microsoft.com/office/drawing/2014/main" id="{EBCD14E6-D9F7-77F2-5488-6778ACE87498}"/>
                </a:ext>
              </a:extLst>
            </p:cNvPr>
            <p:cNvSpPr txBox="1"/>
            <p:nvPr/>
          </p:nvSpPr>
          <p:spPr>
            <a:xfrm>
              <a:off x="5796499" y="5333570"/>
              <a:ext cx="93543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i="1" dirty="0">
                  <a:solidFill>
                    <a:schemeClr val="accent2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then</a:t>
              </a:r>
              <a:endParaRPr lang="LID4096" sz="2400" b="1" i="1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5FD2EBD5-E275-8D49-3361-A514C013C595}"/>
              </a:ext>
            </a:extLst>
          </p:cNvPr>
          <p:cNvGrpSpPr/>
          <p:nvPr/>
        </p:nvGrpSpPr>
        <p:grpSpPr>
          <a:xfrm>
            <a:off x="682726" y="6147510"/>
            <a:ext cx="10836307" cy="1802308"/>
            <a:chOff x="761999" y="2871291"/>
            <a:chExt cx="10836307" cy="1802308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0DB32931-C8D7-C7E2-567D-6E73D5FC4845}"/>
                </a:ext>
              </a:extLst>
            </p:cNvPr>
            <p:cNvGrpSpPr/>
            <p:nvPr/>
          </p:nvGrpSpPr>
          <p:grpSpPr>
            <a:xfrm>
              <a:off x="762000" y="2871291"/>
              <a:ext cx="2641600" cy="633413"/>
              <a:chOff x="762000" y="2871291"/>
              <a:chExt cx="2641600" cy="633413"/>
            </a:xfrm>
          </p:grpSpPr>
          <p:sp>
            <p:nvSpPr>
              <p:cNvPr id="116" name="Shape 5">
                <a:extLst>
                  <a:ext uri="{FF2B5EF4-FFF2-40B4-BE49-F238E27FC236}">
                    <a16:creationId xmlns:a16="http://schemas.microsoft.com/office/drawing/2014/main" id="{8E43FF76-2722-C303-6237-E5BB464C6B23}"/>
                  </a:ext>
                </a:extLst>
              </p:cNvPr>
              <p:cNvSpPr/>
              <p:nvPr/>
            </p:nvSpPr>
            <p:spPr>
              <a:xfrm>
                <a:off x="762000" y="3111798"/>
                <a:ext cx="152400" cy="152400"/>
              </a:xfrm>
              <a:prstGeom prst="rect">
                <a:avLst/>
              </a:prstGeom>
              <a:solidFill>
                <a:srgbClr val="2F7D4E"/>
              </a:solidFill>
              <a:ln/>
            </p:spPr>
            <p:txBody>
              <a:bodyPr/>
              <a:lstStyle/>
              <a:p>
                <a:endParaRPr lang="LID4096" dirty="0"/>
              </a:p>
            </p:txBody>
          </p:sp>
          <p:sp>
            <p:nvSpPr>
              <p:cNvPr id="117" name="Text 6">
                <a:extLst>
                  <a:ext uri="{FF2B5EF4-FFF2-40B4-BE49-F238E27FC236}">
                    <a16:creationId xmlns:a16="http://schemas.microsoft.com/office/drawing/2014/main" id="{BA0DBEEC-82F7-D86F-BC7B-6A4BBD7F9C9C}"/>
                  </a:ext>
                </a:extLst>
              </p:cNvPr>
              <p:cNvSpPr/>
              <p:nvPr/>
            </p:nvSpPr>
            <p:spPr>
              <a:xfrm>
                <a:off x="1028700" y="2871291"/>
                <a:ext cx="2374900" cy="633413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2800" b="1" dirty="0" err="1">
                    <a:solidFill>
                      <a:srgbClr val="1C2530"/>
                    </a:solidFill>
                    <a:latin typeface="IBM Plex Sans" pitchFamily="34" charset="0"/>
                    <a:ea typeface="IBM Plex Sans" pitchFamily="34" charset="-122"/>
                    <a:cs typeface="IBM Plex Sans" pitchFamily="34" charset="-120"/>
                  </a:rPr>
                  <a:t>SameWrite</a:t>
                </a:r>
                <a:endParaRPr lang="en-US" sz="2800" dirty="0"/>
              </a:p>
            </p:txBody>
          </p:sp>
        </p:grpSp>
        <p:sp>
          <p:nvSpPr>
            <p:cNvPr id="115" name="Text 7">
              <a:extLst>
                <a:ext uri="{FF2B5EF4-FFF2-40B4-BE49-F238E27FC236}">
                  <a16:creationId xmlns:a16="http://schemas.microsoft.com/office/drawing/2014/main" id="{9DEA7F57-E245-05E5-51BF-377534FD078B}"/>
                </a:ext>
              </a:extLst>
            </p:cNvPr>
            <p:cNvSpPr/>
            <p:nvPr/>
          </p:nvSpPr>
          <p:spPr>
            <a:xfrm>
              <a:off x="761999" y="3419772"/>
              <a:ext cx="10836307" cy="1253827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t">
              <a:normAutofit/>
            </a:bodyPr>
            <a:lstStyle/>
            <a:p>
              <a:pPr>
                <a:lnSpc>
                  <a:spcPct val="125000"/>
                </a:lnSpc>
              </a:pPr>
              <a:r>
                <a:rPr lang="en-US" sz="2400" dirty="0">
                  <a:solidFill>
                    <a:srgbClr val="5A6473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DRAM row is written with data X </a:t>
              </a:r>
              <a:r>
                <a:rPr lang="en-US" sz="2400" i="1" dirty="0">
                  <a:solidFill>
                    <a:srgbClr val="5A6473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twice</a:t>
              </a:r>
              <a:endParaRPr lang="en-US" sz="2400" i="1" dirty="0"/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DF00C71-9658-6DEC-C448-65E637AC4C70}"/>
              </a:ext>
            </a:extLst>
          </p:cNvPr>
          <p:cNvGrpSpPr/>
          <p:nvPr/>
        </p:nvGrpSpPr>
        <p:grpSpPr>
          <a:xfrm>
            <a:off x="720827" y="7329404"/>
            <a:ext cx="5008032" cy="552450"/>
            <a:chOff x="720827" y="7329404"/>
            <a:chExt cx="5008032" cy="552450"/>
          </a:xfrm>
        </p:grpSpPr>
        <p:sp>
          <p:nvSpPr>
            <p:cNvPr id="105" name="Shape 8">
              <a:extLst>
                <a:ext uri="{FF2B5EF4-FFF2-40B4-BE49-F238E27FC236}">
                  <a16:creationId xmlns:a16="http://schemas.microsoft.com/office/drawing/2014/main" id="{A6608680-9C72-E205-CA88-622D7838088A}"/>
                </a:ext>
              </a:extLst>
            </p:cNvPr>
            <p:cNvSpPr/>
            <p:nvPr/>
          </p:nvSpPr>
          <p:spPr>
            <a:xfrm>
              <a:off x="720827" y="7329404"/>
              <a:ext cx="778935" cy="55245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/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IBM Plex Mono" panose="020B0509050203000203" pitchFamily="49" charset="0"/>
                </a:rPr>
                <a:t>ACT</a:t>
              </a:r>
              <a:endParaRPr lang="LID4096" sz="2400" b="1" dirty="0">
                <a:solidFill>
                  <a:schemeClr val="bg1"/>
                </a:solidFill>
                <a:latin typeface="IBM Plex Mono" panose="020B0509050203000203" pitchFamily="49" charset="0"/>
              </a:endParaRPr>
            </a:p>
          </p:txBody>
        </p:sp>
        <p:sp>
          <p:nvSpPr>
            <p:cNvPr id="106" name="Shape 8">
              <a:extLst>
                <a:ext uri="{FF2B5EF4-FFF2-40B4-BE49-F238E27FC236}">
                  <a16:creationId xmlns:a16="http://schemas.microsoft.com/office/drawing/2014/main" id="{25024304-ECFF-6231-7C25-B0F3B750BBB7}"/>
                </a:ext>
              </a:extLst>
            </p:cNvPr>
            <p:cNvSpPr/>
            <p:nvPr/>
          </p:nvSpPr>
          <p:spPr>
            <a:xfrm>
              <a:off x="4949924" y="7329404"/>
              <a:ext cx="778935" cy="55245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/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IBM Plex Mono" panose="020B0509050203000203" pitchFamily="49" charset="0"/>
                </a:rPr>
                <a:t>PRE</a:t>
              </a:r>
              <a:endParaRPr lang="LID4096" sz="2400" b="1" dirty="0">
                <a:solidFill>
                  <a:schemeClr val="bg1"/>
                </a:solidFill>
                <a:latin typeface="IBM Plex Mono" panose="020B0509050203000203" pitchFamily="49" charset="0"/>
              </a:endParaRPr>
            </a:p>
          </p:txBody>
        </p:sp>
        <p:sp>
          <p:nvSpPr>
            <p:cNvPr id="107" name="Shape 8">
              <a:extLst>
                <a:ext uri="{FF2B5EF4-FFF2-40B4-BE49-F238E27FC236}">
                  <a16:creationId xmlns:a16="http://schemas.microsoft.com/office/drawing/2014/main" id="{2773945D-F91C-F08D-00C3-862275EE62C8}"/>
                </a:ext>
              </a:extLst>
            </p:cNvPr>
            <p:cNvSpPr/>
            <p:nvPr/>
          </p:nvSpPr>
          <p:spPr>
            <a:xfrm>
              <a:off x="1597125" y="7329404"/>
              <a:ext cx="1128251" cy="55245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IBM Plex Mono" panose="020B0509050203000203" pitchFamily="49" charset="0"/>
                </a:rPr>
                <a:t>WR X</a:t>
              </a:r>
              <a:endParaRPr lang="LID4096" sz="2400" b="1" dirty="0">
                <a:solidFill>
                  <a:schemeClr val="bg1"/>
                </a:solidFill>
                <a:latin typeface="IBM Plex Mono" panose="020B0509050203000203" pitchFamily="49" charset="0"/>
              </a:endParaRP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4C3CDEF8-C17D-E68B-8586-6C16C02AD086}"/>
                </a:ext>
              </a:extLst>
            </p:cNvPr>
            <p:cNvSpPr txBox="1"/>
            <p:nvPr/>
          </p:nvSpPr>
          <p:spPr>
            <a:xfrm>
              <a:off x="2725376" y="7451231"/>
              <a:ext cx="21791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×128 (Full row write)</a:t>
              </a:r>
              <a:endParaRPr lang="LID4096" dirty="0"/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F62F100-DE4F-75DB-D60A-3C9B6DF26084}"/>
              </a:ext>
            </a:extLst>
          </p:cNvPr>
          <p:cNvGrpSpPr/>
          <p:nvPr/>
        </p:nvGrpSpPr>
        <p:grpSpPr>
          <a:xfrm>
            <a:off x="5795472" y="7327406"/>
            <a:ext cx="5894941" cy="552450"/>
            <a:chOff x="5795472" y="7327406"/>
            <a:chExt cx="5894941" cy="552450"/>
          </a:xfrm>
        </p:grpSpPr>
        <p:sp>
          <p:nvSpPr>
            <p:cNvPr id="109" name="Shape 8">
              <a:extLst>
                <a:ext uri="{FF2B5EF4-FFF2-40B4-BE49-F238E27FC236}">
                  <a16:creationId xmlns:a16="http://schemas.microsoft.com/office/drawing/2014/main" id="{D3171029-2F7E-89EA-A11C-8A8F2C2511D1}"/>
                </a:ext>
              </a:extLst>
            </p:cNvPr>
            <p:cNvSpPr/>
            <p:nvPr/>
          </p:nvSpPr>
          <p:spPr>
            <a:xfrm>
              <a:off x="6682381" y="7327406"/>
              <a:ext cx="778935" cy="55245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/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IBM Plex Mono" panose="020B0509050203000203" pitchFamily="49" charset="0"/>
                </a:rPr>
                <a:t>ACT</a:t>
              </a:r>
              <a:endParaRPr lang="LID4096" sz="2400" b="1" dirty="0">
                <a:solidFill>
                  <a:schemeClr val="bg1"/>
                </a:solidFill>
                <a:latin typeface="IBM Plex Mono" panose="020B0509050203000203" pitchFamily="49" charset="0"/>
              </a:endParaRPr>
            </a:p>
          </p:txBody>
        </p:sp>
        <p:sp>
          <p:nvSpPr>
            <p:cNvPr id="110" name="Shape 8">
              <a:extLst>
                <a:ext uri="{FF2B5EF4-FFF2-40B4-BE49-F238E27FC236}">
                  <a16:creationId xmlns:a16="http://schemas.microsoft.com/office/drawing/2014/main" id="{D04CEC8A-171A-D16F-7458-8E6CFBB72ACC}"/>
                </a:ext>
              </a:extLst>
            </p:cNvPr>
            <p:cNvSpPr/>
            <p:nvPr/>
          </p:nvSpPr>
          <p:spPr>
            <a:xfrm>
              <a:off x="10911478" y="7327406"/>
              <a:ext cx="778935" cy="55245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/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IBM Plex Mono" panose="020B0509050203000203" pitchFamily="49" charset="0"/>
                </a:rPr>
                <a:t>PRE</a:t>
              </a:r>
              <a:endParaRPr lang="LID4096" sz="2400" b="1" dirty="0">
                <a:solidFill>
                  <a:schemeClr val="bg1"/>
                </a:solidFill>
                <a:latin typeface="IBM Plex Mono" panose="020B0509050203000203" pitchFamily="49" charset="0"/>
              </a:endParaRPr>
            </a:p>
          </p:txBody>
        </p:sp>
        <p:sp>
          <p:nvSpPr>
            <p:cNvPr id="111" name="Shape 8">
              <a:extLst>
                <a:ext uri="{FF2B5EF4-FFF2-40B4-BE49-F238E27FC236}">
                  <a16:creationId xmlns:a16="http://schemas.microsoft.com/office/drawing/2014/main" id="{CE7EF6F9-DA7C-CD2C-64BB-42CD5D3C66EE}"/>
                </a:ext>
              </a:extLst>
            </p:cNvPr>
            <p:cNvSpPr/>
            <p:nvPr/>
          </p:nvSpPr>
          <p:spPr>
            <a:xfrm>
              <a:off x="7558679" y="7327406"/>
              <a:ext cx="1128251" cy="55245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IBM Plex Mono" panose="020B0509050203000203" pitchFamily="49" charset="0"/>
                </a:rPr>
                <a:t>WR X</a:t>
              </a:r>
              <a:endParaRPr lang="LID4096" sz="2400" b="1" dirty="0">
                <a:solidFill>
                  <a:schemeClr val="bg1"/>
                </a:solidFill>
                <a:latin typeface="IBM Plex Mono" panose="020B0509050203000203" pitchFamily="49" charset="0"/>
              </a:endParaRPr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D0BDA620-8E60-E836-ECDF-D2CEC1A6E653}"/>
                </a:ext>
              </a:extLst>
            </p:cNvPr>
            <p:cNvSpPr txBox="1"/>
            <p:nvPr/>
          </p:nvSpPr>
          <p:spPr>
            <a:xfrm>
              <a:off x="8686930" y="7449233"/>
              <a:ext cx="217912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×128 (Full row write)</a:t>
              </a:r>
              <a:endParaRPr lang="LID4096" dirty="0"/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9D390DD-E65F-163A-1BEE-66EC577609CD}"/>
                </a:ext>
              </a:extLst>
            </p:cNvPr>
            <p:cNvSpPr txBox="1"/>
            <p:nvPr/>
          </p:nvSpPr>
          <p:spPr>
            <a:xfrm>
              <a:off x="5795472" y="7372798"/>
              <a:ext cx="935435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400" b="1" i="1" dirty="0">
                  <a:solidFill>
                    <a:schemeClr val="accent2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then</a:t>
              </a:r>
              <a:endParaRPr lang="LID4096" sz="2400" b="1" i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120" name="Text 6">
            <a:extLst>
              <a:ext uri="{FF2B5EF4-FFF2-40B4-BE49-F238E27FC236}">
                <a16:creationId xmlns:a16="http://schemas.microsoft.com/office/drawing/2014/main" id="{6D0A8DCA-6656-B8FA-04F5-1ACBFDCF98FC}"/>
              </a:ext>
            </a:extLst>
          </p:cNvPr>
          <p:cNvSpPr/>
          <p:nvPr/>
        </p:nvSpPr>
        <p:spPr>
          <a:xfrm>
            <a:off x="8238066" y="3998940"/>
            <a:ext cx="3687233" cy="5022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ctr">
              <a:buNone/>
            </a:pPr>
            <a:r>
              <a:rPr lang="en-US" sz="28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DejaVu Patterns</a:t>
            </a:r>
          </a:p>
        </p:txBody>
      </p:sp>
    </p:spTree>
    <p:extLst>
      <p:ext uri="{BB962C8B-B14F-4D97-AF65-F5344CB8AC3E}">
        <p14:creationId xmlns:p14="http://schemas.microsoft.com/office/powerpoint/2010/main" val="1210239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487287-73FB-7DD3-3D13-6C1B1845C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CAD225-FDA2-5FBD-1BB0-A18E51EE3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DRAM Characterization Methodology (I)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793D27-6AFE-8E45-4550-13231072CA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rgbClr val="21466E"/>
              </a:buClr>
              <a:buNone/>
            </a:pPr>
            <a:r>
              <a:rPr lang="en-US" b="1" dirty="0">
                <a:solidFill>
                  <a:srgbClr val="21466E"/>
                </a:solidFill>
              </a:rPr>
              <a:t>FPGA-based real DDR4 DRAM testing infrastructure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Developed from </a:t>
            </a:r>
            <a:r>
              <a:rPr lang="en-US" b="1" dirty="0"/>
              <a:t>DRAM Bender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Tests </a:t>
            </a:r>
            <a:r>
              <a:rPr lang="en-US" b="1" dirty="0">
                <a:solidFill>
                  <a:srgbClr val="2F7E2F"/>
                </a:solidFill>
              </a:rPr>
              <a:t>Commercial Off-The-Shelf (COTS)</a:t>
            </a:r>
            <a:r>
              <a:rPr lang="en-US" dirty="0"/>
              <a:t> DDR4 modules</a:t>
            </a:r>
          </a:p>
          <a:p>
            <a:pPr lvl="1">
              <a:spcBef>
                <a:spcPts val="600"/>
              </a:spcBef>
            </a:pPr>
            <a:r>
              <a:rPr lang="en-US" b="1" dirty="0"/>
              <a:t>Fine-grained control </a:t>
            </a:r>
            <a:r>
              <a:rPr lang="en-US" dirty="0"/>
              <a:t>of DRAM commands, timings, and temperature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0338220E-A96C-F040-2B72-FC03282FE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2CCD49E-2CDD-4EAF-BBC6-0D4A08E0A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14</a:t>
            </a:fld>
            <a:endParaRPr lang="LID4096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86D6590-3910-420D-90F3-57069596D3A8}"/>
              </a:ext>
            </a:extLst>
          </p:cNvPr>
          <p:cNvGrpSpPr/>
          <p:nvPr/>
        </p:nvGrpSpPr>
        <p:grpSpPr>
          <a:xfrm>
            <a:off x="948267" y="4291372"/>
            <a:ext cx="10532533" cy="3929061"/>
            <a:chOff x="948267" y="4079351"/>
            <a:chExt cx="10532533" cy="392906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26A2FC4-AE59-50AE-40BE-DF098AF25D2F}"/>
                </a:ext>
              </a:extLst>
            </p:cNvPr>
            <p:cNvGrpSpPr/>
            <p:nvPr/>
          </p:nvGrpSpPr>
          <p:grpSpPr>
            <a:xfrm>
              <a:off x="948267" y="4079351"/>
              <a:ext cx="10532533" cy="3929061"/>
              <a:chOff x="370489" y="2905224"/>
              <a:chExt cx="11451025" cy="3929061"/>
            </a:xfrm>
          </p:grpSpPr>
          <p:sp>
            <p:nvSpPr>
              <p:cNvPr id="12" name="Shape 9">
                <a:extLst>
                  <a:ext uri="{FF2B5EF4-FFF2-40B4-BE49-F238E27FC236}">
                    <a16:creationId xmlns:a16="http://schemas.microsoft.com/office/drawing/2014/main" id="{8EE180C1-AA69-0D3A-89D8-46D0C4AC8591}"/>
                  </a:ext>
                </a:extLst>
              </p:cNvPr>
              <p:cNvSpPr/>
              <p:nvPr/>
            </p:nvSpPr>
            <p:spPr>
              <a:xfrm>
                <a:off x="370489" y="2905224"/>
                <a:ext cx="11451025" cy="508000"/>
              </a:xfrm>
              <a:prstGeom prst="rect">
                <a:avLst/>
              </a:prstGeom>
              <a:solidFill>
                <a:srgbClr val="21466E"/>
              </a:solidFill>
              <a:ln/>
            </p:spPr>
            <p:txBody>
              <a:bodyPr/>
              <a:lstStyle/>
              <a:p>
                <a:endParaRPr lang="LID4096" dirty="0"/>
              </a:p>
            </p:txBody>
          </p:sp>
          <p:sp>
            <p:nvSpPr>
              <p:cNvPr id="15" name="Shape 11">
                <a:extLst>
                  <a:ext uri="{FF2B5EF4-FFF2-40B4-BE49-F238E27FC236}">
                    <a16:creationId xmlns:a16="http://schemas.microsoft.com/office/drawing/2014/main" id="{C126C841-6FDF-8895-730E-72DCD88B7B60}"/>
                  </a:ext>
                </a:extLst>
              </p:cNvPr>
              <p:cNvSpPr/>
              <p:nvPr/>
            </p:nvSpPr>
            <p:spPr>
              <a:xfrm>
                <a:off x="370489" y="3413224"/>
                <a:ext cx="11451025" cy="3421061"/>
              </a:xfrm>
              <a:prstGeom prst="rect">
                <a:avLst/>
              </a:prstGeom>
              <a:solidFill>
                <a:srgbClr val="FBFCFD"/>
              </a:solidFill>
              <a:ln/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6" name="Text 6">
                <a:extLst>
                  <a:ext uri="{FF2B5EF4-FFF2-40B4-BE49-F238E27FC236}">
                    <a16:creationId xmlns:a16="http://schemas.microsoft.com/office/drawing/2014/main" id="{A5B8EC93-05B6-7653-CFA5-C0C5D641F9DF}"/>
                  </a:ext>
                </a:extLst>
              </p:cNvPr>
              <p:cNvSpPr/>
              <p:nvPr/>
            </p:nvSpPr>
            <p:spPr>
              <a:xfrm>
                <a:off x="641771" y="2905224"/>
                <a:ext cx="10860417" cy="502249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2800" b="1" dirty="0">
                    <a:solidFill>
                      <a:schemeClr val="bg1"/>
                    </a:solidFill>
                    <a:latin typeface="IBM Plex Sans" pitchFamily="34" charset="0"/>
                    <a:ea typeface="IBM Plex Sans" pitchFamily="34" charset="-122"/>
                    <a:cs typeface="IBM Plex Sans" pitchFamily="34" charset="-120"/>
                  </a:rPr>
                  <a:t>Photo of an instance of our testing infrastructure</a:t>
                </a:r>
              </a:p>
            </p:txBody>
          </p:sp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41A59564-AE1D-6832-47DA-3322EDD9F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609" t="1768" r="666" b="1706"/>
            <a:stretch>
              <a:fillRect/>
            </a:stretch>
          </p:blipFill>
          <p:spPr>
            <a:xfrm>
              <a:off x="1448448" y="4676514"/>
              <a:ext cx="9609668" cy="324273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15615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E54DBA-5F32-A145-6520-99D96A8AE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1A042-B79B-D5C7-B91A-990A20152A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DRAM Characterization Methodology (I)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19DC8BC4-0A25-2622-7C42-CD13AA3B8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41316" y="8475663"/>
            <a:ext cx="7940233" cy="485775"/>
          </a:xfrm>
        </p:spPr>
        <p:txBody>
          <a:bodyPr/>
          <a:lstStyle/>
          <a:p>
            <a:r>
              <a:rPr lang="en-US" sz="1600" b="1" dirty="0">
                <a:solidFill>
                  <a:srgbClr val="21466E"/>
                </a:solidFill>
              </a:rPr>
              <a:t>Olgun et al., “A Modern Large-Scale Memory Characterization Laboratory,” arXiv</a:t>
            </a:r>
            <a:r>
              <a:rPr lang="en-US" sz="1600" b="1" dirty="0"/>
              <a:t>:2606.13725</a:t>
            </a:r>
            <a:endParaRPr lang="LID4096" sz="1600" b="1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F680B64-6C40-38B2-0531-480184597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15</a:t>
            </a:fld>
            <a:endParaRPr lang="LID4096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9044B7C-3615-BA64-3112-42E2E66E9954}"/>
              </a:ext>
            </a:extLst>
          </p:cNvPr>
          <p:cNvGrpSpPr/>
          <p:nvPr/>
        </p:nvGrpSpPr>
        <p:grpSpPr>
          <a:xfrm>
            <a:off x="370489" y="1370021"/>
            <a:ext cx="11525179" cy="6715645"/>
            <a:chOff x="370489" y="2905224"/>
            <a:chExt cx="11451025" cy="6715645"/>
          </a:xfrm>
        </p:grpSpPr>
        <p:sp>
          <p:nvSpPr>
            <p:cNvPr id="12" name="Shape 9">
              <a:extLst>
                <a:ext uri="{FF2B5EF4-FFF2-40B4-BE49-F238E27FC236}">
                  <a16:creationId xmlns:a16="http://schemas.microsoft.com/office/drawing/2014/main" id="{9D5DDE45-792C-6337-9EA1-7B4894991665}"/>
                </a:ext>
              </a:extLst>
            </p:cNvPr>
            <p:cNvSpPr/>
            <p:nvPr/>
          </p:nvSpPr>
          <p:spPr>
            <a:xfrm>
              <a:off x="370489" y="2905224"/>
              <a:ext cx="11451025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15" name="Shape 11">
              <a:extLst>
                <a:ext uri="{FF2B5EF4-FFF2-40B4-BE49-F238E27FC236}">
                  <a16:creationId xmlns:a16="http://schemas.microsoft.com/office/drawing/2014/main" id="{020A50AD-7C86-9DE0-9943-CAF364954C85}"/>
                </a:ext>
              </a:extLst>
            </p:cNvPr>
            <p:cNvSpPr/>
            <p:nvPr/>
          </p:nvSpPr>
          <p:spPr>
            <a:xfrm>
              <a:off x="370489" y="3413224"/>
              <a:ext cx="11451025" cy="6207645"/>
            </a:xfrm>
            <a:prstGeom prst="rect">
              <a:avLst/>
            </a:prstGeom>
            <a:solidFill>
              <a:srgbClr val="FBFCFD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16" name="Text 6">
              <a:extLst>
                <a:ext uri="{FF2B5EF4-FFF2-40B4-BE49-F238E27FC236}">
                  <a16:creationId xmlns:a16="http://schemas.microsoft.com/office/drawing/2014/main" id="{BCCB2CCC-1E7A-276D-6665-3117C252E660}"/>
                </a:ext>
              </a:extLst>
            </p:cNvPr>
            <p:cNvSpPr/>
            <p:nvPr/>
          </p:nvSpPr>
          <p:spPr>
            <a:xfrm>
              <a:off x="641771" y="2905224"/>
              <a:ext cx="10860417" cy="502249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chemeClr val="bg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Photos of our laboratory for understanding DRAM</a:t>
              </a:r>
            </a:p>
          </p:txBody>
        </p:sp>
      </p:grpSp>
      <p:pic>
        <p:nvPicPr>
          <p:cNvPr id="18" name="Picture 17" descr="A collage of several computers">
            <a:extLst>
              <a:ext uri="{FF2B5EF4-FFF2-40B4-BE49-F238E27FC236}">
                <a16:creationId xmlns:a16="http://schemas.microsoft.com/office/drawing/2014/main" id="{C031F1A5-E7A6-580A-CDD3-889E9C41DF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084" y="2031906"/>
            <a:ext cx="8387644" cy="605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4631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DE1701-ABDA-9EF5-409B-BE68EB9A90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3D4107-F3C4-D752-2415-1293C3CE7AB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rgbClr val="21466E"/>
              </a:buClr>
              <a:buNone/>
            </a:pPr>
            <a:r>
              <a:rPr lang="en-US" b="1" dirty="0"/>
              <a:t>112 DDR4 DRAM chips tested (14 modules)</a:t>
            </a:r>
          </a:p>
          <a:p>
            <a:pPr lvl="1"/>
            <a:r>
              <a:rPr lang="en-US" dirty="0"/>
              <a:t>All </a:t>
            </a:r>
            <a:r>
              <a:rPr lang="en-US" b="1" dirty="0">
                <a:solidFill>
                  <a:srgbClr val="2F7E2F"/>
                </a:solidFill>
              </a:rPr>
              <a:t>three major DRAM manufacturers</a:t>
            </a:r>
          </a:p>
          <a:p>
            <a:pPr lvl="1">
              <a:spcBef>
                <a:spcPts val="600"/>
              </a:spcBef>
            </a:pPr>
            <a:r>
              <a:rPr lang="en-US" dirty="0"/>
              <a:t>Variety of </a:t>
            </a:r>
            <a:r>
              <a:rPr lang="en-US" b="1" dirty="0">
                <a:solidFill>
                  <a:schemeClr val="accent2"/>
                </a:solidFill>
              </a:rPr>
              <a:t>die density and revisions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2F0F7F-A6C7-8D5A-F748-1559D2AA86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DRAM Characterization Methodology (II)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02E82FBC-B67F-7D03-AB7D-CA7D779121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A429A33-529F-239F-FC6A-B03E3DE6A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16</a:t>
            </a:fld>
            <a:endParaRPr lang="LID4096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7B5DB432-094F-CD8C-813D-D80B61160140}"/>
              </a:ext>
            </a:extLst>
          </p:cNvPr>
          <p:cNvGrpSpPr/>
          <p:nvPr/>
        </p:nvGrpSpPr>
        <p:grpSpPr>
          <a:xfrm>
            <a:off x="965200" y="3373389"/>
            <a:ext cx="10202333" cy="4813350"/>
            <a:chOff x="965200" y="3113627"/>
            <a:chExt cx="10202333" cy="4813350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102CB078-47BF-E9A1-54EB-143F86D47EE4}"/>
                </a:ext>
              </a:extLst>
            </p:cNvPr>
            <p:cNvGrpSpPr/>
            <p:nvPr/>
          </p:nvGrpSpPr>
          <p:grpSpPr>
            <a:xfrm>
              <a:off x="965200" y="3113627"/>
              <a:ext cx="10202333" cy="4813350"/>
              <a:chOff x="370489" y="2905224"/>
              <a:chExt cx="11451025" cy="4813350"/>
            </a:xfrm>
          </p:grpSpPr>
          <p:sp>
            <p:nvSpPr>
              <p:cNvPr id="8" name="Shape 9">
                <a:extLst>
                  <a:ext uri="{FF2B5EF4-FFF2-40B4-BE49-F238E27FC236}">
                    <a16:creationId xmlns:a16="http://schemas.microsoft.com/office/drawing/2014/main" id="{CBE6F8B5-7C83-3E53-C7C8-DD0ADB5510A9}"/>
                  </a:ext>
                </a:extLst>
              </p:cNvPr>
              <p:cNvSpPr/>
              <p:nvPr/>
            </p:nvSpPr>
            <p:spPr>
              <a:xfrm>
                <a:off x="370489" y="2905224"/>
                <a:ext cx="11451025" cy="508000"/>
              </a:xfrm>
              <a:prstGeom prst="rect">
                <a:avLst/>
              </a:prstGeom>
              <a:solidFill>
                <a:srgbClr val="21466E"/>
              </a:solidFill>
              <a:ln/>
            </p:spPr>
            <p:txBody>
              <a:bodyPr/>
              <a:lstStyle/>
              <a:p>
                <a:endParaRPr lang="LID4096" dirty="0"/>
              </a:p>
            </p:txBody>
          </p:sp>
          <p:sp>
            <p:nvSpPr>
              <p:cNvPr id="9" name="Shape 11">
                <a:extLst>
                  <a:ext uri="{FF2B5EF4-FFF2-40B4-BE49-F238E27FC236}">
                    <a16:creationId xmlns:a16="http://schemas.microsoft.com/office/drawing/2014/main" id="{DF0C355E-7E24-C2B2-C9D2-FE254EBBAE65}"/>
                  </a:ext>
                </a:extLst>
              </p:cNvPr>
              <p:cNvSpPr/>
              <p:nvPr/>
            </p:nvSpPr>
            <p:spPr>
              <a:xfrm>
                <a:off x="370489" y="3413225"/>
                <a:ext cx="11451025" cy="4305349"/>
              </a:xfrm>
              <a:prstGeom prst="rect">
                <a:avLst/>
              </a:prstGeom>
              <a:solidFill>
                <a:srgbClr val="FBFCFD"/>
              </a:solidFill>
              <a:ln/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0" name="Text 6">
                <a:extLst>
                  <a:ext uri="{FF2B5EF4-FFF2-40B4-BE49-F238E27FC236}">
                    <a16:creationId xmlns:a16="http://schemas.microsoft.com/office/drawing/2014/main" id="{87CB5728-E56B-3A9D-6C87-A85031A11B4D}"/>
                  </a:ext>
                </a:extLst>
              </p:cNvPr>
              <p:cNvSpPr/>
              <p:nvPr/>
            </p:nvSpPr>
            <p:spPr>
              <a:xfrm>
                <a:off x="641771" y="2905224"/>
                <a:ext cx="10860417" cy="502249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2800" b="1" dirty="0">
                    <a:solidFill>
                      <a:schemeClr val="bg1"/>
                    </a:solidFill>
                    <a:latin typeface="IBM Plex Sans" pitchFamily="34" charset="0"/>
                    <a:ea typeface="IBM Plex Sans" pitchFamily="34" charset="-122"/>
                    <a:cs typeface="IBM Plex Sans" pitchFamily="34" charset="-120"/>
                  </a:rPr>
                  <a:t>Details of the tested DDR4 DRAM chips</a:t>
                </a:r>
              </a:p>
            </p:txBody>
          </p:sp>
        </p:grp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23768B0-552F-3BAE-A080-214D62A4B2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767041" y="3653792"/>
              <a:ext cx="8657917" cy="4198115"/>
            </a:xfrm>
            <a:prstGeom prst="rect">
              <a:avLst/>
            </a:prstGeom>
          </p:spPr>
        </p:pic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F93A6B4A-5A4E-9D80-2390-FE416E4E55FB}"/>
              </a:ext>
            </a:extLst>
          </p:cNvPr>
          <p:cNvSpPr/>
          <p:nvPr/>
        </p:nvSpPr>
        <p:spPr>
          <a:xfrm>
            <a:off x="1767041" y="3957074"/>
            <a:ext cx="654426" cy="4043926"/>
          </a:xfrm>
          <a:prstGeom prst="rect">
            <a:avLst/>
          </a:prstGeom>
          <a:solidFill>
            <a:srgbClr val="2F7E2F">
              <a:alpha val="20000"/>
            </a:srgbClr>
          </a:solidFill>
          <a:ln w="57150">
            <a:solidFill>
              <a:srgbClr val="2F7E2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3511F736-D71C-AD7F-9274-720025C748FE}"/>
              </a:ext>
            </a:extLst>
          </p:cNvPr>
          <p:cNvSpPr/>
          <p:nvPr/>
        </p:nvSpPr>
        <p:spPr>
          <a:xfrm>
            <a:off x="3361173" y="3957074"/>
            <a:ext cx="3166627" cy="4043926"/>
          </a:xfrm>
          <a:prstGeom prst="rect">
            <a:avLst/>
          </a:prstGeom>
          <a:solidFill>
            <a:srgbClr val="E97132">
              <a:alpha val="20000"/>
            </a:srgbClr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32870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77031E-04EF-53A5-8E08-26FB3FFAB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49C7A-2014-5000-B232-0CDDF0E6C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Outline</a:t>
            </a:r>
            <a:endParaRPr lang="LID4096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FBD603EA-42EA-9598-5EEA-E4CB6DB36B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E3BDFB3-0441-9C54-7C92-7564BA331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17</a:t>
            </a:fld>
            <a:endParaRPr lang="LID4096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7F7714C-27D7-3777-1485-5319CB09A911}"/>
              </a:ext>
            </a:extLst>
          </p:cNvPr>
          <p:cNvGrpSpPr/>
          <p:nvPr/>
        </p:nvGrpSpPr>
        <p:grpSpPr>
          <a:xfrm>
            <a:off x="745064" y="1457888"/>
            <a:ext cx="10668000" cy="793750"/>
            <a:chOff x="762000" y="1612007"/>
            <a:chExt cx="10668000" cy="793750"/>
          </a:xfrm>
        </p:grpSpPr>
        <p:sp>
          <p:nvSpPr>
            <p:cNvPr id="16" name="Shape 4">
              <a:extLst>
                <a:ext uri="{FF2B5EF4-FFF2-40B4-BE49-F238E27FC236}">
                  <a16:creationId xmlns:a16="http://schemas.microsoft.com/office/drawing/2014/main" id="{0B97D60D-6E58-F3F3-90D1-B1037C0D1C9C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18" name="Text 6">
              <a:extLst>
                <a:ext uri="{FF2B5EF4-FFF2-40B4-BE49-F238E27FC236}">
                  <a16:creationId xmlns:a16="http://schemas.microsoft.com/office/drawing/2014/main" id="{414280CA-8664-425D-13D0-466F3EEE2084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rgbClr val="C0C0C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DRAM Background</a:t>
              </a:r>
              <a:endParaRPr lang="en-US" sz="3600" dirty="0">
                <a:solidFill>
                  <a:srgbClr val="C0C0C1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60B500C-67F3-9978-7842-762EC48CB17C}"/>
              </a:ext>
            </a:extLst>
          </p:cNvPr>
          <p:cNvGrpSpPr/>
          <p:nvPr/>
        </p:nvGrpSpPr>
        <p:grpSpPr>
          <a:xfrm>
            <a:off x="1449914" y="3312088"/>
            <a:ext cx="9963150" cy="596900"/>
            <a:chOff x="1449914" y="3312088"/>
            <a:chExt cx="9963150" cy="596900"/>
          </a:xfrm>
        </p:grpSpPr>
        <p:sp>
          <p:nvSpPr>
            <p:cNvPr id="22" name="Shape 10">
              <a:extLst>
                <a:ext uri="{FF2B5EF4-FFF2-40B4-BE49-F238E27FC236}">
                  <a16:creationId xmlns:a16="http://schemas.microsoft.com/office/drawing/2014/main" id="{268455AE-6E9E-1D0B-0AE6-732AE049AA0E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23" name="Shape 11">
              <a:extLst>
                <a:ext uri="{FF2B5EF4-FFF2-40B4-BE49-F238E27FC236}">
                  <a16:creationId xmlns:a16="http://schemas.microsoft.com/office/drawing/2014/main" id="{E2E5D577-A892-DE14-0406-6A58106A6C4C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25" name="Text 13">
              <a:extLst>
                <a:ext uri="{FF2B5EF4-FFF2-40B4-BE49-F238E27FC236}">
                  <a16:creationId xmlns:a16="http://schemas.microsoft.com/office/drawing/2014/main" id="{740FB90D-D17E-A05A-2B9E-893A68A61B58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21466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Read Disturbance</a:t>
              </a:r>
              <a:endParaRPr lang="en-US" sz="2800" b="1" dirty="0">
                <a:solidFill>
                  <a:srgbClr val="21466E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775E3A6-60A5-76D0-FD5A-162AD4F4D6B3}"/>
              </a:ext>
            </a:extLst>
          </p:cNvPr>
          <p:cNvGrpSpPr/>
          <p:nvPr/>
        </p:nvGrpSpPr>
        <p:grpSpPr>
          <a:xfrm>
            <a:off x="745064" y="2384988"/>
            <a:ext cx="10668000" cy="793750"/>
            <a:chOff x="762000" y="1612007"/>
            <a:chExt cx="10668000" cy="793750"/>
          </a:xfrm>
        </p:grpSpPr>
        <p:sp>
          <p:nvSpPr>
            <p:cNvPr id="46" name="Shape 4">
              <a:extLst>
                <a:ext uri="{FF2B5EF4-FFF2-40B4-BE49-F238E27FC236}">
                  <a16:creationId xmlns:a16="http://schemas.microsoft.com/office/drawing/2014/main" id="{CC718171-0D9E-EBE1-FC58-6102E8ED619E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47" name="Text 6">
              <a:extLst>
                <a:ext uri="{FF2B5EF4-FFF2-40B4-BE49-F238E27FC236}">
                  <a16:creationId xmlns:a16="http://schemas.microsoft.com/office/drawing/2014/main" id="{47DA82C3-F632-84E7-7EB9-681ED8839912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DejaVu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2D39DE3-8C2F-D0F4-D6E7-C77EEE145424}"/>
              </a:ext>
            </a:extLst>
          </p:cNvPr>
          <p:cNvGrpSpPr/>
          <p:nvPr/>
        </p:nvGrpSpPr>
        <p:grpSpPr>
          <a:xfrm>
            <a:off x="745064" y="5420288"/>
            <a:ext cx="10668000" cy="793750"/>
            <a:chOff x="762000" y="1612007"/>
            <a:chExt cx="10668000" cy="793750"/>
          </a:xfrm>
        </p:grpSpPr>
        <p:sp>
          <p:nvSpPr>
            <p:cNvPr id="49" name="Shape 4">
              <a:extLst>
                <a:ext uri="{FF2B5EF4-FFF2-40B4-BE49-F238E27FC236}">
                  <a16:creationId xmlns:a16="http://schemas.microsoft.com/office/drawing/2014/main" id="{791EBED2-574F-9F3E-B3B4-ACD612936E35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0" name="Text 6">
              <a:extLst>
                <a:ext uri="{FF2B5EF4-FFF2-40B4-BE49-F238E27FC236}">
                  <a16:creationId xmlns:a16="http://schemas.microsoft.com/office/drawing/2014/main" id="{6357BD40-8A7B-AD05-30CD-051C0DB1E38A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Hypotheses on Root Causes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63164E35-1311-194D-B4A3-A4875B645349}"/>
              </a:ext>
            </a:extLst>
          </p:cNvPr>
          <p:cNvGrpSpPr/>
          <p:nvPr/>
        </p:nvGrpSpPr>
        <p:grpSpPr>
          <a:xfrm>
            <a:off x="753532" y="6347388"/>
            <a:ext cx="10668000" cy="793750"/>
            <a:chOff x="762000" y="1612007"/>
            <a:chExt cx="10668000" cy="793750"/>
          </a:xfrm>
        </p:grpSpPr>
        <p:sp>
          <p:nvSpPr>
            <p:cNvPr id="52" name="Shape 4">
              <a:extLst>
                <a:ext uri="{FF2B5EF4-FFF2-40B4-BE49-F238E27FC236}">
                  <a16:creationId xmlns:a16="http://schemas.microsoft.com/office/drawing/2014/main" id="{2FD287C9-8B47-C0AC-8EC1-9752E2272B29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3" name="Text 6">
              <a:extLst>
                <a:ext uri="{FF2B5EF4-FFF2-40B4-BE49-F238E27FC236}">
                  <a16:creationId xmlns:a16="http://schemas.microsoft.com/office/drawing/2014/main" id="{A0FE99AC-EEC1-3695-9926-EDB166312570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Implications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4225F3C-5BE7-DD5F-9438-23A04745948D}"/>
              </a:ext>
            </a:extLst>
          </p:cNvPr>
          <p:cNvGrpSpPr/>
          <p:nvPr/>
        </p:nvGrpSpPr>
        <p:grpSpPr>
          <a:xfrm>
            <a:off x="762000" y="7274487"/>
            <a:ext cx="10668000" cy="793750"/>
            <a:chOff x="762000" y="1612007"/>
            <a:chExt cx="10668000" cy="793750"/>
          </a:xfrm>
        </p:grpSpPr>
        <p:sp>
          <p:nvSpPr>
            <p:cNvPr id="55" name="Shape 4">
              <a:extLst>
                <a:ext uri="{FF2B5EF4-FFF2-40B4-BE49-F238E27FC236}">
                  <a16:creationId xmlns:a16="http://schemas.microsoft.com/office/drawing/2014/main" id="{C37176FC-73CA-AF4E-B196-4E4DBB476BA6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6" name="Text 6">
              <a:extLst>
                <a:ext uri="{FF2B5EF4-FFF2-40B4-BE49-F238E27FC236}">
                  <a16:creationId xmlns:a16="http://schemas.microsoft.com/office/drawing/2014/main" id="{17CFD31F-CB10-9806-1F7C-67C7EA1E867A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Conclusion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BAE6A63-D13B-F178-2D30-88628648223D}"/>
              </a:ext>
            </a:extLst>
          </p:cNvPr>
          <p:cNvGrpSpPr/>
          <p:nvPr/>
        </p:nvGrpSpPr>
        <p:grpSpPr>
          <a:xfrm>
            <a:off x="1449914" y="3993686"/>
            <a:ext cx="9963150" cy="596900"/>
            <a:chOff x="1449914" y="3312088"/>
            <a:chExt cx="9963150" cy="596900"/>
          </a:xfrm>
        </p:grpSpPr>
        <p:sp>
          <p:nvSpPr>
            <p:cNvPr id="59" name="Shape 10">
              <a:extLst>
                <a:ext uri="{FF2B5EF4-FFF2-40B4-BE49-F238E27FC236}">
                  <a16:creationId xmlns:a16="http://schemas.microsoft.com/office/drawing/2014/main" id="{14DBD9E9-42F4-87B0-5AD0-4C60250D9503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60" name="Shape 11">
              <a:extLst>
                <a:ext uri="{FF2B5EF4-FFF2-40B4-BE49-F238E27FC236}">
                  <a16:creationId xmlns:a16="http://schemas.microsoft.com/office/drawing/2014/main" id="{FEFA5BEE-5E0F-2C8F-F859-25EE1BAB9CFE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1" name="Text 13">
              <a:extLst>
                <a:ext uri="{FF2B5EF4-FFF2-40B4-BE49-F238E27FC236}">
                  <a16:creationId xmlns:a16="http://schemas.microsoft.com/office/drawing/2014/main" id="{935578CC-B7D2-D3FA-744D-494ED4C5CAF8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Retention Failure</a:t>
              </a:r>
              <a:endParaRPr lang="en-US" sz="28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5C63868-CFF0-9DC2-6B94-ADF559551143}"/>
              </a:ext>
            </a:extLst>
          </p:cNvPr>
          <p:cNvGrpSpPr/>
          <p:nvPr/>
        </p:nvGrpSpPr>
        <p:grpSpPr>
          <a:xfrm>
            <a:off x="1449914" y="4690037"/>
            <a:ext cx="9963150" cy="596900"/>
            <a:chOff x="1449914" y="3312088"/>
            <a:chExt cx="9963150" cy="596900"/>
          </a:xfrm>
        </p:grpSpPr>
        <p:sp>
          <p:nvSpPr>
            <p:cNvPr id="63" name="Shape 10">
              <a:extLst>
                <a:ext uri="{FF2B5EF4-FFF2-40B4-BE49-F238E27FC236}">
                  <a16:creationId xmlns:a16="http://schemas.microsoft.com/office/drawing/2014/main" id="{788F1F62-21F3-E2DD-8C48-019419343905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64" name="Shape 11">
              <a:extLst>
                <a:ext uri="{FF2B5EF4-FFF2-40B4-BE49-F238E27FC236}">
                  <a16:creationId xmlns:a16="http://schemas.microsoft.com/office/drawing/2014/main" id="{54DAC069-CC7B-0AB0-B32E-A7B2AA3B214E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5" name="Text 13">
              <a:extLst>
                <a:ext uri="{FF2B5EF4-FFF2-40B4-BE49-F238E27FC236}">
                  <a16:creationId xmlns:a16="http://schemas.microsoft.com/office/drawing/2014/main" id="{7E1EF634-0E54-0BAF-F046-CB044668671D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Reliability of Processing-Using-DRAM Operations</a:t>
              </a:r>
              <a:endParaRPr lang="en-US" sz="28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75045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2B6FC-17DA-1885-A620-99AA244371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A82B41-6334-0B3D-FD8B-ED7D30A8AC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Double-sided RowHammer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>
              <a:spcBef>
                <a:spcPts val="2400"/>
              </a:spcBef>
            </a:pPr>
            <a:r>
              <a:rPr lang="en-US" b="1" dirty="0"/>
              <a:t>Key vulnerability metric: </a:t>
            </a:r>
            <a:r>
              <a:rPr lang="en-US" b="1" dirty="0">
                <a:solidFill>
                  <a:srgbClr val="C00000"/>
                </a:solidFill>
              </a:rPr>
              <a:t>AC</a:t>
            </a:r>
            <a:r>
              <a:rPr lang="en-US" b="1" baseline="-25000" dirty="0">
                <a:solidFill>
                  <a:srgbClr val="C00000"/>
                </a:solidFill>
              </a:rPr>
              <a:t>min</a:t>
            </a:r>
          </a:p>
          <a:p>
            <a:pPr marL="457200" lvl="1" indent="0">
              <a:buNone/>
            </a:pPr>
            <a:r>
              <a:rPr lang="en-US" dirty="0"/>
              <a:t>The minimum aggressor row activation count to induce </a:t>
            </a:r>
            <a:br>
              <a:rPr lang="en-US" dirty="0"/>
            </a:br>
            <a:r>
              <a:rPr lang="en-US" dirty="0"/>
              <a:t>at least one bitflip in the victim row</a:t>
            </a:r>
          </a:p>
          <a:p>
            <a:pPr lvl="1"/>
            <a:r>
              <a:rPr lang="en-US" dirty="0"/>
              <a:t>128 randomly sampled victim rows</a:t>
            </a:r>
          </a:p>
          <a:p>
            <a:pPr lvl="1"/>
            <a:r>
              <a:rPr lang="en-US" dirty="0"/>
              <a:t>50 experiment repetitions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8A7D8EE-B221-4285-3E7C-98CD9FA9C8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on RowHammer (I) - Methodology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6F07F13-D847-FD9E-2119-D44B51EE8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89F24F0-F174-99FD-A167-9101572251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18</a:t>
            </a:fld>
            <a:endParaRPr lang="LID4096" dirty="0"/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CC7BB01-53A6-3F1C-6202-942B264188F5}"/>
              </a:ext>
            </a:extLst>
          </p:cNvPr>
          <p:cNvGrpSpPr/>
          <p:nvPr/>
        </p:nvGrpSpPr>
        <p:grpSpPr>
          <a:xfrm>
            <a:off x="792659" y="2275402"/>
            <a:ext cx="10832079" cy="2492422"/>
            <a:chOff x="792656" y="2000256"/>
            <a:chExt cx="10832079" cy="2492422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7981D813-EAC2-19E9-9AAD-F32AB47D22B5}"/>
                </a:ext>
              </a:extLst>
            </p:cNvPr>
            <p:cNvGrpSpPr/>
            <p:nvPr/>
          </p:nvGrpSpPr>
          <p:grpSpPr>
            <a:xfrm>
              <a:off x="792656" y="2000256"/>
              <a:ext cx="10832079" cy="2492422"/>
              <a:chOff x="866809" y="2025656"/>
              <a:chExt cx="10832079" cy="2492422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46118C5A-84F3-D265-264C-73013C63AED2}"/>
                  </a:ext>
                </a:extLst>
              </p:cNvPr>
              <p:cNvGrpSpPr/>
              <p:nvPr/>
            </p:nvGrpSpPr>
            <p:grpSpPr>
              <a:xfrm>
                <a:off x="866809" y="2025656"/>
                <a:ext cx="10832079" cy="2453211"/>
                <a:chOff x="370489" y="2905224"/>
                <a:chExt cx="11246713" cy="2453211"/>
              </a:xfrm>
            </p:grpSpPr>
            <p:sp>
              <p:nvSpPr>
                <p:cNvPr id="16" name="Shape 9">
                  <a:extLst>
                    <a:ext uri="{FF2B5EF4-FFF2-40B4-BE49-F238E27FC236}">
                      <a16:creationId xmlns:a16="http://schemas.microsoft.com/office/drawing/2014/main" id="{4BC513F7-0E00-14A9-BDA1-800DA0DD8486}"/>
                    </a:ext>
                  </a:extLst>
                </p:cNvPr>
                <p:cNvSpPr/>
                <p:nvPr/>
              </p:nvSpPr>
              <p:spPr>
                <a:xfrm>
                  <a:off x="370490" y="2905224"/>
                  <a:ext cx="11246712" cy="508000"/>
                </a:xfrm>
                <a:prstGeom prst="rect">
                  <a:avLst/>
                </a:prstGeom>
                <a:solidFill>
                  <a:srgbClr val="21466E"/>
                </a:solidFill>
                <a:ln/>
              </p:spPr>
              <p:txBody>
                <a:bodyPr/>
                <a:lstStyle/>
                <a:p>
                  <a:endParaRPr lang="LID4096" dirty="0"/>
                </a:p>
              </p:txBody>
            </p:sp>
            <p:sp>
              <p:nvSpPr>
                <p:cNvPr id="17" name="Shape 11">
                  <a:extLst>
                    <a:ext uri="{FF2B5EF4-FFF2-40B4-BE49-F238E27FC236}">
                      <a16:creationId xmlns:a16="http://schemas.microsoft.com/office/drawing/2014/main" id="{61670418-2B41-44FF-F025-486450181A83}"/>
                    </a:ext>
                  </a:extLst>
                </p:cNvPr>
                <p:cNvSpPr/>
                <p:nvPr/>
              </p:nvSpPr>
              <p:spPr>
                <a:xfrm>
                  <a:off x="370489" y="3413225"/>
                  <a:ext cx="11246713" cy="1945210"/>
                </a:xfrm>
                <a:prstGeom prst="rect">
                  <a:avLst/>
                </a:prstGeom>
                <a:solidFill>
                  <a:srgbClr val="FBFCFD"/>
                </a:solidFill>
                <a:ln/>
              </p:spPr>
              <p:txBody>
                <a:bodyPr/>
                <a:lstStyle/>
                <a:p>
                  <a:endParaRPr lang="LID4096"/>
                </a:p>
              </p:txBody>
            </p:sp>
            <p:sp>
              <p:nvSpPr>
                <p:cNvPr id="18" name="Text 6">
                  <a:extLst>
                    <a:ext uri="{FF2B5EF4-FFF2-40B4-BE49-F238E27FC236}">
                      <a16:creationId xmlns:a16="http://schemas.microsoft.com/office/drawing/2014/main" id="{F851781E-0EE3-6645-4952-4904BB6B5DCF}"/>
                    </a:ext>
                  </a:extLst>
                </p:cNvPr>
                <p:cNvSpPr/>
                <p:nvPr/>
              </p:nvSpPr>
              <p:spPr>
                <a:xfrm>
                  <a:off x="641771" y="2905224"/>
                  <a:ext cx="10860417" cy="502249"/>
                </a:xfrm>
                <a:prstGeom prst="rect">
                  <a:avLst/>
                </a:prstGeom>
                <a:noFill/>
                <a:ln/>
              </p:spPr>
              <p:txBody>
                <a:bodyPr wrap="square" lIns="25400" tIns="25400" rIns="25400" bIns="25400" rtlCol="0" anchor="ctr">
                  <a:normAutofit/>
                </a:bodyPr>
                <a:lstStyle/>
                <a:p>
                  <a:pPr marL="0" indent="0" algn="l">
                    <a:buNone/>
                  </a:pPr>
                  <a:r>
                    <a:rPr lang="en-US" sz="2800" b="1" dirty="0">
                      <a:solidFill>
                        <a:schemeClr val="bg1"/>
                      </a:solidFill>
                      <a:latin typeface="IBM Plex Sans" pitchFamily="34" charset="0"/>
                      <a:ea typeface="IBM Plex Sans" pitchFamily="34" charset="-122"/>
                      <a:cs typeface="IBM Plex Sans" pitchFamily="34" charset="-120"/>
                    </a:rPr>
                    <a:t>Illustrations of the double-sided RowHammer access pattern</a:t>
                  </a:r>
                </a:p>
              </p:txBody>
            </p:sp>
          </p:grpSp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A141A763-94AF-C37A-F5F2-393B2F54B9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4787" r="66845"/>
              <a:stretch>
                <a:fillRect/>
              </a:stretch>
            </p:blipFill>
            <p:spPr>
              <a:xfrm>
                <a:off x="1128090" y="2527905"/>
                <a:ext cx="3175000" cy="1984421"/>
              </a:xfrm>
              <a:prstGeom prst="rect">
                <a:avLst/>
              </a:prstGeom>
            </p:spPr>
          </p:pic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0F9DB22D-A41B-19FF-5C15-E067352508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38585" r="745"/>
              <a:stretch>
                <a:fillRect/>
              </a:stretch>
            </p:blipFill>
            <p:spPr>
              <a:xfrm>
                <a:off x="4741323" y="2533657"/>
                <a:ext cx="6790265" cy="1984421"/>
              </a:xfrm>
              <a:prstGeom prst="rect">
                <a:avLst/>
              </a:prstGeom>
            </p:spPr>
          </p:pic>
        </p:grp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8D8E467A-6AE1-3C65-1261-AEDC41FB1687}"/>
                </a:ext>
              </a:extLst>
            </p:cNvPr>
            <p:cNvSpPr/>
            <p:nvPr/>
          </p:nvSpPr>
          <p:spPr>
            <a:xfrm>
              <a:off x="6208695" y="3268133"/>
              <a:ext cx="3477172" cy="5418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</p:spTree>
    <p:extLst>
      <p:ext uri="{BB962C8B-B14F-4D97-AF65-F5344CB8AC3E}">
        <p14:creationId xmlns:p14="http://schemas.microsoft.com/office/powerpoint/2010/main" val="3179231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E222C-4126-F11C-C70D-5E004A5D06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4CC0FF-335F-FFD9-05B0-F8CD3BF96F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rgbClr val="21466E"/>
              </a:buClr>
              <a:buNone/>
            </a:pPr>
            <a:r>
              <a:rPr lang="en-US" dirty="0"/>
              <a:t>Double-sided RowHammer AC</a:t>
            </a:r>
            <a:r>
              <a:rPr lang="en-US" baseline="-25000" dirty="0"/>
              <a:t>min</a:t>
            </a:r>
            <a:r>
              <a:rPr lang="en-US" dirty="0"/>
              <a:t> distribution from one example victim row across 50 test repetitions </a:t>
            </a:r>
            <a:br>
              <a:rPr lang="en-US" dirty="0"/>
            </a:br>
            <a:r>
              <a:rPr lang="en-US" dirty="0"/>
              <a:t>(0-&gt;1 bitflips)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62A97AC-6624-495B-0254-B4A94D762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on RowHammer (II) – Example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4D405CE2-B93B-DB29-570F-5A35692C76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C02DABAF-5DBC-A6A4-F056-1BCF05B6C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19</a:t>
            </a:fld>
            <a:endParaRPr lang="LID4096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0EC24EB1-388D-5F61-2116-B0314DDD5058}"/>
              </a:ext>
            </a:extLst>
          </p:cNvPr>
          <p:cNvGrpSpPr/>
          <p:nvPr/>
        </p:nvGrpSpPr>
        <p:grpSpPr>
          <a:xfrm>
            <a:off x="1591337" y="3126324"/>
            <a:ext cx="8755138" cy="5001158"/>
            <a:chOff x="1591337" y="3126324"/>
            <a:chExt cx="8755138" cy="5001158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AA8D0B1A-C895-CB33-C709-BD872CAC0557}"/>
                </a:ext>
              </a:extLst>
            </p:cNvPr>
            <p:cNvSpPr/>
            <p:nvPr/>
          </p:nvSpPr>
          <p:spPr>
            <a:xfrm>
              <a:off x="6208696" y="3886201"/>
              <a:ext cx="3477172" cy="54186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  <p:pic>
          <p:nvPicPr>
            <p:cNvPr id="4" name="Image 0" descr="preencoded.png">
              <a:extLst>
                <a:ext uri="{FF2B5EF4-FFF2-40B4-BE49-F238E27FC236}">
                  <a16:creationId xmlns:a16="http://schemas.microsoft.com/office/drawing/2014/main" id="{26AC7500-E266-2193-0920-3E3853E8201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48189"/>
            <a:stretch>
              <a:fillRect/>
            </a:stretch>
          </p:blipFill>
          <p:spPr>
            <a:xfrm>
              <a:off x="1591337" y="3126324"/>
              <a:ext cx="8755138" cy="5001158"/>
            </a:xfrm>
            <a:prstGeom prst="rect">
              <a:avLst/>
            </a:prstGeom>
          </p:spPr>
        </p:pic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9C645BCC-F41D-A4E8-8CA1-4E47FCF686C0}"/>
              </a:ext>
            </a:extLst>
          </p:cNvPr>
          <p:cNvSpPr/>
          <p:nvPr/>
        </p:nvSpPr>
        <p:spPr>
          <a:xfrm>
            <a:off x="5435600" y="3801533"/>
            <a:ext cx="2379133" cy="4224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1362691-BF14-8937-FCE5-D6562DDC2B36}"/>
              </a:ext>
            </a:extLst>
          </p:cNvPr>
          <p:cNvSpPr/>
          <p:nvPr/>
        </p:nvSpPr>
        <p:spPr>
          <a:xfrm>
            <a:off x="7814733" y="3801533"/>
            <a:ext cx="2531742" cy="42248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291074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8DA08-E99B-71FF-F752-CDEB5387E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952DCD-BCB8-FEFD-6A60-E6718CEB9E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Clr>
                <a:srgbClr val="21466E"/>
              </a:buClr>
              <a:buNone/>
            </a:pPr>
            <a:r>
              <a:rPr lang="en-US" dirty="0"/>
              <a:t>Double-sided RowHammer AC</a:t>
            </a:r>
            <a:r>
              <a:rPr lang="en-US" baseline="-25000" dirty="0"/>
              <a:t>min</a:t>
            </a:r>
            <a:r>
              <a:rPr lang="en-US" dirty="0"/>
              <a:t> distribution from one example victim row across 50 test repetitions </a:t>
            </a:r>
            <a:br>
              <a:rPr lang="en-US" dirty="0"/>
            </a:br>
            <a:r>
              <a:rPr lang="en-US" dirty="0"/>
              <a:t>(1-&gt;0 bitflips)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C2C8FC-1808-C015-4C60-2BDEF2C6F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on RowHammer (II) – Example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FF4C13A-47FE-C7C9-A0D8-5103D5E2B3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AA3637F-17F9-64C9-5324-4C66519C18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20</a:t>
            </a:fld>
            <a:endParaRPr lang="LID4096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590CD0BD-FD3E-F771-16DA-B23515CC64B6}"/>
              </a:ext>
            </a:extLst>
          </p:cNvPr>
          <p:cNvGrpSpPr/>
          <p:nvPr/>
        </p:nvGrpSpPr>
        <p:grpSpPr>
          <a:xfrm>
            <a:off x="1587501" y="3120994"/>
            <a:ext cx="8758973" cy="5006488"/>
            <a:chOff x="1587501" y="3120994"/>
            <a:chExt cx="8758973" cy="5006488"/>
          </a:xfrm>
        </p:grpSpPr>
        <p:pic>
          <p:nvPicPr>
            <p:cNvPr id="5" name="Image 0" descr="preencoded.png">
              <a:extLst>
                <a:ext uri="{FF2B5EF4-FFF2-40B4-BE49-F238E27FC236}">
                  <a16:creationId xmlns:a16="http://schemas.microsoft.com/office/drawing/2014/main" id="{5F9460CE-520B-5CC9-AA90-AF302EBE8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51699"/>
            <a:stretch>
              <a:fillRect/>
            </a:stretch>
          </p:blipFill>
          <p:spPr>
            <a:xfrm>
              <a:off x="2184399" y="3126324"/>
              <a:ext cx="8162075" cy="5001158"/>
            </a:xfrm>
            <a:prstGeom prst="rect">
              <a:avLst/>
            </a:prstGeom>
          </p:spPr>
        </p:pic>
        <p:pic>
          <p:nvPicPr>
            <p:cNvPr id="6" name="Image 0" descr="preencoded.png">
              <a:extLst>
                <a:ext uri="{FF2B5EF4-FFF2-40B4-BE49-F238E27FC236}">
                  <a16:creationId xmlns:a16="http://schemas.microsoft.com/office/drawing/2014/main" id="{6DADD94D-316A-B917-78D0-FF50F0954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r="96142"/>
            <a:stretch>
              <a:fillRect/>
            </a:stretch>
          </p:blipFill>
          <p:spPr>
            <a:xfrm>
              <a:off x="1587501" y="3120994"/>
              <a:ext cx="651934" cy="500115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098362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13555C-FA0B-7A2C-52F8-31344CB7E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9470A7-ACF9-AD25-CB07-2ADD819E68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Distribution of </a:t>
            </a:r>
            <a:r>
              <a:rPr lang="en-US" b="1" dirty="0"/>
              <a:t>minimum AC</a:t>
            </a:r>
            <a:r>
              <a:rPr lang="en-US" b="1" baseline="-25000" dirty="0"/>
              <a:t>min</a:t>
            </a:r>
            <a:r>
              <a:rPr lang="en-US" dirty="0"/>
              <a:t> (y-axis) across all tested rows and repetitions for each module (x-axis)</a:t>
            </a:r>
          </a:p>
          <a:p>
            <a:r>
              <a:rPr lang="en-US" dirty="0"/>
              <a:t>DejaVu patterns (</a:t>
            </a:r>
            <a:r>
              <a:rPr lang="en-US" b="1" dirty="0">
                <a:solidFill>
                  <a:srgbClr val="C32D4B"/>
                </a:solidFill>
              </a:rPr>
              <a:t>OverWrite</a:t>
            </a:r>
            <a:r>
              <a:rPr lang="en-US" dirty="0"/>
              <a:t> and </a:t>
            </a:r>
            <a:r>
              <a:rPr lang="en-US" b="1" dirty="0" err="1">
                <a:solidFill>
                  <a:srgbClr val="2F7E2F"/>
                </a:solidFill>
              </a:rPr>
              <a:t>SameWrite</a:t>
            </a:r>
            <a:r>
              <a:rPr lang="en-US" dirty="0"/>
              <a:t>) normalized to baseline (0-&gt;1 bitflips)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4595761-1408-AF92-FE8A-C831A0551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on RowHammer (III) – Key Results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5B87469-0785-5F7C-2948-82178F40C6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D123729-B2CA-C995-3777-D39F44DF8D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21</a:t>
            </a:fld>
            <a:endParaRPr lang="LID4096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FF5E1C6-9197-0CB3-58B9-07A0C12289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18880"/>
            <a:ext cx="12192000" cy="4224394"/>
          </a:xfrm>
          <a:prstGeom prst="rect">
            <a:avLst/>
          </a:prstGeom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C821795-DE36-EDA5-D068-9DB75AC3067D}"/>
              </a:ext>
            </a:extLst>
          </p:cNvPr>
          <p:cNvCxnSpPr/>
          <p:nvPr/>
        </p:nvCxnSpPr>
        <p:spPr>
          <a:xfrm>
            <a:off x="867103" y="5802185"/>
            <a:ext cx="11177752" cy="0"/>
          </a:xfrm>
          <a:prstGeom prst="line">
            <a:avLst/>
          </a:prstGeom>
          <a:ln w="57150">
            <a:solidFill>
              <a:srgbClr val="FF66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>
            <a:extLst>
              <a:ext uri="{FF2B5EF4-FFF2-40B4-BE49-F238E27FC236}">
                <a16:creationId xmlns:a16="http://schemas.microsoft.com/office/drawing/2014/main" id="{708AAF62-0706-C7D8-4C5C-AA2CEE8A79A9}"/>
              </a:ext>
            </a:extLst>
          </p:cNvPr>
          <p:cNvGrpSpPr/>
          <p:nvPr/>
        </p:nvGrpSpPr>
        <p:grpSpPr>
          <a:xfrm>
            <a:off x="867103" y="4343872"/>
            <a:ext cx="11177752" cy="1458311"/>
            <a:chOff x="867103" y="4106915"/>
            <a:chExt cx="11177752" cy="1458311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B2999FCF-9570-4CD3-DB44-CA3E5AB5922E}"/>
                </a:ext>
              </a:extLst>
            </p:cNvPr>
            <p:cNvSpPr/>
            <p:nvPr/>
          </p:nvSpPr>
          <p:spPr>
            <a:xfrm>
              <a:off x="867103" y="4106917"/>
              <a:ext cx="11177752" cy="1458309"/>
            </a:xfrm>
            <a:prstGeom prst="rect">
              <a:avLst/>
            </a:prstGeom>
            <a:solidFill>
              <a:schemeClr val="accent3">
                <a:lumMod val="40000"/>
                <a:lumOff val="60000"/>
                <a:alpha val="25098"/>
              </a:schemeClr>
            </a:solidFill>
            <a:ln w="57150">
              <a:solidFill>
                <a:srgbClr val="2F7E2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C239D16-06CD-EEE5-8E24-29B82644C194}"/>
                </a:ext>
              </a:extLst>
            </p:cNvPr>
            <p:cNvSpPr txBox="1"/>
            <p:nvPr/>
          </p:nvSpPr>
          <p:spPr>
            <a:xfrm>
              <a:off x="3377762" y="4106915"/>
              <a:ext cx="6156434" cy="523220"/>
            </a:xfrm>
            <a:prstGeom prst="rect">
              <a:avLst/>
            </a:prstGeom>
            <a:solidFill>
              <a:srgbClr val="2F7E2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Less vulnerable to RowHammer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42AD1303-056E-0459-94F7-69A7A1AFB72F}"/>
              </a:ext>
            </a:extLst>
          </p:cNvPr>
          <p:cNvGrpSpPr/>
          <p:nvPr/>
        </p:nvGrpSpPr>
        <p:grpSpPr>
          <a:xfrm>
            <a:off x="866082" y="5802185"/>
            <a:ext cx="11177752" cy="1989405"/>
            <a:chOff x="867103" y="4106917"/>
            <a:chExt cx="11177752" cy="1989405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181C570F-F334-090B-BD25-576A4B431AC2}"/>
                </a:ext>
              </a:extLst>
            </p:cNvPr>
            <p:cNvSpPr/>
            <p:nvPr/>
          </p:nvSpPr>
          <p:spPr>
            <a:xfrm>
              <a:off x="867103" y="4106917"/>
              <a:ext cx="11177752" cy="1981524"/>
            </a:xfrm>
            <a:prstGeom prst="rect">
              <a:avLst/>
            </a:prstGeom>
            <a:solidFill>
              <a:srgbClr val="C32D4B">
                <a:alpha val="25098"/>
              </a:srgbClr>
            </a:solidFill>
            <a:ln w="57150">
              <a:solidFill>
                <a:srgbClr val="C32D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A4BBDC3-84A6-074D-6221-7C64274A720C}"/>
                </a:ext>
              </a:extLst>
            </p:cNvPr>
            <p:cNvSpPr txBox="1"/>
            <p:nvPr/>
          </p:nvSpPr>
          <p:spPr>
            <a:xfrm>
              <a:off x="3378783" y="5573102"/>
              <a:ext cx="6156434" cy="523220"/>
            </a:xfrm>
            <a:prstGeom prst="rect">
              <a:avLst/>
            </a:prstGeom>
            <a:solidFill>
              <a:srgbClr val="C32D4B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More vulnerable to RowHammer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24426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4BB63-4D4A-4186-3CFE-ACC1D6080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A91274-E84C-AC47-33CE-BB4A4CE23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Distribution of </a:t>
            </a:r>
            <a:r>
              <a:rPr lang="en-US" b="1" dirty="0"/>
              <a:t>minimum AC</a:t>
            </a:r>
            <a:r>
              <a:rPr lang="en-US" b="1" baseline="-25000" dirty="0"/>
              <a:t>min</a:t>
            </a:r>
            <a:r>
              <a:rPr lang="en-US" dirty="0"/>
              <a:t> (y-axis) across all tested rows and repetitions for each module (x-axis)</a:t>
            </a:r>
          </a:p>
          <a:p>
            <a:r>
              <a:rPr lang="en-US" dirty="0"/>
              <a:t>DejaVu patterns (</a:t>
            </a:r>
            <a:r>
              <a:rPr lang="en-US" b="1" dirty="0">
                <a:solidFill>
                  <a:srgbClr val="C32D4B"/>
                </a:solidFill>
              </a:rPr>
              <a:t>OverWrite</a:t>
            </a:r>
            <a:r>
              <a:rPr lang="en-US" dirty="0"/>
              <a:t> and </a:t>
            </a:r>
            <a:r>
              <a:rPr lang="en-US" b="1" dirty="0" err="1">
                <a:solidFill>
                  <a:srgbClr val="2F7E2F"/>
                </a:solidFill>
              </a:rPr>
              <a:t>SameWrite</a:t>
            </a:r>
            <a:r>
              <a:rPr lang="en-US" dirty="0"/>
              <a:t>) normalized to baseline (1-&gt;0 bitflips)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478D587-1464-7044-3F4D-A721A9EEA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on RowHammer (III) – Key Results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6B5BB23-EC92-752E-472C-0AA2549A1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6197DA8-1445-ED3C-D197-3B957F1F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22</a:t>
            </a:fld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D66B77-382E-AA2E-E125-449FB4258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76" y="3919850"/>
            <a:ext cx="12192000" cy="4266889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80263A2B-264F-4ADF-4249-0660D205771A}"/>
              </a:ext>
            </a:extLst>
          </p:cNvPr>
          <p:cNvGrpSpPr/>
          <p:nvPr/>
        </p:nvGrpSpPr>
        <p:grpSpPr>
          <a:xfrm>
            <a:off x="867103" y="4390938"/>
            <a:ext cx="11177752" cy="2130277"/>
            <a:chOff x="867103" y="4052643"/>
            <a:chExt cx="11177752" cy="207600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54B76F9-46C3-F356-E7B6-C865FBF9283D}"/>
                </a:ext>
              </a:extLst>
            </p:cNvPr>
            <p:cNvSpPr/>
            <p:nvPr/>
          </p:nvSpPr>
          <p:spPr>
            <a:xfrm>
              <a:off x="867103" y="4052643"/>
              <a:ext cx="11177752" cy="2076003"/>
            </a:xfrm>
            <a:prstGeom prst="rect">
              <a:avLst/>
            </a:prstGeom>
            <a:solidFill>
              <a:srgbClr val="2F7E2F">
                <a:alpha val="25098"/>
              </a:srgbClr>
            </a:solidFill>
            <a:ln w="57150">
              <a:solidFill>
                <a:srgbClr val="2F7E2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D2AF3EB-E435-23D6-4AB6-47EB0C567CC5}"/>
                </a:ext>
              </a:extLst>
            </p:cNvPr>
            <p:cNvSpPr txBox="1"/>
            <p:nvPr/>
          </p:nvSpPr>
          <p:spPr>
            <a:xfrm>
              <a:off x="3377762" y="4052643"/>
              <a:ext cx="6156434" cy="523220"/>
            </a:xfrm>
            <a:prstGeom prst="rect">
              <a:avLst/>
            </a:prstGeom>
            <a:solidFill>
              <a:srgbClr val="2F7E2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Less vulnerable to RowHammer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21C3E213-3AB8-EAFD-FD5F-817030A90500}"/>
              </a:ext>
            </a:extLst>
          </p:cNvPr>
          <p:cNvGrpSpPr/>
          <p:nvPr/>
        </p:nvGrpSpPr>
        <p:grpSpPr>
          <a:xfrm>
            <a:off x="867103" y="6521214"/>
            <a:ext cx="11177752" cy="1312157"/>
            <a:chOff x="867103" y="4784165"/>
            <a:chExt cx="11177752" cy="131215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52F0C07-693C-17FC-46B2-0744160C5F6D}"/>
                </a:ext>
              </a:extLst>
            </p:cNvPr>
            <p:cNvSpPr/>
            <p:nvPr/>
          </p:nvSpPr>
          <p:spPr>
            <a:xfrm>
              <a:off x="867103" y="4784165"/>
              <a:ext cx="11177752" cy="1304275"/>
            </a:xfrm>
            <a:prstGeom prst="rect">
              <a:avLst/>
            </a:prstGeom>
            <a:solidFill>
              <a:srgbClr val="C32D4B">
                <a:alpha val="25098"/>
              </a:srgbClr>
            </a:solidFill>
            <a:ln w="57150">
              <a:solidFill>
                <a:srgbClr val="C32D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60F5FA5-7131-4BDA-886E-42B1BCF50C1A}"/>
                </a:ext>
              </a:extLst>
            </p:cNvPr>
            <p:cNvSpPr txBox="1"/>
            <p:nvPr/>
          </p:nvSpPr>
          <p:spPr>
            <a:xfrm>
              <a:off x="3378783" y="5573102"/>
              <a:ext cx="6156434" cy="523220"/>
            </a:xfrm>
            <a:prstGeom prst="rect">
              <a:avLst/>
            </a:prstGeom>
            <a:solidFill>
              <a:srgbClr val="C32D4B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More vulnerable to RowHammer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4141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05DCB6-B4DA-CE91-C407-81A1959A6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AC709-5FD8-3C4D-20A2-3ED0695B0D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on RowHammer (IV) - Summary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2B765C9B-89C8-0B4A-24D1-F715536B1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811CDB6-2F5F-533B-4BE1-8F05524E6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23</a:t>
            </a:fld>
            <a:endParaRPr lang="LID4096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D11B864-1C38-85F0-CDBF-9ECE7E566BB5}"/>
              </a:ext>
            </a:extLst>
          </p:cNvPr>
          <p:cNvGrpSpPr/>
          <p:nvPr/>
        </p:nvGrpSpPr>
        <p:grpSpPr>
          <a:xfrm>
            <a:off x="370489" y="1577131"/>
            <a:ext cx="11525179" cy="2088936"/>
            <a:chOff x="370489" y="3541397"/>
            <a:chExt cx="11525179" cy="2088936"/>
          </a:xfrm>
        </p:grpSpPr>
        <p:sp>
          <p:nvSpPr>
            <p:cNvPr id="17" name="Shape 9">
              <a:extLst>
                <a:ext uri="{FF2B5EF4-FFF2-40B4-BE49-F238E27FC236}">
                  <a16:creationId xmlns:a16="http://schemas.microsoft.com/office/drawing/2014/main" id="{364EDCF8-6A14-DA0E-6D95-A504BA9B51F3}"/>
                </a:ext>
              </a:extLst>
            </p:cNvPr>
            <p:cNvSpPr/>
            <p:nvPr/>
          </p:nvSpPr>
          <p:spPr>
            <a:xfrm>
              <a:off x="370489" y="3541397"/>
              <a:ext cx="2355778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 anchor="ctr"/>
            <a:lstStyle/>
            <a:p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Takeaway 1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46E3D94-7A08-1F53-7839-DAA772B2B2EE}"/>
                </a:ext>
              </a:extLst>
            </p:cNvPr>
            <p:cNvSpPr/>
            <p:nvPr/>
          </p:nvSpPr>
          <p:spPr>
            <a:xfrm>
              <a:off x="402167" y="4030133"/>
              <a:ext cx="11493501" cy="1600200"/>
            </a:xfrm>
            <a:prstGeom prst="rect">
              <a:avLst/>
            </a:prstGeom>
            <a:solidFill>
              <a:srgbClr val="FBFCFD"/>
            </a:solidFill>
            <a:ln w="57150">
              <a:solidFill>
                <a:srgbClr val="2146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/>
              <a:r>
                <a:rPr lang="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DejaVu causes </a:t>
              </a:r>
              <a:r>
                <a:rPr lang="" sz="3200" b="1" dirty="0">
                  <a:solidFill>
                    <a:srgbClr val="21466E"/>
                  </a:solidFill>
                  <a:latin typeface="IBM Plex Sans" panose="020B0503050203000203" pitchFamily="34" charset="0"/>
                </a:rPr>
                <a:t>consistent changes</a:t>
              </a:r>
              <a:r>
                <a:rPr lang="" sz="3200" b="1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 </a:t>
              </a:r>
              <a:r>
                <a:rPr lang="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in RowHammer vulnerability on DRAM chips from </a:t>
              </a:r>
              <a:r>
                <a:rPr lang="" sz="3200" b="1" dirty="0">
                  <a:solidFill>
                    <a:srgbClr val="21466E"/>
                  </a:solidFill>
                  <a:latin typeface="IBM Plex Sans" panose="020B0503050203000203" pitchFamily="34" charset="0"/>
                </a:rPr>
                <a:t>all three manufacturers</a:t>
              </a:r>
              <a:endParaRPr lang="LID4096" sz="3200" dirty="0">
                <a:solidFill>
                  <a:schemeClr val="tx1"/>
                </a:solidFill>
                <a:latin typeface="IBM Plex Sans" panose="020B0503050203000203" pitchFamily="34" charset="0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D68C893-4BE3-6112-0228-28D3932AA061}"/>
              </a:ext>
            </a:extLst>
          </p:cNvPr>
          <p:cNvGrpSpPr/>
          <p:nvPr/>
        </p:nvGrpSpPr>
        <p:grpSpPr>
          <a:xfrm>
            <a:off x="402167" y="4271714"/>
            <a:ext cx="11525179" cy="3335836"/>
            <a:chOff x="370489" y="3541397"/>
            <a:chExt cx="11525179" cy="3335836"/>
          </a:xfrm>
        </p:grpSpPr>
        <p:sp>
          <p:nvSpPr>
            <p:cNvPr id="22" name="Shape 9">
              <a:extLst>
                <a:ext uri="{FF2B5EF4-FFF2-40B4-BE49-F238E27FC236}">
                  <a16:creationId xmlns:a16="http://schemas.microsoft.com/office/drawing/2014/main" id="{260FEE9A-DB26-D987-3220-D6A1AEC31B15}"/>
                </a:ext>
              </a:extLst>
            </p:cNvPr>
            <p:cNvSpPr/>
            <p:nvPr/>
          </p:nvSpPr>
          <p:spPr>
            <a:xfrm>
              <a:off x="370489" y="3541397"/>
              <a:ext cx="2324100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 anchor="ctr"/>
            <a:lstStyle/>
            <a:p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Takeaway 2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7264306-2D2E-B280-2A77-B5944223E6C2}"/>
                </a:ext>
              </a:extLst>
            </p:cNvPr>
            <p:cNvSpPr/>
            <p:nvPr/>
          </p:nvSpPr>
          <p:spPr>
            <a:xfrm>
              <a:off x="402167" y="4030133"/>
              <a:ext cx="11493501" cy="2847100"/>
            </a:xfrm>
            <a:prstGeom prst="rect">
              <a:avLst/>
            </a:prstGeom>
            <a:solidFill>
              <a:srgbClr val="FBFCFD"/>
            </a:solidFill>
            <a:ln w="57150">
              <a:solidFill>
                <a:srgbClr val="2146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/>
              <a:r>
                <a:rPr lang="en-US" sz="3200" b="1" dirty="0">
                  <a:solidFill>
                    <a:srgbClr val="C32D4B"/>
                  </a:solidFill>
                  <a:latin typeface="IBM Plex Sans" panose="020B0503050203000203" pitchFamily="34" charset="0"/>
                </a:rPr>
                <a:t>Overwriting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 the victim row with </a:t>
              </a:r>
              <a:r>
                <a:rPr lang="en-US" sz="3200" b="1" dirty="0">
                  <a:solidFill>
                    <a:srgbClr val="C32D4B"/>
                  </a:solidFill>
                  <a:latin typeface="IBM Plex Sans" panose="020B0503050203000203" pitchFamily="34" charset="0"/>
                </a:rPr>
                <a:t>opposite data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 makes DRAM </a:t>
              </a:r>
              <a:r>
                <a:rPr lang="en-US" sz="3200" b="1" dirty="0">
                  <a:solidFill>
                    <a:srgbClr val="C32D4B"/>
                  </a:solidFill>
                  <a:latin typeface="IBM Plex Sans" panose="020B0503050203000203" pitchFamily="34" charset="0"/>
                </a:rPr>
                <a:t>more vulnerable 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to RowHammer </a:t>
              </a:r>
            </a:p>
            <a:p>
              <a:pPr marL="228600">
                <a:spcBef>
                  <a:spcPts val="1800"/>
                </a:spcBef>
              </a:pP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Writing the </a:t>
              </a:r>
              <a:r>
                <a:rPr lang="en-US" sz="3200" b="1" dirty="0">
                  <a:solidFill>
                    <a:srgbClr val="2F7E2F"/>
                  </a:solidFill>
                  <a:latin typeface="IBM Plex Sans" panose="020B0503050203000203" pitchFamily="34" charset="0"/>
                </a:rPr>
                <a:t>same data</a:t>
              </a:r>
              <a:r>
                <a:rPr lang="en-US" sz="3200" dirty="0">
                  <a:solidFill>
                    <a:srgbClr val="2F7E2F"/>
                  </a:solidFill>
                  <a:latin typeface="IBM Plex Sans" panose="020B0503050203000203" pitchFamily="34" charset="0"/>
                </a:rPr>
                <a:t> 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to the victim row </a:t>
              </a:r>
              <a:r>
                <a:rPr lang="en-US" sz="3200" b="1" dirty="0">
                  <a:solidFill>
                    <a:srgbClr val="2F7E2F"/>
                  </a:solidFill>
                  <a:latin typeface="IBM Plex Sans" panose="020B0503050203000203" pitchFamily="34" charset="0"/>
                </a:rPr>
                <a:t>twice 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makes DRAM </a:t>
              </a:r>
              <a:r>
                <a:rPr lang="en-US" sz="3200" b="1" dirty="0">
                  <a:solidFill>
                    <a:srgbClr val="2F7E2F"/>
                  </a:solidFill>
                  <a:latin typeface="IBM Plex Sans" panose="020B0503050203000203" pitchFamily="34" charset="0"/>
                </a:rPr>
                <a:t>less vulnerable 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to RowHammer </a:t>
              </a:r>
              <a:endParaRPr lang="LID4096" sz="3200" dirty="0">
                <a:solidFill>
                  <a:schemeClr val="tx1"/>
                </a:solidFill>
                <a:latin typeface="IBM Plex Sans" panose="020B050305020300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39667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EC330-9093-B941-C134-4809F42A4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FD4D46-A1E3-20D1-BF27-8270342B95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Double-sided </a:t>
            </a:r>
            <a:r>
              <a:rPr lang="en-US" b="1" dirty="0" err="1"/>
              <a:t>RowPress</a:t>
            </a:r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>
              <a:spcBef>
                <a:spcPts val="2400"/>
              </a:spcBef>
            </a:pPr>
            <a:r>
              <a:rPr lang="en-US" b="1" dirty="0"/>
              <a:t>Key metric: </a:t>
            </a:r>
            <a:r>
              <a:rPr lang="en-US" b="1" dirty="0">
                <a:solidFill>
                  <a:srgbClr val="C00000"/>
                </a:solidFill>
              </a:rPr>
              <a:t>AC</a:t>
            </a:r>
            <a:r>
              <a:rPr lang="en-US" b="1" baseline="-25000" dirty="0">
                <a:solidFill>
                  <a:srgbClr val="C00000"/>
                </a:solidFill>
              </a:rPr>
              <a:t>min </a:t>
            </a:r>
            <a:r>
              <a:rPr lang="en-US" b="1" dirty="0"/>
              <a:t>at different </a:t>
            </a:r>
            <a:r>
              <a:rPr lang="en-US" b="1" dirty="0" err="1"/>
              <a:t>tAggON</a:t>
            </a:r>
            <a:r>
              <a:rPr lang="en-US" b="1" dirty="0"/>
              <a:t> values</a:t>
            </a:r>
            <a:endParaRPr lang="en-US" b="1" baseline="-25000" dirty="0">
              <a:solidFill>
                <a:srgbClr val="C00000"/>
              </a:solidFill>
            </a:endParaRPr>
          </a:p>
          <a:p>
            <a:pPr marL="457200" lvl="1" indent="0">
              <a:buNone/>
            </a:pPr>
            <a:r>
              <a:rPr lang="en-US" dirty="0"/>
              <a:t>The minimum aggressor row activation count to induce </a:t>
            </a:r>
            <a:br>
              <a:rPr lang="en-US" dirty="0"/>
            </a:br>
            <a:r>
              <a:rPr lang="en-US" dirty="0"/>
              <a:t>at least one bitflip in the victim row</a:t>
            </a:r>
          </a:p>
          <a:p>
            <a:pPr lvl="1"/>
            <a:r>
              <a:rPr lang="en-US" dirty="0"/>
              <a:t>128 randomly sampled victim rows</a:t>
            </a:r>
          </a:p>
          <a:p>
            <a:pPr lvl="1"/>
            <a:r>
              <a:rPr lang="en-US" dirty="0"/>
              <a:t>50 experiment repetitions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407294-849A-2AF6-9B69-5E335C7198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on </a:t>
            </a:r>
            <a:r>
              <a:rPr lang="en-US" dirty="0" err="1">
                <a:ea typeface="IBM Plex Sans" pitchFamily="34" charset="-122"/>
                <a:cs typeface="IBM Plex Sans" pitchFamily="34" charset="-120"/>
              </a:rPr>
              <a:t>RowPress</a:t>
            </a:r>
            <a:r>
              <a:rPr lang="en-US" dirty="0">
                <a:ea typeface="IBM Plex Sans" pitchFamily="34" charset="-122"/>
                <a:cs typeface="IBM Plex Sans" pitchFamily="34" charset="-120"/>
              </a:rPr>
              <a:t> (I) - Methodology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969C94BD-9FD3-E590-7D1B-D655BCF20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FDACC0B-E7EC-4BC7-5C49-3D0E26DCA2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24</a:t>
            </a:fld>
            <a:endParaRPr lang="LID4096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F552E8F-6126-9829-2FFD-427C84105AFE}"/>
              </a:ext>
            </a:extLst>
          </p:cNvPr>
          <p:cNvGrpSpPr/>
          <p:nvPr/>
        </p:nvGrpSpPr>
        <p:grpSpPr>
          <a:xfrm>
            <a:off x="792659" y="2275402"/>
            <a:ext cx="10832079" cy="2492422"/>
            <a:chOff x="866809" y="2025656"/>
            <a:chExt cx="10832079" cy="2492422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0CA09571-946F-550B-F64D-DD51A614D866}"/>
                </a:ext>
              </a:extLst>
            </p:cNvPr>
            <p:cNvGrpSpPr/>
            <p:nvPr/>
          </p:nvGrpSpPr>
          <p:grpSpPr>
            <a:xfrm>
              <a:off x="866809" y="2025656"/>
              <a:ext cx="10832079" cy="2453211"/>
              <a:chOff x="370489" y="2905224"/>
              <a:chExt cx="11246713" cy="2453211"/>
            </a:xfrm>
          </p:grpSpPr>
          <p:sp>
            <p:nvSpPr>
              <p:cNvPr id="16" name="Shape 9">
                <a:extLst>
                  <a:ext uri="{FF2B5EF4-FFF2-40B4-BE49-F238E27FC236}">
                    <a16:creationId xmlns:a16="http://schemas.microsoft.com/office/drawing/2014/main" id="{279B5B2E-8BB5-EF47-BB95-960F33D62DA3}"/>
                  </a:ext>
                </a:extLst>
              </p:cNvPr>
              <p:cNvSpPr/>
              <p:nvPr/>
            </p:nvSpPr>
            <p:spPr>
              <a:xfrm>
                <a:off x="370490" y="2905224"/>
                <a:ext cx="11246712" cy="508000"/>
              </a:xfrm>
              <a:prstGeom prst="rect">
                <a:avLst/>
              </a:prstGeom>
              <a:solidFill>
                <a:srgbClr val="21466E"/>
              </a:solidFill>
              <a:ln/>
            </p:spPr>
            <p:txBody>
              <a:bodyPr/>
              <a:lstStyle/>
              <a:p>
                <a:endParaRPr lang="LID4096" dirty="0"/>
              </a:p>
            </p:txBody>
          </p:sp>
          <p:sp>
            <p:nvSpPr>
              <p:cNvPr id="17" name="Shape 11">
                <a:extLst>
                  <a:ext uri="{FF2B5EF4-FFF2-40B4-BE49-F238E27FC236}">
                    <a16:creationId xmlns:a16="http://schemas.microsoft.com/office/drawing/2014/main" id="{7F900138-584E-A3D0-B133-D8A912E01BF6}"/>
                  </a:ext>
                </a:extLst>
              </p:cNvPr>
              <p:cNvSpPr/>
              <p:nvPr/>
            </p:nvSpPr>
            <p:spPr>
              <a:xfrm>
                <a:off x="370489" y="3413225"/>
                <a:ext cx="11246713" cy="1945210"/>
              </a:xfrm>
              <a:prstGeom prst="rect">
                <a:avLst/>
              </a:prstGeom>
              <a:solidFill>
                <a:srgbClr val="FBFCFD"/>
              </a:solidFill>
              <a:ln/>
            </p:spPr>
            <p:txBody>
              <a:bodyPr/>
              <a:lstStyle/>
              <a:p>
                <a:endParaRPr lang="LID4096"/>
              </a:p>
            </p:txBody>
          </p:sp>
          <p:sp>
            <p:nvSpPr>
              <p:cNvPr id="18" name="Text 6">
                <a:extLst>
                  <a:ext uri="{FF2B5EF4-FFF2-40B4-BE49-F238E27FC236}">
                    <a16:creationId xmlns:a16="http://schemas.microsoft.com/office/drawing/2014/main" id="{5CBEEED0-2BEB-9EB2-809E-5EAFA0AC0E72}"/>
                  </a:ext>
                </a:extLst>
              </p:cNvPr>
              <p:cNvSpPr/>
              <p:nvPr/>
            </p:nvSpPr>
            <p:spPr>
              <a:xfrm>
                <a:off x="641771" y="2905224"/>
                <a:ext cx="10860417" cy="502249"/>
              </a:xfrm>
              <a:prstGeom prst="rect">
                <a:avLst/>
              </a:prstGeom>
              <a:noFill/>
              <a:ln/>
            </p:spPr>
            <p:txBody>
              <a:bodyPr wrap="square" lIns="25400" tIns="25400" rIns="25400" bIns="25400" rtlCol="0" anchor="ctr">
                <a:normAutofit/>
              </a:bodyPr>
              <a:lstStyle/>
              <a:p>
                <a:pPr marL="0" indent="0" algn="l">
                  <a:buNone/>
                </a:pPr>
                <a:r>
                  <a:rPr lang="en-US" sz="2800" b="1" dirty="0">
                    <a:solidFill>
                      <a:schemeClr val="bg1"/>
                    </a:solidFill>
                    <a:latin typeface="IBM Plex Sans" pitchFamily="34" charset="0"/>
                    <a:ea typeface="IBM Plex Sans" pitchFamily="34" charset="-122"/>
                    <a:cs typeface="IBM Plex Sans" pitchFamily="34" charset="-120"/>
                  </a:rPr>
                  <a:t>Illustrations of the double-sided </a:t>
                </a:r>
                <a:r>
                  <a:rPr lang="en-US" sz="2800" b="1" dirty="0" err="1">
                    <a:solidFill>
                      <a:schemeClr val="bg1"/>
                    </a:solidFill>
                    <a:latin typeface="IBM Plex Sans" pitchFamily="34" charset="0"/>
                    <a:ea typeface="IBM Plex Sans" pitchFamily="34" charset="-122"/>
                    <a:cs typeface="IBM Plex Sans" pitchFamily="34" charset="-120"/>
                  </a:rPr>
                  <a:t>RowPress</a:t>
                </a:r>
                <a:r>
                  <a:rPr lang="en-US" sz="2800" b="1" dirty="0">
                    <a:solidFill>
                      <a:schemeClr val="bg1"/>
                    </a:solidFill>
                    <a:latin typeface="IBM Plex Sans" pitchFamily="34" charset="0"/>
                    <a:ea typeface="IBM Plex Sans" pitchFamily="34" charset="-122"/>
                    <a:cs typeface="IBM Plex Sans" pitchFamily="34" charset="-120"/>
                  </a:rPr>
                  <a:t> access pattern</a:t>
                </a:r>
              </a:p>
            </p:txBody>
          </p:sp>
        </p:grp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55CBEAC-0996-6046-6CB1-E8AE1EA0A1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4787" r="66845"/>
            <a:stretch>
              <a:fillRect/>
            </a:stretch>
          </p:blipFill>
          <p:spPr>
            <a:xfrm>
              <a:off x="1128090" y="2527905"/>
              <a:ext cx="3175000" cy="1984421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D402B2B5-C0AF-28A2-1FA5-C2C34705E0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38585" r="745"/>
            <a:stretch>
              <a:fillRect/>
            </a:stretch>
          </p:blipFill>
          <p:spPr>
            <a:xfrm>
              <a:off x="4741323" y="2533657"/>
              <a:ext cx="6790265" cy="19844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10952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AD352-BC8C-D36B-CC71-6C3B95CBDE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6D69F93F-70D5-E532-DB88-8DF953989E23}"/>
              </a:ext>
            </a:extLst>
          </p:cNvPr>
          <p:cNvGrpSpPr/>
          <p:nvPr/>
        </p:nvGrpSpPr>
        <p:grpSpPr>
          <a:xfrm>
            <a:off x="0" y="4155332"/>
            <a:ext cx="12040219" cy="4208358"/>
            <a:chOff x="0" y="4155332"/>
            <a:chExt cx="12040219" cy="420835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958EED7-E2B4-2E76-6C0D-1AEE09C3CD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b="6400"/>
            <a:stretch>
              <a:fillRect/>
            </a:stretch>
          </p:blipFill>
          <p:spPr>
            <a:xfrm>
              <a:off x="0" y="4155332"/>
              <a:ext cx="12040219" cy="3946741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7F16F09-C848-02A0-B2A8-B71CCA01306D}"/>
                </a:ext>
              </a:extLst>
            </p:cNvPr>
            <p:cNvSpPr txBox="1"/>
            <p:nvPr/>
          </p:nvSpPr>
          <p:spPr>
            <a:xfrm>
              <a:off x="5435601" y="7963580"/>
              <a:ext cx="162576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err="1">
                  <a:latin typeface="IBM Plex Sans" panose="020B0503050203000203" pitchFamily="34" charset="0"/>
                </a:rPr>
                <a:t>tAggON</a:t>
              </a:r>
              <a:r>
                <a:rPr lang="en-US" sz="2000" b="1" dirty="0">
                  <a:latin typeface="IBM Plex Sans" panose="020B0503050203000203" pitchFamily="34" charset="0"/>
                </a:rPr>
                <a:t> (ns)</a:t>
              </a:r>
              <a:endParaRPr lang="LID4096" sz="2000" b="1" dirty="0">
                <a:latin typeface="IBM Plex Sans" panose="020B0503050203000203" pitchFamily="34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A64658B-4A91-F7E0-B8AF-49B35D138E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on </a:t>
            </a:r>
            <a:r>
              <a:rPr lang="en-US" dirty="0" err="1">
                <a:ea typeface="IBM Plex Sans" pitchFamily="34" charset="-122"/>
                <a:cs typeface="IBM Plex Sans" pitchFamily="34" charset="-120"/>
              </a:rPr>
              <a:t>RowPress</a:t>
            </a:r>
            <a:r>
              <a:rPr lang="en-US" dirty="0">
                <a:ea typeface="IBM Plex Sans" pitchFamily="34" charset="-122"/>
                <a:cs typeface="IBM Plex Sans" pitchFamily="34" charset="-120"/>
              </a:rPr>
              <a:t> (II)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0F78A8C2-A206-86A1-F395-A7612A63C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9C3CA777-3264-F6D0-3FDD-554B9EE04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25</a:t>
            </a:fld>
            <a:endParaRPr lang="LID4096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904B307-0BC9-8BCB-D112-E1337EB5B7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486" y="1397003"/>
            <a:ext cx="11525181" cy="6789736"/>
          </a:xfrm>
        </p:spPr>
        <p:txBody>
          <a:bodyPr>
            <a:normAutofit/>
          </a:bodyPr>
          <a:lstStyle/>
          <a:p>
            <a:r>
              <a:rPr lang="en-US" sz="3200" dirty="0"/>
              <a:t>Distribution of </a:t>
            </a:r>
            <a:r>
              <a:rPr lang="en-US" sz="3200" b="1" dirty="0"/>
              <a:t>minimum AC</a:t>
            </a:r>
            <a:r>
              <a:rPr lang="en-US" sz="3200" b="1" baseline="-25000" dirty="0"/>
              <a:t>min</a:t>
            </a:r>
            <a:r>
              <a:rPr lang="en-US" sz="3200" dirty="0"/>
              <a:t> (y-axis) across all tested rows and repetitions from all modules for different </a:t>
            </a:r>
            <a:br>
              <a:rPr lang="en-US" sz="3200" dirty="0"/>
            </a:br>
            <a:r>
              <a:rPr lang="en-US" sz="3200" dirty="0" err="1"/>
              <a:t>tAggON</a:t>
            </a:r>
            <a:r>
              <a:rPr lang="en-US" sz="3200" dirty="0"/>
              <a:t> values (x-axis)</a:t>
            </a:r>
          </a:p>
          <a:p>
            <a:r>
              <a:rPr lang="en-US" sz="3200" dirty="0"/>
              <a:t>DejaVu patterns (</a:t>
            </a:r>
            <a:r>
              <a:rPr lang="en-US" sz="3200" b="1" dirty="0">
                <a:solidFill>
                  <a:srgbClr val="C32D4B"/>
                </a:solidFill>
              </a:rPr>
              <a:t>OverWrite</a:t>
            </a:r>
            <a:r>
              <a:rPr lang="en-US" sz="3200" dirty="0"/>
              <a:t> and </a:t>
            </a:r>
            <a:r>
              <a:rPr lang="en-US" sz="3200" b="1" dirty="0" err="1">
                <a:solidFill>
                  <a:srgbClr val="2F7E2F"/>
                </a:solidFill>
              </a:rPr>
              <a:t>SameWrite</a:t>
            </a:r>
            <a:r>
              <a:rPr lang="en-US" sz="3200" dirty="0"/>
              <a:t>) </a:t>
            </a:r>
            <a:br>
              <a:rPr lang="en-US" sz="3200" dirty="0"/>
            </a:br>
            <a:r>
              <a:rPr lang="en-US" sz="3200" dirty="0"/>
              <a:t>normalized to baseline (1-&gt;0 bitflips)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906695B-BA4F-C649-D6A9-B7B424AF88E6}"/>
              </a:ext>
            </a:extLst>
          </p:cNvPr>
          <p:cNvGrpSpPr/>
          <p:nvPr/>
        </p:nvGrpSpPr>
        <p:grpSpPr>
          <a:xfrm>
            <a:off x="867103" y="4550485"/>
            <a:ext cx="11104764" cy="1628491"/>
            <a:chOff x="867103" y="4052643"/>
            <a:chExt cx="11104764" cy="158700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A8903A1-97C6-CC49-DE98-132B4EFC43A3}"/>
                </a:ext>
              </a:extLst>
            </p:cNvPr>
            <p:cNvSpPr/>
            <p:nvPr/>
          </p:nvSpPr>
          <p:spPr>
            <a:xfrm>
              <a:off x="867103" y="4052644"/>
              <a:ext cx="11104764" cy="1587000"/>
            </a:xfrm>
            <a:prstGeom prst="rect">
              <a:avLst/>
            </a:prstGeom>
            <a:solidFill>
              <a:srgbClr val="2F7E2F">
                <a:alpha val="25098"/>
              </a:srgbClr>
            </a:solidFill>
            <a:ln w="57150">
              <a:solidFill>
                <a:srgbClr val="2F7E2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BEBA93B-B0E7-A4CF-4E98-82109A66D8B4}"/>
                </a:ext>
              </a:extLst>
            </p:cNvPr>
            <p:cNvSpPr txBox="1"/>
            <p:nvPr/>
          </p:nvSpPr>
          <p:spPr>
            <a:xfrm>
              <a:off x="3377762" y="4052643"/>
              <a:ext cx="6156434" cy="523220"/>
            </a:xfrm>
            <a:prstGeom prst="rect">
              <a:avLst/>
            </a:prstGeom>
            <a:solidFill>
              <a:srgbClr val="2F7E2F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Less vulnerable to </a:t>
              </a:r>
              <a:r>
                <a:rPr lang="en-US" sz="2800" b="1" dirty="0" err="1">
                  <a:solidFill>
                    <a:schemeClr val="bg1"/>
                  </a:solidFill>
                  <a:latin typeface="IBM Plex Sans" panose="020B0503050203000203" pitchFamily="34" charset="0"/>
                </a:rPr>
                <a:t>RowPress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4AE44470-97A3-F272-ABBC-E2FF9DA951AB}"/>
              </a:ext>
            </a:extLst>
          </p:cNvPr>
          <p:cNvGrpSpPr/>
          <p:nvPr/>
        </p:nvGrpSpPr>
        <p:grpSpPr>
          <a:xfrm>
            <a:off x="867103" y="6178976"/>
            <a:ext cx="11104764" cy="1396821"/>
            <a:chOff x="867103" y="4699501"/>
            <a:chExt cx="11177752" cy="1396821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CE84974-79EB-2E03-E891-7D1AE273956C}"/>
                </a:ext>
              </a:extLst>
            </p:cNvPr>
            <p:cNvSpPr/>
            <p:nvPr/>
          </p:nvSpPr>
          <p:spPr>
            <a:xfrm>
              <a:off x="867103" y="4699501"/>
              <a:ext cx="11177752" cy="1388939"/>
            </a:xfrm>
            <a:prstGeom prst="rect">
              <a:avLst/>
            </a:prstGeom>
            <a:solidFill>
              <a:srgbClr val="C32D4B">
                <a:alpha val="25098"/>
              </a:srgbClr>
            </a:solidFill>
            <a:ln w="57150">
              <a:solidFill>
                <a:srgbClr val="C32D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169C437-276C-B619-0A7A-68586E660AA9}"/>
                </a:ext>
              </a:extLst>
            </p:cNvPr>
            <p:cNvSpPr txBox="1"/>
            <p:nvPr/>
          </p:nvSpPr>
          <p:spPr>
            <a:xfrm>
              <a:off x="3378783" y="5573102"/>
              <a:ext cx="6156434" cy="523220"/>
            </a:xfrm>
            <a:prstGeom prst="rect">
              <a:avLst/>
            </a:prstGeom>
            <a:solidFill>
              <a:srgbClr val="C32D4B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More vulnerable to </a:t>
              </a:r>
              <a:r>
                <a:rPr lang="en-US" sz="2800" b="1" dirty="0" err="1">
                  <a:solidFill>
                    <a:schemeClr val="bg1"/>
                  </a:solidFill>
                  <a:latin typeface="IBM Plex Sans" panose="020B0503050203000203" pitchFamily="34" charset="0"/>
                </a:rPr>
                <a:t>RowPress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5803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01C57-056A-3361-5A0D-25935BBE5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1E35B-5A77-0B9B-6771-3716662D7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on </a:t>
            </a:r>
            <a:r>
              <a:rPr lang="en-US" dirty="0" err="1">
                <a:ea typeface="IBM Plex Sans" pitchFamily="34" charset="-122"/>
                <a:cs typeface="IBM Plex Sans" pitchFamily="34" charset="-120"/>
              </a:rPr>
              <a:t>RowPress</a:t>
            </a:r>
            <a:r>
              <a:rPr lang="en-US" dirty="0">
                <a:ea typeface="IBM Plex Sans" pitchFamily="34" charset="-122"/>
                <a:cs typeface="IBM Plex Sans" pitchFamily="34" charset="-120"/>
              </a:rPr>
              <a:t> (III)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8DB9CC0-B57B-DA80-D3F2-B0A234AA6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006CC535-B7B7-EC7D-9BBB-DD6CE6408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26</a:t>
            </a:fld>
            <a:endParaRPr lang="LID4096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AF152D5-DCE6-85F8-0269-E3C1E89A96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486" y="1397003"/>
            <a:ext cx="11525181" cy="678973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400" dirty="0"/>
              <a:t>Number of instances (y-axis) DejaVu patterns (</a:t>
            </a:r>
            <a:r>
              <a:rPr lang="en-US" sz="3400" b="1" dirty="0">
                <a:solidFill>
                  <a:srgbClr val="C32D4B"/>
                </a:solidFill>
              </a:rPr>
              <a:t>OverWrite</a:t>
            </a:r>
            <a:r>
              <a:rPr lang="en-US" sz="3400" dirty="0"/>
              <a:t> and </a:t>
            </a:r>
            <a:r>
              <a:rPr lang="en-US" sz="3400" b="1" dirty="0" err="1">
                <a:solidFill>
                  <a:srgbClr val="2F7E2F"/>
                </a:solidFill>
              </a:rPr>
              <a:t>SameWrite</a:t>
            </a:r>
            <a:r>
              <a:rPr lang="en-US" sz="3400" dirty="0"/>
              <a:t>) can </a:t>
            </a:r>
            <a:r>
              <a:rPr lang="en-US" sz="3400" b="1" dirty="0"/>
              <a:t>induce </a:t>
            </a:r>
            <a:r>
              <a:rPr lang="en-US" sz="3400" b="1" dirty="0" err="1"/>
              <a:t>RowPress</a:t>
            </a:r>
            <a:r>
              <a:rPr lang="en-US" sz="3400" b="1" dirty="0"/>
              <a:t> bitflips</a:t>
            </a:r>
            <a:r>
              <a:rPr lang="en-US" sz="3400" dirty="0"/>
              <a:t> when the </a:t>
            </a:r>
            <a:r>
              <a:rPr lang="en-US" sz="3400" b="1" dirty="0"/>
              <a:t>baseline cannot</a:t>
            </a:r>
            <a:r>
              <a:rPr lang="en-US" sz="3400" dirty="0"/>
              <a:t> across all tested modules (x-axis)</a:t>
            </a:r>
            <a:endParaRPr lang="en-US" sz="3400" b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A2B4BF-1BEB-2D7B-D1D2-474209C702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8" y="3550627"/>
            <a:ext cx="12188182" cy="4196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01815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573A0-F357-2BE5-FD18-4062E4F3CC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865E4-5738-3689-B0C4-DF58F41F4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on </a:t>
            </a:r>
            <a:r>
              <a:rPr lang="en-US" dirty="0" err="1">
                <a:ea typeface="IBM Plex Sans" pitchFamily="34" charset="-122"/>
                <a:cs typeface="IBM Plex Sans" pitchFamily="34" charset="-120"/>
              </a:rPr>
              <a:t>RowPress</a:t>
            </a:r>
            <a:r>
              <a:rPr lang="en-US" dirty="0">
                <a:ea typeface="IBM Plex Sans" pitchFamily="34" charset="-122"/>
                <a:cs typeface="IBM Plex Sans" pitchFamily="34" charset="-120"/>
              </a:rPr>
              <a:t> (IV) - Summary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3CC2DA21-83C7-0D42-A20B-2457140E3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275672F-847E-61E7-5CB5-43046D84C8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27</a:t>
            </a:fld>
            <a:endParaRPr lang="LID4096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328541E-18EC-D637-693A-9558CA0134CF}"/>
              </a:ext>
            </a:extLst>
          </p:cNvPr>
          <p:cNvGrpSpPr/>
          <p:nvPr/>
        </p:nvGrpSpPr>
        <p:grpSpPr>
          <a:xfrm>
            <a:off x="370489" y="1577131"/>
            <a:ext cx="11525179" cy="2994869"/>
            <a:chOff x="370489" y="3541397"/>
            <a:chExt cx="11525179" cy="2994869"/>
          </a:xfrm>
        </p:grpSpPr>
        <p:sp>
          <p:nvSpPr>
            <p:cNvPr id="8" name="Shape 9">
              <a:extLst>
                <a:ext uri="{FF2B5EF4-FFF2-40B4-BE49-F238E27FC236}">
                  <a16:creationId xmlns:a16="http://schemas.microsoft.com/office/drawing/2014/main" id="{3820236D-FC5D-CEAC-FE99-6B0891832AB2}"/>
                </a:ext>
              </a:extLst>
            </p:cNvPr>
            <p:cNvSpPr/>
            <p:nvPr/>
          </p:nvSpPr>
          <p:spPr>
            <a:xfrm>
              <a:off x="370489" y="3541397"/>
              <a:ext cx="2237244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 anchor="ctr"/>
            <a:lstStyle/>
            <a:p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Takeaway 3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4B13337-A035-C2E4-93EC-4E3AF22F9E03}"/>
                </a:ext>
              </a:extLst>
            </p:cNvPr>
            <p:cNvSpPr/>
            <p:nvPr/>
          </p:nvSpPr>
          <p:spPr>
            <a:xfrm>
              <a:off x="402167" y="4030132"/>
              <a:ext cx="11493501" cy="2506134"/>
            </a:xfrm>
            <a:prstGeom prst="rect">
              <a:avLst/>
            </a:prstGeom>
            <a:solidFill>
              <a:srgbClr val="FBFCFD"/>
            </a:solidFill>
            <a:ln w="57150">
              <a:solidFill>
                <a:srgbClr val="2146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/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DejaVu consistently makes DRAM </a:t>
              </a:r>
              <a:r>
                <a:rPr lang="en-US" sz="3200" b="1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less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 (</a:t>
              </a:r>
              <a:r>
                <a:rPr lang="en-US" sz="3200" b="1" dirty="0" err="1">
                  <a:solidFill>
                    <a:srgbClr val="2F7E2F"/>
                  </a:solidFill>
                  <a:latin typeface="IBM Plex Sans" panose="020B0503050203000203" pitchFamily="34" charset="0"/>
                </a:rPr>
                <a:t>SameWrite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) or </a:t>
              </a:r>
              <a:r>
                <a:rPr lang="en-US" sz="3200" b="1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more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 (</a:t>
              </a:r>
              <a:r>
                <a:rPr lang="en-US" sz="3200" b="1" dirty="0">
                  <a:solidFill>
                    <a:srgbClr val="C32D4B"/>
                  </a:solidFill>
                  <a:latin typeface="IBM Plex Sans" panose="020B0503050203000203" pitchFamily="34" charset="0"/>
                </a:rPr>
                <a:t>OverWrite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) </a:t>
              </a:r>
              <a:r>
                <a:rPr lang="en-US" sz="3200" b="1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vulnerable to </a:t>
              </a:r>
              <a:r>
                <a:rPr lang="en-US" sz="3200" b="1" dirty="0" err="1">
                  <a:solidFill>
                    <a:schemeClr val="tx1"/>
                  </a:solidFill>
                  <a:latin typeface="IBM Plex Sans" panose="020B0503050203000203" pitchFamily="34" charset="0"/>
                </a:rPr>
                <a:t>RowPress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; similar to RowHammer</a:t>
              </a:r>
              <a:endParaRPr lang="LID4096" sz="3200" baseline="-25000" dirty="0">
                <a:solidFill>
                  <a:schemeClr val="tx1"/>
                </a:solidFill>
                <a:latin typeface="IBM Plex Sans" panose="020B0503050203000203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0AD00B96-0BE9-002F-D936-24FCC44688EA}"/>
              </a:ext>
            </a:extLst>
          </p:cNvPr>
          <p:cNvGrpSpPr/>
          <p:nvPr/>
        </p:nvGrpSpPr>
        <p:grpSpPr>
          <a:xfrm>
            <a:off x="370489" y="5156924"/>
            <a:ext cx="11525179" cy="2571536"/>
            <a:chOff x="370489" y="3541397"/>
            <a:chExt cx="11525179" cy="2571536"/>
          </a:xfrm>
        </p:grpSpPr>
        <p:sp>
          <p:nvSpPr>
            <p:cNvPr id="11" name="Shape 9">
              <a:extLst>
                <a:ext uri="{FF2B5EF4-FFF2-40B4-BE49-F238E27FC236}">
                  <a16:creationId xmlns:a16="http://schemas.microsoft.com/office/drawing/2014/main" id="{B969F599-6924-4189-E8C6-65BC67CDF41D}"/>
                </a:ext>
              </a:extLst>
            </p:cNvPr>
            <p:cNvSpPr/>
            <p:nvPr/>
          </p:nvSpPr>
          <p:spPr>
            <a:xfrm>
              <a:off x="370489" y="3541397"/>
              <a:ext cx="2205566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 anchor="ctr"/>
            <a:lstStyle/>
            <a:p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Takeaway 4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6BD4D57-3E49-5BDF-98B0-9493E5532540}"/>
                </a:ext>
              </a:extLst>
            </p:cNvPr>
            <p:cNvSpPr/>
            <p:nvPr/>
          </p:nvSpPr>
          <p:spPr>
            <a:xfrm>
              <a:off x="402167" y="4030133"/>
              <a:ext cx="11493501" cy="2082800"/>
            </a:xfrm>
            <a:prstGeom prst="rect">
              <a:avLst/>
            </a:prstGeom>
            <a:solidFill>
              <a:srgbClr val="FBFCFD"/>
            </a:solidFill>
            <a:ln w="57150">
              <a:solidFill>
                <a:srgbClr val="2146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/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OverWrite </a:t>
              </a:r>
              <a:r>
                <a:rPr lang="en-US" sz="3200" b="1" dirty="0">
                  <a:solidFill>
                    <a:srgbClr val="C32D4B"/>
                  </a:solidFill>
                  <a:latin typeface="IBM Plex Sans" panose="020B0503050203000203" pitchFamily="34" charset="0"/>
                </a:rPr>
                <a:t>significantly worsens</a:t>
              </a:r>
              <a:r>
                <a:rPr lang="en-US" sz="3200" dirty="0">
                  <a:solidFill>
                    <a:srgbClr val="C32D4B"/>
                  </a:solidFill>
                  <a:latin typeface="IBM Plex Sans" panose="020B0503050203000203" pitchFamily="34" charset="0"/>
                </a:rPr>
                <a:t> 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DRAM’s vulnerability to </a:t>
              </a:r>
              <a:r>
                <a:rPr lang="en-US" sz="3200" dirty="0" err="1">
                  <a:solidFill>
                    <a:schemeClr val="tx1"/>
                  </a:solidFill>
                  <a:latin typeface="IBM Plex Sans" panose="020B0503050203000203" pitchFamily="34" charset="0"/>
                </a:rPr>
                <a:t>RowPress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 by </a:t>
              </a:r>
              <a:r>
                <a:rPr lang="en-US" sz="3200" b="1" dirty="0">
                  <a:solidFill>
                    <a:srgbClr val="C32D4B"/>
                  </a:solidFill>
                  <a:latin typeface="IBM Plex Sans" panose="020B0503050203000203" pitchFamily="34" charset="0"/>
                </a:rPr>
                <a:t>inducing bitflips the baseline pattern cannot</a:t>
              </a:r>
              <a:endParaRPr lang="LID4096" sz="3200" b="1" dirty="0">
                <a:solidFill>
                  <a:srgbClr val="C32D4B"/>
                </a:solidFill>
                <a:latin typeface="IBM Plex Sans" panose="020B050305020300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5274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8FE8C3-8EC5-566D-E08C-D2A6B6DC1D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CCC10-2707-AB5F-BC00-83DCAF121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Outline</a:t>
            </a:r>
            <a:endParaRPr lang="LID4096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EA7A2EEF-C99C-BDD5-31E8-57A2AA07E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7DA4F75-4D86-ED42-838B-AE0D28892A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28</a:t>
            </a:fld>
            <a:endParaRPr lang="LID4096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FDB09B9-ABC2-2011-A454-10025151E968}"/>
              </a:ext>
            </a:extLst>
          </p:cNvPr>
          <p:cNvGrpSpPr/>
          <p:nvPr/>
        </p:nvGrpSpPr>
        <p:grpSpPr>
          <a:xfrm>
            <a:off x="745064" y="1457888"/>
            <a:ext cx="10668000" cy="793750"/>
            <a:chOff x="762000" y="1612007"/>
            <a:chExt cx="10668000" cy="793750"/>
          </a:xfrm>
        </p:grpSpPr>
        <p:sp>
          <p:nvSpPr>
            <p:cNvPr id="16" name="Shape 4">
              <a:extLst>
                <a:ext uri="{FF2B5EF4-FFF2-40B4-BE49-F238E27FC236}">
                  <a16:creationId xmlns:a16="http://schemas.microsoft.com/office/drawing/2014/main" id="{5CAF864E-7BE6-8A67-49F3-4174762816FD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18" name="Text 6">
              <a:extLst>
                <a:ext uri="{FF2B5EF4-FFF2-40B4-BE49-F238E27FC236}">
                  <a16:creationId xmlns:a16="http://schemas.microsoft.com/office/drawing/2014/main" id="{43184146-F827-1FE3-F74F-B1CB48AC1D70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rgbClr val="C0C0C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DRAM Background</a:t>
              </a:r>
              <a:endParaRPr lang="en-US" sz="3600" dirty="0">
                <a:solidFill>
                  <a:srgbClr val="C0C0C1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08D2CC9-8987-F6A0-19A4-5E52D26BF64F}"/>
              </a:ext>
            </a:extLst>
          </p:cNvPr>
          <p:cNvGrpSpPr/>
          <p:nvPr/>
        </p:nvGrpSpPr>
        <p:grpSpPr>
          <a:xfrm>
            <a:off x="1449914" y="3312088"/>
            <a:ext cx="9963150" cy="596900"/>
            <a:chOff x="1449914" y="3312088"/>
            <a:chExt cx="9963150" cy="596900"/>
          </a:xfrm>
        </p:grpSpPr>
        <p:sp>
          <p:nvSpPr>
            <p:cNvPr id="22" name="Shape 10">
              <a:extLst>
                <a:ext uri="{FF2B5EF4-FFF2-40B4-BE49-F238E27FC236}">
                  <a16:creationId xmlns:a16="http://schemas.microsoft.com/office/drawing/2014/main" id="{4A285A3B-89BD-8C9C-FC8B-598038E53614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23" name="Shape 11">
              <a:extLst>
                <a:ext uri="{FF2B5EF4-FFF2-40B4-BE49-F238E27FC236}">
                  <a16:creationId xmlns:a16="http://schemas.microsoft.com/office/drawing/2014/main" id="{06613591-5C70-F096-E03A-8EA72EEF6731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rgbClr val="A6A6A6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25" name="Text 13">
              <a:extLst>
                <a:ext uri="{FF2B5EF4-FFF2-40B4-BE49-F238E27FC236}">
                  <a16:creationId xmlns:a16="http://schemas.microsoft.com/office/drawing/2014/main" id="{38BF42CE-1A26-AC65-D149-981EDE5C1138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AEAEA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Read Disturbance</a:t>
              </a:r>
              <a:endParaRPr lang="en-US" sz="2800" b="1" dirty="0">
                <a:solidFill>
                  <a:srgbClr val="AEAEAE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D8754CF-417D-9C4F-D12D-87469F2E1B7E}"/>
              </a:ext>
            </a:extLst>
          </p:cNvPr>
          <p:cNvGrpSpPr/>
          <p:nvPr/>
        </p:nvGrpSpPr>
        <p:grpSpPr>
          <a:xfrm>
            <a:off x="745064" y="2384988"/>
            <a:ext cx="10668000" cy="793750"/>
            <a:chOff x="762000" y="1612007"/>
            <a:chExt cx="10668000" cy="793750"/>
          </a:xfrm>
        </p:grpSpPr>
        <p:sp>
          <p:nvSpPr>
            <p:cNvPr id="46" name="Shape 4">
              <a:extLst>
                <a:ext uri="{FF2B5EF4-FFF2-40B4-BE49-F238E27FC236}">
                  <a16:creationId xmlns:a16="http://schemas.microsoft.com/office/drawing/2014/main" id="{066D7465-AF2B-E502-FC4D-CF141A11C80D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47" name="Text 6">
              <a:extLst>
                <a:ext uri="{FF2B5EF4-FFF2-40B4-BE49-F238E27FC236}">
                  <a16:creationId xmlns:a16="http://schemas.microsoft.com/office/drawing/2014/main" id="{C8FF35B5-78DF-2C6C-6F35-DFFD2D214EBD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DejaVu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320A738-F5A1-FCED-0372-54254C38C60A}"/>
              </a:ext>
            </a:extLst>
          </p:cNvPr>
          <p:cNvGrpSpPr/>
          <p:nvPr/>
        </p:nvGrpSpPr>
        <p:grpSpPr>
          <a:xfrm>
            <a:off x="745064" y="5420288"/>
            <a:ext cx="10668000" cy="793750"/>
            <a:chOff x="762000" y="1612007"/>
            <a:chExt cx="10668000" cy="793750"/>
          </a:xfrm>
        </p:grpSpPr>
        <p:sp>
          <p:nvSpPr>
            <p:cNvPr id="49" name="Shape 4">
              <a:extLst>
                <a:ext uri="{FF2B5EF4-FFF2-40B4-BE49-F238E27FC236}">
                  <a16:creationId xmlns:a16="http://schemas.microsoft.com/office/drawing/2014/main" id="{BCFE2B58-A085-F1F5-20F4-46115A50B296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0" name="Text 6">
              <a:extLst>
                <a:ext uri="{FF2B5EF4-FFF2-40B4-BE49-F238E27FC236}">
                  <a16:creationId xmlns:a16="http://schemas.microsoft.com/office/drawing/2014/main" id="{4232A64D-F785-0007-1F89-1A5344A71B1F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Hypotheses on Root Causes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6D3C6E2-CCE7-64F9-7F7E-43C02638C18C}"/>
              </a:ext>
            </a:extLst>
          </p:cNvPr>
          <p:cNvGrpSpPr/>
          <p:nvPr/>
        </p:nvGrpSpPr>
        <p:grpSpPr>
          <a:xfrm>
            <a:off x="753532" y="6347388"/>
            <a:ext cx="10668000" cy="793750"/>
            <a:chOff x="762000" y="1612007"/>
            <a:chExt cx="10668000" cy="793750"/>
          </a:xfrm>
        </p:grpSpPr>
        <p:sp>
          <p:nvSpPr>
            <p:cNvPr id="52" name="Shape 4">
              <a:extLst>
                <a:ext uri="{FF2B5EF4-FFF2-40B4-BE49-F238E27FC236}">
                  <a16:creationId xmlns:a16="http://schemas.microsoft.com/office/drawing/2014/main" id="{AE4DBF2E-BBCB-6120-0A60-E7A9EB337C48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3" name="Text 6">
              <a:extLst>
                <a:ext uri="{FF2B5EF4-FFF2-40B4-BE49-F238E27FC236}">
                  <a16:creationId xmlns:a16="http://schemas.microsoft.com/office/drawing/2014/main" id="{6390B9BC-8773-D57F-74CE-ED06A01015D2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Implications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05629A98-AB72-642D-941D-90F7F7D6ECC9}"/>
              </a:ext>
            </a:extLst>
          </p:cNvPr>
          <p:cNvGrpSpPr/>
          <p:nvPr/>
        </p:nvGrpSpPr>
        <p:grpSpPr>
          <a:xfrm>
            <a:off x="762000" y="7274487"/>
            <a:ext cx="10668000" cy="793750"/>
            <a:chOff x="762000" y="1612007"/>
            <a:chExt cx="10668000" cy="793750"/>
          </a:xfrm>
        </p:grpSpPr>
        <p:sp>
          <p:nvSpPr>
            <p:cNvPr id="55" name="Shape 4">
              <a:extLst>
                <a:ext uri="{FF2B5EF4-FFF2-40B4-BE49-F238E27FC236}">
                  <a16:creationId xmlns:a16="http://schemas.microsoft.com/office/drawing/2014/main" id="{C3728B8F-5B70-8C16-6AD9-F0CA73DE63EF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6" name="Text 6">
              <a:extLst>
                <a:ext uri="{FF2B5EF4-FFF2-40B4-BE49-F238E27FC236}">
                  <a16:creationId xmlns:a16="http://schemas.microsoft.com/office/drawing/2014/main" id="{CE7AA7CA-310A-74F8-C9A8-9A0BA9EA402E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Conclusion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D792C71-1555-AF99-6D69-D68C1FCE1957}"/>
              </a:ext>
            </a:extLst>
          </p:cNvPr>
          <p:cNvGrpSpPr/>
          <p:nvPr/>
        </p:nvGrpSpPr>
        <p:grpSpPr>
          <a:xfrm>
            <a:off x="1449914" y="3993686"/>
            <a:ext cx="9963150" cy="596900"/>
            <a:chOff x="1449914" y="3312088"/>
            <a:chExt cx="9963150" cy="596900"/>
          </a:xfrm>
        </p:grpSpPr>
        <p:sp>
          <p:nvSpPr>
            <p:cNvPr id="59" name="Shape 10">
              <a:extLst>
                <a:ext uri="{FF2B5EF4-FFF2-40B4-BE49-F238E27FC236}">
                  <a16:creationId xmlns:a16="http://schemas.microsoft.com/office/drawing/2014/main" id="{A28E4B62-938E-55AD-884A-D859EC3F7CE3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60" name="Shape 11">
              <a:extLst>
                <a:ext uri="{FF2B5EF4-FFF2-40B4-BE49-F238E27FC236}">
                  <a16:creationId xmlns:a16="http://schemas.microsoft.com/office/drawing/2014/main" id="{9E8E7603-0083-CBC7-4633-6E4640966854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1" name="Text 13">
              <a:extLst>
                <a:ext uri="{FF2B5EF4-FFF2-40B4-BE49-F238E27FC236}">
                  <a16:creationId xmlns:a16="http://schemas.microsoft.com/office/drawing/2014/main" id="{5706F763-D099-B1A5-747C-BA0CB93E7B89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21466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Retention Failure</a:t>
              </a:r>
              <a:endParaRPr lang="en-US" sz="2800" b="1" dirty="0">
                <a:solidFill>
                  <a:srgbClr val="21466E"/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E2CD131-23B5-91B6-7D42-FA0DFC11DFCD}"/>
              </a:ext>
            </a:extLst>
          </p:cNvPr>
          <p:cNvGrpSpPr/>
          <p:nvPr/>
        </p:nvGrpSpPr>
        <p:grpSpPr>
          <a:xfrm>
            <a:off x="1449914" y="4690037"/>
            <a:ext cx="9963150" cy="596900"/>
            <a:chOff x="1449914" y="3312088"/>
            <a:chExt cx="9963150" cy="596900"/>
          </a:xfrm>
        </p:grpSpPr>
        <p:sp>
          <p:nvSpPr>
            <p:cNvPr id="63" name="Shape 10">
              <a:extLst>
                <a:ext uri="{FF2B5EF4-FFF2-40B4-BE49-F238E27FC236}">
                  <a16:creationId xmlns:a16="http://schemas.microsoft.com/office/drawing/2014/main" id="{EC9E467D-5A55-E607-BDDB-4B828CE74B05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64" name="Shape 11">
              <a:extLst>
                <a:ext uri="{FF2B5EF4-FFF2-40B4-BE49-F238E27FC236}">
                  <a16:creationId xmlns:a16="http://schemas.microsoft.com/office/drawing/2014/main" id="{8A011AED-C258-8C47-3B1F-6931736D2592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5" name="Text 13">
              <a:extLst>
                <a:ext uri="{FF2B5EF4-FFF2-40B4-BE49-F238E27FC236}">
                  <a16:creationId xmlns:a16="http://schemas.microsoft.com/office/drawing/2014/main" id="{C8AE76E1-6D77-776A-37E5-392A0AB3ADCF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Reliability of Processing-Using-DRAM Operations</a:t>
              </a:r>
              <a:endParaRPr lang="en-US" sz="2800" b="1" dirty="0">
                <a:solidFill>
                  <a:schemeClr val="bg2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6621640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D90FAB-8729-7181-982E-5AE2DF28A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0EC115-3E17-02B6-B1E7-F149FBA4B6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Retention failure characterization workflow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Set DRAM temperature to </a:t>
            </a:r>
            <a:r>
              <a:rPr lang="en-US" b="1" dirty="0"/>
              <a:t>95°C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Write “1” to the DRAM row under test using either </a:t>
            </a:r>
            <a:r>
              <a:rPr lang="en-US" b="1" dirty="0" err="1">
                <a:solidFill>
                  <a:srgbClr val="2F7E2F"/>
                </a:solidFill>
              </a:rPr>
              <a:t>SameWrite</a:t>
            </a:r>
            <a:r>
              <a:rPr lang="en-US" dirty="0"/>
              <a:t> or </a:t>
            </a:r>
            <a:r>
              <a:rPr lang="en-US" b="1" dirty="0">
                <a:solidFill>
                  <a:srgbClr val="C32D4B"/>
                </a:solidFill>
              </a:rPr>
              <a:t>OverWrite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Pause DRAM auto-refresh for </a:t>
            </a:r>
            <a:r>
              <a:rPr lang="en-US" b="1" dirty="0"/>
              <a:t>4096 </a:t>
            </a:r>
            <a:r>
              <a:rPr lang="en-US" b="1" dirty="0" err="1"/>
              <a:t>ms</a:t>
            </a:r>
            <a:endParaRPr lang="en-US" b="1" dirty="0"/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Read back data and check for bitflips</a:t>
            </a:r>
          </a:p>
          <a:p>
            <a:endParaRPr lang="en-US" b="1" dirty="0"/>
          </a:p>
          <a:p>
            <a:r>
              <a:rPr lang="en-US" b="1" dirty="0"/>
              <a:t>Key metric:</a:t>
            </a:r>
            <a:r>
              <a:rPr lang="en-US" dirty="0"/>
              <a:t> Number of retention failure bitflips</a:t>
            </a:r>
            <a:endParaRPr lang="en-US" b="1" dirty="0"/>
          </a:p>
          <a:p>
            <a:pPr lvl="1"/>
            <a:r>
              <a:rPr lang="en-US" dirty="0"/>
              <a:t>The same 128 tested rows as in read disturbance tests</a:t>
            </a:r>
          </a:p>
          <a:p>
            <a:pPr lvl="1"/>
            <a:r>
              <a:rPr lang="en-US" dirty="0"/>
              <a:t>50 experiment repetitions</a:t>
            </a:r>
          </a:p>
          <a:p>
            <a:pPr lvl="1"/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4BAFE4-C69D-21FB-DA6D-C7FF93F9AF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on Retention Failure (I) - Methodology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DDC476CD-7A1E-F8BB-A45D-B9C745586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2052239B-E7C9-D55D-89C8-5F275BB02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29</a:t>
            </a:fld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2997928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E3987-84E5-57A3-D73F-5E6AD3EB22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83FA8D-4D90-03B5-EE13-73DB36E957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AF8591-E428-E910-7ED3-060395A42C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on Retention Failure (II)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2BB3127-24D9-E6AB-2D8D-2CFEC65EE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206C8CC-FC7B-D0FF-539B-6D79101727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30</a:t>
            </a:fld>
            <a:endParaRPr lang="LID4096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3D1CFF-D541-C0F3-1AFA-854F8D203B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0134" y="3374372"/>
            <a:ext cx="9211731" cy="467690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8EF756D-0B0D-8333-E84D-F6BF55990697}"/>
              </a:ext>
            </a:extLst>
          </p:cNvPr>
          <p:cNvSpPr txBox="1">
            <a:spLocks/>
          </p:cNvSpPr>
          <p:nvPr/>
        </p:nvSpPr>
        <p:spPr>
          <a:xfrm>
            <a:off x="522886" y="1549403"/>
            <a:ext cx="11525181" cy="6789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04813" indent="-4048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36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798513" indent="-341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2pPr>
            <a:lvl3pPr marL="1203325" indent="-2889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Distribution of </a:t>
            </a:r>
            <a:r>
              <a:rPr lang="en-US" b="1" dirty="0"/>
              <a:t>retention failure bitflip counts</a:t>
            </a:r>
            <a:br>
              <a:rPr lang="en-US" b="1" dirty="0"/>
            </a:br>
            <a:r>
              <a:rPr lang="en-US" dirty="0"/>
              <a:t>per row (y-axis) from 16 example rows (x-axis)</a:t>
            </a:r>
          </a:p>
          <a:p>
            <a:r>
              <a:rPr lang="en-US" dirty="0"/>
              <a:t>DejaVu patterns (</a:t>
            </a:r>
            <a:r>
              <a:rPr lang="en-US" b="1" dirty="0">
                <a:solidFill>
                  <a:srgbClr val="C32D4B"/>
                </a:solidFill>
              </a:rPr>
              <a:t>OverWrite</a:t>
            </a:r>
            <a:r>
              <a:rPr lang="en-US" dirty="0"/>
              <a:t> and </a:t>
            </a:r>
            <a:r>
              <a:rPr lang="en-US" b="1" dirty="0" err="1">
                <a:solidFill>
                  <a:srgbClr val="2F7E2F"/>
                </a:solidFill>
              </a:rPr>
              <a:t>SameWrite</a:t>
            </a:r>
            <a:r>
              <a:rPr lang="en-US" dirty="0"/>
              <a:t>)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77048AF-12E1-F9F5-8541-1110B6E916EB}"/>
              </a:ext>
            </a:extLst>
          </p:cNvPr>
          <p:cNvGrpSpPr/>
          <p:nvPr/>
        </p:nvGrpSpPr>
        <p:grpSpPr>
          <a:xfrm>
            <a:off x="2384385" y="4829289"/>
            <a:ext cx="8041564" cy="3062135"/>
            <a:chOff x="2384385" y="4829289"/>
            <a:chExt cx="8041564" cy="3062135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1AFC7DF-86AC-0209-B279-2F95087377D7}"/>
                </a:ext>
              </a:extLst>
            </p:cNvPr>
            <p:cNvSpPr/>
            <p:nvPr/>
          </p:nvSpPr>
          <p:spPr>
            <a:xfrm>
              <a:off x="2384385" y="4861367"/>
              <a:ext cx="405114" cy="71763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44414C4-2949-DEA5-B019-C706AC3B59C5}"/>
                </a:ext>
              </a:extLst>
            </p:cNvPr>
            <p:cNvSpPr/>
            <p:nvPr/>
          </p:nvSpPr>
          <p:spPr>
            <a:xfrm>
              <a:off x="2941899" y="7173794"/>
              <a:ext cx="405114" cy="71763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1194A990-4351-D8E1-BB3D-08A17BFA9C3E}"/>
                </a:ext>
              </a:extLst>
            </p:cNvPr>
            <p:cNvSpPr/>
            <p:nvPr/>
          </p:nvSpPr>
          <p:spPr>
            <a:xfrm>
              <a:off x="3442731" y="5220182"/>
              <a:ext cx="405114" cy="93755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BFD1617-47E1-722B-0236-02FFFAE4F0E7}"/>
                </a:ext>
              </a:extLst>
            </p:cNvPr>
            <p:cNvSpPr/>
            <p:nvPr/>
          </p:nvSpPr>
          <p:spPr>
            <a:xfrm>
              <a:off x="3911506" y="5922380"/>
              <a:ext cx="405114" cy="93755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CDADFC9-A2C8-CEC3-D480-0BF61AEB4DB5}"/>
                </a:ext>
              </a:extLst>
            </p:cNvPr>
            <p:cNvSpPr/>
            <p:nvPr/>
          </p:nvSpPr>
          <p:spPr>
            <a:xfrm>
              <a:off x="4380281" y="4984830"/>
              <a:ext cx="405114" cy="93755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7CA2332-A378-E8E2-4C98-A1924B1E9525}"/>
                </a:ext>
              </a:extLst>
            </p:cNvPr>
            <p:cNvSpPr/>
            <p:nvPr/>
          </p:nvSpPr>
          <p:spPr>
            <a:xfrm>
              <a:off x="5008314" y="5460108"/>
              <a:ext cx="405114" cy="93755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9ADE5B7A-5934-FE57-AC90-522F00DEAD60}"/>
                </a:ext>
              </a:extLst>
            </p:cNvPr>
            <p:cNvSpPr/>
            <p:nvPr/>
          </p:nvSpPr>
          <p:spPr>
            <a:xfrm>
              <a:off x="5474992" y="5137230"/>
              <a:ext cx="405114" cy="93755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83A45A5-DC6B-A927-BCE2-D5DE33227D06}"/>
                </a:ext>
              </a:extLst>
            </p:cNvPr>
            <p:cNvSpPr/>
            <p:nvPr/>
          </p:nvSpPr>
          <p:spPr>
            <a:xfrm>
              <a:off x="5930519" y="6856614"/>
              <a:ext cx="405114" cy="93755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97BB870-707C-8328-984F-1617F2AF3A22}"/>
                </a:ext>
              </a:extLst>
            </p:cNvPr>
            <p:cNvSpPr/>
            <p:nvPr/>
          </p:nvSpPr>
          <p:spPr>
            <a:xfrm>
              <a:off x="6442240" y="5758405"/>
              <a:ext cx="405114" cy="93755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42335B6-044F-0A76-7CEA-B694A80FE9CD}"/>
                </a:ext>
              </a:extLst>
            </p:cNvPr>
            <p:cNvSpPr/>
            <p:nvPr/>
          </p:nvSpPr>
          <p:spPr>
            <a:xfrm>
              <a:off x="6959331" y="6397658"/>
              <a:ext cx="405114" cy="93755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CC91876F-776A-DAA8-D85D-2A07D5370E21}"/>
                </a:ext>
              </a:extLst>
            </p:cNvPr>
            <p:cNvSpPr/>
            <p:nvPr/>
          </p:nvSpPr>
          <p:spPr>
            <a:xfrm>
              <a:off x="7471052" y="6102504"/>
              <a:ext cx="405114" cy="93755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0D88ABD-2787-0118-E39B-2D9087ECEB23}"/>
                </a:ext>
              </a:extLst>
            </p:cNvPr>
            <p:cNvSpPr/>
            <p:nvPr/>
          </p:nvSpPr>
          <p:spPr>
            <a:xfrm>
              <a:off x="8026305" y="5688957"/>
              <a:ext cx="361581" cy="1006998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B71F504-BB32-9FC5-2336-7D5BB164E1F3}"/>
                </a:ext>
              </a:extLst>
            </p:cNvPr>
            <p:cNvSpPr/>
            <p:nvPr/>
          </p:nvSpPr>
          <p:spPr>
            <a:xfrm>
              <a:off x="8499864" y="6856614"/>
              <a:ext cx="405114" cy="93755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AB80592-6763-6E32-1CD8-7FFF91C6D197}"/>
                </a:ext>
              </a:extLst>
            </p:cNvPr>
            <p:cNvSpPr/>
            <p:nvPr/>
          </p:nvSpPr>
          <p:spPr>
            <a:xfrm>
              <a:off x="9463321" y="4829289"/>
              <a:ext cx="405114" cy="93755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09335D00-1A67-3E08-7F08-6B2EE8AF407C}"/>
                </a:ext>
              </a:extLst>
            </p:cNvPr>
            <p:cNvSpPr/>
            <p:nvPr/>
          </p:nvSpPr>
          <p:spPr>
            <a:xfrm>
              <a:off x="10020835" y="5137230"/>
              <a:ext cx="405114" cy="93755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81D5F57-BB05-C798-80DB-3103145B33DB}"/>
                </a:ext>
              </a:extLst>
            </p:cNvPr>
            <p:cNvSpPr/>
            <p:nvPr/>
          </p:nvSpPr>
          <p:spPr>
            <a:xfrm>
              <a:off x="8997492" y="7173794"/>
              <a:ext cx="405114" cy="717630"/>
            </a:xfrm>
            <a:prstGeom prst="rect">
              <a:avLst/>
            </a:prstGeom>
            <a:solidFill>
              <a:srgbClr val="FFFFFF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</p:grpSp>
    </p:spTree>
    <p:extLst>
      <p:ext uri="{BB962C8B-B14F-4D97-AF65-F5344CB8AC3E}">
        <p14:creationId xmlns:p14="http://schemas.microsoft.com/office/powerpoint/2010/main" val="3289261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743EA-83BE-E6EF-39A6-788DBD0DA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B875D-ED1B-46F6-0382-211A8FA58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649991-80D0-F1CE-1E74-37B226CAB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on Retention Failure (III)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19A537B-F89F-7FE5-5486-C79674324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FA4FCEE-54B7-AB37-C4D4-06C23C642E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31</a:t>
            </a:fld>
            <a:endParaRPr lang="LID4096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9423A56-7002-FA98-6E6C-0CAEA587ABF5}"/>
              </a:ext>
            </a:extLst>
          </p:cNvPr>
          <p:cNvSpPr txBox="1">
            <a:spLocks/>
          </p:cNvSpPr>
          <p:nvPr/>
        </p:nvSpPr>
        <p:spPr>
          <a:xfrm>
            <a:off x="522886" y="1549403"/>
            <a:ext cx="11525181" cy="6789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04813" indent="-404813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36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798513" indent="-341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2pPr>
            <a:lvl3pPr marL="1203325" indent="-2889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Distribution of the </a:t>
            </a:r>
            <a:r>
              <a:rPr lang="en-US" b="1" dirty="0"/>
              <a:t>average</a:t>
            </a:r>
            <a:r>
              <a:rPr lang="en-US" dirty="0"/>
              <a:t> </a:t>
            </a:r>
            <a:r>
              <a:rPr lang="en-US" b="1" dirty="0"/>
              <a:t>retention failure bitflip counts </a:t>
            </a:r>
            <a:r>
              <a:rPr lang="en-US" dirty="0"/>
              <a:t>(y-axis) from all tested modules (x-axis)</a:t>
            </a:r>
          </a:p>
          <a:p>
            <a:r>
              <a:rPr lang="en-US" b="1" dirty="0">
                <a:solidFill>
                  <a:srgbClr val="C32D4B"/>
                </a:solidFill>
              </a:rPr>
              <a:t>OverWrite</a:t>
            </a:r>
            <a:r>
              <a:rPr lang="en-US" dirty="0"/>
              <a:t> normalized to </a:t>
            </a:r>
            <a:r>
              <a:rPr lang="en-US" b="1" dirty="0" err="1">
                <a:solidFill>
                  <a:srgbClr val="2F7E2F"/>
                </a:solidFill>
              </a:rPr>
              <a:t>SameWrite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E722F3-27C0-DD03-8A0C-6B8D2FE6C5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96" y="3681061"/>
            <a:ext cx="12165104" cy="421331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6D0145B3-8296-3E88-7B52-E67759827B9C}"/>
              </a:ext>
            </a:extLst>
          </p:cNvPr>
          <p:cNvGrpSpPr/>
          <p:nvPr/>
        </p:nvGrpSpPr>
        <p:grpSpPr>
          <a:xfrm>
            <a:off x="1095703" y="3881621"/>
            <a:ext cx="10893097" cy="3374312"/>
            <a:chOff x="867103" y="4052644"/>
            <a:chExt cx="11104764" cy="1587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7EAE32D-1FF4-262D-4085-E17EDA2FD465}"/>
                </a:ext>
              </a:extLst>
            </p:cNvPr>
            <p:cNvSpPr/>
            <p:nvPr/>
          </p:nvSpPr>
          <p:spPr>
            <a:xfrm>
              <a:off x="867103" y="4052644"/>
              <a:ext cx="11104764" cy="1587000"/>
            </a:xfrm>
            <a:prstGeom prst="rect">
              <a:avLst/>
            </a:prstGeom>
            <a:solidFill>
              <a:srgbClr val="C32D4B">
                <a:alpha val="25098"/>
              </a:srgbClr>
            </a:solidFill>
            <a:ln w="57150">
              <a:solidFill>
                <a:srgbClr val="C32D4B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6EC2B32-871F-FDF2-8C18-544E01DEB620}"/>
                </a:ext>
              </a:extLst>
            </p:cNvPr>
            <p:cNvSpPr txBox="1"/>
            <p:nvPr/>
          </p:nvSpPr>
          <p:spPr>
            <a:xfrm>
              <a:off x="3014482" y="4052644"/>
              <a:ext cx="6810005" cy="246080"/>
            </a:xfrm>
            <a:prstGeom prst="rect">
              <a:avLst/>
            </a:prstGeom>
            <a:solidFill>
              <a:srgbClr val="C32D4B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More vulnerable to retention failure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81E204E-D0CB-BE7D-7B61-86496D380B68}"/>
              </a:ext>
            </a:extLst>
          </p:cNvPr>
          <p:cNvSpPr txBox="1"/>
          <p:nvPr/>
        </p:nvSpPr>
        <p:spPr>
          <a:xfrm>
            <a:off x="3911506" y="3282201"/>
            <a:ext cx="47612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rgbClr val="C32D4B"/>
                </a:solidFill>
                <a:latin typeface="IBM Plex Sans" panose="020B0503050203000203" pitchFamily="34" charset="0"/>
              </a:rPr>
              <a:t>Avg: +10.4%, Max: +36.7%</a:t>
            </a:r>
            <a:endParaRPr lang="LID4096" sz="2800" b="1" dirty="0">
              <a:solidFill>
                <a:srgbClr val="C32D4B"/>
              </a:solidFill>
              <a:latin typeface="IBM Plex Sans" panose="020B0503050203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673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43EF4C-F53A-72AA-CDD4-07DFCF2633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6839C1-77FD-FE6D-4602-494EAA507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on Retention Failure (IV) - Takeaway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ED6F49DA-2C87-4B65-E5B2-704C1A28D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EB883D70-3CA8-6A47-8E9A-3F652ABCE9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32</a:t>
            </a:fld>
            <a:endParaRPr lang="LID4096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FF79CA6-ED9D-0EEB-23B6-9E1E8CCD175D}"/>
              </a:ext>
            </a:extLst>
          </p:cNvPr>
          <p:cNvGrpSpPr/>
          <p:nvPr/>
        </p:nvGrpSpPr>
        <p:grpSpPr>
          <a:xfrm>
            <a:off x="370489" y="3505988"/>
            <a:ext cx="11525179" cy="1956239"/>
            <a:chOff x="370489" y="3541397"/>
            <a:chExt cx="11525179" cy="1956239"/>
          </a:xfrm>
        </p:grpSpPr>
        <p:sp>
          <p:nvSpPr>
            <p:cNvPr id="9" name="Shape 9">
              <a:extLst>
                <a:ext uri="{FF2B5EF4-FFF2-40B4-BE49-F238E27FC236}">
                  <a16:creationId xmlns:a16="http://schemas.microsoft.com/office/drawing/2014/main" id="{F966C2F7-597E-87A9-3730-78D71DE0F20E}"/>
                </a:ext>
              </a:extLst>
            </p:cNvPr>
            <p:cNvSpPr/>
            <p:nvPr/>
          </p:nvSpPr>
          <p:spPr>
            <a:xfrm>
              <a:off x="370489" y="3541397"/>
              <a:ext cx="2296511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 anchor="ctr"/>
            <a:lstStyle/>
            <a:p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Takeaway 5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15F0734-A3EA-4D2B-98F4-A827991CC804}"/>
                </a:ext>
              </a:extLst>
            </p:cNvPr>
            <p:cNvSpPr/>
            <p:nvPr/>
          </p:nvSpPr>
          <p:spPr>
            <a:xfrm>
              <a:off x="402167" y="4030133"/>
              <a:ext cx="11493501" cy="1467503"/>
            </a:xfrm>
            <a:prstGeom prst="rect">
              <a:avLst/>
            </a:prstGeom>
            <a:solidFill>
              <a:srgbClr val="FBFCFD"/>
            </a:solidFill>
            <a:ln w="57150">
              <a:solidFill>
                <a:srgbClr val="2146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/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OverWrite significantly </a:t>
              </a:r>
              <a:r>
                <a:rPr lang="en-US" sz="3200" b="1" dirty="0">
                  <a:solidFill>
                    <a:srgbClr val="C32D4B"/>
                  </a:solidFill>
                  <a:latin typeface="IBM Plex Sans" panose="020B0503050203000203" pitchFamily="34" charset="0"/>
                </a:rPr>
                <a:t>worsens DRAM’s vulnerability </a:t>
              </a:r>
              <a:br>
                <a:rPr lang="en-US" sz="3200" b="1" dirty="0">
                  <a:solidFill>
                    <a:srgbClr val="C32D4B"/>
                  </a:solidFill>
                  <a:latin typeface="IBM Plex Sans" panose="020B0503050203000203" pitchFamily="34" charset="0"/>
                </a:rPr>
              </a:br>
              <a:r>
                <a:rPr lang="en-US" sz="3200" b="1" dirty="0">
                  <a:solidFill>
                    <a:srgbClr val="C32D4B"/>
                  </a:solidFill>
                  <a:latin typeface="IBM Plex Sans" panose="020B0503050203000203" pitchFamily="34" charset="0"/>
                </a:rPr>
                <a:t>to retention failures</a:t>
              </a:r>
              <a:endParaRPr lang="LID4096" sz="3200" b="1" dirty="0">
                <a:solidFill>
                  <a:srgbClr val="C32D4B"/>
                </a:solidFill>
                <a:latin typeface="IBM Plex Sans" panose="020B050305020300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884109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8BF16B-E5F1-AECA-67B9-2338FF4577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8CF9-E078-00E5-5030-1B8EC9903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Outline</a:t>
            </a:r>
            <a:endParaRPr lang="LID4096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C28B9572-EF3E-35CF-E231-F9D6D4089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E6D7157A-718F-5F7E-A681-50198AB12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33</a:t>
            </a:fld>
            <a:endParaRPr lang="LID4096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8C45DFB-9D85-3B2E-6FD8-C051FAAD724D}"/>
              </a:ext>
            </a:extLst>
          </p:cNvPr>
          <p:cNvGrpSpPr/>
          <p:nvPr/>
        </p:nvGrpSpPr>
        <p:grpSpPr>
          <a:xfrm>
            <a:off x="745064" y="1457888"/>
            <a:ext cx="10668000" cy="793750"/>
            <a:chOff x="762000" y="1612007"/>
            <a:chExt cx="10668000" cy="793750"/>
          </a:xfrm>
        </p:grpSpPr>
        <p:sp>
          <p:nvSpPr>
            <p:cNvPr id="16" name="Shape 4">
              <a:extLst>
                <a:ext uri="{FF2B5EF4-FFF2-40B4-BE49-F238E27FC236}">
                  <a16:creationId xmlns:a16="http://schemas.microsoft.com/office/drawing/2014/main" id="{B1BBAB87-6D74-168B-BF9A-BD680D3AA3EB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18" name="Text 6">
              <a:extLst>
                <a:ext uri="{FF2B5EF4-FFF2-40B4-BE49-F238E27FC236}">
                  <a16:creationId xmlns:a16="http://schemas.microsoft.com/office/drawing/2014/main" id="{81561740-B726-E2BD-056C-4FEB82DFA47E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rgbClr val="C0C0C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DRAM Background</a:t>
              </a:r>
              <a:endParaRPr lang="en-US" sz="3600" dirty="0">
                <a:solidFill>
                  <a:srgbClr val="C0C0C1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39D60246-3ABF-5917-E71D-3FFB2A8368EC}"/>
              </a:ext>
            </a:extLst>
          </p:cNvPr>
          <p:cNvGrpSpPr/>
          <p:nvPr/>
        </p:nvGrpSpPr>
        <p:grpSpPr>
          <a:xfrm>
            <a:off x="1449914" y="3312088"/>
            <a:ext cx="9963150" cy="596900"/>
            <a:chOff x="1449914" y="3312088"/>
            <a:chExt cx="9963150" cy="596900"/>
          </a:xfrm>
        </p:grpSpPr>
        <p:sp>
          <p:nvSpPr>
            <p:cNvPr id="22" name="Shape 10">
              <a:extLst>
                <a:ext uri="{FF2B5EF4-FFF2-40B4-BE49-F238E27FC236}">
                  <a16:creationId xmlns:a16="http://schemas.microsoft.com/office/drawing/2014/main" id="{74C207C8-92E3-3681-C8F5-838A6C12C05D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23" name="Shape 11">
              <a:extLst>
                <a:ext uri="{FF2B5EF4-FFF2-40B4-BE49-F238E27FC236}">
                  <a16:creationId xmlns:a16="http://schemas.microsoft.com/office/drawing/2014/main" id="{7AC9C16B-384C-67FB-0C75-FB93AA8C9843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rgbClr val="A6A6A6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25" name="Text 13">
              <a:extLst>
                <a:ext uri="{FF2B5EF4-FFF2-40B4-BE49-F238E27FC236}">
                  <a16:creationId xmlns:a16="http://schemas.microsoft.com/office/drawing/2014/main" id="{2135132B-BBA1-C4E7-19DE-EBCD9D35DEDA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AEAEA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Read Disturbance</a:t>
              </a:r>
              <a:endParaRPr lang="en-US" sz="2800" b="1" dirty="0">
                <a:solidFill>
                  <a:srgbClr val="AEAEAE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91A52B0-87AB-E300-809B-4195ECC0AC35}"/>
              </a:ext>
            </a:extLst>
          </p:cNvPr>
          <p:cNvGrpSpPr/>
          <p:nvPr/>
        </p:nvGrpSpPr>
        <p:grpSpPr>
          <a:xfrm>
            <a:off x="745064" y="2384988"/>
            <a:ext cx="10668000" cy="793750"/>
            <a:chOff x="762000" y="1612007"/>
            <a:chExt cx="10668000" cy="793750"/>
          </a:xfrm>
        </p:grpSpPr>
        <p:sp>
          <p:nvSpPr>
            <p:cNvPr id="46" name="Shape 4">
              <a:extLst>
                <a:ext uri="{FF2B5EF4-FFF2-40B4-BE49-F238E27FC236}">
                  <a16:creationId xmlns:a16="http://schemas.microsoft.com/office/drawing/2014/main" id="{4087A0E3-8F5B-BE34-0E2F-33E88740199F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47" name="Text 6">
              <a:extLst>
                <a:ext uri="{FF2B5EF4-FFF2-40B4-BE49-F238E27FC236}">
                  <a16:creationId xmlns:a16="http://schemas.microsoft.com/office/drawing/2014/main" id="{A0CC61B4-7F26-321E-4DCC-194AEA54B8AC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DejaVu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DF6C49F-590D-D1E5-7051-8E15BCE3C182}"/>
              </a:ext>
            </a:extLst>
          </p:cNvPr>
          <p:cNvGrpSpPr/>
          <p:nvPr/>
        </p:nvGrpSpPr>
        <p:grpSpPr>
          <a:xfrm>
            <a:off x="745064" y="5420288"/>
            <a:ext cx="10668000" cy="793750"/>
            <a:chOff x="762000" y="1612007"/>
            <a:chExt cx="10668000" cy="793750"/>
          </a:xfrm>
        </p:grpSpPr>
        <p:sp>
          <p:nvSpPr>
            <p:cNvPr id="49" name="Shape 4">
              <a:extLst>
                <a:ext uri="{FF2B5EF4-FFF2-40B4-BE49-F238E27FC236}">
                  <a16:creationId xmlns:a16="http://schemas.microsoft.com/office/drawing/2014/main" id="{6E264965-3EE0-C473-AC1B-EE892A2435BB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0" name="Text 6">
              <a:extLst>
                <a:ext uri="{FF2B5EF4-FFF2-40B4-BE49-F238E27FC236}">
                  <a16:creationId xmlns:a16="http://schemas.microsoft.com/office/drawing/2014/main" id="{8A4EDA6F-5512-525E-5F3A-CEE37D29A26F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Hypotheses on Root Causes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F60DD368-6DF2-1D10-2AF0-E96C689B02B7}"/>
              </a:ext>
            </a:extLst>
          </p:cNvPr>
          <p:cNvGrpSpPr/>
          <p:nvPr/>
        </p:nvGrpSpPr>
        <p:grpSpPr>
          <a:xfrm>
            <a:off x="753532" y="6347388"/>
            <a:ext cx="10668000" cy="793750"/>
            <a:chOff x="762000" y="1612007"/>
            <a:chExt cx="10668000" cy="793750"/>
          </a:xfrm>
        </p:grpSpPr>
        <p:sp>
          <p:nvSpPr>
            <p:cNvPr id="52" name="Shape 4">
              <a:extLst>
                <a:ext uri="{FF2B5EF4-FFF2-40B4-BE49-F238E27FC236}">
                  <a16:creationId xmlns:a16="http://schemas.microsoft.com/office/drawing/2014/main" id="{46B1BDF4-C015-872B-C37C-B584AD96CF69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3" name="Text 6">
              <a:extLst>
                <a:ext uri="{FF2B5EF4-FFF2-40B4-BE49-F238E27FC236}">
                  <a16:creationId xmlns:a16="http://schemas.microsoft.com/office/drawing/2014/main" id="{88E42FF9-5A6F-7B1C-6406-07F5A9D5188F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Implications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4FCA3F79-98E5-8C7A-7F25-CF88BE882946}"/>
              </a:ext>
            </a:extLst>
          </p:cNvPr>
          <p:cNvGrpSpPr/>
          <p:nvPr/>
        </p:nvGrpSpPr>
        <p:grpSpPr>
          <a:xfrm>
            <a:off x="762000" y="7274487"/>
            <a:ext cx="10668000" cy="793750"/>
            <a:chOff x="762000" y="1612007"/>
            <a:chExt cx="10668000" cy="793750"/>
          </a:xfrm>
        </p:grpSpPr>
        <p:sp>
          <p:nvSpPr>
            <p:cNvPr id="55" name="Shape 4">
              <a:extLst>
                <a:ext uri="{FF2B5EF4-FFF2-40B4-BE49-F238E27FC236}">
                  <a16:creationId xmlns:a16="http://schemas.microsoft.com/office/drawing/2014/main" id="{198D52E7-259D-2A77-13AF-1FABD695770E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6" name="Text 6">
              <a:extLst>
                <a:ext uri="{FF2B5EF4-FFF2-40B4-BE49-F238E27FC236}">
                  <a16:creationId xmlns:a16="http://schemas.microsoft.com/office/drawing/2014/main" id="{78D44A1F-4BEB-EAAE-F738-5515315BBA21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Conclusion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EBFD4D9-F810-D35B-F408-DAA2B51ADD2D}"/>
              </a:ext>
            </a:extLst>
          </p:cNvPr>
          <p:cNvGrpSpPr/>
          <p:nvPr/>
        </p:nvGrpSpPr>
        <p:grpSpPr>
          <a:xfrm>
            <a:off x="1449914" y="3993686"/>
            <a:ext cx="9963150" cy="596900"/>
            <a:chOff x="1449914" y="3312088"/>
            <a:chExt cx="9963150" cy="596900"/>
          </a:xfrm>
        </p:grpSpPr>
        <p:sp>
          <p:nvSpPr>
            <p:cNvPr id="59" name="Shape 10">
              <a:extLst>
                <a:ext uri="{FF2B5EF4-FFF2-40B4-BE49-F238E27FC236}">
                  <a16:creationId xmlns:a16="http://schemas.microsoft.com/office/drawing/2014/main" id="{63E2F422-2951-5AFD-869B-6283AC650FD1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60" name="Shape 11">
              <a:extLst>
                <a:ext uri="{FF2B5EF4-FFF2-40B4-BE49-F238E27FC236}">
                  <a16:creationId xmlns:a16="http://schemas.microsoft.com/office/drawing/2014/main" id="{8975EBD5-7A81-B5A9-9DB5-6CF11F4424D9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1" name="Text 13">
              <a:extLst>
                <a:ext uri="{FF2B5EF4-FFF2-40B4-BE49-F238E27FC236}">
                  <a16:creationId xmlns:a16="http://schemas.microsoft.com/office/drawing/2014/main" id="{C9876B4F-700B-04AB-6B5C-F0B76DA906B8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AEAEA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Retention Failure</a:t>
              </a:r>
              <a:endParaRPr lang="en-US" sz="2800" b="1" dirty="0">
                <a:solidFill>
                  <a:srgbClr val="AEAEAE"/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1DAE73B2-0B4A-97B7-A98C-DA11B46D4608}"/>
              </a:ext>
            </a:extLst>
          </p:cNvPr>
          <p:cNvGrpSpPr/>
          <p:nvPr/>
        </p:nvGrpSpPr>
        <p:grpSpPr>
          <a:xfrm>
            <a:off x="1449914" y="4690037"/>
            <a:ext cx="9963150" cy="596900"/>
            <a:chOff x="1449914" y="3312088"/>
            <a:chExt cx="9963150" cy="596900"/>
          </a:xfrm>
        </p:grpSpPr>
        <p:sp>
          <p:nvSpPr>
            <p:cNvPr id="63" name="Shape 10">
              <a:extLst>
                <a:ext uri="{FF2B5EF4-FFF2-40B4-BE49-F238E27FC236}">
                  <a16:creationId xmlns:a16="http://schemas.microsoft.com/office/drawing/2014/main" id="{AA03D5CF-BB21-4713-43E6-E0E231AF680E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64" name="Shape 11">
              <a:extLst>
                <a:ext uri="{FF2B5EF4-FFF2-40B4-BE49-F238E27FC236}">
                  <a16:creationId xmlns:a16="http://schemas.microsoft.com/office/drawing/2014/main" id="{48AA41EA-74DC-FBEC-D639-133C155F0176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5" name="Text 13">
              <a:extLst>
                <a:ext uri="{FF2B5EF4-FFF2-40B4-BE49-F238E27FC236}">
                  <a16:creationId xmlns:a16="http://schemas.microsoft.com/office/drawing/2014/main" id="{FBF92433-E5B1-78AB-5A48-025B2F43C1CA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21466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Reliability of Processing-Using-DRAM Operations</a:t>
              </a:r>
              <a:endParaRPr lang="en-US" sz="2800" b="1" dirty="0">
                <a:solidFill>
                  <a:srgbClr val="21466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409049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B858A-4D1A-B4C1-1721-7DF3D0DAA6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1A5219-4743-ACD9-CD5C-0A2C0BE5FE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err="1"/>
              <a:t>PuD</a:t>
            </a:r>
            <a:r>
              <a:rPr lang="en-US" b="1" dirty="0"/>
              <a:t> Operations:</a:t>
            </a:r>
            <a:r>
              <a:rPr lang="en-US" dirty="0"/>
              <a:t> </a:t>
            </a:r>
            <a:r>
              <a:rPr lang="en-US" b="1" dirty="0">
                <a:solidFill>
                  <a:srgbClr val="2F7E2F"/>
                </a:solidFill>
              </a:rPr>
              <a:t>16- and 32-row MAJ-3 operations</a:t>
            </a:r>
          </a:p>
          <a:p>
            <a:r>
              <a:rPr lang="en-US" b="1" dirty="0"/>
              <a:t>Input Data: Random pattern</a:t>
            </a:r>
          </a:p>
          <a:p>
            <a:pPr lvl="1"/>
            <a:r>
              <a:rPr lang="en-US" dirty="0"/>
              <a:t>Maximize inter-</a:t>
            </a:r>
            <a:r>
              <a:rPr lang="en-US" dirty="0" err="1"/>
              <a:t>bitline</a:t>
            </a:r>
            <a:r>
              <a:rPr lang="en-US" dirty="0"/>
              <a:t> interference during </a:t>
            </a:r>
            <a:br>
              <a:rPr lang="en-US" dirty="0"/>
            </a:br>
            <a:r>
              <a:rPr lang="en-US" dirty="0"/>
              <a:t>simultaneous multi-row activation</a:t>
            </a:r>
          </a:p>
          <a:p>
            <a:r>
              <a:rPr lang="en-US" b="1" dirty="0"/>
              <a:t>Reliability Metric: </a:t>
            </a:r>
            <a:r>
              <a:rPr lang="en-US" b="1" dirty="0" err="1">
                <a:solidFill>
                  <a:srgbClr val="C32D4B"/>
                </a:solidFill>
              </a:rPr>
              <a:t>Bitline</a:t>
            </a:r>
            <a:r>
              <a:rPr lang="en-US" b="1" dirty="0">
                <a:solidFill>
                  <a:srgbClr val="C32D4B"/>
                </a:solidFill>
              </a:rPr>
              <a:t> Failure Rate</a:t>
            </a:r>
          </a:p>
          <a:p>
            <a:pPr lvl="1"/>
            <a:r>
              <a:rPr lang="en-US" dirty="0"/>
              <a:t>Fraction of DRAM cells (</a:t>
            </a:r>
            <a:r>
              <a:rPr lang="en-US" dirty="0" err="1"/>
              <a:t>bitlines</a:t>
            </a:r>
            <a:r>
              <a:rPr lang="en-US" dirty="0"/>
              <a:t>) that produce an incorrect output in at least </a:t>
            </a:r>
            <a:r>
              <a:rPr lang="en-US" b="1" dirty="0">
                <a:solidFill>
                  <a:srgbClr val="C32D4B"/>
                </a:solidFill>
              </a:rPr>
              <a:t>1 of 1000 repetitions</a:t>
            </a:r>
          </a:p>
          <a:p>
            <a:r>
              <a:rPr lang="en-US" b="1" dirty="0"/>
              <a:t>Tested Input Rows</a:t>
            </a:r>
          </a:p>
          <a:p>
            <a:pPr lvl="1"/>
            <a:r>
              <a:rPr lang="en-US" dirty="0"/>
              <a:t>3 different subarrays</a:t>
            </a:r>
          </a:p>
          <a:p>
            <a:pPr lvl="1">
              <a:spcBef>
                <a:spcPts val="600"/>
              </a:spcBef>
            </a:pPr>
            <a:r>
              <a:rPr lang="en-US" b="1" dirty="0">
                <a:solidFill>
                  <a:srgbClr val="21466E"/>
                </a:solidFill>
              </a:rPr>
              <a:t>100 row groups</a:t>
            </a:r>
            <a:r>
              <a:rPr lang="en-US" dirty="0">
                <a:solidFill>
                  <a:srgbClr val="21466E"/>
                </a:solidFill>
              </a:rPr>
              <a:t> </a:t>
            </a:r>
            <a:r>
              <a:rPr lang="en-US" dirty="0"/>
              <a:t>from each subarray that can </a:t>
            </a:r>
            <a:br>
              <a:rPr lang="en-US" dirty="0"/>
            </a:br>
            <a:r>
              <a:rPr lang="en-US" dirty="0"/>
              <a:t>perform simultaneous multi-row activation</a:t>
            </a:r>
          </a:p>
          <a:p>
            <a:pPr lvl="1"/>
            <a:endParaRPr lang="en-US" b="1" dirty="0"/>
          </a:p>
          <a:p>
            <a:endParaRPr lang="en-US" b="1" dirty="0"/>
          </a:p>
          <a:p>
            <a:pPr lvl="1"/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2C89657-65EC-B523-99A4-B3E2F44AF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on </a:t>
            </a:r>
            <a:r>
              <a:rPr lang="en-US" dirty="0" err="1">
                <a:ea typeface="IBM Plex Sans" pitchFamily="34" charset="-122"/>
                <a:cs typeface="IBM Plex Sans" pitchFamily="34" charset="-120"/>
              </a:rPr>
              <a:t>PuD</a:t>
            </a:r>
            <a:r>
              <a:rPr lang="en-US" dirty="0">
                <a:ea typeface="IBM Plex Sans" pitchFamily="34" charset="-122"/>
                <a:cs typeface="IBM Plex Sans" pitchFamily="34" charset="-120"/>
              </a:rPr>
              <a:t> Reliability (I) - Methodology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4D324DD-8D0D-E632-AAE7-96607DA85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A6F9511-232D-7986-049B-141325D31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34</a:t>
            </a:fld>
            <a:endParaRPr lang="LID4096" dirty="0"/>
          </a:p>
        </p:txBody>
      </p:sp>
    </p:spTree>
    <p:extLst>
      <p:ext uri="{BB962C8B-B14F-4D97-AF65-F5344CB8AC3E}">
        <p14:creationId xmlns:p14="http://schemas.microsoft.com/office/powerpoint/2010/main" val="3887886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4994BD-1138-E143-C371-2FD825046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6E53A-78D2-7887-0BC2-08A18FACD8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b="1" dirty="0"/>
          </a:p>
          <a:p>
            <a:endParaRPr lang="en-US" b="1" dirty="0"/>
          </a:p>
          <a:p>
            <a:pPr lvl="1"/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2F7DBB-2DB2-2F12-B4A0-54FA2BC18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on </a:t>
            </a:r>
            <a:r>
              <a:rPr lang="en-US" dirty="0" err="1">
                <a:ea typeface="IBM Plex Sans" pitchFamily="34" charset="-122"/>
                <a:cs typeface="IBM Plex Sans" pitchFamily="34" charset="-120"/>
              </a:rPr>
              <a:t>PuD</a:t>
            </a:r>
            <a:r>
              <a:rPr lang="en-US" dirty="0">
                <a:ea typeface="IBM Plex Sans" pitchFamily="34" charset="-122"/>
                <a:cs typeface="IBM Plex Sans" pitchFamily="34" charset="-120"/>
              </a:rPr>
              <a:t> Reliability (II) - Results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C530A56D-52C7-4902-3953-1F6B8CA8C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CF035E3-0361-33D7-8A46-CBCED63C5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35</a:t>
            </a:fld>
            <a:endParaRPr lang="LID4096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D919AEA-2C45-3C75-EF0E-7B8B62A2ACB7}"/>
              </a:ext>
            </a:extLst>
          </p:cNvPr>
          <p:cNvSpPr txBox="1">
            <a:spLocks/>
          </p:cNvSpPr>
          <p:nvPr/>
        </p:nvSpPr>
        <p:spPr>
          <a:xfrm>
            <a:off x="522886" y="1549403"/>
            <a:ext cx="11525181" cy="6789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04813" indent="-404813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36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798513" indent="-341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2pPr>
            <a:lvl3pPr marL="1203325" indent="-2889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r>
              <a:rPr lang="en-US" dirty="0"/>
              <a:t>Failure rate reduction (y-axis) of DejaVu patterns (</a:t>
            </a:r>
            <a:r>
              <a:rPr lang="en-US" b="1" dirty="0">
                <a:solidFill>
                  <a:srgbClr val="C32D4B"/>
                </a:solidFill>
              </a:rPr>
              <a:t>OverWrite</a:t>
            </a:r>
            <a:r>
              <a:rPr lang="en-US" dirty="0"/>
              <a:t> and </a:t>
            </a:r>
            <a:r>
              <a:rPr lang="en-US" b="1" dirty="0" err="1">
                <a:solidFill>
                  <a:srgbClr val="2F7E2F"/>
                </a:solidFill>
              </a:rPr>
              <a:t>SameWrite</a:t>
            </a:r>
            <a:r>
              <a:rPr lang="en-US" dirty="0"/>
              <a:t>) for 16- and 32-row </a:t>
            </a:r>
            <a:br>
              <a:rPr lang="en-US" dirty="0"/>
            </a:br>
            <a:r>
              <a:rPr lang="en-US" dirty="0"/>
              <a:t>MAJ-3 operations</a:t>
            </a:r>
            <a:endParaRPr lang="en-US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9502FE1-7ACE-4FCD-C736-5EF4E2DBED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691" y="3432065"/>
            <a:ext cx="6308466" cy="4818173"/>
          </a:xfrm>
          <a:prstGeom prst="rect">
            <a:avLst/>
          </a:prstGeom>
        </p:spPr>
      </p:pic>
      <p:grpSp>
        <p:nvGrpSpPr>
          <p:cNvPr id="9" name="Group 8">
            <a:extLst>
              <a:ext uri="{FF2B5EF4-FFF2-40B4-BE49-F238E27FC236}">
                <a16:creationId xmlns:a16="http://schemas.microsoft.com/office/drawing/2014/main" id="{8658B9C1-FB2D-AA0D-66D1-870920A8C9BC}"/>
              </a:ext>
            </a:extLst>
          </p:cNvPr>
          <p:cNvGrpSpPr/>
          <p:nvPr/>
        </p:nvGrpSpPr>
        <p:grpSpPr>
          <a:xfrm>
            <a:off x="3911506" y="3573517"/>
            <a:ext cx="3635105" cy="3415072"/>
            <a:chOff x="3911506" y="3573517"/>
            <a:chExt cx="3635105" cy="341507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09DE16A-9C72-65D3-D819-33874BE900EE}"/>
                </a:ext>
              </a:extLst>
            </p:cNvPr>
            <p:cNvSpPr txBox="1"/>
            <p:nvPr/>
          </p:nvSpPr>
          <p:spPr>
            <a:xfrm>
              <a:off x="3911506" y="6526924"/>
              <a:ext cx="94929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2F7E2F"/>
                  </a:solidFill>
                  <a:latin typeface="IBM Plex Sans" panose="020B0503050203000203" pitchFamily="34" charset="0"/>
                </a:rPr>
                <a:t>5.8%</a:t>
              </a:r>
              <a:endParaRPr lang="LID4096" sz="2400" b="1" dirty="0">
                <a:solidFill>
                  <a:srgbClr val="2F7E2F"/>
                </a:solidFill>
                <a:latin typeface="IBM Plex Sans" panose="020B0503050203000203" pitchFamily="34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DE0A476-991B-CD25-29F6-D38D440B442B}"/>
                </a:ext>
              </a:extLst>
            </p:cNvPr>
            <p:cNvSpPr txBox="1"/>
            <p:nvPr/>
          </p:nvSpPr>
          <p:spPr>
            <a:xfrm>
              <a:off x="6412967" y="3573517"/>
              <a:ext cx="11336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2F7E2F"/>
                  </a:solidFill>
                  <a:latin typeface="IBM Plex Sans" panose="020B0503050203000203" pitchFamily="34" charset="0"/>
                </a:rPr>
                <a:t>30.6%</a:t>
              </a:r>
              <a:endParaRPr lang="LID4096" sz="2400" b="1" dirty="0">
                <a:solidFill>
                  <a:srgbClr val="2F7E2F"/>
                </a:solidFill>
                <a:latin typeface="IBM Plex Sans" panose="020B0503050203000203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0CC9DD4-6992-1CA3-8C1C-56A03FB4A354}"/>
              </a:ext>
            </a:extLst>
          </p:cNvPr>
          <p:cNvGrpSpPr/>
          <p:nvPr/>
        </p:nvGrpSpPr>
        <p:grpSpPr>
          <a:xfrm>
            <a:off x="4774095" y="3102739"/>
            <a:ext cx="3819033" cy="3335284"/>
            <a:chOff x="3911506" y="3653305"/>
            <a:chExt cx="3819033" cy="3335284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9946DDE-3021-CA26-E463-D06F703A2407}"/>
                </a:ext>
              </a:extLst>
            </p:cNvPr>
            <p:cNvSpPr txBox="1"/>
            <p:nvPr/>
          </p:nvSpPr>
          <p:spPr>
            <a:xfrm>
              <a:off x="3911506" y="6526924"/>
              <a:ext cx="11336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C32D4B"/>
                  </a:solidFill>
                  <a:latin typeface="IBM Plex Sans" panose="020B0503050203000203" pitchFamily="34" charset="0"/>
                </a:rPr>
                <a:t>10.7%</a:t>
              </a:r>
              <a:endParaRPr lang="LID4096" sz="2400" b="1" dirty="0">
                <a:solidFill>
                  <a:srgbClr val="C32D4B"/>
                </a:solidFill>
                <a:latin typeface="IBM Plex Sans" panose="020B0503050203000203" pitchFamily="34" charset="0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B3C1192-15F1-C1C7-8683-E0B08299DA67}"/>
                </a:ext>
              </a:extLst>
            </p:cNvPr>
            <p:cNvSpPr txBox="1"/>
            <p:nvPr/>
          </p:nvSpPr>
          <p:spPr>
            <a:xfrm>
              <a:off x="6596895" y="3653305"/>
              <a:ext cx="113364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b="1" dirty="0">
                  <a:solidFill>
                    <a:srgbClr val="C32D4B"/>
                  </a:solidFill>
                  <a:latin typeface="IBM Plex Sans" panose="020B0503050203000203" pitchFamily="34" charset="0"/>
                </a:rPr>
                <a:t>32.7%</a:t>
              </a:r>
              <a:endParaRPr lang="LID4096" sz="2400" b="1" dirty="0">
                <a:solidFill>
                  <a:srgbClr val="C32D4B"/>
                </a:solidFill>
                <a:latin typeface="IBM Plex Sans" panose="020B050305020300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5529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1E7224-BAF2-B299-98D5-24E042BBA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12FA45-8822-E639-CBB8-B7FC0BDEA2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US" b="1" dirty="0"/>
          </a:p>
          <a:p>
            <a:endParaRPr lang="en-US" b="1" dirty="0"/>
          </a:p>
          <a:p>
            <a:pPr lvl="1"/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FD876F-C660-335F-66C0-223E60670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DejaVu on </a:t>
            </a:r>
            <a:r>
              <a:rPr lang="en-US" dirty="0" err="1">
                <a:ea typeface="IBM Plex Sans" pitchFamily="34" charset="-122"/>
                <a:cs typeface="IBM Plex Sans" pitchFamily="34" charset="-120"/>
              </a:rPr>
              <a:t>PuD</a:t>
            </a:r>
            <a:r>
              <a:rPr lang="en-US" dirty="0">
                <a:ea typeface="IBM Plex Sans" pitchFamily="34" charset="-122"/>
                <a:cs typeface="IBM Plex Sans" pitchFamily="34" charset="-120"/>
              </a:rPr>
              <a:t> Reliability (III) - Takeaway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CAA690C-B63E-19ED-4913-FB59EBE4F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7B1B73F2-4E44-0437-D9DA-4B0FDF6022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36</a:t>
            </a:fld>
            <a:endParaRPr lang="LID4096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29BCF90-E20A-140C-1E24-6E030BC86B0E}"/>
              </a:ext>
            </a:extLst>
          </p:cNvPr>
          <p:cNvSpPr txBox="1">
            <a:spLocks/>
          </p:cNvSpPr>
          <p:nvPr/>
        </p:nvSpPr>
        <p:spPr>
          <a:xfrm>
            <a:off x="522886" y="1549403"/>
            <a:ext cx="11525181" cy="67897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404813" indent="-404813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36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 marL="798513" indent="-3413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32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2pPr>
            <a:lvl3pPr marL="1203325" indent="-28892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28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rgbClr val="21466E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IBM Plex Sans" panose="020B0503050203000203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" panose="05000000000000000000" pitchFamily="2" charset="2"/>
              <a:buNone/>
            </a:pPr>
            <a:endParaRPr lang="en-US" b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B156011-7038-FCBA-08B4-2D1AD76864F4}"/>
              </a:ext>
            </a:extLst>
          </p:cNvPr>
          <p:cNvGrpSpPr/>
          <p:nvPr/>
        </p:nvGrpSpPr>
        <p:grpSpPr>
          <a:xfrm>
            <a:off x="370489" y="3382223"/>
            <a:ext cx="11525179" cy="1946162"/>
            <a:chOff x="370489" y="3541397"/>
            <a:chExt cx="11525179" cy="2571537"/>
          </a:xfrm>
        </p:grpSpPr>
        <p:sp>
          <p:nvSpPr>
            <p:cNvPr id="7" name="Shape 9">
              <a:extLst>
                <a:ext uri="{FF2B5EF4-FFF2-40B4-BE49-F238E27FC236}">
                  <a16:creationId xmlns:a16="http://schemas.microsoft.com/office/drawing/2014/main" id="{C8F5559F-EA80-78B4-63C1-A920EC3EB153}"/>
                </a:ext>
              </a:extLst>
            </p:cNvPr>
            <p:cNvSpPr/>
            <p:nvPr/>
          </p:nvSpPr>
          <p:spPr>
            <a:xfrm>
              <a:off x="370489" y="3541397"/>
              <a:ext cx="2205566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 anchor="ctr"/>
            <a:lstStyle/>
            <a:p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Takeaway 6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59B6CB2-ABC6-BBAD-A47C-AB6BC438A05D}"/>
                </a:ext>
              </a:extLst>
            </p:cNvPr>
            <p:cNvSpPr/>
            <p:nvPr/>
          </p:nvSpPr>
          <p:spPr>
            <a:xfrm>
              <a:off x="402167" y="4030133"/>
              <a:ext cx="11493501" cy="2082801"/>
            </a:xfrm>
            <a:prstGeom prst="rect">
              <a:avLst/>
            </a:prstGeom>
            <a:solidFill>
              <a:srgbClr val="FBFCFD"/>
            </a:solidFill>
            <a:ln w="57150">
              <a:solidFill>
                <a:srgbClr val="2146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/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Both </a:t>
              </a:r>
              <a:r>
                <a:rPr lang="en-US" sz="3200" b="1" dirty="0">
                  <a:solidFill>
                    <a:srgbClr val="C32D4B"/>
                  </a:solidFill>
                  <a:latin typeface="IBM Plex Sans" panose="020B0503050203000203" pitchFamily="34" charset="0"/>
                </a:rPr>
                <a:t>OverWrite 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and</a:t>
              </a:r>
              <a:r>
                <a:rPr lang="en-US" sz="3200" b="1" dirty="0">
                  <a:solidFill>
                    <a:srgbClr val="C32D4B"/>
                  </a:solidFill>
                  <a:latin typeface="IBM Plex Sans" panose="020B0503050203000203" pitchFamily="34" charset="0"/>
                </a:rPr>
                <a:t> </a:t>
              </a:r>
              <a:r>
                <a:rPr lang="en-US" sz="3200" b="1" dirty="0" err="1">
                  <a:solidFill>
                    <a:srgbClr val="2F7E2F"/>
                  </a:solidFill>
                  <a:latin typeface="IBM Plex Sans" panose="020B0503050203000203" pitchFamily="34" charset="0"/>
                </a:rPr>
                <a:t>SameWrite</a:t>
              </a:r>
              <a:r>
                <a:rPr lang="en-US" sz="3200" dirty="0">
                  <a:solidFill>
                    <a:srgbClr val="2F7E2F"/>
                  </a:solidFill>
                  <a:latin typeface="IBM Plex Sans" panose="020B0503050203000203" pitchFamily="34" charset="0"/>
                </a:rPr>
                <a:t> 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significantly </a:t>
              </a:r>
              <a:r>
                <a:rPr lang="en-US" sz="3200" b="1" dirty="0">
                  <a:solidFill>
                    <a:srgbClr val="E97132"/>
                  </a:solidFill>
                  <a:latin typeface="IBM Plex Sans" panose="020B0503050203000203" pitchFamily="34" charset="0"/>
                </a:rPr>
                <a:t>improves the reliability </a:t>
              </a:r>
              <a:r>
                <a:rPr lang="en-US" sz="3200" b="1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of Processing-Using-DRAM operations</a:t>
              </a:r>
              <a:endParaRPr lang="LID4096" sz="3200" b="1" dirty="0">
                <a:solidFill>
                  <a:schemeClr val="tx1"/>
                </a:solidFill>
                <a:latin typeface="IBM Plex Sans" panose="020B050305020300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6858881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98A9DF-26F6-C6BF-0153-ACD28AC65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DE1C43-FC62-7322-92F4-633E12C446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Outline</a:t>
            </a:r>
            <a:endParaRPr lang="LID4096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39A802AB-518D-BC0B-7339-BAEB7D52A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99FC9FFE-7ADA-FBDC-360A-9B56A0209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37</a:t>
            </a:fld>
            <a:endParaRPr lang="LID4096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4C41F5E-27C8-8974-5DEB-A67C63E6E410}"/>
              </a:ext>
            </a:extLst>
          </p:cNvPr>
          <p:cNvGrpSpPr/>
          <p:nvPr/>
        </p:nvGrpSpPr>
        <p:grpSpPr>
          <a:xfrm>
            <a:off x="745064" y="1457888"/>
            <a:ext cx="10668000" cy="793750"/>
            <a:chOff x="762000" y="1612007"/>
            <a:chExt cx="10668000" cy="793750"/>
          </a:xfrm>
        </p:grpSpPr>
        <p:sp>
          <p:nvSpPr>
            <p:cNvPr id="16" name="Shape 4">
              <a:extLst>
                <a:ext uri="{FF2B5EF4-FFF2-40B4-BE49-F238E27FC236}">
                  <a16:creationId xmlns:a16="http://schemas.microsoft.com/office/drawing/2014/main" id="{46EA5ED2-2150-20E5-C7A1-D8D75440A7B9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18" name="Text 6">
              <a:extLst>
                <a:ext uri="{FF2B5EF4-FFF2-40B4-BE49-F238E27FC236}">
                  <a16:creationId xmlns:a16="http://schemas.microsoft.com/office/drawing/2014/main" id="{1B044051-36D5-86BC-1027-AD5F6033F6E5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rgbClr val="C0C0C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DRAM Background</a:t>
              </a:r>
              <a:endParaRPr lang="en-US" sz="3600" dirty="0">
                <a:solidFill>
                  <a:srgbClr val="C0C0C1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271A46EB-DF7F-5FAB-B544-F03DFF23E6F9}"/>
              </a:ext>
            </a:extLst>
          </p:cNvPr>
          <p:cNvGrpSpPr/>
          <p:nvPr/>
        </p:nvGrpSpPr>
        <p:grpSpPr>
          <a:xfrm>
            <a:off x="1449914" y="3312088"/>
            <a:ext cx="9963150" cy="596900"/>
            <a:chOff x="1449914" y="3312088"/>
            <a:chExt cx="9963150" cy="596900"/>
          </a:xfrm>
        </p:grpSpPr>
        <p:sp>
          <p:nvSpPr>
            <p:cNvPr id="22" name="Shape 10">
              <a:extLst>
                <a:ext uri="{FF2B5EF4-FFF2-40B4-BE49-F238E27FC236}">
                  <a16:creationId xmlns:a16="http://schemas.microsoft.com/office/drawing/2014/main" id="{BB9F72BF-0A19-3682-09A3-70DB923AEF63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23" name="Shape 11">
              <a:extLst>
                <a:ext uri="{FF2B5EF4-FFF2-40B4-BE49-F238E27FC236}">
                  <a16:creationId xmlns:a16="http://schemas.microsoft.com/office/drawing/2014/main" id="{449EEBAF-2853-BD7E-0882-B20D8D4137AE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rgbClr val="A6A6A6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25" name="Text 13">
              <a:extLst>
                <a:ext uri="{FF2B5EF4-FFF2-40B4-BE49-F238E27FC236}">
                  <a16:creationId xmlns:a16="http://schemas.microsoft.com/office/drawing/2014/main" id="{A953119E-3C1B-C8EF-54B7-1A4EB3645709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AEAEA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Read Disturbance</a:t>
              </a:r>
              <a:endParaRPr lang="en-US" sz="2800" b="1" dirty="0">
                <a:solidFill>
                  <a:srgbClr val="AEAEAE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4D1C2B16-19D9-A2B3-BAE8-6C384558BB2C}"/>
              </a:ext>
            </a:extLst>
          </p:cNvPr>
          <p:cNvGrpSpPr/>
          <p:nvPr/>
        </p:nvGrpSpPr>
        <p:grpSpPr>
          <a:xfrm>
            <a:off x="745064" y="2384988"/>
            <a:ext cx="10668000" cy="793750"/>
            <a:chOff x="762000" y="1612007"/>
            <a:chExt cx="10668000" cy="793750"/>
          </a:xfrm>
        </p:grpSpPr>
        <p:sp>
          <p:nvSpPr>
            <p:cNvPr id="46" name="Shape 4">
              <a:extLst>
                <a:ext uri="{FF2B5EF4-FFF2-40B4-BE49-F238E27FC236}">
                  <a16:creationId xmlns:a16="http://schemas.microsoft.com/office/drawing/2014/main" id="{53A3AE6A-36CD-183B-0C33-A4CD11453C18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47" name="Text 6">
              <a:extLst>
                <a:ext uri="{FF2B5EF4-FFF2-40B4-BE49-F238E27FC236}">
                  <a16:creationId xmlns:a16="http://schemas.microsoft.com/office/drawing/2014/main" id="{8043C733-5B42-3309-25FD-A4D4F704E581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rgbClr val="AEAEA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DejaVu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794CAE51-49D4-6035-5940-2783DF609454}"/>
              </a:ext>
            </a:extLst>
          </p:cNvPr>
          <p:cNvGrpSpPr/>
          <p:nvPr/>
        </p:nvGrpSpPr>
        <p:grpSpPr>
          <a:xfrm>
            <a:off x="745064" y="5420288"/>
            <a:ext cx="10668000" cy="793750"/>
            <a:chOff x="762000" y="1612007"/>
            <a:chExt cx="10668000" cy="793750"/>
          </a:xfrm>
        </p:grpSpPr>
        <p:sp>
          <p:nvSpPr>
            <p:cNvPr id="49" name="Shape 4">
              <a:extLst>
                <a:ext uri="{FF2B5EF4-FFF2-40B4-BE49-F238E27FC236}">
                  <a16:creationId xmlns:a16="http://schemas.microsoft.com/office/drawing/2014/main" id="{F7C348A0-5CC0-E8B5-5EE5-9664DAD3CFF9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0" name="Text 6">
              <a:extLst>
                <a:ext uri="{FF2B5EF4-FFF2-40B4-BE49-F238E27FC236}">
                  <a16:creationId xmlns:a16="http://schemas.microsoft.com/office/drawing/2014/main" id="{2D341C90-9EC6-5065-3DBB-83F85484C416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Hypotheses on Root Causes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B15136B2-BCF8-B19F-46E5-BF23A8AAE3EB}"/>
              </a:ext>
            </a:extLst>
          </p:cNvPr>
          <p:cNvGrpSpPr/>
          <p:nvPr/>
        </p:nvGrpSpPr>
        <p:grpSpPr>
          <a:xfrm>
            <a:off x="753532" y="6347388"/>
            <a:ext cx="10668000" cy="793750"/>
            <a:chOff x="762000" y="1612007"/>
            <a:chExt cx="10668000" cy="793750"/>
          </a:xfrm>
        </p:grpSpPr>
        <p:sp>
          <p:nvSpPr>
            <p:cNvPr id="52" name="Shape 4">
              <a:extLst>
                <a:ext uri="{FF2B5EF4-FFF2-40B4-BE49-F238E27FC236}">
                  <a16:creationId xmlns:a16="http://schemas.microsoft.com/office/drawing/2014/main" id="{F52AC337-2DD9-1EEF-2E77-A92C6E932D70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3" name="Text 6">
              <a:extLst>
                <a:ext uri="{FF2B5EF4-FFF2-40B4-BE49-F238E27FC236}">
                  <a16:creationId xmlns:a16="http://schemas.microsoft.com/office/drawing/2014/main" id="{0ABA8354-9747-C710-A96F-8A7CFB1D851B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Implications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B1F9568-15FD-456E-2AD7-5F6C3BB177D6}"/>
              </a:ext>
            </a:extLst>
          </p:cNvPr>
          <p:cNvGrpSpPr/>
          <p:nvPr/>
        </p:nvGrpSpPr>
        <p:grpSpPr>
          <a:xfrm>
            <a:off x="762000" y="7274487"/>
            <a:ext cx="10668000" cy="793750"/>
            <a:chOff x="762000" y="1612007"/>
            <a:chExt cx="10668000" cy="793750"/>
          </a:xfrm>
        </p:grpSpPr>
        <p:sp>
          <p:nvSpPr>
            <p:cNvPr id="55" name="Shape 4">
              <a:extLst>
                <a:ext uri="{FF2B5EF4-FFF2-40B4-BE49-F238E27FC236}">
                  <a16:creationId xmlns:a16="http://schemas.microsoft.com/office/drawing/2014/main" id="{4A9F1CED-4A89-8CC4-5B7F-06B1D11529DC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6" name="Text 6">
              <a:extLst>
                <a:ext uri="{FF2B5EF4-FFF2-40B4-BE49-F238E27FC236}">
                  <a16:creationId xmlns:a16="http://schemas.microsoft.com/office/drawing/2014/main" id="{D35E8980-49EE-8F06-B57F-6B12BAE2F775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Conclusion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E849C32-40CE-52D5-0488-A356B4E8C90F}"/>
              </a:ext>
            </a:extLst>
          </p:cNvPr>
          <p:cNvGrpSpPr/>
          <p:nvPr/>
        </p:nvGrpSpPr>
        <p:grpSpPr>
          <a:xfrm>
            <a:off x="1449914" y="3993686"/>
            <a:ext cx="9963150" cy="596900"/>
            <a:chOff x="1449914" y="3312088"/>
            <a:chExt cx="9963150" cy="596900"/>
          </a:xfrm>
        </p:grpSpPr>
        <p:sp>
          <p:nvSpPr>
            <p:cNvPr id="59" name="Shape 10">
              <a:extLst>
                <a:ext uri="{FF2B5EF4-FFF2-40B4-BE49-F238E27FC236}">
                  <a16:creationId xmlns:a16="http://schemas.microsoft.com/office/drawing/2014/main" id="{17688428-ABEC-950E-5658-CE6FA25F6FC4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60" name="Shape 11">
              <a:extLst>
                <a:ext uri="{FF2B5EF4-FFF2-40B4-BE49-F238E27FC236}">
                  <a16:creationId xmlns:a16="http://schemas.microsoft.com/office/drawing/2014/main" id="{1802A1D8-2D4D-FFFC-9048-130EB23F7903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1" name="Text 13">
              <a:extLst>
                <a:ext uri="{FF2B5EF4-FFF2-40B4-BE49-F238E27FC236}">
                  <a16:creationId xmlns:a16="http://schemas.microsoft.com/office/drawing/2014/main" id="{AF438DCD-F1E5-08AE-89C3-EFC0683DE839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AEAEA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Retention Failure</a:t>
              </a:r>
              <a:endParaRPr lang="en-US" sz="2800" b="1" dirty="0">
                <a:solidFill>
                  <a:srgbClr val="AEAEAE"/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6E290F0-0E35-046C-39E9-977014F544E6}"/>
              </a:ext>
            </a:extLst>
          </p:cNvPr>
          <p:cNvGrpSpPr/>
          <p:nvPr/>
        </p:nvGrpSpPr>
        <p:grpSpPr>
          <a:xfrm>
            <a:off x="1449914" y="4690037"/>
            <a:ext cx="9963150" cy="596900"/>
            <a:chOff x="1449914" y="3312088"/>
            <a:chExt cx="9963150" cy="596900"/>
          </a:xfrm>
        </p:grpSpPr>
        <p:sp>
          <p:nvSpPr>
            <p:cNvPr id="63" name="Shape 10">
              <a:extLst>
                <a:ext uri="{FF2B5EF4-FFF2-40B4-BE49-F238E27FC236}">
                  <a16:creationId xmlns:a16="http://schemas.microsoft.com/office/drawing/2014/main" id="{8D7089FE-9C49-2D40-F3DD-62A2A3F5E377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64" name="Shape 11">
              <a:extLst>
                <a:ext uri="{FF2B5EF4-FFF2-40B4-BE49-F238E27FC236}">
                  <a16:creationId xmlns:a16="http://schemas.microsoft.com/office/drawing/2014/main" id="{8828E9B5-BAD7-A952-499C-8920A655A321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rgbClr val="AEAEAE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5" name="Text 13">
              <a:extLst>
                <a:ext uri="{FF2B5EF4-FFF2-40B4-BE49-F238E27FC236}">
                  <a16:creationId xmlns:a16="http://schemas.microsoft.com/office/drawing/2014/main" id="{24B3D2D3-724E-E99E-94AE-9830FBBB8BCD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AEAEA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Reliability of Processing-Using-DRAM Operations</a:t>
              </a:r>
              <a:endParaRPr lang="en-US" sz="2800" b="1" dirty="0">
                <a:solidFill>
                  <a:srgbClr val="AEAEA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325828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A1CA1-2726-0B02-1196-591F597698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14B70F-BFCB-7312-1BBE-B06C22CC2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Hypotheses (I)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1971CD63-08D1-8CAE-B2A8-B77670EA6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6BF27DEC-5227-01CB-247A-D65CA659D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38</a:t>
            </a:fld>
            <a:endParaRPr lang="LID4096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285E0A40-0E08-916C-2550-EF03FCB92778}"/>
              </a:ext>
            </a:extLst>
          </p:cNvPr>
          <p:cNvGrpSpPr/>
          <p:nvPr/>
        </p:nvGrpSpPr>
        <p:grpSpPr>
          <a:xfrm>
            <a:off x="370488" y="1577131"/>
            <a:ext cx="11525180" cy="2571536"/>
            <a:chOff x="370488" y="3541397"/>
            <a:chExt cx="11525180" cy="2571536"/>
          </a:xfrm>
        </p:grpSpPr>
        <p:sp>
          <p:nvSpPr>
            <p:cNvPr id="8" name="Shape 9">
              <a:extLst>
                <a:ext uri="{FF2B5EF4-FFF2-40B4-BE49-F238E27FC236}">
                  <a16:creationId xmlns:a16="http://schemas.microsoft.com/office/drawing/2014/main" id="{CD6C3E4F-1212-F095-D3E3-B18D54CFF1B8}"/>
                </a:ext>
              </a:extLst>
            </p:cNvPr>
            <p:cNvSpPr/>
            <p:nvPr/>
          </p:nvSpPr>
          <p:spPr>
            <a:xfrm>
              <a:off x="370488" y="3541397"/>
              <a:ext cx="2389645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 anchor="ctr"/>
            <a:lstStyle/>
            <a:p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Hypothesis 1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C622042D-3A89-E82A-051C-07EF463B6DCD}"/>
                </a:ext>
              </a:extLst>
            </p:cNvPr>
            <p:cNvSpPr/>
            <p:nvPr/>
          </p:nvSpPr>
          <p:spPr>
            <a:xfrm>
              <a:off x="402167" y="4030133"/>
              <a:ext cx="11493501" cy="2082800"/>
            </a:xfrm>
            <a:prstGeom prst="rect">
              <a:avLst/>
            </a:prstGeom>
            <a:solidFill>
              <a:srgbClr val="FBFCFD"/>
            </a:solidFill>
            <a:ln w="57150">
              <a:solidFill>
                <a:srgbClr val="2146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/>
              <a:r>
                <a:rPr lang="en-US" sz="36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DejaVu is caused by the </a:t>
              </a:r>
              <a:r>
                <a:rPr lang="en-US" sz="3600" b="1" dirty="0">
                  <a:solidFill>
                    <a:srgbClr val="2F7E2F"/>
                  </a:solidFill>
                  <a:latin typeface="IBM Plex Sans" panose="020B0503050203000203" pitchFamily="34" charset="0"/>
                </a:rPr>
                <a:t>under-restoration of charge</a:t>
              </a:r>
              <a:r>
                <a:rPr lang="en-US" sz="3600" dirty="0">
                  <a:solidFill>
                    <a:srgbClr val="2F7E2F"/>
                  </a:solidFill>
                  <a:latin typeface="IBM Plex Sans" panose="020B0503050203000203" pitchFamily="34" charset="0"/>
                </a:rPr>
                <a:t> </a:t>
              </a:r>
              <a:br>
                <a:rPr lang="en-US" sz="3600" dirty="0">
                  <a:solidFill>
                    <a:schemeClr val="tx1"/>
                  </a:solidFill>
                  <a:latin typeface="IBM Plex Sans" panose="020B0503050203000203" pitchFamily="34" charset="0"/>
                </a:rPr>
              </a:br>
              <a:r>
                <a:rPr lang="en-US" sz="36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in the capacitors of DRAM cells</a:t>
              </a:r>
              <a:endParaRPr lang="LID4096" sz="3600" b="1" baseline="-25000" dirty="0">
                <a:solidFill>
                  <a:schemeClr val="tx1"/>
                </a:solidFill>
                <a:latin typeface="IBM Plex Sans" panose="020B0503050203000203" pitchFamily="34" charset="0"/>
              </a:endParaRP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62FF29B2-C0AA-6608-217D-CB719B38882A}"/>
              </a:ext>
            </a:extLst>
          </p:cNvPr>
          <p:cNvGrpSpPr/>
          <p:nvPr/>
        </p:nvGrpSpPr>
        <p:grpSpPr>
          <a:xfrm>
            <a:off x="402167" y="4995333"/>
            <a:ext cx="11525180" cy="2571536"/>
            <a:chOff x="370488" y="3541397"/>
            <a:chExt cx="11525180" cy="2571536"/>
          </a:xfrm>
        </p:grpSpPr>
        <p:sp>
          <p:nvSpPr>
            <p:cNvPr id="6" name="Shape 9">
              <a:extLst>
                <a:ext uri="{FF2B5EF4-FFF2-40B4-BE49-F238E27FC236}">
                  <a16:creationId xmlns:a16="http://schemas.microsoft.com/office/drawing/2014/main" id="{96B2578B-72DE-CC49-EE20-4DDB97AC5AA6}"/>
                </a:ext>
              </a:extLst>
            </p:cNvPr>
            <p:cNvSpPr/>
            <p:nvPr/>
          </p:nvSpPr>
          <p:spPr>
            <a:xfrm>
              <a:off x="370488" y="3541397"/>
              <a:ext cx="2389645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 anchor="ctr"/>
            <a:lstStyle/>
            <a:p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Hypothesis 2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92A77012-5CCB-7404-AC0E-328CBE6BA4F3}"/>
                </a:ext>
              </a:extLst>
            </p:cNvPr>
            <p:cNvSpPr/>
            <p:nvPr/>
          </p:nvSpPr>
          <p:spPr>
            <a:xfrm>
              <a:off x="402167" y="4030133"/>
              <a:ext cx="11493501" cy="2082800"/>
            </a:xfrm>
            <a:prstGeom prst="rect">
              <a:avLst/>
            </a:prstGeom>
            <a:solidFill>
              <a:srgbClr val="FBFCFD"/>
            </a:solidFill>
            <a:ln w="57150">
              <a:solidFill>
                <a:srgbClr val="2146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/>
              <a:r>
                <a:rPr lang="en-US" sz="36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DejaVu is caused by the </a:t>
              </a:r>
              <a:r>
                <a:rPr lang="en-US" sz="3600" b="1" dirty="0">
                  <a:solidFill>
                    <a:srgbClr val="C32D4B"/>
                  </a:solidFill>
                  <a:latin typeface="IBM Plex Sans" panose="020B0503050203000203" pitchFamily="34" charset="0"/>
                </a:rPr>
                <a:t>change in charge-trap occupancy </a:t>
              </a:r>
              <a:r>
                <a:rPr lang="en-US" sz="36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in the DRAM cell access transistor</a:t>
              </a:r>
              <a:endParaRPr lang="LID4096" sz="3600" b="1" baseline="-25000" dirty="0">
                <a:solidFill>
                  <a:schemeClr val="tx1"/>
                </a:solidFill>
                <a:latin typeface="IBM Plex Sans" panose="020B050305020300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718017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F2805-017F-EF8D-B765-5FD375360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B8192E-74C7-1F67-5354-92642E611E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2A3340"/>
                </a:solidFill>
                <a:ea typeface="IBM Plex Sans" pitchFamily="34" charset="-122"/>
                <a:cs typeface="IBM Plex Sans" pitchFamily="34" charset="-120"/>
              </a:rPr>
              <a:t>More investigations on the hypotheses in the paper</a:t>
            </a:r>
            <a:endParaRPr lang="en-US" dirty="0">
              <a:solidFill>
                <a:srgbClr val="2A3340"/>
              </a:solidFill>
              <a:ea typeface="IBM Plex Sans" pitchFamily="34" charset="-122"/>
              <a:cs typeface="IBM Plex Sans" pitchFamily="34" charset="-120"/>
            </a:endParaRPr>
          </a:p>
          <a:p>
            <a:pPr lvl="1"/>
            <a:r>
              <a:rPr lang="en-US" sz="3600" dirty="0">
                <a:solidFill>
                  <a:srgbClr val="2A3340"/>
                </a:solidFill>
              </a:rPr>
              <a:t>Experiments to (partially) test the charge-under restoration hypothesis</a:t>
            </a:r>
          </a:p>
          <a:p>
            <a:pPr lvl="1"/>
            <a:r>
              <a:rPr lang="en-US" sz="3600" dirty="0">
                <a:solidFill>
                  <a:srgbClr val="2A3340"/>
                </a:solidFill>
              </a:rPr>
              <a:t>Analyses of the relationship between the trap occupancy hypothesis and </a:t>
            </a:r>
            <a:r>
              <a:rPr lang="en-US" sz="3600" dirty="0" err="1">
                <a:solidFill>
                  <a:srgbClr val="2A3340"/>
                </a:solidFill>
              </a:rPr>
              <a:t>PuD</a:t>
            </a:r>
            <a:r>
              <a:rPr lang="en-US" sz="3600" dirty="0">
                <a:solidFill>
                  <a:srgbClr val="2A3340"/>
                </a:solidFill>
              </a:rPr>
              <a:t> reliability results</a:t>
            </a:r>
          </a:p>
          <a:p>
            <a:endParaRPr lang="en-US" sz="3400" dirty="0">
              <a:solidFill>
                <a:srgbClr val="2A3340"/>
              </a:solidFill>
            </a:endParaRPr>
          </a:p>
          <a:p>
            <a:endParaRPr lang="en-US" sz="3400" dirty="0">
              <a:solidFill>
                <a:srgbClr val="2A3340"/>
              </a:solidFill>
            </a:endParaRPr>
          </a:p>
          <a:p>
            <a:pPr marL="0" indent="0">
              <a:buNone/>
            </a:pPr>
            <a:endParaRPr lang="en-US" sz="3400" dirty="0">
              <a:solidFill>
                <a:srgbClr val="2A334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9BCF9F-FF12-484F-2EAF-9953DB27B3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Hypotheses (II)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1E24194-E74A-C3E7-1935-65D13240D6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5A9F7E99-E815-703C-298F-9BF9FC837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39</a:t>
            </a:fld>
            <a:endParaRPr lang="LID4096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8F6C9D6-200F-9E6B-4E57-8EAD6F55C469}"/>
              </a:ext>
            </a:extLst>
          </p:cNvPr>
          <p:cNvGrpSpPr/>
          <p:nvPr/>
        </p:nvGrpSpPr>
        <p:grpSpPr>
          <a:xfrm>
            <a:off x="366706" y="4929981"/>
            <a:ext cx="11525179" cy="3036935"/>
            <a:chOff x="370489" y="3541397"/>
            <a:chExt cx="11525179" cy="3036935"/>
          </a:xfrm>
        </p:grpSpPr>
        <p:sp>
          <p:nvSpPr>
            <p:cNvPr id="7" name="Shape 9">
              <a:extLst>
                <a:ext uri="{FF2B5EF4-FFF2-40B4-BE49-F238E27FC236}">
                  <a16:creationId xmlns:a16="http://schemas.microsoft.com/office/drawing/2014/main" id="{C73B5D56-9D1D-1FA6-0D64-7C693D9F656A}"/>
                </a:ext>
              </a:extLst>
            </p:cNvPr>
            <p:cNvSpPr/>
            <p:nvPr/>
          </p:nvSpPr>
          <p:spPr>
            <a:xfrm>
              <a:off x="370489" y="3541397"/>
              <a:ext cx="3816500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 anchor="ctr"/>
            <a:lstStyle/>
            <a:p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Call for Contribution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9100D95E-C443-8607-C604-E3EFA8A09372}"/>
                </a:ext>
              </a:extLst>
            </p:cNvPr>
            <p:cNvSpPr/>
            <p:nvPr/>
          </p:nvSpPr>
          <p:spPr>
            <a:xfrm>
              <a:off x="402167" y="4030133"/>
              <a:ext cx="11493501" cy="2548199"/>
            </a:xfrm>
            <a:prstGeom prst="rect">
              <a:avLst/>
            </a:prstGeom>
            <a:solidFill>
              <a:srgbClr val="FBFCFD"/>
            </a:solidFill>
            <a:ln w="57150">
              <a:solidFill>
                <a:srgbClr val="2146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/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We call for future works to </a:t>
              </a:r>
              <a:r>
                <a:rPr lang="en-US" sz="3200" b="1" dirty="0">
                  <a:solidFill>
                    <a:srgbClr val="2F7E2F"/>
                  </a:solidFill>
                  <a:latin typeface="IBM Plex Sans" panose="020B0503050203000203" pitchFamily="34" charset="0"/>
                </a:rPr>
                <a:t>fundamentally understand</a:t>
              </a:r>
              <a:r>
                <a:rPr lang="en-US" sz="3200" dirty="0">
                  <a:solidFill>
                    <a:srgbClr val="2F7E2F"/>
                  </a:solidFill>
                  <a:latin typeface="IBM Plex Sans" panose="020B0503050203000203" pitchFamily="34" charset="0"/>
                </a:rPr>
                <a:t> 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DRAM read disturbance and other robustness issues </a:t>
              </a:r>
              <a:r>
                <a:rPr lang="en-US" sz="3200" b="1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across the stack: </a:t>
              </a:r>
              <a:r>
                <a:rPr lang="en-US" sz="3200" b="1" dirty="0">
                  <a:solidFill>
                    <a:srgbClr val="C32D4B"/>
                  </a:solidFill>
                  <a:latin typeface="IBM Plex Sans" panose="020B0503050203000203" pitchFamily="34" charset="0"/>
                </a:rPr>
                <a:t>from device to circuit and to chip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 to enable </a:t>
              </a:r>
              <a:r>
                <a:rPr lang="en-US" sz="3200" b="1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high-performance, safe, secure, and robust DRAM</a:t>
              </a:r>
              <a:endParaRPr lang="LID4096" sz="3200" b="1" dirty="0">
                <a:solidFill>
                  <a:srgbClr val="C00000"/>
                </a:solidFill>
                <a:latin typeface="IBM Plex Sans" panose="020B050305020300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9571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45EE9-26B1-F5C8-01D5-F438CE3F49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314BDE-C030-01AF-20EF-9C3B18CFF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Outline</a:t>
            </a:r>
            <a:endParaRPr lang="LID4096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1571DCD7-C4E9-657B-C00A-3C091A6C4B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C5335AD9-5258-56CB-948C-A733256BB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40</a:t>
            </a:fld>
            <a:endParaRPr lang="LID4096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AAAC516-C9A8-9843-0708-E2CDC9AD8825}"/>
              </a:ext>
            </a:extLst>
          </p:cNvPr>
          <p:cNvGrpSpPr/>
          <p:nvPr/>
        </p:nvGrpSpPr>
        <p:grpSpPr>
          <a:xfrm>
            <a:off x="745064" y="1457888"/>
            <a:ext cx="10668000" cy="793750"/>
            <a:chOff x="762000" y="1612007"/>
            <a:chExt cx="10668000" cy="793750"/>
          </a:xfrm>
        </p:grpSpPr>
        <p:sp>
          <p:nvSpPr>
            <p:cNvPr id="16" name="Shape 4">
              <a:extLst>
                <a:ext uri="{FF2B5EF4-FFF2-40B4-BE49-F238E27FC236}">
                  <a16:creationId xmlns:a16="http://schemas.microsoft.com/office/drawing/2014/main" id="{16F91978-01F3-62BA-C168-9E31F314FA8E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18" name="Text 6">
              <a:extLst>
                <a:ext uri="{FF2B5EF4-FFF2-40B4-BE49-F238E27FC236}">
                  <a16:creationId xmlns:a16="http://schemas.microsoft.com/office/drawing/2014/main" id="{23783249-1AE8-B2AA-CB20-7098A64A0EF4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rgbClr val="C0C0C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DRAM Background</a:t>
              </a:r>
              <a:endParaRPr lang="en-US" sz="3600" dirty="0">
                <a:solidFill>
                  <a:srgbClr val="C0C0C1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86240A5-AF4C-E1FF-B149-7F95D0BDAADE}"/>
              </a:ext>
            </a:extLst>
          </p:cNvPr>
          <p:cNvGrpSpPr/>
          <p:nvPr/>
        </p:nvGrpSpPr>
        <p:grpSpPr>
          <a:xfrm>
            <a:off x="1449914" y="3312088"/>
            <a:ext cx="9963150" cy="596900"/>
            <a:chOff x="1449914" y="3312088"/>
            <a:chExt cx="9963150" cy="596900"/>
          </a:xfrm>
        </p:grpSpPr>
        <p:sp>
          <p:nvSpPr>
            <p:cNvPr id="22" name="Shape 10">
              <a:extLst>
                <a:ext uri="{FF2B5EF4-FFF2-40B4-BE49-F238E27FC236}">
                  <a16:creationId xmlns:a16="http://schemas.microsoft.com/office/drawing/2014/main" id="{C5E2A0EB-7B48-E695-EB8F-342F49E49D82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23" name="Shape 11">
              <a:extLst>
                <a:ext uri="{FF2B5EF4-FFF2-40B4-BE49-F238E27FC236}">
                  <a16:creationId xmlns:a16="http://schemas.microsoft.com/office/drawing/2014/main" id="{DD759677-D168-9E47-F018-BA8007516B1B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rgbClr val="A6A6A6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25" name="Text 13">
              <a:extLst>
                <a:ext uri="{FF2B5EF4-FFF2-40B4-BE49-F238E27FC236}">
                  <a16:creationId xmlns:a16="http://schemas.microsoft.com/office/drawing/2014/main" id="{C167385F-5C44-E6F8-24C3-D900BDF6EE51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AEAEA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Read Disturbance</a:t>
              </a:r>
              <a:endParaRPr lang="en-US" sz="2800" b="1" dirty="0">
                <a:solidFill>
                  <a:srgbClr val="AEAEAE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153C659-EB93-33C9-A77F-8B77D0F732AD}"/>
              </a:ext>
            </a:extLst>
          </p:cNvPr>
          <p:cNvGrpSpPr/>
          <p:nvPr/>
        </p:nvGrpSpPr>
        <p:grpSpPr>
          <a:xfrm>
            <a:off x="745064" y="2384988"/>
            <a:ext cx="10668000" cy="793750"/>
            <a:chOff x="762000" y="1612007"/>
            <a:chExt cx="10668000" cy="793750"/>
          </a:xfrm>
        </p:grpSpPr>
        <p:sp>
          <p:nvSpPr>
            <p:cNvPr id="46" name="Shape 4">
              <a:extLst>
                <a:ext uri="{FF2B5EF4-FFF2-40B4-BE49-F238E27FC236}">
                  <a16:creationId xmlns:a16="http://schemas.microsoft.com/office/drawing/2014/main" id="{A840D05A-0459-2A7B-4C16-F122796691B4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47" name="Text 6">
              <a:extLst>
                <a:ext uri="{FF2B5EF4-FFF2-40B4-BE49-F238E27FC236}">
                  <a16:creationId xmlns:a16="http://schemas.microsoft.com/office/drawing/2014/main" id="{47B93459-045C-D854-398F-FEFDF27284F2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rgbClr val="AEAEA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DejaVu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42519AA-8A30-ABBF-C175-07C911FAD4B5}"/>
              </a:ext>
            </a:extLst>
          </p:cNvPr>
          <p:cNvGrpSpPr/>
          <p:nvPr/>
        </p:nvGrpSpPr>
        <p:grpSpPr>
          <a:xfrm>
            <a:off x="745064" y="5420288"/>
            <a:ext cx="10668000" cy="793750"/>
            <a:chOff x="762000" y="1612007"/>
            <a:chExt cx="10668000" cy="793750"/>
          </a:xfrm>
        </p:grpSpPr>
        <p:sp>
          <p:nvSpPr>
            <p:cNvPr id="49" name="Shape 4">
              <a:extLst>
                <a:ext uri="{FF2B5EF4-FFF2-40B4-BE49-F238E27FC236}">
                  <a16:creationId xmlns:a16="http://schemas.microsoft.com/office/drawing/2014/main" id="{A72AEAE1-36BB-C9AD-B01E-25D429D27DC7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0" name="Text 6">
              <a:extLst>
                <a:ext uri="{FF2B5EF4-FFF2-40B4-BE49-F238E27FC236}">
                  <a16:creationId xmlns:a16="http://schemas.microsoft.com/office/drawing/2014/main" id="{AB3A6226-0321-6BB2-C1BC-10B8D5698C74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rgbClr val="AEAEA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Hypotheses on Root Causes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46F04A0B-3D6E-187D-C39B-2F245B9D5F30}"/>
              </a:ext>
            </a:extLst>
          </p:cNvPr>
          <p:cNvGrpSpPr/>
          <p:nvPr/>
        </p:nvGrpSpPr>
        <p:grpSpPr>
          <a:xfrm>
            <a:off x="753532" y="6347388"/>
            <a:ext cx="10668000" cy="793750"/>
            <a:chOff x="762000" y="1612007"/>
            <a:chExt cx="10668000" cy="793750"/>
          </a:xfrm>
        </p:grpSpPr>
        <p:sp>
          <p:nvSpPr>
            <p:cNvPr id="52" name="Shape 4">
              <a:extLst>
                <a:ext uri="{FF2B5EF4-FFF2-40B4-BE49-F238E27FC236}">
                  <a16:creationId xmlns:a16="http://schemas.microsoft.com/office/drawing/2014/main" id="{79D3DB55-A357-CBBC-B50C-05E6F80F31A1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53" name="Text 6">
              <a:extLst>
                <a:ext uri="{FF2B5EF4-FFF2-40B4-BE49-F238E27FC236}">
                  <a16:creationId xmlns:a16="http://schemas.microsoft.com/office/drawing/2014/main" id="{DD856D6D-6BA2-76BC-6826-59819DF78E54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Implications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6D2688C-93D6-EFE2-4E4B-1E5A320446F1}"/>
              </a:ext>
            </a:extLst>
          </p:cNvPr>
          <p:cNvGrpSpPr/>
          <p:nvPr/>
        </p:nvGrpSpPr>
        <p:grpSpPr>
          <a:xfrm>
            <a:off x="762000" y="7274487"/>
            <a:ext cx="10668000" cy="793750"/>
            <a:chOff x="762000" y="1612007"/>
            <a:chExt cx="10668000" cy="793750"/>
          </a:xfrm>
        </p:grpSpPr>
        <p:sp>
          <p:nvSpPr>
            <p:cNvPr id="55" name="Shape 4">
              <a:extLst>
                <a:ext uri="{FF2B5EF4-FFF2-40B4-BE49-F238E27FC236}">
                  <a16:creationId xmlns:a16="http://schemas.microsoft.com/office/drawing/2014/main" id="{18DCD96B-F48A-58D5-2A56-47CD99FE8BFB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6" name="Text 6">
              <a:extLst>
                <a:ext uri="{FF2B5EF4-FFF2-40B4-BE49-F238E27FC236}">
                  <a16:creationId xmlns:a16="http://schemas.microsoft.com/office/drawing/2014/main" id="{D0D9F398-80DF-2547-5613-5A3F7B78A5EE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Conclusion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7C551144-9B6B-95B3-498A-4250F96C6BC4}"/>
              </a:ext>
            </a:extLst>
          </p:cNvPr>
          <p:cNvGrpSpPr/>
          <p:nvPr/>
        </p:nvGrpSpPr>
        <p:grpSpPr>
          <a:xfrm>
            <a:off x="1449914" y="3993686"/>
            <a:ext cx="9963150" cy="596900"/>
            <a:chOff x="1449914" y="3312088"/>
            <a:chExt cx="9963150" cy="596900"/>
          </a:xfrm>
        </p:grpSpPr>
        <p:sp>
          <p:nvSpPr>
            <p:cNvPr id="59" name="Shape 10">
              <a:extLst>
                <a:ext uri="{FF2B5EF4-FFF2-40B4-BE49-F238E27FC236}">
                  <a16:creationId xmlns:a16="http://schemas.microsoft.com/office/drawing/2014/main" id="{6AA5827D-D713-DF3C-7392-8EA7D1807997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60" name="Shape 11">
              <a:extLst>
                <a:ext uri="{FF2B5EF4-FFF2-40B4-BE49-F238E27FC236}">
                  <a16:creationId xmlns:a16="http://schemas.microsoft.com/office/drawing/2014/main" id="{94777FC5-9F1B-8C03-F5D1-B00DDF1A1998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1" name="Text 13">
              <a:extLst>
                <a:ext uri="{FF2B5EF4-FFF2-40B4-BE49-F238E27FC236}">
                  <a16:creationId xmlns:a16="http://schemas.microsoft.com/office/drawing/2014/main" id="{10B96376-F3FF-30BF-08C7-B257734D929E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AEAEA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Retention Failure</a:t>
              </a:r>
              <a:endParaRPr lang="en-US" sz="2800" b="1" dirty="0">
                <a:solidFill>
                  <a:srgbClr val="AEAEAE"/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45BE946D-39AE-CCA0-2ACA-62032644AFD4}"/>
              </a:ext>
            </a:extLst>
          </p:cNvPr>
          <p:cNvGrpSpPr/>
          <p:nvPr/>
        </p:nvGrpSpPr>
        <p:grpSpPr>
          <a:xfrm>
            <a:off x="1449914" y="4690037"/>
            <a:ext cx="9963150" cy="596900"/>
            <a:chOff x="1449914" y="3312088"/>
            <a:chExt cx="9963150" cy="596900"/>
          </a:xfrm>
        </p:grpSpPr>
        <p:sp>
          <p:nvSpPr>
            <p:cNvPr id="63" name="Shape 10">
              <a:extLst>
                <a:ext uri="{FF2B5EF4-FFF2-40B4-BE49-F238E27FC236}">
                  <a16:creationId xmlns:a16="http://schemas.microsoft.com/office/drawing/2014/main" id="{0DEE1FD1-C3BC-3303-AE9B-0BF9BACB097C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64" name="Shape 11">
              <a:extLst>
                <a:ext uri="{FF2B5EF4-FFF2-40B4-BE49-F238E27FC236}">
                  <a16:creationId xmlns:a16="http://schemas.microsoft.com/office/drawing/2014/main" id="{2FE46105-1881-95B9-B0D8-4CFA1C2E37D6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rgbClr val="AEAEAE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5" name="Text 13">
              <a:extLst>
                <a:ext uri="{FF2B5EF4-FFF2-40B4-BE49-F238E27FC236}">
                  <a16:creationId xmlns:a16="http://schemas.microsoft.com/office/drawing/2014/main" id="{F1D65BA3-4C20-5F66-9072-37092C13F04D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AEAEA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Reliability of Processing-Using-DRAM Operations</a:t>
              </a:r>
              <a:endParaRPr lang="en-US" sz="2800" b="1" dirty="0">
                <a:solidFill>
                  <a:srgbClr val="AEAEA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26596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91CC33-A500-05E1-48DB-622C865DDA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129187-01A6-B690-F74F-F63E0A3AE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Characterizing read disturbance threshold</a:t>
            </a:r>
          </a:p>
          <a:p>
            <a:r>
              <a:rPr lang="en-US" dirty="0"/>
              <a:t>Critical for configuring mitigation techniques</a:t>
            </a:r>
          </a:p>
          <a:p>
            <a:r>
              <a:rPr lang="en-US" b="1" dirty="0">
                <a:solidFill>
                  <a:srgbClr val="E97132"/>
                </a:solidFill>
              </a:rPr>
              <a:t>Overwriting data is legal and not uncommon </a:t>
            </a:r>
            <a:br>
              <a:rPr lang="en-US" b="1" dirty="0">
                <a:solidFill>
                  <a:srgbClr val="E97132"/>
                </a:solidFill>
              </a:rPr>
            </a:br>
            <a:r>
              <a:rPr lang="en-US" b="1" dirty="0">
                <a:solidFill>
                  <a:srgbClr val="E97132"/>
                </a:solidFill>
              </a:rPr>
              <a:t>(e.g., page zeroing)</a:t>
            </a:r>
          </a:p>
          <a:p>
            <a:r>
              <a:rPr lang="en-US" dirty="0"/>
              <a:t>Our results show OverWrite consistently reduces AC</a:t>
            </a:r>
            <a:r>
              <a:rPr lang="en-US" baseline="-25000" dirty="0"/>
              <a:t>min </a:t>
            </a:r>
            <a:r>
              <a:rPr lang="en-US" dirty="0"/>
              <a:t>of RowHammer and </a:t>
            </a:r>
            <a:r>
              <a:rPr lang="en-US" dirty="0" err="1"/>
              <a:t>RowPress</a:t>
            </a:r>
            <a:endParaRPr lang="en-US" baseline="-25000" dirty="0"/>
          </a:p>
          <a:p>
            <a:endParaRPr lang="en-US" b="1" dirty="0"/>
          </a:p>
          <a:p>
            <a:endParaRPr lang="en-US" b="1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ED3B883-01E9-0D3F-5684-0B8B746982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Implications (I)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8B0C3075-69A8-D863-B5A7-8C122A65B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6E9D9B8-FBCD-DECC-1D78-8C1133C59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41</a:t>
            </a:fld>
            <a:endParaRPr lang="LID4096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9D5BE50B-0B41-4195-9EAB-6A210B34FAD6}"/>
              </a:ext>
            </a:extLst>
          </p:cNvPr>
          <p:cNvGrpSpPr/>
          <p:nvPr/>
        </p:nvGrpSpPr>
        <p:grpSpPr>
          <a:xfrm>
            <a:off x="333410" y="5367340"/>
            <a:ext cx="11525179" cy="2548729"/>
            <a:chOff x="370489" y="3541397"/>
            <a:chExt cx="11525179" cy="2548729"/>
          </a:xfrm>
        </p:grpSpPr>
        <p:sp>
          <p:nvSpPr>
            <p:cNvPr id="5" name="Shape 9">
              <a:extLst>
                <a:ext uri="{FF2B5EF4-FFF2-40B4-BE49-F238E27FC236}">
                  <a16:creationId xmlns:a16="http://schemas.microsoft.com/office/drawing/2014/main" id="{E8EB6028-3A39-A052-93D5-069D3BA3B40A}"/>
                </a:ext>
              </a:extLst>
            </p:cNvPr>
            <p:cNvSpPr/>
            <p:nvPr/>
          </p:nvSpPr>
          <p:spPr>
            <a:xfrm>
              <a:off x="370489" y="3541397"/>
              <a:ext cx="2510366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 anchor="ctr"/>
            <a:lstStyle/>
            <a:p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Implication 1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E336E4AC-81AF-BF73-BD97-446643635E53}"/>
                </a:ext>
              </a:extLst>
            </p:cNvPr>
            <p:cNvSpPr/>
            <p:nvPr/>
          </p:nvSpPr>
          <p:spPr>
            <a:xfrm>
              <a:off x="402167" y="4030133"/>
              <a:ext cx="11493501" cy="2059993"/>
            </a:xfrm>
            <a:prstGeom prst="rect">
              <a:avLst/>
            </a:prstGeom>
            <a:solidFill>
              <a:srgbClr val="FBFCFD"/>
            </a:solidFill>
            <a:ln w="57150">
              <a:solidFill>
                <a:srgbClr val="2146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/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When characterizing DRAM to </a:t>
              </a:r>
              <a:r>
                <a:rPr lang="en-US" sz="3200" b="1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find the minimum AC</a:t>
              </a:r>
              <a:r>
                <a:rPr lang="en-US" sz="3200" b="1" baseline="-250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min</a:t>
              </a:r>
            </a:p>
            <a:p>
              <a:pPr marL="228600"/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to configure read disturbance mitigation techniques, the victim row should </a:t>
              </a:r>
              <a:r>
                <a:rPr lang="en-US" sz="3200" b="1" dirty="0">
                  <a:solidFill>
                    <a:srgbClr val="C00000"/>
                  </a:solidFill>
                  <a:latin typeface="IBM Plex Sans" panose="020B0503050203000203" pitchFamily="34" charset="0"/>
                </a:rPr>
                <a:t>always be initialized with OverWrite</a:t>
              </a:r>
              <a:endParaRPr lang="LID4096" sz="3200" b="1" dirty="0">
                <a:solidFill>
                  <a:srgbClr val="C00000"/>
                </a:solidFill>
                <a:latin typeface="IBM Plex Sans" panose="020B050305020300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1161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AF0FD3-C047-0232-6759-3F26E592FC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7B24BD-94B9-C01B-A6D7-B77DA7D11F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Avoiding accidental interference from DejaVu</a:t>
            </a:r>
          </a:p>
          <a:p>
            <a:r>
              <a:rPr lang="en-US" sz="3200" dirty="0"/>
              <a:t>Without being aware of DejaVu, one may </a:t>
            </a:r>
            <a:r>
              <a:rPr lang="en-US" sz="3200" b="1" dirty="0">
                <a:solidFill>
                  <a:srgbClr val="C00000"/>
                </a:solidFill>
              </a:rPr>
              <a:t>mistakenly attribute</a:t>
            </a:r>
            <a:r>
              <a:rPr lang="en-US" sz="3200" dirty="0"/>
              <a:t> the DejaVu induced changes in AC</a:t>
            </a:r>
            <a:r>
              <a:rPr lang="en-US" sz="3200" baseline="-25000" dirty="0"/>
              <a:t>min </a:t>
            </a:r>
            <a:r>
              <a:rPr lang="en-US" sz="3200" dirty="0"/>
              <a:t>to </a:t>
            </a:r>
            <a:br>
              <a:rPr lang="en-US" sz="3200" dirty="0"/>
            </a:br>
            <a:r>
              <a:rPr lang="en-US" sz="3200" dirty="0"/>
              <a:t>something else</a:t>
            </a:r>
          </a:p>
          <a:p>
            <a:r>
              <a:rPr lang="en-US" sz="3200" b="1" dirty="0"/>
              <a:t>Example case study: </a:t>
            </a:r>
            <a:r>
              <a:rPr lang="en-US" sz="3200" dirty="0"/>
              <a:t>Does the data in rows beyond the </a:t>
            </a:r>
            <a:br>
              <a:rPr lang="en-US" sz="3200" dirty="0"/>
            </a:br>
            <a:r>
              <a:rPr lang="en-US" sz="3200" dirty="0"/>
              <a:t>two immediate neighboring rows of the victim row affects </a:t>
            </a:r>
            <a:br>
              <a:rPr lang="en-US" sz="3200" dirty="0"/>
            </a:br>
            <a:r>
              <a:rPr lang="en-US" sz="3200" dirty="0"/>
              <a:t>AC</a:t>
            </a:r>
            <a:r>
              <a:rPr lang="en-US" sz="3200" baseline="-25000" dirty="0"/>
              <a:t>min</a:t>
            </a:r>
            <a:r>
              <a:rPr lang="en-US" sz="3200" dirty="0"/>
              <a:t> of RowHammer?</a:t>
            </a:r>
            <a:endParaRPr lang="en-US" sz="3200" b="1" dirty="0"/>
          </a:p>
          <a:p>
            <a:endParaRPr lang="en-US" b="1" dirty="0"/>
          </a:p>
          <a:p>
            <a:endParaRPr lang="en-US" b="1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BDE2AE-9ACF-7642-B459-6502A464DE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Implications (II)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A5DA3C1-3C68-341F-0343-6D96961C56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891B2EAF-010C-B33E-5460-B356DDDFE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42</a:t>
            </a:fld>
            <a:endParaRPr lang="LID4096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E16081B2-53EB-1073-5481-2500DF401DB4}"/>
              </a:ext>
            </a:extLst>
          </p:cNvPr>
          <p:cNvGrpSpPr/>
          <p:nvPr/>
        </p:nvGrpSpPr>
        <p:grpSpPr>
          <a:xfrm>
            <a:off x="5499380" y="5979657"/>
            <a:ext cx="4006108" cy="1328105"/>
            <a:chOff x="794492" y="5993823"/>
            <a:chExt cx="4006108" cy="1644774"/>
          </a:xfrm>
        </p:grpSpPr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635514FE-6FCA-30FE-A056-79598148665C}"/>
                </a:ext>
              </a:extLst>
            </p:cNvPr>
            <p:cNvSpPr/>
            <p:nvPr/>
          </p:nvSpPr>
          <p:spPr>
            <a:xfrm>
              <a:off x="1676400" y="6553200"/>
              <a:ext cx="3124200" cy="541867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latin typeface="IBM Plex Sans" panose="020B0503050203000203" pitchFamily="34" charset="0"/>
                </a:rPr>
                <a:t>Victim Row</a:t>
              </a:r>
              <a:endParaRPr lang="LID4096" sz="2400" b="1" dirty="0">
                <a:latin typeface="IBM Plex Sans" panose="020B0503050203000203" pitchFamily="34" charset="0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C20625C-5042-04F2-AB43-749AA25E6F6D}"/>
                </a:ext>
              </a:extLst>
            </p:cNvPr>
            <p:cNvSpPr/>
            <p:nvPr/>
          </p:nvSpPr>
          <p:spPr>
            <a:xfrm>
              <a:off x="1676400" y="6019271"/>
              <a:ext cx="3124200" cy="541867"/>
            </a:xfrm>
            <a:prstGeom prst="rect">
              <a:avLst/>
            </a:prstGeom>
            <a:solidFill>
              <a:srgbClr val="C32D4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latin typeface="IBM Plex Sans" panose="020B0503050203000203" pitchFamily="34" charset="0"/>
                </a:rPr>
                <a:t>Aggr</a:t>
              </a:r>
              <a:r>
                <a:rPr lang="en-US" sz="2400" b="1" dirty="0">
                  <a:latin typeface="IBM Plex Sans" panose="020B0503050203000203" pitchFamily="34" charset="0"/>
                </a:rPr>
                <a:t>. Row</a:t>
              </a:r>
              <a:endParaRPr lang="LID4096" sz="2400" b="1" dirty="0">
                <a:latin typeface="IBM Plex Sans" panose="020B0503050203000203" pitchFamily="34" charset="0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D2532FCB-4549-4015-0030-08DED3DBD743}"/>
                </a:ext>
              </a:extLst>
            </p:cNvPr>
            <p:cNvSpPr/>
            <p:nvPr/>
          </p:nvSpPr>
          <p:spPr>
            <a:xfrm>
              <a:off x="1676400" y="7095067"/>
              <a:ext cx="3124200" cy="541867"/>
            </a:xfrm>
            <a:prstGeom prst="rect">
              <a:avLst/>
            </a:prstGeom>
            <a:solidFill>
              <a:srgbClr val="C32D4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err="1">
                  <a:latin typeface="IBM Plex Sans" panose="020B0503050203000203" pitchFamily="34" charset="0"/>
                </a:rPr>
                <a:t>Aggr</a:t>
              </a:r>
              <a:r>
                <a:rPr lang="en-US" sz="2400" b="1" dirty="0">
                  <a:latin typeface="IBM Plex Sans" panose="020B0503050203000203" pitchFamily="34" charset="0"/>
                </a:rPr>
                <a:t>. Row</a:t>
              </a:r>
              <a:endParaRPr lang="LID4096" sz="2400" b="1" dirty="0">
                <a:latin typeface="IBM Plex Sans" panose="020B0503050203000203" pitchFamily="34" charset="0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90646862-59D2-3EBD-986A-B161482226F4}"/>
                </a:ext>
              </a:extLst>
            </p:cNvPr>
            <p:cNvSpPr txBox="1"/>
            <p:nvPr/>
          </p:nvSpPr>
          <p:spPr>
            <a:xfrm>
              <a:off x="1163183" y="6531745"/>
              <a:ext cx="369011" cy="5717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b="1" dirty="0">
                  <a:latin typeface="IBM Plex Mono" panose="020B0509050203000203" pitchFamily="49" charset="0"/>
                </a:rPr>
                <a:t>R</a:t>
              </a:r>
              <a:endParaRPr lang="LID4096" sz="2400" b="1" dirty="0">
                <a:latin typeface="IBM Plex Mono" panose="020B0509050203000203" pitchFamily="49" charset="0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EF3FA8D-2BB0-A23A-4A22-AF669D8811F9}"/>
                </a:ext>
              </a:extLst>
            </p:cNvPr>
            <p:cNvSpPr txBox="1"/>
            <p:nvPr/>
          </p:nvSpPr>
          <p:spPr>
            <a:xfrm>
              <a:off x="794492" y="7066854"/>
              <a:ext cx="737702" cy="5717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b="1" dirty="0">
                  <a:latin typeface="IBM Plex Mono" panose="020B0509050203000203" pitchFamily="49" charset="0"/>
                </a:rPr>
                <a:t>R+1</a:t>
              </a:r>
              <a:endParaRPr lang="LID4096" sz="2400" b="1" dirty="0">
                <a:latin typeface="IBM Plex Mono" panose="020B0509050203000203" pitchFamily="49" charset="0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9056E4E-199D-A503-104F-7BCB5671EE67}"/>
                </a:ext>
              </a:extLst>
            </p:cNvPr>
            <p:cNvSpPr txBox="1"/>
            <p:nvPr/>
          </p:nvSpPr>
          <p:spPr>
            <a:xfrm>
              <a:off x="801935" y="5993823"/>
              <a:ext cx="737702" cy="5717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2400" b="1" dirty="0">
                  <a:latin typeface="IBM Plex Mono" panose="020B0509050203000203" pitchFamily="49" charset="0"/>
                </a:rPr>
                <a:t>R-1</a:t>
              </a:r>
              <a:endParaRPr lang="LID4096" sz="2400" b="1" dirty="0">
                <a:latin typeface="IBM Plex Mono" panose="020B0509050203000203" pitchFamily="49" charset="0"/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FCDB26A6-E610-E7E3-BB25-6A6169963C02}"/>
              </a:ext>
            </a:extLst>
          </p:cNvPr>
          <p:cNvGrpSpPr/>
          <p:nvPr/>
        </p:nvGrpSpPr>
        <p:grpSpPr>
          <a:xfrm>
            <a:off x="5499380" y="5262717"/>
            <a:ext cx="4006108" cy="2799938"/>
            <a:chOff x="3911506" y="5196408"/>
            <a:chExt cx="4006108" cy="2799938"/>
          </a:xfrm>
        </p:grpSpPr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8E72EAA9-3532-96D8-E62E-BD9337A66E8F}"/>
                </a:ext>
              </a:extLst>
            </p:cNvPr>
            <p:cNvGrpSpPr/>
            <p:nvPr/>
          </p:nvGrpSpPr>
          <p:grpSpPr>
            <a:xfrm>
              <a:off x="3918949" y="5196408"/>
              <a:ext cx="3998665" cy="461665"/>
              <a:chOff x="3936176" y="5285927"/>
              <a:chExt cx="3998665" cy="461665"/>
            </a:xfrm>
          </p:grpSpPr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7736251-4ACB-2BC9-3E76-6DF1BAD9DA34}"/>
                  </a:ext>
                </a:extLst>
              </p:cNvPr>
              <p:cNvSpPr/>
              <p:nvPr/>
            </p:nvSpPr>
            <p:spPr>
              <a:xfrm>
                <a:off x="4810641" y="5306475"/>
                <a:ext cx="3124200" cy="437541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latin typeface="IBM Plex Sans" panose="020B0503050203000203" pitchFamily="34" charset="0"/>
                  </a:rPr>
                  <a:t>Far Row</a:t>
                </a:r>
                <a:endParaRPr lang="LID4096" sz="24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692151CB-719F-81DE-717E-B3632DBC23DA}"/>
                  </a:ext>
                </a:extLst>
              </p:cNvPr>
              <p:cNvSpPr txBox="1"/>
              <p:nvPr/>
            </p:nvSpPr>
            <p:spPr>
              <a:xfrm>
                <a:off x="3936176" y="5285927"/>
                <a:ext cx="7377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400" b="1" dirty="0">
                    <a:latin typeface="IBM Plex Mono" panose="020B0509050203000203" pitchFamily="49" charset="0"/>
                  </a:rPr>
                  <a:t>R-k</a:t>
                </a:r>
                <a:endParaRPr lang="LID4096" sz="2400" b="1" dirty="0">
                  <a:latin typeface="IBM Plex Mono" panose="020B0509050203000203" pitchFamily="49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7349B3CF-DC19-5CAD-8D24-27D8BB5E2F40}"/>
                </a:ext>
              </a:extLst>
            </p:cNvPr>
            <p:cNvGrpSpPr/>
            <p:nvPr/>
          </p:nvGrpSpPr>
          <p:grpSpPr>
            <a:xfrm>
              <a:off x="3911506" y="7534681"/>
              <a:ext cx="3998665" cy="461665"/>
              <a:chOff x="3928733" y="7624200"/>
              <a:chExt cx="3998665" cy="461665"/>
            </a:xfrm>
          </p:grpSpPr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B7D9D55D-CA03-6503-F3BE-946065EC0769}"/>
                  </a:ext>
                </a:extLst>
              </p:cNvPr>
              <p:cNvSpPr/>
              <p:nvPr/>
            </p:nvSpPr>
            <p:spPr>
              <a:xfrm>
                <a:off x="4803198" y="7644748"/>
                <a:ext cx="3124200" cy="437541"/>
              </a:xfrm>
              <a:prstGeom prst="rect">
                <a:avLst/>
              </a:prstGeom>
              <a:solidFill>
                <a:schemeClr val="accent2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b="1" dirty="0">
                    <a:latin typeface="IBM Plex Sans" panose="020B0503050203000203" pitchFamily="34" charset="0"/>
                  </a:rPr>
                  <a:t>Far Row</a:t>
                </a:r>
                <a:endParaRPr lang="LID4096" sz="2400" b="1" dirty="0">
                  <a:latin typeface="IBM Plex Sans" panose="020B0503050203000203" pitchFamily="34" charset="0"/>
                </a:endParaRP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1EF876B7-4AC9-1BFC-03BA-7081655D4FD9}"/>
                  </a:ext>
                </a:extLst>
              </p:cNvPr>
              <p:cNvSpPr txBox="1"/>
              <p:nvPr/>
            </p:nvSpPr>
            <p:spPr>
              <a:xfrm>
                <a:off x="3928733" y="7624200"/>
                <a:ext cx="737702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/>
                <a:r>
                  <a:rPr lang="en-US" sz="2400" b="1" dirty="0" err="1">
                    <a:latin typeface="IBM Plex Mono" panose="020B0509050203000203" pitchFamily="49" charset="0"/>
                  </a:rPr>
                  <a:t>R+k</a:t>
                </a:r>
                <a:endParaRPr lang="LID4096" sz="2400" b="1" dirty="0">
                  <a:latin typeface="IBM Plex Mono" panose="020B0509050203000203" pitchFamily="49" charset="0"/>
                </a:endParaRPr>
              </a:p>
            </p:txBody>
          </p:sp>
        </p:grp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7DD3D89-3F3E-79EA-A30D-6BDCBE648637}"/>
              </a:ext>
            </a:extLst>
          </p:cNvPr>
          <p:cNvGrpSpPr/>
          <p:nvPr/>
        </p:nvGrpSpPr>
        <p:grpSpPr>
          <a:xfrm>
            <a:off x="2346465" y="5422159"/>
            <a:ext cx="3088255" cy="2445371"/>
            <a:chOff x="5705085" y="5367868"/>
            <a:chExt cx="3088255" cy="2445371"/>
          </a:xfrm>
        </p:grpSpPr>
        <p:sp>
          <p:nvSpPr>
            <p:cNvPr id="37" name="Arrow: Curved Left 36">
              <a:extLst>
                <a:ext uri="{FF2B5EF4-FFF2-40B4-BE49-F238E27FC236}">
                  <a16:creationId xmlns:a16="http://schemas.microsoft.com/office/drawing/2014/main" id="{3161160C-19F9-348B-5CCC-DDDB4A0986E5}"/>
                </a:ext>
              </a:extLst>
            </p:cNvPr>
            <p:cNvSpPr/>
            <p:nvPr/>
          </p:nvSpPr>
          <p:spPr>
            <a:xfrm flipH="1">
              <a:off x="8061820" y="5367868"/>
              <a:ext cx="731520" cy="1268508"/>
            </a:xfrm>
            <a:prstGeom prst="curvedLeftArrow">
              <a:avLst/>
            </a:prstGeom>
            <a:solidFill>
              <a:srgbClr val="FF66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>
                <a:solidFill>
                  <a:schemeClr val="tx1"/>
                </a:solidFill>
              </a:endParaRPr>
            </a:p>
          </p:txBody>
        </p:sp>
        <p:sp>
          <p:nvSpPr>
            <p:cNvPr id="38" name="Arrow: Curved Left 37">
              <a:extLst>
                <a:ext uri="{FF2B5EF4-FFF2-40B4-BE49-F238E27FC236}">
                  <a16:creationId xmlns:a16="http://schemas.microsoft.com/office/drawing/2014/main" id="{DEBF1478-5D23-D604-2674-F5F39B42646E}"/>
                </a:ext>
              </a:extLst>
            </p:cNvPr>
            <p:cNvSpPr/>
            <p:nvPr/>
          </p:nvSpPr>
          <p:spPr>
            <a:xfrm flipH="1" flipV="1">
              <a:off x="8061820" y="6544732"/>
              <a:ext cx="731520" cy="1268507"/>
            </a:xfrm>
            <a:prstGeom prst="curvedLeftArrow">
              <a:avLst/>
            </a:prstGeom>
            <a:solidFill>
              <a:srgbClr val="FF66F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>
                <a:solidFill>
                  <a:schemeClr val="tx1"/>
                </a:solidFill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1A07F23F-8CBA-E598-28F9-0EDC4B6638FC}"/>
                </a:ext>
              </a:extLst>
            </p:cNvPr>
            <p:cNvSpPr txBox="1"/>
            <p:nvPr/>
          </p:nvSpPr>
          <p:spPr>
            <a:xfrm>
              <a:off x="5705085" y="6286148"/>
              <a:ext cx="23567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b="1" dirty="0">
                  <a:latin typeface="IBM Plex Sans" panose="020B0503050203000203" pitchFamily="34" charset="0"/>
                </a:rPr>
                <a:t>Any effect?</a:t>
              </a:r>
              <a:endParaRPr lang="LID4096" sz="3200" b="1" dirty="0">
                <a:latin typeface="IBM Plex Sans" panose="020B050305020300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738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302C1-C535-CE02-F9AA-21F284721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DC55D0-C045-8DF7-888D-6DD2D2D06A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/>
              <a:t>Avoiding accidental interference from DejaVu</a:t>
            </a:r>
          </a:p>
          <a:p>
            <a:r>
              <a:rPr lang="en-US" sz="3200" dirty="0"/>
              <a:t>It is natural to use a range-based loop to bulk-initialize many contiguous DRAM rows (i.e., from R-k to </a:t>
            </a:r>
            <a:r>
              <a:rPr lang="en-US" sz="3200" dirty="0" err="1"/>
              <a:t>R+k</a:t>
            </a:r>
            <a:r>
              <a:rPr lang="en-US" sz="3200" dirty="0"/>
              <a:t>), and </a:t>
            </a:r>
            <a:r>
              <a:rPr lang="en-US" sz="3200" i="1" dirty="0"/>
              <a:t>then</a:t>
            </a:r>
            <a:r>
              <a:rPr lang="en-US" sz="3200" dirty="0"/>
              <a:t> </a:t>
            </a:r>
            <a:r>
              <a:rPr lang="en-US" sz="3200" i="1" dirty="0"/>
              <a:t>initialize</a:t>
            </a:r>
            <a:r>
              <a:rPr lang="en-US" sz="3200" dirty="0"/>
              <a:t> row R to test different data patterns</a:t>
            </a:r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8ECD86-14B7-C0CB-E87D-221519846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Implications (II) – Cont’d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66C6092-C09F-D644-66D3-2161322F22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0763238-99C6-AF80-44F0-4A66497F0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43</a:t>
            </a:fld>
            <a:endParaRPr lang="LID4096" dirty="0"/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18969980-477B-5713-A61B-D120B1EF7583}"/>
              </a:ext>
            </a:extLst>
          </p:cNvPr>
          <p:cNvSpPr/>
          <p:nvPr/>
        </p:nvSpPr>
        <p:spPr>
          <a:xfrm>
            <a:off x="1053941" y="4333322"/>
            <a:ext cx="10460024" cy="5022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endParaRPr lang="en-US" sz="2800" b="1" dirty="0">
              <a:solidFill>
                <a:schemeClr val="bg1"/>
              </a:solidFill>
              <a:latin typeface="IBM Plex Sans" pitchFamily="34" charset="0"/>
              <a:ea typeface="IBM Plex Sans" pitchFamily="34" charset="-122"/>
              <a:cs typeface="IBM Plex Sans" pitchFamily="34" charset="-12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47764A0D-D87D-979F-1FC3-C35D77688FE4}"/>
              </a:ext>
            </a:extLst>
          </p:cNvPr>
          <p:cNvGrpSpPr/>
          <p:nvPr/>
        </p:nvGrpSpPr>
        <p:grpSpPr>
          <a:xfrm>
            <a:off x="835041" y="3752015"/>
            <a:ext cx="5769528" cy="2270678"/>
            <a:chOff x="792661" y="4333322"/>
            <a:chExt cx="5769528" cy="2270678"/>
          </a:xfrm>
        </p:grpSpPr>
        <p:sp>
          <p:nvSpPr>
            <p:cNvPr id="28" name="Shape 9">
              <a:extLst>
                <a:ext uri="{FF2B5EF4-FFF2-40B4-BE49-F238E27FC236}">
                  <a16:creationId xmlns:a16="http://schemas.microsoft.com/office/drawing/2014/main" id="{734C8CEF-9D13-E96C-C098-76DAAAC1AE2C}"/>
                </a:ext>
              </a:extLst>
            </p:cNvPr>
            <p:cNvSpPr/>
            <p:nvPr/>
          </p:nvSpPr>
          <p:spPr>
            <a:xfrm>
              <a:off x="792661" y="4333322"/>
              <a:ext cx="5769528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29" name="Shape 11">
              <a:extLst>
                <a:ext uri="{FF2B5EF4-FFF2-40B4-BE49-F238E27FC236}">
                  <a16:creationId xmlns:a16="http://schemas.microsoft.com/office/drawing/2014/main" id="{A3A374D3-A7E7-F10E-2E61-0BEDADF797C9}"/>
                </a:ext>
              </a:extLst>
            </p:cNvPr>
            <p:cNvSpPr/>
            <p:nvPr/>
          </p:nvSpPr>
          <p:spPr>
            <a:xfrm>
              <a:off x="792661" y="4841323"/>
              <a:ext cx="5769528" cy="1762677"/>
            </a:xfrm>
            <a:prstGeom prst="rect">
              <a:avLst/>
            </a:prstGeom>
            <a:solidFill>
              <a:srgbClr val="FBFCFD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B0AEB3C0-2F02-52E4-5A0D-EC0721CED946}"/>
                </a:ext>
              </a:extLst>
            </p:cNvPr>
            <p:cNvSpPr txBox="1"/>
            <p:nvPr/>
          </p:nvSpPr>
          <p:spPr>
            <a:xfrm>
              <a:off x="966556" y="5003799"/>
              <a:ext cx="55082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" sz="2400" dirty="0">
                  <a:latin typeface="IBM Plex Mono" panose="020B0509050203000203" pitchFamily="49" charset="0"/>
                </a:rPr>
                <a:t>for i in range(R-k, R+k): </a:t>
              </a:r>
            </a:p>
            <a:p>
              <a:r>
                <a:rPr lang="" sz="2400" dirty="0">
                  <a:latin typeface="IBM Plex Mono" panose="020B0509050203000203" pitchFamily="49" charset="0"/>
                </a:rPr>
                <a:t>  write_row(i, data)</a:t>
              </a:r>
            </a:p>
            <a:p>
              <a:r>
                <a:rPr lang="en-US" sz="2400" b="1" dirty="0">
                  <a:solidFill>
                    <a:srgbClr val="2F7E2F"/>
                  </a:solidFill>
                  <a:latin typeface="IBM Plex Mono" panose="020B0509050203000203" pitchFamily="49" charset="0"/>
                </a:rPr>
                <a:t>w</a:t>
              </a:r>
              <a:r>
                <a:rPr lang="" sz="2400" b="1" dirty="0">
                  <a:solidFill>
                    <a:srgbClr val="2F7E2F"/>
                  </a:solidFill>
                  <a:latin typeface="IBM Plex Mono" panose="020B0509050203000203" pitchFamily="49" charset="0"/>
                </a:rPr>
                <a:t>rite_row(R, data)</a:t>
              </a:r>
              <a:endParaRPr lang="LID4096" sz="2400" b="1" dirty="0">
                <a:solidFill>
                  <a:srgbClr val="2F7E2F"/>
                </a:solidFill>
                <a:latin typeface="IBM Plex Mono" panose="020B0509050203000203" pitchFamily="49" charset="0"/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75DCCB4C-3AEB-C90A-A5DA-05A49B93903C}"/>
              </a:ext>
            </a:extLst>
          </p:cNvPr>
          <p:cNvGrpSpPr/>
          <p:nvPr/>
        </p:nvGrpSpPr>
        <p:grpSpPr>
          <a:xfrm>
            <a:off x="835041" y="5977843"/>
            <a:ext cx="5769528" cy="2270678"/>
            <a:chOff x="792661" y="4333322"/>
            <a:chExt cx="5769528" cy="2270678"/>
          </a:xfrm>
        </p:grpSpPr>
        <p:sp>
          <p:nvSpPr>
            <p:cNvPr id="38" name="Shape 9">
              <a:extLst>
                <a:ext uri="{FF2B5EF4-FFF2-40B4-BE49-F238E27FC236}">
                  <a16:creationId xmlns:a16="http://schemas.microsoft.com/office/drawing/2014/main" id="{E6FAF6BC-CEE3-292E-5017-31C2F05E6B4D}"/>
                </a:ext>
              </a:extLst>
            </p:cNvPr>
            <p:cNvSpPr/>
            <p:nvPr/>
          </p:nvSpPr>
          <p:spPr>
            <a:xfrm>
              <a:off x="792661" y="4333322"/>
              <a:ext cx="5769528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39" name="Shape 11">
              <a:extLst>
                <a:ext uri="{FF2B5EF4-FFF2-40B4-BE49-F238E27FC236}">
                  <a16:creationId xmlns:a16="http://schemas.microsoft.com/office/drawing/2014/main" id="{07B3CD14-80CE-E71A-7BEE-4CC7B3B4E334}"/>
                </a:ext>
              </a:extLst>
            </p:cNvPr>
            <p:cNvSpPr/>
            <p:nvPr/>
          </p:nvSpPr>
          <p:spPr>
            <a:xfrm>
              <a:off x="792661" y="4841323"/>
              <a:ext cx="5769528" cy="1762677"/>
            </a:xfrm>
            <a:prstGeom prst="rect">
              <a:avLst/>
            </a:prstGeom>
            <a:solidFill>
              <a:srgbClr val="FBFCFD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E944CFB-E237-849A-3DCC-C37F962E464B}"/>
                </a:ext>
              </a:extLst>
            </p:cNvPr>
            <p:cNvSpPr txBox="1"/>
            <p:nvPr/>
          </p:nvSpPr>
          <p:spPr>
            <a:xfrm>
              <a:off x="966556" y="5003799"/>
              <a:ext cx="550824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" sz="2400" dirty="0">
                  <a:latin typeface="IBM Plex Mono" panose="020B0509050203000203" pitchFamily="49" charset="0"/>
                </a:rPr>
                <a:t>for i in range(R-k, R+k): </a:t>
              </a:r>
            </a:p>
            <a:p>
              <a:r>
                <a:rPr lang="" sz="2400" dirty="0">
                  <a:latin typeface="IBM Plex Mono" panose="020B0509050203000203" pitchFamily="49" charset="0"/>
                </a:rPr>
                <a:t>  write_row(i, data)</a:t>
              </a:r>
            </a:p>
            <a:p>
              <a:r>
                <a:rPr lang="en-US" sz="2400" b="1" dirty="0">
                  <a:solidFill>
                    <a:srgbClr val="C32D4B"/>
                  </a:solidFill>
                  <a:latin typeface="IBM Plex Mono" panose="020B0509050203000203" pitchFamily="49" charset="0"/>
                </a:rPr>
                <a:t>w</a:t>
              </a:r>
              <a:r>
                <a:rPr lang="" sz="2400" b="1" dirty="0">
                  <a:solidFill>
                    <a:srgbClr val="C32D4B"/>
                  </a:solidFill>
                  <a:latin typeface="IBM Plex Mono" panose="020B0509050203000203" pitchFamily="49" charset="0"/>
                </a:rPr>
                <a:t>rite_row(R, ~data)</a:t>
              </a:r>
              <a:endParaRPr lang="LID4096" sz="2400" b="1" dirty="0">
                <a:solidFill>
                  <a:srgbClr val="C32D4B"/>
                </a:solidFill>
                <a:latin typeface="IBM Plex Mono" panose="020B0509050203000203" pitchFamily="49" charset="0"/>
              </a:endParaRPr>
            </a:p>
          </p:txBody>
        </p:sp>
      </p:grpSp>
      <p:sp>
        <p:nvSpPr>
          <p:cNvPr id="41" name="TextBox 40">
            <a:extLst>
              <a:ext uri="{FF2B5EF4-FFF2-40B4-BE49-F238E27FC236}">
                <a16:creationId xmlns:a16="http://schemas.microsoft.com/office/drawing/2014/main" id="{7F1C1D70-1121-942D-1365-7C25F5FB1482}"/>
              </a:ext>
            </a:extLst>
          </p:cNvPr>
          <p:cNvSpPr txBox="1"/>
          <p:nvPr/>
        </p:nvSpPr>
        <p:spPr>
          <a:xfrm>
            <a:off x="6999341" y="4730268"/>
            <a:ext cx="450155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2F7E2F"/>
                </a:solidFill>
                <a:latin typeface="IBM Plex Sans" panose="020B0503050203000203" pitchFamily="34" charset="0"/>
              </a:rPr>
              <a:t>Accidental </a:t>
            </a:r>
            <a:r>
              <a:rPr lang="en-US" sz="3200" b="1" dirty="0" err="1">
                <a:solidFill>
                  <a:srgbClr val="2F7E2F"/>
                </a:solidFill>
                <a:latin typeface="IBM Plex Sans" panose="020B0503050203000203" pitchFamily="34" charset="0"/>
              </a:rPr>
              <a:t>SameWrite</a:t>
            </a:r>
            <a:endParaRPr lang="LID4096" sz="3200" b="1" dirty="0">
              <a:solidFill>
                <a:srgbClr val="2F7E2F"/>
              </a:solidFill>
              <a:latin typeface="IBM Plex Sans" panose="020B050305020300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21C73D5-6DF5-86AE-19D9-10262A18CD9B}"/>
              </a:ext>
            </a:extLst>
          </p:cNvPr>
          <p:cNvSpPr txBox="1"/>
          <p:nvPr/>
        </p:nvSpPr>
        <p:spPr>
          <a:xfrm>
            <a:off x="6999340" y="6956096"/>
            <a:ext cx="432362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solidFill>
                  <a:srgbClr val="C32D4B"/>
                </a:solidFill>
                <a:latin typeface="IBM Plex Sans" panose="020B0503050203000203" pitchFamily="34" charset="0"/>
              </a:rPr>
              <a:t>Accidental OverWrite</a:t>
            </a:r>
            <a:endParaRPr lang="LID4096" sz="3200" b="1" dirty="0">
              <a:solidFill>
                <a:srgbClr val="C32D4B"/>
              </a:solidFill>
              <a:latin typeface="IBM Plex Sans" panose="020B0503050203000203" pitchFamily="34" charset="0"/>
            </a:endParaRPr>
          </a:p>
        </p:txBody>
      </p:sp>
      <p:sp>
        <p:nvSpPr>
          <p:cNvPr id="43" name="Text 6">
            <a:extLst>
              <a:ext uri="{FF2B5EF4-FFF2-40B4-BE49-F238E27FC236}">
                <a16:creationId xmlns:a16="http://schemas.microsoft.com/office/drawing/2014/main" id="{7810904B-6733-1741-FF21-8E19B475ABD5}"/>
              </a:ext>
            </a:extLst>
          </p:cNvPr>
          <p:cNvSpPr/>
          <p:nvPr/>
        </p:nvSpPr>
        <p:spPr>
          <a:xfrm>
            <a:off x="1053940" y="3745670"/>
            <a:ext cx="5550629" cy="5022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Test Pattern A – Same Data</a:t>
            </a:r>
          </a:p>
        </p:txBody>
      </p:sp>
      <p:sp>
        <p:nvSpPr>
          <p:cNvPr id="44" name="Text 6">
            <a:extLst>
              <a:ext uri="{FF2B5EF4-FFF2-40B4-BE49-F238E27FC236}">
                <a16:creationId xmlns:a16="http://schemas.microsoft.com/office/drawing/2014/main" id="{90C380B8-AE9C-69DF-DD5B-61F568DF1412}"/>
              </a:ext>
            </a:extLst>
          </p:cNvPr>
          <p:cNvSpPr/>
          <p:nvPr/>
        </p:nvSpPr>
        <p:spPr>
          <a:xfrm>
            <a:off x="1053941" y="5989712"/>
            <a:ext cx="5550629" cy="5022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Test Pattern B – Opposite Data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F0A8DB63-B270-EEBA-A126-3F1030909429}"/>
              </a:ext>
            </a:extLst>
          </p:cNvPr>
          <p:cNvGrpSpPr/>
          <p:nvPr/>
        </p:nvGrpSpPr>
        <p:grpSpPr>
          <a:xfrm>
            <a:off x="7311761" y="5315043"/>
            <a:ext cx="4011199" cy="1579271"/>
            <a:chOff x="7311761" y="5315043"/>
            <a:chExt cx="4011199" cy="1579271"/>
          </a:xfrm>
        </p:grpSpPr>
        <p:sp>
          <p:nvSpPr>
            <p:cNvPr id="48" name="Arrow: Up-Down 47">
              <a:extLst>
                <a:ext uri="{FF2B5EF4-FFF2-40B4-BE49-F238E27FC236}">
                  <a16:creationId xmlns:a16="http://schemas.microsoft.com/office/drawing/2014/main" id="{0389BF02-F4D0-DBB6-0C62-B625DB7F14A5}"/>
                </a:ext>
              </a:extLst>
            </p:cNvPr>
            <p:cNvSpPr/>
            <p:nvPr/>
          </p:nvSpPr>
          <p:spPr>
            <a:xfrm>
              <a:off x="9007801" y="5315043"/>
              <a:ext cx="484632" cy="1579271"/>
            </a:xfrm>
            <a:prstGeom prst="up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LID4096"/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B193BC22-3D9A-32AF-CA26-54DD7AB2E0C0}"/>
                </a:ext>
              </a:extLst>
            </p:cNvPr>
            <p:cNvSpPr/>
            <p:nvPr/>
          </p:nvSpPr>
          <p:spPr>
            <a:xfrm>
              <a:off x="7311761" y="5794515"/>
              <a:ext cx="4011199" cy="660136"/>
            </a:xfrm>
            <a:prstGeom prst="rect">
              <a:avLst/>
            </a:prstGeom>
            <a:solidFill>
              <a:srgbClr val="FBFCFD"/>
            </a:solidFill>
            <a:ln w="57150">
              <a:solidFill>
                <a:srgbClr val="FF66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 algn="ctr"/>
              <a:r>
                <a:rPr lang="en-US" sz="3200" b="1" dirty="0">
                  <a:solidFill>
                    <a:srgbClr val="FF66FF"/>
                  </a:solidFill>
                  <a:latin typeface="IBM Plex Sans" panose="020B0503050203000203" pitchFamily="34" charset="0"/>
                </a:rPr>
                <a:t>AC</a:t>
              </a:r>
              <a:r>
                <a:rPr lang="en-US" sz="3200" b="1" baseline="-25000" dirty="0">
                  <a:solidFill>
                    <a:srgbClr val="FF66FF"/>
                  </a:solidFill>
                  <a:latin typeface="IBM Plex Sans" panose="020B0503050203000203" pitchFamily="34" charset="0"/>
                </a:rPr>
                <a:t>min</a:t>
              </a:r>
              <a:r>
                <a:rPr lang="en-US" sz="3200" b="1" dirty="0">
                  <a:solidFill>
                    <a:srgbClr val="FF66FF"/>
                  </a:solidFill>
                  <a:latin typeface="IBM Plex Sans" panose="020B0503050203000203" pitchFamily="34" charset="0"/>
                </a:rPr>
                <a:t> difference!</a:t>
              </a:r>
              <a:endParaRPr lang="LID4096" sz="3200" b="1" dirty="0">
                <a:solidFill>
                  <a:srgbClr val="FF66FF"/>
                </a:solidFill>
                <a:latin typeface="IBM Plex Sans" panose="020B050305020300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7025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4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ED3F3-A7D8-AF68-1AEC-14A2036F1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29C295-F9B5-1319-E6E8-C4F883A13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674587-2F31-CDF4-0B32-F903D303A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Implications (III) – Cont’d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6AE458FB-3C51-00CA-E599-2E299AB1D7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3F6382F-81F1-B19C-92C0-19BCA35C0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44</a:t>
            </a:fld>
            <a:endParaRPr lang="LID4096" dirty="0"/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48465B6C-43C1-8924-52DD-414C9DE8159A}"/>
              </a:ext>
            </a:extLst>
          </p:cNvPr>
          <p:cNvSpPr/>
          <p:nvPr/>
        </p:nvSpPr>
        <p:spPr>
          <a:xfrm>
            <a:off x="1053941" y="4333322"/>
            <a:ext cx="10460024" cy="5022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endParaRPr lang="en-US" sz="2800" b="1" dirty="0">
              <a:solidFill>
                <a:schemeClr val="bg1"/>
              </a:solidFill>
              <a:latin typeface="IBM Plex Sans" pitchFamily="34" charset="0"/>
              <a:ea typeface="IBM Plex Sans" pitchFamily="34" charset="-122"/>
              <a:cs typeface="IBM Plex Sans" pitchFamily="34" charset="-120"/>
            </a:endParaRPr>
          </a:p>
        </p:txBody>
      </p:sp>
      <p:sp>
        <p:nvSpPr>
          <p:cNvPr id="43" name="Text 6">
            <a:extLst>
              <a:ext uri="{FF2B5EF4-FFF2-40B4-BE49-F238E27FC236}">
                <a16:creationId xmlns:a16="http://schemas.microsoft.com/office/drawing/2014/main" id="{6BFA663A-954E-B971-EC79-478FD8C86D51}"/>
              </a:ext>
            </a:extLst>
          </p:cNvPr>
          <p:cNvSpPr/>
          <p:nvPr/>
        </p:nvSpPr>
        <p:spPr>
          <a:xfrm>
            <a:off x="1053940" y="3745670"/>
            <a:ext cx="5550629" cy="5022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Test Pseudocode A</a:t>
            </a:r>
          </a:p>
        </p:txBody>
      </p:sp>
      <p:sp>
        <p:nvSpPr>
          <p:cNvPr id="44" name="Text 6">
            <a:extLst>
              <a:ext uri="{FF2B5EF4-FFF2-40B4-BE49-F238E27FC236}">
                <a16:creationId xmlns:a16="http://schemas.microsoft.com/office/drawing/2014/main" id="{7090D756-7267-0632-ECB2-7162FB45362E}"/>
              </a:ext>
            </a:extLst>
          </p:cNvPr>
          <p:cNvSpPr/>
          <p:nvPr/>
        </p:nvSpPr>
        <p:spPr>
          <a:xfrm>
            <a:off x="1053941" y="5989712"/>
            <a:ext cx="5550629" cy="502249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dirty="0">
                <a:solidFill>
                  <a:schemeClr val="bg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Test Pseudocode B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D2488D8-5D9A-A3B1-A2DF-A91B94254E36}"/>
              </a:ext>
            </a:extLst>
          </p:cNvPr>
          <p:cNvGrpSpPr/>
          <p:nvPr/>
        </p:nvGrpSpPr>
        <p:grpSpPr>
          <a:xfrm>
            <a:off x="370489" y="3277237"/>
            <a:ext cx="11525179" cy="2548729"/>
            <a:chOff x="370489" y="3541397"/>
            <a:chExt cx="11525179" cy="2548729"/>
          </a:xfrm>
        </p:grpSpPr>
        <p:sp>
          <p:nvSpPr>
            <p:cNvPr id="5" name="Shape 9">
              <a:extLst>
                <a:ext uri="{FF2B5EF4-FFF2-40B4-BE49-F238E27FC236}">
                  <a16:creationId xmlns:a16="http://schemas.microsoft.com/office/drawing/2014/main" id="{A39BF9EB-85AC-874C-EF3B-0CCF0E402893}"/>
                </a:ext>
              </a:extLst>
            </p:cNvPr>
            <p:cNvSpPr/>
            <p:nvPr/>
          </p:nvSpPr>
          <p:spPr>
            <a:xfrm>
              <a:off x="370489" y="3541397"/>
              <a:ext cx="2510366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 anchor="ctr"/>
            <a:lstStyle/>
            <a:p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Implication 2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66128DE3-160E-6F65-D613-E7852F1BBC41}"/>
                </a:ext>
              </a:extLst>
            </p:cNvPr>
            <p:cNvSpPr/>
            <p:nvPr/>
          </p:nvSpPr>
          <p:spPr>
            <a:xfrm>
              <a:off x="402167" y="4030133"/>
              <a:ext cx="11493501" cy="2059993"/>
            </a:xfrm>
            <a:prstGeom prst="rect">
              <a:avLst/>
            </a:prstGeom>
            <a:solidFill>
              <a:srgbClr val="FBFCFD"/>
            </a:solidFill>
            <a:ln w="57150">
              <a:solidFill>
                <a:srgbClr val="2146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/>
              <a:r>
                <a:rPr lang="en-US" sz="3200" b="1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Avoid accidentally comparing </a:t>
              </a:r>
              <a:r>
                <a:rPr lang="en-US" sz="3200" b="1" dirty="0" err="1">
                  <a:solidFill>
                    <a:srgbClr val="2F7E2F"/>
                  </a:solidFill>
                  <a:latin typeface="IBM Plex Sans" panose="020B0503050203000203" pitchFamily="34" charset="0"/>
                </a:rPr>
                <a:t>SameWrite</a:t>
              </a:r>
              <a:r>
                <a:rPr lang="en-US" sz="3200" b="1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 to </a:t>
              </a:r>
              <a:r>
                <a:rPr lang="en-US" sz="3200" b="1" dirty="0">
                  <a:solidFill>
                    <a:srgbClr val="C32D4B"/>
                  </a:solidFill>
                  <a:latin typeface="IBM Plex Sans" panose="020B0503050203000203" pitchFamily="34" charset="0"/>
                </a:rPr>
                <a:t>OverWrite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 by always writing the same data to the tested DRAM row twice (i.e., </a:t>
              </a:r>
              <a:r>
                <a:rPr lang="en-US" sz="3200" b="1" dirty="0">
                  <a:solidFill>
                    <a:srgbClr val="2F7E2F"/>
                  </a:solidFill>
                  <a:latin typeface="IBM Plex Sans" panose="020B0503050203000203" pitchFamily="34" charset="0"/>
                </a:rPr>
                <a:t>always do </a:t>
              </a:r>
              <a:r>
                <a:rPr lang="en-US" sz="3200" b="1" dirty="0" err="1">
                  <a:solidFill>
                    <a:srgbClr val="2F7E2F"/>
                  </a:solidFill>
                  <a:latin typeface="IBM Plex Sans" panose="020B0503050203000203" pitchFamily="34" charset="0"/>
                </a:rPr>
                <a:t>SameWrite</a:t>
              </a:r>
              <a:r>
                <a:rPr lang="en-US" sz="32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)</a:t>
              </a:r>
              <a:endParaRPr lang="LID4096" sz="3200" b="1" dirty="0">
                <a:solidFill>
                  <a:srgbClr val="C00000"/>
                </a:solidFill>
                <a:latin typeface="IBM Plex Sans" panose="020B050305020300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8526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0622A8-FF98-719B-2396-A6B44FB67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B7DCB4-95AA-4FC4-85A7-EB1DA2A3FE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400" dirty="0">
              <a:solidFill>
                <a:srgbClr val="2A3340"/>
              </a:solidFill>
            </a:endParaRPr>
          </a:p>
          <a:p>
            <a:endParaRPr lang="en-US" sz="3400" dirty="0">
              <a:solidFill>
                <a:srgbClr val="2A3340"/>
              </a:solidFill>
            </a:endParaRPr>
          </a:p>
          <a:p>
            <a:endParaRPr lang="en-US" sz="3400" dirty="0">
              <a:solidFill>
                <a:srgbClr val="2A334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842EBC-B1B1-295A-4408-913176281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More in Our Paper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1456C5FC-F0E1-E91B-4AD9-1ADDEB765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0AF2F6D-1804-7375-9A6A-E90673FF7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45</a:t>
            </a:fld>
            <a:endParaRPr lang="LID4096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3C354517-B19F-2A97-F53F-E3705D09E924}"/>
              </a:ext>
            </a:extLst>
          </p:cNvPr>
          <p:cNvGrpSpPr/>
          <p:nvPr/>
        </p:nvGrpSpPr>
        <p:grpSpPr>
          <a:xfrm>
            <a:off x="4183458" y="4425061"/>
            <a:ext cx="3725048" cy="3761678"/>
            <a:chOff x="5387265" y="5357604"/>
            <a:chExt cx="2836110" cy="2863999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789A9DC2-36BF-2738-A07A-90A2B3F0C15D}"/>
                </a:ext>
              </a:extLst>
            </p:cNvPr>
            <p:cNvGrpSpPr/>
            <p:nvPr/>
          </p:nvGrpSpPr>
          <p:grpSpPr>
            <a:xfrm>
              <a:off x="5387265" y="5357604"/>
              <a:ext cx="2836110" cy="2863999"/>
              <a:chOff x="370489" y="3541397"/>
              <a:chExt cx="2836110" cy="2863999"/>
            </a:xfrm>
          </p:grpSpPr>
          <p:sp>
            <p:nvSpPr>
              <p:cNvPr id="15" name="Shape 9">
                <a:extLst>
                  <a:ext uri="{FF2B5EF4-FFF2-40B4-BE49-F238E27FC236}">
                    <a16:creationId xmlns:a16="http://schemas.microsoft.com/office/drawing/2014/main" id="{CC0F26F8-0051-FA37-97B5-3E7F07D76495}"/>
                  </a:ext>
                </a:extLst>
              </p:cNvPr>
              <p:cNvSpPr/>
              <p:nvPr/>
            </p:nvSpPr>
            <p:spPr>
              <a:xfrm>
                <a:off x="370489" y="3541397"/>
                <a:ext cx="2836110" cy="508000"/>
              </a:xfrm>
              <a:prstGeom prst="rect">
                <a:avLst/>
              </a:prstGeom>
              <a:solidFill>
                <a:srgbClr val="21466E"/>
              </a:solidFill>
              <a:ln/>
            </p:spPr>
            <p:txBody>
              <a:bodyPr anchor="ctr"/>
              <a:lstStyle/>
              <a:p>
                <a:pPr algn="ctr"/>
                <a:r>
                  <a:rPr lang="en-US" sz="3200" b="1" dirty="0">
                    <a:solidFill>
                      <a:schemeClr val="bg1"/>
                    </a:solidFill>
                    <a:latin typeface="IBM Plex Sans" panose="020B0503050203000203" pitchFamily="34" charset="0"/>
                  </a:rPr>
                  <a:t>Paper (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IBM Plex Sans" panose="020B0503050203000203" pitchFamily="34" charset="0"/>
                  </a:rPr>
                  <a:t>arXiv</a:t>
                </a:r>
                <a:r>
                  <a:rPr lang="en-US" sz="3200" b="1" dirty="0">
                    <a:solidFill>
                      <a:schemeClr val="bg1"/>
                    </a:solidFill>
                    <a:latin typeface="IBM Plex Sans" panose="020B0503050203000203" pitchFamily="34" charset="0"/>
                  </a:rPr>
                  <a:t>)</a:t>
                </a:r>
                <a:endParaRPr lang="LID4096" sz="3200" b="1" dirty="0">
                  <a:solidFill>
                    <a:schemeClr val="bg1"/>
                  </a:solidFill>
                  <a:latin typeface="IBM Plex Sans" panose="020B0503050203000203" pitchFamily="34" charset="0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08E37E54-87E3-2864-6725-794A67028885}"/>
                  </a:ext>
                </a:extLst>
              </p:cNvPr>
              <p:cNvSpPr/>
              <p:nvPr/>
            </p:nvSpPr>
            <p:spPr>
              <a:xfrm>
                <a:off x="370489" y="4049398"/>
                <a:ext cx="2836110" cy="2355998"/>
              </a:xfrm>
              <a:prstGeom prst="rect">
                <a:avLst/>
              </a:prstGeom>
              <a:solidFill>
                <a:srgbClr val="FBFCFD"/>
              </a:solidFill>
              <a:ln w="571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28600"/>
                <a:endParaRPr lang="LID4096" sz="3200" b="1" dirty="0">
                  <a:solidFill>
                    <a:srgbClr val="C00000"/>
                  </a:solidFill>
                  <a:latin typeface="IBM Plex Sans" panose="020B0503050203000203" pitchFamily="34" charset="0"/>
                </a:endParaRPr>
              </a:p>
            </p:txBody>
          </p:sp>
        </p:grp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D46D3AA-5A12-1A22-28C4-5CE9B550EEF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662735" y="5901229"/>
              <a:ext cx="2298326" cy="2285510"/>
            </a:xfrm>
            <a:prstGeom prst="rect">
              <a:avLst/>
            </a:prstGeom>
          </p:spPr>
        </p:pic>
      </p:grpSp>
      <p:pic>
        <p:nvPicPr>
          <p:cNvPr id="39" name="Picture 38">
            <a:extLst>
              <a:ext uri="{FF2B5EF4-FFF2-40B4-BE49-F238E27FC236}">
                <a16:creationId xmlns:a16="http://schemas.microsoft.com/office/drawing/2014/main" id="{EBF86618-361B-CF9D-55C7-96A77B1A59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4367" y="1165640"/>
            <a:ext cx="9897417" cy="2980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74097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DE1ABF-7B45-492A-D7DB-A69E81D6BB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8F7FF-6A10-3A4C-A2B4-3F94BC1AC5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3400" dirty="0">
              <a:solidFill>
                <a:srgbClr val="2A3340"/>
              </a:solidFill>
            </a:endParaRPr>
          </a:p>
          <a:p>
            <a:endParaRPr lang="en-US" sz="3400" dirty="0">
              <a:solidFill>
                <a:srgbClr val="2A3340"/>
              </a:solidFill>
            </a:endParaRPr>
          </a:p>
          <a:p>
            <a:endParaRPr lang="en-US" sz="3400" dirty="0">
              <a:solidFill>
                <a:srgbClr val="2A334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15BD0B7-B193-0B6A-6866-F34A16F1F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Open-source Artifact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B0E7FB2D-A2CD-244A-152A-22E5341C0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A29F8EE-86B8-5BF9-1506-860470034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46</a:t>
            </a:fld>
            <a:endParaRPr lang="LID4096" dirty="0"/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D35A2A63-127D-42F2-60D8-0E54528015D5}"/>
              </a:ext>
            </a:extLst>
          </p:cNvPr>
          <p:cNvGrpSpPr/>
          <p:nvPr/>
        </p:nvGrpSpPr>
        <p:grpSpPr>
          <a:xfrm>
            <a:off x="4160314" y="4665867"/>
            <a:ext cx="3617184" cy="3520872"/>
            <a:chOff x="9348915" y="5074899"/>
            <a:chExt cx="2952381" cy="287377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9CDAF60-D664-78C1-B442-EF36A898276A}"/>
                </a:ext>
              </a:extLst>
            </p:cNvPr>
            <p:cNvGrpSpPr/>
            <p:nvPr/>
          </p:nvGrpSpPr>
          <p:grpSpPr>
            <a:xfrm>
              <a:off x="9348915" y="5074899"/>
              <a:ext cx="2952381" cy="2863999"/>
              <a:chOff x="370488" y="3541397"/>
              <a:chExt cx="2952381" cy="2863999"/>
            </a:xfrm>
          </p:grpSpPr>
          <p:sp>
            <p:nvSpPr>
              <p:cNvPr id="26" name="Shape 9">
                <a:extLst>
                  <a:ext uri="{FF2B5EF4-FFF2-40B4-BE49-F238E27FC236}">
                    <a16:creationId xmlns:a16="http://schemas.microsoft.com/office/drawing/2014/main" id="{11D8F3DA-A3C2-08EE-8D95-A3A147759431}"/>
                  </a:ext>
                </a:extLst>
              </p:cNvPr>
              <p:cNvSpPr/>
              <p:nvPr/>
            </p:nvSpPr>
            <p:spPr>
              <a:xfrm>
                <a:off x="370488" y="3541397"/>
                <a:ext cx="2952381" cy="508000"/>
              </a:xfrm>
              <a:prstGeom prst="rect">
                <a:avLst/>
              </a:prstGeom>
              <a:solidFill>
                <a:srgbClr val="21466E"/>
              </a:solidFill>
              <a:ln/>
            </p:spPr>
            <p:txBody>
              <a:bodyPr anchor="ctr"/>
              <a:lstStyle/>
              <a:p>
                <a:pPr algn="ctr"/>
                <a:r>
                  <a:rPr lang="en-US" sz="3200" b="1" dirty="0">
                    <a:solidFill>
                      <a:schemeClr val="bg1"/>
                    </a:solidFill>
                    <a:latin typeface="IBM Plex Sans" panose="020B0503050203000203" pitchFamily="34" charset="0"/>
                  </a:rPr>
                  <a:t>Artifact (</a:t>
                </a:r>
                <a:r>
                  <a:rPr lang="en-US" sz="3200" b="1" dirty="0" err="1">
                    <a:solidFill>
                      <a:schemeClr val="bg1"/>
                    </a:solidFill>
                    <a:latin typeface="IBM Plex Sans" panose="020B0503050203000203" pitchFamily="34" charset="0"/>
                  </a:rPr>
                  <a:t>Github</a:t>
                </a:r>
                <a:r>
                  <a:rPr lang="en-US" sz="3200" b="1" dirty="0">
                    <a:solidFill>
                      <a:schemeClr val="bg1"/>
                    </a:solidFill>
                    <a:latin typeface="IBM Plex Sans" panose="020B0503050203000203" pitchFamily="34" charset="0"/>
                  </a:rPr>
                  <a:t>)</a:t>
                </a:r>
                <a:endParaRPr lang="LID4096" sz="3200" b="1" dirty="0">
                  <a:solidFill>
                    <a:schemeClr val="bg1"/>
                  </a:solidFill>
                  <a:latin typeface="IBM Plex Sans" panose="020B0503050203000203" pitchFamily="34" charset="0"/>
                </a:endParaRPr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01C1BE98-3E35-409A-F982-97D3927CB50C}"/>
                  </a:ext>
                </a:extLst>
              </p:cNvPr>
              <p:cNvSpPr/>
              <p:nvPr/>
            </p:nvSpPr>
            <p:spPr>
              <a:xfrm>
                <a:off x="370489" y="4049398"/>
                <a:ext cx="2952380" cy="2355998"/>
              </a:xfrm>
              <a:prstGeom prst="rect">
                <a:avLst/>
              </a:prstGeom>
              <a:solidFill>
                <a:srgbClr val="FBFCFD"/>
              </a:solidFill>
              <a:ln w="5715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28600"/>
                <a:endParaRPr lang="LID4096" sz="3200" b="1" dirty="0">
                  <a:solidFill>
                    <a:srgbClr val="C00000"/>
                  </a:solidFill>
                  <a:latin typeface="IBM Plex Sans" panose="020B0503050203000203" pitchFamily="34" charset="0"/>
                </a:endParaRPr>
              </a:p>
            </p:txBody>
          </p:sp>
        </p:grp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9636B901-DCF7-A9D8-5F6D-641773398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660449" y="5582901"/>
              <a:ext cx="2365768" cy="2365768"/>
            </a:xfrm>
            <a:prstGeom prst="rect">
              <a:avLst/>
            </a:prstGeom>
          </p:spPr>
        </p:pic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49FF498C-1858-7937-6F2E-A359F0114B7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9"/>
          <a:stretch>
            <a:fillRect/>
          </a:stretch>
        </p:blipFill>
        <p:spPr>
          <a:xfrm>
            <a:off x="1363346" y="1185627"/>
            <a:ext cx="9255783" cy="3292506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E529B812-5338-755C-E08B-A9664A394758}"/>
              </a:ext>
            </a:extLst>
          </p:cNvPr>
          <p:cNvGrpSpPr/>
          <p:nvPr/>
        </p:nvGrpSpPr>
        <p:grpSpPr>
          <a:xfrm>
            <a:off x="8885664" y="123364"/>
            <a:ext cx="2935847" cy="900806"/>
            <a:chOff x="8585409" y="7920131"/>
            <a:chExt cx="3110394" cy="954362"/>
          </a:xfrm>
        </p:grpSpPr>
        <p:pic>
          <p:nvPicPr>
            <p:cNvPr id="8" name="Image 3" descr="preencoded.png">
              <a:extLst>
                <a:ext uri="{FF2B5EF4-FFF2-40B4-BE49-F238E27FC236}">
                  <a16:creationId xmlns:a16="http://schemas.microsoft.com/office/drawing/2014/main" id="{92883FDA-45F9-1173-4827-2A1B425249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64506" y="7927225"/>
              <a:ext cx="952200" cy="947267"/>
            </a:xfrm>
            <a:prstGeom prst="rect">
              <a:avLst/>
            </a:prstGeom>
          </p:spPr>
        </p:pic>
        <p:pic>
          <p:nvPicPr>
            <p:cNvPr id="9" name="Image 4" descr="preencoded.png">
              <a:extLst>
                <a:ext uri="{FF2B5EF4-FFF2-40B4-BE49-F238E27FC236}">
                  <a16:creationId xmlns:a16="http://schemas.microsoft.com/office/drawing/2014/main" id="{B7EDA832-7712-1529-3F69-315DC4B2C0F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85409" y="7920131"/>
              <a:ext cx="952200" cy="947267"/>
            </a:xfrm>
            <a:prstGeom prst="rect">
              <a:avLst/>
            </a:prstGeom>
          </p:spPr>
        </p:pic>
        <p:pic>
          <p:nvPicPr>
            <p:cNvPr id="10" name="Image 5" descr="preencoded.png">
              <a:extLst>
                <a:ext uri="{FF2B5EF4-FFF2-40B4-BE49-F238E27FC236}">
                  <a16:creationId xmlns:a16="http://schemas.microsoft.com/office/drawing/2014/main" id="{5A705345-D5ED-F882-DE04-22B1763FD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743603" y="7927226"/>
              <a:ext cx="952200" cy="9472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97681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BD2E94-2BB9-A86F-9962-C8B712887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179F1-FD99-BEC7-E53E-3E57ED1401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Outline</a:t>
            </a:r>
            <a:endParaRPr lang="LID4096" dirty="0"/>
          </a:p>
        </p:txBody>
      </p:sp>
      <p:sp>
        <p:nvSpPr>
          <p:cNvPr id="14" name="Footer Placeholder 13">
            <a:extLst>
              <a:ext uri="{FF2B5EF4-FFF2-40B4-BE49-F238E27FC236}">
                <a16:creationId xmlns:a16="http://schemas.microsoft.com/office/drawing/2014/main" id="{825CD4EB-948F-F5E6-095C-A9E6919818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75CED2D-495E-BBA5-8FA4-082E51806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47</a:t>
            </a:fld>
            <a:endParaRPr lang="LID4096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2E4CD14-AFF7-054B-CBA1-1FBAA324E652}"/>
              </a:ext>
            </a:extLst>
          </p:cNvPr>
          <p:cNvGrpSpPr/>
          <p:nvPr/>
        </p:nvGrpSpPr>
        <p:grpSpPr>
          <a:xfrm>
            <a:off x="745064" y="1457888"/>
            <a:ext cx="10668000" cy="793750"/>
            <a:chOff x="762000" y="1612007"/>
            <a:chExt cx="10668000" cy="793750"/>
          </a:xfrm>
        </p:grpSpPr>
        <p:sp>
          <p:nvSpPr>
            <p:cNvPr id="16" name="Shape 4">
              <a:extLst>
                <a:ext uri="{FF2B5EF4-FFF2-40B4-BE49-F238E27FC236}">
                  <a16:creationId xmlns:a16="http://schemas.microsoft.com/office/drawing/2014/main" id="{58B3EB00-8C14-08ED-D7F7-088F540E204A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18" name="Text 6">
              <a:extLst>
                <a:ext uri="{FF2B5EF4-FFF2-40B4-BE49-F238E27FC236}">
                  <a16:creationId xmlns:a16="http://schemas.microsoft.com/office/drawing/2014/main" id="{0B646E6E-7589-3BE8-895F-74ED69E2570D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rgbClr val="C0C0C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DRAM Background</a:t>
              </a:r>
              <a:endParaRPr lang="en-US" sz="3600" dirty="0">
                <a:solidFill>
                  <a:srgbClr val="C0C0C1"/>
                </a:solidFill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8B0413BE-C147-5EE1-5D0F-A2C34E4264D1}"/>
              </a:ext>
            </a:extLst>
          </p:cNvPr>
          <p:cNvGrpSpPr/>
          <p:nvPr/>
        </p:nvGrpSpPr>
        <p:grpSpPr>
          <a:xfrm>
            <a:off x="1449914" y="3312088"/>
            <a:ext cx="9963150" cy="596900"/>
            <a:chOff x="1449914" y="3312088"/>
            <a:chExt cx="9963150" cy="596900"/>
          </a:xfrm>
        </p:grpSpPr>
        <p:sp>
          <p:nvSpPr>
            <p:cNvPr id="22" name="Shape 10">
              <a:extLst>
                <a:ext uri="{FF2B5EF4-FFF2-40B4-BE49-F238E27FC236}">
                  <a16:creationId xmlns:a16="http://schemas.microsoft.com/office/drawing/2014/main" id="{0849E55B-7361-05E5-327C-7EF99647A8C2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23" name="Shape 11">
              <a:extLst>
                <a:ext uri="{FF2B5EF4-FFF2-40B4-BE49-F238E27FC236}">
                  <a16:creationId xmlns:a16="http://schemas.microsoft.com/office/drawing/2014/main" id="{EEE70EB2-BBE0-C6EE-9D00-017FB8095525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rgbClr val="A6A6A6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25" name="Text 13">
              <a:extLst>
                <a:ext uri="{FF2B5EF4-FFF2-40B4-BE49-F238E27FC236}">
                  <a16:creationId xmlns:a16="http://schemas.microsoft.com/office/drawing/2014/main" id="{528BFDD1-4A20-88DF-C875-ED418F2D860A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AEAEA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Read Disturbance</a:t>
              </a:r>
              <a:endParaRPr lang="en-US" sz="2800" b="1" dirty="0">
                <a:solidFill>
                  <a:srgbClr val="AEAEAE"/>
                </a:solidFill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5C170F05-6981-3E92-DB50-BEF2F3215F88}"/>
              </a:ext>
            </a:extLst>
          </p:cNvPr>
          <p:cNvGrpSpPr/>
          <p:nvPr/>
        </p:nvGrpSpPr>
        <p:grpSpPr>
          <a:xfrm>
            <a:off x="745064" y="2384988"/>
            <a:ext cx="10668000" cy="793750"/>
            <a:chOff x="762000" y="1612007"/>
            <a:chExt cx="10668000" cy="793750"/>
          </a:xfrm>
        </p:grpSpPr>
        <p:sp>
          <p:nvSpPr>
            <p:cNvPr id="46" name="Shape 4">
              <a:extLst>
                <a:ext uri="{FF2B5EF4-FFF2-40B4-BE49-F238E27FC236}">
                  <a16:creationId xmlns:a16="http://schemas.microsoft.com/office/drawing/2014/main" id="{B0BBC027-C6E2-0F25-B885-995950D5E0F2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47" name="Text 6">
              <a:extLst>
                <a:ext uri="{FF2B5EF4-FFF2-40B4-BE49-F238E27FC236}">
                  <a16:creationId xmlns:a16="http://schemas.microsoft.com/office/drawing/2014/main" id="{DA26CE8D-9C06-E261-3C86-D69CD90ABC6D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rgbClr val="AEAEA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DejaVu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85A9FC3B-52B9-4FE5-7603-9A7D9367DABB}"/>
              </a:ext>
            </a:extLst>
          </p:cNvPr>
          <p:cNvGrpSpPr/>
          <p:nvPr/>
        </p:nvGrpSpPr>
        <p:grpSpPr>
          <a:xfrm>
            <a:off x="745064" y="5420288"/>
            <a:ext cx="10668000" cy="793750"/>
            <a:chOff x="762000" y="1612007"/>
            <a:chExt cx="10668000" cy="793750"/>
          </a:xfrm>
        </p:grpSpPr>
        <p:sp>
          <p:nvSpPr>
            <p:cNvPr id="49" name="Shape 4">
              <a:extLst>
                <a:ext uri="{FF2B5EF4-FFF2-40B4-BE49-F238E27FC236}">
                  <a16:creationId xmlns:a16="http://schemas.microsoft.com/office/drawing/2014/main" id="{8F00856B-3EFE-4949-6809-94B36A674983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0" name="Text 6">
              <a:extLst>
                <a:ext uri="{FF2B5EF4-FFF2-40B4-BE49-F238E27FC236}">
                  <a16:creationId xmlns:a16="http://schemas.microsoft.com/office/drawing/2014/main" id="{D75805B0-0243-F497-37CB-D93457485FC7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rgbClr val="AEAEA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Hypotheses on Root Causes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04646932-148C-580C-3D31-216684F15BBB}"/>
              </a:ext>
            </a:extLst>
          </p:cNvPr>
          <p:cNvGrpSpPr/>
          <p:nvPr/>
        </p:nvGrpSpPr>
        <p:grpSpPr>
          <a:xfrm>
            <a:off x="753532" y="6347388"/>
            <a:ext cx="10668000" cy="793750"/>
            <a:chOff x="762000" y="1612007"/>
            <a:chExt cx="10668000" cy="793750"/>
          </a:xfrm>
        </p:grpSpPr>
        <p:sp>
          <p:nvSpPr>
            <p:cNvPr id="52" name="Shape 4">
              <a:extLst>
                <a:ext uri="{FF2B5EF4-FFF2-40B4-BE49-F238E27FC236}">
                  <a16:creationId xmlns:a16="http://schemas.microsoft.com/office/drawing/2014/main" id="{13CA7871-7A50-1707-4CB5-8ED02CB0371F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EBEDF1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53" name="Text 6">
              <a:extLst>
                <a:ext uri="{FF2B5EF4-FFF2-40B4-BE49-F238E27FC236}">
                  <a16:creationId xmlns:a16="http://schemas.microsoft.com/office/drawing/2014/main" id="{2D09CB41-CCD2-F8B0-DCA6-9C15AC5339A3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2">
                      <a:lumMod val="75000"/>
                    </a:schemeClr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Implications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1B0B560-F8F0-FE93-CB3A-9F71CE8E5252}"/>
              </a:ext>
            </a:extLst>
          </p:cNvPr>
          <p:cNvGrpSpPr/>
          <p:nvPr/>
        </p:nvGrpSpPr>
        <p:grpSpPr>
          <a:xfrm>
            <a:off x="762000" y="7274487"/>
            <a:ext cx="10668000" cy="793750"/>
            <a:chOff x="762000" y="1612007"/>
            <a:chExt cx="10668000" cy="793750"/>
          </a:xfrm>
        </p:grpSpPr>
        <p:sp>
          <p:nvSpPr>
            <p:cNvPr id="55" name="Shape 4">
              <a:extLst>
                <a:ext uri="{FF2B5EF4-FFF2-40B4-BE49-F238E27FC236}">
                  <a16:creationId xmlns:a16="http://schemas.microsoft.com/office/drawing/2014/main" id="{4A628195-219D-B7F1-1895-55A317C41979}"/>
                </a:ext>
              </a:extLst>
            </p:cNvPr>
            <p:cNvSpPr/>
            <p:nvPr/>
          </p:nvSpPr>
          <p:spPr>
            <a:xfrm>
              <a:off x="762000" y="1612007"/>
              <a:ext cx="10668000" cy="79375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56" name="Text 6">
              <a:extLst>
                <a:ext uri="{FF2B5EF4-FFF2-40B4-BE49-F238E27FC236}">
                  <a16:creationId xmlns:a16="http://schemas.microsoft.com/office/drawing/2014/main" id="{ECC08705-5CD6-A25A-641D-B089648CF6E4}"/>
                </a:ext>
              </a:extLst>
            </p:cNvPr>
            <p:cNvSpPr/>
            <p:nvPr/>
          </p:nvSpPr>
          <p:spPr>
            <a:xfrm>
              <a:off x="1024468" y="1621531"/>
              <a:ext cx="10160000" cy="784225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3600" b="1" dirty="0">
                  <a:solidFill>
                    <a:schemeClr val="bg1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Conclusion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2E8CA84-F9EE-868D-29CB-CE2017BF054A}"/>
              </a:ext>
            </a:extLst>
          </p:cNvPr>
          <p:cNvGrpSpPr/>
          <p:nvPr/>
        </p:nvGrpSpPr>
        <p:grpSpPr>
          <a:xfrm>
            <a:off x="1449914" y="3993686"/>
            <a:ext cx="9963150" cy="596900"/>
            <a:chOff x="1449914" y="3312088"/>
            <a:chExt cx="9963150" cy="596900"/>
          </a:xfrm>
        </p:grpSpPr>
        <p:sp>
          <p:nvSpPr>
            <p:cNvPr id="59" name="Shape 10">
              <a:extLst>
                <a:ext uri="{FF2B5EF4-FFF2-40B4-BE49-F238E27FC236}">
                  <a16:creationId xmlns:a16="http://schemas.microsoft.com/office/drawing/2014/main" id="{54F80C7D-C731-4AA7-1D2D-689E437FB05E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60" name="Shape 11">
              <a:extLst>
                <a:ext uri="{FF2B5EF4-FFF2-40B4-BE49-F238E27FC236}">
                  <a16:creationId xmlns:a16="http://schemas.microsoft.com/office/drawing/2014/main" id="{152BB201-D647-C95A-5E47-BAFFC097A0C2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1" name="Text 13">
              <a:extLst>
                <a:ext uri="{FF2B5EF4-FFF2-40B4-BE49-F238E27FC236}">
                  <a16:creationId xmlns:a16="http://schemas.microsoft.com/office/drawing/2014/main" id="{EC219D45-9DE5-4E6D-8BB1-2F68451DDD5A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AEAEA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Retention Failure</a:t>
              </a:r>
              <a:endParaRPr lang="en-US" sz="2800" b="1" dirty="0">
                <a:solidFill>
                  <a:srgbClr val="AEAEAE"/>
                </a:solidFill>
              </a:endParaRP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6073E805-724F-8C2A-9F9B-1CDF6CA9BA8C}"/>
              </a:ext>
            </a:extLst>
          </p:cNvPr>
          <p:cNvGrpSpPr/>
          <p:nvPr/>
        </p:nvGrpSpPr>
        <p:grpSpPr>
          <a:xfrm>
            <a:off x="1449914" y="4690037"/>
            <a:ext cx="9963150" cy="596900"/>
            <a:chOff x="1449914" y="3312088"/>
            <a:chExt cx="9963150" cy="596900"/>
          </a:xfrm>
        </p:grpSpPr>
        <p:sp>
          <p:nvSpPr>
            <p:cNvPr id="63" name="Shape 10">
              <a:extLst>
                <a:ext uri="{FF2B5EF4-FFF2-40B4-BE49-F238E27FC236}">
                  <a16:creationId xmlns:a16="http://schemas.microsoft.com/office/drawing/2014/main" id="{9203D3D9-2EE0-543C-4601-83F92B2AEB6E}"/>
                </a:ext>
              </a:extLst>
            </p:cNvPr>
            <p:cNvSpPr/>
            <p:nvPr/>
          </p:nvSpPr>
          <p:spPr>
            <a:xfrm>
              <a:off x="1449914" y="3312088"/>
              <a:ext cx="9963150" cy="596900"/>
            </a:xfrm>
            <a:prstGeom prst="rect">
              <a:avLst/>
            </a:prstGeom>
            <a:solidFill>
              <a:srgbClr val="F6F8FA"/>
            </a:solidFill>
            <a:ln/>
          </p:spPr>
          <p:txBody>
            <a:bodyPr/>
            <a:lstStyle/>
            <a:p>
              <a:endParaRPr lang="LID4096"/>
            </a:p>
          </p:txBody>
        </p:sp>
        <p:sp>
          <p:nvSpPr>
            <p:cNvPr id="64" name="Shape 11">
              <a:extLst>
                <a:ext uri="{FF2B5EF4-FFF2-40B4-BE49-F238E27FC236}">
                  <a16:creationId xmlns:a16="http://schemas.microsoft.com/office/drawing/2014/main" id="{F8EC65FE-CB2F-77E7-8EBB-D3250A02C88A}"/>
                </a:ext>
              </a:extLst>
            </p:cNvPr>
            <p:cNvSpPr/>
            <p:nvPr/>
          </p:nvSpPr>
          <p:spPr>
            <a:xfrm>
              <a:off x="1449914" y="3312088"/>
              <a:ext cx="38100" cy="596900"/>
            </a:xfrm>
            <a:prstGeom prst="rect">
              <a:avLst/>
            </a:prstGeom>
            <a:solidFill>
              <a:srgbClr val="AEAEAE"/>
            </a:solidFill>
            <a:ln/>
          </p:spPr>
          <p:txBody>
            <a:bodyPr/>
            <a:lstStyle/>
            <a:p>
              <a:endParaRPr lang="LID4096" dirty="0"/>
            </a:p>
          </p:txBody>
        </p:sp>
        <p:sp>
          <p:nvSpPr>
            <p:cNvPr id="65" name="Text 13">
              <a:extLst>
                <a:ext uri="{FF2B5EF4-FFF2-40B4-BE49-F238E27FC236}">
                  <a16:creationId xmlns:a16="http://schemas.microsoft.com/office/drawing/2014/main" id="{BBC5943D-854F-0029-2B7B-52F0FD802883}"/>
                </a:ext>
              </a:extLst>
            </p:cNvPr>
            <p:cNvSpPr/>
            <p:nvPr/>
          </p:nvSpPr>
          <p:spPr>
            <a:xfrm>
              <a:off x="2036694" y="3312088"/>
              <a:ext cx="9139306" cy="577850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rmAutofit/>
            </a:bodyPr>
            <a:lstStyle/>
            <a:p>
              <a:pPr marL="0" indent="0" algn="l">
                <a:buNone/>
              </a:pPr>
              <a:r>
                <a:rPr lang="en-US" sz="2800" b="1" dirty="0">
                  <a:solidFill>
                    <a:srgbClr val="AEAEA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Reliability of Processing-Using-DRAM Operations</a:t>
              </a:r>
              <a:endParaRPr lang="en-US" sz="2800" b="1" dirty="0">
                <a:solidFill>
                  <a:srgbClr val="AEAEA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607691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02377C-510D-AB2D-E7AB-734D68000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6756A0-5064-3E01-A063-56060B8862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400" dirty="0">
                <a:solidFill>
                  <a:srgbClr val="2A3340"/>
                </a:solidFill>
                <a:ea typeface="IBM Plex Sans" pitchFamily="34" charset="-122"/>
                <a:cs typeface="IBM Plex Sans" pitchFamily="34" charset="-120"/>
              </a:rPr>
              <a:t>We demonstrate and analyze </a:t>
            </a:r>
            <a:r>
              <a:rPr lang="en-US" sz="3400" b="1" dirty="0">
                <a:solidFill>
                  <a:srgbClr val="B23A2E"/>
                </a:solidFill>
                <a:ea typeface="IBM Plex Sans" pitchFamily="34" charset="-122"/>
                <a:cs typeface="IBM Plex Sans" pitchFamily="34" charset="-120"/>
              </a:rPr>
              <a:t>DejaVu</a:t>
            </a:r>
            <a:r>
              <a:rPr lang="en-US" sz="3400" dirty="0">
                <a:solidFill>
                  <a:srgbClr val="2A3340"/>
                </a:solidFill>
                <a:ea typeface="IBM Plex Sans" pitchFamily="34" charset="-122"/>
                <a:cs typeface="IBM Plex Sans" pitchFamily="34" charset="-120"/>
              </a:rPr>
              <a:t>, a new phenomenon in DRAM where </a:t>
            </a:r>
            <a:r>
              <a:rPr lang="en-US" sz="3400" b="1" dirty="0">
                <a:solidFill>
                  <a:srgbClr val="C32D4B"/>
                </a:solidFill>
                <a:ea typeface="IBM Plex Sans" pitchFamily="34" charset="-122"/>
                <a:cs typeface="IBM Plex Sans" pitchFamily="34" charset="-120"/>
              </a:rPr>
              <a:t>data previously written</a:t>
            </a:r>
            <a:r>
              <a:rPr lang="en-US" sz="3400" dirty="0">
                <a:solidFill>
                  <a:srgbClr val="C32D4B"/>
                </a:solidFill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3400" dirty="0">
                <a:solidFill>
                  <a:srgbClr val="2A3340"/>
                </a:solidFill>
                <a:ea typeface="IBM Plex Sans" pitchFamily="34" charset="-122"/>
                <a:cs typeface="IBM Plex Sans" pitchFamily="34" charset="-120"/>
              </a:rPr>
              <a:t>to a DRAM row affects</a:t>
            </a:r>
          </a:p>
          <a:p>
            <a:endParaRPr lang="en-US" sz="3400" dirty="0">
              <a:solidFill>
                <a:srgbClr val="2A3340"/>
              </a:solidFill>
            </a:endParaRPr>
          </a:p>
          <a:p>
            <a:endParaRPr lang="en-US" sz="3400" dirty="0">
              <a:solidFill>
                <a:srgbClr val="2A3340"/>
              </a:solidFill>
            </a:endParaRPr>
          </a:p>
          <a:p>
            <a:endParaRPr lang="en-US" sz="3400" dirty="0">
              <a:solidFill>
                <a:srgbClr val="2A3340"/>
              </a:solidFill>
            </a:endParaRPr>
          </a:p>
          <a:p>
            <a:endParaRPr lang="en-US" sz="3400" dirty="0">
              <a:solidFill>
                <a:srgbClr val="2A334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5D754A-7C4C-11DF-C7A1-FC3E02FFC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ea typeface="IBM Plex Sans" pitchFamily="34" charset="-122"/>
                <a:cs typeface="IBM Plex Sans" pitchFamily="34" charset="-120"/>
              </a:rPr>
              <a:t>Conclusion</a:t>
            </a:r>
            <a:endParaRPr lang="LID4096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AFFEF513-9F60-9C72-D9EB-7DA4A007A0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 dirty="0">
              <a:solidFill>
                <a:srgbClr val="21466E"/>
              </a:solidFill>
            </a:endParaRP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1E1B6F6-A797-2BEE-8439-091E6343C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A674F2-E6EC-4A5F-8E19-1E7F4406858C}" type="slidenum">
              <a:rPr lang="LID4096" smtClean="0"/>
              <a:pPr/>
              <a:t>48</a:t>
            </a:fld>
            <a:endParaRPr lang="LID4096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95B6AA8-B713-152A-976F-9477BB32B32B}"/>
              </a:ext>
            </a:extLst>
          </p:cNvPr>
          <p:cNvGrpSpPr/>
          <p:nvPr/>
        </p:nvGrpSpPr>
        <p:grpSpPr>
          <a:xfrm>
            <a:off x="1060744" y="3090831"/>
            <a:ext cx="10760769" cy="692575"/>
            <a:chOff x="2358189" y="3628724"/>
            <a:chExt cx="9463323" cy="943274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34073247-2B70-BAF9-37AC-B3B7C132352D}"/>
                </a:ext>
              </a:extLst>
            </p:cNvPr>
            <p:cNvSpPr/>
            <p:nvPr/>
          </p:nvSpPr>
          <p:spPr>
            <a:xfrm>
              <a:off x="2358189" y="3628724"/>
              <a:ext cx="9463323" cy="943274"/>
            </a:xfrm>
            <a:prstGeom prst="rect">
              <a:avLst/>
            </a:prstGeom>
            <a:solidFill>
              <a:srgbClr val="FBFC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LID4096" dirty="0"/>
            </a:p>
          </p:txBody>
        </p:sp>
        <p:sp>
          <p:nvSpPr>
            <p:cNvPr id="6" name="Text 7">
              <a:extLst>
                <a:ext uri="{FF2B5EF4-FFF2-40B4-BE49-F238E27FC236}">
                  <a16:creationId xmlns:a16="http://schemas.microsoft.com/office/drawing/2014/main" id="{CBDAB114-30C5-0E09-237A-A08A4260219B}"/>
                </a:ext>
              </a:extLst>
            </p:cNvPr>
            <p:cNvSpPr/>
            <p:nvPr/>
          </p:nvSpPr>
          <p:spPr>
            <a:xfrm>
              <a:off x="2752828" y="3628724"/>
              <a:ext cx="9068684" cy="943274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Autofit/>
            </a:bodyPr>
            <a:lstStyle/>
            <a:p>
              <a:pPr marL="0" indent="0">
                <a:buNone/>
              </a:pPr>
              <a:r>
                <a:rPr lang="en-US" sz="3400" b="1" dirty="0">
                  <a:solidFill>
                    <a:srgbClr val="21466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read disturbance</a:t>
              </a:r>
              <a:endParaRPr lang="en-US" sz="3400" dirty="0">
                <a:solidFill>
                  <a:srgbClr val="21466E"/>
                </a:solidFill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384F17F-764E-4EB2-AFFC-B839BC77AEE9}"/>
                </a:ext>
              </a:extLst>
            </p:cNvPr>
            <p:cNvCxnSpPr/>
            <p:nvPr/>
          </p:nvCxnSpPr>
          <p:spPr>
            <a:xfrm>
              <a:off x="2358189" y="3628724"/>
              <a:ext cx="0" cy="943274"/>
            </a:xfrm>
            <a:prstGeom prst="line">
              <a:avLst/>
            </a:prstGeom>
            <a:ln w="76200">
              <a:solidFill>
                <a:srgbClr val="C0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8A7D4A0D-B1D6-743C-3BCA-23F906E1D24B}"/>
              </a:ext>
            </a:extLst>
          </p:cNvPr>
          <p:cNvGrpSpPr/>
          <p:nvPr/>
        </p:nvGrpSpPr>
        <p:grpSpPr>
          <a:xfrm>
            <a:off x="1060744" y="3946746"/>
            <a:ext cx="10760769" cy="692575"/>
            <a:chOff x="2358189" y="3628724"/>
            <a:chExt cx="9463323" cy="94327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8EF35AE-3237-9555-C56A-EFD069CBBD0F}"/>
                </a:ext>
              </a:extLst>
            </p:cNvPr>
            <p:cNvSpPr/>
            <p:nvPr/>
          </p:nvSpPr>
          <p:spPr>
            <a:xfrm>
              <a:off x="2358189" y="3628724"/>
              <a:ext cx="9463323" cy="943274"/>
            </a:xfrm>
            <a:prstGeom prst="rect">
              <a:avLst/>
            </a:prstGeom>
            <a:solidFill>
              <a:srgbClr val="FBFC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LID4096" dirty="0"/>
            </a:p>
          </p:txBody>
        </p:sp>
        <p:sp>
          <p:nvSpPr>
            <p:cNvPr id="29" name="Text 7">
              <a:extLst>
                <a:ext uri="{FF2B5EF4-FFF2-40B4-BE49-F238E27FC236}">
                  <a16:creationId xmlns:a16="http://schemas.microsoft.com/office/drawing/2014/main" id="{A5735341-CC1B-FC90-04F7-728A98E78AB2}"/>
                </a:ext>
              </a:extLst>
            </p:cNvPr>
            <p:cNvSpPr/>
            <p:nvPr/>
          </p:nvSpPr>
          <p:spPr>
            <a:xfrm>
              <a:off x="2752828" y="3628724"/>
              <a:ext cx="9068684" cy="943274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Autofit/>
            </a:bodyPr>
            <a:lstStyle/>
            <a:p>
              <a:pPr marL="0" indent="0">
                <a:buNone/>
              </a:pPr>
              <a:r>
                <a:rPr lang="en-US" sz="3400" b="1" dirty="0">
                  <a:solidFill>
                    <a:srgbClr val="21466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Vulnerability to retention failure</a:t>
              </a:r>
              <a:endParaRPr lang="en-US" sz="3400" dirty="0">
                <a:solidFill>
                  <a:srgbClr val="21466E"/>
                </a:solidFill>
              </a:endParaRPr>
            </a:p>
          </p:txBody>
        </p: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6FC5E53C-7523-5CF2-6887-2320A9AA3AD9}"/>
                </a:ext>
              </a:extLst>
            </p:cNvPr>
            <p:cNvCxnSpPr/>
            <p:nvPr/>
          </p:nvCxnSpPr>
          <p:spPr>
            <a:xfrm>
              <a:off x="2358189" y="3628724"/>
              <a:ext cx="0" cy="943274"/>
            </a:xfrm>
            <a:prstGeom prst="line">
              <a:avLst/>
            </a:prstGeom>
            <a:ln w="76200">
              <a:solidFill>
                <a:srgbClr val="FFC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F4B8690-AE73-3718-3CDC-AD45006CBB54}"/>
              </a:ext>
            </a:extLst>
          </p:cNvPr>
          <p:cNvGrpSpPr/>
          <p:nvPr/>
        </p:nvGrpSpPr>
        <p:grpSpPr>
          <a:xfrm>
            <a:off x="1060743" y="4788264"/>
            <a:ext cx="10760769" cy="692575"/>
            <a:chOff x="2358189" y="3628724"/>
            <a:chExt cx="9463323" cy="943274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D2E024FB-2CC5-DA2A-0438-A3B79BDA4D94}"/>
                </a:ext>
              </a:extLst>
            </p:cNvPr>
            <p:cNvSpPr/>
            <p:nvPr/>
          </p:nvSpPr>
          <p:spPr>
            <a:xfrm>
              <a:off x="2358189" y="3628724"/>
              <a:ext cx="9463323" cy="943274"/>
            </a:xfrm>
            <a:prstGeom prst="rect">
              <a:avLst/>
            </a:prstGeom>
            <a:solidFill>
              <a:srgbClr val="FBFCF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LID4096" dirty="0"/>
            </a:p>
          </p:txBody>
        </p:sp>
        <p:sp>
          <p:nvSpPr>
            <p:cNvPr id="33" name="Text 7">
              <a:extLst>
                <a:ext uri="{FF2B5EF4-FFF2-40B4-BE49-F238E27FC236}">
                  <a16:creationId xmlns:a16="http://schemas.microsoft.com/office/drawing/2014/main" id="{7B35E849-3130-50E0-DDE0-776672535556}"/>
                </a:ext>
              </a:extLst>
            </p:cNvPr>
            <p:cNvSpPr/>
            <p:nvPr/>
          </p:nvSpPr>
          <p:spPr>
            <a:xfrm>
              <a:off x="2752828" y="3628724"/>
              <a:ext cx="9068684" cy="943274"/>
            </a:xfrm>
            <a:prstGeom prst="rect">
              <a:avLst/>
            </a:prstGeom>
            <a:noFill/>
            <a:ln/>
          </p:spPr>
          <p:txBody>
            <a:bodyPr wrap="square" lIns="25400" tIns="25400" rIns="25400" bIns="25400" rtlCol="0" anchor="ctr">
              <a:noAutofit/>
            </a:bodyPr>
            <a:lstStyle/>
            <a:p>
              <a:pPr marL="0" indent="0">
                <a:buNone/>
              </a:pPr>
              <a:r>
                <a:rPr lang="en-US" sz="3400" b="1" dirty="0">
                  <a:solidFill>
                    <a:srgbClr val="21466E"/>
                  </a:solidFill>
                  <a:latin typeface="IBM Plex Sans" pitchFamily="34" charset="0"/>
                  <a:ea typeface="IBM Plex Sans" pitchFamily="34" charset="-122"/>
                  <a:cs typeface="IBM Plex Sans" pitchFamily="34" charset="-120"/>
                </a:rPr>
                <a:t>Reliability of Processing-Using-DRAM Operations</a:t>
              </a:r>
              <a:endParaRPr lang="en-US" sz="3400" dirty="0">
                <a:solidFill>
                  <a:srgbClr val="21466E"/>
                </a:solidFill>
              </a:endParaRPr>
            </a:p>
          </p:txBody>
        </p: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5871EC95-A090-A549-36AA-7F297297A7EE}"/>
                </a:ext>
              </a:extLst>
            </p:cNvPr>
            <p:cNvCxnSpPr/>
            <p:nvPr/>
          </p:nvCxnSpPr>
          <p:spPr>
            <a:xfrm>
              <a:off x="2358189" y="3628724"/>
              <a:ext cx="0" cy="943274"/>
            </a:xfrm>
            <a:prstGeom prst="line">
              <a:avLst/>
            </a:prstGeom>
            <a:ln w="76200">
              <a:solidFill>
                <a:srgbClr val="2F7E2F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ADB3A01D-8865-1D22-5B2F-62760BD79649}"/>
              </a:ext>
            </a:extLst>
          </p:cNvPr>
          <p:cNvGrpSpPr/>
          <p:nvPr/>
        </p:nvGrpSpPr>
        <p:grpSpPr>
          <a:xfrm>
            <a:off x="402167" y="5706881"/>
            <a:ext cx="11493501" cy="2511042"/>
            <a:chOff x="402167" y="4067290"/>
            <a:chExt cx="11493501" cy="2511042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EB7E283-36D0-9C1D-6C0F-4ED1A03DAFD6}"/>
                </a:ext>
              </a:extLst>
            </p:cNvPr>
            <p:cNvSpPr/>
            <p:nvPr/>
          </p:nvSpPr>
          <p:spPr>
            <a:xfrm>
              <a:off x="402167" y="4572297"/>
              <a:ext cx="11493501" cy="2006035"/>
            </a:xfrm>
            <a:prstGeom prst="rect">
              <a:avLst/>
            </a:prstGeom>
            <a:solidFill>
              <a:srgbClr val="FBFCFD"/>
            </a:solidFill>
            <a:ln w="57150">
              <a:solidFill>
                <a:srgbClr val="2146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228600"/>
              <a:r>
                <a:rPr lang="en-US" sz="28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We call for future works to </a:t>
              </a:r>
              <a:r>
                <a:rPr lang="en-US" sz="2800" b="1" dirty="0">
                  <a:solidFill>
                    <a:srgbClr val="2F7E2F"/>
                  </a:solidFill>
                  <a:latin typeface="IBM Plex Sans" panose="020B0503050203000203" pitchFamily="34" charset="0"/>
                </a:rPr>
                <a:t>fundamentally understand</a:t>
              </a:r>
              <a:r>
                <a:rPr lang="en-US" sz="2800" dirty="0">
                  <a:solidFill>
                    <a:srgbClr val="2F7E2F"/>
                  </a:solidFill>
                  <a:latin typeface="IBM Plex Sans" panose="020B0503050203000203" pitchFamily="34" charset="0"/>
                </a:rPr>
                <a:t> </a:t>
              </a:r>
              <a:r>
                <a:rPr lang="en-US" sz="28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DRAM read disturbance and other robustness issues </a:t>
              </a:r>
              <a:r>
                <a:rPr lang="en-US" sz="2800" b="1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across the stack: </a:t>
              </a:r>
              <a:r>
                <a:rPr lang="en-US" sz="2800" b="1" dirty="0">
                  <a:solidFill>
                    <a:srgbClr val="C32D4B"/>
                  </a:solidFill>
                  <a:latin typeface="IBM Plex Sans" panose="020B0503050203000203" pitchFamily="34" charset="0"/>
                </a:rPr>
                <a:t>from device to circuit and to chip</a:t>
              </a:r>
              <a:r>
                <a:rPr lang="en-US" sz="2800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 to enable </a:t>
              </a:r>
              <a:r>
                <a:rPr lang="en-US" sz="2800" b="1" dirty="0">
                  <a:solidFill>
                    <a:schemeClr val="tx1"/>
                  </a:solidFill>
                  <a:latin typeface="IBM Plex Sans" panose="020B0503050203000203" pitchFamily="34" charset="0"/>
                </a:rPr>
                <a:t>high-performance, safe, secure, and robust DRAM</a:t>
              </a:r>
              <a:endParaRPr lang="LID4096" sz="2800" b="1" dirty="0">
                <a:solidFill>
                  <a:srgbClr val="C00000"/>
                </a:solidFill>
                <a:latin typeface="IBM Plex Sans" panose="020B0503050203000203" pitchFamily="34" charset="0"/>
              </a:endParaRPr>
            </a:p>
          </p:txBody>
        </p:sp>
        <p:sp>
          <p:nvSpPr>
            <p:cNvPr id="7" name="Shape 9">
              <a:extLst>
                <a:ext uri="{FF2B5EF4-FFF2-40B4-BE49-F238E27FC236}">
                  <a16:creationId xmlns:a16="http://schemas.microsoft.com/office/drawing/2014/main" id="{606A751C-85EB-6631-546F-2BBF015D7A75}"/>
                </a:ext>
              </a:extLst>
            </p:cNvPr>
            <p:cNvSpPr/>
            <p:nvPr/>
          </p:nvSpPr>
          <p:spPr>
            <a:xfrm>
              <a:off x="4240667" y="4067290"/>
              <a:ext cx="3816500" cy="508000"/>
            </a:xfrm>
            <a:prstGeom prst="rect">
              <a:avLst/>
            </a:prstGeom>
            <a:solidFill>
              <a:srgbClr val="21466E"/>
            </a:solidFill>
            <a:ln/>
          </p:spPr>
          <p:txBody>
            <a:bodyPr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IBM Plex Sans" panose="020B0503050203000203" pitchFamily="34" charset="0"/>
                </a:rPr>
                <a:t>Call for Contribution</a:t>
              </a:r>
              <a:endParaRPr lang="LID4096" sz="2800" b="1" dirty="0">
                <a:solidFill>
                  <a:schemeClr val="bg1"/>
                </a:solidFill>
                <a:latin typeface="IBM Plex Sans" panose="020B050305020300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467077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ECB42-FBAB-33C6-D150-58FB45747E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1" descr="preencoded.png">
            <a:extLst>
              <a:ext uri="{FF2B5EF4-FFF2-40B4-BE49-F238E27FC236}">
                <a16:creationId xmlns:a16="http://schemas.microsoft.com/office/drawing/2014/main" id="{3A7E937A-44B5-73FE-F4D3-7CDAED4A6E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2384" y="8354216"/>
            <a:ext cx="770401" cy="577984"/>
          </a:xfrm>
          <a:prstGeom prst="rect">
            <a:avLst/>
          </a:prstGeom>
        </p:spPr>
      </p:pic>
      <p:pic>
        <p:nvPicPr>
          <p:cNvPr id="8" name="Image 2" descr="preencoded.png">
            <a:extLst>
              <a:ext uri="{FF2B5EF4-FFF2-40B4-BE49-F238E27FC236}">
                <a16:creationId xmlns:a16="http://schemas.microsoft.com/office/drawing/2014/main" id="{303F699C-6159-2216-E8FA-18DB6B8EC3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1613" y="8404408"/>
            <a:ext cx="1788193" cy="456711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A835B9CE-6826-FBB5-D9A2-DBE7DFCC6270}"/>
              </a:ext>
            </a:extLst>
          </p:cNvPr>
          <p:cNvGrpSpPr/>
          <p:nvPr/>
        </p:nvGrpSpPr>
        <p:grpSpPr>
          <a:xfrm>
            <a:off x="876300" y="8354216"/>
            <a:ext cx="4293386" cy="464247"/>
            <a:chOff x="876299" y="8233497"/>
            <a:chExt cx="4324295" cy="467589"/>
          </a:xfrm>
        </p:grpSpPr>
        <p:pic>
          <p:nvPicPr>
            <p:cNvPr id="6" name="Image 0" descr="preencoded.png">
              <a:extLst>
                <a:ext uri="{FF2B5EF4-FFF2-40B4-BE49-F238E27FC236}">
                  <a16:creationId xmlns:a16="http://schemas.microsoft.com/office/drawing/2014/main" id="{24EAA2C2-A7B6-E28E-66C9-463ADEE19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52046" y="8335250"/>
              <a:ext cx="1748548" cy="357600"/>
            </a:xfrm>
            <a:prstGeom prst="rect">
              <a:avLst/>
            </a:prstGeom>
          </p:spPr>
        </p:pic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0133492D-9604-EB72-9788-FA7E7A0CEB5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76299" y="8233497"/>
              <a:ext cx="2430534" cy="467589"/>
            </a:xfrm>
            <a:prstGeom prst="rect">
              <a:avLst/>
            </a:prstGeom>
          </p:spPr>
        </p:pic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505D0C9-E5BB-D7B1-67DD-9A928657A89B}"/>
              </a:ext>
            </a:extLst>
          </p:cNvPr>
          <p:cNvGrpSpPr/>
          <p:nvPr/>
        </p:nvGrpSpPr>
        <p:grpSpPr>
          <a:xfrm>
            <a:off x="7245636" y="410762"/>
            <a:ext cx="4495474" cy="1379346"/>
            <a:chOff x="8585409" y="7920131"/>
            <a:chExt cx="3110394" cy="954362"/>
          </a:xfrm>
        </p:grpSpPr>
        <p:pic>
          <p:nvPicPr>
            <p:cNvPr id="13" name="Image 3" descr="preencoded.png">
              <a:extLst>
                <a:ext uri="{FF2B5EF4-FFF2-40B4-BE49-F238E27FC236}">
                  <a16:creationId xmlns:a16="http://schemas.microsoft.com/office/drawing/2014/main" id="{ED9EEA33-15E4-91D2-D089-8E32928269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9664506" y="7927225"/>
              <a:ext cx="952200" cy="947267"/>
            </a:xfrm>
            <a:prstGeom prst="rect">
              <a:avLst/>
            </a:prstGeom>
          </p:spPr>
        </p:pic>
        <p:pic>
          <p:nvPicPr>
            <p:cNvPr id="14" name="Image 4" descr="preencoded.png">
              <a:extLst>
                <a:ext uri="{FF2B5EF4-FFF2-40B4-BE49-F238E27FC236}">
                  <a16:creationId xmlns:a16="http://schemas.microsoft.com/office/drawing/2014/main" id="{00BC424A-4B99-8039-1A90-6D695A4E75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85409" y="7920131"/>
              <a:ext cx="952200" cy="947267"/>
            </a:xfrm>
            <a:prstGeom prst="rect">
              <a:avLst/>
            </a:prstGeom>
          </p:spPr>
        </p:pic>
        <p:pic>
          <p:nvPicPr>
            <p:cNvPr id="15" name="Image 5" descr="preencoded.png">
              <a:extLst>
                <a:ext uri="{FF2B5EF4-FFF2-40B4-BE49-F238E27FC236}">
                  <a16:creationId xmlns:a16="http://schemas.microsoft.com/office/drawing/2014/main" id="{C4C8776C-7CE3-AC76-C37D-5C0A01541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743603" y="7927226"/>
              <a:ext cx="952200" cy="947267"/>
            </a:xfrm>
            <a:prstGeom prst="rect">
              <a:avLst/>
            </a:prstGeom>
          </p:spPr>
        </p:pic>
      </p:grpSp>
      <p:sp>
        <p:nvSpPr>
          <p:cNvPr id="18" name="Text 1">
            <a:extLst>
              <a:ext uri="{FF2B5EF4-FFF2-40B4-BE49-F238E27FC236}">
                <a16:creationId xmlns:a16="http://schemas.microsoft.com/office/drawing/2014/main" id="{6CAC9AD3-8DB2-6F15-63B2-97879D9DDB21}"/>
              </a:ext>
            </a:extLst>
          </p:cNvPr>
          <p:cNvSpPr/>
          <p:nvPr/>
        </p:nvSpPr>
        <p:spPr>
          <a:xfrm>
            <a:off x="755577" y="1164777"/>
            <a:ext cx="10680846" cy="142795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>
              <a:lnSpc>
                <a:spcPct val="96000"/>
              </a:lnSpc>
              <a:buNone/>
            </a:pPr>
            <a:r>
              <a:rPr lang="en-US" sz="9600" b="1" kern="0" spc="-228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DejaVu</a:t>
            </a:r>
            <a:endParaRPr lang="en-US" sz="9600" dirty="0"/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457EF1AD-F9B9-84E4-EE13-B5F3B9E7A562}"/>
              </a:ext>
            </a:extLst>
          </p:cNvPr>
          <p:cNvSpPr/>
          <p:nvPr/>
        </p:nvSpPr>
        <p:spPr>
          <a:xfrm>
            <a:off x="827542" y="2508195"/>
            <a:ext cx="10798066" cy="3598012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>
              <a:lnSpc>
                <a:spcPct val="118000"/>
              </a:lnSpc>
              <a:buNone/>
            </a:pPr>
            <a:r>
              <a:rPr lang="en-US" sz="5400" dirty="0">
                <a:solidFill>
                  <a:srgbClr val="FFFFFF">
                    <a:alpha val="92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Why You Should Write </a:t>
            </a:r>
            <a:br>
              <a:rPr lang="en-US" sz="5400" dirty="0">
                <a:solidFill>
                  <a:srgbClr val="FFFFFF">
                    <a:alpha val="92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</a:br>
            <a:r>
              <a:rPr lang="en-US" sz="5400" dirty="0">
                <a:solidFill>
                  <a:srgbClr val="FFFFFF">
                    <a:alpha val="92000"/>
                  </a:srgbClr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to Your DRAM Rows Twice, Carefully</a:t>
            </a:r>
            <a:endParaRPr lang="en-US" sz="5400" dirty="0"/>
          </a:p>
        </p:txBody>
      </p:sp>
      <p:sp>
        <p:nvSpPr>
          <p:cNvPr id="20" name="Text 3">
            <a:extLst>
              <a:ext uri="{FF2B5EF4-FFF2-40B4-BE49-F238E27FC236}">
                <a16:creationId xmlns:a16="http://schemas.microsoft.com/office/drawing/2014/main" id="{5A1A50DC-9B17-178F-0548-AD502D7F022B}"/>
              </a:ext>
            </a:extLst>
          </p:cNvPr>
          <p:cNvSpPr/>
          <p:nvPr/>
        </p:nvSpPr>
        <p:spPr>
          <a:xfrm>
            <a:off x="876300" y="6075498"/>
            <a:ext cx="11247383" cy="20828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b="1" dirty="0">
                <a:solidFill>
                  <a:srgbClr val="21466E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Haocong Luo </a:t>
            </a:r>
          </a:p>
          <a:p>
            <a:pPr marL="0" indent="0" algn="l">
              <a:lnSpc>
                <a:spcPct val="130000"/>
              </a:lnSpc>
              <a:buNone/>
            </a:pPr>
            <a:r>
              <a:rPr lang="en-US" sz="2800" dirty="0">
                <a:solidFill>
                  <a:srgbClr val="3166A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İsmail Emir Yüksel    Ataberk Olgun    Nisa Bostanci    </a:t>
            </a:r>
            <a:r>
              <a:rPr lang="en-US" sz="2800" dirty="0" err="1">
                <a:solidFill>
                  <a:srgbClr val="3166A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Orhun</a:t>
            </a:r>
            <a:r>
              <a:rPr lang="en-US" sz="2800" dirty="0">
                <a:solidFill>
                  <a:srgbClr val="3166A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</a:t>
            </a:r>
            <a:r>
              <a:rPr lang="en-US" sz="2800" dirty="0" err="1">
                <a:solidFill>
                  <a:srgbClr val="3166A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Ecemiş</a:t>
            </a:r>
            <a:br>
              <a:rPr lang="en-US" sz="2800" dirty="0">
                <a:solidFill>
                  <a:srgbClr val="3166A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</a:br>
            <a:r>
              <a:rPr lang="en-US" sz="2800" dirty="0">
                <a:solidFill>
                  <a:srgbClr val="3166A1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Abdullah Giray Yaglikci    Onur Mutlu</a:t>
            </a:r>
            <a:endParaRPr lang="en-US" sz="2800" dirty="0">
              <a:solidFill>
                <a:srgbClr val="3166A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6289543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2157</TotalTime>
  <Words>2247</Words>
  <Application>Microsoft Office PowerPoint</Application>
  <PresentationFormat>Custom</PresentationFormat>
  <Paragraphs>477</Paragraphs>
  <Slides>49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6" baseType="lpstr">
      <vt:lpstr>Aptos</vt:lpstr>
      <vt:lpstr>Arial</vt:lpstr>
      <vt:lpstr>Cambria</vt:lpstr>
      <vt:lpstr>IBM Plex Mono</vt:lpstr>
      <vt:lpstr>IBM Plex Sans</vt:lpstr>
      <vt:lpstr>Wingdings</vt:lpstr>
      <vt:lpstr>Custom Design</vt:lpstr>
      <vt:lpstr>PowerPoint Presentation</vt:lpstr>
      <vt:lpstr>High-Level Summary</vt:lpstr>
      <vt:lpstr>Outline</vt:lpstr>
      <vt:lpstr>Outline</vt:lpstr>
      <vt:lpstr>DRAM Organization</vt:lpstr>
      <vt:lpstr>Key DRAM Operation</vt:lpstr>
      <vt:lpstr>DRAM Robustness Issues (I) – Read Disturbance</vt:lpstr>
      <vt:lpstr>DRAM Robustness Issues (I) – Read Disturbance</vt:lpstr>
      <vt:lpstr>DRAM Robustness Issues (II) – Retention Failure</vt:lpstr>
      <vt:lpstr>Processing-Using-DRAM</vt:lpstr>
      <vt:lpstr>Outline</vt:lpstr>
      <vt:lpstr>DejaVu - Summary</vt:lpstr>
      <vt:lpstr>DejaVu – Row Initialization Patterns</vt:lpstr>
      <vt:lpstr>DRAM Characterization Methodology (I)</vt:lpstr>
      <vt:lpstr>DRAM Characterization Methodology (I)</vt:lpstr>
      <vt:lpstr>DRAM Characterization Methodology (II)</vt:lpstr>
      <vt:lpstr>Outline</vt:lpstr>
      <vt:lpstr>DejaVu on RowHammer (I) - Methodology</vt:lpstr>
      <vt:lpstr>DejaVu on RowHammer (II) – Example</vt:lpstr>
      <vt:lpstr>DejaVu on RowHammer (II) – Example</vt:lpstr>
      <vt:lpstr>DejaVu on RowHammer (III) – Key Results</vt:lpstr>
      <vt:lpstr>DejaVu on RowHammer (III) – Key Results</vt:lpstr>
      <vt:lpstr>DejaVu on RowHammer (IV) - Summary</vt:lpstr>
      <vt:lpstr>DejaVu on RowPress (I) - Methodology</vt:lpstr>
      <vt:lpstr>DejaVu on RowPress (II)</vt:lpstr>
      <vt:lpstr>DejaVu on RowPress (III)</vt:lpstr>
      <vt:lpstr>DejaVu on RowPress (IV) - Summary</vt:lpstr>
      <vt:lpstr>Outline</vt:lpstr>
      <vt:lpstr>DejaVu on Retention Failure (I) - Methodology</vt:lpstr>
      <vt:lpstr>DejaVu on Retention Failure (II)</vt:lpstr>
      <vt:lpstr>DejaVu on Retention Failure (III)</vt:lpstr>
      <vt:lpstr>DejaVu on Retention Failure (IV) - Takeaway</vt:lpstr>
      <vt:lpstr>Outline</vt:lpstr>
      <vt:lpstr>DejaVu on PuD Reliability (I) - Methodology</vt:lpstr>
      <vt:lpstr>DejaVu on PuD Reliability (II) - Results</vt:lpstr>
      <vt:lpstr>DejaVu on PuD Reliability (III) - Takeaway</vt:lpstr>
      <vt:lpstr>Outline</vt:lpstr>
      <vt:lpstr>Hypotheses (I)</vt:lpstr>
      <vt:lpstr>Hypotheses (II)</vt:lpstr>
      <vt:lpstr>Outline</vt:lpstr>
      <vt:lpstr>Implications (I)</vt:lpstr>
      <vt:lpstr>Implications (II)</vt:lpstr>
      <vt:lpstr>Implications (II) – Cont’d</vt:lpstr>
      <vt:lpstr>Implications (III) – Cont’d</vt:lpstr>
      <vt:lpstr>More in Our Paper</vt:lpstr>
      <vt:lpstr>Open-source Artifact</vt:lpstr>
      <vt:lpstr>Outline</vt:lpstr>
      <vt:lpstr>Conclusion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Haocong Luo</cp:lastModifiedBy>
  <cp:revision>129</cp:revision>
  <dcterms:created xsi:type="dcterms:W3CDTF">2026-06-29T18:33:32Z</dcterms:created>
  <dcterms:modified xsi:type="dcterms:W3CDTF">2026-07-22T01:48:04Z</dcterms:modified>
</cp:coreProperties>
</file>