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79" r:id="rId1"/>
  </p:sldMasterIdLst>
  <p:notesMasterIdLst>
    <p:notesMasterId r:id="rId7"/>
  </p:notesMasterIdLst>
  <p:sldIdLst>
    <p:sldId id="256" r:id="rId2"/>
    <p:sldId id="267" r:id="rId3"/>
    <p:sldId id="268" r:id="rId4"/>
    <p:sldId id="269" r:id="rId5"/>
    <p:sldId id="271" r:id="rId6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Intel Clear" panose="020B0604020203020204" pitchFamily="34" charset="0"/>
      <p:regular r:id="rId12"/>
      <p:bold r:id="rId13"/>
      <p:italic r:id="rId14"/>
      <p:boldItalic r:id="rId15"/>
    </p:embeddedFont>
    <p:embeddedFont>
      <p:font typeface="Intel Clear Pro" panose="020B0804020202060201" pitchFamily="34" charset="77"/>
      <p:bold r:id="rId16"/>
    </p:embeddedFont>
  </p:embeddedFontLst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D54D"/>
    <a:srgbClr val="003C70"/>
    <a:srgbClr val="FFED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26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24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C:\Users\rbera\Documents\work\odin\ASAP_micro52_refresh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\rbera\work\DSPatch\ASAP_micro52_refresh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8279786308756496"/>
          <c:y val="3.9016989552187582E-2"/>
          <c:w val="0.64500325139597092"/>
          <c:h val="0.7285202578048254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bw_sweep_4!$T$17</c:f>
              <c:strCache>
                <c:ptCount val="1"/>
                <c:pt idx="0">
                  <c:v>BOP</c:v>
                </c:pt>
              </c:strCache>
            </c:strRef>
          </c:tx>
          <c:spPr>
            <a:ln w="31750" cap="rnd">
              <a:solidFill>
                <a:srgbClr val="70AD47">
                  <a:lumMod val="75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70AD47">
                  <a:lumMod val="75000"/>
                </a:srgbClr>
              </a:solidFill>
              <a:ln w="9525">
                <a:solidFill>
                  <a:srgbClr val="70AD47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bw_sweep_4!$T$18:$T$23</c:f>
              <c:numCache>
                <c:formatCode>0.00%</c:formatCode>
                <c:ptCount val="6"/>
                <c:pt idx="0">
                  <c:v>0.1266320262894598</c:v>
                </c:pt>
                <c:pt idx="1">
                  <c:v>0.15459680813567855</c:v>
                </c:pt>
                <c:pt idx="2">
                  <c:v>0.16500792225865135</c:v>
                </c:pt>
                <c:pt idx="3">
                  <c:v>0.18965454758484479</c:v>
                </c:pt>
                <c:pt idx="4">
                  <c:v>0.20000956424247818</c:v>
                </c:pt>
                <c:pt idx="5">
                  <c:v>0.20307435720664158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E72-4FBC-A407-315275C4894E}"/>
            </c:ext>
          </c:extLst>
        </c:ser>
        <c:ser>
          <c:idx val="1"/>
          <c:order val="1"/>
          <c:tx>
            <c:strRef>
              <c:f>bw_sweep_4!$U$17</c:f>
              <c:strCache>
                <c:ptCount val="1"/>
                <c:pt idx="0">
                  <c:v>SMS</c:v>
                </c:pt>
              </c:strCache>
            </c:strRef>
          </c:tx>
          <c:spPr>
            <a:ln w="31750" cap="rnd">
              <a:solidFill>
                <a:srgbClr val="ED7D31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ED7D31">
                  <a:lumMod val="75000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bw_sweep_4!$U$18:$U$23</c:f>
              <c:numCache>
                <c:formatCode>0.00%</c:formatCode>
                <c:ptCount val="6"/>
                <c:pt idx="0">
                  <c:v>0.13554123722540123</c:v>
                </c:pt>
                <c:pt idx="1">
                  <c:v>0.16531140322880833</c:v>
                </c:pt>
                <c:pt idx="2">
                  <c:v>0.17708081192314418</c:v>
                </c:pt>
                <c:pt idx="3">
                  <c:v>0.20545110960046986</c:v>
                </c:pt>
                <c:pt idx="4">
                  <c:v>0.21465823538789186</c:v>
                </c:pt>
                <c:pt idx="5">
                  <c:v>0.21883067837258707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E72-4FBC-A407-315275C4894E}"/>
            </c:ext>
          </c:extLst>
        </c:ser>
        <c:ser>
          <c:idx val="2"/>
          <c:order val="2"/>
          <c:tx>
            <c:strRef>
              <c:f>bw_sweep_4!$V$17</c:f>
              <c:strCache>
                <c:ptCount val="1"/>
                <c:pt idx="0">
                  <c:v>SPP</c:v>
                </c:pt>
              </c:strCache>
            </c:strRef>
          </c:tx>
          <c:spPr>
            <a:ln w="31750" cap="rnd">
              <a:solidFill>
                <a:srgbClr val="5B9BD5">
                  <a:lumMod val="75000"/>
                </a:srgbClr>
              </a:solidFill>
              <a:prstDash val="solid"/>
              <a:round/>
            </a:ln>
            <a:effectLst/>
          </c:spPr>
          <c:marker>
            <c:symbol val="diamond"/>
            <c:size val="8"/>
            <c:spPr>
              <a:solidFill>
                <a:srgbClr val="5B9BD5">
                  <a:lumMod val="75000"/>
                </a:srgbClr>
              </a:solidFill>
              <a:ln w="9525">
                <a:solidFill>
                  <a:srgbClr val="5B9BD5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bw_sweep_4!$V$18:$V$23</c:f>
              <c:numCache>
                <c:formatCode>0.00%</c:formatCode>
                <c:ptCount val="6"/>
                <c:pt idx="0">
                  <c:v>0.16331005005357735</c:v>
                </c:pt>
                <c:pt idx="1">
                  <c:v>0.1863311976314681</c:v>
                </c:pt>
                <c:pt idx="2">
                  <c:v>0.19605742405192661</c:v>
                </c:pt>
                <c:pt idx="3">
                  <c:v>0.21523306864721881</c:v>
                </c:pt>
                <c:pt idx="4">
                  <c:v>0.21529867960336646</c:v>
                </c:pt>
                <c:pt idx="5">
                  <c:v>0.2176768587957767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E72-4FBC-A407-315275C48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0647648"/>
        <c:axId val="450647256"/>
        <c:extLst>
          <c:ext xmlns:c15="http://schemas.microsoft.com/office/drawing/2012/chart" uri="{02D57815-91ED-43cb-92C2-25804820EDAC}">
            <c15:filteredScatte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bw_sweep_4!$W$17</c15:sqref>
                        </c15:formulaRef>
                      </c:ext>
                    </c:extLst>
                    <c:strCache>
                      <c:ptCount val="1"/>
                      <c:pt idx="0">
                        <c:v>DSPatch+SPP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bw_sweep_4!$W$18:$W$23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0.20440337617067672</c:v>
                      </c:pt>
                      <c:pt idx="1">
                        <c:v>0.2525975946833825</c:v>
                      </c:pt>
                      <c:pt idx="2">
                        <c:v>0.27336603996587594</c:v>
                      </c:pt>
                      <c:pt idx="3">
                        <c:v>0.31323737566117926</c:v>
                      </c:pt>
                      <c:pt idx="4">
                        <c:v>0.3312531318041092</c:v>
                      </c:pt>
                      <c:pt idx="5">
                        <c:v>0.33940920030879407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4-FE72-4FBC-A407-315275C4894E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bw_sweep_4!$X$17</c15:sqref>
                        </c15:formulaRef>
                      </c:ext>
                    </c:extLst>
                    <c:strCache>
                      <c:ptCount val="1"/>
                      <c:pt idx="0">
                        <c:v>spp++</c:v>
                      </c:pt>
                    </c:strCache>
                  </c:strRef>
                </c:tx>
                <c:spPr>
                  <a:ln w="190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bw_sweep_4!$X$18:$X$23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0.17082762767465609</c:v>
                      </c:pt>
                      <c:pt idx="1">
                        <c:v>0.19722149093356989</c:v>
                      </c:pt>
                      <c:pt idx="2">
                        <c:v>0.20854626793367004</c:v>
                      </c:pt>
                      <c:pt idx="3">
                        <c:v>0.23228856960782407</c:v>
                      </c:pt>
                      <c:pt idx="4">
                        <c:v>0.23749461183145848</c:v>
                      </c:pt>
                      <c:pt idx="5">
                        <c:v>0.24225526702819411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E72-4FBC-A407-315275C4894E}"/>
                  </c:ext>
                </c:extLst>
              </c15:ser>
            </c15:filteredScatterSeries>
            <c15:filteredScatter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bw_sweep_4!$Z$17</c15:sqref>
                        </c15:formulaRef>
                      </c:ext>
                    </c:extLst>
                    <c:strCache>
                      <c:ptCount val="1"/>
                      <c:pt idx="0">
                        <c:v>bop++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bw_sweep_4!$Z$18:$Z$23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0.11614976713587111</c:v>
                      </c:pt>
                      <c:pt idx="1">
                        <c:v>0.14579847872664686</c:v>
                      </c:pt>
                      <c:pt idx="2">
                        <c:v>0.15820439211032888</c:v>
                      </c:pt>
                      <c:pt idx="3">
                        <c:v>0.19024718673513852</c:v>
                      </c:pt>
                      <c:pt idx="4">
                        <c:v>0.2103726450792065</c:v>
                      </c:pt>
                      <c:pt idx="5">
                        <c:v>0.21867274281654581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FE72-4FBC-A407-315275C4894E}"/>
                  </c:ext>
                </c:extLst>
              </c15:ser>
            </c15:filteredScatterSeries>
            <c15:filteredScatterSeries>
              <c15:ser>
                <c:idx val="8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bw_sweep_4!$AB$17</c15:sqref>
                        </c15:formulaRef>
                      </c:ext>
                    </c:extLst>
                    <c:strCache>
                      <c:ptCount val="1"/>
                      <c:pt idx="0">
                        <c:v>bop_spp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>
                        <a:lumMod val="60000"/>
                      </a:schemeClr>
                    </a:solidFill>
                    <a:ln w="9525">
                      <a:solidFill>
                        <a:schemeClr val="accent3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bw_sweep_4!$AB$18:$AB$23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0.19272503140914199</c:v>
                      </c:pt>
                      <c:pt idx="1">
                        <c:v>0.23219673895786475</c:v>
                      </c:pt>
                      <c:pt idx="2">
                        <c:v>0.24700472505352833</c:v>
                      </c:pt>
                      <c:pt idx="3">
                        <c:v>0.27294949060334339</c:v>
                      </c:pt>
                      <c:pt idx="4">
                        <c:v>0.28552146462402672</c:v>
                      </c:pt>
                      <c:pt idx="5">
                        <c:v>0.28954228861098308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FE72-4FBC-A407-315275C4894E}"/>
                  </c:ext>
                </c:extLst>
              </c15:ser>
            </c15:filteredScatterSeries>
            <c15:filteredScatterSeries>
              <c15:ser>
                <c:idx val="9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bw_sweep_4!$AC$17</c15:sqref>
                        </c15:formulaRef>
                      </c:ext>
                    </c:extLst>
                    <c:strCache>
                      <c:ptCount val="1"/>
                      <c:pt idx="0">
                        <c:v>bop++_spp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>
                        <a:lumMod val="60000"/>
                      </a:schemeClr>
                    </a:solidFill>
                    <a:ln w="9525">
                      <a:solidFill>
                        <a:schemeClr val="accent4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bw_sweep_4!$AC$18:$AC$23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0.19704989901709991</c:v>
                      </c:pt>
                      <c:pt idx="1">
                        <c:v>0.23405444060410585</c:v>
                      </c:pt>
                      <c:pt idx="2">
                        <c:v>0.24947122322862048</c:v>
                      </c:pt>
                      <c:pt idx="3">
                        <c:v>0.2778510072146414</c:v>
                      </c:pt>
                      <c:pt idx="4">
                        <c:v>0.29467182020915716</c:v>
                      </c:pt>
                      <c:pt idx="5">
                        <c:v>0.30030720436759539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FE72-4FBC-A407-315275C4894E}"/>
                  </c:ext>
                </c:extLst>
              </c15:ser>
            </c15:filteredScatterSeries>
            <c15:filteredScatterSeries>
              <c15:ser>
                <c:idx val="10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bw_sweep_4!$AD$17</c15:sqref>
                        </c15:formulaRef>
                      </c:ext>
                    </c:extLst>
                    <c:strCache>
                      <c:ptCount val="1"/>
                      <c:pt idx="0">
                        <c:v>eBOP+SPP</c:v>
                      </c:pt>
                    </c:strCache>
                  </c:strRef>
                </c:tx>
                <c:spPr>
                  <a:ln w="19050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>
                        <a:lumMod val="60000"/>
                      </a:schemeClr>
                    </a:solidFill>
                    <a:ln w="9525">
                      <a:solidFill>
                        <a:schemeClr val="accent5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bw_sweep_4!$AD$18:$AD$23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0.19666027843367861</c:v>
                      </c:pt>
                      <c:pt idx="1">
                        <c:v>0.23337596344818179</c:v>
                      </c:pt>
                      <c:pt idx="2">
                        <c:v>0.24834895402349666</c:v>
                      </c:pt>
                      <c:pt idx="3">
                        <c:v>0.27630390701977681</c:v>
                      </c:pt>
                      <c:pt idx="4">
                        <c:v>0.29358289734143828</c:v>
                      </c:pt>
                      <c:pt idx="5">
                        <c:v>0.29883164143414764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FE72-4FBC-A407-315275C4894E}"/>
                  </c:ext>
                </c:extLst>
              </c15:ser>
            </c15:filteredScatterSeries>
            <c15:filteredScatterSeries>
              <c15:ser>
                <c:idx val="11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bw_sweep_4!$AE$17</c15:sqref>
                        </c15:formulaRef>
                      </c:ext>
                    </c:extLst>
                    <c:strCache>
                      <c:ptCount val="1"/>
                      <c:pt idx="0">
                        <c:v>SMS(iso_size)+SPP</c:v>
                      </c:pt>
                    </c:strCache>
                  </c:strRef>
                </c:tx>
                <c:spPr>
                  <a:ln w="19050" cap="rnd">
                    <a:solidFill>
                      <a:schemeClr val="accent6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>
                        <a:lumMod val="60000"/>
                      </a:schemeClr>
                    </a:solidFill>
                    <a:ln w="9525">
                      <a:solidFill>
                        <a:schemeClr val="accent6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bw_sweep_4!$AE$18:$AE$23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0.18822647306983287</c:v>
                      </c:pt>
                      <c:pt idx="1">
                        <c:v>0.22129187100762615</c:v>
                      </c:pt>
                      <c:pt idx="2">
                        <c:v>0.23518887438158331</c:v>
                      </c:pt>
                      <c:pt idx="3">
                        <c:v>0.264999197278867</c:v>
                      </c:pt>
                      <c:pt idx="4">
                        <c:v>0.26904147381978638</c:v>
                      </c:pt>
                      <c:pt idx="5">
                        <c:v>0.27309534241265765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FE72-4FBC-A407-315275C4894E}"/>
                  </c:ext>
                </c:extLst>
              </c15:ser>
            </c15:filteredScatterSeries>
          </c:ext>
        </c:extLst>
      </c:scatterChart>
      <c:scatterChart>
        <c:scatterStyle val="smoothMarker"/>
        <c:varyColors val="0"/>
        <c:ser>
          <c:idx val="12"/>
          <c:order val="3"/>
          <c:tx>
            <c:strRef>
              <c:f>bw_sweep_4!$S$17</c:f>
              <c:strCache>
                <c:ptCount val="1"/>
                <c:pt idx="0">
                  <c:v>BW</c:v>
                </c:pt>
              </c:strCache>
            </c:strRef>
          </c:tx>
          <c:spPr>
            <a:ln w="38100" cap="rnd">
              <a:solidFill>
                <a:sysClr val="windowText" lastClr="000000"/>
              </a:solidFill>
              <a:prstDash val="dash"/>
              <a:round/>
            </a:ln>
            <a:effectLst/>
          </c:spPr>
          <c:marker>
            <c:symbol val="circle"/>
            <c:size val="10"/>
            <c:spPr>
              <a:solidFill>
                <a:sysClr val="windowText" lastClr="000000"/>
              </a:solidFill>
              <a:ln w="9525">
                <a:solidFill>
                  <a:sysClr val="windowText" lastClr="000000"/>
                </a:solidFill>
                <a:prstDash val="solid"/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bw_sweep_4!$S$18:$S$23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E72-4FBC-A407-315275C489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0648432"/>
        <c:axId val="450649608"/>
      </c:scatterChart>
      <c:valAx>
        <c:axId val="450647648"/>
        <c:scaling>
          <c:orientation val="minMax"/>
          <c:min val="10"/>
        </c:scaling>
        <c:delete val="0"/>
        <c:axPos val="b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Peak DRAM Bandwidth (GBps)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47256"/>
        <c:crosses val="autoZero"/>
        <c:crossBetween val="midCat"/>
        <c:majorUnit val="5"/>
      </c:valAx>
      <c:valAx>
        <c:axId val="450647256"/>
        <c:scaling>
          <c:orientation val="minMax"/>
          <c:max val="0.4"/>
          <c:min val="0.1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dirty="0"/>
                  <a:t>Performance Delta over Baseline</a:t>
                </a:r>
              </a:p>
            </c:rich>
          </c:tx>
          <c:layout>
            <c:manualLayout>
              <c:xMode val="edge"/>
              <c:yMode val="edge"/>
              <c:x val="3.6273543789279118E-3"/>
              <c:y val="4.68108946562791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47648"/>
        <c:crosses val="autoZero"/>
        <c:crossBetween val="midCat"/>
      </c:valAx>
      <c:valAx>
        <c:axId val="450649608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Peak DRAM Bandwidth (GBps)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48432"/>
        <c:crosses val="max"/>
        <c:crossBetween val="midCat"/>
      </c:valAx>
      <c:valAx>
        <c:axId val="4506484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50649608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21553192674285471"/>
          <c:y val="8.1237620895927676E-2"/>
          <c:w val="0.40857695397672977"/>
          <c:h val="0.14387647418031196"/>
        </c:manualLayout>
      </c:layout>
      <c:overlay val="1"/>
      <c:spPr>
        <a:solidFill>
          <a:sysClr val="window" lastClr="FFFFFF"/>
        </a:solidFill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7835478948009026"/>
          <c:y val="9.5643097493319437E-2"/>
          <c:w val="0.78808991920005245"/>
          <c:h val="0.7438009019457495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bw_sweep_4!$T$17</c:f>
              <c:strCache>
                <c:ptCount val="1"/>
                <c:pt idx="0">
                  <c:v>BOP</c:v>
                </c:pt>
              </c:strCache>
            </c:strRef>
          </c:tx>
          <c:spPr>
            <a:ln w="31750" cap="rnd">
              <a:solidFill>
                <a:srgbClr val="70AD47">
                  <a:lumMod val="75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70AD47">
                  <a:lumMod val="75000"/>
                </a:srgbClr>
              </a:solidFill>
              <a:ln w="9525">
                <a:solidFill>
                  <a:srgbClr val="70AD47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bw_sweep_4!$T$18:$T$23</c:f>
              <c:numCache>
                <c:formatCode>0.00%</c:formatCode>
                <c:ptCount val="6"/>
                <c:pt idx="0">
                  <c:v>0.1266320262894598</c:v>
                </c:pt>
                <c:pt idx="1">
                  <c:v>0.15459680813567855</c:v>
                </c:pt>
                <c:pt idx="2">
                  <c:v>0.16500792225865135</c:v>
                </c:pt>
                <c:pt idx="3">
                  <c:v>0.18965454758484479</c:v>
                </c:pt>
                <c:pt idx="4">
                  <c:v>0.20000956424247818</c:v>
                </c:pt>
                <c:pt idx="5">
                  <c:v>0.20307435720664158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B7E9-4335-8726-9BC0A3A3F446}"/>
            </c:ext>
          </c:extLst>
        </c:ser>
        <c:ser>
          <c:idx val="1"/>
          <c:order val="1"/>
          <c:tx>
            <c:strRef>
              <c:f>bw_sweep_4!$U$17</c:f>
              <c:strCache>
                <c:ptCount val="1"/>
                <c:pt idx="0">
                  <c:v>SMS</c:v>
                </c:pt>
              </c:strCache>
            </c:strRef>
          </c:tx>
          <c:spPr>
            <a:ln w="31750" cap="rnd">
              <a:solidFill>
                <a:srgbClr val="ED7D31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ED7D31">
                  <a:lumMod val="75000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bw_sweep_4!$U$18:$U$23</c:f>
              <c:numCache>
                <c:formatCode>0.00%</c:formatCode>
                <c:ptCount val="6"/>
                <c:pt idx="0">
                  <c:v>0.13554123722540123</c:v>
                </c:pt>
                <c:pt idx="1">
                  <c:v>0.16531140322880833</c:v>
                </c:pt>
                <c:pt idx="2">
                  <c:v>0.17708081192314418</c:v>
                </c:pt>
                <c:pt idx="3">
                  <c:v>0.20545110960046986</c:v>
                </c:pt>
                <c:pt idx="4">
                  <c:v>0.21465823538789186</c:v>
                </c:pt>
                <c:pt idx="5">
                  <c:v>0.21883067837258707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B7E9-4335-8726-9BC0A3A3F446}"/>
            </c:ext>
          </c:extLst>
        </c:ser>
        <c:ser>
          <c:idx val="2"/>
          <c:order val="2"/>
          <c:tx>
            <c:strRef>
              <c:f>bw_sweep_4!$V$17</c:f>
              <c:strCache>
                <c:ptCount val="1"/>
                <c:pt idx="0">
                  <c:v>SPP</c:v>
                </c:pt>
              </c:strCache>
            </c:strRef>
          </c:tx>
          <c:spPr>
            <a:ln w="31750" cap="rnd">
              <a:solidFill>
                <a:srgbClr val="5B9BD5">
                  <a:lumMod val="75000"/>
                </a:srgbClr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rgbClr val="5B9BD5">
                  <a:lumMod val="75000"/>
                </a:srgbClr>
              </a:solidFill>
              <a:ln w="9525">
                <a:solidFill>
                  <a:srgbClr val="5B9BD5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bw_sweep_4!$V$18:$V$23</c:f>
              <c:numCache>
                <c:formatCode>0.00%</c:formatCode>
                <c:ptCount val="6"/>
                <c:pt idx="0">
                  <c:v>0.16331005005357735</c:v>
                </c:pt>
                <c:pt idx="1">
                  <c:v>0.1863311976314681</c:v>
                </c:pt>
                <c:pt idx="2">
                  <c:v>0.19605742405192661</c:v>
                </c:pt>
                <c:pt idx="3">
                  <c:v>0.21523306864721881</c:v>
                </c:pt>
                <c:pt idx="4">
                  <c:v>0.21529867960336646</c:v>
                </c:pt>
                <c:pt idx="5">
                  <c:v>0.2176768587957767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B7E9-4335-8726-9BC0A3A3F446}"/>
            </c:ext>
          </c:extLst>
        </c:ser>
        <c:ser>
          <c:idx val="3"/>
          <c:order val="3"/>
          <c:tx>
            <c:strRef>
              <c:f>bw_sweep_4!$W$17</c:f>
              <c:strCache>
                <c:ptCount val="1"/>
                <c:pt idx="0">
                  <c:v>DSPatch+SPP</c:v>
                </c:pt>
              </c:strCache>
            </c:strRef>
          </c:tx>
          <c:spPr>
            <a:ln w="3492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ysClr val="window" lastClr="FFFFFF"/>
              </a:solidFill>
              <a:ln w="34925">
                <a:solidFill>
                  <a:srgbClr val="00B050"/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bw_sweep_4!$W$18:$W$23</c:f>
              <c:numCache>
                <c:formatCode>0.00%</c:formatCode>
                <c:ptCount val="6"/>
                <c:pt idx="0">
                  <c:v>0.20440337617067672</c:v>
                </c:pt>
                <c:pt idx="1">
                  <c:v>0.2525975946833825</c:v>
                </c:pt>
                <c:pt idx="2">
                  <c:v>0.27336603996587594</c:v>
                </c:pt>
                <c:pt idx="3">
                  <c:v>0.31323737566117926</c:v>
                </c:pt>
                <c:pt idx="4">
                  <c:v>0.3312531318041092</c:v>
                </c:pt>
                <c:pt idx="5">
                  <c:v>0.33940920030879407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B7E9-4335-8726-9BC0A3A3F4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9736312"/>
        <c:axId val="439732784"/>
        <c:extLst>
          <c:ext xmlns:c15="http://schemas.microsoft.com/office/drawing/2012/chart" uri="{02D57815-91ED-43cb-92C2-25804820EDAC}">
            <c15:filteredScatterSeries>
              <c15:ser>
                <c:idx val="4"/>
                <c:order val="4"/>
                <c:tx>
                  <c:strRef>
                    <c:extLst>
                      <c:ext uri="{02D57815-91ED-43cb-92C2-25804820EDAC}">
                        <c15:formulaRef>
                          <c15:sqref>bw_sweep_4!$X$17</c15:sqref>
                        </c15:formulaRef>
                      </c:ext>
                    </c:extLst>
                    <c:strCache>
                      <c:ptCount val="1"/>
                      <c:pt idx="0">
                        <c:v>spp++</c:v>
                      </c:pt>
                    </c:strCache>
                  </c:strRef>
                </c:tx>
                <c:spPr>
                  <a:ln w="190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bw_sweep_4!$X$18:$X$23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0.17082762767465609</c:v>
                      </c:pt>
                      <c:pt idx="1">
                        <c:v>0.19722149093356989</c:v>
                      </c:pt>
                      <c:pt idx="2">
                        <c:v>0.20854626793367004</c:v>
                      </c:pt>
                      <c:pt idx="3">
                        <c:v>0.23228856960782407</c:v>
                      </c:pt>
                      <c:pt idx="4">
                        <c:v>0.23749461183145848</c:v>
                      </c:pt>
                      <c:pt idx="5">
                        <c:v>0.24225526702819411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5-B7E9-4335-8726-9BC0A3A3F446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bw_sweep_4!$Y$17</c15:sqref>
                        </c15:formulaRef>
                      </c:ext>
                    </c:extLst>
                    <c:strCache>
                      <c:ptCount val="1"/>
                      <c:pt idx="0">
                        <c:v>eSPP</c:v>
                      </c:pt>
                    </c:strCache>
                  </c:strRef>
                </c:tx>
                <c:spPr>
                  <a:ln w="1905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bw_sweep_4!$Y$18:$Y$23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0.16851298475996268</c:v>
                      </c:pt>
                      <c:pt idx="1">
                        <c:v>0.19462165347687121</c:v>
                      </c:pt>
                      <c:pt idx="2">
                        <c:v>0.2052934008712135</c:v>
                      </c:pt>
                      <c:pt idx="3">
                        <c:v>0.2281032625128625</c:v>
                      </c:pt>
                      <c:pt idx="4">
                        <c:v>0.23155264971617928</c:v>
                      </c:pt>
                      <c:pt idx="5">
                        <c:v>0.23516388228119633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B7E9-4335-8726-9BC0A3A3F446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bw_sweep_4!$Z$17</c15:sqref>
                        </c15:formulaRef>
                      </c:ext>
                    </c:extLst>
                    <c:strCache>
                      <c:ptCount val="1"/>
                      <c:pt idx="0">
                        <c:v>bop++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bw_sweep_4!$Z$18:$Z$23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0.11614976713587111</c:v>
                      </c:pt>
                      <c:pt idx="1">
                        <c:v>0.14579847872664686</c:v>
                      </c:pt>
                      <c:pt idx="2">
                        <c:v>0.15820439211032888</c:v>
                      </c:pt>
                      <c:pt idx="3">
                        <c:v>0.19024718673513852</c:v>
                      </c:pt>
                      <c:pt idx="4">
                        <c:v>0.2103726450792065</c:v>
                      </c:pt>
                      <c:pt idx="5">
                        <c:v>0.21867274281654581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B7E9-4335-8726-9BC0A3A3F446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bw_sweep_4!$AA$17</c15:sqref>
                        </c15:formulaRef>
                      </c:ext>
                    </c:extLst>
                    <c:strCache>
                      <c:ptCount val="1"/>
                      <c:pt idx="0">
                        <c:v>eBOP</c:v>
                      </c:pt>
                    </c:strCache>
                  </c:strRef>
                </c:tx>
                <c:spPr>
                  <a:ln w="19050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60000"/>
                      </a:schemeClr>
                    </a:solidFill>
                    <a:ln w="9525">
                      <a:solidFill>
                        <a:schemeClr val="accent2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bw_sweep_4!$AA$18:$AA$23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0.11565260586001203</c:v>
                      </c:pt>
                      <c:pt idx="1">
                        <c:v>0.14498672951508551</c:v>
                      </c:pt>
                      <c:pt idx="2">
                        <c:v>0.1568651191247008</c:v>
                      </c:pt>
                      <c:pt idx="3">
                        <c:v>0.18865684114386161</c:v>
                      </c:pt>
                      <c:pt idx="4">
                        <c:v>0.20910496664388134</c:v>
                      </c:pt>
                      <c:pt idx="5">
                        <c:v>0.21683326896973365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B7E9-4335-8726-9BC0A3A3F446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bw_sweep_4!$AB$17</c15:sqref>
                        </c15:formulaRef>
                      </c:ext>
                    </c:extLst>
                    <c:strCache>
                      <c:ptCount val="1"/>
                      <c:pt idx="0">
                        <c:v>bop_spp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>
                        <a:lumMod val="60000"/>
                      </a:schemeClr>
                    </a:solidFill>
                    <a:ln w="9525">
                      <a:solidFill>
                        <a:schemeClr val="accent3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bw_sweep_4!$AB$18:$AB$23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0.19272503140914199</c:v>
                      </c:pt>
                      <c:pt idx="1">
                        <c:v>0.23219673895786475</c:v>
                      </c:pt>
                      <c:pt idx="2">
                        <c:v>0.24700472505352833</c:v>
                      </c:pt>
                      <c:pt idx="3">
                        <c:v>0.27294949060334339</c:v>
                      </c:pt>
                      <c:pt idx="4">
                        <c:v>0.28552146462402672</c:v>
                      </c:pt>
                      <c:pt idx="5">
                        <c:v>0.28954228861098308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B7E9-4335-8726-9BC0A3A3F446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bw_sweep_4!$AC$17</c15:sqref>
                        </c15:formulaRef>
                      </c:ext>
                    </c:extLst>
                    <c:strCache>
                      <c:ptCount val="1"/>
                      <c:pt idx="0">
                        <c:v>bop++_spp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>
                        <a:lumMod val="60000"/>
                      </a:schemeClr>
                    </a:solidFill>
                    <a:ln w="9525">
                      <a:solidFill>
                        <a:schemeClr val="accent4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bw_sweep_4!$AC$18:$AC$23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0.19704989901709991</c:v>
                      </c:pt>
                      <c:pt idx="1">
                        <c:v>0.23405444060410585</c:v>
                      </c:pt>
                      <c:pt idx="2">
                        <c:v>0.24947122322862048</c:v>
                      </c:pt>
                      <c:pt idx="3">
                        <c:v>0.2778510072146414</c:v>
                      </c:pt>
                      <c:pt idx="4">
                        <c:v>0.29467182020915716</c:v>
                      </c:pt>
                      <c:pt idx="5">
                        <c:v>0.30030720436759539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B7E9-4335-8726-9BC0A3A3F446}"/>
                  </c:ext>
                </c:extLst>
              </c15:ser>
            </c15:filteredScatterSeries>
          </c:ext>
        </c:extLst>
      </c:scatterChart>
      <c:valAx>
        <c:axId val="439736312"/>
        <c:scaling>
          <c:orientation val="minMax"/>
          <c:min val="10"/>
        </c:scaling>
        <c:delete val="0"/>
        <c:axPos val="b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Peak DRAM Bandwidth (GBps)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32784"/>
        <c:crosses val="autoZero"/>
        <c:crossBetween val="midCat"/>
      </c:valAx>
      <c:valAx>
        <c:axId val="439732784"/>
        <c:scaling>
          <c:orientation val="minMax"/>
          <c:max val="0.4"/>
          <c:min val="0.1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Performance Delta over Baseline </a:t>
                </a:r>
              </a:p>
            </c:rich>
          </c:tx>
          <c:layout>
            <c:manualLayout>
              <c:xMode val="edge"/>
              <c:yMode val="edge"/>
              <c:x val="7.7761640158682827E-3"/>
              <c:y val="9.730051928804762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36312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17633743782424158"/>
          <c:y val="0.10157935749776068"/>
          <c:w val="0.51812633377103701"/>
          <c:h val="0.115280639038438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578C0-1851-40A5-82A3-AB329E1BA2F1}" type="datetimeFigureOut">
              <a:rPr lang="en-US" smtClean="0"/>
              <a:t>10/19/19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39DE1-8B79-48E8-ACA2-6C923A8D1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8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2034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376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with Linear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2916" y="3305897"/>
            <a:ext cx="10950515" cy="1470025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667" b="0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50pt Intel Clear pro Title</a:t>
            </a:r>
            <a:br>
              <a:rPr lang="en-US" dirty="0"/>
            </a:br>
            <a:r>
              <a:rPr lang="en-US" dirty="0"/>
              <a:t>with Linear gradient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57344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Subhead, Date, Etc.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397" y="510892"/>
            <a:ext cx="1664065" cy="11064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75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Linear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2916" y="3305897"/>
            <a:ext cx="10950515" cy="1470025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667" b="0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50pt Intel Clear pro Title</a:t>
            </a:r>
            <a:br>
              <a:rPr lang="en-US" dirty="0"/>
            </a:br>
            <a:r>
              <a:rPr lang="en-US" dirty="0"/>
              <a:t>with Linear gradient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57344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Subhead, Date, Etc.</a:t>
            </a:r>
          </a:p>
        </p:txBody>
      </p:sp>
      <p:pic>
        <p:nvPicPr>
          <p:cNvPr id="5" name="Picture 4" descr="int_experience_hrz_wht_rgb_1500.png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8" y="518971"/>
            <a:ext cx="2829021" cy="118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Image">
    <p:bg>
      <p:bgPr>
        <a:gradFill>
          <a:gsLst>
            <a:gs pos="30000">
              <a:schemeClr val="tx2"/>
            </a:gs>
            <a:gs pos="100000">
              <a:srgbClr val="009FDF"/>
            </a:gs>
            <a:gs pos="65000">
              <a:srgbClr val="0071C5"/>
            </a:gs>
          </a:gsLst>
          <a:lin ang="198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358467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397" y="510892"/>
            <a:ext cx="1664065" cy="110646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92916" y="3305897"/>
            <a:ext cx="10950515" cy="1470025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667" b="0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50pt Intel Clear pro Title</a:t>
            </a:r>
            <a:br>
              <a:rPr lang="en-US" dirty="0"/>
            </a:br>
            <a:r>
              <a:rPr lang="en-US" dirty="0"/>
              <a:t>with image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57344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Subhead, Date, Etc.</a:t>
            </a:r>
          </a:p>
        </p:txBody>
      </p:sp>
    </p:spTree>
    <p:extLst>
      <p:ext uri="{BB962C8B-B14F-4D97-AF65-F5344CB8AC3E}">
        <p14:creationId xmlns:p14="http://schemas.microsoft.com/office/powerpoint/2010/main" val="28792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7484" y="1604434"/>
            <a:ext cx="10970683" cy="4567767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133">
                <a:solidFill>
                  <a:schemeClr val="tx2"/>
                </a:solidFill>
              </a:defRPr>
            </a:lvl3pPr>
            <a:lvl4pPr>
              <a:defRPr sz="1867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18pt Intel Clear body text</a:t>
            </a:r>
          </a:p>
          <a:p>
            <a:pPr lvl="1"/>
            <a:r>
              <a:rPr lang="en-US" dirty="0"/>
              <a:t>18pt Intel Clear bullet one</a:t>
            </a:r>
          </a:p>
          <a:p>
            <a:pPr lvl="2"/>
            <a:r>
              <a:rPr lang="en-US" dirty="0"/>
              <a:t>16pt Intel Clear sub-bullet</a:t>
            </a:r>
          </a:p>
          <a:p>
            <a:pPr lvl="3"/>
            <a:r>
              <a:rPr lang="en-US" dirty="0"/>
              <a:t>14pt Intel Clear fourth level</a:t>
            </a:r>
          </a:p>
          <a:p>
            <a:pPr lvl="4"/>
            <a:r>
              <a:rPr lang="en-US" dirty="0"/>
              <a:t>12pt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229618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604433"/>
            <a:ext cx="5342468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41018" y="1257907"/>
            <a:ext cx="4241497" cy="2227933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2400">
                <a:latin typeface="Intel Clear"/>
              </a:defRPr>
            </a:lvl1pPr>
          </a:lstStyle>
          <a:p>
            <a:r>
              <a:rPr lang="en-GB" sz="1467">
                <a:latin typeface="Arial"/>
              </a:rPr>
              <a:t>Click icon to add picture</a:t>
            </a:r>
            <a:endParaRPr lang="en-US" sz="1467" dirty="0">
              <a:latin typeface="Arial"/>
            </a:endParaRP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41018" y="3791863"/>
            <a:ext cx="4241497" cy="2227933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2400">
                <a:latin typeface="Intel Clear"/>
              </a:defRPr>
            </a:lvl1pPr>
          </a:lstStyle>
          <a:p>
            <a:r>
              <a:rPr lang="en-GB" sz="1467">
                <a:latin typeface="Arial"/>
              </a:rPr>
              <a:t>Click icon to add picture</a:t>
            </a:r>
            <a:endParaRPr lang="en-US" sz="1467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193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604433"/>
            <a:ext cx="5342468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237817" y="1604433"/>
            <a:ext cx="5340352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22359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Attrib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7485" y="1604434"/>
            <a:ext cx="10970684" cy="4567767"/>
          </a:xfrm>
        </p:spPr>
        <p:txBody>
          <a:bodyPr anchor="ctr" anchorCtr="0"/>
          <a:lstStyle>
            <a:lvl1pPr marL="253994" indent="-253994">
              <a:defRPr sz="4800" b="1" baseline="0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556670" indent="-300559">
              <a:buFont typeface="Intel Clear" pitchFamily="34" charset="0"/>
              <a:buChar char="–"/>
              <a:defRPr sz="1600" baseline="0">
                <a:latin typeface="+mn-lt"/>
                <a:cs typeface="Arial" panose="020B0604020202020204" pitchFamily="34" charset="0"/>
              </a:defRPr>
            </a:lvl2pPr>
            <a:lvl3pPr marL="914377" indent="-304792">
              <a:buFont typeface="Intel Clear" pitchFamily="34" charset="0"/>
              <a:buChar char="–"/>
              <a:defRPr sz="1600">
                <a:latin typeface="+mn-lt"/>
              </a:defRPr>
            </a:lvl3pPr>
            <a:lvl4pPr>
              <a:buFont typeface="Intel Clear" pitchFamily="34" charset="0"/>
              <a:buChar char="–"/>
              <a:defRPr sz="1467">
                <a:latin typeface="+mn-lt"/>
              </a:defRPr>
            </a:lvl4pPr>
            <a:lvl5pPr>
              <a:buFont typeface="Intel Clear" pitchFamily="34" charset="0"/>
              <a:buChar char="–"/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“36pt Intel Clear Bold Text”</a:t>
            </a:r>
          </a:p>
          <a:p>
            <a:pPr lvl="1"/>
            <a:r>
              <a:rPr lang="en-US" dirty="0" err="1"/>
              <a:t>12pt</a:t>
            </a:r>
            <a:r>
              <a:rPr lang="en-US" dirty="0"/>
              <a:t> Attribution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21533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358467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>
                <a:latin typeface="+mj-lt"/>
              </a:defRPr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77822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ottom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2175"/>
            <a:ext cx="12192000" cy="2926292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604433"/>
            <a:ext cx="5342468" cy="174572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6237817" y="1604433"/>
            <a:ext cx="5340352" cy="174572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45983" y="6634394"/>
            <a:ext cx="184731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33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0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210748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237818" y="2"/>
            <a:ext cx="5954183" cy="6358465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5342467" cy="1158240"/>
          </a:xfrm>
        </p:spPr>
        <p:txBody>
          <a:bodyPr>
            <a:noAutofit/>
          </a:bodyPr>
          <a:lstStyle>
            <a:lvl1pPr>
              <a:defRPr sz="3733"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766992"/>
            <a:ext cx="5342467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143678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2810749"/>
            <a:ext cx="10363200" cy="1362075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333" b="0" cap="none" spc="0" baseline="0">
                <a:solidFill>
                  <a:schemeClr val="tx2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40pt Intel Clear Pro</a:t>
            </a:r>
            <a:br>
              <a:rPr lang="en-US" dirty="0"/>
            </a:br>
            <a:r>
              <a:rPr lang="en-US" dirty="0"/>
              <a:t>white section break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4321533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2133" b="0" baseline="0">
                <a:solidFill>
                  <a:schemeClr val="accent2"/>
                </a:solidFill>
                <a:latin typeface="+mn-lt"/>
                <a:cs typeface="Arial" panose="020B060402020202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lue Section Break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2810749"/>
            <a:ext cx="10363200" cy="1362075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333" b="0" cap="none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40pt Intel Clear Pro</a:t>
            </a:r>
            <a:br>
              <a:rPr lang="en-US" dirty="0"/>
            </a:br>
            <a:r>
              <a:rPr lang="en-US" dirty="0"/>
              <a:t>blue section break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4321533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2133" b="0" i="0" baseline="0">
                <a:solidFill>
                  <a:srgbClr val="F3D5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</a:t>
            </a:r>
          </a:p>
        </p:txBody>
      </p:sp>
    </p:spTree>
    <p:extLst>
      <p:ext uri="{BB962C8B-B14F-4D97-AF65-F5344CB8AC3E}">
        <p14:creationId xmlns:p14="http://schemas.microsoft.com/office/powerpoint/2010/main" val="240689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2979843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5333" b="0" baseline="0">
                <a:solidFill>
                  <a:schemeClr val="accent2"/>
                </a:solidFill>
                <a:latin typeface="Arial" panose="020B0604020202020204" pitchFamily="34" charset="0"/>
                <a:ea typeface="Intel Clear"/>
                <a:cs typeface="Arial" panose="020B060402020202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40pt Intel Clear Light Body.</a:t>
            </a:r>
            <a:br>
              <a:rPr lang="en-US" dirty="0"/>
            </a:br>
            <a:r>
              <a:rPr lang="en-US" dirty="0"/>
              <a:t>For content that is not a section, but has a big idea in text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1469059"/>
            <a:ext cx="10363200" cy="1362075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333" b="0" cap="none" spc="0" baseline="0">
                <a:solidFill>
                  <a:schemeClr val="tx2"/>
                </a:solidFill>
                <a:latin typeface="Arial" panose="020B0604020202020204" pitchFamily="34" charset="0"/>
                <a:ea typeface="Intel Clear" panose="020B06040202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40pt Intel Clear Heading</a:t>
            </a:r>
          </a:p>
        </p:txBody>
      </p:sp>
    </p:spTree>
    <p:extLst>
      <p:ext uri="{BB962C8B-B14F-4D97-AF65-F5344CB8AC3E}">
        <p14:creationId xmlns:p14="http://schemas.microsoft.com/office/powerpoint/2010/main" val="427694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ue Section Break Image">
    <p:bg>
      <p:bgPr>
        <a:gradFill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3013451"/>
            <a:ext cx="10363200" cy="1362075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333" b="0" cap="none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40pt Intel Clear Pro blue section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4465049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2133" b="0" baseline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"/>
            <a:ext cx="12192000" cy="3432175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>
                <a:solidFill>
                  <a:srgbClr val="0071C5"/>
                </a:solidFill>
              </a:defRPr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</p:spTree>
    <p:extLst>
      <p:ext uri="{BB962C8B-B14F-4D97-AF65-F5344CB8AC3E}">
        <p14:creationId xmlns:p14="http://schemas.microsoft.com/office/powerpoint/2010/main" val="116393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256336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8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Cover Radial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.psf\Home\Desktop\Inte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77" y="2500173"/>
            <a:ext cx="2811727" cy="18531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04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ack Cover Radial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_experience_hrz_wht_rgb_300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039" y="2499763"/>
            <a:ext cx="4861924" cy="201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8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2116" y="6345936"/>
            <a:ext cx="12192000" cy="512064"/>
          </a:xfrm>
          <a:prstGeom prst="rect">
            <a:avLst/>
          </a:prstGeom>
          <a:gradFill flip="none" rotWithShape="1">
            <a:gsLst>
              <a:gs pos="32000">
                <a:schemeClr val="tx2"/>
              </a:gs>
              <a:gs pos="95000">
                <a:srgbClr val="009FDF"/>
              </a:gs>
              <a:gs pos="78000">
                <a:srgbClr val="0071C5"/>
              </a:gs>
            </a:gsLst>
            <a:lin ang="1986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1" name="Picture 2" descr="\\.psf\Home\Desktop\Intel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6554" y="6440786"/>
            <a:ext cx="485781" cy="3201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11624735" y="6432680"/>
            <a:ext cx="3175" cy="316992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484" y="413507"/>
            <a:ext cx="10972800" cy="1158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28pt Intel Clear Headline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484" y="1604434"/>
            <a:ext cx="10970683" cy="45677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18pt Intel Clear body text</a:t>
            </a:r>
          </a:p>
          <a:p>
            <a:pPr lvl="1"/>
            <a:r>
              <a:rPr lang="en-US" dirty="0"/>
              <a:t>16pt Intel Clear bullet one</a:t>
            </a:r>
          </a:p>
          <a:p>
            <a:pPr lvl="2"/>
            <a:r>
              <a:rPr lang="en-US" dirty="0"/>
              <a:t>16pt Intel Clear sub-bullet</a:t>
            </a:r>
          </a:p>
          <a:p>
            <a:pPr lvl="3"/>
            <a:r>
              <a:rPr lang="en-US" dirty="0" err="1"/>
              <a:t>14pt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14pt</a:t>
            </a:r>
            <a:r>
              <a:rPr lang="en-US" dirty="0"/>
              <a:t> Intel Clear 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63136" y="6432516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67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4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09585" rtl="0" eaLnBrk="1" latinLnBrk="0" hangingPunct="1">
        <a:lnSpc>
          <a:spcPct val="100000"/>
        </a:lnSpc>
        <a:spcBef>
          <a:spcPct val="0"/>
        </a:spcBef>
        <a:buNone/>
        <a:defRPr sz="3733" b="0" i="0" u="none" kern="1200" spc="0" baseline="0">
          <a:solidFill>
            <a:schemeClr val="tx2"/>
          </a:solidFill>
          <a:latin typeface="+mj-lt"/>
          <a:ea typeface="Intel Clear"/>
          <a:cs typeface="Arial" panose="020B0604020202020204" pitchFamily="34" charset="0"/>
        </a:defRPr>
      </a:lvl1pPr>
    </p:titleStyle>
    <p:bodyStyle>
      <a:lvl1pPr marL="0" indent="0" algn="l" defTabSz="609585" rtl="0" eaLnBrk="1" latinLnBrk="0" hangingPunct="1">
        <a:spcBef>
          <a:spcPts val="1600"/>
        </a:spcBef>
        <a:spcAft>
          <a:spcPts val="0"/>
        </a:spcAft>
        <a:buFont typeface="Wingdings" panose="05000000000000000000" pitchFamily="2" charset="2"/>
        <a:buNone/>
        <a:defRPr sz="2400" b="0" kern="1200">
          <a:solidFill>
            <a:srgbClr val="0071C5"/>
          </a:solidFill>
          <a:latin typeface="+mn-lt"/>
          <a:ea typeface="+mn-ea"/>
          <a:cs typeface="Arial" panose="020B0604020202020204" pitchFamily="34" charset="0"/>
        </a:defRPr>
      </a:lvl1pPr>
      <a:lvl2pPr marL="300559" indent="-300559" algn="l" defTabSz="609585" rtl="0" eaLnBrk="1" latinLnBrk="0" hangingPunct="1">
        <a:spcBef>
          <a:spcPts val="1600"/>
        </a:spcBef>
        <a:buFont typeface="Wingdings" charset="2"/>
        <a:buChar char="§"/>
        <a:defRPr sz="2133" kern="1200" baseline="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761981" indent="-304792" algn="l" defTabSz="609585" rtl="0" eaLnBrk="1" latinLnBrk="0" hangingPunct="1">
        <a:spcBef>
          <a:spcPts val="1067"/>
        </a:spcBef>
        <a:buFont typeface="Intel Clear" panose="020B0604020203020204" pitchFamily="34" charset="0"/>
        <a:buChar char="–"/>
        <a:defRPr sz="2133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293252" indent="-304792" algn="l" defTabSz="609585" rtl="0" eaLnBrk="1" latinLnBrk="0" hangingPunct="1">
        <a:spcBef>
          <a:spcPct val="20000"/>
        </a:spcBef>
        <a:buFont typeface="Arial"/>
        <a:buChar char="–"/>
        <a:defRPr sz="1867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758907" indent="-304792" algn="l" defTabSz="609585" rtl="0" eaLnBrk="1" latinLnBrk="0" hangingPunct="1">
        <a:spcBef>
          <a:spcPct val="20000"/>
        </a:spcBef>
        <a:buFont typeface="Intel Clear" panose="020B0604020203020204" pitchFamily="34" charset="0"/>
        <a:buChar char="–"/>
        <a:defRPr sz="1867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chart" Target="../charts/chart1.xml"/><Relationship Id="rId4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png"/><Relationship Id="rId5" Type="http://schemas.openxmlformats.org/officeDocument/2006/relationships/chart" Target="../charts/chart2.xml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7.tiff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916" y="2775218"/>
            <a:ext cx="10950515" cy="1470025"/>
          </a:xfrm>
        </p:spPr>
        <p:txBody>
          <a:bodyPr/>
          <a:lstStyle/>
          <a:p>
            <a:r>
              <a:rPr lang="en-US" sz="6000" dirty="0" err="1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DSPatch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: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D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ual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S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patial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pa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ttern prefe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tch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2916" y="4343215"/>
            <a:ext cx="9576996" cy="166581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/>
              <a:t>Rahul Bera</a:t>
            </a:r>
            <a:r>
              <a:rPr lang="en-US" sz="2400" baseline="30000" dirty="0"/>
              <a:t>1</a:t>
            </a:r>
            <a:r>
              <a:rPr lang="en-US" sz="2400" dirty="0"/>
              <a:t>, Anant V. Nori</a:t>
            </a:r>
            <a:r>
              <a:rPr lang="en-US" sz="2400" baseline="30000" dirty="0"/>
              <a:t>1</a:t>
            </a:r>
            <a:r>
              <a:rPr lang="en-US" sz="2400" dirty="0"/>
              <a:t>, </a:t>
            </a:r>
            <a:r>
              <a:rPr lang="en-US" sz="2400" dirty="0" err="1"/>
              <a:t>Onur</a:t>
            </a:r>
            <a:r>
              <a:rPr lang="en-US" sz="2400" dirty="0"/>
              <a:t> Mutlu</a:t>
            </a:r>
            <a:r>
              <a:rPr lang="en-US" sz="2400" baseline="30000" dirty="0"/>
              <a:t>2</a:t>
            </a:r>
            <a:r>
              <a:rPr lang="en-US" sz="2400" dirty="0"/>
              <a:t>, Sreenivas Subramoney</a:t>
            </a:r>
            <a:r>
              <a:rPr lang="en-US" sz="2400" baseline="30000" dirty="0"/>
              <a:t>1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400" baseline="30000" dirty="0"/>
              <a:t>1</a:t>
            </a:r>
            <a:r>
              <a:rPr lang="en-US" sz="2400" dirty="0"/>
              <a:t>Processor Architecture Research Lab, Intel Labs</a:t>
            </a:r>
          </a:p>
          <a:p>
            <a:pPr>
              <a:spcBef>
                <a:spcPts val="0"/>
              </a:spcBef>
            </a:pPr>
            <a:r>
              <a:rPr lang="en-US" sz="2400" baseline="30000" dirty="0"/>
              <a:t>2</a:t>
            </a:r>
            <a:r>
              <a:rPr lang="en-US" sz="2400" dirty="0"/>
              <a:t>ETH Zürich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A8A580-6D31-D248-ADC0-3E729AA31893}"/>
              </a:ext>
            </a:extLst>
          </p:cNvPr>
          <p:cNvSpPr/>
          <p:nvPr/>
        </p:nvSpPr>
        <p:spPr>
          <a:xfrm>
            <a:off x="0" y="6119001"/>
            <a:ext cx="12192000" cy="403641"/>
          </a:xfrm>
          <a:prstGeom prst="rect">
            <a:avLst/>
          </a:prstGeom>
          <a:solidFill>
            <a:srgbClr val="F3D5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Session IV-B: Microarchitecture (Tuesday, Oct 15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2019, 11:40 AM)</a:t>
            </a:r>
          </a:p>
        </p:txBody>
      </p:sp>
      <p:pic>
        <p:nvPicPr>
          <p:cNvPr id="27" name="Audio 26">
            <a:hlinkClick r:id="" action="ppaction://media"/>
            <a:extLst>
              <a:ext uri="{FF2B5EF4-FFF2-40B4-BE49-F238E27FC236}">
                <a16:creationId xmlns:a16="http://schemas.microsoft.com/office/drawing/2014/main" id="{0DF3D103-943A-4563-861E-F0AB2B5242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3A5ABB7-C1AC-2848-9CC0-3C60D9703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924" y="715450"/>
            <a:ext cx="2855915" cy="54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87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12769">
        <p:fade/>
      </p:transition>
    </mc:Choice>
    <mc:Fallback xmlns="">
      <p:transition advTm="1276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9B1D4E-6325-4711-934A-6000EB8A7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4755" y="1694084"/>
            <a:ext cx="6245003" cy="203320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67" dirty="0">
                <a:solidFill>
                  <a:srgbClr val="003C71"/>
                </a:solidFill>
                <a:cs typeface="+mn-cs"/>
              </a:rPr>
              <a:t>DRAM bandwidth increases every generation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0" dirty="0">
              <a:solidFill>
                <a:srgbClr val="003C71"/>
              </a:solidFill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67" dirty="0">
                <a:solidFill>
                  <a:srgbClr val="003C71"/>
                </a:solidFill>
                <a:cs typeface="+mn-cs"/>
              </a:rPr>
              <a:t>Prefetchers need to adapt in speculation and coverage to utilize this valuable resource</a:t>
            </a:r>
          </a:p>
          <a:p>
            <a:pPr lvl="1" indent="0">
              <a:buNone/>
            </a:pPr>
            <a:endParaRPr lang="en-US" dirty="0">
              <a:solidFill>
                <a:srgbClr val="003C71"/>
              </a:solidFill>
              <a:cs typeface="+mn-cs"/>
            </a:endParaRPr>
          </a:p>
        </p:txBody>
      </p:sp>
      <p:graphicFrame>
        <p:nvGraphicFramePr>
          <p:cNvPr id="35" name="Content Placeholder 14">
            <a:extLst>
              <a:ext uri="{FF2B5EF4-FFF2-40B4-BE49-F238E27FC236}">
                <a16:creationId xmlns:a16="http://schemas.microsoft.com/office/drawing/2014/main" id="{B033E7D4-E3C8-4743-B1AC-9B94A243D088}"/>
              </a:ext>
            </a:extLst>
          </p:cNvPr>
          <p:cNvGraphicFramePr>
            <a:graphicFrameLocks noGrp="1"/>
          </p:cNvGraphicFramePr>
          <p:nvPr>
            <p:ph type="pic" sz="quarter" idx="13"/>
          </p:nvPr>
        </p:nvGraphicFramePr>
        <p:xfrm>
          <a:off x="6895400" y="1585527"/>
          <a:ext cx="5296600" cy="4257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D50DC09D-5FC3-794B-A0A3-892AA9115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F76699-C9C0-4A48-BA04-16AA058A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b="1" dirty="0"/>
              <a:t>Motivation and Challenge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583E120-DD79-4D7A-8476-771B3EE3476D}"/>
              </a:ext>
            </a:extLst>
          </p:cNvPr>
          <p:cNvGrpSpPr/>
          <p:nvPr/>
        </p:nvGrpSpPr>
        <p:grpSpPr>
          <a:xfrm>
            <a:off x="4391814" y="3518650"/>
            <a:ext cx="1853489" cy="2033208"/>
            <a:chOff x="2097069" y="1233996"/>
            <a:chExt cx="3345680" cy="367008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0C2E536-31F9-4EE1-95C1-D64E3CE43BFB}"/>
                </a:ext>
              </a:extLst>
            </p:cNvPr>
            <p:cNvSpPr/>
            <p:nvPr/>
          </p:nvSpPr>
          <p:spPr>
            <a:xfrm>
              <a:off x="3915052" y="1233996"/>
              <a:ext cx="861134" cy="119848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0" name="Trapezoid 19">
              <a:extLst>
                <a:ext uri="{FF2B5EF4-FFF2-40B4-BE49-F238E27FC236}">
                  <a16:creationId xmlns:a16="http://schemas.microsoft.com/office/drawing/2014/main" id="{3C488730-5249-4773-8216-9AD6DD6708AB}"/>
                </a:ext>
              </a:extLst>
            </p:cNvPr>
            <p:cNvSpPr/>
            <p:nvPr/>
          </p:nvSpPr>
          <p:spPr>
            <a:xfrm rot="10800000">
              <a:off x="3360196" y="2512379"/>
              <a:ext cx="1970843" cy="2166152"/>
            </a:xfrm>
            <a:prstGeom prst="trapezoid">
              <a:avLst>
                <a:gd name="adj" fmla="val 288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000FD869-4C4E-4FAF-BF2F-A7D4D19D7D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16182" y="2514599"/>
              <a:ext cx="744014" cy="133988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DB5BBAF-E4C1-4638-BF63-FB8FEF2150B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19466" y="3861043"/>
              <a:ext cx="760336" cy="807963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09FB1445-2A05-4154-9D18-36EA0BBE90C8}"/>
                </a:ext>
              </a:extLst>
            </p:cNvPr>
            <p:cNvCxnSpPr>
              <a:cxnSpLocks/>
            </p:cNvCxnSpPr>
            <p:nvPr/>
          </p:nvCxnSpPr>
          <p:spPr>
            <a:xfrm>
              <a:off x="5331039" y="2514599"/>
              <a:ext cx="93217" cy="1517342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473AAE2-8114-4CE3-BFB2-E0A8E31F58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7610" y="4031942"/>
              <a:ext cx="915139" cy="542647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4466E21-5BB5-4308-8E29-3E3592CDEF38}"/>
                </a:ext>
              </a:extLst>
            </p:cNvPr>
            <p:cNvSpPr/>
            <p:nvPr/>
          </p:nvSpPr>
          <p:spPr>
            <a:xfrm>
              <a:off x="3330699" y="4159091"/>
              <a:ext cx="495300" cy="5143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26" name="Arc 25">
              <a:extLst>
                <a:ext uri="{FF2B5EF4-FFF2-40B4-BE49-F238E27FC236}">
                  <a16:creationId xmlns:a16="http://schemas.microsoft.com/office/drawing/2014/main" id="{DD4737A8-43B8-491A-B538-B07688CD8670}"/>
                </a:ext>
              </a:extLst>
            </p:cNvPr>
            <p:cNvSpPr/>
            <p:nvPr/>
          </p:nvSpPr>
          <p:spPr>
            <a:xfrm rot="5400000">
              <a:off x="1420843" y="2199028"/>
              <a:ext cx="3381278" cy="2028825"/>
            </a:xfrm>
            <a:prstGeom prst="arc">
              <a:avLst>
                <a:gd name="adj1" fmla="val 20584381"/>
                <a:gd name="adj2" fmla="val 19645052"/>
              </a:avLst>
            </a:prstGeom>
            <a:ln w="28575">
              <a:solidFill>
                <a:schemeClr val="tx1"/>
              </a:solidFill>
              <a:prstDash val="dashDot"/>
              <a:headEnd type="triangle" w="lg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F153E1F6-1EA1-4545-BDE3-520309B518EB}"/>
                </a:ext>
              </a:extLst>
            </p:cNvPr>
            <p:cNvSpPr/>
            <p:nvPr/>
          </p:nvSpPr>
          <p:spPr>
            <a:xfrm>
              <a:off x="2616182" y="1383345"/>
              <a:ext cx="495300" cy="5143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D6715C17-9799-4E17-B944-FD9C349CDFFC}"/>
                </a:ext>
              </a:extLst>
            </p:cNvPr>
            <p:cNvSpPr/>
            <p:nvPr/>
          </p:nvSpPr>
          <p:spPr>
            <a:xfrm rot="5400000">
              <a:off x="1433142" y="2199028"/>
              <a:ext cx="3381278" cy="2028825"/>
            </a:xfrm>
            <a:prstGeom prst="arc">
              <a:avLst>
                <a:gd name="adj1" fmla="val 13985893"/>
                <a:gd name="adj2" fmla="val 19645052"/>
              </a:avLst>
            </a:prstGeom>
            <a:ln w="28575">
              <a:solidFill>
                <a:schemeClr val="bg1"/>
              </a:solidFill>
              <a:prstDash val="dashDot"/>
              <a:headEnd type="triangle" w="lg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CBF0B528-8533-4019-A651-68D83241D38B}"/>
                </a:ext>
              </a:extLst>
            </p:cNvPr>
            <p:cNvSpPr/>
            <p:nvPr/>
          </p:nvSpPr>
          <p:spPr>
            <a:xfrm rot="5400000">
              <a:off x="1423037" y="2199030"/>
              <a:ext cx="3381278" cy="2028825"/>
            </a:xfrm>
            <a:prstGeom prst="arc">
              <a:avLst>
                <a:gd name="adj1" fmla="val 3922928"/>
                <a:gd name="adj2" fmla="val 9726993"/>
              </a:avLst>
            </a:prstGeom>
            <a:ln w="28575">
              <a:solidFill>
                <a:schemeClr val="tx1"/>
              </a:solidFill>
              <a:prstDash val="dashDot"/>
              <a:headEnd type="triangle" w="lg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5350299-8154-400E-BE98-CD0547D13344}"/>
                </a:ext>
              </a:extLst>
            </p:cNvPr>
            <p:cNvSpPr/>
            <p:nvPr/>
          </p:nvSpPr>
          <p:spPr>
            <a:xfrm>
              <a:off x="4163361" y="1632131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9083660-80E1-4D09-BFB9-B466576BE857}"/>
                </a:ext>
              </a:extLst>
            </p:cNvPr>
            <p:cNvSpPr/>
            <p:nvPr/>
          </p:nvSpPr>
          <p:spPr>
            <a:xfrm>
              <a:off x="4466763" y="1625140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E69AA62-79EE-46E0-A9AD-2D798B84327D}"/>
                </a:ext>
              </a:extLst>
            </p:cNvPr>
            <p:cNvCxnSpPr>
              <a:cxnSpLocks/>
            </p:cNvCxnSpPr>
            <p:nvPr/>
          </p:nvCxnSpPr>
          <p:spPr>
            <a:xfrm>
              <a:off x="4219519" y="2126267"/>
              <a:ext cx="25219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75DE47B4-D687-4E7D-807C-400411A7760E}"/>
                </a:ext>
              </a:extLst>
            </p:cNvPr>
            <p:cNvCxnSpPr>
              <a:cxnSpLocks/>
            </p:cNvCxnSpPr>
            <p:nvPr/>
          </p:nvCxnSpPr>
          <p:spPr>
            <a:xfrm>
              <a:off x="4175018" y="1552234"/>
              <a:ext cx="119417" cy="54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0908528C-C4F4-4961-8021-ADD92FA83376}"/>
                </a:ext>
              </a:extLst>
            </p:cNvPr>
            <p:cNvCxnSpPr>
              <a:cxnSpLocks/>
            </p:cNvCxnSpPr>
            <p:nvPr/>
          </p:nvCxnSpPr>
          <p:spPr>
            <a:xfrm>
              <a:off x="4470031" y="1545243"/>
              <a:ext cx="119417" cy="54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2838DAE0-0414-4EDE-BC16-560A1B8D6EBC}"/>
              </a:ext>
            </a:extLst>
          </p:cNvPr>
          <p:cNvSpPr txBox="1">
            <a:spLocks/>
          </p:cNvSpPr>
          <p:nvPr/>
        </p:nvSpPr>
        <p:spPr>
          <a:xfrm>
            <a:off x="284754" y="3783279"/>
            <a:ext cx="3797625" cy="12548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609585" rtl="0" eaLnBrk="1" latinLnBrk="0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None/>
              <a:defRPr lang="en-US" sz="2400" b="0" kern="1200" dirty="0" smtClean="0">
                <a:solidFill>
                  <a:srgbClr val="0071C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00559" indent="-300559" algn="l" defTabSz="609585" rtl="0" eaLnBrk="1" latinLnBrk="0" hangingPunct="1">
              <a:spcBef>
                <a:spcPts val="1600"/>
              </a:spcBef>
              <a:buFont typeface="Wingdings" charset="2"/>
              <a:buChar char="§"/>
              <a:defRPr lang="en-US" sz="2133" kern="1200" baseline="0" dirty="0" smtClean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61981" indent="-304792" algn="l" defTabSz="609585" rtl="0" eaLnBrk="1" latinLnBrk="0" hangingPunct="1">
              <a:spcBef>
                <a:spcPts val="1067"/>
              </a:spcBef>
              <a:buFont typeface="Intel Clear" panose="020B0604020203020204" pitchFamily="34" charset="0"/>
              <a:buChar char="–"/>
              <a:defRPr lang="en-US" sz="1867" kern="1200" dirty="0" smtClean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93252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lang="en-US" sz="1600" kern="1200" dirty="0" smtClean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758907" indent="-304792" algn="l" defTabSz="609585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lang="en-US" sz="1600" kern="1200" dirty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67" dirty="0">
                <a:solidFill>
                  <a:srgbClr val="003C71"/>
                </a:solidFill>
                <a:cs typeface="+mn-cs"/>
              </a:rPr>
              <a:t>Traditionally, prefetchers have juggled between coverage and accuracy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F33141-6469-469D-BE6D-2895C7D39A0F}"/>
              </a:ext>
            </a:extLst>
          </p:cNvPr>
          <p:cNvSpPr txBox="1"/>
          <p:nvPr/>
        </p:nvSpPr>
        <p:spPr>
          <a:xfrm>
            <a:off x="1034807" y="5917521"/>
            <a:ext cx="1011815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none" lIns="0" tIns="0" rIns="0" bIns="0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Need to </a:t>
            </a:r>
            <a:r>
              <a:rPr lang="en-US" sz="2400" b="1" i="1" dirty="0">
                <a:solidFill>
                  <a:schemeClr val="tx2">
                    <a:lumMod val="50000"/>
                  </a:schemeClr>
                </a:solidFill>
              </a:rPr>
              <a:t>boost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 Coverage while </a:t>
            </a:r>
            <a:r>
              <a:rPr lang="en-US" sz="2400" b="1" i="1" dirty="0">
                <a:solidFill>
                  <a:schemeClr val="tx2">
                    <a:lumMod val="50000"/>
                  </a:schemeClr>
                </a:solidFill>
              </a:rPr>
              <a:t>simultaneously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 optimizing  for Accuracy</a:t>
            </a:r>
            <a:endParaRPr lang="en-US" sz="2400" b="1" dirty="0">
              <a:solidFill>
                <a:srgbClr val="003C71"/>
              </a:solidFill>
            </a:endParaRPr>
          </a:p>
        </p:txBody>
      </p:sp>
      <p:pic>
        <p:nvPicPr>
          <p:cNvPr id="41" name="Audio 40">
            <a:hlinkClick r:id="" action="ppaction://media"/>
            <a:extLst>
              <a:ext uri="{FF2B5EF4-FFF2-40B4-BE49-F238E27FC236}">
                <a16:creationId xmlns:a16="http://schemas.microsoft.com/office/drawing/2014/main" id="{77A28DB6-8285-4EB1-A50D-603B64045DE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2954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34933">
        <p:fade/>
      </p:transition>
    </mc:Choice>
    <mc:Fallback xmlns="">
      <p:transition advTm="3493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D50DC09D-5FC3-794B-A0A3-892AA9115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3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9B1D4E-6325-4711-934A-6000EB8A75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7484" y="1694084"/>
            <a:ext cx="6456703" cy="269614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67" dirty="0">
                <a:solidFill>
                  <a:srgbClr val="003C71"/>
                </a:solidFill>
                <a:cs typeface="+mn-cs"/>
              </a:rPr>
              <a:t>Simultaneously learn </a:t>
            </a:r>
            <a:r>
              <a:rPr lang="en-US" sz="2267" b="1" i="1" dirty="0">
                <a:solidFill>
                  <a:srgbClr val="003C71"/>
                </a:solidFill>
                <a:cs typeface="+mn-cs"/>
              </a:rPr>
              <a:t>two</a:t>
            </a:r>
            <a:r>
              <a:rPr lang="en-US" sz="2267" dirty="0">
                <a:solidFill>
                  <a:srgbClr val="003C71"/>
                </a:solidFill>
                <a:cs typeface="+mn-cs"/>
              </a:rPr>
              <a:t> spatial bit-pattern representations of program accesses per page</a:t>
            </a:r>
          </a:p>
          <a:p>
            <a:pPr marL="643459" lvl="1" indent="-342900">
              <a:buFont typeface="Arial" panose="020B0604020202020204" pitchFamily="34" charset="0"/>
              <a:buChar char="•"/>
            </a:pPr>
            <a:endParaRPr lang="en-US" sz="100" dirty="0">
              <a:solidFill>
                <a:srgbClr val="003C71"/>
              </a:solidFill>
              <a:cs typeface="+mn-cs"/>
            </a:endParaRPr>
          </a:p>
          <a:p>
            <a:pPr marL="643459" lvl="1" indent="-342900">
              <a:buFont typeface="Arial" panose="020B0604020202020204" pitchFamily="34" charset="0"/>
              <a:buChar char="•"/>
            </a:pPr>
            <a:r>
              <a:rPr lang="en-US" sz="2267" dirty="0">
                <a:solidFill>
                  <a:srgbClr val="003C71"/>
                </a:solidFill>
                <a:cs typeface="+mn-cs"/>
              </a:rPr>
              <a:t>Coverage-Biased</a:t>
            </a:r>
          </a:p>
          <a:p>
            <a:pPr marL="643459" lvl="1" indent="-342900">
              <a:buFont typeface="Arial" panose="020B0604020202020204" pitchFamily="34" charset="0"/>
              <a:buChar char="•"/>
            </a:pPr>
            <a:endParaRPr lang="en-US" sz="100" dirty="0">
              <a:solidFill>
                <a:srgbClr val="003C71"/>
              </a:solidFill>
              <a:cs typeface="+mn-cs"/>
            </a:endParaRPr>
          </a:p>
          <a:p>
            <a:pPr marL="643459" lvl="1" indent="-342900">
              <a:buFont typeface="Arial" panose="020B0604020202020204" pitchFamily="34" charset="0"/>
              <a:buChar char="•"/>
            </a:pPr>
            <a:r>
              <a:rPr lang="en-US" sz="2267" dirty="0">
                <a:solidFill>
                  <a:srgbClr val="003C71"/>
                </a:solidFill>
                <a:cs typeface="+mn-cs"/>
              </a:rPr>
              <a:t>Accuracy-Biased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00" dirty="0">
              <a:solidFill>
                <a:srgbClr val="003C71"/>
              </a:solidFill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3C71"/>
                </a:solidFill>
              </a:rPr>
              <a:t>Predict </a:t>
            </a:r>
            <a:r>
              <a:rPr lang="en-US" b="1" i="1" dirty="0">
                <a:solidFill>
                  <a:srgbClr val="003C71"/>
                </a:solidFill>
              </a:rPr>
              <a:t>one</a:t>
            </a:r>
            <a:r>
              <a:rPr lang="en-US" dirty="0">
                <a:solidFill>
                  <a:srgbClr val="003C71"/>
                </a:solidFill>
              </a:rPr>
              <a:t> of the patterns based on  current DRAM bandwidth headroom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F76699-C9C0-4A48-BA04-16AA058A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b="1" u="sng" dirty="0"/>
              <a:t>D</a:t>
            </a:r>
            <a:r>
              <a:rPr lang="en-US" sz="5400" b="1" dirty="0"/>
              <a:t>ual </a:t>
            </a:r>
            <a:r>
              <a:rPr lang="en-US" sz="5400" b="1" u="sng" dirty="0"/>
              <a:t>S</a:t>
            </a:r>
            <a:r>
              <a:rPr lang="en-US" sz="5400" b="1" dirty="0"/>
              <a:t>patial </a:t>
            </a:r>
            <a:r>
              <a:rPr lang="en-US" sz="5400" b="1" u="sng" dirty="0"/>
              <a:t>Pa</a:t>
            </a:r>
            <a:r>
              <a:rPr lang="en-US" sz="5400" b="1" dirty="0"/>
              <a:t>ttern Prefe</a:t>
            </a:r>
            <a:r>
              <a:rPr lang="en-US" sz="5400" b="1" u="sng" dirty="0"/>
              <a:t>tch</a:t>
            </a:r>
            <a:r>
              <a:rPr lang="en-US" sz="5400" b="1" dirty="0"/>
              <a:t>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3F33141-6469-469D-BE6D-2895C7D39A0F}"/>
              </a:ext>
            </a:extLst>
          </p:cNvPr>
          <p:cNvSpPr txBox="1"/>
          <p:nvPr/>
        </p:nvSpPr>
        <p:spPr>
          <a:xfrm>
            <a:off x="1034807" y="5917521"/>
            <a:ext cx="10773783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vert="horz" wrap="none" lIns="0" tIns="0" rIns="0" bIns="0" rtlCol="0">
            <a:spAutoFit/>
          </a:bodyPr>
          <a:lstStyle/>
          <a:p>
            <a:r>
              <a:rPr lang="en-US" sz="2400" b="1" dirty="0" err="1">
                <a:solidFill>
                  <a:schemeClr val="tx2">
                    <a:lumMod val="50000"/>
                  </a:schemeClr>
                </a:solidFill>
              </a:rPr>
              <a:t>DSPatch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 can boost Coverage while </a:t>
            </a:r>
            <a:r>
              <a:rPr lang="en-US" sz="2400" b="1" i="1" dirty="0">
                <a:solidFill>
                  <a:schemeClr val="tx2">
                    <a:lumMod val="50000"/>
                  </a:schemeClr>
                </a:solidFill>
              </a:rPr>
              <a:t>simultaneously</a:t>
            </a:r>
            <a:r>
              <a:rPr lang="en-US" sz="2400" b="1" dirty="0">
                <a:solidFill>
                  <a:schemeClr val="tx2">
                    <a:lumMod val="50000"/>
                  </a:schemeClr>
                </a:solidFill>
              </a:rPr>
              <a:t> optimizing  for Accuracy</a:t>
            </a:r>
            <a:endParaRPr lang="en-US" sz="2400" b="1" dirty="0">
              <a:solidFill>
                <a:srgbClr val="003C71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63ED953-8A97-44AA-BCA6-2FC1B09130EA}"/>
              </a:ext>
            </a:extLst>
          </p:cNvPr>
          <p:cNvSpPr txBox="1"/>
          <p:nvPr/>
        </p:nvSpPr>
        <p:spPr>
          <a:xfrm>
            <a:off x="6096001" y="3481702"/>
            <a:ext cx="2078478" cy="430887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BW Headroom</a:t>
            </a:r>
          </a:p>
        </p:txBody>
      </p:sp>
      <p:sp>
        <p:nvSpPr>
          <p:cNvPr id="39" name="Trapezoid 39">
            <a:extLst>
              <a:ext uri="{FF2B5EF4-FFF2-40B4-BE49-F238E27FC236}">
                <a16:creationId xmlns:a16="http://schemas.microsoft.com/office/drawing/2014/main" id="{F856A379-750A-4B88-BA3C-0F5B6B61E370}"/>
              </a:ext>
            </a:extLst>
          </p:cNvPr>
          <p:cNvSpPr/>
          <p:nvPr/>
        </p:nvSpPr>
        <p:spPr>
          <a:xfrm>
            <a:off x="9065685" y="2072822"/>
            <a:ext cx="1700927" cy="519775"/>
          </a:xfrm>
          <a:prstGeom prst="trapezoid">
            <a:avLst>
              <a:gd name="adj" fmla="val 5307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Elbow Connector 8">
            <a:extLst>
              <a:ext uri="{FF2B5EF4-FFF2-40B4-BE49-F238E27FC236}">
                <a16:creationId xmlns:a16="http://schemas.microsoft.com/office/drawing/2014/main" id="{1D4F56B4-A336-4C3A-ABC3-AE596569B9B3}"/>
              </a:ext>
            </a:extLst>
          </p:cNvPr>
          <p:cNvCxnSpPr>
            <a:cxnSpLocks/>
            <a:stCxn id="38" idx="0"/>
            <a:endCxn id="39" idx="1"/>
          </p:cNvCxnSpPr>
          <p:nvPr/>
        </p:nvCxnSpPr>
        <p:spPr>
          <a:xfrm rot="5400000" flipH="1" flipV="1">
            <a:off x="7594934" y="1873016"/>
            <a:ext cx="1148992" cy="2068380"/>
          </a:xfrm>
          <a:prstGeom prst="bentConnector2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15DBE3C-20CD-4577-9AE3-8B2B1A5A5553}"/>
              </a:ext>
            </a:extLst>
          </p:cNvPr>
          <p:cNvCxnSpPr>
            <a:cxnSpLocks/>
            <a:stCxn id="39" idx="0"/>
          </p:cNvCxnSpPr>
          <p:nvPr/>
        </p:nvCxnSpPr>
        <p:spPr>
          <a:xfrm flipV="1">
            <a:off x="9916149" y="1691368"/>
            <a:ext cx="0" cy="381454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C9CD97DE-8D3D-469B-9F1D-A79F6DFD52D6}"/>
              </a:ext>
            </a:extLst>
          </p:cNvPr>
          <p:cNvSpPr txBox="1"/>
          <p:nvPr/>
        </p:nvSpPr>
        <p:spPr>
          <a:xfrm>
            <a:off x="8944855" y="3482192"/>
            <a:ext cx="876812" cy="430887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>
                <a:solidFill>
                  <a:schemeClr val="bg1"/>
                </a:solidFill>
              </a:rPr>
              <a:t>CovP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4B77566-2970-42B6-B4A7-074E3D07C6B3}"/>
              </a:ext>
            </a:extLst>
          </p:cNvPr>
          <p:cNvSpPr txBox="1"/>
          <p:nvPr/>
        </p:nvSpPr>
        <p:spPr>
          <a:xfrm>
            <a:off x="10056273" y="3482192"/>
            <a:ext cx="876812" cy="430887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AccP</a:t>
            </a:r>
            <a:endParaRPr lang="en-US" dirty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3A8F32BA-B413-482E-BE3A-BD47E4968F8D}"/>
              </a:ext>
            </a:extLst>
          </p:cNvPr>
          <p:cNvCxnSpPr>
            <a:cxnSpLocks/>
            <a:stCxn id="42" idx="0"/>
          </p:cNvCxnSpPr>
          <p:nvPr/>
        </p:nvCxnSpPr>
        <p:spPr>
          <a:xfrm flipV="1">
            <a:off x="9383261" y="2598951"/>
            <a:ext cx="0" cy="883241"/>
          </a:xfrm>
          <a:prstGeom prst="line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96F71EC-AC27-4A6F-8D21-A0D4F5116066}"/>
              </a:ext>
            </a:extLst>
          </p:cNvPr>
          <p:cNvGrpSpPr/>
          <p:nvPr/>
        </p:nvGrpSpPr>
        <p:grpSpPr>
          <a:xfrm>
            <a:off x="8174479" y="2630428"/>
            <a:ext cx="3458851" cy="3102476"/>
            <a:chOff x="7454112" y="1307800"/>
            <a:chExt cx="3713347" cy="359628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77C883F-22A9-4660-AD6E-A5A59DFC917F}"/>
                </a:ext>
              </a:extLst>
            </p:cNvPr>
            <p:cNvSpPr/>
            <p:nvPr/>
          </p:nvSpPr>
          <p:spPr>
            <a:xfrm>
              <a:off x="8965749" y="2959892"/>
              <a:ext cx="861134" cy="119848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8" name="Trapezoid 47">
              <a:extLst>
                <a:ext uri="{FF2B5EF4-FFF2-40B4-BE49-F238E27FC236}">
                  <a16:creationId xmlns:a16="http://schemas.microsoft.com/office/drawing/2014/main" id="{C4CFFBA0-3F87-4009-98F3-FB89577B541B}"/>
                </a:ext>
              </a:extLst>
            </p:cNvPr>
            <p:cNvSpPr/>
            <p:nvPr/>
          </p:nvSpPr>
          <p:spPr>
            <a:xfrm rot="10800000">
              <a:off x="8410891" y="4238275"/>
              <a:ext cx="1970843" cy="665805"/>
            </a:xfrm>
            <a:prstGeom prst="trapezoid">
              <a:avLst>
                <a:gd name="adj" fmla="val 288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1CFD27B-4D83-404B-B01C-2910AB02C48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42469" y="2959892"/>
              <a:ext cx="768424" cy="1280604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0D2C316C-2FAA-4A2F-880C-B4B1D58E45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50705" y="1951751"/>
              <a:ext cx="118144" cy="990251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F8924BD-48F9-4E38-94B8-FFEDB23A9098}"/>
                </a:ext>
              </a:extLst>
            </p:cNvPr>
            <p:cNvSpPr/>
            <p:nvPr/>
          </p:nvSpPr>
          <p:spPr>
            <a:xfrm>
              <a:off x="10537985" y="1322410"/>
              <a:ext cx="629474" cy="6346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1E741D7A-C425-40A6-BD4D-BBC8877E60FC}"/>
                </a:ext>
              </a:extLst>
            </p:cNvPr>
            <p:cNvSpPr/>
            <p:nvPr/>
          </p:nvSpPr>
          <p:spPr>
            <a:xfrm>
              <a:off x="7454112" y="1307800"/>
              <a:ext cx="629474" cy="6346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0BE757A-00F1-4A9B-8CA8-4651CCAD37F0}"/>
                </a:ext>
              </a:extLst>
            </p:cNvPr>
            <p:cNvSpPr/>
            <p:nvPr/>
          </p:nvSpPr>
          <p:spPr>
            <a:xfrm>
              <a:off x="9214058" y="3358027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40315054-00C4-4552-98C1-BD0253C3F227}"/>
                </a:ext>
              </a:extLst>
            </p:cNvPr>
            <p:cNvSpPr/>
            <p:nvPr/>
          </p:nvSpPr>
          <p:spPr>
            <a:xfrm>
              <a:off x="9502739" y="3361280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80ABBD3-103D-409C-8F15-742372F78C42}"/>
                </a:ext>
              </a:extLst>
            </p:cNvPr>
            <p:cNvCxnSpPr>
              <a:cxnSpLocks/>
            </p:cNvCxnSpPr>
            <p:nvPr/>
          </p:nvCxnSpPr>
          <p:spPr>
            <a:xfrm>
              <a:off x="9214058" y="3243020"/>
              <a:ext cx="92080" cy="7118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D17C0CC2-455B-46E4-B350-331D1006C69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2143" y="3300917"/>
              <a:ext cx="94269" cy="565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Arc 56">
              <a:extLst>
                <a:ext uri="{FF2B5EF4-FFF2-40B4-BE49-F238E27FC236}">
                  <a16:creationId xmlns:a16="http://schemas.microsoft.com/office/drawing/2014/main" id="{3A2EFAE2-5225-4CDF-A7BF-48E7CD167085}"/>
                </a:ext>
              </a:extLst>
            </p:cNvPr>
            <p:cNvSpPr/>
            <p:nvPr/>
          </p:nvSpPr>
          <p:spPr>
            <a:xfrm rot="10800000">
              <a:off x="9250597" y="3707337"/>
              <a:ext cx="282237" cy="202781"/>
            </a:xfrm>
            <a:prstGeom prst="arc">
              <a:avLst>
                <a:gd name="adj1" fmla="val 11314920"/>
                <a:gd name="adj2" fmla="val 21146935"/>
              </a:avLst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12FFC64-46EE-4125-B932-6D8470E6CCB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19809" y="1971344"/>
              <a:ext cx="144431" cy="988548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41B7837-2B0F-4BE3-9934-C24D94D354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00185" y="2958782"/>
              <a:ext cx="664055" cy="1263824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F88F2FA1-B0EF-4A76-A55E-93ED6838946F}"/>
              </a:ext>
            </a:extLst>
          </p:cNvPr>
          <p:cNvCxnSpPr>
            <a:cxnSpLocks/>
            <a:stCxn id="43" idx="0"/>
          </p:cNvCxnSpPr>
          <p:nvPr/>
        </p:nvCxnSpPr>
        <p:spPr>
          <a:xfrm flipV="1">
            <a:off x="10494679" y="2580652"/>
            <a:ext cx="0" cy="901540"/>
          </a:xfrm>
          <a:prstGeom prst="line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24FCAEF-A493-4D9A-AF13-2265A62F6DF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732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21241">
        <p:fade/>
      </p:transition>
    </mc:Choice>
    <mc:Fallback xmlns="">
      <p:transition advTm="2124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7" grpId="0" animBg="1"/>
      <p:bldP spid="38" grpId="0" animBg="1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">
            <a:extLst>
              <a:ext uri="{FF2B5EF4-FFF2-40B4-BE49-F238E27FC236}">
                <a16:creationId xmlns:a16="http://schemas.microsoft.com/office/drawing/2014/main" id="{D50DC09D-5FC3-794B-A0A3-892AA9115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9B1D4E-6325-4711-934A-6000EB8A757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6% average speedup </a:t>
            </a:r>
            <a:r>
              <a:rPr lang="en-US" sz="2267" dirty="0">
                <a:solidFill>
                  <a:srgbClr val="003C71"/>
                </a:solidFill>
                <a:cs typeface="+mn-cs"/>
              </a:rPr>
              <a:t>over baseline with PC-stride @ L1 and SPP @ L2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10% average speedup </a:t>
            </a:r>
            <a:r>
              <a:rPr lang="en-US" sz="2267" dirty="0">
                <a:solidFill>
                  <a:srgbClr val="003C71"/>
                </a:solidFill>
                <a:cs typeface="+mn-cs"/>
              </a:rPr>
              <a:t>if DRAM bandwidth is doubled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00" b="1" dirty="0">
              <a:solidFill>
                <a:srgbClr val="00B05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B050"/>
                </a:solidFill>
              </a:rPr>
              <a:t>3.6 KB </a:t>
            </a:r>
            <a:r>
              <a:rPr lang="en-US" sz="2267" dirty="0">
                <a:solidFill>
                  <a:srgbClr val="003C71"/>
                </a:solidFill>
                <a:cs typeface="+mn-cs"/>
              </a:rPr>
              <a:t>of hardware storage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EF76699-C9C0-4A48-BA04-16AA058A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b="1" dirty="0"/>
              <a:t>Key Results Summary</a:t>
            </a:r>
          </a:p>
        </p:txBody>
      </p:sp>
      <p:graphicFrame>
        <p:nvGraphicFramePr>
          <p:cNvPr id="29" name="Content Placeholder 28">
            <a:extLst>
              <a:ext uri="{FF2B5EF4-FFF2-40B4-BE49-F238E27FC236}">
                <a16:creationId xmlns:a16="http://schemas.microsoft.com/office/drawing/2014/main" id="{24A84A59-ADFA-2D42-8E49-9FFE4BB229A4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86372423"/>
              </p:ext>
            </p:extLst>
          </p:nvPr>
        </p:nvGraphicFramePr>
        <p:xfrm>
          <a:off x="6096000" y="1604963"/>
          <a:ext cx="5481638" cy="4567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F5FF447-1CBA-4E57-B0C9-A6CE9C12C35B}"/>
              </a:ext>
            </a:extLst>
          </p:cNvPr>
          <p:cNvSpPr/>
          <p:nvPr/>
        </p:nvSpPr>
        <p:spPr>
          <a:xfrm>
            <a:off x="7981121" y="3484441"/>
            <a:ext cx="198783" cy="1033670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8B982397-539B-45E2-9B31-40C2AC3CB36B}"/>
              </a:ext>
            </a:extLst>
          </p:cNvPr>
          <p:cNvSpPr/>
          <p:nvPr/>
        </p:nvSpPr>
        <p:spPr>
          <a:xfrm>
            <a:off x="11068878" y="2607364"/>
            <a:ext cx="198783" cy="1557131"/>
          </a:xfrm>
          <a:prstGeom prst="roundRect">
            <a:avLst/>
          </a:prstGeom>
          <a:noFill/>
          <a:ln w="28575">
            <a:solidFill>
              <a:srgbClr val="C00000"/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E89AFD-F983-4F4E-88A8-54E17E17028B}"/>
              </a:ext>
            </a:extLst>
          </p:cNvPr>
          <p:cNvSpPr txBox="1"/>
          <p:nvPr/>
        </p:nvSpPr>
        <p:spPr>
          <a:xfrm>
            <a:off x="8263441" y="3878165"/>
            <a:ext cx="318998" cy="24622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sz="1600" b="1" dirty="0"/>
              <a:t>6%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DAC0573-CF7F-4660-B400-8CCD9C42F25B}"/>
              </a:ext>
            </a:extLst>
          </p:cNvPr>
          <p:cNvSpPr txBox="1"/>
          <p:nvPr/>
        </p:nvSpPr>
        <p:spPr>
          <a:xfrm>
            <a:off x="10585536" y="3361330"/>
            <a:ext cx="440826" cy="246221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sz="1600" b="1" dirty="0"/>
              <a:t>10%</a:t>
            </a:r>
          </a:p>
        </p:txBody>
      </p:sp>
      <p:sp>
        <p:nvSpPr>
          <p:cNvPr id="34" name="Rounded Rectangle 10">
            <a:extLst>
              <a:ext uri="{FF2B5EF4-FFF2-40B4-BE49-F238E27FC236}">
                <a16:creationId xmlns:a16="http://schemas.microsoft.com/office/drawing/2014/main" id="{BCE5A4C9-4F26-4441-BA65-CB9434B4AAF6}"/>
              </a:ext>
            </a:extLst>
          </p:cNvPr>
          <p:cNvSpPr/>
          <p:nvPr/>
        </p:nvSpPr>
        <p:spPr>
          <a:xfrm>
            <a:off x="7177644" y="3180539"/>
            <a:ext cx="1002260" cy="286439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1ch-2133</a:t>
            </a:r>
          </a:p>
        </p:txBody>
      </p:sp>
      <p:sp>
        <p:nvSpPr>
          <p:cNvPr id="35" name="Rounded Rectangle 10">
            <a:extLst>
              <a:ext uri="{FF2B5EF4-FFF2-40B4-BE49-F238E27FC236}">
                <a16:creationId xmlns:a16="http://schemas.microsoft.com/office/drawing/2014/main" id="{2129665A-D86F-402B-B31C-663A11200467}"/>
              </a:ext>
            </a:extLst>
          </p:cNvPr>
          <p:cNvSpPr/>
          <p:nvPr/>
        </p:nvSpPr>
        <p:spPr>
          <a:xfrm>
            <a:off x="10304819" y="4424811"/>
            <a:ext cx="1002260" cy="286439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prstClr val="white"/>
                </a:solidFill>
                <a:latin typeface="Calibri" panose="020F0502020204030204"/>
              </a:rPr>
              <a:t>2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ch-2400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978464AB-042E-4DE5-97B1-6CA9057AF6B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2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13557">
        <p:fade/>
      </p:transition>
    </mc:Choice>
    <mc:Fallback xmlns="">
      <p:transition advTm="135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916" y="2775218"/>
            <a:ext cx="10950515" cy="1470025"/>
          </a:xfrm>
        </p:spPr>
        <p:txBody>
          <a:bodyPr/>
          <a:lstStyle/>
          <a:p>
            <a:r>
              <a:rPr lang="en-US" sz="6000" dirty="0" err="1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DSPatch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: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D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ual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S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patial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pa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ttern prefe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tch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2916" y="4343215"/>
            <a:ext cx="9576996" cy="166581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/>
              <a:t>Rahul Bera</a:t>
            </a:r>
            <a:r>
              <a:rPr lang="en-US" sz="2400" baseline="30000" dirty="0"/>
              <a:t>1</a:t>
            </a:r>
            <a:r>
              <a:rPr lang="en-US" sz="2400" dirty="0"/>
              <a:t>, Anant V. Nori</a:t>
            </a:r>
            <a:r>
              <a:rPr lang="en-US" sz="2400" baseline="30000" dirty="0"/>
              <a:t>1</a:t>
            </a:r>
            <a:r>
              <a:rPr lang="en-US" sz="2400" dirty="0"/>
              <a:t>, </a:t>
            </a:r>
            <a:r>
              <a:rPr lang="en-US" sz="2400" dirty="0" err="1"/>
              <a:t>Onur</a:t>
            </a:r>
            <a:r>
              <a:rPr lang="en-US" sz="2400" dirty="0"/>
              <a:t> Mutlu</a:t>
            </a:r>
            <a:r>
              <a:rPr lang="en-US" sz="2400" baseline="30000" dirty="0"/>
              <a:t>2</a:t>
            </a:r>
            <a:r>
              <a:rPr lang="en-US" sz="2400" dirty="0"/>
              <a:t>, Sreenivas Subramoney</a:t>
            </a:r>
            <a:r>
              <a:rPr lang="en-US" sz="2400" baseline="30000" dirty="0"/>
              <a:t>1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400" baseline="30000" dirty="0"/>
              <a:t>1</a:t>
            </a:r>
            <a:r>
              <a:rPr lang="en-US" sz="2400" dirty="0"/>
              <a:t>Processor Architecture Research Lab, Intel Labs</a:t>
            </a:r>
          </a:p>
          <a:p>
            <a:pPr>
              <a:spcBef>
                <a:spcPts val="0"/>
              </a:spcBef>
            </a:pPr>
            <a:r>
              <a:rPr lang="en-US" sz="2400" baseline="30000" dirty="0"/>
              <a:t>2</a:t>
            </a:r>
            <a:r>
              <a:rPr lang="en-US" sz="2400" dirty="0"/>
              <a:t>ETH Zürich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A8A580-6D31-D248-ADC0-3E729AA31893}"/>
              </a:ext>
            </a:extLst>
          </p:cNvPr>
          <p:cNvSpPr/>
          <p:nvPr/>
        </p:nvSpPr>
        <p:spPr>
          <a:xfrm>
            <a:off x="0" y="6119001"/>
            <a:ext cx="12192000" cy="403641"/>
          </a:xfrm>
          <a:prstGeom prst="rect">
            <a:avLst/>
          </a:prstGeom>
          <a:solidFill>
            <a:srgbClr val="F3D5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Session IV-B: Microarchitecture (Tuesday, Oct 15</a:t>
            </a:r>
            <a:r>
              <a:rPr lang="en-US" baseline="30000" dirty="0">
                <a:solidFill>
                  <a:schemeClr val="tx1"/>
                </a:solidFill>
              </a:rPr>
              <a:t>th</a:t>
            </a:r>
            <a:r>
              <a:rPr lang="en-US" dirty="0">
                <a:solidFill>
                  <a:schemeClr val="tx1"/>
                </a:solidFill>
              </a:rPr>
              <a:t> 2019, 11:40 AM)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FED60FF5-E558-4D7E-852E-4EC6A5168A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42BC24-957B-834C-B44D-522D2A98D0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51924" y="715450"/>
            <a:ext cx="2855915" cy="54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44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7042">
        <p:fade/>
      </p:transition>
    </mc:Choice>
    <mc:Fallback xmlns="">
      <p:transition advTm="70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11.0&quot;&gt;&lt;object type=&quot;1&quot; unique_id=&quot;10001&quot;&gt;&lt;object type=&quot;2&quot; unique_id=&quot;21768&quot;&gt;&lt;object type=&quot;3&quot; unique_id=&quot;21769&quot;&gt;&lt;property id=&quot;20148&quot; value=&quot;5&quot;/&gt;&lt;property id=&quot;20300&quot; value=&quot;Slide 1 - &amp;quot;Opportunities in Memory System Design&amp;quot;&quot;/&gt;&lt;property id=&quot;20307&quot; value=&quot;256&quot;/&gt;&lt;/object&gt;&lt;object type=&quot;3&quot; unique_id=&quot;21842&quot;&gt;&lt;property id=&quot;20148&quot; value=&quot;5&quot;/&gt;&lt;property id=&quot;20300&quot; value=&quot;Slide 2 - &amp;quot;Brief&amp;quot;&quot;/&gt;&lt;property id=&quot;20307&quot; value=&quot;257&quot;/&gt;&lt;/object&gt;&lt;object type=&quot;3&quot; unique_id=&quot;21863&quot;&gt;&lt;property id=&quot;20148&quot; value=&quot;5&quot;/&gt;&lt;property id=&quot;20300&quot; value=&quot;Slide 3&quot;/&gt;&lt;property id=&quot;20307&quot; value=&quot;258&quot;/&gt;&lt;/object&gt;&lt;object type=&quot;3&quot; unique_id=&quot;21899&quot;&gt;&lt;property id=&quot;20148&quot; value=&quot;5&quot;/&gt;&lt;property id=&quot;20300&quot; value=&quot;Slide 4 - &amp;quot;Current Technology Trend&amp;quot;&quot;/&gt;&lt;property id=&quot;20307&quot; value=&quot;259&quot;/&gt;&lt;/object&gt;&lt;object type=&quot;3&quot; unique_id=&quot;21966&quot;&gt;&lt;property id=&quot;20148&quot; value=&quot;5&quot;/&gt;&lt;property id=&quot;20300&quot; value=&quot;Slide 5 - &amp;quot;Directions&amp;quot;&quot;/&gt;&lt;property id=&quot;20307&quot; value=&quot;260&quot;/&gt;&lt;/object&gt;&lt;object type=&quot;3&quot; unique_id=&quot;32781&quot;&gt;&lt;property id=&quot;20148&quot; value=&quot;5&quot;/&gt;&lt;property id=&quot;20300&quot; value=&quot;Slide 6 - &amp;quot;Aggressive Prefetching: Why?&amp;quot;&quot;/&gt;&lt;property id=&quot;20307&quot; value=&quot;261&quot;/&gt;&lt;/object&gt;&lt;object type=&quot;3&quot; unique_id=&quot;32838&quot;&gt;&lt;property id=&quot;20148&quot; value=&quot;5&quot;/&gt;&lt;property id=&quot;20300&quot; value=&quot;Slide 7 - &amp;quot;Lower Cache Pollution (I)&amp;quot;&quot;/&gt;&lt;property id=&quot;20307&quot; value=&quot;262&quot;/&gt;&lt;/object&gt;&lt;object type=&quot;3&quot; unique_id=&quot;33010&quot;&gt;&lt;property id=&quot;20148&quot; value=&quot;5&quot;/&gt;&lt;property id=&quot;20300&quot; value=&quot;Slide 8 - &amp;quot;Lower Cache Pollution (II)&amp;quot;&quot;/&gt;&lt;property id=&quot;20307&quot; value=&quot;263&quot;/&gt;&lt;/object&gt;&lt;object type=&quot;3&quot; unique_id=&quot;33141&quot;&gt;&lt;property id=&quot;20148&quot; value=&quot;5&quot;/&gt;&lt;property id=&quot;20300&quot; value=&quot;Slide 12 - &amp;quot;Revisit Spatial Prefetcher&amp;quot;&quot;/&gt;&lt;property id=&quot;20307&quot; value=&quot;264&quot;/&gt;&lt;/object&gt;&lt;object type=&quot;3&quot; unique_id=&quot;33351&quot;&gt;&lt;property id=&quot;20148&quot; value=&quot;5&quot;/&gt;&lt;property id=&quot;20300&quot; value=&quot;Slide 13 - &amp;quot;Patterns are Highly Repetitive&amp;quot;&quot;/&gt;&lt;property id=&quot;20307&quot; value=&quot;265&quot;/&gt;&lt;/object&gt;&lt;object type=&quot;3&quot; unique_id=&quot;33460&quot;&gt;&lt;property id=&quot;20148&quot; value=&quot;5&quot;/&gt;&lt;property id=&quot;20300&quot; value=&quot;Slide 14 - &amp;quot;Bird’s Eye View: A Way to Regularize Patterns&amp;quot;&quot;/&gt;&lt;property id=&quot;20307&quot; value=&quot;266&quot;/&gt;&lt;/object&gt;&lt;object type=&quot;3&quot; unique_id=&quot;33552&quot;&gt;&lt;property id=&quot;20148&quot; value=&quot;5&quot;/&gt;&lt;property id=&quot;20300&quot; value=&quot;Slide 17 - &amp;quot;ASAP: Adaptive Spatial Access Prefetcher&amp;quot;&quot;/&gt;&lt;property id=&quot;20307&quot; value=&quot;267&quot;/&gt;&lt;/object&gt;&lt;object type=&quot;3&quot; unique_id=&quot;33879&quot;&gt;&lt;property id=&quot;20148&quot; value=&quot;5&quot;/&gt;&lt;property id=&quot;20300&quot; value=&quot;Slide 18 - &amp;quot;ASAP’s perf gain increases with b/w&amp;quot;&quot;/&gt;&lt;property id=&quot;20307&quot; value=&quot;268&quot;/&gt;&lt;/object&gt;&lt;object type=&quot;3&quot; unique_id=&quot;33926&quot;&gt;&lt;property id=&quot;20148&quot; value=&quot;5&quot;/&gt;&lt;property id=&quot;20300&quot; value=&quot;Slide 10 - &amp;quot;Revisit Spatial Prefetcher&amp;quot;&quot;/&gt;&lt;property id=&quot;20307&quot; value=&quot;269&quot;/&gt;&lt;/object&gt;&lt;object type=&quot;3&quot; unique_id=&quot;34028&quot;&gt;&lt;property id=&quot;20148&quot; value=&quot;5&quot;/&gt;&lt;property id=&quot;20300&quot; value=&quot;Slide 9 - &amp;quot;Revisit Spatial Prefetcher&amp;quot;&quot;/&gt;&lt;property id=&quot;20307&quot; value=&quot;270&quot;/&gt;&lt;/object&gt;&lt;object type=&quot;3&quot; unique_id=&quot;34080&quot;&gt;&lt;property id=&quot;20148&quot; value=&quot;5&quot;/&gt;&lt;property id=&quot;20300&quot; value=&quot;Slide 11 - &amp;quot;Revisit Spatial Prefetcher&amp;quot;&quot;/&gt;&lt;property id=&quot;20307&quot; value=&quot;271&quot;/&gt;&lt;/object&gt;&lt;object type=&quot;3&quot; unique_id=&quot;35445&quot;&gt;&lt;property id=&quot;20148&quot; value=&quot;5&quot;/&gt;&lt;property id=&quot;20300&quot; value=&quot;Slide 15 - &amp;quot;Role of Multiple Prefetch Trigger&amp;quot;&quot;/&gt;&lt;property id=&quot;20307&quot; value=&quot;272&quot;/&gt;&lt;/object&gt;&lt;object type=&quot;3&quot; unique_id=&quot;36504&quot;&gt;&lt;property id=&quot;20148&quot; value=&quot;5&quot;/&gt;&lt;property id=&quot;20300&quot; value=&quot;Slide 19 - &amp;quot;A Different Approach to Prefetching&amp;quot;&quot;/&gt;&lt;property id=&quot;20307&quot; value=&quot;273&quot;/&gt;&lt;/object&gt;&lt;object type=&quot;3&quot; unique_id=&quot;36665&quot;&gt;&lt;property id=&quot;20148&quot; value=&quot;5&quot;/&gt;&lt;property id=&quot;20300&quot; value=&quot;Slide 20 - &amp;quot;Making LSTM Work as a Prefetcher&amp;quot;&quot;/&gt;&lt;property id=&quot;20307&quot; value=&quot;274&quot;/&gt;&lt;/object&gt;&lt;object type=&quot;3&quot; unique_id=&quot;36729&quot;&gt;&lt;property id=&quot;20148&quot; value=&quot;5&quot;/&gt;&lt;property id=&quot;20300&quot; value=&quot;Slide 21 - &amp;quot;LSTM Models&amp;quot;&quot;/&gt;&lt;property id=&quot;20307&quot; value=&quot;275&quot;/&gt;&lt;/object&gt;&lt;object type=&quot;3&quot; unique_id=&quot;36954&quot;&gt;&lt;property id=&quot;20148&quot; value=&quot;5&quot;/&gt;&lt;property id=&quot;20300&quot; value=&quot;Slide 22 - &amp;quot;Results&amp;quot;&quot;/&gt;&lt;property id=&quot;20307&quot; value=&quot;276&quot;/&gt;&lt;/object&gt;&lt;object type=&quot;3&quot; unique_id=&quot;37047&quot;&gt;&lt;property id=&quot;20148&quot; value=&quot;5&quot;/&gt;&lt;property id=&quot;20300&quot; value=&quot;Slide 23 - &amp;quot;Results&amp;quot;&quot;/&gt;&lt;property id=&quot;20307&quot; value=&quot;277&quot;/&gt;&lt;/object&gt;&lt;object type=&quot;3&quot; unique_id=&quot;37120&quot;&gt;&lt;property id=&quot;20148&quot; value=&quot;5&quot;/&gt;&lt;property id=&quot;20300&quot; value=&quot;Slide 24 - &amp;quot;Questions Yet to be Answered&amp;quot;&quot;/&gt;&lt;property id=&quot;20307&quot; value=&quot;278&quot;/&gt;&lt;/object&gt;&lt;object type=&quot;3&quot; unique_id=&quot;37196&quot;&gt;&lt;property id=&quot;20148&quot; value=&quot;5&quot;/&gt;&lt;property id=&quot;20300&quot; value=&quot;Slide 25 - &amp;quot;In Memory Processing in DRAM&amp;quot;&quot;/&gt;&lt;property id=&quot;20307&quot; value=&quot;279&quot;/&gt;&lt;/object&gt;&lt;object type=&quot;3&quot; unique_id=&quot;37535&quot;&gt;&lt;property id=&quot;20148&quot; value=&quot;5&quot;/&gt;&lt;property id=&quot;20300&quot; value=&quot;Slide 26 - &amp;quot;Extending Ambit&amp;quot;&quot;/&gt;&lt;property id=&quot;20307&quot; value=&quot;280&quot;/&gt;&lt;/object&gt;&lt;object type=&quot;3&quot; unique_id=&quot;37536&quot;&gt;&lt;property id=&quot;20148&quot; value=&quot;5&quot;/&gt;&lt;property id=&quot;20300&quot; value=&quot;Slide 27 - &amp;quot;Extending Ambit&amp;quot;&quot;/&gt;&lt;property id=&quot;20307&quot; value=&quot;281&quot;/&gt;&lt;/object&gt;&lt;object type=&quot;3&quot; unique_id=&quot;37736&quot;&gt;&lt;property id=&quot;20148&quot; value=&quot;5&quot;/&gt;&lt;property id=&quot;20300&quot; value=&quot;Slide 16 - &amp;quot;ASAP Schematic&amp;quot;&quot;/&gt;&lt;property id=&quot;20307&quot; value=&quot;282&quot;/&gt;&lt;/object&gt;&lt;object type=&quot;3&quot; unique_id=&quot;38143&quot;&gt;&lt;property id=&quot;20148&quot; value=&quot;5&quot;/&gt;&lt;property id=&quot;20300&quot; value=&quot;Slide 28 - &amp;quot;Near Storage Processing&amp;quot;&quot;/&gt;&lt;property id=&quot;20307&quot; value=&quot;283&quot;/&gt;&lt;/object&gt;&lt;object type=&quot;3&quot; unique_id=&quot;38234&quot;&gt;&lt;property id=&quot;20148&quot; value=&quot;5&quot;/&gt;&lt;property id=&quot;20300&quot; value=&quot;Slide 29 - &amp;quot;Near Storage Processing&amp;quot;&quot;/&gt;&lt;property id=&quot;20307&quot; value=&quot;284&quot;/&gt;&lt;/object&gt;&lt;object type=&quot;3&quot; unique_id=&quot;38613&quot;&gt;&lt;property id=&quot;20148&quot; value=&quot;5&quot;/&gt;&lt;property id=&quot;20300&quot; value=&quot;Slide 30 - &amp;quot;Newer Memories as On-chip Caches&amp;quot;&quot;/&gt;&lt;property id=&quot;20307&quot; value=&quot;286&quot;/&gt;&lt;/object&gt;&lt;object type=&quot;3&quot; unique_id=&quot;39553&quot;&gt;&lt;property id=&quot;20148&quot; value=&quot;5&quot;/&gt;&lt;property id=&quot;20300&quot; value=&quot;Slide 31 - &amp;quot;Newer Memories as On-chip Caches&amp;quot;&quot;/&gt;&lt;property id=&quot;20307&quot; value=&quot;287&quot;/&gt;&lt;/object&gt;&lt;object type=&quot;3&quot; unique_id=&quot;39656&quot;&gt;&lt;property id=&quot;20148&quot; value=&quot;5&quot;/&gt;&lt;property id=&quot;20300&quot; value=&quot;Slide 32 - &amp;quot;In Short&amp;quot;&quot;/&gt;&lt;property id=&quot;20307&quot; value=&quot;288&quot;/&gt;&lt;/object&gt;&lt;object type=&quot;3&quot; unique_id=&quot;39832&quot;&gt;&lt;property id=&quot;20148&quot; value=&quot;5&quot;/&gt;&lt;property id=&quot;20300&quot; value=&quot;Slide 33&quot;/&gt;&lt;property id=&quot;20307&quot; value=&quot;289&quot;/&gt;&lt;/object&gt;&lt;object type=&quot;3&quot; unique_id=&quot;40049&quot;&gt;&lt;property id=&quot;20148&quot; value=&quot;5&quot;/&gt;&lt;property id=&quot;20300&quot; value=&quot;Slide 34 - &amp;quot;Opportunities in Memory System Design&amp;quot;&quot;/&gt;&lt;property id=&quot;20307&quot; value=&quot;290&quot;/&gt;&lt;/object&gt;&lt;object type=&quot;3&quot; unique_id=&quot;40050&quot;&gt;&lt;property id=&quot;20148&quot; value=&quot;5&quot;/&gt;&lt;property id=&quot;20300&quot; value=&quot;Slide 35 - &amp;quot;Backup&amp;quot;&quot;/&gt;&lt;property id=&quot;20307&quot; value=&quot;291&quot;/&gt;&lt;/object&gt;&lt;object type=&quot;3&quot; unique_id=&quot;40367&quot;&gt;&lt;property id=&quot;20148&quot; value=&quot;5&quot;/&gt;&lt;property id=&quot;20300&quot; value=&quot;Slide 36 - &amp;quot;Pattern Bank&amp;quot;&quot;/&gt;&lt;property id=&quot;20307&quot; value=&quot;292&quot;/&gt;&lt;/object&gt;&lt;object type=&quot;3&quot; unique_id=&quot;40368&quot;&gt;&lt;property id=&quot;20148&quot; value=&quot;5&quot;/&gt;&lt;property id=&quot;20300&quot; value=&quot;Slide 37 - &amp;quot;Pattern Bank&amp;quot;&quot;/&gt;&lt;property id=&quot;20307&quot; value=&quot;293&quot;/&gt;&lt;/object&gt;&lt;object type=&quot;3&quot; unique_id=&quot;40369&quot;&gt;&lt;property id=&quot;20148&quot; value=&quot;5&quot;/&gt;&lt;property id=&quot;20300&quot; value=&quot;Slide 38 - &amp;quot;Impact of Detailed Information in Signature&amp;quot;&quot;/&gt;&lt;property id=&quot;20307&quot; value=&quot;294&quot;/&gt;&lt;/object&gt;&lt;object type=&quot;3&quot; unique_id=&quot;40370&quot;&gt;&lt;property id=&quot;20148&quot; value=&quot;5&quot;/&gt;&lt;property id=&quot;20300&quot; value=&quot;Slide 39 - &amp;quot;ASAP design in a nutshell&amp;quot;&quot;/&gt;&lt;property id=&quot;20307&quot; value=&quot;295&quot;/&gt;&lt;/object&gt;&lt;object type=&quot;3&quot; unique_id=&quot;40371&quot;&gt;&lt;property id=&quot;20148&quot; value=&quot;5&quot;/&gt;&lt;property id=&quot;20300&quot; value=&quot;Slide 40 - &amp;quot;ASAP Throttling&amp;quot;&quot;/&gt;&lt;property id=&quot;20307&quot; value=&quot;296&quot;/&gt;&lt;/object&gt;&lt;/object&gt;&lt;object type=&quot;8&quot; unique_id=&quot;21790&quot;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2|10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4.5"/>
</p:tagLst>
</file>

<file path=ppt/theme/theme1.xml><?xml version="1.0" encoding="utf-8"?>
<a:theme xmlns:a="http://schemas.openxmlformats.org/drawingml/2006/main" name="Intel">
  <a:themeElements>
    <a:clrScheme name="Intel Color Palette">
      <a:dk1>
        <a:sysClr val="windowText" lastClr="000000"/>
      </a:dk1>
      <a:lt1>
        <a:sysClr val="window" lastClr="FFFFFF"/>
      </a:lt1>
      <a:dk2>
        <a:srgbClr val="003C71"/>
      </a:dk2>
      <a:lt2>
        <a:srgbClr val="B1BABF"/>
      </a:lt2>
      <a:accent1>
        <a:srgbClr val="0071C5"/>
      </a:accent1>
      <a:accent2>
        <a:srgbClr val="00AEEF"/>
      </a:accent2>
      <a:accent3>
        <a:srgbClr val="F3D54E"/>
      </a:accent3>
      <a:accent4>
        <a:srgbClr val="FFA300"/>
      </a:accent4>
      <a:accent5>
        <a:srgbClr val="FC4C02"/>
      </a:accent5>
      <a:accent6>
        <a:srgbClr val="C3D600"/>
      </a:accent6>
      <a:hlink>
        <a:srgbClr val="0071C5"/>
      </a:hlink>
      <a:folHlink>
        <a:srgbClr val="00AEEF"/>
      </a:folHlink>
    </a:clrScheme>
    <a:fontScheme name="Intel Clear">
      <a:majorFont>
        <a:latin typeface="Intel Clear"/>
        <a:ea typeface=""/>
        <a:cs typeface=""/>
      </a:majorFont>
      <a:minorFont>
        <a:latin typeface="Intel Cle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lIns="0" tIns="0" rIns="0" bIns="0" rtlCol="0">
        <a:spAutoFit/>
      </a:bodyPr>
      <a:lstStyle>
        <a:defPPr>
          <a:defRPr sz="1100" dirty="0" err="1" smtClean="0">
            <a:solidFill>
              <a:srgbClr val="003C7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pportunities_talk" id="{7AC6A79C-14B6-A84F-A346-09EA72247036}" vid="{D69A2238-E4EE-F043-89B5-693E94200A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Intel</Template>
  <TotalTime>3026</TotalTime>
  <Words>236</Words>
  <Application>Microsoft Macintosh PowerPoint</Application>
  <PresentationFormat>Widescreen</PresentationFormat>
  <Paragraphs>55</Paragraphs>
  <Slides>5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Calibri</vt:lpstr>
      <vt:lpstr>Wingdings</vt:lpstr>
      <vt:lpstr>Arial</vt:lpstr>
      <vt:lpstr>Intel Clear Pro</vt:lpstr>
      <vt:lpstr>Intel Clear</vt:lpstr>
      <vt:lpstr>Intel</vt:lpstr>
      <vt:lpstr>DSPatch: Dual Spatial pattern prefetcher</vt:lpstr>
      <vt:lpstr>Motivation and Challenge</vt:lpstr>
      <vt:lpstr>Dual Spatial Pattern Prefetcher</vt:lpstr>
      <vt:lpstr>Key Results Summary</vt:lpstr>
      <vt:lpstr>DSPatch: Dual Spatial pattern prefetcher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DSPatch: Dual Spatial pattern prefetcher</dc:title>
  <dc:creator>Microsoft Office User</dc:creator>
  <cp:keywords>CTPClassification=CTP_IC:VisualMarkings=, CTPClassification=CTP_IC</cp:keywords>
  <cp:lastModifiedBy>Rahul Bera</cp:lastModifiedBy>
  <cp:revision>119</cp:revision>
  <dcterms:created xsi:type="dcterms:W3CDTF">2019-09-26T12:08:57Z</dcterms:created>
  <dcterms:modified xsi:type="dcterms:W3CDTF">2019-10-19T16:26:30Z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30526dd4-009f-4230-81ae-ef5ddb6fcba5</vt:lpwstr>
  </property>
  <property fmtid="{D5CDD505-2E9C-101B-9397-08002B2CF9AE}" pid="3" name="CTP_BU">
    <vt:lpwstr>INTEL LABS GRP</vt:lpwstr>
  </property>
  <property fmtid="{D5CDD505-2E9C-101B-9397-08002B2CF9AE}" pid="4" name="CTP_TimeStamp">
    <vt:lpwstr>2019-10-05 17:32:08Z</vt:lpwstr>
  </property>
  <property fmtid="{D5CDD505-2E9C-101B-9397-08002B2CF9AE}" pid="5" name="CTPClassification">
    <vt:lpwstr>CTP_IC</vt:lpwstr>
  </property>
</Properties>
</file>