
<file path=[Content_Types].xml><?xml version="1.0" encoding="utf-8"?>
<Types xmlns="http://schemas.openxmlformats.org/package/2006/content-types">
  <Default Extension="emf" ContentType="image/x-emf"/>
  <Default Extension="fntdata" ContentType="application/x-fontdata"/>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80" r:id="rId4"/>
    <p:sldMasterId id="2147483684" r:id="rId5"/>
    <p:sldMasterId id="2147483698" r:id="rId6"/>
  </p:sldMasterIdLst>
  <p:notesMasterIdLst>
    <p:notesMasterId r:id="rId57"/>
  </p:notesMasterIdLst>
  <p:handoutMasterIdLst>
    <p:handoutMasterId r:id="rId58"/>
  </p:handoutMasterIdLst>
  <p:sldIdLst>
    <p:sldId id="5815" r:id="rId7"/>
    <p:sldId id="5412" r:id="rId8"/>
    <p:sldId id="7298" r:id="rId9"/>
    <p:sldId id="7300" r:id="rId10"/>
    <p:sldId id="7301" r:id="rId11"/>
    <p:sldId id="7323" r:id="rId12"/>
    <p:sldId id="7302" r:id="rId13"/>
    <p:sldId id="7303" r:id="rId14"/>
    <p:sldId id="7306" r:id="rId15"/>
    <p:sldId id="7307" r:id="rId16"/>
    <p:sldId id="7347" r:id="rId17"/>
    <p:sldId id="7308" r:id="rId18"/>
    <p:sldId id="7324" r:id="rId19"/>
    <p:sldId id="7325" r:id="rId20"/>
    <p:sldId id="7326" r:id="rId21"/>
    <p:sldId id="7327" r:id="rId22"/>
    <p:sldId id="7328" r:id="rId23"/>
    <p:sldId id="7329" r:id="rId24"/>
    <p:sldId id="7310" r:id="rId25"/>
    <p:sldId id="7330" r:id="rId26"/>
    <p:sldId id="7311" r:id="rId27"/>
    <p:sldId id="7312" r:id="rId28"/>
    <p:sldId id="7313" r:id="rId29"/>
    <p:sldId id="7314" r:id="rId30"/>
    <p:sldId id="7315" r:id="rId31"/>
    <p:sldId id="7316" r:id="rId32"/>
    <p:sldId id="7351" r:id="rId33"/>
    <p:sldId id="7352" r:id="rId34"/>
    <p:sldId id="7348" r:id="rId35"/>
    <p:sldId id="7322" r:id="rId36"/>
    <p:sldId id="7317" r:id="rId37"/>
    <p:sldId id="7335" r:id="rId38"/>
    <p:sldId id="7333" r:id="rId39"/>
    <p:sldId id="7331" r:id="rId40"/>
    <p:sldId id="7349" r:id="rId41"/>
    <p:sldId id="7332" r:id="rId42"/>
    <p:sldId id="7337" r:id="rId43"/>
    <p:sldId id="7336" r:id="rId44"/>
    <p:sldId id="7334" r:id="rId45"/>
    <p:sldId id="7338" r:id="rId46"/>
    <p:sldId id="7350" r:id="rId47"/>
    <p:sldId id="7339" r:id="rId48"/>
    <p:sldId id="7353" r:id="rId49"/>
    <p:sldId id="7319" r:id="rId50"/>
    <p:sldId id="7318" r:id="rId51"/>
    <p:sldId id="7340" r:id="rId52"/>
    <p:sldId id="7341" r:id="rId53"/>
    <p:sldId id="7320" r:id="rId54"/>
    <p:sldId id="7321" r:id="rId55"/>
    <p:sldId id="7344" r:id="rId56"/>
  </p:sldIdLst>
  <p:sldSz cx="9144000" cy="6858000" type="screen4x3"/>
  <p:notesSz cx="6858000" cy="9144000"/>
  <p:embeddedFontLst>
    <p:embeddedFont>
      <p:font typeface="ＭＳ Ｐゴシック" panose="020B0600070205080204" pitchFamily="34" charset="-128"/>
      <p:regular r:id="rId59"/>
    </p:embeddedFont>
    <p:embeddedFont>
      <p:font typeface="Cambria" panose="02040503050406030204" pitchFamily="18" charset="0"/>
      <p:regular r:id="rId60"/>
      <p:bold r:id="rId61"/>
      <p:italic r:id="rId62"/>
      <p:boldItalic r:id="rId63"/>
    </p:embeddedFont>
    <p:embeddedFont>
      <p:font typeface="Cambria Math" panose="02040503050406030204" pitchFamily="18" charset="0"/>
      <p:regular r:id="rId64"/>
    </p:embeddedFont>
    <p:embeddedFont>
      <p:font typeface="Garamond" panose="02020404030301010803" pitchFamily="18" charset="0"/>
      <p:regular r:id="rId65"/>
      <p:bold r:id="rId66"/>
      <p:italic r:id="rId67"/>
    </p:embeddedFont>
    <p:embeddedFont>
      <p:font typeface="Roboto" panose="02000000000000000000" pitchFamily="2" charset="0"/>
      <p:regular r:id="rId68"/>
      <p:bold r:id="rId69"/>
      <p:italic r:id="rId70"/>
      <p:boldItalic r:id="rId71"/>
    </p:embeddedFont>
    <p:embeddedFont>
      <p:font typeface="Tahoma" panose="020B0604030504040204" pitchFamily="34" charset="0"/>
      <p:regular r:id="rId72"/>
      <p:bold r:id="rId73"/>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C95CA9F4-C014-4D42-A27D-6FB6206EF324}">
          <p14:sldIdLst>
            <p14:sldId id="5815"/>
            <p14:sldId id="5412"/>
            <p14:sldId id="7298"/>
            <p14:sldId id="7300"/>
            <p14:sldId id="7301"/>
            <p14:sldId id="7323"/>
            <p14:sldId id="7302"/>
            <p14:sldId id="7303"/>
            <p14:sldId id="7306"/>
            <p14:sldId id="7307"/>
            <p14:sldId id="7347"/>
            <p14:sldId id="7308"/>
            <p14:sldId id="7324"/>
            <p14:sldId id="7325"/>
            <p14:sldId id="7326"/>
            <p14:sldId id="7327"/>
            <p14:sldId id="7328"/>
            <p14:sldId id="7329"/>
            <p14:sldId id="7310"/>
            <p14:sldId id="7330"/>
            <p14:sldId id="7311"/>
            <p14:sldId id="7312"/>
            <p14:sldId id="7313"/>
            <p14:sldId id="7314"/>
            <p14:sldId id="7315"/>
            <p14:sldId id="7316"/>
            <p14:sldId id="7351"/>
            <p14:sldId id="7352"/>
            <p14:sldId id="7348"/>
            <p14:sldId id="7322"/>
            <p14:sldId id="7317"/>
            <p14:sldId id="7335"/>
            <p14:sldId id="7333"/>
            <p14:sldId id="7331"/>
            <p14:sldId id="7349"/>
            <p14:sldId id="7332"/>
            <p14:sldId id="7337"/>
            <p14:sldId id="7336"/>
            <p14:sldId id="7334"/>
            <p14:sldId id="7338"/>
            <p14:sldId id="7350"/>
            <p14:sldId id="7339"/>
            <p14:sldId id="7353"/>
            <p14:sldId id="7319"/>
            <p14:sldId id="7318"/>
            <p14:sldId id="7340"/>
            <p14:sldId id="7341"/>
            <p14:sldId id="7320"/>
            <p14:sldId id="7321"/>
            <p14:sldId id="7344"/>
          </p14:sldIdLst>
        </p14:section>
      </p14:sectionLst>
    </p:ex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E565768-B9C7-452C-840C-CF80B6EBBAF4}" name="Olgun  Ataberk" initials="OA" userId="S::aolgun@ethz.ch::af774e6e-6259-4f74-8c0e-70a4d8a16922"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Ataberk Olgun" initials="AO" lastIdx="2" clrIdx="0">
    <p:extLst>
      <p:ext uri="{19B8F6BF-5375-455C-9EA6-DF929625EA0E}">
        <p15:presenceInfo xmlns:p15="http://schemas.microsoft.com/office/powerpoint/2012/main" userId="S::aolgun@etu.edu.tr::acd4a36d-8e2b-4bf9-9640-24bbf4f0f28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CC"/>
    <a:srgbClr val="000000"/>
    <a:srgbClr val="E9EEF2"/>
    <a:srgbClr val="A6A6A6"/>
    <a:srgbClr val="006633"/>
    <a:srgbClr val="CC0000"/>
    <a:srgbClr val="FF00FF"/>
    <a:srgbClr val="FF6600"/>
    <a:srgbClr val="080808"/>
    <a:srgbClr val="EFEFE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570DD40-CD85-4FD0-851B-F7649530500A}" v="44" dt="2025-05-01T22:20:56.512"/>
  </p1510:revLst>
</p1510:revInfo>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Orta Stil 2 - Vurgu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824" autoAdjust="0"/>
    <p:restoredTop sz="88617" autoAdjust="0"/>
  </p:normalViewPr>
  <p:slideViewPr>
    <p:cSldViewPr snapToGrid="0">
      <p:cViewPr varScale="1">
        <p:scale>
          <a:sx n="98" d="100"/>
          <a:sy n="98" d="100"/>
        </p:scale>
        <p:origin x="1140" y="52"/>
      </p:cViewPr>
      <p:guideLst>
        <p:guide orient="horz" pos="2160"/>
        <p:guide pos="2880"/>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font" Target="fonts/font5.fntdata"/><Relationship Id="rId68" Type="http://schemas.openxmlformats.org/officeDocument/2006/relationships/font" Target="fonts/font10.fntdata"/><Relationship Id="rId16" Type="http://schemas.openxmlformats.org/officeDocument/2006/relationships/slide" Target="slides/slide10.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handoutMaster" Target="handoutMasters/handoutMaster1.xml"/><Relationship Id="rId66" Type="http://schemas.openxmlformats.org/officeDocument/2006/relationships/font" Target="fonts/font8.fntdata"/><Relationship Id="rId74" Type="http://schemas.openxmlformats.org/officeDocument/2006/relationships/commentAuthors" Target="commentAuthors.xml"/><Relationship Id="rId79" Type="http://schemas.microsoft.com/office/2015/10/relationships/revisionInfo" Target="revisionInfo.xml"/><Relationship Id="rId5" Type="http://schemas.openxmlformats.org/officeDocument/2006/relationships/slideMaster" Target="slideMasters/slideMaster2.xml"/><Relationship Id="rId61" Type="http://schemas.openxmlformats.org/officeDocument/2006/relationships/font" Target="fonts/font3.fntdata"/><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font" Target="fonts/font6.fntdata"/><Relationship Id="rId69" Type="http://schemas.openxmlformats.org/officeDocument/2006/relationships/font" Target="fonts/font11.fntdata"/><Relationship Id="rId77" Type="http://schemas.openxmlformats.org/officeDocument/2006/relationships/theme" Target="theme/theme1.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font" Target="fonts/font14.fntdata"/><Relationship Id="rId80" Type="http://schemas.microsoft.com/office/2018/10/relationships/authors" Target="authors.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font" Target="fonts/font1.fntdata"/><Relationship Id="rId67" Type="http://schemas.openxmlformats.org/officeDocument/2006/relationships/font" Target="fonts/font9.fntdata"/><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font" Target="fonts/font4.fntdata"/><Relationship Id="rId70" Type="http://schemas.openxmlformats.org/officeDocument/2006/relationships/font" Target="fonts/font12.fntdata"/><Relationship Id="rId75"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notesMaster" Target="notesMasters/notesMaster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font" Target="fonts/font2.fntdata"/><Relationship Id="rId65" Type="http://schemas.openxmlformats.org/officeDocument/2006/relationships/font" Target="fonts/font7.fntdata"/><Relationship Id="rId73" Type="http://schemas.openxmlformats.org/officeDocument/2006/relationships/font" Target="fonts/font15.fntdata"/><Relationship Id="rId78"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viewProps" Target="viewProps.xml"/><Relationship Id="rId7" Type="http://schemas.openxmlformats.org/officeDocument/2006/relationships/slide" Target="slides/slide1.xml"/><Relationship Id="rId71" Type="http://schemas.openxmlformats.org/officeDocument/2006/relationships/font" Target="fonts/font13.fntdata"/><Relationship Id="rId2" Type="http://schemas.openxmlformats.org/officeDocument/2006/relationships/customXml" Target="../customXml/item2.xml"/><Relationship Id="rId29" Type="http://schemas.openxmlformats.org/officeDocument/2006/relationships/slide" Target="slides/slide2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a16="http://schemas.microsoft.com/office/drawing/2014/main" id="{77DA08E8-53C0-41C1-B14E-9595836993A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a16="http://schemas.microsoft.com/office/drawing/2014/main" id="{30143DBD-F10E-492C-ADF8-342A939EC05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FB9D07D-4A00-4F92-AF55-18EA03C4412A}" type="datetimeFigureOut">
              <a:rPr lang="tr-TR" smtClean="0"/>
              <a:t>1.05.2025</a:t>
            </a:fld>
            <a:endParaRPr lang="tr-TR"/>
          </a:p>
        </p:txBody>
      </p:sp>
      <p:sp>
        <p:nvSpPr>
          <p:cNvPr id="4" name="Alt Bilgi Yer Tutucusu 3">
            <a:extLst>
              <a:ext uri="{FF2B5EF4-FFF2-40B4-BE49-F238E27FC236}">
                <a16:creationId xmlns:a16="http://schemas.microsoft.com/office/drawing/2014/main" id="{76D6159E-3F4F-4721-B75C-D4A1DC23694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a16="http://schemas.microsoft.com/office/drawing/2014/main" id="{A8C30C48-0F14-4D5C-A4D0-95BC221427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768118C-437E-4328-ACDE-5D7FE2C38D98}" type="slidenum">
              <a:rPr lang="tr-TR" smtClean="0"/>
              <a:t>‹#›</a:t>
            </a:fld>
            <a:endParaRPr lang="tr-TR"/>
          </a:p>
        </p:txBody>
      </p:sp>
    </p:spTree>
    <p:extLst>
      <p:ext uri="{BB962C8B-B14F-4D97-AF65-F5344CB8AC3E}">
        <p14:creationId xmlns:p14="http://schemas.microsoft.com/office/powerpoint/2010/main" val="42554811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18B997D-A77B-4492-B8BA-B7DF74E65B62}" type="datetimeFigureOut">
              <a:rPr lang="tr-TR" smtClean="0"/>
              <a:t>1.05.2025</a:t>
            </a:fld>
            <a:endParaRPr lang="tr-TR"/>
          </a:p>
        </p:txBody>
      </p:sp>
      <p:sp>
        <p:nvSpPr>
          <p:cNvPr id="4" name="Slayt Resmi Yer Tutucusu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C575381-7527-4E0E-A355-7550D954D08C}" type="slidenum">
              <a:rPr lang="tr-TR" smtClean="0"/>
              <a:t>‹#›</a:t>
            </a:fld>
            <a:endParaRPr lang="tr-TR"/>
          </a:p>
        </p:txBody>
      </p:sp>
    </p:spTree>
    <p:extLst>
      <p:ext uri="{BB962C8B-B14F-4D97-AF65-F5344CB8AC3E}">
        <p14:creationId xmlns:p14="http://schemas.microsoft.com/office/powerpoint/2010/main" val="954138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a:spcBef>
                <a:spcPct val="30000"/>
              </a:spcBef>
              <a:defRPr sz="1200">
                <a:solidFill>
                  <a:schemeClr val="tx1"/>
                </a:solidFill>
                <a:latin typeface="Calibri" charset="0"/>
                <a:ea typeface="ＭＳ Ｐゴシック" charset="-128"/>
              </a:defRPr>
            </a:lvl1pPr>
            <a:lvl2pPr marL="742950" indent="-285750" defTabSz="911225">
              <a:spcBef>
                <a:spcPct val="30000"/>
              </a:spcBef>
              <a:defRPr sz="1200">
                <a:solidFill>
                  <a:schemeClr val="tx1"/>
                </a:solidFill>
                <a:latin typeface="Calibri" charset="0"/>
                <a:ea typeface="ＭＳ Ｐゴシック" charset="-128"/>
              </a:defRPr>
            </a:lvl2pPr>
            <a:lvl3pPr marL="1143000" indent="-228600" defTabSz="911225">
              <a:spcBef>
                <a:spcPct val="30000"/>
              </a:spcBef>
              <a:defRPr sz="1200">
                <a:solidFill>
                  <a:schemeClr val="tx1"/>
                </a:solidFill>
                <a:latin typeface="Calibri" charset="0"/>
                <a:ea typeface="ＭＳ Ｐゴシック" charset="-128"/>
              </a:defRPr>
            </a:lvl3pPr>
            <a:lvl4pPr marL="1600200" indent="-228600" defTabSz="911225">
              <a:spcBef>
                <a:spcPct val="30000"/>
              </a:spcBef>
              <a:defRPr sz="1200">
                <a:solidFill>
                  <a:schemeClr val="tx1"/>
                </a:solidFill>
                <a:latin typeface="Calibri" charset="0"/>
                <a:ea typeface="ＭＳ Ｐゴシック" charset="-128"/>
              </a:defRPr>
            </a:lvl4pPr>
            <a:lvl5pPr marL="2057400" indent="-228600" defTabSz="911225">
              <a:spcBef>
                <a:spcPct val="30000"/>
              </a:spcBef>
              <a:defRPr sz="1200">
                <a:solidFill>
                  <a:schemeClr val="tx1"/>
                </a:solidFill>
                <a:latin typeface="Calibri" charset="0"/>
                <a:ea typeface="ＭＳ Ｐゴシック" charset="-128"/>
              </a:defRPr>
            </a:lvl5pPr>
            <a:lvl6pPr marL="2514600" indent="-228600" defTabSz="911225" eaLnBrk="0" fontAlgn="base" hangingPunct="0">
              <a:spcBef>
                <a:spcPct val="30000"/>
              </a:spcBef>
              <a:spcAft>
                <a:spcPct val="0"/>
              </a:spcAft>
              <a:defRPr sz="1200">
                <a:solidFill>
                  <a:schemeClr val="tx1"/>
                </a:solidFill>
                <a:latin typeface="Calibri" charset="0"/>
                <a:ea typeface="ＭＳ Ｐゴシック" charset="-128"/>
              </a:defRPr>
            </a:lvl6pPr>
            <a:lvl7pPr marL="2971800" indent="-228600" defTabSz="911225" eaLnBrk="0" fontAlgn="base" hangingPunct="0">
              <a:spcBef>
                <a:spcPct val="30000"/>
              </a:spcBef>
              <a:spcAft>
                <a:spcPct val="0"/>
              </a:spcAft>
              <a:defRPr sz="1200">
                <a:solidFill>
                  <a:schemeClr val="tx1"/>
                </a:solidFill>
                <a:latin typeface="Calibri" charset="0"/>
                <a:ea typeface="ＭＳ Ｐゴシック" charset="-128"/>
              </a:defRPr>
            </a:lvl7pPr>
            <a:lvl8pPr marL="3429000" indent="-228600" defTabSz="911225" eaLnBrk="0" fontAlgn="base" hangingPunct="0">
              <a:spcBef>
                <a:spcPct val="30000"/>
              </a:spcBef>
              <a:spcAft>
                <a:spcPct val="0"/>
              </a:spcAft>
              <a:defRPr sz="1200">
                <a:solidFill>
                  <a:schemeClr val="tx1"/>
                </a:solidFill>
                <a:latin typeface="Calibri" charset="0"/>
                <a:ea typeface="ＭＳ Ｐゴシック" charset="-128"/>
              </a:defRPr>
            </a:lvl8pPr>
            <a:lvl9pPr marL="3886200" indent="-228600" defTabSz="911225" eaLnBrk="0" fontAlgn="base" hangingPunct="0">
              <a:spcBef>
                <a:spcPct val="30000"/>
              </a:spcBef>
              <a:spcAft>
                <a:spcPct val="0"/>
              </a:spcAft>
              <a:defRPr sz="1200">
                <a:solidFill>
                  <a:schemeClr val="tx1"/>
                </a:solidFill>
                <a:latin typeface="Calibri" charset="0"/>
                <a:ea typeface="ＭＳ Ｐゴシック" charset="-128"/>
              </a:defRPr>
            </a:lvl9pPr>
          </a:lstStyle>
          <a:p>
            <a:pPr marL="0" marR="0" lvl="0" indent="0" algn="r" defTabSz="911225" rtl="0" eaLnBrk="1" fontAlgn="base" latinLnBrk="0" hangingPunct="1">
              <a:lnSpc>
                <a:spcPct val="100000"/>
              </a:lnSpc>
              <a:spcBef>
                <a:spcPct val="0"/>
              </a:spcBef>
              <a:spcAft>
                <a:spcPct val="0"/>
              </a:spcAft>
              <a:buClrTx/>
              <a:buSzTx/>
              <a:buFontTx/>
              <a:buNone/>
              <a:tabLst/>
              <a:defRPr/>
            </a:pPr>
            <a:fld id="{F8EB913B-253C-AD49-B9C4-8FBF00D4106C}" type="slidenum">
              <a:rPr kumimoji="0" lang="en-US" altLang="en-US" sz="1200" b="0" i="0" u="none" strike="noStrike" kern="1200" cap="none" spc="0" normalizeH="0" baseline="0" noProof="0">
                <a:ln>
                  <a:noFill/>
                </a:ln>
                <a:solidFill>
                  <a:srgbClr val="000000"/>
                </a:solidFill>
                <a:effectLst/>
                <a:uLnTx/>
                <a:uFillTx/>
                <a:latin typeface="Arial" charset="0"/>
                <a:ea typeface="ＭＳ Ｐゴシック" charset="-128"/>
                <a:cs typeface="+mn-cs"/>
              </a:rPr>
              <a:pPr marL="0" marR="0" lvl="0" indent="0" algn="r" defTabSz="911225" rtl="0" eaLnBrk="1" fontAlgn="base" latinLnBrk="0" hangingPunct="1">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a:ln>
                <a:noFill/>
              </a:ln>
              <a:solidFill>
                <a:srgbClr val="000000"/>
              </a:solidFill>
              <a:effectLst/>
              <a:uLnTx/>
              <a:uFillTx/>
              <a:latin typeface="Arial" charset="0"/>
              <a:ea typeface="ＭＳ Ｐゴシック" charset="-128"/>
              <a:cs typeface="+mn-cs"/>
            </a:endParaRPr>
          </a:p>
        </p:txBody>
      </p:sp>
      <p:sp>
        <p:nvSpPr>
          <p:cNvPr id="9728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9728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spcBef>
                <a:spcPct val="0"/>
              </a:spcBef>
            </a:pPr>
            <a:r>
              <a:rPr lang="en-US" altLang="en-US" dirty="0">
                <a:latin typeface="Arial" charset="0"/>
                <a:ea typeface="ＭＳ Ｐゴシック" charset="-128"/>
              </a:rPr>
              <a:t>Hello everyone, I am Haocong, and I will be presenting our work revisiting…</a:t>
            </a:r>
          </a:p>
        </p:txBody>
      </p:sp>
    </p:spTree>
    <p:extLst>
      <p:ext uri="{BB962C8B-B14F-4D97-AF65-F5344CB8AC3E}">
        <p14:creationId xmlns:p14="http://schemas.microsoft.com/office/powerpoint/2010/main" val="32592574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goal is to align and cross validate…</a:t>
            </a:r>
          </a:p>
          <a:p>
            <a:r>
              <a:rPr lang="en-US" dirty="0"/>
              <a:t>The challenge here is the gap between real-chip characterization…</a:t>
            </a:r>
          </a:p>
          <a:p>
            <a:endParaRPr lang="en-US" dirty="0"/>
          </a:p>
          <a:p>
            <a:r>
              <a:rPr lang="en-US" dirty="0"/>
              <a:t>In this paper, we first extract …</a:t>
            </a:r>
          </a:p>
          <a:p>
            <a:endParaRPr lang="en-US" dirty="0"/>
          </a:p>
          <a:p>
            <a:r>
              <a:rPr lang="en-US" dirty="0"/>
              <a:t>And we find inconsistencies between real chip characterization and device-level studies in both </a:t>
            </a:r>
            <a:r>
              <a:rPr lang="en-US" dirty="0" err="1"/>
              <a:t>RowHammer</a:t>
            </a:r>
            <a:r>
              <a:rPr lang="en-US" dirty="0"/>
              <a:t> and </a:t>
            </a:r>
            <a:r>
              <a:rPr lang="en-US" dirty="0" err="1"/>
              <a:t>RowPress</a:t>
            </a:r>
            <a:endParaRPr lang="en-CH" dirty="0"/>
          </a:p>
        </p:txBody>
      </p:sp>
      <p:sp>
        <p:nvSpPr>
          <p:cNvPr id="4" name="Slide Number Placeholder 3"/>
          <p:cNvSpPr>
            <a:spLocks noGrp="1"/>
          </p:cNvSpPr>
          <p:nvPr>
            <p:ph type="sldNum" sz="quarter" idx="5"/>
          </p:nvPr>
        </p:nvSpPr>
        <p:spPr/>
        <p:txBody>
          <a:bodyPr/>
          <a:lstStyle/>
          <a:p>
            <a:fld id="{BC575381-7527-4E0E-A355-7550D954D08C}" type="slidenum">
              <a:rPr lang="tr-TR" smtClean="0"/>
              <a:t>2</a:t>
            </a:fld>
            <a:endParaRPr lang="tr-TR"/>
          </a:p>
        </p:txBody>
      </p:sp>
    </p:spTree>
    <p:extLst>
      <p:ext uri="{BB962C8B-B14F-4D97-AF65-F5344CB8AC3E}">
        <p14:creationId xmlns:p14="http://schemas.microsoft.com/office/powerpoint/2010/main" val="4947811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Because the sense amplifier is a differential amplifier, a DRAM cell can represent a logical 1 by storing either positive or negative charge</a:t>
            </a:r>
          </a:p>
          <a:p>
            <a:endParaRPr lang="en-US" dirty="0"/>
          </a:p>
          <a:p>
            <a:r>
              <a:rPr lang="en-US" dirty="0"/>
              <a:t>We call a cell true-cell if represents a logical 1 by storing positive charge, and an anti-cell otherwise</a:t>
            </a:r>
            <a:endParaRPr lang="en-CH" dirty="0"/>
          </a:p>
        </p:txBody>
      </p:sp>
      <p:sp>
        <p:nvSpPr>
          <p:cNvPr id="4" name="Slide Number Placeholder 3"/>
          <p:cNvSpPr>
            <a:spLocks noGrp="1"/>
          </p:cNvSpPr>
          <p:nvPr>
            <p:ph type="sldNum" sz="quarter" idx="5"/>
          </p:nvPr>
        </p:nvSpPr>
        <p:spPr/>
        <p:txBody>
          <a:bodyPr/>
          <a:lstStyle/>
          <a:p>
            <a:fld id="{BC575381-7527-4E0E-A355-7550D954D08C}" type="slidenum">
              <a:rPr lang="tr-TR" smtClean="0"/>
              <a:t>6</a:t>
            </a:fld>
            <a:endParaRPr lang="tr-TR"/>
          </a:p>
        </p:txBody>
      </p:sp>
    </p:spTree>
    <p:extLst>
      <p:ext uri="{BB962C8B-B14F-4D97-AF65-F5344CB8AC3E}">
        <p14:creationId xmlns:p14="http://schemas.microsoft.com/office/powerpoint/2010/main" val="37862137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disturbance is a critical security vulnerability in DRAM because it breaks memory isolation: accessing a DRAM row, which we call aggressor row, disturbs the integrity of data </a:t>
            </a:r>
            <a:r>
              <a:rPr lang="en-US" dirty="0" err="1"/>
              <a:t>stord</a:t>
            </a:r>
            <a:r>
              <a:rPr lang="en-US" dirty="0"/>
              <a:t> in DRAM cells of other </a:t>
            </a:r>
            <a:r>
              <a:rPr lang="en-US" dirty="0" err="1"/>
              <a:t>unacessed</a:t>
            </a:r>
            <a:r>
              <a:rPr lang="en-US" dirty="0"/>
              <a:t> victim DRAM rows, causing bitflips</a:t>
            </a:r>
          </a:p>
          <a:p>
            <a:endParaRPr lang="en-US" dirty="0"/>
          </a:p>
          <a:p>
            <a:r>
              <a:rPr lang="en-US" dirty="0"/>
              <a:t>A</a:t>
            </a:r>
            <a:endParaRPr lang="LID4096" dirty="0"/>
          </a:p>
        </p:txBody>
      </p:sp>
      <p:sp>
        <p:nvSpPr>
          <p:cNvPr id="4" name="Slide Number Placeholder 3"/>
          <p:cNvSpPr>
            <a:spLocks noGrp="1"/>
          </p:cNvSpPr>
          <p:nvPr>
            <p:ph type="sldNum" sz="quarter" idx="5"/>
          </p:nvPr>
        </p:nvSpPr>
        <p:spPr/>
        <p:txBody>
          <a:bodyPr/>
          <a:lstStyle/>
          <a:p>
            <a:fld id="{BC575381-7527-4E0E-A355-7550D954D08C}" type="slidenum">
              <a:rPr lang="tr-TR" smtClean="0"/>
              <a:t>7</a:t>
            </a:fld>
            <a:endParaRPr lang="tr-TR"/>
          </a:p>
        </p:txBody>
      </p:sp>
    </p:spTree>
    <p:extLst>
      <p:ext uri="{BB962C8B-B14F-4D97-AF65-F5344CB8AC3E}">
        <p14:creationId xmlns:p14="http://schemas.microsoft.com/office/powerpoint/2010/main" val="32834759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 I will explain the key device-level mechanisms of read disturbance from prior works</a:t>
            </a:r>
            <a:endParaRPr lang="LID4096" dirty="0"/>
          </a:p>
        </p:txBody>
      </p:sp>
      <p:sp>
        <p:nvSpPr>
          <p:cNvPr id="4" name="Slide Number Placeholder 3"/>
          <p:cNvSpPr>
            <a:spLocks noGrp="1"/>
          </p:cNvSpPr>
          <p:nvPr>
            <p:ph type="sldNum" sz="quarter" idx="5"/>
          </p:nvPr>
        </p:nvSpPr>
        <p:spPr/>
        <p:txBody>
          <a:bodyPr/>
          <a:lstStyle/>
          <a:p>
            <a:fld id="{BC575381-7527-4E0E-A355-7550D954D08C}" type="slidenum">
              <a:rPr lang="tr-TR" smtClean="0"/>
              <a:t>9</a:t>
            </a:fld>
            <a:endParaRPr lang="tr-TR"/>
          </a:p>
        </p:txBody>
      </p:sp>
    </p:spTree>
    <p:extLst>
      <p:ext uri="{BB962C8B-B14F-4D97-AF65-F5344CB8AC3E}">
        <p14:creationId xmlns:p14="http://schemas.microsoft.com/office/powerpoint/2010/main" val="9686938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summarize, according to device-level studies, Double-Sided </a:t>
            </a:r>
            <a:r>
              <a:rPr lang="en-US" dirty="0" err="1"/>
              <a:t>RowHammer</a:t>
            </a:r>
            <a:r>
              <a:rPr lang="en-US" dirty="0"/>
              <a:t> should only induce 1-&gt;0 bitflips, and single-sided </a:t>
            </a:r>
            <a:r>
              <a:rPr lang="en-US" dirty="0" err="1"/>
              <a:t>rowpress</a:t>
            </a:r>
            <a:r>
              <a:rPr lang="en-US" dirty="0"/>
              <a:t> should induce both bitflips. Now, let us take a deeper look at these device level mechanism from prior works</a:t>
            </a:r>
            <a:endParaRPr lang="LID4096" dirty="0"/>
          </a:p>
        </p:txBody>
      </p:sp>
      <p:sp>
        <p:nvSpPr>
          <p:cNvPr id="4" name="Slide Number Placeholder 3"/>
          <p:cNvSpPr>
            <a:spLocks noGrp="1"/>
          </p:cNvSpPr>
          <p:nvPr>
            <p:ph type="sldNum" sz="quarter" idx="5"/>
          </p:nvPr>
        </p:nvSpPr>
        <p:spPr/>
        <p:txBody>
          <a:bodyPr/>
          <a:lstStyle/>
          <a:p>
            <a:fld id="{BC575381-7527-4E0E-A355-7550D954D08C}" type="slidenum">
              <a:rPr lang="tr-TR" smtClean="0"/>
              <a:t>10</a:t>
            </a:fld>
            <a:endParaRPr lang="tr-TR"/>
          </a:p>
        </p:txBody>
      </p:sp>
    </p:spTree>
    <p:extLst>
      <p:ext uri="{BB962C8B-B14F-4D97-AF65-F5344CB8AC3E}">
        <p14:creationId xmlns:p14="http://schemas.microsoft.com/office/powerpoint/2010/main" val="39322436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the actual physical layout of DRAM cells in modern DRAM array. Now, let us focus on two DRAM cells sharing the same active region. We focus on 1) the two respective </a:t>
            </a:r>
            <a:r>
              <a:rPr lang="en-US" dirty="0" err="1"/>
              <a:t>wordlines</a:t>
            </a:r>
            <a:r>
              <a:rPr lang="en-US" dirty="0"/>
              <a:t> of the two cells, and 2) the two passing </a:t>
            </a:r>
            <a:r>
              <a:rPr lang="en-US" dirty="0" err="1"/>
              <a:t>wodlines</a:t>
            </a:r>
            <a:r>
              <a:rPr lang="en-US" dirty="0"/>
              <a:t> that does not form an access transistor with the cell</a:t>
            </a:r>
            <a:endParaRPr lang="en-CH" dirty="0"/>
          </a:p>
        </p:txBody>
      </p:sp>
      <p:sp>
        <p:nvSpPr>
          <p:cNvPr id="4" name="Slide Number Placeholder 3"/>
          <p:cNvSpPr>
            <a:spLocks noGrp="1"/>
          </p:cNvSpPr>
          <p:nvPr>
            <p:ph type="sldNum" sz="quarter" idx="5"/>
          </p:nvPr>
        </p:nvSpPr>
        <p:spPr/>
        <p:txBody>
          <a:bodyPr/>
          <a:lstStyle/>
          <a:p>
            <a:fld id="{BC575381-7527-4E0E-A355-7550D954D08C}" type="slidenum">
              <a:rPr lang="tr-TR" smtClean="0"/>
              <a:t>11</a:t>
            </a:fld>
            <a:endParaRPr lang="tr-TR"/>
          </a:p>
        </p:txBody>
      </p:sp>
    </p:spTree>
    <p:extLst>
      <p:ext uri="{BB962C8B-B14F-4D97-AF65-F5344CB8AC3E}">
        <p14:creationId xmlns:p14="http://schemas.microsoft.com/office/powerpoint/2010/main" val="38521304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Optimize lines to remove orphan</a:t>
            </a:r>
            <a:endParaRPr lang="en-CH" dirty="0"/>
          </a:p>
        </p:txBody>
      </p:sp>
      <p:sp>
        <p:nvSpPr>
          <p:cNvPr id="4" name="Slide Number Placeholder 3"/>
          <p:cNvSpPr>
            <a:spLocks noGrp="1"/>
          </p:cNvSpPr>
          <p:nvPr>
            <p:ph type="sldNum" sz="quarter" idx="5"/>
          </p:nvPr>
        </p:nvSpPr>
        <p:spPr/>
        <p:txBody>
          <a:bodyPr/>
          <a:lstStyle/>
          <a:p>
            <a:fld id="{BC575381-7527-4E0E-A355-7550D954D08C}" type="slidenum">
              <a:rPr lang="tr-TR" smtClean="0"/>
              <a:t>14</a:t>
            </a:fld>
            <a:endParaRPr lang="tr-TR"/>
          </a:p>
        </p:txBody>
      </p:sp>
    </p:spTree>
    <p:extLst>
      <p:ext uri="{BB962C8B-B14F-4D97-AF65-F5344CB8AC3E}">
        <p14:creationId xmlns:p14="http://schemas.microsoft.com/office/powerpoint/2010/main" val="36765450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Kill orphans</a:t>
            </a:r>
            <a:endParaRPr lang="en-CH" dirty="0"/>
          </a:p>
        </p:txBody>
      </p:sp>
      <p:sp>
        <p:nvSpPr>
          <p:cNvPr id="4" name="Slide Number Placeholder 3"/>
          <p:cNvSpPr>
            <a:spLocks noGrp="1"/>
          </p:cNvSpPr>
          <p:nvPr>
            <p:ph type="sldNum" sz="quarter" idx="5"/>
          </p:nvPr>
        </p:nvSpPr>
        <p:spPr/>
        <p:txBody>
          <a:bodyPr/>
          <a:lstStyle/>
          <a:p>
            <a:fld id="{BC575381-7527-4E0E-A355-7550D954D08C}" type="slidenum">
              <a:rPr lang="tr-TR" smtClean="0"/>
              <a:t>15</a:t>
            </a:fld>
            <a:endParaRPr lang="tr-TR"/>
          </a:p>
        </p:txBody>
      </p:sp>
    </p:spTree>
    <p:extLst>
      <p:ext uri="{BB962C8B-B14F-4D97-AF65-F5344CB8AC3E}">
        <p14:creationId xmlns:p14="http://schemas.microsoft.com/office/powerpoint/2010/main" val="31849516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RowHammer</a:t>
            </a:r>
            <a:r>
              <a:rPr lang="en-US" dirty="0"/>
              <a:t> is the strongest when doing the double-sided access pattern, where both NWL and PWL serve as aggressors, being opened and closed in an alternating manner, sandwiching the victim</a:t>
            </a:r>
            <a:endParaRPr lang="LID4096" dirty="0"/>
          </a:p>
        </p:txBody>
      </p:sp>
      <p:sp>
        <p:nvSpPr>
          <p:cNvPr id="4" name="Slide Number Placeholder 3"/>
          <p:cNvSpPr>
            <a:spLocks noGrp="1"/>
          </p:cNvSpPr>
          <p:nvPr>
            <p:ph type="sldNum" sz="quarter" idx="5"/>
          </p:nvPr>
        </p:nvSpPr>
        <p:spPr/>
        <p:txBody>
          <a:bodyPr/>
          <a:lstStyle/>
          <a:p>
            <a:fld id="{BC575381-7527-4E0E-A355-7550D954D08C}" type="slidenum">
              <a:rPr lang="tr-TR" smtClean="0"/>
              <a:t>16</a:t>
            </a:fld>
            <a:endParaRPr lang="tr-TR"/>
          </a:p>
        </p:txBody>
      </p:sp>
    </p:spTree>
    <p:extLst>
      <p:ext uri="{BB962C8B-B14F-4D97-AF65-F5344CB8AC3E}">
        <p14:creationId xmlns:p14="http://schemas.microsoft.com/office/powerpoint/2010/main" val="35325972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ID4096" dirty="0"/>
          </a:p>
        </p:txBody>
      </p:sp>
      <p:sp>
        <p:nvSpPr>
          <p:cNvPr id="4" name="Slide Number Placeholder 3"/>
          <p:cNvSpPr>
            <a:spLocks noGrp="1"/>
          </p:cNvSpPr>
          <p:nvPr>
            <p:ph type="sldNum" sz="quarter" idx="5"/>
          </p:nvPr>
        </p:nvSpPr>
        <p:spPr/>
        <p:txBody>
          <a:bodyPr/>
          <a:lstStyle/>
          <a:p>
            <a:fld id="{BC575381-7527-4E0E-A355-7550D954D08C}" type="slidenum">
              <a:rPr lang="tr-TR" smtClean="0"/>
              <a:t>17</a:t>
            </a:fld>
            <a:endParaRPr lang="tr-TR"/>
          </a:p>
        </p:txBody>
      </p:sp>
    </p:spTree>
    <p:extLst>
      <p:ext uri="{BB962C8B-B14F-4D97-AF65-F5344CB8AC3E}">
        <p14:creationId xmlns:p14="http://schemas.microsoft.com/office/powerpoint/2010/main" val="8342851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Optimize, use colors</a:t>
            </a:r>
            <a:endParaRPr lang="en-CH" dirty="0"/>
          </a:p>
        </p:txBody>
      </p:sp>
      <p:sp>
        <p:nvSpPr>
          <p:cNvPr id="4" name="Slide Number Placeholder 3"/>
          <p:cNvSpPr>
            <a:spLocks noGrp="1"/>
          </p:cNvSpPr>
          <p:nvPr>
            <p:ph type="sldNum" sz="quarter" idx="5"/>
          </p:nvPr>
        </p:nvSpPr>
        <p:spPr/>
        <p:txBody>
          <a:bodyPr/>
          <a:lstStyle/>
          <a:p>
            <a:fld id="{BC575381-7527-4E0E-A355-7550D954D08C}" type="slidenum">
              <a:rPr lang="tr-TR" smtClean="0"/>
              <a:t>19</a:t>
            </a:fld>
            <a:endParaRPr lang="tr-TR"/>
          </a:p>
        </p:txBody>
      </p:sp>
    </p:spTree>
    <p:extLst>
      <p:ext uri="{BB962C8B-B14F-4D97-AF65-F5344CB8AC3E}">
        <p14:creationId xmlns:p14="http://schemas.microsoft.com/office/powerpoint/2010/main" val="32232916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BC575381-7527-4E0E-A355-7550D954D08C}" type="slidenum">
              <a:rPr lang="tr-TR" smtClean="0"/>
              <a:t>25</a:t>
            </a:fld>
            <a:endParaRPr lang="tr-TR"/>
          </a:p>
        </p:txBody>
      </p:sp>
    </p:spTree>
    <p:extLst>
      <p:ext uri="{BB962C8B-B14F-4D97-AF65-F5344CB8AC3E}">
        <p14:creationId xmlns:p14="http://schemas.microsoft.com/office/powerpoint/2010/main" val="34217976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B1F90F-54E5-DDEB-986F-0D61022677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553B7F-7F6B-4DAD-BE8B-7CABD9325E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F68A645-1A45-C7F5-B207-3C9950F98411}"/>
              </a:ext>
            </a:extLst>
          </p:cNvPr>
          <p:cNvSpPr>
            <a:spLocks noGrp="1"/>
          </p:cNvSpPr>
          <p:nvPr>
            <p:ph type="body" idx="1"/>
          </p:nvPr>
        </p:nvSpPr>
        <p:spPr/>
        <p:txBody>
          <a:bodyPr/>
          <a:lstStyle/>
          <a:p>
            <a:r>
              <a:rPr lang="en-US" dirty="0"/>
              <a:t>First show the small figure in a bigger version instead of censoring the rest</a:t>
            </a:r>
            <a:endParaRPr lang="en-CH" dirty="0"/>
          </a:p>
        </p:txBody>
      </p:sp>
      <p:sp>
        <p:nvSpPr>
          <p:cNvPr id="4" name="Slide Number Placeholder 3">
            <a:extLst>
              <a:ext uri="{FF2B5EF4-FFF2-40B4-BE49-F238E27FC236}">
                <a16:creationId xmlns:a16="http://schemas.microsoft.com/office/drawing/2014/main" id="{C44FDE90-D9E9-DBBE-23C8-3C834C76B88D}"/>
              </a:ext>
            </a:extLst>
          </p:cNvPr>
          <p:cNvSpPr>
            <a:spLocks noGrp="1"/>
          </p:cNvSpPr>
          <p:nvPr>
            <p:ph type="sldNum" sz="quarter" idx="5"/>
          </p:nvPr>
        </p:nvSpPr>
        <p:spPr/>
        <p:txBody>
          <a:bodyPr/>
          <a:lstStyle/>
          <a:p>
            <a:fld id="{BC575381-7527-4E0E-A355-7550D954D08C}" type="slidenum">
              <a:rPr lang="tr-TR" smtClean="0"/>
              <a:t>29</a:t>
            </a:fld>
            <a:endParaRPr lang="tr-TR"/>
          </a:p>
        </p:txBody>
      </p:sp>
    </p:spTree>
    <p:extLst>
      <p:ext uri="{BB962C8B-B14F-4D97-AF65-F5344CB8AC3E}">
        <p14:creationId xmlns:p14="http://schemas.microsoft.com/office/powerpoint/2010/main" val="22223682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show the small figure in a bigger version instead of censoring the rest</a:t>
            </a:r>
            <a:endParaRPr lang="en-CH" dirty="0"/>
          </a:p>
        </p:txBody>
      </p:sp>
      <p:sp>
        <p:nvSpPr>
          <p:cNvPr id="4" name="Slide Number Placeholder 3"/>
          <p:cNvSpPr>
            <a:spLocks noGrp="1"/>
          </p:cNvSpPr>
          <p:nvPr>
            <p:ph type="sldNum" sz="quarter" idx="5"/>
          </p:nvPr>
        </p:nvSpPr>
        <p:spPr/>
        <p:txBody>
          <a:bodyPr/>
          <a:lstStyle/>
          <a:p>
            <a:fld id="{BC575381-7527-4E0E-A355-7550D954D08C}" type="slidenum">
              <a:rPr lang="tr-TR" smtClean="0"/>
              <a:t>30</a:t>
            </a:fld>
            <a:endParaRPr lang="tr-TR"/>
          </a:p>
        </p:txBody>
      </p:sp>
    </p:spTree>
    <p:extLst>
      <p:ext uri="{BB962C8B-B14F-4D97-AF65-F5344CB8AC3E}">
        <p14:creationId xmlns:p14="http://schemas.microsoft.com/office/powerpoint/2010/main" val="22367495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Up to about 7.5x more</a:t>
            </a:r>
          </a:p>
          <a:p>
            <a:endParaRPr lang="en-US" dirty="0"/>
          </a:p>
          <a:p>
            <a:r>
              <a:rPr lang="en-US" dirty="0"/>
              <a:t>On average about 4X more</a:t>
            </a:r>
            <a:endParaRPr lang="en-CH" dirty="0"/>
          </a:p>
        </p:txBody>
      </p:sp>
      <p:sp>
        <p:nvSpPr>
          <p:cNvPr id="4" name="Slide Number Placeholder 3"/>
          <p:cNvSpPr>
            <a:spLocks noGrp="1"/>
          </p:cNvSpPr>
          <p:nvPr>
            <p:ph type="sldNum" sz="quarter" idx="5"/>
          </p:nvPr>
        </p:nvSpPr>
        <p:spPr/>
        <p:txBody>
          <a:bodyPr/>
          <a:lstStyle/>
          <a:p>
            <a:fld id="{BC575381-7527-4E0E-A355-7550D954D08C}" type="slidenum">
              <a:rPr lang="tr-TR" smtClean="0"/>
              <a:t>37</a:t>
            </a:fld>
            <a:endParaRPr lang="tr-TR"/>
          </a:p>
        </p:txBody>
      </p:sp>
    </p:spTree>
    <p:extLst>
      <p:ext uri="{BB962C8B-B14F-4D97-AF65-F5344CB8AC3E}">
        <p14:creationId xmlns:p14="http://schemas.microsoft.com/office/powerpoint/2010/main" val="36187752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Maybe: Reduce text</a:t>
            </a:r>
            <a:endParaRPr lang="en-CH" dirty="0"/>
          </a:p>
        </p:txBody>
      </p:sp>
      <p:sp>
        <p:nvSpPr>
          <p:cNvPr id="4" name="Slide Number Placeholder 3"/>
          <p:cNvSpPr>
            <a:spLocks noGrp="1"/>
          </p:cNvSpPr>
          <p:nvPr>
            <p:ph type="sldNum" sz="quarter" idx="5"/>
          </p:nvPr>
        </p:nvSpPr>
        <p:spPr/>
        <p:txBody>
          <a:bodyPr/>
          <a:lstStyle/>
          <a:p>
            <a:fld id="{BC575381-7527-4E0E-A355-7550D954D08C}" type="slidenum">
              <a:rPr lang="tr-TR" smtClean="0"/>
              <a:t>46</a:t>
            </a:fld>
            <a:endParaRPr lang="tr-TR"/>
          </a:p>
        </p:txBody>
      </p:sp>
    </p:spTree>
    <p:extLst>
      <p:ext uri="{BB962C8B-B14F-4D97-AF65-F5344CB8AC3E}">
        <p14:creationId xmlns:p14="http://schemas.microsoft.com/office/powerpoint/2010/main" val="13734776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Animate this</a:t>
            </a:r>
            <a:endParaRPr lang="en-CH" dirty="0"/>
          </a:p>
        </p:txBody>
      </p:sp>
      <p:sp>
        <p:nvSpPr>
          <p:cNvPr id="4" name="Slide Number Placeholder 3"/>
          <p:cNvSpPr>
            <a:spLocks noGrp="1"/>
          </p:cNvSpPr>
          <p:nvPr>
            <p:ph type="sldNum" sz="quarter" idx="5"/>
          </p:nvPr>
        </p:nvSpPr>
        <p:spPr/>
        <p:txBody>
          <a:bodyPr/>
          <a:lstStyle/>
          <a:p>
            <a:fld id="{BC575381-7527-4E0E-A355-7550D954D08C}" type="slidenum">
              <a:rPr lang="tr-TR" smtClean="0"/>
              <a:t>49</a:t>
            </a:fld>
            <a:endParaRPr lang="tr-TR"/>
          </a:p>
        </p:txBody>
      </p:sp>
    </p:spTree>
    <p:extLst>
      <p:ext uri="{BB962C8B-B14F-4D97-AF65-F5344CB8AC3E}">
        <p14:creationId xmlns:p14="http://schemas.microsoft.com/office/powerpoint/2010/main" val="21756367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BDFA00-7B25-62E2-6FCE-F48C3B855C3F}"/>
            </a:ext>
          </a:extLst>
        </p:cNvPr>
        <p:cNvGrpSpPr/>
        <p:nvPr/>
      </p:nvGrpSpPr>
      <p:grpSpPr>
        <a:xfrm>
          <a:off x="0" y="0"/>
          <a:ext cx="0" cy="0"/>
          <a:chOff x="0" y="0"/>
          <a:chExt cx="0" cy="0"/>
        </a:xfrm>
      </p:grpSpPr>
      <p:sp>
        <p:nvSpPr>
          <p:cNvPr id="97281" name="Rectangle 7">
            <a:extLst>
              <a:ext uri="{FF2B5EF4-FFF2-40B4-BE49-F238E27FC236}">
                <a16:creationId xmlns:a16="http://schemas.microsoft.com/office/drawing/2014/main" id="{F090081E-3D34-4228-4A2D-36529418EBF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a:spcBef>
                <a:spcPct val="30000"/>
              </a:spcBef>
              <a:defRPr sz="1200">
                <a:solidFill>
                  <a:schemeClr val="tx1"/>
                </a:solidFill>
                <a:latin typeface="Calibri" charset="0"/>
                <a:ea typeface="ＭＳ Ｐゴシック" charset="-128"/>
              </a:defRPr>
            </a:lvl1pPr>
            <a:lvl2pPr marL="742950" indent="-285750" defTabSz="911225">
              <a:spcBef>
                <a:spcPct val="30000"/>
              </a:spcBef>
              <a:defRPr sz="1200">
                <a:solidFill>
                  <a:schemeClr val="tx1"/>
                </a:solidFill>
                <a:latin typeface="Calibri" charset="0"/>
                <a:ea typeface="ＭＳ Ｐゴシック" charset="-128"/>
              </a:defRPr>
            </a:lvl2pPr>
            <a:lvl3pPr marL="1143000" indent="-228600" defTabSz="911225">
              <a:spcBef>
                <a:spcPct val="30000"/>
              </a:spcBef>
              <a:defRPr sz="1200">
                <a:solidFill>
                  <a:schemeClr val="tx1"/>
                </a:solidFill>
                <a:latin typeface="Calibri" charset="0"/>
                <a:ea typeface="ＭＳ Ｐゴシック" charset="-128"/>
              </a:defRPr>
            </a:lvl3pPr>
            <a:lvl4pPr marL="1600200" indent="-228600" defTabSz="911225">
              <a:spcBef>
                <a:spcPct val="30000"/>
              </a:spcBef>
              <a:defRPr sz="1200">
                <a:solidFill>
                  <a:schemeClr val="tx1"/>
                </a:solidFill>
                <a:latin typeface="Calibri" charset="0"/>
                <a:ea typeface="ＭＳ Ｐゴシック" charset="-128"/>
              </a:defRPr>
            </a:lvl4pPr>
            <a:lvl5pPr marL="2057400" indent="-228600" defTabSz="911225">
              <a:spcBef>
                <a:spcPct val="30000"/>
              </a:spcBef>
              <a:defRPr sz="1200">
                <a:solidFill>
                  <a:schemeClr val="tx1"/>
                </a:solidFill>
                <a:latin typeface="Calibri" charset="0"/>
                <a:ea typeface="ＭＳ Ｐゴシック" charset="-128"/>
              </a:defRPr>
            </a:lvl5pPr>
            <a:lvl6pPr marL="2514600" indent="-228600" defTabSz="911225" eaLnBrk="0" fontAlgn="base" hangingPunct="0">
              <a:spcBef>
                <a:spcPct val="30000"/>
              </a:spcBef>
              <a:spcAft>
                <a:spcPct val="0"/>
              </a:spcAft>
              <a:defRPr sz="1200">
                <a:solidFill>
                  <a:schemeClr val="tx1"/>
                </a:solidFill>
                <a:latin typeface="Calibri" charset="0"/>
                <a:ea typeface="ＭＳ Ｐゴシック" charset="-128"/>
              </a:defRPr>
            </a:lvl6pPr>
            <a:lvl7pPr marL="2971800" indent="-228600" defTabSz="911225" eaLnBrk="0" fontAlgn="base" hangingPunct="0">
              <a:spcBef>
                <a:spcPct val="30000"/>
              </a:spcBef>
              <a:spcAft>
                <a:spcPct val="0"/>
              </a:spcAft>
              <a:defRPr sz="1200">
                <a:solidFill>
                  <a:schemeClr val="tx1"/>
                </a:solidFill>
                <a:latin typeface="Calibri" charset="0"/>
                <a:ea typeface="ＭＳ Ｐゴシック" charset="-128"/>
              </a:defRPr>
            </a:lvl7pPr>
            <a:lvl8pPr marL="3429000" indent="-228600" defTabSz="911225" eaLnBrk="0" fontAlgn="base" hangingPunct="0">
              <a:spcBef>
                <a:spcPct val="30000"/>
              </a:spcBef>
              <a:spcAft>
                <a:spcPct val="0"/>
              </a:spcAft>
              <a:defRPr sz="1200">
                <a:solidFill>
                  <a:schemeClr val="tx1"/>
                </a:solidFill>
                <a:latin typeface="Calibri" charset="0"/>
                <a:ea typeface="ＭＳ Ｐゴシック" charset="-128"/>
              </a:defRPr>
            </a:lvl8pPr>
            <a:lvl9pPr marL="3886200" indent="-228600" defTabSz="911225" eaLnBrk="0" fontAlgn="base" hangingPunct="0">
              <a:spcBef>
                <a:spcPct val="30000"/>
              </a:spcBef>
              <a:spcAft>
                <a:spcPct val="0"/>
              </a:spcAft>
              <a:defRPr sz="1200">
                <a:solidFill>
                  <a:schemeClr val="tx1"/>
                </a:solidFill>
                <a:latin typeface="Calibri" charset="0"/>
                <a:ea typeface="ＭＳ Ｐゴシック" charset="-128"/>
              </a:defRPr>
            </a:lvl9pPr>
          </a:lstStyle>
          <a:p>
            <a:pPr marL="0" marR="0" lvl="0" indent="0" algn="r" defTabSz="911225" rtl="0" eaLnBrk="1" fontAlgn="base" latinLnBrk="0" hangingPunct="1">
              <a:lnSpc>
                <a:spcPct val="100000"/>
              </a:lnSpc>
              <a:spcBef>
                <a:spcPct val="0"/>
              </a:spcBef>
              <a:spcAft>
                <a:spcPct val="0"/>
              </a:spcAft>
              <a:buClrTx/>
              <a:buSzTx/>
              <a:buFontTx/>
              <a:buNone/>
              <a:tabLst/>
              <a:defRPr/>
            </a:pPr>
            <a:fld id="{F8EB913B-253C-AD49-B9C4-8FBF00D4106C}" type="slidenum">
              <a:rPr kumimoji="0" lang="en-US" altLang="en-US" sz="1200" b="0" i="0" u="none" strike="noStrike" kern="1200" cap="none" spc="0" normalizeH="0" baseline="0" noProof="0">
                <a:ln>
                  <a:noFill/>
                </a:ln>
                <a:solidFill>
                  <a:srgbClr val="000000"/>
                </a:solidFill>
                <a:effectLst/>
                <a:uLnTx/>
                <a:uFillTx/>
                <a:latin typeface="Arial" charset="0"/>
                <a:ea typeface="ＭＳ Ｐゴシック" charset="-128"/>
                <a:cs typeface="+mn-cs"/>
              </a:rPr>
              <a:pPr marL="0" marR="0" lvl="0" indent="0" algn="r" defTabSz="911225" rtl="0" eaLnBrk="1" fontAlgn="base" latinLnBrk="0" hangingPunct="1">
                <a:lnSpc>
                  <a:spcPct val="100000"/>
                </a:lnSpc>
                <a:spcBef>
                  <a:spcPct val="0"/>
                </a:spcBef>
                <a:spcAft>
                  <a:spcPct val="0"/>
                </a:spcAft>
                <a:buClrTx/>
                <a:buSzTx/>
                <a:buFontTx/>
                <a:buNone/>
                <a:tabLst/>
                <a:defRPr/>
              </a:pPr>
              <a:t>50</a:t>
            </a:fld>
            <a:endParaRPr kumimoji="0" lang="en-US" altLang="en-US" sz="1200" b="0" i="0" u="none" strike="noStrike" kern="1200" cap="none" spc="0" normalizeH="0" baseline="0" noProof="0">
              <a:ln>
                <a:noFill/>
              </a:ln>
              <a:solidFill>
                <a:srgbClr val="000000"/>
              </a:solidFill>
              <a:effectLst/>
              <a:uLnTx/>
              <a:uFillTx/>
              <a:latin typeface="Arial" charset="0"/>
              <a:ea typeface="ＭＳ Ｐゴシック" charset="-128"/>
              <a:cs typeface="+mn-cs"/>
            </a:endParaRPr>
          </a:p>
        </p:txBody>
      </p:sp>
      <p:sp>
        <p:nvSpPr>
          <p:cNvPr id="97282" name="Rectangle 2">
            <a:extLst>
              <a:ext uri="{FF2B5EF4-FFF2-40B4-BE49-F238E27FC236}">
                <a16:creationId xmlns:a16="http://schemas.microsoft.com/office/drawing/2014/main" id="{C02CBD4A-C713-48DE-543E-BB436D35C13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97283" name="Rectangle 3">
            <a:extLst>
              <a:ext uri="{FF2B5EF4-FFF2-40B4-BE49-F238E27FC236}">
                <a16:creationId xmlns:a16="http://schemas.microsoft.com/office/drawing/2014/main" id="{8FF6771E-3746-09EB-E3C8-E3B7A33A8F3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spcBef>
                <a:spcPct val="0"/>
              </a:spcBef>
            </a:pPr>
            <a:endParaRPr lang="en-US" altLang="en-US">
              <a:latin typeface="Arial" charset="0"/>
              <a:ea typeface="ＭＳ Ｐゴシック" charset="-128"/>
            </a:endParaRPr>
          </a:p>
        </p:txBody>
      </p:sp>
    </p:spTree>
    <p:extLst>
      <p:ext uri="{BB962C8B-B14F-4D97-AF65-F5344CB8AC3E}">
        <p14:creationId xmlns:p14="http://schemas.microsoft.com/office/powerpoint/2010/main" val="11442552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31056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938B7E-9D90-9B48-A8F0-5C08F12D53F9}"/>
              </a:ext>
            </a:extLst>
          </p:cNvPr>
          <p:cNvSpPr>
            <a:spLocks noGrp="1"/>
          </p:cNvSpPr>
          <p:nvPr>
            <p:ph type="title"/>
          </p:nvPr>
        </p:nvSpPr>
        <p:spPr>
          <a:xfrm>
            <a:off x="0" y="3370062"/>
            <a:ext cx="9144000" cy="1325563"/>
          </a:xfrm>
          <a:prstGeom prst="rect">
            <a:avLst/>
          </a:prstGeom>
        </p:spPr>
        <p:txBody>
          <a:bodyPr/>
          <a:lstStyle>
            <a:lvl1pPr>
              <a:defRPr sz="6600" b="1" i="1" baseline="0">
                <a:latin typeface="Cambria" panose="02040503050406030204" pitchFamily="18" charset="0"/>
              </a:defRPr>
            </a:lvl1pPr>
          </a:lstStyle>
          <a:p>
            <a:r>
              <a:rPr lang="en-US"/>
              <a:t>Click to edit Master title style</a:t>
            </a:r>
            <a:endParaRPr lang="en-TR"/>
          </a:p>
        </p:txBody>
      </p:sp>
      <p:sp>
        <p:nvSpPr>
          <p:cNvPr id="3" name="Rectangle 2">
            <a:extLst>
              <a:ext uri="{FF2B5EF4-FFF2-40B4-BE49-F238E27FC236}">
                <a16:creationId xmlns:a16="http://schemas.microsoft.com/office/drawing/2014/main" id="{2217C05B-AE6B-CA40-92B3-312C96F8E5F4}"/>
              </a:ext>
            </a:extLst>
          </p:cNvPr>
          <p:cNvSpPr/>
          <p:nvPr userDrawn="1"/>
        </p:nvSpPr>
        <p:spPr>
          <a:xfrm>
            <a:off x="0" y="4697080"/>
            <a:ext cx="9144000" cy="1437501"/>
          </a:xfrm>
          <a:prstGeom prst="rect">
            <a:avLst/>
          </a:prstGeom>
          <a:solidFill>
            <a:schemeClr val="tx2">
              <a:lumMod val="75000"/>
              <a:lumOff val="25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185319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B6FA48C-FC23-4C73-AC9B-B702C151A810}"/>
              </a:ext>
            </a:extLst>
          </p:cNvPr>
          <p:cNvSpPr/>
          <p:nvPr userDrawn="1"/>
        </p:nvSpPr>
        <p:spPr>
          <a:xfrm>
            <a:off x="0" y="0"/>
            <a:ext cx="9144000" cy="860412"/>
          </a:xfrm>
          <a:prstGeom prst="rect">
            <a:avLst/>
          </a:prstGeom>
          <a:solidFill>
            <a:schemeClr val="tx2">
              <a:lumMod val="75000"/>
              <a:lumOff val="25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5991" y="11100"/>
            <a:ext cx="8987621" cy="761258"/>
          </a:xfrm>
          <a:prstGeom prst="rect">
            <a:avLst/>
          </a:prstGeom>
        </p:spPr>
        <p:txBody>
          <a:bodyPr anchor="ctr"/>
          <a:lstStyle>
            <a:lvl1pPr>
              <a:lnSpc>
                <a:spcPct val="100000"/>
              </a:lnSpc>
              <a:spcAft>
                <a:spcPts val="600"/>
              </a:spcAft>
              <a:defRPr sz="4000" b="1" baseline="0">
                <a:solidFill>
                  <a:schemeClr val="bg1"/>
                </a:solidFill>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75991" y="975034"/>
            <a:ext cx="8987622" cy="543504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5"/>
          <p:cNvSpPr txBox="1">
            <a:spLocks/>
          </p:cNvSpPr>
          <p:nvPr userDrawn="1"/>
        </p:nvSpPr>
        <p:spPr>
          <a:xfrm>
            <a:off x="7924800" y="647146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a:p>
        </p:txBody>
      </p:sp>
      <p:pic>
        <p:nvPicPr>
          <p:cNvPr id="9" name="Picture 8" descr="safari.png"/>
          <p:cNvPicPr>
            <a:picLocks noChangeAspect="1"/>
          </p:cNvPicPr>
          <p:nvPr userDrawn="1"/>
        </p:nvPicPr>
        <p:blipFill>
          <a:blip r:embed="rId2" cstate="print"/>
          <a:stretch>
            <a:fillRect/>
          </a:stretch>
        </p:blipFill>
        <p:spPr>
          <a:xfrm>
            <a:off x="75991" y="6524699"/>
            <a:ext cx="977147" cy="282728"/>
          </a:xfrm>
          <a:prstGeom prst="rect">
            <a:avLst/>
          </a:prstGeom>
        </p:spPr>
      </p:pic>
      <p:sp>
        <p:nvSpPr>
          <p:cNvPr id="5" name="Rectangle 4">
            <a:extLst>
              <a:ext uri="{FF2B5EF4-FFF2-40B4-BE49-F238E27FC236}">
                <a16:creationId xmlns:a16="http://schemas.microsoft.com/office/drawing/2014/main" id="{688180C1-8B68-AC4C-94FA-42ACC1C193E9}"/>
              </a:ext>
            </a:extLst>
          </p:cNvPr>
          <p:cNvSpPr/>
          <p:nvPr userDrawn="1"/>
        </p:nvSpPr>
        <p:spPr>
          <a:xfrm>
            <a:off x="1073731" y="6449551"/>
            <a:ext cx="779781" cy="3433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Tree>
    <p:extLst>
      <p:ext uri="{BB962C8B-B14F-4D97-AF65-F5344CB8AC3E}">
        <p14:creationId xmlns:p14="http://schemas.microsoft.com/office/powerpoint/2010/main" val="65460449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1F06B77A-E106-6F45-A98B-32502AD6FD6C}" type="slidenum">
              <a:rPr lang="en-US" altLang="en-US"/>
              <a:pPr>
                <a:defRPr/>
              </a:pPr>
              <a:t>‹#›</a:t>
            </a:fld>
            <a:endParaRPr lang="en-US" altLang="en-US"/>
          </a:p>
        </p:txBody>
      </p:sp>
    </p:spTree>
    <p:extLst>
      <p:ext uri="{BB962C8B-B14F-4D97-AF65-F5344CB8AC3E}">
        <p14:creationId xmlns:p14="http://schemas.microsoft.com/office/powerpoint/2010/main" val="3259990036"/>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9FD930BB-AD26-2C48-AF8C-E1BF73EB73BC}" type="slidenum">
              <a:rPr lang="en-US" altLang="en-US"/>
              <a:pPr>
                <a:defRPr/>
              </a:pPr>
              <a:t>‹#›</a:t>
            </a:fld>
            <a:endParaRPr lang="en-US" altLang="en-US"/>
          </a:p>
        </p:txBody>
      </p:sp>
    </p:spTree>
    <p:extLst>
      <p:ext uri="{BB962C8B-B14F-4D97-AF65-F5344CB8AC3E}">
        <p14:creationId xmlns:p14="http://schemas.microsoft.com/office/powerpoint/2010/main" val="2810529000"/>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920BDC4A-43C4-3F44-8487-469192DEEAFF}" type="slidenum">
              <a:rPr lang="en-US" altLang="en-US"/>
              <a:pPr>
                <a:defRPr/>
              </a:pPr>
              <a:t>‹#›</a:t>
            </a:fld>
            <a:endParaRPr lang="en-US" altLang="en-US"/>
          </a:p>
        </p:txBody>
      </p:sp>
    </p:spTree>
    <p:extLst>
      <p:ext uri="{BB962C8B-B14F-4D97-AF65-F5344CB8AC3E}">
        <p14:creationId xmlns:p14="http://schemas.microsoft.com/office/powerpoint/2010/main" val="3543754081"/>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98C0071F-E0AB-AE4F-9B22-B483EE53E54F}" type="slidenum">
              <a:rPr lang="en-US" altLang="en-US"/>
              <a:pPr>
                <a:defRPr/>
              </a:pPr>
              <a:t>‹#›</a:t>
            </a:fld>
            <a:endParaRPr lang="en-US" altLang="en-US"/>
          </a:p>
        </p:txBody>
      </p:sp>
    </p:spTree>
    <p:extLst>
      <p:ext uri="{BB962C8B-B14F-4D97-AF65-F5344CB8AC3E}">
        <p14:creationId xmlns:p14="http://schemas.microsoft.com/office/powerpoint/2010/main" val="1234422424"/>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2DEAF9F4-3DA5-6341-A6BF-70A132512067}" type="slidenum">
              <a:rPr lang="en-US" altLang="en-US"/>
              <a:pPr>
                <a:defRPr/>
              </a:pPr>
              <a:t>‹#›</a:t>
            </a:fld>
            <a:endParaRPr lang="en-US" altLang="en-US"/>
          </a:p>
        </p:txBody>
      </p:sp>
    </p:spTree>
    <p:extLst>
      <p:ext uri="{BB962C8B-B14F-4D97-AF65-F5344CB8AC3E}">
        <p14:creationId xmlns:p14="http://schemas.microsoft.com/office/powerpoint/2010/main" val="2669245277"/>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DA14A479-7669-F34C-B465-8F92DC6094F9}" type="slidenum">
              <a:rPr lang="en-US" altLang="en-US"/>
              <a:pPr>
                <a:defRPr/>
              </a:pPr>
              <a:t>‹#›</a:t>
            </a:fld>
            <a:endParaRPr lang="en-US" altLang="en-US"/>
          </a:p>
        </p:txBody>
      </p:sp>
    </p:spTree>
    <p:extLst>
      <p:ext uri="{BB962C8B-B14F-4D97-AF65-F5344CB8AC3E}">
        <p14:creationId xmlns:p14="http://schemas.microsoft.com/office/powerpoint/2010/main" val="3286152300"/>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82B8AD63-067C-CB4C-A624-3B5A1EC043B3}" type="slidenum">
              <a:rPr lang="en-US" altLang="en-US"/>
              <a:pPr>
                <a:defRPr/>
              </a:pPr>
              <a:t>‹#›</a:t>
            </a:fld>
            <a:endParaRPr lang="en-US" altLang="en-US"/>
          </a:p>
        </p:txBody>
      </p:sp>
    </p:spTree>
    <p:extLst>
      <p:ext uri="{BB962C8B-B14F-4D97-AF65-F5344CB8AC3E}">
        <p14:creationId xmlns:p14="http://schemas.microsoft.com/office/powerpoint/2010/main" val="1029636033"/>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77BEA5F1-A4EF-2942-94D1-FBA5332008C3}" type="slidenum">
              <a:rPr lang="en-US" altLang="en-US"/>
              <a:pPr>
                <a:defRPr/>
              </a:pPr>
              <a:t>‹#›</a:t>
            </a:fld>
            <a:endParaRPr lang="en-US" altLang="en-US"/>
          </a:p>
        </p:txBody>
      </p:sp>
    </p:spTree>
    <p:extLst>
      <p:ext uri="{BB962C8B-B14F-4D97-AF65-F5344CB8AC3E}">
        <p14:creationId xmlns:p14="http://schemas.microsoft.com/office/powerpoint/2010/main" val="4277389745"/>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8B91A747-713C-864B-BF86-EC1FD938DA1F}" type="slidenum">
              <a:rPr lang="en-US" altLang="en-US"/>
              <a:pPr>
                <a:defRPr/>
              </a:pPr>
              <a:t>‹#›</a:t>
            </a:fld>
            <a:endParaRPr lang="en-US" altLang="en-US"/>
          </a:p>
        </p:txBody>
      </p:sp>
    </p:spTree>
    <p:extLst>
      <p:ext uri="{BB962C8B-B14F-4D97-AF65-F5344CB8AC3E}">
        <p14:creationId xmlns:p14="http://schemas.microsoft.com/office/powerpoint/2010/main" val="2071793813"/>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ECE137BB-ED14-FE4D-A877-90D513740374}" type="slidenum">
              <a:rPr lang="en-US" altLang="en-US"/>
              <a:pPr>
                <a:defRPr/>
              </a:pPr>
              <a:t>‹#›</a:t>
            </a:fld>
            <a:endParaRPr lang="en-US" altLang="en-US"/>
          </a:p>
        </p:txBody>
      </p:sp>
    </p:spTree>
    <p:extLst>
      <p:ext uri="{BB962C8B-B14F-4D97-AF65-F5344CB8AC3E}">
        <p14:creationId xmlns:p14="http://schemas.microsoft.com/office/powerpoint/2010/main" val="1720385761"/>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931BAB59-0B37-E744-B4B5-51E8CF51E598}" type="slidenum">
              <a:rPr lang="en-US" altLang="en-US"/>
              <a:pPr>
                <a:defRPr/>
              </a:pPr>
              <a:t>‹#›</a:t>
            </a:fld>
            <a:endParaRPr lang="en-US" altLang="en-US"/>
          </a:p>
        </p:txBody>
      </p:sp>
    </p:spTree>
    <p:extLst>
      <p:ext uri="{BB962C8B-B14F-4D97-AF65-F5344CB8AC3E}">
        <p14:creationId xmlns:p14="http://schemas.microsoft.com/office/powerpoint/2010/main" val="3047019359"/>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5846E0E-DB91-8143-BB5D-4E44299E8C7A}" type="slidenum">
              <a:rPr lang="en-US" altLang="en-US"/>
              <a:pPr>
                <a:defRPr/>
              </a:pPr>
              <a:t>‹#›</a:t>
            </a:fld>
            <a:endParaRPr lang="en-US" altLang="en-US"/>
          </a:p>
        </p:txBody>
      </p:sp>
    </p:spTree>
    <p:extLst>
      <p:ext uri="{BB962C8B-B14F-4D97-AF65-F5344CB8AC3E}">
        <p14:creationId xmlns:p14="http://schemas.microsoft.com/office/powerpoint/2010/main" val="4272754191"/>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BB22F3D8-372A-7E4F-BAF0-2B62E16D72F9}"/>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2538D10A-B20C-1F4A-A69F-0F0B507B6CBC}"/>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323C0A52-D6B6-4A4D-BD73-5955293DBD07}"/>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203D96CF-D2B5-284A-8A3B-88E2B14F16CA}"/>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9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ECE92EBB-E8F1-BB42-9972-9FC2F1E39DD3}"/>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D815D7EE-6875-8949-837F-2AE3A4F79FD4}"/>
              </a:ext>
            </a:extLst>
          </p:cNvPr>
          <p:cNvSpPr>
            <a:spLocks noGrp="1" noChangeArrowheads="1"/>
          </p:cNvSpPr>
          <p:nvPr>
            <p:ph type="sldNum" sz="quarter" idx="12"/>
          </p:nvPr>
        </p:nvSpPr>
        <p:spPr/>
        <p:txBody>
          <a:bodyPr/>
          <a:lstStyle>
            <a:lvl1pPr>
              <a:defRPr sz="900"/>
            </a:lvl1pPr>
          </a:lstStyle>
          <a:p>
            <a:pPr>
              <a:defRPr/>
            </a:pPr>
            <a:fld id="{800691C5-9FA5-3F46-90A7-ED5D0D102BB3}" type="slidenum">
              <a:rPr lang="en-US" altLang="en-US"/>
              <a:pPr>
                <a:defRPr/>
              </a:pPr>
              <a:t>‹#›</a:t>
            </a:fld>
            <a:endParaRPr lang="en-US" altLang="en-US"/>
          </a:p>
        </p:txBody>
      </p:sp>
    </p:spTree>
    <p:extLst>
      <p:ext uri="{BB962C8B-B14F-4D97-AF65-F5344CB8AC3E}">
        <p14:creationId xmlns:p14="http://schemas.microsoft.com/office/powerpoint/2010/main" val="1963305066"/>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30D4116A-1656-924F-8339-968CDC00B50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A92E4BB7-CF8F-934D-88CB-2C51D02F6495}"/>
              </a:ext>
            </a:extLst>
          </p:cNvPr>
          <p:cNvSpPr>
            <a:spLocks noGrp="1" noChangeArrowheads="1"/>
          </p:cNvSpPr>
          <p:nvPr>
            <p:ph type="sldNum" sz="quarter" idx="11"/>
          </p:nvPr>
        </p:nvSpPr>
        <p:spPr>
          <a:ln/>
        </p:spPr>
        <p:txBody>
          <a:bodyPr/>
          <a:lstStyle>
            <a:lvl1pPr>
              <a:defRPr/>
            </a:lvl1pPr>
          </a:lstStyle>
          <a:p>
            <a:pPr>
              <a:defRPr/>
            </a:pPr>
            <a:fld id="{8DE33320-76E4-0249-8CA9-3902D97168FA}" type="slidenum">
              <a:rPr lang="en-US" altLang="en-US"/>
              <a:pPr>
                <a:defRPr/>
              </a:pPr>
              <a:t>‹#›</a:t>
            </a:fld>
            <a:endParaRPr lang="en-US" altLang="en-US"/>
          </a:p>
        </p:txBody>
      </p:sp>
    </p:spTree>
    <p:extLst>
      <p:ext uri="{BB962C8B-B14F-4D97-AF65-F5344CB8AC3E}">
        <p14:creationId xmlns:p14="http://schemas.microsoft.com/office/powerpoint/2010/main" val="2488530309"/>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t>Click to edit Master text styles</a:t>
            </a:r>
          </a:p>
        </p:txBody>
      </p:sp>
      <p:sp>
        <p:nvSpPr>
          <p:cNvPr id="4" name="Rectangle 1029">
            <a:extLst>
              <a:ext uri="{FF2B5EF4-FFF2-40B4-BE49-F238E27FC236}">
                <a16:creationId xmlns:a16="http://schemas.microsoft.com/office/drawing/2014/main" id="{2D009077-10AD-0947-8806-7D3C25918E6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AA347429-32EA-F843-AE5C-FC1A699EBC2F}"/>
              </a:ext>
            </a:extLst>
          </p:cNvPr>
          <p:cNvSpPr>
            <a:spLocks noGrp="1" noChangeArrowheads="1"/>
          </p:cNvSpPr>
          <p:nvPr>
            <p:ph type="sldNum" sz="quarter" idx="11"/>
          </p:nvPr>
        </p:nvSpPr>
        <p:spPr>
          <a:ln/>
        </p:spPr>
        <p:txBody>
          <a:bodyPr/>
          <a:lstStyle>
            <a:lvl1pPr>
              <a:defRPr/>
            </a:lvl1pPr>
          </a:lstStyle>
          <a:p>
            <a:pPr>
              <a:defRPr/>
            </a:pPr>
            <a:fld id="{06FAB052-3664-BF4F-993F-29369860E1D8}" type="slidenum">
              <a:rPr lang="en-US" altLang="en-US"/>
              <a:pPr>
                <a:defRPr/>
              </a:pPr>
              <a:t>‹#›</a:t>
            </a:fld>
            <a:endParaRPr lang="en-US" altLang="en-US"/>
          </a:p>
        </p:txBody>
      </p:sp>
    </p:spTree>
    <p:extLst>
      <p:ext uri="{BB962C8B-B14F-4D97-AF65-F5344CB8AC3E}">
        <p14:creationId xmlns:p14="http://schemas.microsoft.com/office/powerpoint/2010/main" val="247764820"/>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4642810-0270-CB48-A1CA-24DCF4455E9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431DA97B-4E00-DC4F-B7DB-18E15C434422}"/>
              </a:ext>
            </a:extLst>
          </p:cNvPr>
          <p:cNvSpPr>
            <a:spLocks noGrp="1" noChangeArrowheads="1"/>
          </p:cNvSpPr>
          <p:nvPr>
            <p:ph type="sldNum" sz="quarter" idx="11"/>
          </p:nvPr>
        </p:nvSpPr>
        <p:spPr>
          <a:ln/>
        </p:spPr>
        <p:txBody>
          <a:bodyPr/>
          <a:lstStyle>
            <a:lvl1pPr>
              <a:defRPr/>
            </a:lvl1pPr>
          </a:lstStyle>
          <a:p>
            <a:pPr>
              <a:defRPr/>
            </a:pPr>
            <a:fld id="{6C6EB4A5-7404-294B-999D-175F606D6201}" type="slidenum">
              <a:rPr lang="en-US" altLang="en-US"/>
              <a:pPr>
                <a:defRPr/>
              </a:pPr>
              <a:t>‹#›</a:t>
            </a:fld>
            <a:endParaRPr lang="en-US" altLang="en-US"/>
          </a:p>
        </p:txBody>
      </p:sp>
    </p:spTree>
    <p:extLst>
      <p:ext uri="{BB962C8B-B14F-4D97-AF65-F5344CB8AC3E}">
        <p14:creationId xmlns:p14="http://schemas.microsoft.com/office/powerpoint/2010/main" val="1706209060"/>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24BD8FCD-1BEB-6A42-B8B1-C39ED5BE279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91A21973-5A9E-154E-A49A-033DD08EB7E1}"/>
              </a:ext>
            </a:extLst>
          </p:cNvPr>
          <p:cNvSpPr>
            <a:spLocks noGrp="1" noChangeArrowheads="1"/>
          </p:cNvSpPr>
          <p:nvPr>
            <p:ph type="sldNum" sz="quarter" idx="11"/>
          </p:nvPr>
        </p:nvSpPr>
        <p:spPr>
          <a:ln/>
        </p:spPr>
        <p:txBody>
          <a:bodyPr/>
          <a:lstStyle>
            <a:lvl1pPr>
              <a:defRPr/>
            </a:lvl1pPr>
          </a:lstStyle>
          <a:p>
            <a:pPr>
              <a:defRPr/>
            </a:pPr>
            <a:fld id="{08A13A1E-7D24-2943-AA19-843CF9E69946}" type="slidenum">
              <a:rPr lang="en-US" altLang="en-US"/>
              <a:pPr>
                <a:defRPr/>
              </a:pPr>
              <a:t>‹#›</a:t>
            </a:fld>
            <a:endParaRPr lang="en-US" altLang="en-US"/>
          </a:p>
        </p:txBody>
      </p:sp>
    </p:spTree>
    <p:extLst>
      <p:ext uri="{BB962C8B-B14F-4D97-AF65-F5344CB8AC3E}">
        <p14:creationId xmlns:p14="http://schemas.microsoft.com/office/powerpoint/2010/main" val="221435733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DB659D62-F008-694B-A107-310AB43E4CD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866F093A-DC6C-3444-8F25-CDFB50F79EDF}"/>
              </a:ext>
            </a:extLst>
          </p:cNvPr>
          <p:cNvSpPr>
            <a:spLocks noGrp="1" noChangeArrowheads="1"/>
          </p:cNvSpPr>
          <p:nvPr>
            <p:ph type="sldNum" sz="quarter" idx="11"/>
          </p:nvPr>
        </p:nvSpPr>
        <p:spPr>
          <a:ln/>
        </p:spPr>
        <p:txBody>
          <a:bodyPr/>
          <a:lstStyle>
            <a:lvl1pPr>
              <a:defRPr/>
            </a:lvl1pPr>
          </a:lstStyle>
          <a:p>
            <a:pPr>
              <a:defRPr/>
            </a:pPr>
            <a:fld id="{3BD812E9-CA0A-8244-A046-0571FC545305}" type="slidenum">
              <a:rPr lang="en-US" altLang="en-US"/>
              <a:pPr>
                <a:defRPr/>
              </a:pPr>
              <a:t>‹#›</a:t>
            </a:fld>
            <a:endParaRPr lang="en-US" altLang="en-US"/>
          </a:p>
        </p:txBody>
      </p:sp>
    </p:spTree>
    <p:extLst>
      <p:ext uri="{BB962C8B-B14F-4D97-AF65-F5344CB8AC3E}">
        <p14:creationId xmlns:p14="http://schemas.microsoft.com/office/powerpoint/2010/main" val="138566752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F96B94DE-149A-A84D-858F-4D5B428FA7A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24B1C692-591D-3346-8E1A-A19CC1BBF043}"/>
              </a:ext>
            </a:extLst>
          </p:cNvPr>
          <p:cNvSpPr>
            <a:spLocks noGrp="1" noChangeArrowheads="1"/>
          </p:cNvSpPr>
          <p:nvPr>
            <p:ph type="sldNum" sz="quarter" idx="11"/>
          </p:nvPr>
        </p:nvSpPr>
        <p:spPr>
          <a:ln/>
        </p:spPr>
        <p:txBody>
          <a:bodyPr/>
          <a:lstStyle>
            <a:lvl1pPr>
              <a:defRPr/>
            </a:lvl1pPr>
          </a:lstStyle>
          <a:p>
            <a:pPr>
              <a:defRPr/>
            </a:pPr>
            <a:fld id="{1D4001C4-BF5C-F640-BD99-70162C2025EC}" type="slidenum">
              <a:rPr lang="en-US" altLang="en-US"/>
              <a:pPr>
                <a:defRPr/>
              </a:pPr>
              <a:t>‹#›</a:t>
            </a:fld>
            <a:endParaRPr lang="en-US" altLang="en-US"/>
          </a:p>
        </p:txBody>
      </p:sp>
    </p:spTree>
    <p:extLst>
      <p:ext uri="{BB962C8B-B14F-4D97-AF65-F5344CB8AC3E}">
        <p14:creationId xmlns:p14="http://schemas.microsoft.com/office/powerpoint/2010/main" val="334594927"/>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Rectangle 1029">
            <a:extLst>
              <a:ext uri="{FF2B5EF4-FFF2-40B4-BE49-F238E27FC236}">
                <a16:creationId xmlns:a16="http://schemas.microsoft.com/office/drawing/2014/main" id="{7690CA2F-7EF4-4D4B-B05E-9CD06D97C0C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3EF9E563-85B6-884B-A069-BAB01B87B7D8}"/>
              </a:ext>
            </a:extLst>
          </p:cNvPr>
          <p:cNvSpPr>
            <a:spLocks noGrp="1" noChangeArrowheads="1"/>
          </p:cNvSpPr>
          <p:nvPr>
            <p:ph type="sldNum" sz="quarter" idx="11"/>
          </p:nvPr>
        </p:nvSpPr>
        <p:spPr>
          <a:ln/>
        </p:spPr>
        <p:txBody>
          <a:bodyPr/>
          <a:lstStyle>
            <a:lvl1pPr>
              <a:defRPr/>
            </a:lvl1pPr>
          </a:lstStyle>
          <a:p>
            <a:pPr>
              <a:defRPr/>
            </a:pPr>
            <a:fld id="{7D3D0717-7499-9E44-845B-E851FCB16976}" type="slidenum">
              <a:rPr lang="en-US" altLang="en-US"/>
              <a:pPr>
                <a:defRPr/>
              </a:pPr>
              <a:t>‹#›</a:t>
            </a:fld>
            <a:endParaRPr lang="en-US" altLang="en-US"/>
          </a:p>
        </p:txBody>
      </p:sp>
    </p:spTree>
    <p:extLst>
      <p:ext uri="{BB962C8B-B14F-4D97-AF65-F5344CB8AC3E}">
        <p14:creationId xmlns:p14="http://schemas.microsoft.com/office/powerpoint/2010/main" val="734502598"/>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Rectangle 1029">
            <a:extLst>
              <a:ext uri="{FF2B5EF4-FFF2-40B4-BE49-F238E27FC236}">
                <a16:creationId xmlns:a16="http://schemas.microsoft.com/office/drawing/2014/main" id="{9562426B-A5A0-F944-991E-0F589442A93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EBECD59-3F6D-0145-A9B5-5EE2DF859F8B}"/>
              </a:ext>
            </a:extLst>
          </p:cNvPr>
          <p:cNvSpPr>
            <a:spLocks noGrp="1" noChangeArrowheads="1"/>
          </p:cNvSpPr>
          <p:nvPr>
            <p:ph type="sldNum" sz="quarter" idx="11"/>
          </p:nvPr>
        </p:nvSpPr>
        <p:spPr>
          <a:ln/>
        </p:spPr>
        <p:txBody>
          <a:bodyPr/>
          <a:lstStyle>
            <a:lvl1pPr>
              <a:defRPr/>
            </a:lvl1pPr>
          </a:lstStyle>
          <a:p>
            <a:pPr>
              <a:defRPr/>
            </a:pPr>
            <a:fld id="{25E9139E-1132-E74D-AAEB-A81F8150B18F}" type="slidenum">
              <a:rPr lang="en-US" altLang="en-US"/>
              <a:pPr>
                <a:defRPr/>
              </a:pPr>
              <a:t>‹#›</a:t>
            </a:fld>
            <a:endParaRPr lang="en-US" altLang="en-US"/>
          </a:p>
        </p:txBody>
      </p:sp>
    </p:spTree>
    <p:extLst>
      <p:ext uri="{BB962C8B-B14F-4D97-AF65-F5344CB8AC3E}">
        <p14:creationId xmlns:p14="http://schemas.microsoft.com/office/powerpoint/2010/main" val="1757379254"/>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BB00FC4D-28B2-774A-BDF5-CB3A5D1E70E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EBDB0E60-2A7B-1B44-BB6D-97BF3A139C97}"/>
              </a:ext>
            </a:extLst>
          </p:cNvPr>
          <p:cNvSpPr>
            <a:spLocks noGrp="1" noChangeArrowheads="1"/>
          </p:cNvSpPr>
          <p:nvPr>
            <p:ph type="sldNum" sz="quarter" idx="11"/>
          </p:nvPr>
        </p:nvSpPr>
        <p:spPr>
          <a:ln/>
        </p:spPr>
        <p:txBody>
          <a:bodyPr/>
          <a:lstStyle>
            <a:lvl1pPr>
              <a:defRPr/>
            </a:lvl1pPr>
          </a:lstStyle>
          <a:p>
            <a:pPr>
              <a:defRPr/>
            </a:pPr>
            <a:fld id="{FC5C9412-F662-064D-BEDC-D33A60B08A72}" type="slidenum">
              <a:rPr lang="en-US" altLang="en-US"/>
              <a:pPr>
                <a:defRPr/>
              </a:pPr>
              <a:t>‹#›</a:t>
            </a:fld>
            <a:endParaRPr lang="en-US" altLang="en-US"/>
          </a:p>
        </p:txBody>
      </p:sp>
    </p:spTree>
    <p:extLst>
      <p:ext uri="{BB962C8B-B14F-4D97-AF65-F5344CB8AC3E}">
        <p14:creationId xmlns:p14="http://schemas.microsoft.com/office/powerpoint/2010/main" val="258763357"/>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10E3EA30-DFF3-9C4B-9691-5C9AAB88EB4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2B2EE262-3A13-4443-80B8-614C7A4B25F7}"/>
              </a:ext>
            </a:extLst>
          </p:cNvPr>
          <p:cNvSpPr>
            <a:spLocks noGrp="1" noChangeArrowheads="1"/>
          </p:cNvSpPr>
          <p:nvPr>
            <p:ph type="sldNum" sz="quarter" idx="11"/>
          </p:nvPr>
        </p:nvSpPr>
        <p:spPr>
          <a:ln/>
        </p:spPr>
        <p:txBody>
          <a:bodyPr/>
          <a:lstStyle>
            <a:lvl1pPr>
              <a:defRPr/>
            </a:lvl1pPr>
          </a:lstStyle>
          <a:p>
            <a:pPr>
              <a:defRPr/>
            </a:pPr>
            <a:fld id="{C5970A1F-36EE-AC4A-B790-1CFE7EECDED3}" type="slidenum">
              <a:rPr lang="en-US" altLang="en-US"/>
              <a:pPr>
                <a:defRPr/>
              </a:pPr>
              <a:t>‹#›</a:t>
            </a:fld>
            <a:endParaRPr lang="en-US" altLang="en-US"/>
          </a:p>
        </p:txBody>
      </p:sp>
    </p:spTree>
    <p:extLst>
      <p:ext uri="{BB962C8B-B14F-4D97-AF65-F5344CB8AC3E}">
        <p14:creationId xmlns:p14="http://schemas.microsoft.com/office/powerpoint/2010/main" val="3133246141"/>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A476F68-C964-6F4C-B323-CADD64DDE3D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F4A41114-0EC5-4244-A8AE-388F27C49018}"/>
              </a:ext>
            </a:extLst>
          </p:cNvPr>
          <p:cNvSpPr>
            <a:spLocks noGrp="1" noChangeArrowheads="1"/>
          </p:cNvSpPr>
          <p:nvPr>
            <p:ph type="sldNum" sz="quarter" idx="11"/>
          </p:nvPr>
        </p:nvSpPr>
        <p:spPr>
          <a:ln/>
        </p:spPr>
        <p:txBody>
          <a:bodyPr/>
          <a:lstStyle>
            <a:lvl1pPr>
              <a:defRPr/>
            </a:lvl1pPr>
          </a:lstStyle>
          <a:p>
            <a:pPr>
              <a:defRPr/>
            </a:pPr>
            <a:fld id="{C811C9BF-9555-1749-A87B-CA7C52D013D0}" type="slidenum">
              <a:rPr lang="en-US" altLang="en-US"/>
              <a:pPr>
                <a:defRPr/>
              </a:pPr>
              <a:t>‹#›</a:t>
            </a:fld>
            <a:endParaRPr lang="en-US" altLang="en-US"/>
          </a:p>
        </p:txBody>
      </p:sp>
    </p:spTree>
    <p:extLst>
      <p:ext uri="{BB962C8B-B14F-4D97-AF65-F5344CB8AC3E}">
        <p14:creationId xmlns:p14="http://schemas.microsoft.com/office/powerpoint/2010/main" val="1174632216"/>
      </p:ext>
    </p:extLst>
  </p:cSld>
  <p:clrMapOvr>
    <a:masterClrMapping/>
  </p:clrMapOvr>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theme" Target="../theme/theme2.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slideLayout" Target="../slideLayouts/slideLayout15.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theme" Target="../theme/theme3.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29577614"/>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defRPr>
            </a:lvl1pPr>
          </a:lstStyle>
          <a:p>
            <a:pPr>
              <a:defRPr/>
            </a:pPr>
            <a:fld id="{F4A8B300-57DC-AA40-A8ED-06B05AC83B03}" type="slidenum">
              <a:rPr lang="en-US" altLang="en-US"/>
              <a:pPr>
                <a:defRPr/>
              </a:pPr>
              <a:t>‹#›</a:t>
            </a:fld>
            <a:endParaRPr lang="en-US" altLang="en-US"/>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80114931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25666" name="Rectangle 1026">
            <a:extLst>
              <a:ext uri="{FF2B5EF4-FFF2-40B4-BE49-F238E27FC236}">
                <a16:creationId xmlns:a16="http://schemas.microsoft.com/office/drawing/2014/main" id="{767842EF-2E87-9649-8E4C-4EF07515E69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625667" name="Rectangle 1027">
            <a:extLst>
              <a:ext uri="{FF2B5EF4-FFF2-40B4-BE49-F238E27FC236}">
                <a16:creationId xmlns:a16="http://schemas.microsoft.com/office/drawing/2014/main" id="{7F46E882-405C-294F-A176-5EB4B6E5E8E2}"/>
              </a:ext>
            </a:extLst>
          </p:cNvPr>
          <p:cNvSpPr>
            <a:spLocks noGrp="1" noChangeArrowheads="1"/>
          </p:cNvSpPr>
          <p:nvPr>
            <p:ph type="body" idx="1"/>
          </p:nvPr>
        </p:nvSpPr>
        <p:spPr bwMode="auto">
          <a:xfrm>
            <a:off x="228600" y="898527"/>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3955FDDD-00C5-1D4C-912E-1BDB0E3BD330}"/>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9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2C1267A1-BE40-C34F-A587-D92B7D4A5D5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solidFill>
                  <a:srgbClr val="000000"/>
                </a:solidFill>
                <a:latin typeface="Garamond" charset="0"/>
              </a:defRPr>
            </a:lvl1pPr>
          </a:lstStyle>
          <a:p>
            <a:pPr>
              <a:defRPr/>
            </a:pPr>
            <a:fld id="{B1C60925-3F6D-0244-A63C-8428EA4EFD07}" type="slidenum">
              <a:rPr lang="en-US" altLang="en-US"/>
              <a:pPr>
                <a:defRPr/>
              </a:pPr>
              <a:t>‹#›</a:t>
            </a:fld>
            <a:endParaRPr lang="en-US" altLang="en-US"/>
          </a:p>
        </p:txBody>
      </p:sp>
      <p:sp>
        <p:nvSpPr>
          <p:cNvPr id="625670" name="Line 1032">
            <a:extLst>
              <a:ext uri="{FF2B5EF4-FFF2-40B4-BE49-F238E27FC236}">
                <a16:creationId xmlns:a16="http://schemas.microsoft.com/office/drawing/2014/main" id="{BEFE2080-76AE-4B40-AEAD-392FD767B10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25671" name="Line 1033">
            <a:extLst>
              <a:ext uri="{FF2B5EF4-FFF2-40B4-BE49-F238E27FC236}">
                <a16:creationId xmlns:a16="http://schemas.microsoft.com/office/drawing/2014/main" id="{23A53299-EA82-2047-A09E-6BA500656893}"/>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643053882"/>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Lst>
  <p:transition/>
  <p:hf hdr="0" ftr="0" dt="0"/>
  <p:txStyles>
    <p:titleStyle>
      <a:lvl1pPr algn="l" rtl="0" eaLnBrk="0" fontAlgn="base" hangingPunct="0">
        <a:spcBef>
          <a:spcPct val="0"/>
        </a:spcBef>
        <a:spcAft>
          <a:spcPct val="0"/>
        </a:spcAft>
        <a:defRPr sz="3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3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3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3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3000">
          <a:solidFill>
            <a:schemeClr val="tx2"/>
          </a:solidFill>
          <a:latin typeface="Garamond" pitchFamily="18" charset="0"/>
          <a:ea typeface="ＭＳ Ｐゴシック" charset="0"/>
          <a:cs typeface="ＭＳ Ｐゴシック" charset="0"/>
        </a:defRPr>
      </a:lvl5pPr>
      <a:lvl6pPr marL="342900" algn="l" rtl="0" fontAlgn="base">
        <a:spcBef>
          <a:spcPct val="0"/>
        </a:spcBef>
        <a:spcAft>
          <a:spcPct val="0"/>
        </a:spcAft>
        <a:defRPr sz="3000">
          <a:solidFill>
            <a:schemeClr val="tx2"/>
          </a:solidFill>
          <a:latin typeface="Garamond" pitchFamily="18" charset="0"/>
        </a:defRPr>
      </a:lvl6pPr>
      <a:lvl7pPr marL="685800" algn="l" rtl="0" fontAlgn="base">
        <a:spcBef>
          <a:spcPct val="0"/>
        </a:spcBef>
        <a:spcAft>
          <a:spcPct val="0"/>
        </a:spcAft>
        <a:defRPr sz="3000">
          <a:solidFill>
            <a:schemeClr val="tx2"/>
          </a:solidFill>
          <a:latin typeface="Garamond" pitchFamily="18" charset="0"/>
        </a:defRPr>
      </a:lvl7pPr>
      <a:lvl8pPr marL="1028700" algn="l" rtl="0" fontAlgn="base">
        <a:spcBef>
          <a:spcPct val="0"/>
        </a:spcBef>
        <a:spcAft>
          <a:spcPct val="0"/>
        </a:spcAft>
        <a:defRPr sz="3000">
          <a:solidFill>
            <a:schemeClr val="tx2"/>
          </a:solidFill>
          <a:latin typeface="Garamond" pitchFamily="18" charset="0"/>
        </a:defRPr>
      </a:lvl8pPr>
      <a:lvl9pPr marL="1371600" algn="l" rtl="0" fontAlgn="base">
        <a:spcBef>
          <a:spcPct val="0"/>
        </a:spcBef>
        <a:spcAft>
          <a:spcPct val="0"/>
        </a:spcAft>
        <a:defRPr sz="3000">
          <a:solidFill>
            <a:schemeClr val="tx2"/>
          </a:solidFill>
          <a:latin typeface="Garamond" pitchFamily="18" charset="0"/>
        </a:defRPr>
      </a:lvl9pPr>
    </p:titleStyle>
    <p:bodyStyle>
      <a:lvl1pPr marL="257175" indent="-257175" algn="l" rtl="0" eaLnBrk="0" fontAlgn="base" hangingPunct="0">
        <a:spcBef>
          <a:spcPct val="20000"/>
        </a:spcBef>
        <a:spcAft>
          <a:spcPct val="0"/>
        </a:spcAft>
        <a:buClr>
          <a:schemeClr val="accent1"/>
        </a:buClr>
        <a:buSzPct val="65000"/>
        <a:buFont typeface="Wingdings" pitchFamily="2" charset="2"/>
        <a:buChar char="n"/>
        <a:defRPr sz="1800">
          <a:solidFill>
            <a:schemeClr val="tx1"/>
          </a:solidFill>
          <a:latin typeface="+mn-lt"/>
          <a:ea typeface="ＭＳ Ｐゴシック" charset="0"/>
          <a:cs typeface="ＭＳ Ｐゴシック" charset="0"/>
        </a:defRPr>
      </a:lvl1pPr>
      <a:lvl2pPr marL="502444" indent="-244079" algn="l" rtl="0" eaLnBrk="0" fontAlgn="base" hangingPunct="0">
        <a:spcBef>
          <a:spcPct val="20000"/>
        </a:spcBef>
        <a:spcAft>
          <a:spcPct val="0"/>
        </a:spcAft>
        <a:buClr>
          <a:schemeClr val="accent2"/>
        </a:buClr>
        <a:buSzPct val="60000"/>
        <a:buFont typeface="Wingdings" pitchFamily="2" charset="2"/>
        <a:buChar char="q"/>
        <a:defRPr sz="1650">
          <a:solidFill>
            <a:schemeClr val="tx1"/>
          </a:solidFill>
          <a:latin typeface="+mn-lt"/>
          <a:ea typeface="ＭＳ Ｐゴシック" pitchFamily="-106" charset="-128"/>
        </a:defRPr>
      </a:lvl2pPr>
      <a:lvl3pPr marL="766763" indent="-263129" algn="l" rtl="0" eaLnBrk="0" fontAlgn="base" hangingPunct="0">
        <a:spcBef>
          <a:spcPct val="20000"/>
        </a:spcBef>
        <a:spcAft>
          <a:spcPct val="0"/>
        </a:spcAft>
        <a:buClr>
          <a:schemeClr val="accent1"/>
        </a:buClr>
        <a:buSzPct val="65000"/>
        <a:buFont typeface="Wingdings" pitchFamily="2" charset="2"/>
        <a:buChar char="n"/>
        <a:defRPr sz="1500">
          <a:solidFill>
            <a:schemeClr val="tx1"/>
          </a:solidFill>
          <a:latin typeface="+mn-lt"/>
          <a:ea typeface="ＭＳ Ｐゴシック" pitchFamily="-106" charset="-128"/>
        </a:defRPr>
      </a:lvl3pPr>
      <a:lvl4pPr marL="1004888" indent="-23693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260872" indent="-254794" algn="l" rtl="0" eaLnBrk="0" fontAlgn="base" hangingPunct="0">
        <a:spcBef>
          <a:spcPct val="20000"/>
        </a:spcBef>
        <a:spcAft>
          <a:spcPct val="0"/>
        </a:spcAft>
        <a:buClr>
          <a:schemeClr val="accent1"/>
        </a:buClr>
        <a:buSzPct val="75000"/>
        <a:buFont typeface="Wingdings" pitchFamily="2" charset="2"/>
        <a:buChar char="§"/>
        <a:defRPr sz="1200">
          <a:solidFill>
            <a:schemeClr val="tx1"/>
          </a:solidFill>
          <a:latin typeface="+mn-lt"/>
          <a:ea typeface="ＭＳ Ｐゴシック" pitchFamily="-106" charset="-128"/>
        </a:defRPr>
      </a:lvl5pPr>
      <a:lvl6pPr marL="16037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4.xml"/><Relationship Id="rId5" Type="http://schemas.openxmlformats.org/officeDocument/2006/relationships/image" Target="../media/image4.emf"/><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7.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3" Type="http://schemas.openxmlformats.org/officeDocument/2006/relationships/hyperlink" Target="https://arxiv.org/pdf/2211.05838" TargetMode="External"/><Relationship Id="rId2" Type="http://schemas.openxmlformats.org/officeDocument/2006/relationships/image" Target="../media/image10.png"/><Relationship Id="rId1" Type="http://schemas.openxmlformats.org/officeDocument/2006/relationships/slideLayout" Target="../slideLayouts/slideLayout17.xml"/><Relationship Id="rId4" Type="http://schemas.openxmlformats.org/officeDocument/2006/relationships/hyperlink" Target="https://github.com/CMU-SAFARI/DRAM-Bender" TargetMode="External"/></Relationships>
</file>

<file path=ppt/slides/_rels/slide2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17.xml"/></Relationships>
</file>

<file path=ppt/slides/_rels/slide3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7.xml"/></Relationships>
</file>

<file path=ppt/slides/_rels/slide3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7.xml"/></Relationships>
</file>

<file path=ppt/slides/_rels/slide3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7.xml"/></Relationships>
</file>

<file path=ppt/slides/_rels/slide3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1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7.xml"/></Relationships>
</file>

<file path=ppt/slides/_rels/slide4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7.xml"/></Relationships>
</file>

<file path=ppt/slides/_rels/slide50.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2.png"/><Relationship Id="rId2" Type="http://schemas.openxmlformats.org/officeDocument/2006/relationships/notesSlide" Target="../notesSlides/notesSlide19.xml"/><Relationship Id="rId1" Type="http://schemas.openxmlformats.org/officeDocument/2006/relationships/slideLayout" Target="../slideLayouts/slideLayout16.xml"/><Relationship Id="rId6" Type="http://schemas.openxmlformats.org/officeDocument/2006/relationships/image" Target="../media/image21.png"/><Relationship Id="rId5" Type="http://schemas.openxmlformats.org/officeDocument/2006/relationships/image" Target="../media/image4.emf"/><Relationship Id="rId4" Type="http://schemas.openxmlformats.org/officeDocument/2006/relationships/image" Target="../media/image3.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4"/>
          <p:cNvSpPr>
            <a:spLocks noGrp="1" noChangeArrowheads="1"/>
          </p:cNvSpPr>
          <p:nvPr>
            <p:ph type="ctrTitle"/>
          </p:nvPr>
        </p:nvSpPr>
        <p:spPr>
          <a:xfrm>
            <a:off x="396081" y="1151724"/>
            <a:ext cx="8428037" cy="2198749"/>
          </a:xfrm>
        </p:spPr>
        <p:txBody>
          <a:bodyPr anchor="ctr"/>
          <a:lstStyle/>
          <a:p>
            <a:pPr algn="ctr" eaLnBrk="1" hangingPunct="1"/>
            <a:r>
              <a:rPr lang="en-US" altLang="en-US" sz="4000" b="1" dirty="0">
                <a:solidFill>
                  <a:srgbClr val="C00000"/>
                </a:solidFill>
                <a:ea typeface="ＭＳ Ｐゴシック" charset="-128"/>
              </a:rPr>
              <a:t>Revisiting DRAM Read Disturbance</a:t>
            </a:r>
            <a:br>
              <a:rPr lang="en-US" altLang="en-US" sz="4400" dirty="0">
                <a:solidFill>
                  <a:srgbClr val="006633"/>
                </a:solidFill>
                <a:ea typeface="ＭＳ Ｐゴシック" panose="020B0600070205080204" pitchFamily="34" charset="-128"/>
              </a:rPr>
            </a:br>
            <a:r>
              <a:rPr lang="en-US" altLang="en-US" sz="3200" dirty="0">
                <a:solidFill>
                  <a:srgbClr val="006633"/>
                </a:solidFill>
                <a:ea typeface="ＭＳ Ｐゴシック" panose="020B0600070205080204" pitchFamily="34" charset="-128"/>
              </a:rPr>
              <a:t>Identifying Inconsistencies Between </a:t>
            </a:r>
            <a:br>
              <a:rPr lang="en-US" altLang="en-US" sz="3200" dirty="0">
                <a:solidFill>
                  <a:srgbClr val="006633"/>
                </a:solidFill>
                <a:ea typeface="ＭＳ Ｐゴシック" panose="020B0600070205080204" pitchFamily="34" charset="-128"/>
              </a:rPr>
            </a:br>
            <a:r>
              <a:rPr lang="en-US" altLang="en-US" sz="3200" dirty="0">
                <a:solidFill>
                  <a:srgbClr val="006633"/>
                </a:solidFill>
                <a:ea typeface="ＭＳ Ｐゴシック" panose="020B0600070205080204" pitchFamily="34" charset="-128"/>
              </a:rPr>
              <a:t>Experimental Characterization and </a:t>
            </a:r>
            <a:br>
              <a:rPr lang="en-US" altLang="en-US" sz="3200" dirty="0">
                <a:solidFill>
                  <a:srgbClr val="006633"/>
                </a:solidFill>
                <a:ea typeface="ＭＳ Ｐゴシック" panose="020B0600070205080204" pitchFamily="34" charset="-128"/>
              </a:rPr>
            </a:br>
            <a:r>
              <a:rPr lang="en-US" altLang="en-US" sz="3200" dirty="0">
                <a:solidFill>
                  <a:srgbClr val="006633"/>
                </a:solidFill>
                <a:ea typeface="ＭＳ Ｐゴシック" panose="020B0600070205080204" pitchFamily="34" charset="-128"/>
              </a:rPr>
              <a:t>Device-Level Studies</a:t>
            </a:r>
            <a:endParaRPr lang="en-US" altLang="en-US" sz="4400" dirty="0">
              <a:ea typeface="ＭＳ Ｐゴシック" charset="-128"/>
            </a:endParaRPr>
          </a:p>
        </p:txBody>
      </p:sp>
      <p:sp>
        <p:nvSpPr>
          <p:cNvPr id="96258" name="Rectangle 5"/>
          <p:cNvSpPr>
            <a:spLocks noGrp="1" noChangeArrowheads="1"/>
          </p:cNvSpPr>
          <p:nvPr>
            <p:ph type="subTitle" idx="1"/>
          </p:nvPr>
        </p:nvSpPr>
        <p:spPr>
          <a:xfrm>
            <a:off x="685799" y="3773573"/>
            <a:ext cx="7821071" cy="2708190"/>
          </a:xfrm>
        </p:spPr>
        <p:txBody>
          <a:bodyPr/>
          <a:lstStyle/>
          <a:p>
            <a:pPr eaLnBrk="1" hangingPunct="1">
              <a:buFont typeface="Wingdings" charset="2"/>
              <a:buNone/>
            </a:pPr>
            <a:r>
              <a:rPr lang="en-US" altLang="en-US" b="1" dirty="0">
                <a:solidFill>
                  <a:srgbClr val="003399"/>
                </a:solidFill>
                <a:ea typeface="ＭＳ Ｐゴシック" charset="-128"/>
              </a:rPr>
              <a:t>Haocong Luo</a:t>
            </a:r>
            <a:r>
              <a:rPr lang="en-US" altLang="en-US" dirty="0">
                <a:solidFill>
                  <a:srgbClr val="003399"/>
                </a:solidFill>
                <a:ea typeface="ＭＳ Ｐゴシック" charset="-128"/>
              </a:rPr>
              <a:t>      İsmail Emir Yüksel       Ataberk Olgun</a:t>
            </a:r>
          </a:p>
          <a:p>
            <a:pPr eaLnBrk="1" hangingPunct="1">
              <a:buFont typeface="Wingdings" charset="2"/>
              <a:buNone/>
            </a:pPr>
            <a:r>
              <a:rPr lang="en-US" altLang="en-US" dirty="0">
                <a:solidFill>
                  <a:srgbClr val="003399"/>
                </a:solidFill>
                <a:ea typeface="ＭＳ Ｐゴシック" charset="-128"/>
              </a:rPr>
              <a:t>A. Giray Yağlıkçı         Onur Mutlu  </a:t>
            </a:r>
          </a:p>
          <a:p>
            <a:pPr eaLnBrk="1" hangingPunct="1">
              <a:buFont typeface="Wingdings" charset="2"/>
              <a:buNone/>
            </a:pPr>
            <a:endParaRPr lang="en-US" altLang="en-US" sz="700" dirty="0">
              <a:solidFill>
                <a:srgbClr val="003399"/>
              </a:solidFill>
              <a:ea typeface="ＭＳ Ｐゴシック" charset="-128"/>
            </a:endParaRPr>
          </a:p>
          <a:p>
            <a:pPr eaLnBrk="1" hangingPunct="1">
              <a:buFont typeface="Wingdings" charset="2"/>
              <a:buNone/>
            </a:pPr>
            <a:r>
              <a:rPr lang="en-US" altLang="en-US" b="1" dirty="0">
                <a:ea typeface="ＭＳ Ｐゴシック" charset="-128"/>
              </a:rPr>
              <a:t>ETH Zurich</a:t>
            </a:r>
          </a:p>
          <a:p>
            <a:pPr eaLnBrk="1" hangingPunct="1">
              <a:buFont typeface="Wingdings" charset="2"/>
              <a:buNone/>
            </a:pPr>
            <a:endParaRPr lang="en-US" altLang="en-US" sz="500" dirty="0">
              <a:solidFill>
                <a:srgbClr val="003399"/>
              </a:solidFill>
              <a:ea typeface="ＭＳ Ｐゴシック" charset="-128"/>
            </a:endParaRPr>
          </a:p>
          <a:p>
            <a:pPr eaLnBrk="1" hangingPunct="1"/>
            <a:r>
              <a:rPr lang="en-US" altLang="en-US" dirty="0">
                <a:solidFill>
                  <a:schemeClr val="bg1">
                    <a:lumMod val="65000"/>
                  </a:schemeClr>
                </a:solidFill>
                <a:ea typeface="ＭＳ Ｐゴシック" charset="-128"/>
              </a:rPr>
              <a:t>VTS’ 25</a:t>
            </a:r>
          </a:p>
          <a:p>
            <a:pPr eaLnBrk="1" hangingPunct="1">
              <a:buFont typeface="Wingdings" charset="2"/>
              <a:buNone/>
            </a:pPr>
            <a:r>
              <a:rPr lang="en-US" altLang="en-US" dirty="0">
                <a:solidFill>
                  <a:schemeClr val="bg1">
                    <a:lumMod val="65000"/>
                  </a:schemeClr>
                </a:solidFill>
                <a:ea typeface="ＭＳ Ｐゴシック" charset="-128"/>
              </a:rPr>
              <a:t>28 April 2025</a:t>
            </a:r>
          </a:p>
          <a:p>
            <a:pPr eaLnBrk="1" hangingPunct="1">
              <a:buFont typeface="Wingdings" charset="2"/>
              <a:buNone/>
            </a:pPr>
            <a:endParaRPr lang="en-US" altLang="en-US" dirty="0">
              <a:ea typeface="ＭＳ Ｐゴシック" charset="-128"/>
            </a:endParaRPr>
          </a:p>
          <a:p>
            <a:pPr eaLnBrk="1" hangingPunct="1">
              <a:buFont typeface="Wingdings" charset="2"/>
              <a:buNone/>
            </a:pPr>
            <a:endParaRPr lang="en-US" altLang="en-US" dirty="0">
              <a:ea typeface="ＭＳ Ｐゴシック" charset="-128"/>
            </a:endParaRPr>
          </a:p>
          <a:p>
            <a:pPr eaLnBrk="1" hangingPunct="1">
              <a:buFont typeface="Wingdings" charset="2"/>
              <a:buNone/>
            </a:pPr>
            <a:endParaRPr lang="en-US" altLang="en-US" dirty="0">
              <a:ea typeface="ＭＳ Ｐゴシック" charset="-128"/>
            </a:endParaRPr>
          </a:p>
        </p:txBody>
      </p:sp>
      <p:pic>
        <p:nvPicPr>
          <p:cNvPr id="2" name="Graphic 1">
            <a:extLst>
              <a:ext uri="{FF2B5EF4-FFF2-40B4-BE49-F238E27FC236}">
                <a16:creationId xmlns:a16="http://schemas.microsoft.com/office/drawing/2014/main" id="{E54F26BE-224D-79B9-34DE-C8296C5252E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78954" y="6405806"/>
            <a:ext cx="1621717" cy="311988"/>
          </a:xfrm>
          <a:prstGeom prst="rect">
            <a:avLst/>
          </a:prstGeom>
        </p:spPr>
      </p:pic>
      <p:pic>
        <p:nvPicPr>
          <p:cNvPr id="3" name="Picture 2">
            <a:extLst>
              <a:ext uri="{FF2B5EF4-FFF2-40B4-BE49-F238E27FC236}">
                <a16:creationId xmlns:a16="http://schemas.microsoft.com/office/drawing/2014/main" id="{00E333F7-794F-681A-DAF3-5989C59C7329}"/>
              </a:ext>
            </a:extLst>
          </p:cNvPr>
          <p:cNvPicPr>
            <a:picLocks noChangeAspect="1"/>
          </p:cNvPicPr>
          <p:nvPr/>
        </p:nvPicPr>
        <p:blipFill rotWithShape="1">
          <a:blip r:embed="rId5"/>
          <a:srcRect l="11820" t="33599" r="12247" b="30996"/>
          <a:stretch/>
        </p:blipFill>
        <p:spPr>
          <a:xfrm>
            <a:off x="7051627" y="6400703"/>
            <a:ext cx="1813419" cy="311987"/>
          </a:xfrm>
          <a:prstGeom prst="rect">
            <a:avLst/>
          </a:prstGeom>
        </p:spPr>
      </p:pic>
    </p:spTree>
    <p:extLst>
      <p:ext uri="{BB962C8B-B14F-4D97-AF65-F5344CB8AC3E}">
        <p14:creationId xmlns:p14="http://schemas.microsoft.com/office/powerpoint/2010/main" val="1256670237"/>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AB5E5E-5755-7C4A-A293-D74100939200}"/>
              </a:ext>
            </a:extLst>
          </p:cNvPr>
          <p:cNvSpPr>
            <a:spLocks noGrp="1"/>
          </p:cNvSpPr>
          <p:nvPr>
            <p:ph type="title"/>
          </p:nvPr>
        </p:nvSpPr>
        <p:spPr/>
        <p:txBody>
          <a:bodyPr/>
          <a:lstStyle/>
          <a:p>
            <a:r>
              <a:rPr lang="en-US" sz="3600" b="1" dirty="0"/>
              <a:t>Executive Summary</a:t>
            </a:r>
          </a:p>
        </p:txBody>
      </p:sp>
      <p:sp>
        <p:nvSpPr>
          <p:cNvPr id="3" name="Content Placeholder 2">
            <a:extLst>
              <a:ext uri="{FF2B5EF4-FFF2-40B4-BE49-F238E27FC236}">
                <a16:creationId xmlns:a16="http://schemas.microsoft.com/office/drawing/2014/main" id="{D906B347-31D2-7043-A993-CD2F312DA9D0}"/>
              </a:ext>
            </a:extLst>
          </p:cNvPr>
          <p:cNvSpPr>
            <a:spLocks noGrp="1"/>
          </p:cNvSpPr>
          <p:nvPr>
            <p:ph idx="1"/>
          </p:nvPr>
        </p:nvSpPr>
        <p:spPr>
          <a:xfrm>
            <a:off x="228600" y="970961"/>
            <a:ext cx="8610600" cy="5519393"/>
          </a:xfrm>
        </p:spPr>
        <p:txBody>
          <a:bodyPr/>
          <a:lstStyle/>
          <a:p>
            <a:pPr>
              <a:spcBef>
                <a:spcPts val="600"/>
              </a:spcBef>
            </a:pPr>
            <a:r>
              <a:rPr lang="en-US" b="1" dirty="0">
                <a:solidFill>
                  <a:srgbClr val="2E72A0"/>
                </a:solidFill>
              </a:rPr>
              <a:t>Goal:</a:t>
            </a:r>
            <a:r>
              <a:rPr lang="en-US" b="1" dirty="0">
                <a:solidFill>
                  <a:srgbClr val="C00000"/>
                </a:solidFill>
              </a:rPr>
              <a:t> </a:t>
            </a:r>
            <a:r>
              <a:rPr lang="en-US" dirty="0"/>
              <a:t>Align and cross-validate the </a:t>
            </a:r>
            <a:r>
              <a:rPr lang="en-US" dirty="0">
                <a:solidFill>
                  <a:srgbClr val="2E72A0"/>
                </a:solidFill>
              </a:rPr>
              <a:t>experimental characterization</a:t>
            </a:r>
            <a:r>
              <a:rPr lang="en-US" dirty="0"/>
              <a:t> of DRAM read disturbance (</a:t>
            </a:r>
            <a:r>
              <a:rPr lang="en-US" dirty="0" err="1"/>
              <a:t>RowHammer</a:t>
            </a:r>
            <a:r>
              <a:rPr lang="en-US" dirty="0"/>
              <a:t> and RowPress) with the error mechanisms modeled by </a:t>
            </a:r>
            <a:r>
              <a:rPr lang="en-US" dirty="0">
                <a:solidFill>
                  <a:srgbClr val="2E72A0"/>
                </a:solidFill>
              </a:rPr>
              <a:t>device-level simulation</a:t>
            </a:r>
          </a:p>
          <a:p>
            <a:pPr lvl="1">
              <a:spcBef>
                <a:spcPts val="600"/>
              </a:spcBef>
            </a:pPr>
            <a:r>
              <a:rPr lang="en-US" sz="1800" b="1" dirty="0">
                <a:solidFill>
                  <a:srgbClr val="C00000"/>
                </a:solidFill>
              </a:rPr>
              <a:t>Challenge: </a:t>
            </a:r>
            <a:r>
              <a:rPr lang="en-US" sz="1800" dirty="0"/>
              <a:t>Gap between real-chip characterization and device-level mechanisms due to low-level DRAM array layout (i.e., true- and anti-cells)</a:t>
            </a:r>
            <a:endParaRPr lang="en-US" sz="1800" dirty="0">
              <a:solidFill>
                <a:srgbClr val="2E72A0"/>
              </a:solidFill>
            </a:endParaRPr>
          </a:p>
          <a:p>
            <a:pPr>
              <a:spcBef>
                <a:spcPts val="600"/>
              </a:spcBef>
            </a:pPr>
            <a:r>
              <a:rPr lang="en-US" b="1" dirty="0">
                <a:solidFill>
                  <a:srgbClr val="E97132"/>
                </a:solidFill>
              </a:rPr>
              <a:t>Key Methodology:</a:t>
            </a:r>
          </a:p>
          <a:p>
            <a:pPr lvl="1">
              <a:spcBef>
                <a:spcPts val="600"/>
              </a:spcBef>
            </a:pPr>
            <a:r>
              <a:rPr lang="en-US" sz="1800" dirty="0">
                <a:ea typeface="ＭＳ Ｐゴシック" charset="0"/>
              </a:rPr>
              <a:t>Extract key device-level read disturbance mechanisms from prior works</a:t>
            </a:r>
          </a:p>
          <a:p>
            <a:pPr lvl="1">
              <a:spcBef>
                <a:spcPts val="600"/>
              </a:spcBef>
            </a:pPr>
            <a:r>
              <a:rPr lang="en-US" sz="1800" dirty="0">
                <a:ea typeface="ＭＳ Ｐゴシック" charset="0"/>
              </a:rPr>
              <a:t>Reverse-engineer the true- and anti-cells layout of real DRAM chips</a:t>
            </a:r>
          </a:p>
          <a:p>
            <a:pPr lvl="1">
              <a:spcBef>
                <a:spcPts val="600"/>
              </a:spcBef>
            </a:pPr>
            <a:r>
              <a:rPr lang="en-US" sz="1800" dirty="0">
                <a:ea typeface="ＭＳ Ｐゴシック" charset="0"/>
              </a:rPr>
              <a:t>Perform real-chip characterization that directly match the access and data patterns studied in device-level works</a:t>
            </a:r>
          </a:p>
          <a:p>
            <a:pPr>
              <a:spcBef>
                <a:spcPts val="600"/>
              </a:spcBef>
            </a:pPr>
            <a:r>
              <a:rPr lang="en-US" b="1" dirty="0">
                <a:solidFill>
                  <a:srgbClr val="7030A0"/>
                </a:solidFill>
              </a:rPr>
              <a:t>Key Inconsistencies:</a:t>
            </a:r>
          </a:p>
          <a:p>
            <a:pPr lvl="1">
              <a:spcBef>
                <a:spcPts val="600"/>
              </a:spcBef>
            </a:pPr>
            <a:r>
              <a:rPr lang="en-US" sz="1800" dirty="0"/>
              <a:t>For Double-Sided </a:t>
            </a:r>
            <a:r>
              <a:rPr lang="en-US" sz="1800" dirty="0" err="1"/>
              <a:t>RowHammer</a:t>
            </a:r>
            <a:r>
              <a:rPr lang="en-US" sz="1800" dirty="0"/>
              <a:t>, experimental characterization shows bitflips in both directions while device-level mechanisms suggest only 1</a:t>
            </a:r>
            <a:r>
              <a:rPr lang="en-US" sz="1800" dirty="0">
                <a:sym typeface="Wingdings" panose="05000000000000000000" pitchFamily="2" charset="2"/>
              </a:rPr>
              <a:t></a:t>
            </a:r>
            <a:r>
              <a:rPr lang="en-US" sz="1800" dirty="0"/>
              <a:t>0 bitflips will happen</a:t>
            </a:r>
          </a:p>
          <a:p>
            <a:pPr lvl="1">
              <a:spcBef>
                <a:spcPts val="600"/>
              </a:spcBef>
            </a:pPr>
            <a:r>
              <a:rPr lang="en-US" sz="1800" dirty="0"/>
              <a:t>For Single-Sided RowPress, experimental characterization shows overwhelmingly 1</a:t>
            </a:r>
            <a:r>
              <a:rPr lang="en-US" sz="1800" dirty="0">
                <a:sym typeface="Wingdings" panose="05000000000000000000" pitchFamily="2" charset="2"/>
              </a:rPr>
              <a:t>0 </a:t>
            </a:r>
            <a:r>
              <a:rPr lang="en-US" sz="1800" dirty="0"/>
              <a:t>bitflips while device-level mechanisms suggest both kinds of bitflips will happen</a:t>
            </a:r>
          </a:p>
        </p:txBody>
      </p:sp>
      <p:sp>
        <p:nvSpPr>
          <p:cNvPr id="4" name="Slide Number Placeholder 3">
            <a:extLst>
              <a:ext uri="{FF2B5EF4-FFF2-40B4-BE49-F238E27FC236}">
                <a16:creationId xmlns:a16="http://schemas.microsoft.com/office/drawing/2014/main" id="{B77652AC-6D2C-6A4B-BDDE-39FE38DC9691}"/>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DE33320-76E4-0249-8CA9-3902D97168FA}" type="slidenum">
              <a:rPr kumimoji="0" lang="en-US" altLang="en-US" sz="12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spTree>
    <p:extLst>
      <p:ext uri="{BB962C8B-B14F-4D97-AF65-F5344CB8AC3E}">
        <p14:creationId xmlns:p14="http://schemas.microsoft.com/office/powerpoint/2010/main" val="296482723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DFD641-DF3C-B7D3-FE3C-81A9F45268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1479DC-E579-CFB8-DFD6-F019FBBFC73B}"/>
              </a:ext>
            </a:extLst>
          </p:cNvPr>
          <p:cNvSpPr>
            <a:spLocks noGrp="1"/>
          </p:cNvSpPr>
          <p:nvPr>
            <p:ph type="title"/>
          </p:nvPr>
        </p:nvSpPr>
        <p:spPr/>
        <p:txBody>
          <a:bodyPr/>
          <a:lstStyle/>
          <a:p>
            <a:r>
              <a:rPr lang="en-US" sz="3600" b="1" dirty="0"/>
              <a:t>Outline</a:t>
            </a:r>
          </a:p>
        </p:txBody>
      </p:sp>
      <p:sp>
        <p:nvSpPr>
          <p:cNvPr id="3" name="Content Placeholder 2">
            <a:extLst>
              <a:ext uri="{FF2B5EF4-FFF2-40B4-BE49-F238E27FC236}">
                <a16:creationId xmlns:a16="http://schemas.microsoft.com/office/drawing/2014/main" id="{F1B62AFA-8C90-DA5A-AC3A-5CF2928E0CDA}"/>
              </a:ext>
            </a:extLst>
          </p:cNvPr>
          <p:cNvSpPr>
            <a:spLocks noGrp="1"/>
          </p:cNvSpPr>
          <p:nvPr>
            <p:ph idx="1"/>
          </p:nvPr>
        </p:nvSpPr>
        <p:spPr>
          <a:xfrm>
            <a:off x="228600" y="895545"/>
            <a:ext cx="8610600" cy="5575955"/>
          </a:xfrm>
        </p:spPr>
        <p:txBody>
          <a:bodyPr/>
          <a:lstStyle/>
          <a:p>
            <a:pPr>
              <a:lnSpc>
                <a:spcPct val="150000"/>
              </a:lnSpc>
              <a:spcBef>
                <a:spcPts val="0"/>
              </a:spcBef>
            </a:pPr>
            <a:r>
              <a:rPr lang="en-US" sz="2000" b="1" dirty="0"/>
              <a:t>Background</a:t>
            </a:r>
          </a:p>
          <a:p>
            <a:pPr lvl="1">
              <a:lnSpc>
                <a:spcPct val="150000"/>
              </a:lnSpc>
              <a:spcBef>
                <a:spcPts val="0"/>
              </a:spcBef>
            </a:pPr>
            <a:r>
              <a:rPr lang="en-US" sz="1800" dirty="0"/>
              <a:t>Key DRAM Organization &amp; Operation</a:t>
            </a:r>
          </a:p>
          <a:p>
            <a:pPr lvl="1">
              <a:lnSpc>
                <a:spcPct val="150000"/>
              </a:lnSpc>
              <a:spcBef>
                <a:spcPts val="0"/>
              </a:spcBef>
            </a:pPr>
            <a:r>
              <a:rPr lang="en-US" sz="1800" dirty="0"/>
              <a:t>DRAM Read Disturbance Phenomena: </a:t>
            </a:r>
            <a:r>
              <a:rPr lang="en-US" sz="1800" dirty="0" err="1"/>
              <a:t>RowHammer</a:t>
            </a:r>
            <a:r>
              <a:rPr lang="en-US" sz="1800" dirty="0"/>
              <a:t> &amp; RowPress</a:t>
            </a:r>
          </a:p>
          <a:p>
            <a:pPr>
              <a:lnSpc>
                <a:spcPct val="150000"/>
              </a:lnSpc>
            </a:pPr>
            <a:r>
              <a:rPr lang="en-US" sz="2000" b="1" dirty="0"/>
              <a:t>Device-Level DRAM Read Disturbance Mechanisms</a:t>
            </a:r>
          </a:p>
          <a:p>
            <a:pPr>
              <a:lnSpc>
                <a:spcPct val="150000"/>
              </a:lnSpc>
            </a:pPr>
            <a:r>
              <a:rPr lang="en-US" sz="2000" b="1" dirty="0"/>
              <a:t>Real-Chip Characterization Methodology</a:t>
            </a:r>
          </a:p>
          <a:p>
            <a:pPr lvl="1">
              <a:lnSpc>
                <a:spcPct val="150000"/>
              </a:lnSpc>
              <a:spcBef>
                <a:spcPts val="0"/>
              </a:spcBef>
            </a:pPr>
            <a:r>
              <a:rPr lang="en-US" sz="1800" dirty="0"/>
              <a:t>Reverse Engineering of True- and Anti-Cell Layout</a:t>
            </a:r>
          </a:p>
          <a:p>
            <a:pPr>
              <a:lnSpc>
                <a:spcPct val="150000"/>
              </a:lnSpc>
            </a:pPr>
            <a:r>
              <a:rPr lang="en-US" sz="2000" b="1" dirty="0"/>
              <a:t>Real-Chip Characterization Results</a:t>
            </a:r>
          </a:p>
          <a:p>
            <a:pPr lvl="1">
              <a:lnSpc>
                <a:spcPct val="150000"/>
              </a:lnSpc>
              <a:spcBef>
                <a:spcPts val="0"/>
              </a:spcBef>
            </a:pPr>
            <a:r>
              <a:rPr lang="en-US" sz="1800" dirty="0"/>
              <a:t>Inconsistency I: Initial Bitflip Direction of Double-Sided </a:t>
            </a:r>
            <a:r>
              <a:rPr lang="en-US" sz="1800" dirty="0" err="1"/>
              <a:t>RowHammer</a:t>
            </a:r>
            <a:endParaRPr lang="en-US" sz="1800" dirty="0"/>
          </a:p>
          <a:p>
            <a:pPr lvl="1">
              <a:lnSpc>
                <a:spcPct val="150000"/>
              </a:lnSpc>
              <a:spcBef>
                <a:spcPts val="0"/>
              </a:spcBef>
            </a:pPr>
            <a:r>
              <a:rPr lang="en-US" sz="1800" dirty="0"/>
              <a:t>Inconsistency II: Bitflip Count of Double-Sided </a:t>
            </a:r>
            <a:r>
              <a:rPr lang="en-US" sz="1800" dirty="0" err="1"/>
              <a:t>RowHammer</a:t>
            </a:r>
            <a:endParaRPr lang="en-US" sz="1800" dirty="0"/>
          </a:p>
          <a:p>
            <a:pPr lvl="1">
              <a:lnSpc>
                <a:spcPct val="150000"/>
              </a:lnSpc>
              <a:spcBef>
                <a:spcPts val="0"/>
              </a:spcBef>
            </a:pPr>
            <a:r>
              <a:rPr lang="en-US" sz="1800" dirty="0"/>
              <a:t>Inconsistency III: Bitflip Direction of Single-Sided RowPress</a:t>
            </a:r>
          </a:p>
          <a:p>
            <a:pPr>
              <a:lnSpc>
                <a:spcPct val="150000"/>
              </a:lnSpc>
            </a:pPr>
            <a:r>
              <a:rPr lang="en-US" sz="2000" b="1" dirty="0"/>
              <a:t>Hypotheses</a:t>
            </a:r>
          </a:p>
          <a:p>
            <a:pPr>
              <a:lnSpc>
                <a:spcPct val="150000"/>
              </a:lnSpc>
            </a:pPr>
            <a:r>
              <a:rPr lang="en-US" sz="2000" b="1" dirty="0"/>
              <a:t>Conclusion</a:t>
            </a:r>
          </a:p>
          <a:p>
            <a:pPr>
              <a:lnSpc>
                <a:spcPct val="150000"/>
              </a:lnSpc>
            </a:pPr>
            <a:endParaRPr lang="en-US" b="1" dirty="0"/>
          </a:p>
          <a:p>
            <a:pPr>
              <a:lnSpc>
                <a:spcPct val="150000"/>
              </a:lnSpc>
            </a:pPr>
            <a:endParaRPr lang="en-US" sz="1400" dirty="0"/>
          </a:p>
          <a:p>
            <a:pPr lvl="1">
              <a:lnSpc>
                <a:spcPct val="150000"/>
              </a:lnSpc>
            </a:pPr>
            <a:endParaRPr lang="en-US" sz="1600" dirty="0"/>
          </a:p>
          <a:p>
            <a:pPr lvl="1">
              <a:lnSpc>
                <a:spcPct val="150000"/>
              </a:lnSpc>
            </a:pPr>
            <a:endParaRPr lang="en-US" sz="1800" b="1" dirty="0"/>
          </a:p>
        </p:txBody>
      </p:sp>
      <p:sp>
        <p:nvSpPr>
          <p:cNvPr id="4" name="Slide Number Placeholder 3">
            <a:extLst>
              <a:ext uri="{FF2B5EF4-FFF2-40B4-BE49-F238E27FC236}">
                <a16:creationId xmlns:a16="http://schemas.microsoft.com/office/drawing/2014/main" id="{54F68D76-9758-79E6-AC61-8D1311D04E73}"/>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DE33320-76E4-0249-8CA9-3902D97168FA}" type="slidenum">
              <a:rPr kumimoji="0" lang="en-US" altLang="en-US" sz="12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altLang="en-US" sz="12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spTree>
    <p:extLst>
      <p:ext uri="{BB962C8B-B14F-4D97-AF65-F5344CB8AC3E}">
        <p14:creationId xmlns:p14="http://schemas.microsoft.com/office/powerpoint/2010/main" val="2634840653"/>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167E1A-0764-E186-E4CF-5BA138CD8C8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042108E-3992-6CE4-3FAA-461D5EC257EE}"/>
              </a:ext>
            </a:extLst>
          </p:cNvPr>
          <p:cNvSpPr>
            <a:spLocks noGrp="1"/>
          </p:cNvSpPr>
          <p:nvPr>
            <p:ph type="title"/>
          </p:nvPr>
        </p:nvSpPr>
        <p:spPr/>
        <p:txBody>
          <a:bodyPr/>
          <a:lstStyle/>
          <a:p>
            <a:r>
              <a:rPr lang="en-US" sz="3600" b="1" dirty="0"/>
              <a:t>Outline</a:t>
            </a:r>
          </a:p>
        </p:txBody>
      </p:sp>
      <p:sp>
        <p:nvSpPr>
          <p:cNvPr id="3" name="Content Placeholder 2">
            <a:extLst>
              <a:ext uri="{FF2B5EF4-FFF2-40B4-BE49-F238E27FC236}">
                <a16:creationId xmlns:a16="http://schemas.microsoft.com/office/drawing/2014/main" id="{D00F8066-68CC-CCFD-19ED-47248149BC20}"/>
              </a:ext>
            </a:extLst>
          </p:cNvPr>
          <p:cNvSpPr>
            <a:spLocks noGrp="1"/>
          </p:cNvSpPr>
          <p:nvPr>
            <p:ph idx="1"/>
          </p:nvPr>
        </p:nvSpPr>
        <p:spPr>
          <a:xfrm>
            <a:off x="228600" y="895545"/>
            <a:ext cx="8610600" cy="5575955"/>
          </a:xfrm>
        </p:spPr>
        <p:txBody>
          <a:bodyPr/>
          <a:lstStyle/>
          <a:p>
            <a:pPr>
              <a:lnSpc>
                <a:spcPct val="150000"/>
              </a:lnSpc>
              <a:spcBef>
                <a:spcPts val="0"/>
              </a:spcBef>
            </a:pPr>
            <a:r>
              <a:rPr lang="en-US" sz="2000" b="1" dirty="0"/>
              <a:t>Background</a:t>
            </a:r>
          </a:p>
          <a:p>
            <a:pPr lvl="1">
              <a:lnSpc>
                <a:spcPct val="150000"/>
              </a:lnSpc>
              <a:spcBef>
                <a:spcPts val="0"/>
              </a:spcBef>
            </a:pPr>
            <a:r>
              <a:rPr lang="en-US" sz="1800" dirty="0"/>
              <a:t>Key DRAM Organization &amp; Operation</a:t>
            </a:r>
          </a:p>
          <a:p>
            <a:pPr lvl="1">
              <a:lnSpc>
                <a:spcPct val="150000"/>
              </a:lnSpc>
              <a:spcBef>
                <a:spcPts val="0"/>
              </a:spcBef>
            </a:pPr>
            <a:r>
              <a:rPr lang="en-US" sz="1800" dirty="0"/>
              <a:t>DRAM Read Disturbance Phenomena: </a:t>
            </a:r>
            <a:r>
              <a:rPr lang="en-US" sz="1800" dirty="0" err="1"/>
              <a:t>RowHammer</a:t>
            </a:r>
            <a:r>
              <a:rPr lang="en-US" sz="1800" dirty="0"/>
              <a:t> &amp; RowPress</a:t>
            </a:r>
          </a:p>
          <a:p>
            <a:pPr>
              <a:lnSpc>
                <a:spcPct val="150000"/>
              </a:lnSpc>
            </a:pPr>
            <a:r>
              <a:rPr lang="en-US" sz="2000" b="1" dirty="0">
                <a:solidFill>
                  <a:schemeClr val="bg1">
                    <a:lumMod val="65000"/>
                  </a:schemeClr>
                </a:solidFill>
              </a:rPr>
              <a:t>Device-Level DRAM Read Disturbance Mechanisms</a:t>
            </a:r>
          </a:p>
          <a:p>
            <a:pPr>
              <a:lnSpc>
                <a:spcPct val="150000"/>
              </a:lnSpc>
            </a:pPr>
            <a:r>
              <a:rPr lang="en-US" sz="2000" b="1" dirty="0">
                <a:solidFill>
                  <a:schemeClr val="bg1">
                    <a:lumMod val="65000"/>
                  </a:schemeClr>
                </a:solidFill>
              </a:rPr>
              <a:t>Real-Chip Characterization Methodology</a:t>
            </a:r>
          </a:p>
          <a:p>
            <a:pPr lvl="1">
              <a:lnSpc>
                <a:spcPct val="150000"/>
              </a:lnSpc>
              <a:spcBef>
                <a:spcPts val="0"/>
              </a:spcBef>
            </a:pPr>
            <a:r>
              <a:rPr lang="en-US" sz="1800" dirty="0">
                <a:solidFill>
                  <a:schemeClr val="bg1">
                    <a:lumMod val="65000"/>
                  </a:schemeClr>
                </a:solidFill>
              </a:rPr>
              <a:t>Reverse Engineering of True- and Anti-Cell Layout</a:t>
            </a:r>
          </a:p>
          <a:p>
            <a:pPr>
              <a:lnSpc>
                <a:spcPct val="150000"/>
              </a:lnSpc>
            </a:pPr>
            <a:r>
              <a:rPr lang="en-US" sz="2000" b="1" dirty="0">
                <a:solidFill>
                  <a:schemeClr val="bg1">
                    <a:lumMod val="65000"/>
                  </a:schemeClr>
                </a:solidFill>
              </a:rPr>
              <a:t>Real-Chip Characterization Results</a:t>
            </a:r>
          </a:p>
          <a:p>
            <a:pPr lvl="1">
              <a:lnSpc>
                <a:spcPct val="150000"/>
              </a:lnSpc>
              <a:spcBef>
                <a:spcPts val="0"/>
              </a:spcBef>
            </a:pPr>
            <a:r>
              <a:rPr lang="en-US" sz="1800" dirty="0">
                <a:solidFill>
                  <a:schemeClr val="bg1">
                    <a:lumMod val="65000"/>
                  </a:schemeClr>
                </a:solidFill>
              </a:rPr>
              <a:t>Inconsistency I: Initial Bitflip Direction of Double-Sided </a:t>
            </a:r>
            <a:r>
              <a:rPr lang="en-US" sz="1800" dirty="0" err="1">
                <a:solidFill>
                  <a:schemeClr val="bg1">
                    <a:lumMod val="65000"/>
                  </a:schemeClr>
                </a:solidFill>
              </a:rPr>
              <a:t>RowHammer</a:t>
            </a:r>
            <a:endParaRPr lang="en-US" sz="1800" dirty="0">
              <a:solidFill>
                <a:schemeClr val="bg1">
                  <a:lumMod val="65000"/>
                </a:schemeClr>
              </a:solidFill>
            </a:endParaRPr>
          </a:p>
          <a:p>
            <a:pPr lvl="1">
              <a:lnSpc>
                <a:spcPct val="150000"/>
              </a:lnSpc>
              <a:spcBef>
                <a:spcPts val="0"/>
              </a:spcBef>
            </a:pPr>
            <a:r>
              <a:rPr lang="en-US" sz="1800" dirty="0">
                <a:solidFill>
                  <a:schemeClr val="bg1">
                    <a:lumMod val="65000"/>
                  </a:schemeClr>
                </a:solidFill>
              </a:rPr>
              <a:t>Inconsistency II: Bitflip Count of Double-Sided </a:t>
            </a:r>
            <a:r>
              <a:rPr lang="en-US" sz="1800" dirty="0" err="1">
                <a:solidFill>
                  <a:schemeClr val="bg1">
                    <a:lumMod val="65000"/>
                  </a:schemeClr>
                </a:solidFill>
              </a:rPr>
              <a:t>RowHammer</a:t>
            </a:r>
            <a:endParaRPr lang="en-US" sz="1800" dirty="0">
              <a:solidFill>
                <a:schemeClr val="bg1">
                  <a:lumMod val="65000"/>
                </a:schemeClr>
              </a:solidFill>
            </a:endParaRPr>
          </a:p>
          <a:p>
            <a:pPr lvl="1">
              <a:lnSpc>
                <a:spcPct val="150000"/>
              </a:lnSpc>
              <a:spcBef>
                <a:spcPts val="0"/>
              </a:spcBef>
            </a:pPr>
            <a:r>
              <a:rPr lang="en-US" sz="1800" dirty="0">
                <a:solidFill>
                  <a:schemeClr val="bg1">
                    <a:lumMod val="65000"/>
                  </a:schemeClr>
                </a:solidFill>
              </a:rPr>
              <a:t>Inconsistency III: Bitflip Direction of Single-Sided RowPress</a:t>
            </a:r>
          </a:p>
          <a:p>
            <a:pPr>
              <a:lnSpc>
                <a:spcPct val="150000"/>
              </a:lnSpc>
            </a:pPr>
            <a:r>
              <a:rPr lang="en-US" sz="2000" b="1" dirty="0">
                <a:solidFill>
                  <a:schemeClr val="bg1">
                    <a:lumMod val="65000"/>
                  </a:schemeClr>
                </a:solidFill>
              </a:rPr>
              <a:t>Hypotheses</a:t>
            </a:r>
          </a:p>
          <a:p>
            <a:pPr>
              <a:lnSpc>
                <a:spcPct val="150000"/>
              </a:lnSpc>
            </a:pPr>
            <a:r>
              <a:rPr lang="en-US" sz="2000" b="1" dirty="0">
                <a:solidFill>
                  <a:schemeClr val="bg1">
                    <a:lumMod val="65000"/>
                  </a:schemeClr>
                </a:solidFill>
              </a:rPr>
              <a:t>Conclusion</a:t>
            </a:r>
          </a:p>
          <a:p>
            <a:pPr>
              <a:lnSpc>
                <a:spcPct val="150000"/>
              </a:lnSpc>
            </a:pPr>
            <a:endParaRPr lang="en-US" b="1" dirty="0"/>
          </a:p>
          <a:p>
            <a:pPr>
              <a:lnSpc>
                <a:spcPct val="150000"/>
              </a:lnSpc>
            </a:pPr>
            <a:endParaRPr lang="en-US" sz="1400" dirty="0"/>
          </a:p>
          <a:p>
            <a:pPr lvl="1">
              <a:lnSpc>
                <a:spcPct val="150000"/>
              </a:lnSpc>
            </a:pPr>
            <a:endParaRPr lang="en-US" sz="1600" dirty="0"/>
          </a:p>
          <a:p>
            <a:pPr lvl="1">
              <a:lnSpc>
                <a:spcPct val="150000"/>
              </a:lnSpc>
            </a:pPr>
            <a:endParaRPr lang="en-US" sz="1800" b="1" dirty="0"/>
          </a:p>
        </p:txBody>
      </p:sp>
      <p:sp>
        <p:nvSpPr>
          <p:cNvPr id="4" name="Slide Number Placeholder 3">
            <a:extLst>
              <a:ext uri="{FF2B5EF4-FFF2-40B4-BE49-F238E27FC236}">
                <a16:creationId xmlns:a16="http://schemas.microsoft.com/office/drawing/2014/main" id="{346AF2B1-58EB-F01C-7BEB-92534B1AD9B5}"/>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DE33320-76E4-0249-8CA9-3902D97168FA}" type="slidenum">
              <a:rPr kumimoji="0" lang="en-US" altLang="en-US" sz="12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spTree>
    <p:extLst>
      <p:ext uri="{BB962C8B-B14F-4D97-AF65-F5344CB8AC3E}">
        <p14:creationId xmlns:p14="http://schemas.microsoft.com/office/powerpoint/2010/main" val="682569380"/>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FA9160-1ACD-3B0B-DF78-8B4E18613A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0C5476-C500-1A75-64FD-4C5A1ED7C469}"/>
              </a:ext>
            </a:extLst>
          </p:cNvPr>
          <p:cNvSpPr>
            <a:spLocks noGrp="1"/>
          </p:cNvSpPr>
          <p:nvPr>
            <p:ph type="title"/>
          </p:nvPr>
        </p:nvSpPr>
        <p:spPr/>
        <p:txBody>
          <a:bodyPr/>
          <a:lstStyle/>
          <a:p>
            <a:r>
              <a:rPr lang="en-US" sz="3600" b="1" dirty="0"/>
              <a:t>Background – DRAM Organization I</a:t>
            </a:r>
          </a:p>
        </p:txBody>
      </p:sp>
      <p:sp>
        <p:nvSpPr>
          <p:cNvPr id="4" name="Slide Number Placeholder 3">
            <a:extLst>
              <a:ext uri="{FF2B5EF4-FFF2-40B4-BE49-F238E27FC236}">
                <a16:creationId xmlns:a16="http://schemas.microsoft.com/office/drawing/2014/main" id="{F00CDCBE-FA76-5BD2-7958-B2578631D365}"/>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DE33320-76E4-0249-8CA9-3902D97168FA}" type="slidenum">
              <a:rPr kumimoji="0" lang="en-US" altLang="en-US" sz="12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altLang="en-US" sz="12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sp>
        <p:nvSpPr>
          <p:cNvPr id="6" name="Content Placeholder 2">
            <a:extLst>
              <a:ext uri="{FF2B5EF4-FFF2-40B4-BE49-F238E27FC236}">
                <a16:creationId xmlns:a16="http://schemas.microsoft.com/office/drawing/2014/main" id="{C1F44FF3-E09C-261D-4CCC-1EB85345E24D}"/>
              </a:ext>
            </a:extLst>
          </p:cNvPr>
          <p:cNvSpPr txBox="1">
            <a:spLocks/>
          </p:cNvSpPr>
          <p:nvPr/>
        </p:nvSpPr>
        <p:spPr bwMode="auto">
          <a:xfrm>
            <a:off x="228600" y="970961"/>
            <a:ext cx="8610600" cy="5519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57175" indent="-257175" algn="l" rtl="0" eaLnBrk="0" fontAlgn="base" hangingPunct="0">
              <a:spcBef>
                <a:spcPct val="20000"/>
              </a:spcBef>
              <a:spcAft>
                <a:spcPct val="0"/>
              </a:spcAft>
              <a:buClr>
                <a:schemeClr val="accent1"/>
              </a:buClr>
              <a:buSzPct val="65000"/>
              <a:buFont typeface="Wingdings" pitchFamily="2" charset="2"/>
              <a:buChar char="n"/>
              <a:defRPr sz="1800">
                <a:solidFill>
                  <a:schemeClr val="tx1"/>
                </a:solidFill>
                <a:latin typeface="+mn-lt"/>
                <a:ea typeface="ＭＳ Ｐゴシック" charset="0"/>
                <a:cs typeface="ＭＳ Ｐゴシック" charset="0"/>
              </a:defRPr>
            </a:lvl1pPr>
            <a:lvl2pPr marL="502444" indent="-244079" algn="l" rtl="0" eaLnBrk="0" fontAlgn="base" hangingPunct="0">
              <a:spcBef>
                <a:spcPct val="20000"/>
              </a:spcBef>
              <a:spcAft>
                <a:spcPct val="0"/>
              </a:spcAft>
              <a:buClr>
                <a:schemeClr val="accent2"/>
              </a:buClr>
              <a:buSzPct val="60000"/>
              <a:buFont typeface="Wingdings" pitchFamily="2" charset="2"/>
              <a:buChar char="q"/>
              <a:defRPr sz="1650">
                <a:solidFill>
                  <a:schemeClr val="tx1"/>
                </a:solidFill>
                <a:latin typeface="+mn-lt"/>
                <a:ea typeface="ＭＳ Ｐゴシック" pitchFamily="-106" charset="-128"/>
              </a:defRPr>
            </a:lvl2pPr>
            <a:lvl3pPr marL="766763" indent="-263129" algn="l" rtl="0" eaLnBrk="0" fontAlgn="base" hangingPunct="0">
              <a:spcBef>
                <a:spcPct val="20000"/>
              </a:spcBef>
              <a:spcAft>
                <a:spcPct val="0"/>
              </a:spcAft>
              <a:buClr>
                <a:schemeClr val="accent1"/>
              </a:buClr>
              <a:buSzPct val="65000"/>
              <a:buFont typeface="Wingdings" pitchFamily="2" charset="2"/>
              <a:buChar char="n"/>
              <a:defRPr sz="1500">
                <a:solidFill>
                  <a:schemeClr val="tx1"/>
                </a:solidFill>
                <a:latin typeface="+mn-lt"/>
                <a:ea typeface="ＭＳ Ｐゴシック" pitchFamily="-106" charset="-128"/>
              </a:defRPr>
            </a:lvl3pPr>
            <a:lvl4pPr marL="1004888" indent="-23693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260872" indent="-254794" algn="l" rtl="0" eaLnBrk="0" fontAlgn="base" hangingPunct="0">
              <a:spcBef>
                <a:spcPct val="20000"/>
              </a:spcBef>
              <a:spcAft>
                <a:spcPct val="0"/>
              </a:spcAft>
              <a:buClr>
                <a:schemeClr val="accent1"/>
              </a:buClr>
              <a:buSzPct val="75000"/>
              <a:buFont typeface="Wingdings" pitchFamily="2" charset="2"/>
              <a:buChar char="§"/>
              <a:defRPr sz="1200">
                <a:solidFill>
                  <a:schemeClr val="tx1"/>
                </a:solidFill>
                <a:latin typeface="+mn-lt"/>
                <a:ea typeface="ＭＳ Ｐゴシック" pitchFamily="-106" charset="-128"/>
              </a:defRPr>
            </a:lvl5pPr>
            <a:lvl6pPr marL="16037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9pPr>
          </a:lstStyle>
          <a:p>
            <a:pPr>
              <a:spcBef>
                <a:spcPts val="600"/>
              </a:spcBef>
            </a:pPr>
            <a:r>
              <a:rPr lang="en-US" sz="2000" b="1" dirty="0"/>
              <a:t>DRAM is the prevalent technology for main memory</a:t>
            </a:r>
          </a:p>
          <a:p>
            <a:pPr lvl="1">
              <a:spcBef>
                <a:spcPts val="600"/>
              </a:spcBef>
            </a:pPr>
            <a:r>
              <a:rPr lang="en-US" sz="1800" dirty="0"/>
              <a:t>A </a:t>
            </a:r>
            <a:r>
              <a:rPr lang="en-US" sz="1800" b="1" dirty="0"/>
              <a:t>DRAM cell </a:t>
            </a:r>
            <a:r>
              <a:rPr lang="en-US" sz="1800" dirty="0"/>
              <a:t>stores one bit of information in a leaky capacitor</a:t>
            </a:r>
          </a:p>
          <a:p>
            <a:pPr lvl="1">
              <a:spcBef>
                <a:spcPts val="600"/>
              </a:spcBef>
            </a:pPr>
            <a:r>
              <a:rPr lang="en-US" sz="1800" dirty="0"/>
              <a:t>DRAM cells are organized into </a:t>
            </a:r>
            <a:r>
              <a:rPr lang="en-US" sz="1800" b="1" dirty="0"/>
              <a:t>DRAM rows</a:t>
            </a:r>
          </a:p>
          <a:p>
            <a:pPr lvl="1">
              <a:spcBef>
                <a:spcPts val="600"/>
              </a:spcBef>
            </a:pPr>
            <a:r>
              <a:rPr lang="en-US" sz="1800" dirty="0"/>
              <a:t>Data are read from DRAM cells at </a:t>
            </a:r>
            <a:r>
              <a:rPr lang="en-US" sz="1800" b="1" dirty="0"/>
              <a:t>row-granularity</a:t>
            </a:r>
            <a:r>
              <a:rPr lang="en-US" sz="1800" dirty="0"/>
              <a:t> using </a:t>
            </a:r>
            <a:r>
              <a:rPr lang="en-US" sz="1800" b="1" dirty="0"/>
              <a:t>Sense Amplifiers</a:t>
            </a:r>
          </a:p>
        </p:txBody>
      </p:sp>
      <p:grpSp>
        <p:nvGrpSpPr>
          <p:cNvPr id="35" name="Group 34">
            <a:extLst>
              <a:ext uri="{FF2B5EF4-FFF2-40B4-BE49-F238E27FC236}">
                <a16:creationId xmlns:a16="http://schemas.microsoft.com/office/drawing/2014/main" id="{2D326A7E-2E9C-58F1-A349-606044786D9D}"/>
              </a:ext>
            </a:extLst>
          </p:cNvPr>
          <p:cNvGrpSpPr/>
          <p:nvPr/>
        </p:nvGrpSpPr>
        <p:grpSpPr>
          <a:xfrm>
            <a:off x="709530" y="2638621"/>
            <a:ext cx="7473175" cy="3455092"/>
            <a:chOff x="656190" y="2410021"/>
            <a:chExt cx="7473175" cy="3455092"/>
          </a:xfrm>
        </p:grpSpPr>
        <p:cxnSp>
          <p:nvCxnSpPr>
            <p:cNvPr id="33" name="Google Shape;97;p18">
              <a:extLst>
                <a:ext uri="{FF2B5EF4-FFF2-40B4-BE49-F238E27FC236}">
                  <a16:creationId xmlns:a16="http://schemas.microsoft.com/office/drawing/2014/main" id="{7AB039CF-E8FC-FEE8-3173-648D49FC110B}"/>
                </a:ext>
              </a:extLst>
            </p:cNvPr>
            <p:cNvCxnSpPr>
              <a:cxnSpLocks/>
            </p:cNvCxnSpPr>
            <p:nvPr/>
          </p:nvCxnSpPr>
          <p:spPr>
            <a:xfrm>
              <a:off x="7319602" y="3131770"/>
              <a:ext cx="0" cy="2108443"/>
            </a:xfrm>
            <a:prstGeom prst="straightConnector1">
              <a:avLst/>
            </a:prstGeom>
            <a:noFill/>
            <a:ln w="76200" cap="flat" cmpd="sng">
              <a:solidFill>
                <a:srgbClr val="0066CC"/>
              </a:solidFill>
              <a:prstDash val="solid"/>
              <a:round/>
              <a:headEnd type="none" w="med" len="med"/>
              <a:tailEnd type="none" w="med" len="med"/>
            </a:ln>
          </p:spPr>
        </p:cxnSp>
        <p:cxnSp>
          <p:nvCxnSpPr>
            <p:cNvPr id="29" name="Google Shape;97;p18">
              <a:extLst>
                <a:ext uri="{FF2B5EF4-FFF2-40B4-BE49-F238E27FC236}">
                  <a16:creationId xmlns:a16="http://schemas.microsoft.com/office/drawing/2014/main" id="{124FDC31-6820-233B-5AC9-D03183CA1086}"/>
                </a:ext>
              </a:extLst>
            </p:cNvPr>
            <p:cNvCxnSpPr>
              <a:cxnSpLocks/>
            </p:cNvCxnSpPr>
            <p:nvPr/>
          </p:nvCxnSpPr>
          <p:spPr>
            <a:xfrm>
              <a:off x="5518000" y="3117477"/>
              <a:ext cx="0" cy="2108443"/>
            </a:xfrm>
            <a:prstGeom prst="straightConnector1">
              <a:avLst/>
            </a:prstGeom>
            <a:noFill/>
            <a:ln w="76200" cap="flat" cmpd="sng">
              <a:solidFill>
                <a:srgbClr val="0066CC"/>
              </a:solidFill>
              <a:prstDash val="solid"/>
              <a:round/>
              <a:headEnd type="none" w="med" len="med"/>
              <a:tailEnd type="none" w="med" len="med"/>
            </a:ln>
          </p:spPr>
        </p:cxnSp>
        <p:grpSp>
          <p:nvGrpSpPr>
            <p:cNvPr id="7" name="Group 6">
              <a:extLst>
                <a:ext uri="{FF2B5EF4-FFF2-40B4-BE49-F238E27FC236}">
                  <a16:creationId xmlns:a16="http://schemas.microsoft.com/office/drawing/2014/main" id="{3CA8AFA5-2EEB-2B57-5DA9-7DCD37986915}"/>
                </a:ext>
              </a:extLst>
            </p:cNvPr>
            <p:cNvGrpSpPr/>
            <p:nvPr/>
          </p:nvGrpSpPr>
          <p:grpSpPr>
            <a:xfrm>
              <a:off x="2223690" y="2410021"/>
              <a:ext cx="5905675" cy="2903803"/>
              <a:chOff x="2270824" y="2308838"/>
              <a:chExt cx="5905675" cy="2903803"/>
            </a:xfrm>
          </p:grpSpPr>
          <p:grpSp>
            <p:nvGrpSpPr>
              <p:cNvPr id="8" name="Group 7">
                <a:extLst>
                  <a:ext uri="{FF2B5EF4-FFF2-40B4-BE49-F238E27FC236}">
                    <a16:creationId xmlns:a16="http://schemas.microsoft.com/office/drawing/2014/main" id="{27CC1835-FC4A-8D07-D4E6-F5C4F78032B6}"/>
                  </a:ext>
                </a:extLst>
              </p:cNvPr>
              <p:cNvGrpSpPr/>
              <p:nvPr/>
            </p:nvGrpSpPr>
            <p:grpSpPr>
              <a:xfrm>
                <a:off x="3511719" y="2308838"/>
                <a:ext cx="4664780" cy="2464830"/>
                <a:chOff x="3511719" y="2308838"/>
                <a:chExt cx="4664780" cy="2464830"/>
              </a:xfrm>
            </p:grpSpPr>
            <p:cxnSp>
              <p:nvCxnSpPr>
                <p:cNvPr id="11" name="Google Shape;97;p18">
                  <a:extLst>
                    <a:ext uri="{FF2B5EF4-FFF2-40B4-BE49-F238E27FC236}">
                      <a16:creationId xmlns:a16="http://schemas.microsoft.com/office/drawing/2014/main" id="{B8F58497-DA14-C743-6D2F-614D973E1667}"/>
                    </a:ext>
                  </a:extLst>
                </p:cNvPr>
                <p:cNvCxnSpPr/>
                <p:nvPr/>
              </p:nvCxnSpPr>
              <p:spPr>
                <a:xfrm>
                  <a:off x="4747499" y="3090488"/>
                  <a:ext cx="3429000" cy="0"/>
                </a:xfrm>
                <a:prstGeom prst="straightConnector1">
                  <a:avLst/>
                </a:prstGeom>
                <a:noFill/>
                <a:ln w="76200" cap="flat" cmpd="sng">
                  <a:solidFill>
                    <a:srgbClr val="CC0000"/>
                  </a:solidFill>
                  <a:prstDash val="solid"/>
                  <a:round/>
                  <a:headEnd type="none" w="med" len="med"/>
                  <a:tailEnd type="none" w="med" len="med"/>
                </a:ln>
              </p:spPr>
            </p:cxnSp>
            <p:sp>
              <p:nvSpPr>
                <p:cNvPr id="12" name="Google Shape;101;p18">
                  <a:extLst>
                    <a:ext uri="{FF2B5EF4-FFF2-40B4-BE49-F238E27FC236}">
                      <a16:creationId xmlns:a16="http://schemas.microsoft.com/office/drawing/2014/main" id="{639049C2-BB91-C96B-07D9-D3E9F68EC453}"/>
                    </a:ext>
                  </a:extLst>
                </p:cNvPr>
                <p:cNvSpPr/>
                <p:nvPr/>
              </p:nvSpPr>
              <p:spPr>
                <a:xfrm>
                  <a:off x="5014949" y="2778038"/>
                  <a:ext cx="2894100" cy="624900"/>
                </a:xfrm>
                <a:prstGeom prst="rect">
                  <a:avLst/>
                </a:prstGeom>
                <a:solidFill>
                  <a:schemeClr val="lt1"/>
                </a:solidFill>
                <a:ln w="76200" cap="flat" cmpd="sng">
                  <a:solidFill>
                    <a:srgbClr val="00B05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02;p18">
                  <a:extLst>
                    <a:ext uri="{FF2B5EF4-FFF2-40B4-BE49-F238E27FC236}">
                      <a16:creationId xmlns:a16="http://schemas.microsoft.com/office/drawing/2014/main" id="{95E11C61-5DDC-1F2B-6D89-7CCC00E0839B}"/>
                    </a:ext>
                  </a:extLst>
                </p:cNvPr>
                <p:cNvSpPr/>
                <p:nvPr/>
              </p:nvSpPr>
              <p:spPr>
                <a:xfrm>
                  <a:off x="5290784" y="2816138"/>
                  <a:ext cx="548700" cy="548700"/>
                </a:xfrm>
                <a:prstGeom prst="ellipse">
                  <a:avLst/>
                </a:prstGeom>
                <a:solidFill>
                  <a:schemeClr val="bg1">
                    <a:lumMod val="85000"/>
                  </a:schemeClr>
                </a:solidFill>
                <a:ln w="762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 name="Google Shape;104;p18">
                  <a:extLst>
                    <a:ext uri="{FF2B5EF4-FFF2-40B4-BE49-F238E27FC236}">
                      <a16:creationId xmlns:a16="http://schemas.microsoft.com/office/drawing/2014/main" id="{5B03EAB8-DD99-6F9F-0E1C-BB3F8F9C712C}"/>
                    </a:ext>
                  </a:extLst>
                </p:cNvPr>
                <p:cNvSpPr/>
                <p:nvPr/>
              </p:nvSpPr>
              <p:spPr>
                <a:xfrm>
                  <a:off x="7092386" y="2816138"/>
                  <a:ext cx="548700" cy="548700"/>
                </a:xfrm>
                <a:prstGeom prst="ellipse">
                  <a:avLst/>
                </a:prstGeom>
                <a:solidFill>
                  <a:schemeClr val="bg1">
                    <a:lumMod val="85000"/>
                  </a:schemeClr>
                </a:solidFill>
                <a:ln w="762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 name="Google Shape;105;p18">
                  <a:extLst>
                    <a:ext uri="{FF2B5EF4-FFF2-40B4-BE49-F238E27FC236}">
                      <a16:creationId xmlns:a16="http://schemas.microsoft.com/office/drawing/2014/main" id="{9F577957-E246-5BF2-A518-38AEA721E328}"/>
                    </a:ext>
                  </a:extLst>
                </p:cNvPr>
                <p:cNvSpPr txBox="1"/>
                <p:nvPr/>
              </p:nvSpPr>
              <p:spPr>
                <a:xfrm>
                  <a:off x="5958325" y="2701224"/>
                  <a:ext cx="1106830" cy="522385"/>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4400" b="1" dirty="0"/>
                    <a:t>…</a:t>
                  </a:r>
                  <a:endParaRPr sz="4400" b="1" dirty="0"/>
                </a:p>
              </p:txBody>
            </p:sp>
            <p:sp>
              <p:nvSpPr>
                <p:cNvPr id="17" name="Google Shape;110;p18">
                  <a:extLst>
                    <a:ext uri="{FF2B5EF4-FFF2-40B4-BE49-F238E27FC236}">
                      <a16:creationId xmlns:a16="http://schemas.microsoft.com/office/drawing/2014/main" id="{A9F7B879-FBA8-F0F4-7017-C30782E3BCFA}"/>
                    </a:ext>
                  </a:extLst>
                </p:cNvPr>
                <p:cNvSpPr txBox="1"/>
                <p:nvPr/>
              </p:nvSpPr>
              <p:spPr>
                <a:xfrm>
                  <a:off x="5014949" y="2308838"/>
                  <a:ext cx="2894100" cy="461635"/>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b="1" dirty="0">
                      <a:solidFill>
                        <a:srgbClr val="00B050"/>
                      </a:solidFill>
                      <a:ea typeface="Cambria" panose="02040503050406030204" pitchFamily="18" charset="0"/>
                    </a:rPr>
                    <a:t>DRAM Row</a:t>
                  </a:r>
                  <a:endParaRPr b="1" dirty="0">
                    <a:solidFill>
                      <a:srgbClr val="00B050"/>
                    </a:solidFill>
                    <a:ea typeface="Cambria" panose="02040503050406030204" pitchFamily="18" charset="0"/>
                  </a:endParaRPr>
                </a:p>
              </p:txBody>
            </p:sp>
            <p:sp>
              <p:nvSpPr>
                <p:cNvPr id="18" name="Google Shape;111;p18">
                  <a:extLst>
                    <a:ext uri="{FF2B5EF4-FFF2-40B4-BE49-F238E27FC236}">
                      <a16:creationId xmlns:a16="http://schemas.microsoft.com/office/drawing/2014/main" id="{09463410-831E-B974-9855-FFF2290F792A}"/>
                    </a:ext>
                  </a:extLst>
                </p:cNvPr>
                <p:cNvSpPr txBox="1"/>
                <p:nvPr/>
              </p:nvSpPr>
              <p:spPr>
                <a:xfrm rot="5400000">
                  <a:off x="6280574" y="3492168"/>
                  <a:ext cx="755400" cy="7065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3900" b="1" dirty="0"/>
                    <a:t>…</a:t>
                  </a:r>
                  <a:endParaRPr sz="3900" b="1" dirty="0"/>
                </a:p>
              </p:txBody>
            </p:sp>
            <p:cxnSp>
              <p:nvCxnSpPr>
                <p:cNvPr id="20" name="Google Shape;113;p18">
                  <a:extLst>
                    <a:ext uri="{FF2B5EF4-FFF2-40B4-BE49-F238E27FC236}">
                      <a16:creationId xmlns:a16="http://schemas.microsoft.com/office/drawing/2014/main" id="{2652E1A9-8AC4-5138-2B70-4E6E1FF5ECEF}"/>
                    </a:ext>
                  </a:extLst>
                </p:cNvPr>
                <p:cNvCxnSpPr/>
                <p:nvPr/>
              </p:nvCxnSpPr>
              <p:spPr>
                <a:xfrm>
                  <a:off x="4747499" y="4461218"/>
                  <a:ext cx="3429000" cy="0"/>
                </a:xfrm>
                <a:prstGeom prst="straightConnector1">
                  <a:avLst/>
                </a:prstGeom>
                <a:noFill/>
                <a:ln w="76200" cap="flat" cmpd="sng">
                  <a:solidFill>
                    <a:srgbClr val="CC0000"/>
                  </a:solidFill>
                  <a:prstDash val="solid"/>
                  <a:round/>
                  <a:headEnd type="none" w="med" len="med"/>
                  <a:tailEnd type="none" w="med" len="med"/>
                </a:ln>
              </p:spPr>
            </p:cxnSp>
            <p:sp>
              <p:nvSpPr>
                <p:cNvPr id="22" name="Google Shape;115;p18">
                  <a:extLst>
                    <a:ext uri="{FF2B5EF4-FFF2-40B4-BE49-F238E27FC236}">
                      <a16:creationId xmlns:a16="http://schemas.microsoft.com/office/drawing/2014/main" id="{55299C53-C175-648B-F86A-ECBC7E47FF65}"/>
                    </a:ext>
                  </a:extLst>
                </p:cNvPr>
                <p:cNvSpPr/>
                <p:nvPr/>
              </p:nvSpPr>
              <p:spPr>
                <a:xfrm>
                  <a:off x="5014949" y="4148768"/>
                  <a:ext cx="2894100" cy="624900"/>
                </a:xfrm>
                <a:prstGeom prst="rect">
                  <a:avLst/>
                </a:prstGeom>
                <a:solidFill>
                  <a:schemeClr val="lt1"/>
                </a:solidFill>
                <a:ln w="76200" cap="flat" cmpd="sng">
                  <a:solidFill>
                    <a:srgbClr val="00B05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116;p18">
                  <a:extLst>
                    <a:ext uri="{FF2B5EF4-FFF2-40B4-BE49-F238E27FC236}">
                      <a16:creationId xmlns:a16="http://schemas.microsoft.com/office/drawing/2014/main" id="{73D8A337-13CE-4A57-B2AB-AEA288EDDAC9}"/>
                    </a:ext>
                  </a:extLst>
                </p:cNvPr>
                <p:cNvSpPr txBox="1"/>
                <p:nvPr/>
              </p:nvSpPr>
              <p:spPr>
                <a:xfrm>
                  <a:off x="3511719" y="2838423"/>
                  <a:ext cx="1350300" cy="461635"/>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b="1" dirty="0">
                      <a:solidFill>
                        <a:srgbClr val="CC0000"/>
                      </a:solidFill>
                      <a:ea typeface="Cambria" panose="02040503050406030204" pitchFamily="18" charset="0"/>
                    </a:rPr>
                    <a:t>Wordline</a:t>
                  </a:r>
                  <a:endParaRPr b="1" dirty="0">
                    <a:solidFill>
                      <a:srgbClr val="CC0000"/>
                    </a:solidFill>
                    <a:ea typeface="Cambria" panose="02040503050406030204" pitchFamily="18" charset="0"/>
                  </a:endParaRPr>
                </a:p>
              </p:txBody>
            </p:sp>
          </p:grpSp>
          <p:cxnSp>
            <p:nvCxnSpPr>
              <p:cNvPr id="9" name="Google Shape;109;p18">
                <a:extLst>
                  <a:ext uri="{FF2B5EF4-FFF2-40B4-BE49-F238E27FC236}">
                    <a16:creationId xmlns:a16="http://schemas.microsoft.com/office/drawing/2014/main" id="{2A90B7C0-D21E-42C3-7925-F048973FF41E}"/>
                  </a:ext>
                </a:extLst>
              </p:cNvPr>
              <p:cNvCxnSpPr>
                <a:cxnSpLocks/>
                <a:stCxn id="25" idx="0"/>
                <a:endCxn id="13" idx="0"/>
              </p:cNvCxnSpPr>
              <p:nvPr/>
            </p:nvCxnSpPr>
            <p:spPr>
              <a:xfrm>
                <a:off x="2270824" y="2536751"/>
                <a:ext cx="3294310" cy="279387"/>
              </a:xfrm>
              <a:prstGeom prst="straightConnector1">
                <a:avLst/>
              </a:prstGeom>
              <a:noFill/>
              <a:ln w="76200" cap="flat" cmpd="sng">
                <a:solidFill>
                  <a:schemeClr val="dk2"/>
                </a:solidFill>
                <a:prstDash val="solid"/>
                <a:round/>
                <a:headEnd type="none" w="med" len="med"/>
                <a:tailEnd type="none" w="med" len="med"/>
              </a:ln>
            </p:spPr>
          </p:cxnSp>
          <p:cxnSp>
            <p:nvCxnSpPr>
              <p:cNvPr id="10" name="Google Shape;117;p18">
                <a:extLst>
                  <a:ext uri="{FF2B5EF4-FFF2-40B4-BE49-F238E27FC236}">
                    <a16:creationId xmlns:a16="http://schemas.microsoft.com/office/drawing/2014/main" id="{0E5CB723-00CE-4E1F-1CCE-930809AC8163}"/>
                  </a:ext>
                </a:extLst>
              </p:cNvPr>
              <p:cNvCxnSpPr>
                <a:cxnSpLocks/>
                <a:stCxn id="25" idx="5"/>
                <a:endCxn id="13" idx="4"/>
              </p:cNvCxnSpPr>
              <p:nvPr/>
            </p:nvCxnSpPr>
            <p:spPr>
              <a:xfrm flipV="1">
                <a:off x="3379214" y="3364838"/>
                <a:ext cx="2185920" cy="1847803"/>
              </a:xfrm>
              <a:prstGeom prst="straightConnector1">
                <a:avLst/>
              </a:prstGeom>
              <a:noFill/>
              <a:ln w="76200" cap="flat" cmpd="sng">
                <a:solidFill>
                  <a:schemeClr val="dk2"/>
                </a:solidFill>
                <a:prstDash val="solid"/>
                <a:round/>
                <a:headEnd type="none" w="med" len="med"/>
                <a:tailEnd type="none" w="med" len="med"/>
              </a:ln>
            </p:spPr>
          </p:cxnSp>
        </p:grpSp>
        <p:grpSp>
          <p:nvGrpSpPr>
            <p:cNvPr id="28" name="Group 27">
              <a:extLst>
                <a:ext uri="{FF2B5EF4-FFF2-40B4-BE49-F238E27FC236}">
                  <a16:creationId xmlns:a16="http://schemas.microsoft.com/office/drawing/2014/main" id="{F0AD3653-12BC-C937-2105-35098FDA5CA6}"/>
                </a:ext>
              </a:extLst>
            </p:cNvPr>
            <p:cNvGrpSpPr/>
            <p:nvPr/>
          </p:nvGrpSpPr>
          <p:grpSpPr>
            <a:xfrm>
              <a:off x="656190" y="2637934"/>
              <a:ext cx="3135000" cy="3135000"/>
              <a:chOff x="656190" y="2637934"/>
              <a:chExt cx="3135000" cy="3135000"/>
            </a:xfrm>
          </p:grpSpPr>
          <p:grpSp>
            <p:nvGrpSpPr>
              <p:cNvPr id="24" name="Group 23">
                <a:extLst>
                  <a:ext uri="{FF2B5EF4-FFF2-40B4-BE49-F238E27FC236}">
                    <a16:creationId xmlns:a16="http://schemas.microsoft.com/office/drawing/2014/main" id="{35CC5C77-8D77-3D04-DC46-134366968D39}"/>
                  </a:ext>
                </a:extLst>
              </p:cNvPr>
              <p:cNvGrpSpPr/>
              <p:nvPr/>
            </p:nvGrpSpPr>
            <p:grpSpPr>
              <a:xfrm>
                <a:off x="656190" y="2637934"/>
                <a:ext cx="3135000" cy="3135000"/>
                <a:chOff x="703324" y="2536751"/>
                <a:chExt cx="3135000" cy="3135000"/>
              </a:xfrm>
            </p:grpSpPr>
            <p:sp>
              <p:nvSpPr>
                <p:cNvPr id="25" name="Google Shape;108;p18">
                  <a:extLst>
                    <a:ext uri="{FF2B5EF4-FFF2-40B4-BE49-F238E27FC236}">
                      <a16:creationId xmlns:a16="http://schemas.microsoft.com/office/drawing/2014/main" id="{9CB6E17B-FF17-C9AD-CA49-345EC4A4328A}"/>
                    </a:ext>
                  </a:extLst>
                </p:cNvPr>
                <p:cNvSpPr/>
                <p:nvPr/>
              </p:nvSpPr>
              <p:spPr>
                <a:xfrm>
                  <a:off x="703324" y="2536751"/>
                  <a:ext cx="3135000" cy="3135000"/>
                </a:xfrm>
                <a:prstGeom prst="ellipse">
                  <a:avLst/>
                </a:prstGeom>
                <a:noFill/>
                <a:ln w="762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6" name="Google Shape;107;p18">
                  <a:extLst>
                    <a:ext uri="{FF2B5EF4-FFF2-40B4-BE49-F238E27FC236}">
                      <a16:creationId xmlns:a16="http://schemas.microsoft.com/office/drawing/2014/main" id="{EA1550FB-9AB5-5348-A6F7-D81F01C43427}"/>
                    </a:ext>
                  </a:extLst>
                </p:cNvPr>
                <p:cNvPicPr preferRelativeResize="0"/>
                <p:nvPr/>
              </p:nvPicPr>
              <p:blipFill>
                <a:blip r:embed="rId2">
                  <a:alphaModFix/>
                </a:blip>
                <a:stretch>
                  <a:fillRect/>
                </a:stretch>
              </p:blipFill>
              <p:spPr>
                <a:xfrm>
                  <a:off x="737224" y="2856513"/>
                  <a:ext cx="3067200" cy="2495475"/>
                </a:xfrm>
                <a:prstGeom prst="rect">
                  <a:avLst/>
                </a:prstGeom>
                <a:noFill/>
                <a:ln>
                  <a:noFill/>
                </a:ln>
              </p:spPr>
            </p:pic>
          </p:grpSp>
          <p:sp>
            <p:nvSpPr>
              <p:cNvPr id="27" name="Oval 26">
                <a:extLst>
                  <a:ext uri="{FF2B5EF4-FFF2-40B4-BE49-F238E27FC236}">
                    <a16:creationId xmlns:a16="http://schemas.microsoft.com/office/drawing/2014/main" id="{EA115AB9-67C5-6A25-3DB8-85C35007178D}"/>
                  </a:ext>
                </a:extLst>
              </p:cNvPr>
              <p:cNvSpPr/>
              <p:nvPr/>
            </p:nvSpPr>
            <p:spPr bwMode="auto">
              <a:xfrm>
                <a:off x="1729633" y="5225920"/>
                <a:ext cx="211797" cy="211797"/>
              </a:xfrm>
              <a:prstGeom prst="ellipse">
                <a:avLst/>
              </a:prstGeom>
              <a:solidFill>
                <a:schemeClr val="bg1"/>
              </a:solidFill>
              <a:ln w="571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CH" sz="1800" b="0" i="0" u="none" strike="noStrike" cap="none" normalizeH="0" baseline="0">
                  <a:ln>
                    <a:noFill/>
                  </a:ln>
                  <a:solidFill>
                    <a:schemeClr val="tx1"/>
                  </a:solidFill>
                  <a:effectLst/>
                  <a:latin typeface="Arial" pitchFamily="34" charset="0"/>
                </a:endParaRPr>
              </a:p>
            </p:txBody>
          </p:sp>
        </p:grpSp>
        <p:sp>
          <p:nvSpPr>
            <p:cNvPr id="5" name="Google Shape;115;p18">
              <a:extLst>
                <a:ext uri="{FF2B5EF4-FFF2-40B4-BE49-F238E27FC236}">
                  <a16:creationId xmlns:a16="http://schemas.microsoft.com/office/drawing/2014/main" id="{1285D524-CFEA-EBE5-B854-3BF9DB7068DE}"/>
                </a:ext>
              </a:extLst>
            </p:cNvPr>
            <p:cNvSpPr/>
            <p:nvPr/>
          </p:nvSpPr>
          <p:spPr>
            <a:xfrm>
              <a:off x="4986748" y="5240213"/>
              <a:ext cx="2894100" cy="624900"/>
            </a:xfrm>
            <a:prstGeom prst="rect">
              <a:avLst/>
            </a:prstGeom>
            <a:solidFill>
              <a:schemeClr val="tx1">
                <a:lumMod val="50000"/>
                <a:lumOff val="50000"/>
              </a:schemeClr>
            </a:solidFill>
            <a:ln w="76200" cap="flat" cmpd="sng">
              <a:solidFill>
                <a:schemeClr val="tx1">
                  <a:lumMod val="85000"/>
                  <a:lumOff val="15000"/>
                </a:schemeClr>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2400" b="1" dirty="0">
                  <a:solidFill>
                    <a:schemeClr val="bg1"/>
                  </a:solidFill>
                </a:rPr>
                <a:t>Sense Amplifiers</a:t>
              </a:r>
              <a:endParaRPr sz="2400" b="1" dirty="0">
                <a:solidFill>
                  <a:schemeClr val="bg1"/>
                </a:solidFill>
              </a:endParaRPr>
            </a:p>
          </p:txBody>
        </p:sp>
        <p:sp>
          <p:nvSpPr>
            <p:cNvPr id="34" name="Google Shape;110;p18">
              <a:extLst>
                <a:ext uri="{FF2B5EF4-FFF2-40B4-BE49-F238E27FC236}">
                  <a16:creationId xmlns:a16="http://schemas.microsoft.com/office/drawing/2014/main" id="{9C600705-10D3-E40A-D2B9-94C8DD2F03DC}"/>
                </a:ext>
              </a:extLst>
            </p:cNvPr>
            <p:cNvSpPr txBox="1"/>
            <p:nvPr/>
          </p:nvSpPr>
          <p:spPr>
            <a:xfrm>
              <a:off x="4967815" y="4322255"/>
              <a:ext cx="2894100" cy="461635"/>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b="1" dirty="0">
                  <a:solidFill>
                    <a:srgbClr val="00B050"/>
                  </a:solidFill>
                  <a:ea typeface="Cambria" panose="02040503050406030204" pitchFamily="18" charset="0"/>
                </a:rPr>
                <a:t>DRAM Row</a:t>
              </a:r>
              <a:endParaRPr b="1" dirty="0">
                <a:solidFill>
                  <a:srgbClr val="00B050"/>
                </a:solidFill>
                <a:ea typeface="Cambria" panose="02040503050406030204" pitchFamily="18" charset="0"/>
              </a:endParaRPr>
            </a:p>
          </p:txBody>
        </p:sp>
      </p:grpSp>
    </p:spTree>
    <p:extLst>
      <p:ext uri="{BB962C8B-B14F-4D97-AF65-F5344CB8AC3E}">
        <p14:creationId xmlns:p14="http://schemas.microsoft.com/office/powerpoint/2010/main" val="671575613"/>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CE3831-3259-ED29-00CC-6027187C693F}"/>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6" name="Content Placeholder 2">
                <a:extLst>
                  <a:ext uri="{FF2B5EF4-FFF2-40B4-BE49-F238E27FC236}">
                    <a16:creationId xmlns:a16="http://schemas.microsoft.com/office/drawing/2014/main" id="{52DAFAC4-BF0A-6137-14B9-3D70B3850CE5}"/>
                  </a:ext>
                </a:extLst>
              </p:cNvPr>
              <p:cNvSpPr txBox="1">
                <a:spLocks/>
              </p:cNvSpPr>
              <p:nvPr/>
            </p:nvSpPr>
            <p:spPr bwMode="auto">
              <a:xfrm>
                <a:off x="228600" y="970961"/>
                <a:ext cx="8610600" cy="5519393"/>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57175" indent="-257175" algn="l" rtl="0" eaLnBrk="0" fontAlgn="base" hangingPunct="0">
                  <a:spcBef>
                    <a:spcPct val="20000"/>
                  </a:spcBef>
                  <a:spcAft>
                    <a:spcPct val="0"/>
                  </a:spcAft>
                  <a:buClr>
                    <a:schemeClr val="accent1"/>
                  </a:buClr>
                  <a:buSzPct val="65000"/>
                  <a:buFont typeface="Wingdings" pitchFamily="2" charset="2"/>
                  <a:buChar char="n"/>
                  <a:defRPr sz="1800">
                    <a:solidFill>
                      <a:schemeClr val="tx1"/>
                    </a:solidFill>
                    <a:latin typeface="+mn-lt"/>
                    <a:ea typeface="ＭＳ Ｐゴシック" charset="0"/>
                    <a:cs typeface="ＭＳ Ｐゴシック" charset="0"/>
                  </a:defRPr>
                </a:lvl1pPr>
                <a:lvl2pPr marL="502444" indent="-244079" algn="l" rtl="0" eaLnBrk="0" fontAlgn="base" hangingPunct="0">
                  <a:spcBef>
                    <a:spcPct val="20000"/>
                  </a:spcBef>
                  <a:spcAft>
                    <a:spcPct val="0"/>
                  </a:spcAft>
                  <a:buClr>
                    <a:schemeClr val="accent2"/>
                  </a:buClr>
                  <a:buSzPct val="60000"/>
                  <a:buFont typeface="Wingdings" pitchFamily="2" charset="2"/>
                  <a:buChar char="q"/>
                  <a:defRPr sz="1650">
                    <a:solidFill>
                      <a:schemeClr val="tx1"/>
                    </a:solidFill>
                    <a:latin typeface="+mn-lt"/>
                    <a:ea typeface="ＭＳ Ｐゴシック" pitchFamily="-106" charset="-128"/>
                  </a:defRPr>
                </a:lvl2pPr>
                <a:lvl3pPr marL="766763" indent="-263129" algn="l" rtl="0" eaLnBrk="0" fontAlgn="base" hangingPunct="0">
                  <a:spcBef>
                    <a:spcPct val="20000"/>
                  </a:spcBef>
                  <a:spcAft>
                    <a:spcPct val="0"/>
                  </a:spcAft>
                  <a:buClr>
                    <a:schemeClr val="accent1"/>
                  </a:buClr>
                  <a:buSzPct val="65000"/>
                  <a:buFont typeface="Wingdings" pitchFamily="2" charset="2"/>
                  <a:buChar char="n"/>
                  <a:defRPr sz="1500">
                    <a:solidFill>
                      <a:schemeClr val="tx1"/>
                    </a:solidFill>
                    <a:latin typeface="+mn-lt"/>
                    <a:ea typeface="ＭＳ Ｐゴシック" pitchFamily="-106" charset="-128"/>
                  </a:defRPr>
                </a:lvl3pPr>
                <a:lvl4pPr marL="1004888" indent="-23693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260872" indent="-254794" algn="l" rtl="0" eaLnBrk="0" fontAlgn="base" hangingPunct="0">
                  <a:spcBef>
                    <a:spcPct val="20000"/>
                  </a:spcBef>
                  <a:spcAft>
                    <a:spcPct val="0"/>
                  </a:spcAft>
                  <a:buClr>
                    <a:schemeClr val="accent1"/>
                  </a:buClr>
                  <a:buSzPct val="75000"/>
                  <a:buFont typeface="Wingdings" pitchFamily="2" charset="2"/>
                  <a:buChar char="§"/>
                  <a:defRPr sz="1200">
                    <a:solidFill>
                      <a:schemeClr val="tx1"/>
                    </a:solidFill>
                    <a:latin typeface="+mn-lt"/>
                    <a:ea typeface="ＭＳ Ｐゴシック" pitchFamily="-106" charset="-128"/>
                  </a:defRPr>
                </a:lvl5pPr>
                <a:lvl6pPr marL="16037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9pPr>
              </a:lstStyle>
              <a:p>
                <a:pPr>
                  <a:spcBef>
                    <a:spcPts val="600"/>
                  </a:spcBef>
                </a:pPr>
                <a:r>
                  <a:rPr lang="en-US" sz="2000" b="1" dirty="0"/>
                  <a:t>True-Cell and Anti-Cell</a:t>
                </a:r>
              </a:p>
              <a:p>
                <a:pPr lvl="1">
                  <a:spcBef>
                    <a:spcPts val="600"/>
                  </a:spcBef>
                </a:pPr>
                <a:r>
                  <a:rPr lang="en-US" sz="1800" dirty="0"/>
                  <a:t>The sense amplifier is a differential amplifier</a:t>
                </a:r>
              </a:p>
              <a:p>
                <a:pPr lvl="1">
                  <a:spcBef>
                    <a:spcPts val="600"/>
                  </a:spcBef>
                </a:pPr>
                <a:r>
                  <a:rPr lang="en-US" sz="1800" dirty="0"/>
                  <a:t>A DRAM cell can represent a logical 1 by storing either positive or negative charge depending on if it is connected to </a:t>
                </a:r>
                <a14:m>
                  <m:oMath xmlns:m="http://schemas.openxmlformats.org/officeDocument/2006/math">
                    <m:r>
                      <m:rPr>
                        <m:nor/>
                      </m:rPr>
                      <a:rPr lang="en-US" sz="1800" b="1" i="0" dirty="0" smtClean="0">
                        <a:latin typeface="Cambria Math" panose="02040503050406030204" pitchFamily="18" charset="0"/>
                      </a:rPr>
                      <m:t>Bitline</m:t>
                    </m:r>
                  </m:oMath>
                </a14:m>
                <a:r>
                  <a:rPr lang="en-US" sz="1800" dirty="0"/>
                  <a:t> or </a:t>
                </a:r>
                <a14:m>
                  <m:oMath xmlns:m="http://schemas.openxmlformats.org/officeDocument/2006/math">
                    <m:bar>
                      <m:barPr>
                        <m:pos m:val="top"/>
                        <m:ctrlPr>
                          <a:rPr lang="en-US" sz="1800" i="1" dirty="0" smtClean="0">
                            <a:latin typeface="Cambria Math" panose="02040503050406030204" pitchFamily="18" charset="0"/>
                          </a:rPr>
                        </m:ctrlPr>
                      </m:barPr>
                      <m:e>
                        <m:r>
                          <m:rPr>
                            <m:nor/>
                          </m:rPr>
                          <a:rPr lang="en-US" sz="1800" b="1" i="0" dirty="0" smtClean="0">
                            <a:latin typeface="Cambria Math" panose="02040503050406030204" pitchFamily="18" charset="0"/>
                          </a:rPr>
                          <m:t>Bitline</m:t>
                        </m:r>
                      </m:e>
                    </m:bar>
                  </m:oMath>
                </a14:m>
                <a:r>
                  <a:rPr lang="en-US" sz="1800" dirty="0"/>
                  <a:t> </a:t>
                </a:r>
              </a:p>
              <a:p>
                <a:pPr marL="258365" lvl="1" indent="0">
                  <a:spcBef>
                    <a:spcPts val="600"/>
                  </a:spcBef>
                  <a:buNone/>
                </a:pPr>
                <a:endParaRPr lang="en-US" sz="1800" dirty="0"/>
              </a:p>
            </p:txBody>
          </p:sp>
        </mc:Choice>
        <mc:Fallback xmlns="">
          <p:sp>
            <p:nvSpPr>
              <p:cNvPr id="6" name="Content Placeholder 2">
                <a:extLst>
                  <a:ext uri="{FF2B5EF4-FFF2-40B4-BE49-F238E27FC236}">
                    <a16:creationId xmlns:a16="http://schemas.microsoft.com/office/drawing/2014/main" id="{52DAFAC4-BF0A-6137-14B9-3D70B3850CE5}"/>
                  </a:ext>
                </a:extLst>
              </p:cNvPr>
              <p:cNvSpPr txBox="1">
                <a:spLocks noRot="1" noChangeAspect="1" noMove="1" noResize="1" noEditPoints="1" noAdjustHandles="1" noChangeArrowheads="1" noChangeShapeType="1" noTextEdit="1"/>
              </p:cNvSpPr>
              <p:nvPr/>
            </p:nvSpPr>
            <p:spPr bwMode="auto">
              <a:xfrm>
                <a:off x="228600" y="970961"/>
                <a:ext cx="8610600" cy="5519393"/>
              </a:xfrm>
              <a:prstGeom prst="rect">
                <a:avLst/>
              </a:prstGeom>
              <a:blipFill>
                <a:blip r:embed="rId3"/>
                <a:stretch>
                  <a:fillRect l="-71" t="-552"/>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CH">
                    <a:noFill/>
                  </a:rPr>
                  <a:t> </a:t>
                </a:r>
              </a:p>
            </p:txBody>
          </p:sp>
        </mc:Fallback>
      </mc:AlternateContent>
      <p:sp>
        <p:nvSpPr>
          <p:cNvPr id="2" name="Title 1">
            <a:extLst>
              <a:ext uri="{FF2B5EF4-FFF2-40B4-BE49-F238E27FC236}">
                <a16:creationId xmlns:a16="http://schemas.microsoft.com/office/drawing/2014/main" id="{9483506A-D9E7-04E2-E2BC-1B7732E36645}"/>
              </a:ext>
            </a:extLst>
          </p:cNvPr>
          <p:cNvSpPr>
            <a:spLocks noGrp="1"/>
          </p:cNvSpPr>
          <p:nvPr>
            <p:ph type="title"/>
          </p:nvPr>
        </p:nvSpPr>
        <p:spPr/>
        <p:txBody>
          <a:bodyPr/>
          <a:lstStyle/>
          <a:p>
            <a:r>
              <a:rPr lang="en-US" sz="3600" b="1" dirty="0"/>
              <a:t>Background – DRAM Organization II</a:t>
            </a:r>
          </a:p>
        </p:txBody>
      </p:sp>
      <p:sp>
        <p:nvSpPr>
          <p:cNvPr id="4" name="Slide Number Placeholder 3">
            <a:extLst>
              <a:ext uri="{FF2B5EF4-FFF2-40B4-BE49-F238E27FC236}">
                <a16:creationId xmlns:a16="http://schemas.microsoft.com/office/drawing/2014/main" id="{365FC71D-C603-2138-5FBC-D0359492013F}"/>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DE33320-76E4-0249-8CA9-3902D97168FA}" type="slidenum">
              <a:rPr kumimoji="0" lang="en-US" altLang="en-US" sz="12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altLang="en-US" sz="12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grpSp>
        <p:nvGrpSpPr>
          <p:cNvPr id="80" name="Group 79">
            <a:extLst>
              <a:ext uri="{FF2B5EF4-FFF2-40B4-BE49-F238E27FC236}">
                <a16:creationId xmlns:a16="http://schemas.microsoft.com/office/drawing/2014/main" id="{D9BBC71F-29F9-6D9B-F360-35C2CA06F2E3}"/>
              </a:ext>
            </a:extLst>
          </p:cNvPr>
          <p:cNvGrpSpPr/>
          <p:nvPr/>
        </p:nvGrpSpPr>
        <p:grpSpPr>
          <a:xfrm>
            <a:off x="5312161" y="2344357"/>
            <a:ext cx="3527039" cy="4091302"/>
            <a:chOff x="4672730" y="2780824"/>
            <a:chExt cx="3527039" cy="4091302"/>
          </a:xfrm>
        </p:grpSpPr>
        <p:grpSp>
          <p:nvGrpSpPr>
            <p:cNvPr id="64" name="Group 63">
              <a:extLst>
                <a:ext uri="{FF2B5EF4-FFF2-40B4-BE49-F238E27FC236}">
                  <a16:creationId xmlns:a16="http://schemas.microsoft.com/office/drawing/2014/main" id="{E9429396-24FB-BD93-A4C8-68345F5F1F20}"/>
                </a:ext>
              </a:extLst>
            </p:cNvPr>
            <p:cNvGrpSpPr/>
            <p:nvPr/>
          </p:nvGrpSpPr>
          <p:grpSpPr>
            <a:xfrm>
              <a:off x="4672730" y="2780824"/>
              <a:ext cx="3296430" cy="2586196"/>
              <a:chOff x="4672730" y="2780824"/>
              <a:chExt cx="3296430" cy="2586196"/>
            </a:xfrm>
          </p:grpSpPr>
          <p:grpSp>
            <p:nvGrpSpPr>
              <p:cNvPr id="55" name="Group 54">
                <a:extLst>
                  <a:ext uri="{FF2B5EF4-FFF2-40B4-BE49-F238E27FC236}">
                    <a16:creationId xmlns:a16="http://schemas.microsoft.com/office/drawing/2014/main" id="{C0F45623-BD3E-9B7F-8422-167B934FD891}"/>
                  </a:ext>
                </a:extLst>
              </p:cNvPr>
              <p:cNvGrpSpPr/>
              <p:nvPr/>
            </p:nvGrpSpPr>
            <p:grpSpPr>
              <a:xfrm>
                <a:off x="6386163" y="4212518"/>
                <a:ext cx="1108800" cy="1154502"/>
                <a:chOff x="1476000" y="4139007"/>
                <a:chExt cx="1108800" cy="1154502"/>
              </a:xfrm>
            </p:grpSpPr>
            <p:sp>
              <p:nvSpPr>
                <p:cNvPr id="53" name="Rectangle 52">
                  <a:extLst>
                    <a:ext uri="{FF2B5EF4-FFF2-40B4-BE49-F238E27FC236}">
                      <a16:creationId xmlns:a16="http://schemas.microsoft.com/office/drawing/2014/main" id="{BE372CB5-8CF3-EF12-DF9F-BA2D524BC8C1}"/>
                    </a:ext>
                  </a:extLst>
                </p:cNvPr>
                <p:cNvSpPr/>
                <p:nvPr/>
              </p:nvSpPr>
              <p:spPr bwMode="auto">
                <a:xfrm>
                  <a:off x="1476000" y="4396465"/>
                  <a:ext cx="1108800" cy="624900"/>
                </a:xfrm>
                <a:prstGeom prst="rect">
                  <a:avLst/>
                </a:prstGeom>
                <a:solidFill>
                  <a:schemeClr val="bg1"/>
                </a:solidFill>
                <a:ln w="762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endParaRPr>
                </a:p>
              </p:txBody>
            </p:sp>
            <p:grpSp>
              <p:nvGrpSpPr>
                <p:cNvPr id="46" name="Group 45">
                  <a:extLst>
                    <a:ext uri="{FF2B5EF4-FFF2-40B4-BE49-F238E27FC236}">
                      <a16:creationId xmlns:a16="http://schemas.microsoft.com/office/drawing/2014/main" id="{9E8BEEFA-AC7B-BC78-68C5-0944BB4C9DC4}"/>
                    </a:ext>
                  </a:extLst>
                </p:cNvPr>
                <p:cNvGrpSpPr/>
                <p:nvPr/>
              </p:nvGrpSpPr>
              <p:grpSpPr>
                <a:xfrm>
                  <a:off x="1757793" y="4139007"/>
                  <a:ext cx="635542" cy="512193"/>
                  <a:chOff x="1757793" y="4139007"/>
                  <a:chExt cx="635542" cy="512193"/>
                </a:xfrm>
              </p:grpSpPr>
              <p:sp>
                <p:nvSpPr>
                  <p:cNvPr id="44" name="Isosceles Triangle 43">
                    <a:extLst>
                      <a:ext uri="{FF2B5EF4-FFF2-40B4-BE49-F238E27FC236}">
                        <a16:creationId xmlns:a16="http://schemas.microsoft.com/office/drawing/2014/main" id="{FBBF341F-DCC1-AE6E-B243-FE0914FE5337}"/>
                      </a:ext>
                    </a:extLst>
                  </p:cNvPr>
                  <p:cNvSpPr/>
                  <p:nvPr/>
                </p:nvSpPr>
                <p:spPr bwMode="auto">
                  <a:xfrm rot="5400000">
                    <a:off x="1722469" y="4174331"/>
                    <a:ext cx="512193" cy="441546"/>
                  </a:xfrm>
                  <a:prstGeom prst="triangle">
                    <a:avLst/>
                  </a:prstGeom>
                  <a:solidFill>
                    <a:schemeClr val="bg1"/>
                  </a:solidFill>
                  <a:ln w="571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endParaRPr>
                  </a:p>
                </p:txBody>
              </p:sp>
              <p:sp>
                <p:nvSpPr>
                  <p:cNvPr id="45" name="Oval 44">
                    <a:extLst>
                      <a:ext uri="{FF2B5EF4-FFF2-40B4-BE49-F238E27FC236}">
                        <a16:creationId xmlns:a16="http://schemas.microsoft.com/office/drawing/2014/main" id="{33DAE73E-4DEA-25F0-4F3F-CCC9114A147B}"/>
                      </a:ext>
                    </a:extLst>
                  </p:cNvPr>
                  <p:cNvSpPr/>
                  <p:nvPr/>
                </p:nvSpPr>
                <p:spPr bwMode="auto">
                  <a:xfrm rot="5400000">
                    <a:off x="2197331" y="4305479"/>
                    <a:ext cx="198011" cy="193996"/>
                  </a:xfrm>
                  <a:prstGeom prst="ellipse">
                    <a:avLst/>
                  </a:prstGeom>
                  <a:solidFill>
                    <a:schemeClr val="bg1"/>
                  </a:solidFill>
                  <a:ln w="571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endParaRPr>
                  </a:p>
                </p:txBody>
              </p:sp>
            </p:grpSp>
            <p:sp>
              <p:nvSpPr>
                <p:cNvPr id="51" name="Isosceles Triangle 50">
                  <a:extLst>
                    <a:ext uri="{FF2B5EF4-FFF2-40B4-BE49-F238E27FC236}">
                      <a16:creationId xmlns:a16="http://schemas.microsoft.com/office/drawing/2014/main" id="{555E00A3-E380-C295-0A32-785738F41098}"/>
                    </a:ext>
                  </a:extLst>
                </p:cNvPr>
                <p:cNvSpPr/>
                <p:nvPr/>
              </p:nvSpPr>
              <p:spPr bwMode="auto">
                <a:xfrm rot="16200000">
                  <a:off x="1892395" y="4816640"/>
                  <a:ext cx="512193" cy="441546"/>
                </a:xfrm>
                <a:prstGeom prst="triangle">
                  <a:avLst/>
                </a:prstGeom>
                <a:solidFill>
                  <a:schemeClr val="bg1"/>
                </a:solidFill>
                <a:ln w="571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endParaRPr>
                </a:p>
              </p:txBody>
            </p:sp>
            <p:sp>
              <p:nvSpPr>
                <p:cNvPr id="52" name="Oval 51">
                  <a:extLst>
                    <a:ext uri="{FF2B5EF4-FFF2-40B4-BE49-F238E27FC236}">
                      <a16:creationId xmlns:a16="http://schemas.microsoft.com/office/drawing/2014/main" id="{D28AE674-5668-AC3D-8BFC-37D753348775}"/>
                    </a:ext>
                  </a:extLst>
                </p:cNvPr>
                <p:cNvSpPr/>
                <p:nvPr/>
              </p:nvSpPr>
              <p:spPr bwMode="auto">
                <a:xfrm rot="16200000">
                  <a:off x="1731715" y="4933042"/>
                  <a:ext cx="198011" cy="193996"/>
                </a:xfrm>
                <a:prstGeom prst="ellipse">
                  <a:avLst/>
                </a:prstGeom>
                <a:solidFill>
                  <a:schemeClr val="bg1"/>
                </a:solidFill>
                <a:ln w="571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endParaRPr>
                </a:p>
              </p:txBody>
            </p:sp>
          </p:grpSp>
          <p:cxnSp>
            <p:nvCxnSpPr>
              <p:cNvPr id="59" name="Google Shape;97;p18">
                <a:extLst>
                  <a:ext uri="{FF2B5EF4-FFF2-40B4-BE49-F238E27FC236}">
                    <a16:creationId xmlns:a16="http://schemas.microsoft.com/office/drawing/2014/main" id="{3A665E7A-34B5-3C76-5026-19A4A0A901E6}"/>
                  </a:ext>
                </a:extLst>
              </p:cNvPr>
              <p:cNvCxnSpPr>
                <a:cxnSpLocks/>
              </p:cNvCxnSpPr>
              <p:nvPr/>
            </p:nvCxnSpPr>
            <p:spPr>
              <a:xfrm>
                <a:off x="6390343" y="3240000"/>
                <a:ext cx="0" cy="1206824"/>
              </a:xfrm>
              <a:prstGeom prst="straightConnector1">
                <a:avLst/>
              </a:prstGeom>
              <a:noFill/>
              <a:ln w="76200" cap="flat" cmpd="sng">
                <a:solidFill>
                  <a:srgbClr val="0066CC"/>
                </a:solidFill>
                <a:prstDash val="solid"/>
                <a:round/>
                <a:headEnd type="none" w="med" len="med"/>
                <a:tailEnd type="none" w="med" len="med"/>
              </a:ln>
            </p:spPr>
          </p:cxnSp>
          <p:grpSp>
            <p:nvGrpSpPr>
              <p:cNvPr id="5" name="Group 4">
                <a:extLst>
                  <a:ext uri="{FF2B5EF4-FFF2-40B4-BE49-F238E27FC236}">
                    <a16:creationId xmlns:a16="http://schemas.microsoft.com/office/drawing/2014/main" id="{D0DDFB9F-9763-0788-4CDF-DC5748A9674C}"/>
                  </a:ext>
                </a:extLst>
              </p:cNvPr>
              <p:cNvGrpSpPr/>
              <p:nvPr/>
            </p:nvGrpSpPr>
            <p:grpSpPr>
              <a:xfrm>
                <a:off x="4672730" y="3443724"/>
                <a:ext cx="3296430" cy="548700"/>
                <a:chOff x="3696191" y="3140256"/>
                <a:chExt cx="3296430" cy="548700"/>
              </a:xfrm>
            </p:grpSpPr>
            <p:cxnSp>
              <p:nvCxnSpPr>
                <p:cNvPr id="31" name="Google Shape;97;p18">
                  <a:extLst>
                    <a:ext uri="{FF2B5EF4-FFF2-40B4-BE49-F238E27FC236}">
                      <a16:creationId xmlns:a16="http://schemas.microsoft.com/office/drawing/2014/main" id="{30A78227-217B-E86F-0400-ED25A92FE894}"/>
                    </a:ext>
                  </a:extLst>
                </p:cNvPr>
                <p:cNvCxnSpPr>
                  <a:cxnSpLocks/>
                </p:cNvCxnSpPr>
                <p:nvPr/>
              </p:nvCxnSpPr>
              <p:spPr>
                <a:xfrm>
                  <a:off x="4976659" y="3414606"/>
                  <a:ext cx="2015962" cy="0"/>
                </a:xfrm>
                <a:prstGeom prst="straightConnector1">
                  <a:avLst/>
                </a:prstGeom>
                <a:noFill/>
                <a:ln w="76200" cap="flat" cmpd="sng">
                  <a:solidFill>
                    <a:srgbClr val="CC0000"/>
                  </a:solidFill>
                  <a:prstDash val="solid"/>
                  <a:round/>
                  <a:headEnd type="none" w="med" len="med"/>
                  <a:tailEnd type="none" w="med" len="med"/>
                </a:ln>
              </p:spPr>
            </p:cxnSp>
            <p:sp>
              <p:nvSpPr>
                <p:cNvPr id="33" name="Google Shape;102;p18">
                  <a:extLst>
                    <a:ext uri="{FF2B5EF4-FFF2-40B4-BE49-F238E27FC236}">
                      <a16:creationId xmlns:a16="http://schemas.microsoft.com/office/drawing/2014/main" id="{D1141FFB-63B1-CC9B-DDD9-822588DD8C8E}"/>
                    </a:ext>
                  </a:extLst>
                </p:cNvPr>
                <p:cNvSpPr/>
                <p:nvPr/>
              </p:nvSpPr>
              <p:spPr>
                <a:xfrm>
                  <a:off x="5135274" y="3140256"/>
                  <a:ext cx="548700" cy="548700"/>
                </a:xfrm>
                <a:prstGeom prst="ellipse">
                  <a:avLst/>
                </a:prstGeom>
                <a:solidFill>
                  <a:schemeClr val="bg1">
                    <a:lumMod val="85000"/>
                  </a:schemeClr>
                </a:solidFill>
                <a:ln w="762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3" name="Google Shape;116;p18">
                  <a:extLst>
                    <a:ext uri="{FF2B5EF4-FFF2-40B4-BE49-F238E27FC236}">
                      <a16:creationId xmlns:a16="http://schemas.microsoft.com/office/drawing/2014/main" id="{2CDBB3AF-6BD3-C286-6E0D-996A7D74D2CD}"/>
                    </a:ext>
                  </a:extLst>
                </p:cNvPr>
                <p:cNvSpPr txBox="1"/>
                <p:nvPr/>
              </p:nvSpPr>
              <p:spPr>
                <a:xfrm>
                  <a:off x="3696191" y="3147470"/>
                  <a:ext cx="1350300" cy="461635"/>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b="1" dirty="0">
                      <a:solidFill>
                        <a:srgbClr val="CC0000"/>
                      </a:solidFill>
                      <a:ea typeface="Cambria" panose="02040503050406030204" pitchFamily="18" charset="0"/>
                    </a:rPr>
                    <a:t>Wordline</a:t>
                  </a:r>
                  <a:endParaRPr b="1" dirty="0">
                    <a:solidFill>
                      <a:srgbClr val="CC0000"/>
                    </a:solidFill>
                    <a:ea typeface="Cambria" panose="02040503050406030204" pitchFamily="18" charset="0"/>
                  </a:endParaRPr>
                </a:p>
              </p:txBody>
            </p:sp>
          </p:grpSp>
          <p:sp>
            <p:nvSpPr>
              <p:cNvPr id="61" name="Google Shape;116;p18">
                <a:extLst>
                  <a:ext uri="{FF2B5EF4-FFF2-40B4-BE49-F238E27FC236}">
                    <a16:creationId xmlns:a16="http://schemas.microsoft.com/office/drawing/2014/main" id="{D5AEAFDB-7668-EC4A-5303-5EE249567FF5}"/>
                  </a:ext>
                </a:extLst>
              </p:cNvPr>
              <p:cNvSpPr txBox="1"/>
              <p:nvPr/>
            </p:nvSpPr>
            <p:spPr>
              <a:xfrm>
                <a:off x="5953198" y="2780824"/>
                <a:ext cx="1350300" cy="461635"/>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b="1" dirty="0">
                    <a:solidFill>
                      <a:srgbClr val="0066CC"/>
                    </a:solidFill>
                    <a:ea typeface="Cambria" panose="02040503050406030204" pitchFamily="18" charset="0"/>
                  </a:rPr>
                  <a:t>Bitline</a:t>
                </a:r>
                <a:endParaRPr b="1" dirty="0">
                  <a:solidFill>
                    <a:srgbClr val="0066CC"/>
                  </a:solidFill>
                  <a:ea typeface="Cambria" panose="02040503050406030204" pitchFamily="18" charset="0"/>
                </a:endParaRPr>
              </a:p>
            </p:txBody>
          </p:sp>
          <p:sp>
            <p:nvSpPr>
              <p:cNvPr id="62" name="Google Shape;116;p18">
                <a:extLst>
                  <a:ext uri="{FF2B5EF4-FFF2-40B4-BE49-F238E27FC236}">
                    <a16:creationId xmlns:a16="http://schemas.microsoft.com/office/drawing/2014/main" id="{E62935B4-C109-1693-A9ED-732712B19C49}"/>
                  </a:ext>
                </a:extLst>
              </p:cNvPr>
              <p:cNvSpPr txBox="1"/>
              <p:nvPr/>
            </p:nvSpPr>
            <p:spPr>
              <a:xfrm>
                <a:off x="4891695" y="4364918"/>
                <a:ext cx="1423030" cy="738633"/>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b="1" dirty="0">
                    <a:ea typeface="Cambria" panose="02040503050406030204" pitchFamily="18" charset="0"/>
                  </a:rPr>
                  <a:t>Sense</a:t>
                </a:r>
                <a:br>
                  <a:rPr lang="en" b="1" dirty="0">
                    <a:ea typeface="Cambria" panose="02040503050406030204" pitchFamily="18" charset="0"/>
                  </a:rPr>
                </a:br>
                <a:r>
                  <a:rPr lang="en" b="1" dirty="0">
                    <a:ea typeface="Cambria" panose="02040503050406030204" pitchFamily="18" charset="0"/>
                  </a:rPr>
                  <a:t>Amplifier</a:t>
                </a:r>
                <a:endParaRPr b="1" dirty="0">
                  <a:ea typeface="Cambria" panose="02040503050406030204" pitchFamily="18" charset="0"/>
                </a:endParaRPr>
              </a:p>
            </p:txBody>
          </p:sp>
        </p:grpSp>
        <p:cxnSp>
          <p:nvCxnSpPr>
            <p:cNvPr id="65" name="Google Shape;97;p18">
              <a:extLst>
                <a:ext uri="{FF2B5EF4-FFF2-40B4-BE49-F238E27FC236}">
                  <a16:creationId xmlns:a16="http://schemas.microsoft.com/office/drawing/2014/main" id="{EA61468B-9262-B26E-9496-C6158F5E16C7}"/>
                </a:ext>
              </a:extLst>
            </p:cNvPr>
            <p:cNvCxnSpPr>
              <a:cxnSpLocks/>
            </p:cNvCxnSpPr>
            <p:nvPr/>
          </p:nvCxnSpPr>
          <p:spPr>
            <a:xfrm>
              <a:off x="7494963" y="5094876"/>
              <a:ext cx="0" cy="1223374"/>
            </a:xfrm>
            <a:prstGeom prst="straightConnector1">
              <a:avLst/>
            </a:prstGeom>
            <a:noFill/>
            <a:ln w="76200" cap="flat" cmpd="sng">
              <a:solidFill>
                <a:srgbClr val="0066CC"/>
              </a:solidFill>
              <a:prstDash val="solid"/>
              <a:round/>
              <a:headEnd type="none" w="med" len="med"/>
              <a:tailEnd type="none" w="med" len="med"/>
            </a:ln>
          </p:spPr>
        </p:cxnSp>
        <p:grpSp>
          <p:nvGrpSpPr>
            <p:cNvPr id="71" name="Group 70">
              <a:extLst>
                <a:ext uri="{FF2B5EF4-FFF2-40B4-BE49-F238E27FC236}">
                  <a16:creationId xmlns:a16="http://schemas.microsoft.com/office/drawing/2014/main" id="{1C9BF42B-0270-E7E2-9E1B-9377218B6B6C}"/>
                </a:ext>
              </a:extLst>
            </p:cNvPr>
            <p:cNvGrpSpPr/>
            <p:nvPr/>
          </p:nvGrpSpPr>
          <p:grpSpPr>
            <a:xfrm>
              <a:off x="6849469" y="6410491"/>
              <a:ext cx="1350300" cy="461635"/>
              <a:chOff x="5110551" y="5558521"/>
              <a:chExt cx="1350300" cy="461635"/>
            </a:xfrm>
          </p:grpSpPr>
          <p:sp>
            <p:nvSpPr>
              <p:cNvPr id="67" name="Google Shape;116;p18">
                <a:extLst>
                  <a:ext uri="{FF2B5EF4-FFF2-40B4-BE49-F238E27FC236}">
                    <a16:creationId xmlns:a16="http://schemas.microsoft.com/office/drawing/2014/main" id="{409F2447-967A-DF6E-62AD-CBE06AA6E8C0}"/>
                  </a:ext>
                </a:extLst>
              </p:cNvPr>
              <p:cNvSpPr txBox="1"/>
              <p:nvPr/>
            </p:nvSpPr>
            <p:spPr>
              <a:xfrm>
                <a:off x="5110551" y="5558521"/>
                <a:ext cx="1350300" cy="461635"/>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b="1" dirty="0">
                    <a:solidFill>
                      <a:srgbClr val="0066CC"/>
                    </a:solidFill>
                    <a:ea typeface="Cambria" panose="02040503050406030204" pitchFamily="18" charset="0"/>
                  </a:rPr>
                  <a:t>Bitline</a:t>
                </a:r>
                <a:endParaRPr b="1" dirty="0">
                  <a:solidFill>
                    <a:srgbClr val="0066CC"/>
                  </a:solidFill>
                  <a:ea typeface="Cambria" panose="02040503050406030204" pitchFamily="18" charset="0"/>
                </a:endParaRPr>
              </a:p>
            </p:txBody>
          </p:sp>
          <p:cxnSp>
            <p:nvCxnSpPr>
              <p:cNvPr id="69" name="Straight Connector 68">
                <a:extLst>
                  <a:ext uri="{FF2B5EF4-FFF2-40B4-BE49-F238E27FC236}">
                    <a16:creationId xmlns:a16="http://schemas.microsoft.com/office/drawing/2014/main" id="{300F1AD4-5B17-2891-275B-66A0A6CD0ED5}"/>
                  </a:ext>
                </a:extLst>
              </p:cNvPr>
              <p:cNvCxnSpPr>
                <a:cxnSpLocks/>
              </p:cNvCxnSpPr>
              <p:nvPr/>
            </p:nvCxnSpPr>
            <p:spPr bwMode="auto">
              <a:xfrm>
                <a:off x="5419102" y="5629310"/>
                <a:ext cx="733198" cy="0"/>
              </a:xfrm>
              <a:prstGeom prst="line">
                <a:avLst/>
              </a:prstGeom>
              <a:solidFill>
                <a:srgbClr val="C0C0C0"/>
              </a:solidFill>
              <a:ln w="28575" cap="flat" cmpd="sng" algn="ctr">
                <a:solidFill>
                  <a:srgbClr val="0066CC"/>
                </a:solidFill>
                <a:prstDash val="solid"/>
                <a:round/>
                <a:headEnd type="none" w="med" len="med"/>
                <a:tailEnd type="none" w="med" len="med"/>
              </a:ln>
              <a:effectLst/>
            </p:spPr>
          </p:cxnSp>
        </p:grpSp>
        <p:cxnSp>
          <p:nvCxnSpPr>
            <p:cNvPr id="72" name="Google Shape;97;p18">
              <a:extLst>
                <a:ext uri="{FF2B5EF4-FFF2-40B4-BE49-F238E27FC236}">
                  <a16:creationId xmlns:a16="http://schemas.microsoft.com/office/drawing/2014/main" id="{7E510E3C-885D-A067-B112-A0623D864AB3}"/>
                </a:ext>
              </a:extLst>
            </p:cNvPr>
            <p:cNvCxnSpPr>
              <a:cxnSpLocks/>
            </p:cNvCxnSpPr>
            <p:nvPr/>
          </p:nvCxnSpPr>
          <p:spPr>
            <a:xfrm>
              <a:off x="5953198" y="5844236"/>
              <a:ext cx="2015962" cy="0"/>
            </a:xfrm>
            <a:prstGeom prst="straightConnector1">
              <a:avLst/>
            </a:prstGeom>
            <a:noFill/>
            <a:ln w="76200" cap="flat" cmpd="sng">
              <a:solidFill>
                <a:srgbClr val="CC0000"/>
              </a:solidFill>
              <a:prstDash val="solid"/>
              <a:round/>
              <a:headEnd type="none" w="med" len="med"/>
              <a:tailEnd type="none" w="med" len="med"/>
            </a:ln>
          </p:spPr>
        </p:cxnSp>
        <p:sp>
          <p:nvSpPr>
            <p:cNvPr id="73" name="Google Shape;102;p18">
              <a:extLst>
                <a:ext uri="{FF2B5EF4-FFF2-40B4-BE49-F238E27FC236}">
                  <a16:creationId xmlns:a16="http://schemas.microsoft.com/office/drawing/2014/main" id="{AD683620-901C-2CF2-2F02-81AA9F8B9538}"/>
                </a:ext>
              </a:extLst>
            </p:cNvPr>
            <p:cNvSpPr/>
            <p:nvPr/>
          </p:nvSpPr>
          <p:spPr>
            <a:xfrm>
              <a:off x="7220613" y="5562686"/>
              <a:ext cx="548700" cy="548700"/>
            </a:xfrm>
            <a:prstGeom prst="ellipse">
              <a:avLst/>
            </a:prstGeom>
            <a:solidFill>
              <a:schemeClr val="bg1">
                <a:lumMod val="85000"/>
              </a:schemeClr>
            </a:solidFill>
            <a:ln w="762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4" name="Google Shape;116;p18">
              <a:extLst>
                <a:ext uri="{FF2B5EF4-FFF2-40B4-BE49-F238E27FC236}">
                  <a16:creationId xmlns:a16="http://schemas.microsoft.com/office/drawing/2014/main" id="{6441244A-6CF7-C0CD-250E-C2DC151C5BFC}"/>
                </a:ext>
              </a:extLst>
            </p:cNvPr>
            <p:cNvSpPr txBox="1"/>
            <p:nvPr/>
          </p:nvSpPr>
          <p:spPr>
            <a:xfrm>
              <a:off x="4691203" y="5565787"/>
              <a:ext cx="1350300" cy="461635"/>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b="1" dirty="0">
                  <a:solidFill>
                    <a:srgbClr val="CC0000"/>
                  </a:solidFill>
                  <a:ea typeface="Cambria" panose="02040503050406030204" pitchFamily="18" charset="0"/>
                </a:rPr>
                <a:t>Wordline</a:t>
              </a:r>
              <a:endParaRPr b="1" dirty="0">
                <a:solidFill>
                  <a:srgbClr val="CC0000"/>
                </a:solidFill>
                <a:ea typeface="Cambria" panose="02040503050406030204" pitchFamily="18" charset="0"/>
              </a:endParaRPr>
            </a:p>
          </p:txBody>
        </p:sp>
      </p:grpSp>
      <p:sp>
        <p:nvSpPr>
          <p:cNvPr id="81" name="Google Shape;116;p18">
            <a:extLst>
              <a:ext uri="{FF2B5EF4-FFF2-40B4-BE49-F238E27FC236}">
                <a16:creationId xmlns:a16="http://schemas.microsoft.com/office/drawing/2014/main" id="{F2C64013-6739-2358-3597-D820A8D9F606}"/>
              </a:ext>
            </a:extLst>
          </p:cNvPr>
          <p:cNvSpPr txBox="1"/>
          <p:nvPr/>
        </p:nvSpPr>
        <p:spPr>
          <a:xfrm>
            <a:off x="7258291" y="2795773"/>
            <a:ext cx="1350300" cy="461635"/>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b="1" dirty="0">
                <a:solidFill>
                  <a:srgbClr val="006633"/>
                </a:solidFill>
                <a:ea typeface="Cambria" panose="02040503050406030204" pitchFamily="18" charset="0"/>
              </a:rPr>
              <a:t>True-Cell</a:t>
            </a:r>
            <a:endParaRPr b="1" dirty="0">
              <a:solidFill>
                <a:srgbClr val="006633"/>
              </a:solidFill>
              <a:ea typeface="Cambria" panose="02040503050406030204" pitchFamily="18" charset="0"/>
            </a:endParaRPr>
          </a:p>
        </p:txBody>
      </p:sp>
      <p:sp>
        <p:nvSpPr>
          <p:cNvPr id="82" name="Google Shape;116;p18">
            <a:extLst>
              <a:ext uri="{FF2B5EF4-FFF2-40B4-BE49-F238E27FC236}">
                <a16:creationId xmlns:a16="http://schemas.microsoft.com/office/drawing/2014/main" id="{34636782-559F-DCFB-5047-CA2F8271D9D3}"/>
              </a:ext>
            </a:extLst>
          </p:cNvPr>
          <p:cNvSpPr txBox="1"/>
          <p:nvPr/>
        </p:nvSpPr>
        <p:spPr>
          <a:xfrm>
            <a:off x="6676327" y="4898503"/>
            <a:ext cx="1350300" cy="461635"/>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b="1" dirty="0">
                <a:solidFill>
                  <a:srgbClr val="006633"/>
                </a:solidFill>
                <a:ea typeface="Cambria" panose="02040503050406030204" pitchFamily="18" charset="0"/>
              </a:rPr>
              <a:t>Anti-Cell</a:t>
            </a:r>
            <a:endParaRPr b="1" dirty="0">
              <a:solidFill>
                <a:srgbClr val="006633"/>
              </a:solidFill>
              <a:ea typeface="Cambria" panose="02040503050406030204" pitchFamily="18" charset="0"/>
            </a:endParaRPr>
          </a:p>
        </p:txBody>
      </p:sp>
      <mc:AlternateContent xmlns:mc="http://schemas.openxmlformats.org/markup-compatibility/2006" xmlns:a14="http://schemas.microsoft.com/office/drawing/2010/main">
        <mc:Choice Requires="a14">
          <p:sp>
            <p:nvSpPr>
              <p:cNvPr id="86" name="Content Placeholder 2">
                <a:extLst>
                  <a:ext uri="{FF2B5EF4-FFF2-40B4-BE49-F238E27FC236}">
                    <a16:creationId xmlns:a16="http://schemas.microsoft.com/office/drawing/2014/main" id="{7142ACAE-8652-4611-E9FB-1917976406F2}"/>
                  </a:ext>
                </a:extLst>
              </p:cNvPr>
              <p:cNvSpPr txBox="1">
                <a:spLocks/>
              </p:cNvSpPr>
              <p:nvPr/>
            </p:nvSpPr>
            <p:spPr bwMode="auto">
              <a:xfrm>
                <a:off x="235132" y="2788216"/>
                <a:ext cx="4336755" cy="3647443"/>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57175" indent="-257175" algn="l" rtl="0" eaLnBrk="0" fontAlgn="base" hangingPunct="0">
                  <a:spcBef>
                    <a:spcPct val="20000"/>
                  </a:spcBef>
                  <a:spcAft>
                    <a:spcPct val="0"/>
                  </a:spcAft>
                  <a:buClr>
                    <a:schemeClr val="accent1"/>
                  </a:buClr>
                  <a:buSzPct val="65000"/>
                  <a:buFont typeface="Wingdings" pitchFamily="2" charset="2"/>
                  <a:buChar char="n"/>
                  <a:defRPr sz="1800">
                    <a:solidFill>
                      <a:schemeClr val="tx1"/>
                    </a:solidFill>
                    <a:latin typeface="+mn-lt"/>
                    <a:ea typeface="ＭＳ Ｐゴシック" charset="0"/>
                    <a:cs typeface="ＭＳ Ｐゴシック" charset="0"/>
                  </a:defRPr>
                </a:lvl1pPr>
                <a:lvl2pPr marL="502444" indent="-244079" algn="l" rtl="0" eaLnBrk="0" fontAlgn="base" hangingPunct="0">
                  <a:spcBef>
                    <a:spcPct val="20000"/>
                  </a:spcBef>
                  <a:spcAft>
                    <a:spcPct val="0"/>
                  </a:spcAft>
                  <a:buClr>
                    <a:schemeClr val="accent2"/>
                  </a:buClr>
                  <a:buSzPct val="60000"/>
                  <a:buFont typeface="Wingdings" pitchFamily="2" charset="2"/>
                  <a:buChar char="q"/>
                  <a:defRPr sz="1650">
                    <a:solidFill>
                      <a:schemeClr val="tx1"/>
                    </a:solidFill>
                    <a:latin typeface="+mn-lt"/>
                    <a:ea typeface="ＭＳ Ｐゴシック" pitchFamily="-106" charset="-128"/>
                  </a:defRPr>
                </a:lvl2pPr>
                <a:lvl3pPr marL="766763" indent="-263129" algn="l" rtl="0" eaLnBrk="0" fontAlgn="base" hangingPunct="0">
                  <a:spcBef>
                    <a:spcPct val="20000"/>
                  </a:spcBef>
                  <a:spcAft>
                    <a:spcPct val="0"/>
                  </a:spcAft>
                  <a:buClr>
                    <a:schemeClr val="accent1"/>
                  </a:buClr>
                  <a:buSzPct val="65000"/>
                  <a:buFont typeface="Wingdings" pitchFamily="2" charset="2"/>
                  <a:buChar char="n"/>
                  <a:defRPr sz="1500">
                    <a:solidFill>
                      <a:schemeClr val="tx1"/>
                    </a:solidFill>
                    <a:latin typeface="+mn-lt"/>
                    <a:ea typeface="ＭＳ Ｐゴシック" pitchFamily="-106" charset="-128"/>
                  </a:defRPr>
                </a:lvl3pPr>
                <a:lvl4pPr marL="1004888" indent="-23693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260872" indent="-254794" algn="l" rtl="0" eaLnBrk="0" fontAlgn="base" hangingPunct="0">
                  <a:spcBef>
                    <a:spcPct val="20000"/>
                  </a:spcBef>
                  <a:spcAft>
                    <a:spcPct val="0"/>
                  </a:spcAft>
                  <a:buClr>
                    <a:schemeClr val="accent1"/>
                  </a:buClr>
                  <a:buSzPct val="75000"/>
                  <a:buFont typeface="Wingdings" pitchFamily="2" charset="2"/>
                  <a:buChar char="§"/>
                  <a:defRPr sz="1200">
                    <a:solidFill>
                      <a:schemeClr val="tx1"/>
                    </a:solidFill>
                    <a:latin typeface="+mn-lt"/>
                    <a:ea typeface="ＭＳ Ｐゴシック" pitchFamily="-106" charset="-128"/>
                  </a:defRPr>
                </a:lvl5pPr>
                <a:lvl6pPr marL="16037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9pPr>
              </a:lstStyle>
              <a:p>
                <a:pPr>
                  <a:spcBef>
                    <a:spcPts val="600"/>
                  </a:spcBef>
                  <a:tabLst>
                    <a:tab pos="8061325" algn="l"/>
                    <a:tab pos="8289925" algn="l"/>
                  </a:tabLst>
                </a:pPr>
                <a:r>
                  <a:rPr lang="en-US" sz="1950" b="1" dirty="0"/>
                  <a:t>True-cell: </a:t>
                </a:r>
                <a:r>
                  <a:rPr lang="en-US" sz="1950" dirty="0"/>
                  <a:t>Represents a logical 1 by storing positive charge </a:t>
                </a:r>
                <a:br>
                  <a:rPr lang="en-US" sz="1950" dirty="0"/>
                </a:br>
                <a:r>
                  <a:rPr lang="en-US" sz="1950" dirty="0"/>
                  <a:t>(i.e., </a:t>
                </a:r>
                <a14:m>
                  <m:oMath xmlns:m="http://schemas.openxmlformats.org/officeDocument/2006/math">
                    <m:sSub>
                      <m:sSubPr>
                        <m:ctrlPr>
                          <a:rPr lang="en-US" sz="1950" i="1" dirty="0">
                            <a:latin typeface="Cambria Math" panose="02040503050406030204" pitchFamily="18" charset="0"/>
                          </a:rPr>
                        </m:ctrlPr>
                      </m:sSubPr>
                      <m:e>
                        <m:r>
                          <a:rPr lang="en-US" sz="1950" i="1" dirty="0">
                            <a:latin typeface="Cambria Math" panose="02040503050406030204" pitchFamily="18" charset="0"/>
                          </a:rPr>
                          <m:t>𝑉</m:t>
                        </m:r>
                      </m:e>
                      <m:sub>
                        <m:r>
                          <a:rPr lang="en-US" sz="1950" i="1" dirty="0">
                            <a:latin typeface="Cambria Math" panose="02040503050406030204" pitchFamily="18" charset="0"/>
                          </a:rPr>
                          <m:t>𝐶𝑎𝑝𝑎𝑐𝑖𝑡𝑜𝑟</m:t>
                        </m:r>
                      </m:sub>
                    </m:sSub>
                    <m:r>
                      <a:rPr lang="en-US" sz="1950" i="1" dirty="0">
                        <a:latin typeface="Cambria Math" panose="02040503050406030204" pitchFamily="18" charset="0"/>
                      </a:rPr>
                      <m:t> = </m:t>
                    </m:r>
                    <m:sSub>
                      <m:sSubPr>
                        <m:ctrlPr>
                          <a:rPr lang="en-US" sz="1950" i="1" dirty="0">
                            <a:latin typeface="Cambria Math" panose="02040503050406030204" pitchFamily="18" charset="0"/>
                          </a:rPr>
                        </m:ctrlPr>
                      </m:sSubPr>
                      <m:e>
                        <m:r>
                          <a:rPr lang="en-US" sz="1950" i="1" dirty="0">
                            <a:latin typeface="Cambria Math" panose="02040503050406030204" pitchFamily="18" charset="0"/>
                          </a:rPr>
                          <m:t>𝑉</m:t>
                        </m:r>
                      </m:e>
                      <m:sub>
                        <m:r>
                          <a:rPr lang="en-US" sz="1950" i="1" dirty="0">
                            <a:latin typeface="Cambria Math" panose="02040503050406030204" pitchFamily="18" charset="0"/>
                          </a:rPr>
                          <m:t>𝐶𝑜𝑟𝑒</m:t>
                        </m:r>
                      </m:sub>
                    </m:sSub>
                  </m:oMath>
                </a14:m>
                <a:r>
                  <a:rPr lang="en-US" sz="1950" dirty="0"/>
                  <a:t>)</a:t>
                </a:r>
              </a:p>
              <a:p>
                <a:pPr lvl="1">
                  <a:spcBef>
                    <a:spcPts val="600"/>
                  </a:spcBef>
                  <a:tabLst>
                    <a:tab pos="8061325" algn="l"/>
                    <a:tab pos="8289925" algn="l"/>
                  </a:tabLst>
                </a:pPr>
                <a:endParaRPr lang="en-US" sz="1800" dirty="0"/>
              </a:p>
              <a:p>
                <a:pPr marL="258365" lvl="1" indent="0">
                  <a:spcBef>
                    <a:spcPts val="600"/>
                  </a:spcBef>
                  <a:buNone/>
                  <a:tabLst>
                    <a:tab pos="8061325" algn="l"/>
                    <a:tab pos="8289925" algn="l"/>
                  </a:tabLst>
                </a:pPr>
                <a:endParaRPr lang="en-US" sz="1800" dirty="0"/>
              </a:p>
              <a:p>
                <a:pPr lvl="1">
                  <a:spcBef>
                    <a:spcPts val="600"/>
                  </a:spcBef>
                  <a:tabLst>
                    <a:tab pos="8061325" algn="l"/>
                    <a:tab pos="8289925" algn="l"/>
                  </a:tabLst>
                </a:pPr>
                <a:endParaRPr lang="en-US" sz="1800" dirty="0"/>
              </a:p>
              <a:p>
                <a:pPr>
                  <a:spcBef>
                    <a:spcPts val="600"/>
                  </a:spcBef>
                  <a:tabLst>
                    <a:tab pos="8061325" algn="l"/>
                    <a:tab pos="8289925" algn="l"/>
                  </a:tabLst>
                </a:pPr>
                <a:r>
                  <a:rPr lang="en-US" sz="1950" b="1" dirty="0"/>
                  <a:t>Anti-cell: </a:t>
                </a:r>
                <a:r>
                  <a:rPr lang="en-US" sz="1950" dirty="0"/>
                  <a:t>Represents a logical 1 by storing negative charge </a:t>
                </a:r>
                <a:br>
                  <a:rPr lang="en-US" sz="1950" dirty="0"/>
                </a:br>
                <a:r>
                  <a:rPr lang="en-US" sz="1950" dirty="0"/>
                  <a:t>(i.e., </a:t>
                </a:r>
                <a14:m>
                  <m:oMath xmlns:m="http://schemas.openxmlformats.org/officeDocument/2006/math">
                    <m:sSub>
                      <m:sSubPr>
                        <m:ctrlPr>
                          <a:rPr lang="en-US" sz="1950" i="1" dirty="0">
                            <a:latin typeface="Cambria Math" panose="02040503050406030204" pitchFamily="18" charset="0"/>
                          </a:rPr>
                        </m:ctrlPr>
                      </m:sSubPr>
                      <m:e>
                        <m:r>
                          <a:rPr lang="en-US" sz="1950" i="1" dirty="0">
                            <a:latin typeface="Cambria Math" panose="02040503050406030204" pitchFamily="18" charset="0"/>
                          </a:rPr>
                          <m:t>𝑉</m:t>
                        </m:r>
                      </m:e>
                      <m:sub>
                        <m:r>
                          <a:rPr lang="en-US" sz="1950" i="1" dirty="0">
                            <a:latin typeface="Cambria Math" panose="02040503050406030204" pitchFamily="18" charset="0"/>
                          </a:rPr>
                          <m:t>𝐶𝑎𝑝𝑎𝑐𝑖𝑡𝑜𝑟</m:t>
                        </m:r>
                      </m:sub>
                    </m:sSub>
                    <m:r>
                      <a:rPr lang="en-US" sz="1950" i="1" dirty="0">
                        <a:latin typeface="Cambria Math" panose="02040503050406030204" pitchFamily="18" charset="0"/>
                      </a:rPr>
                      <m:t> = </m:t>
                    </m:r>
                    <m:sSub>
                      <m:sSubPr>
                        <m:ctrlPr>
                          <a:rPr lang="en-US" sz="1950" i="1" dirty="0">
                            <a:latin typeface="Cambria Math" panose="02040503050406030204" pitchFamily="18" charset="0"/>
                          </a:rPr>
                        </m:ctrlPr>
                      </m:sSubPr>
                      <m:e>
                        <m:r>
                          <a:rPr lang="en-US" sz="1950" i="1" dirty="0">
                            <a:latin typeface="Cambria Math" panose="02040503050406030204" pitchFamily="18" charset="0"/>
                          </a:rPr>
                          <m:t>𝑉</m:t>
                        </m:r>
                      </m:e>
                      <m:sub>
                        <m:r>
                          <a:rPr lang="en-US" sz="1950" i="1" dirty="0">
                            <a:latin typeface="Cambria Math" panose="02040503050406030204" pitchFamily="18" charset="0"/>
                          </a:rPr>
                          <m:t>𝑆𝑆</m:t>
                        </m:r>
                      </m:sub>
                    </m:sSub>
                  </m:oMath>
                </a14:m>
                <a:r>
                  <a:rPr lang="en-US" sz="1950" dirty="0"/>
                  <a:t>)</a:t>
                </a:r>
              </a:p>
            </p:txBody>
          </p:sp>
        </mc:Choice>
        <mc:Fallback xmlns="">
          <p:sp>
            <p:nvSpPr>
              <p:cNvPr id="86" name="Content Placeholder 2">
                <a:extLst>
                  <a:ext uri="{FF2B5EF4-FFF2-40B4-BE49-F238E27FC236}">
                    <a16:creationId xmlns:a16="http://schemas.microsoft.com/office/drawing/2014/main" id="{7142ACAE-8652-4611-E9FB-1917976406F2}"/>
                  </a:ext>
                </a:extLst>
              </p:cNvPr>
              <p:cNvSpPr txBox="1">
                <a:spLocks noRot="1" noChangeAspect="1" noMove="1" noResize="1" noEditPoints="1" noAdjustHandles="1" noChangeArrowheads="1" noChangeShapeType="1" noTextEdit="1"/>
              </p:cNvSpPr>
              <p:nvPr/>
            </p:nvSpPr>
            <p:spPr bwMode="auto">
              <a:xfrm>
                <a:off x="235132" y="2788216"/>
                <a:ext cx="4336755" cy="3647443"/>
              </a:xfrm>
              <a:prstGeom prst="rect">
                <a:avLst/>
              </a:prstGeom>
              <a:blipFill>
                <a:blip r:embed="rId4"/>
                <a:stretch>
                  <a:fillRect t="-1002"/>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CH">
                    <a:noFill/>
                  </a:rPr>
                  <a:t> </a:t>
                </a:r>
              </a:p>
            </p:txBody>
          </p:sp>
        </mc:Fallback>
      </mc:AlternateContent>
    </p:spTree>
    <p:extLst>
      <p:ext uri="{BB962C8B-B14F-4D97-AF65-F5344CB8AC3E}">
        <p14:creationId xmlns:p14="http://schemas.microsoft.com/office/powerpoint/2010/main" val="59802070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6">
                                            <p:txEl>
                                              <p:pRg st="0" end="0"/>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86">
                                            <p:txEl>
                                              <p:pRg st="4" end="4"/>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p:bldP spid="8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FD4F42-62DA-C5CF-DE4D-3E16983691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D91F3F-3CD5-3111-4AD7-7420F9677A1C}"/>
              </a:ext>
            </a:extLst>
          </p:cNvPr>
          <p:cNvSpPr>
            <a:spLocks noGrp="1"/>
          </p:cNvSpPr>
          <p:nvPr>
            <p:ph type="title"/>
          </p:nvPr>
        </p:nvSpPr>
        <p:spPr/>
        <p:txBody>
          <a:bodyPr/>
          <a:lstStyle/>
          <a:p>
            <a:r>
              <a:rPr lang="en-US" sz="3600" b="1" dirty="0"/>
              <a:t>Background – DRAM Read Disturbance I</a:t>
            </a:r>
          </a:p>
        </p:txBody>
      </p:sp>
      <p:sp>
        <p:nvSpPr>
          <p:cNvPr id="4" name="Slide Number Placeholder 3">
            <a:extLst>
              <a:ext uri="{FF2B5EF4-FFF2-40B4-BE49-F238E27FC236}">
                <a16:creationId xmlns:a16="http://schemas.microsoft.com/office/drawing/2014/main" id="{CBC496F3-2C93-E702-AF89-E3B734AD80D6}"/>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DE33320-76E4-0249-8CA9-3902D97168FA}" type="slidenum">
              <a:rPr kumimoji="0" lang="en-US" altLang="en-US" sz="12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altLang="en-US" sz="12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sp>
        <p:nvSpPr>
          <p:cNvPr id="6" name="Content Placeholder 2">
            <a:extLst>
              <a:ext uri="{FF2B5EF4-FFF2-40B4-BE49-F238E27FC236}">
                <a16:creationId xmlns:a16="http://schemas.microsoft.com/office/drawing/2014/main" id="{7838580E-C882-DE8E-EAEC-40683707AA74}"/>
              </a:ext>
            </a:extLst>
          </p:cNvPr>
          <p:cNvSpPr txBox="1">
            <a:spLocks/>
          </p:cNvSpPr>
          <p:nvPr/>
        </p:nvSpPr>
        <p:spPr bwMode="auto">
          <a:xfrm>
            <a:off x="228600" y="970961"/>
            <a:ext cx="8610600" cy="5519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57175" indent="-257175" algn="l" rtl="0" eaLnBrk="0" fontAlgn="base" hangingPunct="0">
              <a:spcBef>
                <a:spcPct val="20000"/>
              </a:spcBef>
              <a:spcAft>
                <a:spcPct val="0"/>
              </a:spcAft>
              <a:buClr>
                <a:schemeClr val="accent1"/>
              </a:buClr>
              <a:buSzPct val="65000"/>
              <a:buFont typeface="Wingdings" pitchFamily="2" charset="2"/>
              <a:buChar char="n"/>
              <a:defRPr sz="1800">
                <a:solidFill>
                  <a:schemeClr val="tx1"/>
                </a:solidFill>
                <a:latin typeface="+mn-lt"/>
                <a:ea typeface="ＭＳ Ｐゴシック" charset="0"/>
                <a:cs typeface="ＭＳ Ｐゴシック" charset="0"/>
              </a:defRPr>
            </a:lvl1pPr>
            <a:lvl2pPr marL="502444" indent="-244079" algn="l" rtl="0" eaLnBrk="0" fontAlgn="base" hangingPunct="0">
              <a:spcBef>
                <a:spcPct val="20000"/>
              </a:spcBef>
              <a:spcAft>
                <a:spcPct val="0"/>
              </a:spcAft>
              <a:buClr>
                <a:schemeClr val="accent2"/>
              </a:buClr>
              <a:buSzPct val="60000"/>
              <a:buFont typeface="Wingdings" pitchFamily="2" charset="2"/>
              <a:buChar char="q"/>
              <a:defRPr sz="1650">
                <a:solidFill>
                  <a:schemeClr val="tx1"/>
                </a:solidFill>
                <a:latin typeface="+mn-lt"/>
                <a:ea typeface="ＭＳ Ｐゴシック" pitchFamily="-106" charset="-128"/>
              </a:defRPr>
            </a:lvl2pPr>
            <a:lvl3pPr marL="766763" indent="-263129" algn="l" rtl="0" eaLnBrk="0" fontAlgn="base" hangingPunct="0">
              <a:spcBef>
                <a:spcPct val="20000"/>
              </a:spcBef>
              <a:spcAft>
                <a:spcPct val="0"/>
              </a:spcAft>
              <a:buClr>
                <a:schemeClr val="accent1"/>
              </a:buClr>
              <a:buSzPct val="65000"/>
              <a:buFont typeface="Wingdings" pitchFamily="2" charset="2"/>
              <a:buChar char="n"/>
              <a:defRPr sz="1500">
                <a:solidFill>
                  <a:schemeClr val="tx1"/>
                </a:solidFill>
                <a:latin typeface="+mn-lt"/>
                <a:ea typeface="ＭＳ Ｐゴシック" pitchFamily="-106" charset="-128"/>
              </a:defRPr>
            </a:lvl3pPr>
            <a:lvl4pPr marL="1004888" indent="-23693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260872" indent="-254794" algn="l" rtl="0" eaLnBrk="0" fontAlgn="base" hangingPunct="0">
              <a:spcBef>
                <a:spcPct val="20000"/>
              </a:spcBef>
              <a:spcAft>
                <a:spcPct val="0"/>
              </a:spcAft>
              <a:buClr>
                <a:schemeClr val="accent1"/>
              </a:buClr>
              <a:buSzPct val="75000"/>
              <a:buFont typeface="Wingdings" pitchFamily="2" charset="2"/>
              <a:buChar char="§"/>
              <a:defRPr sz="1200">
                <a:solidFill>
                  <a:schemeClr val="tx1"/>
                </a:solidFill>
                <a:latin typeface="+mn-lt"/>
                <a:ea typeface="ＭＳ Ｐゴシック" pitchFamily="-106" charset="-128"/>
              </a:defRPr>
            </a:lvl5pPr>
            <a:lvl6pPr marL="16037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9pPr>
          </a:lstStyle>
          <a:p>
            <a:pPr>
              <a:spcBef>
                <a:spcPts val="600"/>
              </a:spcBef>
            </a:pPr>
            <a:r>
              <a:rPr lang="en-US" sz="2000" b="1" dirty="0"/>
              <a:t>Read disturbance in DRAM breaks memory isolation</a:t>
            </a:r>
          </a:p>
          <a:p>
            <a:pPr lvl="1">
              <a:spcBef>
                <a:spcPts val="600"/>
              </a:spcBef>
            </a:pPr>
            <a:r>
              <a:rPr lang="en-US" sz="1850" dirty="0"/>
              <a:t>Accessing a DRAM row (aggressor row) disturbs the integrity of data stored in DRAM cells of other </a:t>
            </a:r>
            <a:r>
              <a:rPr lang="en-US" sz="1850" b="1" dirty="0" err="1">
                <a:solidFill>
                  <a:srgbClr val="C00000"/>
                </a:solidFill>
              </a:rPr>
              <a:t>unaccessed</a:t>
            </a:r>
            <a:r>
              <a:rPr lang="en-US" sz="1850" dirty="0"/>
              <a:t> rows (victim rows), causing bitflips</a:t>
            </a:r>
          </a:p>
          <a:p>
            <a:pPr>
              <a:spcBef>
                <a:spcPts val="1200"/>
              </a:spcBef>
            </a:pPr>
            <a:r>
              <a:rPr lang="en-US" sz="2000" b="1" dirty="0"/>
              <a:t>Prominent Example I: </a:t>
            </a:r>
            <a:r>
              <a:rPr lang="en-US" sz="2000" b="1" dirty="0" err="1"/>
              <a:t>RowHammer</a:t>
            </a:r>
            <a:endParaRPr lang="en-US" sz="2000" b="1" dirty="0"/>
          </a:p>
        </p:txBody>
      </p:sp>
      <p:cxnSp>
        <p:nvCxnSpPr>
          <p:cNvPr id="5" name="Straight Connector 4">
            <a:extLst>
              <a:ext uri="{FF2B5EF4-FFF2-40B4-BE49-F238E27FC236}">
                <a16:creationId xmlns:a16="http://schemas.microsoft.com/office/drawing/2014/main" id="{3810F9B1-4893-A427-5815-3D0B5D6BA917}"/>
              </a:ext>
            </a:extLst>
          </p:cNvPr>
          <p:cNvCxnSpPr>
            <a:cxnSpLocks/>
          </p:cNvCxnSpPr>
          <p:nvPr/>
        </p:nvCxnSpPr>
        <p:spPr>
          <a:xfrm>
            <a:off x="1986223" y="3541730"/>
            <a:ext cx="5326380"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88F7AEB3-7522-8810-808E-A900EF71EABC}"/>
              </a:ext>
            </a:extLst>
          </p:cNvPr>
          <p:cNvCxnSpPr>
            <a:cxnSpLocks/>
          </p:cNvCxnSpPr>
          <p:nvPr/>
        </p:nvCxnSpPr>
        <p:spPr>
          <a:xfrm>
            <a:off x="1986223" y="4053236"/>
            <a:ext cx="5326380"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A2AA4078-FDED-31EF-880E-17BD7528A4A5}"/>
              </a:ext>
            </a:extLst>
          </p:cNvPr>
          <p:cNvCxnSpPr>
            <a:cxnSpLocks/>
          </p:cNvCxnSpPr>
          <p:nvPr/>
        </p:nvCxnSpPr>
        <p:spPr>
          <a:xfrm>
            <a:off x="1986223" y="4559000"/>
            <a:ext cx="5326380"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29" name="Rectangle 28">
            <a:extLst>
              <a:ext uri="{FF2B5EF4-FFF2-40B4-BE49-F238E27FC236}">
                <a16:creationId xmlns:a16="http://schemas.microsoft.com/office/drawing/2014/main" id="{AF7E0FC1-0CEB-5C18-A849-1C27A7E312F8}"/>
              </a:ext>
            </a:extLst>
          </p:cNvPr>
          <p:cNvSpPr/>
          <p:nvPr/>
        </p:nvSpPr>
        <p:spPr>
          <a:xfrm>
            <a:off x="2294833" y="3283076"/>
            <a:ext cx="4709160" cy="487224"/>
          </a:xfrm>
          <a:prstGeom prst="rect">
            <a:avLst/>
          </a:prstGeom>
          <a:solidFill>
            <a:schemeClr val="bg1">
              <a:lumMod val="85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a:solidFill>
                  <a:schemeClr val="tx1"/>
                </a:solidFill>
                <a:latin typeface="Cambria" panose="02040503050406030204" pitchFamily="18" charset="0"/>
              </a:rPr>
              <a:t>Row 1</a:t>
            </a:r>
          </a:p>
        </p:txBody>
      </p:sp>
      <p:sp>
        <p:nvSpPr>
          <p:cNvPr id="30" name="Rectangle 29">
            <a:extLst>
              <a:ext uri="{FF2B5EF4-FFF2-40B4-BE49-F238E27FC236}">
                <a16:creationId xmlns:a16="http://schemas.microsoft.com/office/drawing/2014/main" id="{5F6B72D5-614C-5022-052D-95B4F17057A7}"/>
              </a:ext>
            </a:extLst>
          </p:cNvPr>
          <p:cNvSpPr/>
          <p:nvPr/>
        </p:nvSpPr>
        <p:spPr>
          <a:xfrm>
            <a:off x="2294833" y="3782387"/>
            <a:ext cx="4709160" cy="487224"/>
          </a:xfrm>
          <a:prstGeom prst="rect">
            <a:avLst/>
          </a:prstGeom>
          <a:solidFill>
            <a:schemeClr val="bg1">
              <a:lumMod val="85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a:solidFill>
                  <a:schemeClr val="tx1"/>
                </a:solidFill>
                <a:latin typeface="Cambria" panose="02040503050406030204" pitchFamily="18" charset="0"/>
              </a:rPr>
              <a:t>Row 2</a:t>
            </a:r>
          </a:p>
        </p:txBody>
      </p:sp>
      <p:sp>
        <p:nvSpPr>
          <p:cNvPr id="31" name="Rectangle 30">
            <a:extLst>
              <a:ext uri="{FF2B5EF4-FFF2-40B4-BE49-F238E27FC236}">
                <a16:creationId xmlns:a16="http://schemas.microsoft.com/office/drawing/2014/main" id="{17E035C0-221B-7DEE-D39A-E8C4ECDDAC0B}"/>
              </a:ext>
            </a:extLst>
          </p:cNvPr>
          <p:cNvSpPr/>
          <p:nvPr/>
        </p:nvSpPr>
        <p:spPr>
          <a:xfrm>
            <a:off x="2294833" y="4287362"/>
            <a:ext cx="4709160" cy="487224"/>
          </a:xfrm>
          <a:prstGeom prst="rect">
            <a:avLst/>
          </a:prstGeom>
          <a:solidFill>
            <a:schemeClr val="bg1">
              <a:lumMod val="85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a:solidFill>
                  <a:schemeClr val="tx1"/>
                </a:solidFill>
                <a:latin typeface="Cambria" panose="02040503050406030204" pitchFamily="18" charset="0"/>
              </a:rPr>
              <a:t>Row 3</a:t>
            </a:r>
          </a:p>
        </p:txBody>
      </p:sp>
      <p:grpSp>
        <p:nvGrpSpPr>
          <p:cNvPr id="32" name="Group 31">
            <a:extLst>
              <a:ext uri="{FF2B5EF4-FFF2-40B4-BE49-F238E27FC236}">
                <a16:creationId xmlns:a16="http://schemas.microsoft.com/office/drawing/2014/main" id="{D63851D4-FA07-85FA-EAF0-EB6DBFADD017}"/>
              </a:ext>
            </a:extLst>
          </p:cNvPr>
          <p:cNvGrpSpPr/>
          <p:nvPr/>
        </p:nvGrpSpPr>
        <p:grpSpPr>
          <a:xfrm>
            <a:off x="2290501" y="3281593"/>
            <a:ext cx="4715035" cy="1492993"/>
            <a:chOff x="1428644" y="1937227"/>
            <a:chExt cx="6286713" cy="1990657"/>
          </a:xfrm>
        </p:grpSpPr>
        <p:sp>
          <p:nvSpPr>
            <p:cNvPr id="33" name="Rectangle 32">
              <a:extLst>
                <a:ext uri="{FF2B5EF4-FFF2-40B4-BE49-F238E27FC236}">
                  <a16:creationId xmlns:a16="http://schemas.microsoft.com/office/drawing/2014/main" id="{D8A5B684-0EA0-CC86-6BF5-A1B05242594C}"/>
                </a:ext>
              </a:extLst>
            </p:cNvPr>
            <p:cNvSpPr/>
            <p:nvPr/>
          </p:nvSpPr>
          <p:spPr>
            <a:xfrm>
              <a:off x="1436477" y="2604952"/>
              <a:ext cx="6278880" cy="649632"/>
            </a:xfrm>
            <a:prstGeom prst="rect">
              <a:avLst/>
            </a:prstGeom>
            <a:solidFill>
              <a:schemeClr val="accent2">
                <a:lumMod val="60000"/>
                <a:lumOff val="40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a:solidFill>
                    <a:schemeClr val="tx1"/>
                  </a:solidFill>
                  <a:latin typeface="Cambria" panose="02040503050406030204" pitchFamily="18" charset="0"/>
                </a:rPr>
                <a:t>Row 2</a:t>
              </a:r>
            </a:p>
          </p:txBody>
        </p:sp>
        <p:sp>
          <p:nvSpPr>
            <p:cNvPr id="34" name="Content Placeholder 2">
              <a:extLst>
                <a:ext uri="{FF2B5EF4-FFF2-40B4-BE49-F238E27FC236}">
                  <a16:creationId xmlns:a16="http://schemas.microsoft.com/office/drawing/2014/main" id="{ED418AD1-7A33-1B00-5B09-0ACE7D449476}"/>
                </a:ext>
              </a:extLst>
            </p:cNvPr>
            <p:cNvSpPr txBox="1">
              <a:spLocks/>
            </p:cNvSpPr>
            <p:nvPr/>
          </p:nvSpPr>
          <p:spPr>
            <a:xfrm>
              <a:off x="1428644" y="2637180"/>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b="1" i="1">
                  <a:solidFill>
                    <a:srgbClr val="FF0000"/>
                  </a:solidFill>
                </a:rPr>
                <a:t>open</a:t>
              </a:r>
            </a:p>
          </p:txBody>
        </p:sp>
        <p:sp>
          <p:nvSpPr>
            <p:cNvPr id="35" name="Rectangle 34">
              <a:extLst>
                <a:ext uri="{FF2B5EF4-FFF2-40B4-BE49-F238E27FC236}">
                  <a16:creationId xmlns:a16="http://schemas.microsoft.com/office/drawing/2014/main" id="{6606165C-5621-9897-9133-31BA5B8BAD16}"/>
                </a:ext>
              </a:extLst>
            </p:cNvPr>
            <p:cNvSpPr/>
            <p:nvPr/>
          </p:nvSpPr>
          <p:spPr>
            <a:xfrm>
              <a:off x="1436477" y="1937227"/>
              <a:ext cx="6278880" cy="649632"/>
            </a:xfrm>
            <a:prstGeom prst="rect">
              <a:avLst/>
            </a:prstGeom>
            <a:solidFill>
              <a:schemeClr val="accent4">
                <a:lumMod val="20000"/>
                <a:lumOff val="80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a:solidFill>
                    <a:schemeClr val="tx1"/>
                  </a:solidFill>
                  <a:latin typeface="Cambria" panose="02040503050406030204" pitchFamily="18" charset="0"/>
                </a:rPr>
                <a:t>Row 1</a:t>
              </a:r>
            </a:p>
          </p:txBody>
        </p:sp>
        <p:sp>
          <p:nvSpPr>
            <p:cNvPr id="36" name="Rectangle 35">
              <a:extLst>
                <a:ext uri="{FF2B5EF4-FFF2-40B4-BE49-F238E27FC236}">
                  <a16:creationId xmlns:a16="http://schemas.microsoft.com/office/drawing/2014/main" id="{5A659785-6E52-875A-74CB-A83FEB769F99}"/>
                </a:ext>
              </a:extLst>
            </p:cNvPr>
            <p:cNvSpPr/>
            <p:nvPr/>
          </p:nvSpPr>
          <p:spPr>
            <a:xfrm>
              <a:off x="1436477" y="3278252"/>
              <a:ext cx="6278880" cy="649632"/>
            </a:xfrm>
            <a:prstGeom prst="rect">
              <a:avLst/>
            </a:prstGeom>
            <a:solidFill>
              <a:schemeClr val="accent4">
                <a:lumMod val="20000"/>
                <a:lumOff val="80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a:solidFill>
                    <a:schemeClr val="tx1"/>
                  </a:solidFill>
                  <a:latin typeface="Cambria" panose="02040503050406030204" pitchFamily="18" charset="0"/>
                </a:rPr>
                <a:t>Row 3</a:t>
              </a:r>
            </a:p>
          </p:txBody>
        </p:sp>
      </p:grpSp>
      <p:grpSp>
        <p:nvGrpSpPr>
          <p:cNvPr id="37" name="Group 36">
            <a:extLst>
              <a:ext uri="{FF2B5EF4-FFF2-40B4-BE49-F238E27FC236}">
                <a16:creationId xmlns:a16="http://schemas.microsoft.com/office/drawing/2014/main" id="{6098FD01-74C1-4923-29E9-B41913E46FD1}"/>
              </a:ext>
            </a:extLst>
          </p:cNvPr>
          <p:cNvGrpSpPr/>
          <p:nvPr/>
        </p:nvGrpSpPr>
        <p:grpSpPr>
          <a:xfrm>
            <a:off x="2298077" y="3781646"/>
            <a:ext cx="4709160" cy="487224"/>
            <a:chOff x="8271133" y="2603964"/>
            <a:chExt cx="6278880" cy="649632"/>
          </a:xfrm>
        </p:grpSpPr>
        <p:sp>
          <p:nvSpPr>
            <p:cNvPr id="38" name="Rectangle 37">
              <a:extLst>
                <a:ext uri="{FF2B5EF4-FFF2-40B4-BE49-F238E27FC236}">
                  <a16:creationId xmlns:a16="http://schemas.microsoft.com/office/drawing/2014/main" id="{351CD7CC-7812-A536-6B43-64E9EF49065D}"/>
                </a:ext>
              </a:extLst>
            </p:cNvPr>
            <p:cNvSpPr/>
            <p:nvPr/>
          </p:nvSpPr>
          <p:spPr>
            <a:xfrm>
              <a:off x="8271133" y="2603964"/>
              <a:ext cx="6278880" cy="649632"/>
            </a:xfrm>
            <a:prstGeom prst="rect">
              <a:avLst/>
            </a:prstGeom>
            <a:solidFill>
              <a:srgbClr val="D8D9D8"/>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a:solidFill>
                    <a:schemeClr val="tx1"/>
                  </a:solidFill>
                  <a:latin typeface="Cambria" panose="02040503050406030204" pitchFamily="18" charset="0"/>
                </a:rPr>
                <a:t>Row 2</a:t>
              </a:r>
            </a:p>
          </p:txBody>
        </p:sp>
        <p:sp>
          <p:nvSpPr>
            <p:cNvPr id="39" name="Content Placeholder 2">
              <a:extLst>
                <a:ext uri="{FF2B5EF4-FFF2-40B4-BE49-F238E27FC236}">
                  <a16:creationId xmlns:a16="http://schemas.microsoft.com/office/drawing/2014/main" id="{04F96950-13C4-CA56-B760-86FA0F400629}"/>
                </a:ext>
              </a:extLst>
            </p:cNvPr>
            <p:cNvSpPr txBox="1">
              <a:spLocks/>
            </p:cNvSpPr>
            <p:nvPr/>
          </p:nvSpPr>
          <p:spPr>
            <a:xfrm>
              <a:off x="8407290" y="2645717"/>
              <a:ext cx="1390654" cy="591494"/>
            </a:xfrm>
            <a:prstGeom prst="rect">
              <a:avLst/>
            </a:prstGeom>
            <a:ln>
              <a:no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b="1" i="1">
                  <a:solidFill>
                    <a:srgbClr val="FF0000"/>
                  </a:solidFill>
                </a:rPr>
                <a:t>closed</a:t>
              </a:r>
            </a:p>
          </p:txBody>
        </p:sp>
      </p:grpSp>
      <p:grpSp>
        <p:nvGrpSpPr>
          <p:cNvPr id="40" name="Group 39">
            <a:extLst>
              <a:ext uri="{FF2B5EF4-FFF2-40B4-BE49-F238E27FC236}">
                <a16:creationId xmlns:a16="http://schemas.microsoft.com/office/drawing/2014/main" id="{BE7BADC7-68C6-F4BC-EB40-25CBB06665A5}"/>
              </a:ext>
            </a:extLst>
          </p:cNvPr>
          <p:cNvGrpSpPr/>
          <p:nvPr/>
        </p:nvGrpSpPr>
        <p:grpSpPr>
          <a:xfrm>
            <a:off x="2290501" y="3284832"/>
            <a:ext cx="4715035" cy="1492993"/>
            <a:chOff x="1428644" y="1937227"/>
            <a:chExt cx="6286713" cy="1990657"/>
          </a:xfrm>
        </p:grpSpPr>
        <p:sp>
          <p:nvSpPr>
            <p:cNvPr id="41" name="Rectangle 40">
              <a:extLst>
                <a:ext uri="{FF2B5EF4-FFF2-40B4-BE49-F238E27FC236}">
                  <a16:creationId xmlns:a16="http://schemas.microsoft.com/office/drawing/2014/main" id="{03659126-C8FD-6CE2-6CCD-08CF93C0EAB2}"/>
                </a:ext>
              </a:extLst>
            </p:cNvPr>
            <p:cNvSpPr/>
            <p:nvPr/>
          </p:nvSpPr>
          <p:spPr>
            <a:xfrm>
              <a:off x="1436477" y="2604952"/>
              <a:ext cx="6278880" cy="649632"/>
            </a:xfrm>
            <a:prstGeom prst="rect">
              <a:avLst/>
            </a:prstGeom>
            <a:solidFill>
              <a:schemeClr val="accent2">
                <a:lumMod val="60000"/>
                <a:lumOff val="40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a:solidFill>
                    <a:schemeClr val="tx1"/>
                  </a:solidFill>
                  <a:latin typeface="Cambria" panose="02040503050406030204" pitchFamily="18" charset="0"/>
                </a:rPr>
                <a:t>Row 2</a:t>
              </a:r>
            </a:p>
          </p:txBody>
        </p:sp>
        <p:sp>
          <p:nvSpPr>
            <p:cNvPr id="42" name="Content Placeholder 2">
              <a:extLst>
                <a:ext uri="{FF2B5EF4-FFF2-40B4-BE49-F238E27FC236}">
                  <a16:creationId xmlns:a16="http://schemas.microsoft.com/office/drawing/2014/main" id="{83C888AE-D18A-DBCA-C3B2-1B7BAB03387E}"/>
                </a:ext>
              </a:extLst>
            </p:cNvPr>
            <p:cNvSpPr txBox="1">
              <a:spLocks/>
            </p:cNvSpPr>
            <p:nvPr/>
          </p:nvSpPr>
          <p:spPr>
            <a:xfrm>
              <a:off x="1428644" y="2637180"/>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b="1" i="1">
                  <a:solidFill>
                    <a:srgbClr val="FF0000"/>
                  </a:solidFill>
                </a:rPr>
                <a:t>open</a:t>
              </a:r>
            </a:p>
          </p:txBody>
        </p:sp>
        <p:sp>
          <p:nvSpPr>
            <p:cNvPr id="43" name="Rectangle 42">
              <a:extLst>
                <a:ext uri="{FF2B5EF4-FFF2-40B4-BE49-F238E27FC236}">
                  <a16:creationId xmlns:a16="http://schemas.microsoft.com/office/drawing/2014/main" id="{47527DEE-8BF3-4CF7-92C9-D704030E9AE1}"/>
                </a:ext>
              </a:extLst>
            </p:cNvPr>
            <p:cNvSpPr/>
            <p:nvPr/>
          </p:nvSpPr>
          <p:spPr>
            <a:xfrm>
              <a:off x="1436477" y="1937227"/>
              <a:ext cx="6278880" cy="649632"/>
            </a:xfrm>
            <a:prstGeom prst="rect">
              <a:avLst/>
            </a:prstGeom>
            <a:solidFill>
              <a:srgbClr val="FFC000"/>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a:solidFill>
                    <a:schemeClr val="tx1"/>
                  </a:solidFill>
                  <a:latin typeface="Cambria" panose="02040503050406030204" pitchFamily="18" charset="0"/>
                </a:rPr>
                <a:t>Row 1</a:t>
              </a:r>
            </a:p>
          </p:txBody>
        </p:sp>
        <p:sp>
          <p:nvSpPr>
            <p:cNvPr id="44" name="Rectangle 43">
              <a:extLst>
                <a:ext uri="{FF2B5EF4-FFF2-40B4-BE49-F238E27FC236}">
                  <a16:creationId xmlns:a16="http://schemas.microsoft.com/office/drawing/2014/main" id="{6BADDA4E-A35D-EF7D-9B2E-26302F85D786}"/>
                </a:ext>
              </a:extLst>
            </p:cNvPr>
            <p:cNvSpPr/>
            <p:nvPr/>
          </p:nvSpPr>
          <p:spPr>
            <a:xfrm>
              <a:off x="1436477" y="3278252"/>
              <a:ext cx="6278880" cy="649632"/>
            </a:xfrm>
            <a:prstGeom prst="rect">
              <a:avLst/>
            </a:prstGeom>
            <a:solidFill>
              <a:srgbClr val="FFC000"/>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a:solidFill>
                    <a:schemeClr val="tx1"/>
                  </a:solidFill>
                  <a:latin typeface="Cambria" panose="02040503050406030204" pitchFamily="18" charset="0"/>
                </a:rPr>
                <a:t>Row 3</a:t>
              </a:r>
            </a:p>
          </p:txBody>
        </p:sp>
      </p:grpSp>
      <p:grpSp>
        <p:nvGrpSpPr>
          <p:cNvPr id="45" name="Group 44">
            <a:extLst>
              <a:ext uri="{FF2B5EF4-FFF2-40B4-BE49-F238E27FC236}">
                <a16:creationId xmlns:a16="http://schemas.microsoft.com/office/drawing/2014/main" id="{693E7BC9-F415-8E4A-9FB2-48C786C8B53D}"/>
              </a:ext>
            </a:extLst>
          </p:cNvPr>
          <p:cNvGrpSpPr/>
          <p:nvPr/>
        </p:nvGrpSpPr>
        <p:grpSpPr>
          <a:xfrm>
            <a:off x="2290704" y="3792578"/>
            <a:ext cx="4715035" cy="487224"/>
            <a:chOff x="1428644" y="2604952"/>
            <a:chExt cx="6286713" cy="649632"/>
          </a:xfrm>
        </p:grpSpPr>
        <p:sp>
          <p:nvSpPr>
            <p:cNvPr id="46" name="Rectangle 45">
              <a:extLst>
                <a:ext uri="{FF2B5EF4-FFF2-40B4-BE49-F238E27FC236}">
                  <a16:creationId xmlns:a16="http://schemas.microsoft.com/office/drawing/2014/main" id="{D84CCCBC-12AF-F2DC-2281-4CC0CF9EB342}"/>
                </a:ext>
              </a:extLst>
            </p:cNvPr>
            <p:cNvSpPr/>
            <p:nvPr/>
          </p:nvSpPr>
          <p:spPr>
            <a:xfrm>
              <a:off x="1436477" y="2604952"/>
              <a:ext cx="6278880" cy="649632"/>
            </a:xfrm>
            <a:prstGeom prst="rect">
              <a:avLst/>
            </a:prstGeom>
            <a:solidFill>
              <a:schemeClr val="accent2">
                <a:lumMod val="60000"/>
                <a:lumOff val="40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a:solidFill>
                    <a:schemeClr val="tx1"/>
                  </a:solidFill>
                  <a:latin typeface="Cambria" panose="02040503050406030204" pitchFamily="18" charset="0"/>
                </a:rPr>
                <a:t>Row 2</a:t>
              </a:r>
            </a:p>
          </p:txBody>
        </p:sp>
        <p:sp>
          <p:nvSpPr>
            <p:cNvPr id="47" name="Content Placeholder 2">
              <a:extLst>
                <a:ext uri="{FF2B5EF4-FFF2-40B4-BE49-F238E27FC236}">
                  <a16:creationId xmlns:a16="http://schemas.microsoft.com/office/drawing/2014/main" id="{443932A5-5AE9-DC9F-764A-877334781BF2}"/>
                </a:ext>
              </a:extLst>
            </p:cNvPr>
            <p:cNvSpPr txBox="1">
              <a:spLocks/>
            </p:cNvSpPr>
            <p:nvPr/>
          </p:nvSpPr>
          <p:spPr>
            <a:xfrm>
              <a:off x="1428644" y="2637180"/>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b="1" i="1">
                  <a:solidFill>
                    <a:srgbClr val="FF0000"/>
                  </a:solidFill>
                </a:rPr>
                <a:t>open</a:t>
              </a:r>
            </a:p>
          </p:txBody>
        </p:sp>
      </p:grpSp>
      <p:grpSp>
        <p:nvGrpSpPr>
          <p:cNvPr id="48" name="Group 47">
            <a:extLst>
              <a:ext uri="{FF2B5EF4-FFF2-40B4-BE49-F238E27FC236}">
                <a16:creationId xmlns:a16="http://schemas.microsoft.com/office/drawing/2014/main" id="{FDA8691A-C047-A5D1-A108-3138CA4E6F2B}"/>
              </a:ext>
            </a:extLst>
          </p:cNvPr>
          <p:cNvGrpSpPr/>
          <p:nvPr/>
        </p:nvGrpSpPr>
        <p:grpSpPr>
          <a:xfrm>
            <a:off x="2299619" y="3783624"/>
            <a:ext cx="4709160" cy="487224"/>
            <a:chOff x="-3925255" y="4700899"/>
            <a:chExt cx="6278880" cy="649632"/>
          </a:xfrm>
        </p:grpSpPr>
        <p:sp>
          <p:nvSpPr>
            <p:cNvPr id="49" name="Rectangle 48">
              <a:extLst>
                <a:ext uri="{FF2B5EF4-FFF2-40B4-BE49-F238E27FC236}">
                  <a16:creationId xmlns:a16="http://schemas.microsoft.com/office/drawing/2014/main" id="{74159CB8-9B30-D102-7EFA-D1DB77068A1F}"/>
                </a:ext>
              </a:extLst>
            </p:cNvPr>
            <p:cNvSpPr/>
            <p:nvPr/>
          </p:nvSpPr>
          <p:spPr>
            <a:xfrm>
              <a:off x="-3925255" y="4700899"/>
              <a:ext cx="6278880" cy="649632"/>
            </a:xfrm>
            <a:prstGeom prst="rect">
              <a:avLst/>
            </a:prstGeom>
            <a:solidFill>
              <a:schemeClr val="accent6">
                <a:lumMod val="40000"/>
                <a:lumOff val="60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dirty="0">
                  <a:solidFill>
                    <a:schemeClr val="tx1"/>
                  </a:solidFill>
                  <a:latin typeface="Cambria" panose="02040503050406030204" pitchFamily="18" charset="0"/>
                </a:rPr>
                <a:t>Row 2</a:t>
              </a:r>
            </a:p>
          </p:txBody>
        </p:sp>
        <p:sp>
          <p:nvSpPr>
            <p:cNvPr id="50" name="Content Placeholder 2">
              <a:extLst>
                <a:ext uri="{FF2B5EF4-FFF2-40B4-BE49-F238E27FC236}">
                  <a16:creationId xmlns:a16="http://schemas.microsoft.com/office/drawing/2014/main" id="{0054F290-A0D2-6A8D-263B-1D519E9BC0C0}"/>
                </a:ext>
              </a:extLst>
            </p:cNvPr>
            <p:cNvSpPr txBox="1">
              <a:spLocks/>
            </p:cNvSpPr>
            <p:nvPr/>
          </p:nvSpPr>
          <p:spPr>
            <a:xfrm>
              <a:off x="-3776745" y="4729968"/>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b="1" i="1">
                  <a:solidFill>
                    <a:srgbClr val="FF0000"/>
                  </a:solidFill>
                </a:rPr>
                <a:t>closed</a:t>
              </a:r>
            </a:p>
          </p:txBody>
        </p:sp>
      </p:grpSp>
      <p:sp>
        <p:nvSpPr>
          <p:cNvPr id="51" name="Rectangle 50">
            <a:extLst>
              <a:ext uri="{FF2B5EF4-FFF2-40B4-BE49-F238E27FC236}">
                <a16:creationId xmlns:a16="http://schemas.microsoft.com/office/drawing/2014/main" id="{6D890D2E-D200-74F1-8144-75A06BB98E52}"/>
              </a:ext>
            </a:extLst>
          </p:cNvPr>
          <p:cNvSpPr/>
          <p:nvPr/>
        </p:nvSpPr>
        <p:spPr>
          <a:xfrm>
            <a:off x="4042258" y="2787743"/>
            <a:ext cx="1124026" cy="461665"/>
          </a:xfrm>
          <a:prstGeom prst="rect">
            <a:avLst/>
          </a:prstGeom>
        </p:spPr>
        <p:txBody>
          <a:bodyPr wrap="none">
            <a:spAutoFit/>
          </a:bodyPr>
          <a:lstStyle/>
          <a:p>
            <a:r>
              <a:rPr lang="en-US" sz="2400" b="1" dirty="0"/>
              <a:t>DRAM</a:t>
            </a:r>
            <a:endParaRPr lang="en-US" sz="2400" dirty="0"/>
          </a:p>
        </p:txBody>
      </p:sp>
      <p:sp>
        <p:nvSpPr>
          <p:cNvPr id="52" name="Multiply 70">
            <a:extLst>
              <a:ext uri="{FF2B5EF4-FFF2-40B4-BE49-F238E27FC236}">
                <a16:creationId xmlns:a16="http://schemas.microsoft.com/office/drawing/2014/main" id="{80999117-53B6-C227-5624-6969BE5815FB}"/>
              </a:ext>
            </a:extLst>
          </p:cNvPr>
          <p:cNvSpPr/>
          <p:nvPr/>
        </p:nvSpPr>
        <p:spPr>
          <a:xfrm>
            <a:off x="5176735" y="3267922"/>
            <a:ext cx="520687" cy="520687"/>
          </a:xfrm>
          <a:prstGeom prst="mathMultiply">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3" name="Multiply 71">
            <a:extLst>
              <a:ext uri="{FF2B5EF4-FFF2-40B4-BE49-F238E27FC236}">
                <a16:creationId xmlns:a16="http://schemas.microsoft.com/office/drawing/2014/main" id="{E233CECE-4120-1BE0-FF67-F2AC92FD3D14}"/>
              </a:ext>
            </a:extLst>
          </p:cNvPr>
          <p:cNvSpPr/>
          <p:nvPr/>
        </p:nvSpPr>
        <p:spPr>
          <a:xfrm>
            <a:off x="3403785" y="4264475"/>
            <a:ext cx="520687" cy="520687"/>
          </a:xfrm>
          <a:prstGeom prst="mathMultiply">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nvGrpSpPr>
          <p:cNvPr id="54" name="Group 53">
            <a:extLst>
              <a:ext uri="{FF2B5EF4-FFF2-40B4-BE49-F238E27FC236}">
                <a16:creationId xmlns:a16="http://schemas.microsoft.com/office/drawing/2014/main" id="{C1CFC265-B46F-BF76-7562-AD163F0229A7}"/>
              </a:ext>
            </a:extLst>
          </p:cNvPr>
          <p:cNvGrpSpPr/>
          <p:nvPr/>
        </p:nvGrpSpPr>
        <p:grpSpPr>
          <a:xfrm>
            <a:off x="3621829" y="3266709"/>
            <a:ext cx="1900342" cy="1542150"/>
            <a:chOff x="3456171" y="2348675"/>
            <a:chExt cx="2533789" cy="2056200"/>
          </a:xfrm>
        </p:grpSpPr>
        <p:sp>
          <p:nvSpPr>
            <p:cNvPr id="55" name="Multiply 69">
              <a:extLst>
                <a:ext uri="{FF2B5EF4-FFF2-40B4-BE49-F238E27FC236}">
                  <a16:creationId xmlns:a16="http://schemas.microsoft.com/office/drawing/2014/main" id="{DDD62D2D-CA91-884E-AC2C-C3F927B08F5A}"/>
                </a:ext>
              </a:extLst>
            </p:cNvPr>
            <p:cNvSpPr/>
            <p:nvPr/>
          </p:nvSpPr>
          <p:spPr>
            <a:xfrm>
              <a:off x="3456171" y="2348675"/>
              <a:ext cx="694249" cy="694249"/>
            </a:xfrm>
            <a:prstGeom prst="mathMultiply">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6" name="Multiply 72">
              <a:extLst>
                <a:ext uri="{FF2B5EF4-FFF2-40B4-BE49-F238E27FC236}">
                  <a16:creationId xmlns:a16="http://schemas.microsoft.com/office/drawing/2014/main" id="{D28E0EB8-58F7-8693-8647-EF8A3D7CAE0A}"/>
                </a:ext>
              </a:extLst>
            </p:cNvPr>
            <p:cNvSpPr/>
            <p:nvPr/>
          </p:nvSpPr>
          <p:spPr>
            <a:xfrm>
              <a:off x="5295711" y="3710626"/>
              <a:ext cx="694249" cy="694249"/>
            </a:xfrm>
            <a:prstGeom prst="mathMultiply">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57" name="Rectangle 56">
            <a:extLst>
              <a:ext uri="{FF2B5EF4-FFF2-40B4-BE49-F238E27FC236}">
                <a16:creationId xmlns:a16="http://schemas.microsoft.com/office/drawing/2014/main" id="{F262F2A2-23BC-5BCE-9903-6FBD7DE5C1DB}"/>
              </a:ext>
            </a:extLst>
          </p:cNvPr>
          <p:cNvSpPr/>
          <p:nvPr/>
        </p:nvSpPr>
        <p:spPr>
          <a:xfrm>
            <a:off x="5546985" y="3329337"/>
            <a:ext cx="1469184" cy="400110"/>
          </a:xfrm>
          <a:prstGeom prst="rect">
            <a:avLst/>
          </a:prstGeom>
        </p:spPr>
        <p:txBody>
          <a:bodyPr wrap="none">
            <a:spAutoFit/>
          </a:bodyPr>
          <a:lstStyle/>
          <a:p>
            <a:pPr algn="ctr"/>
            <a:r>
              <a:rPr lang="en-US" sz="2000" b="1" i="1">
                <a:solidFill>
                  <a:srgbClr val="0070C0"/>
                </a:solidFill>
                <a:latin typeface="Cambria" panose="02040503050406030204" pitchFamily="18" charset="0"/>
              </a:rPr>
              <a:t>Victim Row</a:t>
            </a:r>
          </a:p>
        </p:txBody>
      </p:sp>
      <p:sp>
        <p:nvSpPr>
          <p:cNvPr id="58" name="Rectangle 57">
            <a:extLst>
              <a:ext uri="{FF2B5EF4-FFF2-40B4-BE49-F238E27FC236}">
                <a16:creationId xmlns:a16="http://schemas.microsoft.com/office/drawing/2014/main" id="{D6D035B3-453D-9438-8EE2-9D92A5B30D0F}"/>
              </a:ext>
            </a:extLst>
          </p:cNvPr>
          <p:cNvSpPr/>
          <p:nvPr/>
        </p:nvSpPr>
        <p:spPr>
          <a:xfrm>
            <a:off x="5546985" y="4323844"/>
            <a:ext cx="1469184" cy="400110"/>
          </a:xfrm>
          <a:prstGeom prst="rect">
            <a:avLst/>
          </a:prstGeom>
        </p:spPr>
        <p:txBody>
          <a:bodyPr wrap="none">
            <a:spAutoFit/>
          </a:bodyPr>
          <a:lstStyle/>
          <a:p>
            <a:pPr algn="ctr"/>
            <a:r>
              <a:rPr lang="en-US" sz="2000" b="1" i="1">
                <a:solidFill>
                  <a:srgbClr val="0070C0"/>
                </a:solidFill>
                <a:latin typeface="Cambria" panose="02040503050406030204" pitchFamily="18" charset="0"/>
              </a:rPr>
              <a:t>Victim Row</a:t>
            </a:r>
          </a:p>
        </p:txBody>
      </p:sp>
      <p:sp>
        <p:nvSpPr>
          <p:cNvPr id="59" name="Rectangle 58">
            <a:extLst>
              <a:ext uri="{FF2B5EF4-FFF2-40B4-BE49-F238E27FC236}">
                <a16:creationId xmlns:a16="http://schemas.microsoft.com/office/drawing/2014/main" id="{383285F3-B6D4-FF1E-7ACC-33AA9318943D}"/>
              </a:ext>
            </a:extLst>
          </p:cNvPr>
          <p:cNvSpPr/>
          <p:nvPr/>
        </p:nvSpPr>
        <p:spPr>
          <a:xfrm>
            <a:off x="5119944" y="3812905"/>
            <a:ext cx="1896225" cy="400110"/>
          </a:xfrm>
          <a:prstGeom prst="rect">
            <a:avLst/>
          </a:prstGeom>
        </p:spPr>
        <p:txBody>
          <a:bodyPr wrap="none">
            <a:spAutoFit/>
          </a:bodyPr>
          <a:lstStyle/>
          <a:p>
            <a:pPr algn="ctr"/>
            <a:r>
              <a:rPr lang="en-US" sz="2000" b="1" i="1">
                <a:solidFill>
                  <a:srgbClr val="FF0000"/>
                </a:solidFill>
                <a:latin typeface="Cambria" panose="02040503050406030204" pitchFamily="18" charset="0"/>
              </a:rPr>
              <a:t>Aggressor Row</a:t>
            </a:r>
          </a:p>
        </p:txBody>
      </p:sp>
      <p:sp>
        <p:nvSpPr>
          <p:cNvPr id="60" name="Content Placeholder 2">
            <a:extLst>
              <a:ext uri="{FF2B5EF4-FFF2-40B4-BE49-F238E27FC236}">
                <a16:creationId xmlns:a16="http://schemas.microsoft.com/office/drawing/2014/main" id="{16422BDE-957A-87E2-9B38-648D4FEF98FD}"/>
              </a:ext>
            </a:extLst>
          </p:cNvPr>
          <p:cNvSpPr txBox="1">
            <a:spLocks/>
          </p:cNvSpPr>
          <p:nvPr/>
        </p:nvSpPr>
        <p:spPr>
          <a:xfrm>
            <a:off x="0" y="5263033"/>
            <a:ext cx="9144000" cy="897089"/>
          </a:xfrm>
          <a:prstGeom prst="rect">
            <a:avLst/>
          </a:prstGeom>
          <a:solidFill>
            <a:srgbClr val="E9EEF2"/>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None/>
            </a:pPr>
            <a:r>
              <a:rPr lang="en-US" sz="2400" dirty="0">
                <a:latin typeface="+mn-lt"/>
              </a:rPr>
              <a:t>Repeatedly </a:t>
            </a:r>
            <a:r>
              <a:rPr lang="en-US" sz="2400" b="1" dirty="0">
                <a:latin typeface="+mn-lt"/>
              </a:rPr>
              <a:t>opening (activating) </a:t>
            </a:r>
            <a:r>
              <a:rPr lang="en-US" sz="2400" dirty="0">
                <a:latin typeface="+mn-lt"/>
              </a:rPr>
              <a:t>and </a:t>
            </a:r>
            <a:r>
              <a:rPr lang="en-US" sz="2400" b="1" dirty="0">
                <a:latin typeface="+mn-lt"/>
              </a:rPr>
              <a:t>closing </a:t>
            </a:r>
            <a:r>
              <a:rPr lang="en-US" sz="2400" dirty="0">
                <a:latin typeface="+mn-lt"/>
              </a:rPr>
              <a:t>a DRAM row </a:t>
            </a:r>
            <a:r>
              <a:rPr lang="en-US" sz="2400" b="1" dirty="0">
                <a:latin typeface="+mn-lt"/>
              </a:rPr>
              <a:t>many times</a:t>
            </a:r>
            <a:r>
              <a:rPr lang="en-US" sz="2400" dirty="0">
                <a:latin typeface="+mn-lt"/>
              </a:rPr>
              <a:t> causes </a:t>
            </a:r>
            <a:r>
              <a:rPr lang="en-US" sz="2400" b="1" dirty="0" err="1">
                <a:solidFill>
                  <a:srgbClr val="C00000"/>
                </a:solidFill>
                <a:latin typeface="+mn-lt"/>
              </a:rPr>
              <a:t>RowHammer</a:t>
            </a:r>
            <a:r>
              <a:rPr lang="en-US" sz="2400" b="1" dirty="0">
                <a:solidFill>
                  <a:srgbClr val="C00000"/>
                </a:solidFill>
                <a:latin typeface="+mn-lt"/>
              </a:rPr>
              <a:t> bitflips</a:t>
            </a:r>
            <a:r>
              <a:rPr lang="en-US" sz="2400" dirty="0">
                <a:solidFill>
                  <a:srgbClr val="C00000"/>
                </a:solidFill>
                <a:latin typeface="+mn-lt"/>
              </a:rPr>
              <a:t> </a:t>
            </a:r>
            <a:r>
              <a:rPr lang="en-US" sz="2400" dirty="0">
                <a:latin typeface="+mn-lt"/>
              </a:rPr>
              <a:t>in adjacent rows</a:t>
            </a:r>
            <a:endParaRPr lang="en-US" sz="2400" b="1" dirty="0">
              <a:latin typeface="+mn-lt"/>
            </a:endParaRPr>
          </a:p>
        </p:txBody>
      </p:sp>
      <p:sp>
        <p:nvSpPr>
          <p:cNvPr id="3" name="TextBox 2">
            <a:extLst>
              <a:ext uri="{FF2B5EF4-FFF2-40B4-BE49-F238E27FC236}">
                <a16:creationId xmlns:a16="http://schemas.microsoft.com/office/drawing/2014/main" id="{CC5F2077-C5BC-1A4C-4A13-62FF321031ED}"/>
              </a:ext>
            </a:extLst>
          </p:cNvPr>
          <p:cNvSpPr txBox="1"/>
          <p:nvPr/>
        </p:nvSpPr>
        <p:spPr>
          <a:xfrm>
            <a:off x="228600" y="6538098"/>
            <a:ext cx="8610600" cy="261610"/>
          </a:xfrm>
          <a:prstGeom prst="rect">
            <a:avLst/>
          </a:prstGeom>
          <a:noFill/>
        </p:spPr>
        <p:txBody>
          <a:bodyPr wrap="square" rtlCol="0">
            <a:spAutoFit/>
          </a:bodyPr>
          <a:lstStyle/>
          <a:p>
            <a:pPr algn="ctr"/>
            <a:r>
              <a:rPr lang="en-US" sz="1100" dirty="0">
                <a:solidFill>
                  <a:schemeClr val="tx1">
                    <a:lumMod val="50000"/>
                    <a:lumOff val="50000"/>
                  </a:schemeClr>
                </a:solidFill>
              </a:rPr>
              <a:t>[Kim et al., "Flipping Bits in Memory Without Accessing Them: An Experimental Study of DRAM Disturbance Errors,“ in ISCA’14]</a:t>
            </a:r>
            <a:endParaRPr lang="LID4096" sz="1100" dirty="0">
              <a:solidFill>
                <a:schemeClr val="tx1">
                  <a:lumMod val="50000"/>
                  <a:lumOff val="50000"/>
                </a:schemeClr>
              </a:solidFill>
            </a:endParaRPr>
          </a:p>
        </p:txBody>
      </p:sp>
    </p:spTree>
    <p:extLst>
      <p:ext uri="{BB962C8B-B14F-4D97-AF65-F5344CB8AC3E}">
        <p14:creationId xmlns:p14="http://schemas.microsoft.com/office/powerpoint/2010/main" val="253792374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8"/>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nodeType="afterEffect">
                                  <p:stCondLst>
                                    <p:cond delay="0"/>
                                  </p:stCondLst>
                                  <p:childTnLst>
                                    <p:set>
                                      <p:cBhvr>
                                        <p:cTn id="13" dur="1" fill="hold">
                                          <p:stCondLst>
                                            <p:cond delay="0"/>
                                          </p:stCondLst>
                                        </p:cTn>
                                        <p:tgtEl>
                                          <p:spTgt spid="32"/>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xit" presetSubtype="0" fill="hold" nodeType="clickEffect">
                                  <p:stCondLst>
                                    <p:cond delay="0"/>
                                  </p:stCondLst>
                                  <p:childTnLst>
                                    <p:set>
                                      <p:cBhvr>
                                        <p:cTn id="17" dur="1" fill="hold">
                                          <p:stCondLst>
                                            <p:cond delay="0"/>
                                          </p:stCondLst>
                                        </p:cTn>
                                        <p:tgtEl>
                                          <p:spTgt spid="48"/>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48"/>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xit" presetSubtype="0" fill="hold" nodeType="clickEffect">
                                  <p:stCondLst>
                                    <p:cond delay="0"/>
                                  </p:stCondLst>
                                  <p:childTnLst>
                                    <p:set>
                                      <p:cBhvr>
                                        <p:cTn id="25" dur="1" fill="hold">
                                          <p:stCondLst>
                                            <p:cond delay="0"/>
                                          </p:stCondLst>
                                        </p:cTn>
                                        <p:tgtEl>
                                          <p:spTgt spid="48"/>
                                        </p:tgtEl>
                                        <p:attrNameLst>
                                          <p:attrName>style.visibility</p:attrName>
                                        </p:attrNameLst>
                                      </p:cBhvr>
                                      <p:to>
                                        <p:strVal val="hidden"/>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52"/>
                                        </p:tgtEl>
                                        <p:attrNameLst>
                                          <p:attrName>style.visibility</p:attrName>
                                        </p:attrNameLst>
                                      </p:cBhvr>
                                      <p:to>
                                        <p:strVal val="visible"/>
                                      </p:to>
                                    </p:set>
                                  </p:childTnLst>
                                </p:cTn>
                              </p:par>
                            </p:childTnLst>
                          </p:cTn>
                        </p:par>
                        <p:par>
                          <p:cTn id="30" fill="hold">
                            <p:stCondLst>
                              <p:cond delay="0"/>
                            </p:stCondLst>
                            <p:childTnLst>
                              <p:par>
                                <p:cTn id="31" presetID="1" presetClass="entr" presetSubtype="0" fill="hold" grpId="0" nodeType="afterEffect">
                                  <p:stCondLst>
                                    <p:cond delay="0"/>
                                  </p:stCondLst>
                                  <p:childTnLst>
                                    <p:set>
                                      <p:cBhvr>
                                        <p:cTn id="32" dur="1" fill="hold">
                                          <p:stCondLst>
                                            <p:cond delay="0"/>
                                          </p:stCondLst>
                                        </p:cTn>
                                        <p:tgtEl>
                                          <p:spTgt spid="5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7"/>
                                        </p:tgtEl>
                                        <p:attrNameLst>
                                          <p:attrName>style.visibility</p:attrName>
                                        </p:attrNameLst>
                                      </p:cBhvr>
                                      <p:to>
                                        <p:strVal val="visible"/>
                                      </p:to>
                                    </p:set>
                                  </p:childTnLst>
                                </p:cTn>
                              </p:par>
                            </p:childTnLst>
                          </p:cTn>
                        </p:par>
                        <p:par>
                          <p:cTn id="37" fill="hold">
                            <p:stCondLst>
                              <p:cond delay="0"/>
                            </p:stCondLst>
                            <p:childTnLst>
                              <p:par>
                                <p:cTn id="38" presetID="1" presetClass="exit" presetSubtype="0" fill="hold" nodeType="afterEffect">
                                  <p:stCondLst>
                                    <p:cond delay="0"/>
                                  </p:stCondLst>
                                  <p:childTnLst>
                                    <p:set>
                                      <p:cBhvr>
                                        <p:cTn id="39" dur="1" fill="hold">
                                          <p:stCondLst>
                                            <p:cond delay="0"/>
                                          </p:stCondLst>
                                        </p:cTn>
                                        <p:tgtEl>
                                          <p:spTgt spid="45"/>
                                        </p:tgtEl>
                                        <p:attrNameLst>
                                          <p:attrName>style.visibility</p:attrName>
                                        </p:attrNameLst>
                                      </p:cBhvr>
                                      <p:to>
                                        <p:strVal val="hidden"/>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40"/>
                                        </p:tgtEl>
                                        <p:attrNameLst>
                                          <p:attrName>style.visibility</p:attrName>
                                        </p:attrNameLst>
                                      </p:cBhvr>
                                      <p:to>
                                        <p:strVal val="visible"/>
                                      </p:to>
                                    </p:set>
                                  </p:childTnLst>
                                </p:cTn>
                              </p:par>
                            </p:childTnLst>
                          </p:cTn>
                        </p:par>
                        <p:par>
                          <p:cTn id="44" fill="hold">
                            <p:stCondLst>
                              <p:cond delay="0"/>
                            </p:stCondLst>
                            <p:childTnLst>
                              <p:par>
                                <p:cTn id="45" presetID="1" presetClass="entr" presetSubtype="0" fill="hold" nodeType="afterEffect">
                                  <p:stCondLst>
                                    <p:cond delay="0"/>
                                  </p:stCondLst>
                                  <p:childTnLst>
                                    <p:set>
                                      <p:cBhvr>
                                        <p:cTn id="46" dur="1" fill="hold">
                                          <p:stCondLst>
                                            <p:cond delay="0"/>
                                          </p:stCondLst>
                                        </p:cTn>
                                        <p:tgtEl>
                                          <p:spTgt spid="54"/>
                                        </p:tgtEl>
                                        <p:attrNameLst>
                                          <p:attrName>style.visibility</p:attrName>
                                        </p:attrNameLst>
                                      </p:cBhvr>
                                      <p:to>
                                        <p:strVal val="visible"/>
                                      </p:to>
                                    </p:set>
                                  </p:childTnLst>
                                </p:cTn>
                              </p:par>
                              <p:par>
                                <p:cTn id="47" presetID="10" presetClass="entr" presetSubtype="0" fill="hold" grpId="0" nodeType="withEffect">
                                  <p:stCondLst>
                                    <p:cond delay="0"/>
                                  </p:stCondLst>
                                  <p:childTnLst>
                                    <p:set>
                                      <p:cBhvr>
                                        <p:cTn id="48" dur="1" fill="hold">
                                          <p:stCondLst>
                                            <p:cond delay="0"/>
                                          </p:stCondLst>
                                        </p:cTn>
                                        <p:tgtEl>
                                          <p:spTgt spid="57"/>
                                        </p:tgtEl>
                                        <p:attrNameLst>
                                          <p:attrName>style.visibility</p:attrName>
                                        </p:attrNameLst>
                                      </p:cBhvr>
                                      <p:to>
                                        <p:strVal val="visible"/>
                                      </p:to>
                                    </p:set>
                                    <p:animEffect transition="in" filter="fade">
                                      <p:cBhvr>
                                        <p:cTn id="49" dur="500"/>
                                        <p:tgtEl>
                                          <p:spTgt spid="57"/>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58"/>
                                        </p:tgtEl>
                                        <p:attrNameLst>
                                          <p:attrName>style.visibility</p:attrName>
                                        </p:attrNameLst>
                                      </p:cBhvr>
                                      <p:to>
                                        <p:strVal val="visible"/>
                                      </p:to>
                                    </p:set>
                                    <p:animEffect transition="in" filter="fade">
                                      <p:cBhvr>
                                        <p:cTn id="52" dur="500"/>
                                        <p:tgtEl>
                                          <p:spTgt spid="58"/>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59"/>
                                        </p:tgtEl>
                                        <p:attrNameLst>
                                          <p:attrName>style.visibility</p:attrName>
                                        </p:attrNameLst>
                                      </p:cBhvr>
                                      <p:to>
                                        <p:strVal val="visible"/>
                                      </p:to>
                                    </p:set>
                                    <p:animEffect transition="in" filter="fade">
                                      <p:cBhvr>
                                        <p:cTn id="55" dur="500"/>
                                        <p:tgtEl>
                                          <p:spTgt spid="59"/>
                                        </p:tgtEl>
                                      </p:cBhvr>
                                    </p:animEffect>
                                  </p:childTnLst>
                                </p:cTn>
                              </p:par>
                            </p:childTnLst>
                          </p:cTn>
                        </p:par>
                      </p:childTnLst>
                    </p:cTn>
                  </p:par>
                  <p:par>
                    <p:cTn id="56" fill="hold">
                      <p:stCondLst>
                        <p:cond delay="indefinite"/>
                      </p:stCondLst>
                      <p:childTnLst>
                        <p:par>
                          <p:cTn id="57" fill="hold">
                            <p:stCondLst>
                              <p:cond delay="0"/>
                            </p:stCondLst>
                            <p:childTnLst>
                              <p:par>
                                <p:cTn id="58" presetID="1" presetClass="entr" presetSubtype="0" fill="hold" grpId="0" nodeType="clickEffect">
                                  <p:stCondLst>
                                    <p:cond delay="0"/>
                                  </p:stCondLst>
                                  <p:childTnLst>
                                    <p:set>
                                      <p:cBhvr>
                                        <p:cTn id="59" dur="1" fill="hold">
                                          <p:stCondLst>
                                            <p:cond delay="0"/>
                                          </p:stCondLst>
                                        </p:cTn>
                                        <p:tgtEl>
                                          <p:spTgt spid="6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3" grpId="0" animBg="1"/>
      <p:bldP spid="57" grpId="0"/>
      <p:bldP spid="58" grpId="0"/>
      <p:bldP spid="59" grpId="0"/>
      <p:bldP spid="6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C05262-EE23-EE07-ACE2-5B7C407B43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E4B73F-9DB3-48AD-DFA6-6B40DAF50FA2}"/>
              </a:ext>
            </a:extLst>
          </p:cNvPr>
          <p:cNvSpPr>
            <a:spLocks noGrp="1"/>
          </p:cNvSpPr>
          <p:nvPr>
            <p:ph type="title"/>
          </p:nvPr>
        </p:nvSpPr>
        <p:spPr/>
        <p:txBody>
          <a:bodyPr/>
          <a:lstStyle/>
          <a:p>
            <a:r>
              <a:rPr lang="en-US" sz="3600" b="1" dirty="0"/>
              <a:t>Background – DRAM Read Disturbance II</a:t>
            </a:r>
          </a:p>
        </p:txBody>
      </p:sp>
      <p:sp>
        <p:nvSpPr>
          <p:cNvPr id="4" name="Slide Number Placeholder 3">
            <a:extLst>
              <a:ext uri="{FF2B5EF4-FFF2-40B4-BE49-F238E27FC236}">
                <a16:creationId xmlns:a16="http://schemas.microsoft.com/office/drawing/2014/main" id="{860E2884-CDDD-BAEB-77CC-7A7571B13198}"/>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DE33320-76E4-0249-8CA9-3902D97168FA}" type="slidenum">
              <a:rPr kumimoji="0" lang="en-US" altLang="en-US" sz="12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altLang="en-US" sz="12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sp>
        <p:nvSpPr>
          <p:cNvPr id="6" name="Content Placeholder 2">
            <a:extLst>
              <a:ext uri="{FF2B5EF4-FFF2-40B4-BE49-F238E27FC236}">
                <a16:creationId xmlns:a16="http://schemas.microsoft.com/office/drawing/2014/main" id="{2C8DE7F2-7187-7E05-E039-F5E003CD3B05}"/>
              </a:ext>
            </a:extLst>
          </p:cNvPr>
          <p:cNvSpPr txBox="1">
            <a:spLocks/>
          </p:cNvSpPr>
          <p:nvPr/>
        </p:nvSpPr>
        <p:spPr bwMode="auto">
          <a:xfrm>
            <a:off x="228600" y="970961"/>
            <a:ext cx="8610600" cy="5519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57175" indent="-257175" algn="l" rtl="0" eaLnBrk="0" fontAlgn="base" hangingPunct="0">
              <a:spcBef>
                <a:spcPct val="20000"/>
              </a:spcBef>
              <a:spcAft>
                <a:spcPct val="0"/>
              </a:spcAft>
              <a:buClr>
                <a:schemeClr val="accent1"/>
              </a:buClr>
              <a:buSzPct val="65000"/>
              <a:buFont typeface="Wingdings" pitchFamily="2" charset="2"/>
              <a:buChar char="n"/>
              <a:defRPr sz="1800">
                <a:solidFill>
                  <a:schemeClr val="tx1"/>
                </a:solidFill>
                <a:latin typeface="+mn-lt"/>
                <a:ea typeface="ＭＳ Ｐゴシック" charset="0"/>
                <a:cs typeface="ＭＳ Ｐゴシック" charset="0"/>
              </a:defRPr>
            </a:lvl1pPr>
            <a:lvl2pPr marL="502444" indent="-244079" algn="l" rtl="0" eaLnBrk="0" fontAlgn="base" hangingPunct="0">
              <a:spcBef>
                <a:spcPct val="20000"/>
              </a:spcBef>
              <a:spcAft>
                <a:spcPct val="0"/>
              </a:spcAft>
              <a:buClr>
                <a:schemeClr val="accent2"/>
              </a:buClr>
              <a:buSzPct val="60000"/>
              <a:buFont typeface="Wingdings" pitchFamily="2" charset="2"/>
              <a:buChar char="q"/>
              <a:defRPr sz="1650">
                <a:solidFill>
                  <a:schemeClr val="tx1"/>
                </a:solidFill>
                <a:latin typeface="+mn-lt"/>
                <a:ea typeface="ＭＳ Ｐゴシック" pitchFamily="-106" charset="-128"/>
              </a:defRPr>
            </a:lvl2pPr>
            <a:lvl3pPr marL="766763" indent="-263129" algn="l" rtl="0" eaLnBrk="0" fontAlgn="base" hangingPunct="0">
              <a:spcBef>
                <a:spcPct val="20000"/>
              </a:spcBef>
              <a:spcAft>
                <a:spcPct val="0"/>
              </a:spcAft>
              <a:buClr>
                <a:schemeClr val="accent1"/>
              </a:buClr>
              <a:buSzPct val="65000"/>
              <a:buFont typeface="Wingdings" pitchFamily="2" charset="2"/>
              <a:buChar char="n"/>
              <a:defRPr sz="1500">
                <a:solidFill>
                  <a:schemeClr val="tx1"/>
                </a:solidFill>
                <a:latin typeface="+mn-lt"/>
                <a:ea typeface="ＭＳ Ｐゴシック" pitchFamily="-106" charset="-128"/>
              </a:defRPr>
            </a:lvl3pPr>
            <a:lvl4pPr marL="1004888" indent="-23693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260872" indent="-254794" algn="l" rtl="0" eaLnBrk="0" fontAlgn="base" hangingPunct="0">
              <a:spcBef>
                <a:spcPct val="20000"/>
              </a:spcBef>
              <a:spcAft>
                <a:spcPct val="0"/>
              </a:spcAft>
              <a:buClr>
                <a:schemeClr val="accent1"/>
              </a:buClr>
              <a:buSzPct val="75000"/>
              <a:buFont typeface="Wingdings" pitchFamily="2" charset="2"/>
              <a:buChar char="§"/>
              <a:defRPr sz="1200">
                <a:solidFill>
                  <a:schemeClr val="tx1"/>
                </a:solidFill>
                <a:latin typeface="+mn-lt"/>
                <a:ea typeface="ＭＳ Ｐゴシック" pitchFamily="-106" charset="-128"/>
              </a:defRPr>
            </a:lvl5pPr>
            <a:lvl6pPr marL="16037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9pPr>
          </a:lstStyle>
          <a:p>
            <a:pPr>
              <a:spcBef>
                <a:spcPts val="600"/>
              </a:spcBef>
            </a:pPr>
            <a:r>
              <a:rPr lang="en-US" sz="2000" b="1" dirty="0"/>
              <a:t>Read disturbance in DRAM breaks memory isolation</a:t>
            </a:r>
          </a:p>
          <a:p>
            <a:pPr lvl="1">
              <a:spcBef>
                <a:spcPts val="600"/>
              </a:spcBef>
            </a:pPr>
            <a:r>
              <a:rPr lang="en-US" sz="1850" dirty="0"/>
              <a:t>Accessing a DRAM row (aggressor row) disturbs the integrity of data stored in DRAM cells of other </a:t>
            </a:r>
            <a:r>
              <a:rPr lang="en-US" sz="1850" b="1" dirty="0" err="1">
                <a:solidFill>
                  <a:srgbClr val="C00000"/>
                </a:solidFill>
              </a:rPr>
              <a:t>unaccessed</a:t>
            </a:r>
            <a:r>
              <a:rPr lang="en-US" sz="1850" dirty="0"/>
              <a:t> rows (victim rows), causing bitflips</a:t>
            </a:r>
          </a:p>
          <a:p>
            <a:pPr>
              <a:spcBef>
                <a:spcPts val="1200"/>
              </a:spcBef>
            </a:pPr>
            <a:r>
              <a:rPr lang="en-US" sz="2000" b="1" dirty="0"/>
              <a:t>Prominent Example II: RowPress</a:t>
            </a:r>
          </a:p>
        </p:txBody>
      </p:sp>
      <p:cxnSp>
        <p:nvCxnSpPr>
          <p:cNvPr id="7" name="Straight Connector 6">
            <a:extLst>
              <a:ext uri="{FF2B5EF4-FFF2-40B4-BE49-F238E27FC236}">
                <a16:creationId xmlns:a16="http://schemas.microsoft.com/office/drawing/2014/main" id="{90269542-3D51-AFCA-226A-EB5E5CB2A08F}"/>
              </a:ext>
            </a:extLst>
          </p:cNvPr>
          <p:cNvCxnSpPr>
            <a:cxnSpLocks/>
          </p:cNvCxnSpPr>
          <p:nvPr/>
        </p:nvCxnSpPr>
        <p:spPr>
          <a:xfrm>
            <a:off x="1977139" y="3536563"/>
            <a:ext cx="5326380"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FDE007AC-F133-BA86-231A-87B8F00F2A49}"/>
              </a:ext>
            </a:extLst>
          </p:cNvPr>
          <p:cNvCxnSpPr>
            <a:cxnSpLocks/>
          </p:cNvCxnSpPr>
          <p:nvPr/>
        </p:nvCxnSpPr>
        <p:spPr>
          <a:xfrm>
            <a:off x="1977139" y="4048069"/>
            <a:ext cx="5326380"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80253F03-16DB-431B-08E9-88766E82AFB0}"/>
              </a:ext>
            </a:extLst>
          </p:cNvPr>
          <p:cNvCxnSpPr>
            <a:cxnSpLocks/>
          </p:cNvCxnSpPr>
          <p:nvPr/>
        </p:nvCxnSpPr>
        <p:spPr>
          <a:xfrm>
            <a:off x="1977139" y="4553833"/>
            <a:ext cx="5326380"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5C7A6809-E60B-F3D2-8A91-32B7961C93A5}"/>
              </a:ext>
            </a:extLst>
          </p:cNvPr>
          <p:cNvSpPr/>
          <p:nvPr/>
        </p:nvSpPr>
        <p:spPr>
          <a:xfrm>
            <a:off x="2285749" y="3277909"/>
            <a:ext cx="4709160" cy="487224"/>
          </a:xfrm>
          <a:prstGeom prst="rect">
            <a:avLst/>
          </a:prstGeom>
          <a:solidFill>
            <a:schemeClr val="bg1">
              <a:lumMod val="85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a:solidFill>
                  <a:schemeClr val="tx1"/>
                </a:solidFill>
                <a:latin typeface="Cambria" panose="02040503050406030204" pitchFamily="18" charset="0"/>
                <a:ea typeface="Cambria" panose="02040503050406030204" pitchFamily="18" charset="0"/>
              </a:rPr>
              <a:t>Row 1</a:t>
            </a:r>
          </a:p>
        </p:txBody>
      </p:sp>
      <p:sp>
        <p:nvSpPr>
          <p:cNvPr id="11" name="Rectangle 10">
            <a:extLst>
              <a:ext uri="{FF2B5EF4-FFF2-40B4-BE49-F238E27FC236}">
                <a16:creationId xmlns:a16="http://schemas.microsoft.com/office/drawing/2014/main" id="{351BD22B-F860-3272-01A4-E97B6888D25D}"/>
              </a:ext>
            </a:extLst>
          </p:cNvPr>
          <p:cNvSpPr/>
          <p:nvPr/>
        </p:nvSpPr>
        <p:spPr>
          <a:xfrm>
            <a:off x="2285749" y="3777220"/>
            <a:ext cx="4709160" cy="487224"/>
          </a:xfrm>
          <a:prstGeom prst="rect">
            <a:avLst/>
          </a:prstGeom>
          <a:solidFill>
            <a:schemeClr val="bg1">
              <a:lumMod val="85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a:solidFill>
                  <a:schemeClr val="tx1"/>
                </a:solidFill>
                <a:latin typeface="Cambria" panose="02040503050406030204" pitchFamily="18" charset="0"/>
                <a:ea typeface="Cambria" panose="02040503050406030204" pitchFamily="18" charset="0"/>
              </a:rPr>
              <a:t>Row 2</a:t>
            </a:r>
          </a:p>
        </p:txBody>
      </p:sp>
      <p:sp>
        <p:nvSpPr>
          <p:cNvPr id="12" name="Rectangle 11">
            <a:extLst>
              <a:ext uri="{FF2B5EF4-FFF2-40B4-BE49-F238E27FC236}">
                <a16:creationId xmlns:a16="http://schemas.microsoft.com/office/drawing/2014/main" id="{FB04954A-700D-BE37-B25A-CDA2D76831D0}"/>
              </a:ext>
            </a:extLst>
          </p:cNvPr>
          <p:cNvSpPr/>
          <p:nvPr/>
        </p:nvSpPr>
        <p:spPr>
          <a:xfrm>
            <a:off x="2285749" y="4282195"/>
            <a:ext cx="4709160" cy="487224"/>
          </a:xfrm>
          <a:prstGeom prst="rect">
            <a:avLst/>
          </a:prstGeom>
          <a:solidFill>
            <a:schemeClr val="bg1">
              <a:lumMod val="85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a:solidFill>
                  <a:schemeClr val="tx1"/>
                </a:solidFill>
                <a:latin typeface="Cambria" panose="02040503050406030204" pitchFamily="18" charset="0"/>
                <a:ea typeface="Cambria" panose="02040503050406030204" pitchFamily="18" charset="0"/>
              </a:rPr>
              <a:t>Row 3</a:t>
            </a:r>
          </a:p>
        </p:txBody>
      </p:sp>
      <p:grpSp>
        <p:nvGrpSpPr>
          <p:cNvPr id="13" name="Group 12">
            <a:extLst>
              <a:ext uri="{FF2B5EF4-FFF2-40B4-BE49-F238E27FC236}">
                <a16:creationId xmlns:a16="http://schemas.microsoft.com/office/drawing/2014/main" id="{D8FF4E00-3659-7101-95B9-4CB5F07FC586}"/>
              </a:ext>
            </a:extLst>
          </p:cNvPr>
          <p:cNvGrpSpPr/>
          <p:nvPr/>
        </p:nvGrpSpPr>
        <p:grpSpPr>
          <a:xfrm>
            <a:off x="2281417" y="3276426"/>
            <a:ext cx="4715035" cy="1492993"/>
            <a:chOff x="1428644" y="1937227"/>
            <a:chExt cx="6286713" cy="1990657"/>
          </a:xfrm>
        </p:grpSpPr>
        <p:sp>
          <p:nvSpPr>
            <p:cNvPr id="14" name="Rectangle 13">
              <a:extLst>
                <a:ext uri="{FF2B5EF4-FFF2-40B4-BE49-F238E27FC236}">
                  <a16:creationId xmlns:a16="http://schemas.microsoft.com/office/drawing/2014/main" id="{2648A774-9F95-AA45-A04B-46B679759BF6}"/>
                </a:ext>
              </a:extLst>
            </p:cNvPr>
            <p:cNvSpPr/>
            <p:nvPr/>
          </p:nvSpPr>
          <p:spPr>
            <a:xfrm>
              <a:off x="1436477" y="2604952"/>
              <a:ext cx="6278880" cy="649632"/>
            </a:xfrm>
            <a:prstGeom prst="rect">
              <a:avLst/>
            </a:prstGeom>
            <a:solidFill>
              <a:schemeClr val="accent2">
                <a:lumMod val="60000"/>
                <a:lumOff val="40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a:solidFill>
                    <a:schemeClr val="tx1"/>
                  </a:solidFill>
                  <a:latin typeface="Cambria" panose="02040503050406030204" pitchFamily="18" charset="0"/>
                  <a:ea typeface="Cambria" panose="02040503050406030204" pitchFamily="18" charset="0"/>
                </a:rPr>
                <a:t>Row 2</a:t>
              </a:r>
            </a:p>
          </p:txBody>
        </p:sp>
        <p:sp>
          <p:nvSpPr>
            <p:cNvPr id="15" name="Content Placeholder 2">
              <a:extLst>
                <a:ext uri="{FF2B5EF4-FFF2-40B4-BE49-F238E27FC236}">
                  <a16:creationId xmlns:a16="http://schemas.microsoft.com/office/drawing/2014/main" id="{B87B448E-B590-DC19-7C27-8FF17EF18C3F}"/>
                </a:ext>
              </a:extLst>
            </p:cNvPr>
            <p:cNvSpPr txBox="1">
              <a:spLocks/>
            </p:cNvSpPr>
            <p:nvPr/>
          </p:nvSpPr>
          <p:spPr>
            <a:xfrm>
              <a:off x="1428644" y="2637180"/>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b="1" i="1">
                  <a:solidFill>
                    <a:srgbClr val="FF0000"/>
                  </a:solidFill>
                  <a:ea typeface="Cambria" panose="02040503050406030204" pitchFamily="18" charset="0"/>
                </a:rPr>
                <a:t>open</a:t>
              </a:r>
            </a:p>
          </p:txBody>
        </p:sp>
        <p:sp>
          <p:nvSpPr>
            <p:cNvPr id="16" name="Rectangle 15">
              <a:extLst>
                <a:ext uri="{FF2B5EF4-FFF2-40B4-BE49-F238E27FC236}">
                  <a16:creationId xmlns:a16="http://schemas.microsoft.com/office/drawing/2014/main" id="{B9FBFC4B-AE27-D0E8-21AB-6BAC61440627}"/>
                </a:ext>
              </a:extLst>
            </p:cNvPr>
            <p:cNvSpPr/>
            <p:nvPr/>
          </p:nvSpPr>
          <p:spPr>
            <a:xfrm>
              <a:off x="1436477" y="1937227"/>
              <a:ext cx="6278880" cy="649632"/>
            </a:xfrm>
            <a:prstGeom prst="rect">
              <a:avLst/>
            </a:prstGeom>
            <a:solidFill>
              <a:schemeClr val="accent4">
                <a:lumMod val="20000"/>
                <a:lumOff val="80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a:solidFill>
                    <a:schemeClr val="tx1"/>
                  </a:solidFill>
                  <a:latin typeface="Cambria" panose="02040503050406030204" pitchFamily="18" charset="0"/>
                  <a:ea typeface="Cambria" panose="02040503050406030204" pitchFamily="18" charset="0"/>
                </a:rPr>
                <a:t>Row 1</a:t>
              </a:r>
            </a:p>
          </p:txBody>
        </p:sp>
        <p:sp>
          <p:nvSpPr>
            <p:cNvPr id="17" name="Rectangle 16">
              <a:extLst>
                <a:ext uri="{FF2B5EF4-FFF2-40B4-BE49-F238E27FC236}">
                  <a16:creationId xmlns:a16="http://schemas.microsoft.com/office/drawing/2014/main" id="{102F8B8F-E539-AB88-1849-2B79882B0021}"/>
                </a:ext>
              </a:extLst>
            </p:cNvPr>
            <p:cNvSpPr/>
            <p:nvPr/>
          </p:nvSpPr>
          <p:spPr>
            <a:xfrm>
              <a:off x="1436477" y="3278252"/>
              <a:ext cx="6278880" cy="649632"/>
            </a:xfrm>
            <a:prstGeom prst="rect">
              <a:avLst/>
            </a:prstGeom>
            <a:solidFill>
              <a:schemeClr val="accent4">
                <a:lumMod val="20000"/>
                <a:lumOff val="80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a:solidFill>
                    <a:schemeClr val="tx1"/>
                  </a:solidFill>
                  <a:latin typeface="Cambria" panose="02040503050406030204" pitchFamily="18" charset="0"/>
                  <a:ea typeface="Cambria" panose="02040503050406030204" pitchFamily="18" charset="0"/>
                </a:rPr>
                <a:t>Row 3</a:t>
              </a:r>
            </a:p>
          </p:txBody>
        </p:sp>
      </p:grpSp>
      <p:grpSp>
        <p:nvGrpSpPr>
          <p:cNvPr id="18" name="Group 17">
            <a:extLst>
              <a:ext uri="{FF2B5EF4-FFF2-40B4-BE49-F238E27FC236}">
                <a16:creationId xmlns:a16="http://schemas.microsoft.com/office/drawing/2014/main" id="{B4D4C7F1-4CC6-8A45-FEF6-93646C095BE3}"/>
              </a:ext>
            </a:extLst>
          </p:cNvPr>
          <p:cNvGrpSpPr/>
          <p:nvPr/>
        </p:nvGrpSpPr>
        <p:grpSpPr>
          <a:xfrm>
            <a:off x="2288993" y="3776479"/>
            <a:ext cx="4709160" cy="487224"/>
            <a:chOff x="8271133" y="2603964"/>
            <a:chExt cx="6278880" cy="649632"/>
          </a:xfrm>
        </p:grpSpPr>
        <p:sp>
          <p:nvSpPr>
            <p:cNvPr id="19" name="Rectangle 18">
              <a:extLst>
                <a:ext uri="{FF2B5EF4-FFF2-40B4-BE49-F238E27FC236}">
                  <a16:creationId xmlns:a16="http://schemas.microsoft.com/office/drawing/2014/main" id="{9475A6C2-7629-42DC-56E6-D1E3D8F5B8E0}"/>
                </a:ext>
              </a:extLst>
            </p:cNvPr>
            <p:cNvSpPr/>
            <p:nvPr/>
          </p:nvSpPr>
          <p:spPr>
            <a:xfrm>
              <a:off x="8271133" y="2603964"/>
              <a:ext cx="6278880" cy="649632"/>
            </a:xfrm>
            <a:prstGeom prst="rect">
              <a:avLst/>
            </a:prstGeom>
            <a:solidFill>
              <a:srgbClr val="D8D9D8"/>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a:solidFill>
                    <a:schemeClr val="tx1"/>
                  </a:solidFill>
                  <a:latin typeface="Cambria" panose="02040503050406030204" pitchFamily="18" charset="0"/>
                  <a:ea typeface="Cambria" panose="02040503050406030204" pitchFamily="18" charset="0"/>
                </a:rPr>
                <a:t>Row 2</a:t>
              </a:r>
            </a:p>
          </p:txBody>
        </p:sp>
        <p:sp>
          <p:nvSpPr>
            <p:cNvPr id="20" name="Content Placeholder 2">
              <a:extLst>
                <a:ext uri="{FF2B5EF4-FFF2-40B4-BE49-F238E27FC236}">
                  <a16:creationId xmlns:a16="http://schemas.microsoft.com/office/drawing/2014/main" id="{9286F575-9DCB-96DC-4D56-69C0B6DF4869}"/>
                </a:ext>
              </a:extLst>
            </p:cNvPr>
            <p:cNvSpPr txBox="1">
              <a:spLocks/>
            </p:cNvSpPr>
            <p:nvPr/>
          </p:nvSpPr>
          <p:spPr>
            <a:xfrm>
              <a:off x="8407290" y="2645717"/>
              <a:ext cx="1390654" cy="591494"/>
            </a:xfrm>
            <a:prstGeom prst="rect">
              <a:avLst/>
            </a:prstGeom>
            <a:ln>
              <a:no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b="1" i="1">
                  <a:solidFill>
                    <a:srgbClr val="FF0000"/>
                  </a:solidFill>
                  <a:ea typeface="Cambria" panose="02040503050406030204" pitchFamily="18" charset="0"/>
                </a:rPr>
                <a:t>closed</a:t>
              </a:r>
            </a:p>
          </p:txBody>
        </p:sp>
      </p:grpSp>
      <p:grpSp>
        <p:nvGrpSpPr>
          <p:cNvPr id="21" name="Group 20">
            <a:extLst>
              <a:ext uri="{FF2B5EF4-FFF2-40B4-BE49-F238E27FC236}">
                <a16:creationId xmlns:a16="http://schemas.microsoft.com/office/drawing/2014/main" id="{B946E972-4F14-06D3-722F-59BD36058EC7}"/>
              </a:ext>
            </a:extLst>
          </p:cNvPr>
          <p:cNvGrpSpPr/>
          <p:nvPr/>
        </p:nvGrpSpPr>
        <p:grpSpPr>
          <a:xfrm>
            <a:off x="2281417" y="3279665"/>
            <a:ext cx="4715035" cy="1492993"/>
            <a:chOff x="1428644" y="1937227"/>
            <a:chExt cx="6286713" cy="1990657"/>
          </a:xfrm>
        </p:grpSpPr>
        <p:sp>
          <p:nvSpPr>
            <p:cNvPr id="22" name="Rectangle 21">
              <a:extLst>
                <a:ext uri="{FF2B5EF4-FFF2-40B4-BE49-F238E27FC236}">
                  <a16:creationId xmlns:a16="http://schemas.microsoft.com/office/drawing/2014/main" id="{7DA75F08-1CF4-87BF-C037-D3582C3309B4}"/>
                </a:ext>
              </a:extLst>
            </p:cNvPr>
            <p:cNvSpPr/>
            <p:nvPr/>
          </p:nvSpPr>
          <p:spPr>
            <a:xfrm>
              <a:off x="1436477" y="2604952"/>
              <a:ext cx="6278880" cy="649632"/>
            </a:xfrm>
            <a:prstGeom prst="rect">
              <a:avLst/>
            </a:prstGeom>
            <a:solidFill>
              <a:schemeClr val="accent2">
                <a:lumMod val="60000"/>
                <a:lumOff val="40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a:solidFill>
                    <a:schemeClr val="tx1"/>
                  </a:solidFill>
                  <a:latin typeface="Cambria" panose="02040503050406030204" pitchFamily="18" charset="0"/>
                  <a:ea typeface="Cambria" panose="02040503050406030204" pitchFamily="18" charset="0"/>
                </a:rPr>
                <a:t>Row 2</a:t>
              </a:r>
            </a:p>
          </p:txBody>
        </p:sp>
        <p:sp>
          <p:nvSpPr>
            <p:cNvPr id="23" name="Content Placeholder 2">
              <a:extLst>
                <a:ext uri="{FF2B5EF4-FFF2-40B4-BE49-F238E27FC236}">
                  <a16:creationId xmlns:a16="http://schemas.microsoft.com/office/drawing/2014/main" id="{F9106B21-E934-9031-577A-11DD1C076B3C}"/>
                </a:ext>
              </a:extLst>
            </p:cNvPr>
            <p:cNvSpPr txBox="1">
              <a:spLocks/>
            </p:cNvSpPr>
            <p:nvPr/>
          </p:nvSpPr>
          <p:spPr>
            <a:xfrm>
              <a:off x="1428644" y="2637180"/>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b="1" i="1">
                  <a:solidFill>
                    <a:srgbClr val="FF0000"/>
                  </a:solidFill>
                  <a:ea typeface="Cambria" panose="02040503050406030204" pitchFamily="18" charset="0"/>
                </a:rPr>
                <a:t>open</a:t>
              </a:r>
            </a:p>
          </p:txBody>
        </p:sp>
        <p:sp>
          <p:nvSpPr>
            <p:cNvPr id="24" name="Rectangle 23">
              <a:extLst>
                <a:ext uri="{FF2B5EF4-FFF2-40B4-BE49-F238E27FC236}">
                  <a16:creationId xmlns:a16="http://schemas.microsoft.com/office/drawing/2014/main" id="{EBC5D2BE-44A8-067C-F4BE-80D9B5A78A90}"/>
                </a:ext>
              </a:extLst>
            </p:cNvPr>
            <p:cNvSpPr/>
            <p:nvPr/>
          </p:nvSpPr>
          <p:spPr>
            <a:xfrm>
              <a:off x="1436477" y="1937227"/>
              <a:ext cx="6278880" cy="649632"/>
            </a:xfrm>
            <a:prstGeom prst="rect">
              <a:avLst/>
            </a:prstGeom>
            <a:solidFill>
              <a:srgbClr val="FFC000"/>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a:solidFill>
                    <a:schemeClr val="tx1"/>
                  </a:solidFill>
                  <a:latin typeface="Cambria" panose="02040503050406030204" pitchFamily="18" charset="0"/>
                  <a:ea typeface="Cambria" panose="02040503050406030204" pitchFamily="18" charset="0"/>
                </a:rPr>
                <a:t>Row 1</a:t>
              </a:r>
            </a:p>
          </p:txBody>
        </p:sp>
        <p:sp>
          <p:nvSpPr>
            <p:cNvPr id="25" name="Rectangle 24">
              <a:extLst>
                <a:ext uri="{FF2B5EF4-FFF2-40B4-BE49-F238E27FC236}">
                  <a16:creationId xmlns:a16="http://schemas.microsoft.com/office/drawing/2014/main" id="{13BF0528-4E8D-F1BC-C00D-3B212C919F33}"/>
                </a:ext>
              </a:extLst>
            </p:cNvPr>
            <p:cNvSpPr/>
            <p:nvPr/>
          </p:nvSpPr>
          <p:spPr>
            <a:xfrm>
              <a:off x="1436477" y="3278252"/>
              <a:ext cx="6278880" cy="649632"/>
            </a:xfrm>
            <a:prstGeom prst="rect">
              <a:avLst/>
            </a:prstGeom>
            <a:solidFill>
              <a:srgbClr val="FFC000"/>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a:solidFill>
                    <a:schemeClr val="tx1"/>
                  </a:solidFill>
                  <a:latin typeface="Cambria" panose="02040503050406030204" pitchFamily="18" charset="0"/>
                  <a:ea typeface="Cambria" panose="02040503050406030204" pitchFamily="18" charset="0"/>
                </a:rPr>
                <a:t>Row 3</a:t>
              </a:r>
            </a:p>
          </p:txBody>
        </p:sp>
      </p:grpSp>
      <p:grpSp>
        <p:nvGrpSpPr>
          <p:cNvPr id="26" name="Group 25">
            <a:extLst>
              <a:ext uri="{FF2B5EF4-FFF2-40B4-BE49-F238E27FC236}">
                <a16:creationId xmlns:a16="http://schemas.microsoft.com/office/drawing/2014/main" id="{96E4096B-8052-7327-C7BF-B9D7929936D4}"/>
              </a:ext>
            </a:extLst>
          </p:cNvPr>
          <p:cNvGrpSpPr/>
          <p:nvPr/>
        </p:nvGrpSpPr>
        <p:grpSpPr>
          <a:xfrm>
            <a:off x="2292037" y="3785428"/>
            <a:ext cx="4709160" cy="487224"/>
            <a:chOff x="-3925255" y="4700899"/>
            <a:chExt cx="6278880" cy="649632"/>
          </a:xfrm>
        </p:grpSpPr>
        <p:sp>
          <p:nvSpPr>
            <p:cNvPr id="61" name="Rectangle 60">
              <a:extLst>
                <a:ext uri="{FF2B5EF4-FFF2-40B4-BE49-F238E27FC236}">
                  <a16:creationId xmlns:a16="http://schemas.microsoft.com/office/drawing/2014/main" id="{20BFF2B0-ED1F-0CE9-F27C-DA94EA3377A2}"/>
                </a:ext>
              </a:extLst>
            </p:cNvPr>
            <p:cNvSpPr/>
            <p:nvPr/>
          </p:nvSpPr>
          <p:spPr>
            <a:xfrm>
              <a:off x="-3925255" y="4700899"/>
              <a:ext cx="6278880" cy="649632"/>
            </a:xfrm>
            <a:prstGeom prst="rect">
              <a:avLst/>
            </a:prstGeom>
            <a:solidFill>
              <a:schemeClr val="bg1">
                <a:lumMod val="85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a:solidFill>
                    <a:schemeClr val="tx1"/>
                  </a:solidFill>
                  <a:latin typeface="Cambria" panose="02040503050406030204" pitchFamily="18" charset="0"/>
                  <a:ea typeface="Cambria" panose="02040503050406030204" pitchFamily="18" charset="0"/>
                </a:rPr>
                <a:t>Row 2</a:t>
              </a:r>
            </a:p>
          </p:txBody>
        </p:sp>
        <p:sp>
          <p:nvSpPr>
            <p:cNvPr id="62" name="Content Placeholder 2">
              <a:extLst>
                <a:ext uri="{FF2B5EF4-FFF2-40B4-BE49-F238E27FC236}">
                  <a16:creationId xmlns:a16="http://schemas.microsoft.com/office/drawing/2014/main" id="{98BCAA42-9F86-9605-85BF-BBA5ED704189}"/>
                </a:ext>
              </a:extLst>
            </p:cNvPr>
            <p:cNvSpPr txBox="1">
              <a:spLocks/>
            </p:cNvSpPr>
            <p:nvPr/>
          </p:nvSpPr>
          <p:spPr>
            <a:xfrm>
              <a:off x="-3776745" y="4729968"/>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b="1" i="1" dirty="0">
                  <a:solidFill>
                    <a:srgbClr val="C00000"/>
                  </a:solidFill>
                  <a:ea typeface="Cambria" panose="02040503050406030204" pitchFamily="18" charset="0"/>
                </a:rPr>
                <a:t>closed</a:t>
              </a:r>
            </a:p>
          </p:txBody>
        </p:sp>
      </p:grpSp>
      <p:grpSp>
        <p:nvGrpSpPr>
          <p:cNvPr id="63" name="Group 62">
            <a:extLst>
              <a:ext uri="{FF2B5EF4-FFF2-40B4-BE49-F238E27FC236}">
                <a16:creationId xmlns:a16="http://schemas.microsoft.com/office/drawing/2014/main" id="{5C2899F3-2E44-46D5-8D61-D0049E23C224}"/>
              </a:ext>
            </a:extLst>
          </p:cNvPr>
          <p:cNvGrpSpPr/>
          <p:nvPr/>
        </p:nvGrpSpPr>
        <p:grpSpPr>
          <a:xfrm>
            <a:off x="3394701" y="3261542"/>
            <a:ext cx="2293637" cy="1542150"/>
            <a:chOff x="3154126" y="2205347"/>
            <a:chExt cx="2293637" cy="1542150"/>
          </a:xfrm>
        </p:grpSpPr>
        <p:sp>
          <p:nvSpPr>
            <p:cNvPr id="64" name="Multiply 70">
              <a:extLst>
                <a:ext uri="{FF2B5EF4-FFF2-40B4-BE49-F238E27FC236}">
                  <a16:creationId xmlns:a16="http://schemas.microsoft.com/office/drawing/2014/main" id="{B999195D-7A84-62CA-8BB7-4935EDBB7910}"/>
                </a:ext>
              </a:extLst>
            </p:cNvPr>
            <p:cNvSpPr/>
            <p:nvPr/>
          </p:nvSpPr>
          <p:spPr>
            <a:xfrm>
              <a:off x="4927076" y="2206560"/>
              <a:ext cx="520687" cy="520687"/>
            </a:xfrm>
            <a:prstGeom prst="mathMultiply">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a typeface="Cambria" panose="02040503050406030204" pitchFamily="18" charset="0"/>
              </a:endParaRPr>
            </a:p>
          </p:txBody>
        </p:sp>
        <p:sp>
          <p:nvSpPr>
            <p:cNvPr id="65" name="Multiply 71">
              <a:extLst>
                <a:ext uri="{FF2B5EF4-FFF2-40B4-BE49-F238E27FC236}">
                  <a16:creationId xmlns:a16="http://schemas.microsoft.com/office/drawing/2014/main" id="{65D44AFC-CDC6-40A2-EAE6-09E695248812}"/>
                </a:ext>
              </a:extLst>
            </p:cNvPr>
            <p:cNvSpPr/>
            <p:nvPr/>
          </p:nvSpPr>
          <p:spPr>
            <a:xfrm>
              <a:off x="3154126" y="3203113"/>
              <a:ext cx="520687" cy="520687"/>
            </a:xfrm>
            <a:prstGeom prst="mathMultiply">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latin typeface="Cambria" panose="02040503050406030204" pitchFamily="18" charset="0"/>
                <a:ea typeface="Cambria" panose="02040503050406030204" pitchFamily="18" charset="0"/>
              </a:endParaRPr>
            </a:p>
          </p:txBody>
        </p:sp>
        <p:grpSp>
          <p:nvGrpSpPr>
            <p:cNvPr id="66" name="Group 65">
              <a:extLst>
                <a:ext uri="{FF2B5EF4-FFF2-40B4-BE49-F238E27FC236}">
                  <a16:creationId xmlns:a16="http://schemas.microsoft.com/office/drawing/2014/main" id="{3CC03A7A-B096-3236-3418-A4B1D95570DA}"/>
                </a:ext>
              </a:extLst>
            </p:cNvPr>
            <p:cNvGrpSpPr/>
            <p:nvPr/>
          </p:nvGrpSpPr>
          <p:grpSpPr>
            <a:xfrm>
              <a:off x="3372170" y="2205347"/>
              <a:ext cx="1900342" cy="1542150"/>
              <a:chOff x="3456171" y="2348675"/>
              <a:chExt cx="2533789" cy="2056200"/>
            </a:xfrm>
          </p:grpSpPr>
          <p:sp>
            <p:nvSpPr>
              <p:cNvPr id="67" name="Multiply 69">
                <a:extLst>
                  <a:ext uri="{FF2B5EF4-FFF2-40B4-BE49-F238E27FC236}">
                    <a16:creationId xmlns:a16="http://schemas.microsoft.com/office/drawing/2014/main" id="{BA9180BE-625F-99D7-8763-C80EE134FE7F}"/>
                  </a:ext>
                </a:extLst>
              </p:cNvPr>
              <p:cNvSpPr/>
              <p:nvPr/>
            </p:nvSpPr>
            <p:spPr>
              <a:xfrm>
                <a:off x="3456171" y="2348675"/>
                <a:ext cx="694249" cy="694249"/>
              </a:xfrm>
              <a:prstGeom prst="mathMultiply">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latin typeface="Cambria" panose="02040503050406030204" pitchFamily="18" charset="0"/>
                  <a:ea typeface="Cambria" panose="02040503050406030204" pitchFamily="18" charset="0"/>
                </a:endParaRPr>
              </a:p>
            </p:txBody>
          </p:sp>
          <p:sp>
            <p:nvSpPr>
              <p:cNvPr id="68" name="Multiply 72">
                <a:extLst>
                  <a:ext uri="{FF2B5EF4-FFF2-40B4-BE49-F238E27FC236}">
                    <a16:creationId xmlns:a16="http://schemas.microsoft.com/office/drawing/2014/main" id="{0229BD9E-311B-945D-25D3-3E72BE1F9018}"/>
                  </a:ext>
                </a:extLst>
              </p:cNvPr>
              <p:cNvSpPr/>
              <p:nvPr/>
            </p:nvSpPr>
            <p:spPr>
              <a:xfrm>
                <a:off x="5295711" y="3710626"/>
                <a:ext cx="694249" cy="694249"/>
              </a:xfrm>
              <a:prstGeom prst="mathMultiply">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latin typeface="Cambria" panose="02040503050406030204" pitchFamily="18" charset="0"/>
                  <a:ea typeface="Cambria" panose="02040503050406030204" pitchFamily="18" charset="0"/>
                </a:endParaRPr>
              </a:p>
            </p:txBody>
          </p:sp>
        </p:grpSp>
      </p:grpSp>
      <p:sp>
        <p:nvSpPr>
          <p:cNvPr id="69" name="Rectangle 68">
            <a:extLst>
              <a:ext uri="{FF2B5EF4-FFF2-40B4-BE49-F238E27FC236}">
                <a16:creationId xmlns:a16="http://schemas.microsoft.com/office/drawing/2014/main" id="{61C4F3DF-E498-4D94-C0DA-3F7AC69C8EBC}"/>
              </a:ext>
            </a:extLst>
          </p:cNvPr>
          <p:cNvSpPr/>
          <p:nvPr/>
        </p:nvSpPr>
        <p:spPr>
          <a:xfrm>
            <a:off x="5537901" y="3324170"/>
            <a:ext cx="1469184" cy="400110"/>
          </a:xfrm>
          <a:prstGeom prst="rect">
            <a:avLst/>
          </a:prstGeom>
        </p:spPr>
        <p:txBody>
          <a:bodyPr wrap="none">
            <a:spAutoFit/>
          </a:bodyPr>
          <a:lstStyle/>
          <a:p>
            <a:pPr algn="ctr"/>
            <a:r>
              <a:rPr lang="en-US" sz="2000" b="1" i="1" dirty="0">
                <a:solidFill>
                  <a:srgbClr val="0070C0"/>
                </a:solidFill>
                <a:latin typeface="Cambria" panose="02040503050406030204" pitchFamily="18" charset="0"/>
                <a:ea typeface="Cambria" panose="02040503050406030204" pitchFamily="18" charset="0"/>
              </a:rPr>
              <a:t>Victim Row</a:t>
            </a:r>
          </a:p>
        </p:txBody>
      </p:sp>
      <p:sp>
        <p:nvSpPr>
          <p:cNvPr id="70" name="Rectangle 69">
            <a:extLst>
              <a:ext uri="{FF2B5EF4-FFF2-40B4-BE49-F238E27FC236}">
                <a16:creationId xmlns:a16="http://schemas.microsoft.com/office/drawing/2014/main" id="{530B276F-03DD-39CC-9B08-A89ACF002170}"/>
              </a:ext>
            </a:extLst>
          </p:cNvPr>
          <p:cNvSpPr/>
          <p:nvPr/>
        </p:nvSpPr>
        <p:spPr>
          <a:xfrm>
            <a:off x="5537901" y="4318677"/>
            <a:ext cx="1469184" cy="400110"/>
          </a:xfrm>
          <a:prstGeom prst="rect">
            <a:avLst/>
          </a:prstGeom>
        </p:spPr>
        <p:txBody>
          <a:bodyPr wrap="none">
            <a:spAutoFit/>
          </a:bodyPr>
          <a:lstStyle/>
          <a:p>
            <a:pPr algn="ctr"/>
            <a:r>
              <a:rPr lang="en-US" sz="2000" b="1" i="1">
                <a:solidFill>
                  <a:srgbClr val="0070C0"/>
                </a:solidFill>
                <a:latin typeface="Cambria" panose="02040503050406030204" pitchFamily="18" charset="0"/>
                <a:ea typeface="Cambria" panose="02040503050406030204" pitchFamily="18" charset="0"/>
              </a:rPr>
              <a:t>Victim Row</a:t>
            </a:r>
          </a:p>
        </p:txBody>
      </p:sp>
      <p:sp>
        <p:nvSpPr>
          <p:cNvPr id="71" name="Rectangle 70">
            <a:extLst>
              <a:ext uri="{FF2B5EF4-FFF2-40B4-BE49-F238E27FC236}">
                <a16:creationId xmlns:a16="http://schemas.microsoft.com/office/drawing/2014/main" id="{D930D519-D1C7-CD4C-789B-D62F3CA26789}"/>
              </a:ext>
            </a:extLst>
          </p:cNvPr>
          <p:cNvSpPr/>
          <p:nvPr/>
        </p:nvSpPr>
        <p:spPr>
          <a:xfrm>
            <a:off x="5110860" y="3807738"/>
            <a:ext cx="1896225" cy="400110"/>
          </a:xfrm>
          <a:prstGeom prst="rect">
            <a:avLst/>
          </a:prstGeom>
        </p:spPr>
        <p:txBody>
          <a:bodyPr wrap="none">
            <a:spAutoFit/>
          </a:bodyPr>
          <a:lstStyle/>
          <a:p>
            <a:pPr algn="ctr"/>
            <a:r>
              <a:rPr lang="en-US" sz="2000" b="1" i="1" dirty="0">
                <a:solidFill>
                  <a:srgbClr val="C00000"/>
                </a:solidFill>
                <a:latin typeface="Cambria" panose="02040503050406030204" pitchFamily="18" charset="0"/>
                <a:ea typeface="Cambria" panose="02040503050406030204" pitchFamily="18" charset="0"/>
              </a:rPr>
              <a:t>Aggressor Row</a:t>
            </a:r>
          </a:p>
        </p:txBody>
      </p:sp>
      <p:sp>
        <p:nvSpPr>
          <p:cNvPr id="72" name="Content Placeholder 2">
            <a:extLst>
              <a:ext uri="{FF2B5EF4-FFF2-40B4-BE49-F238E27FC236}">
                <a16:creationId xmlns:a16="http://schemas.microsoft.com/office/drawing/2014/main" id="{553848D4-589D-880D-1147-16B682364F57}"/>
              </a:ext>
            </a:extLst>
          </p:cNvPr>
          <p:cNvSpPr txBox="1">
            <a:spLocks/>
          </p:cNvSpPr>
          <p:nvPr/>
        </p:nvSpPr>
        <p:spPr>
          <a:xfrm>
            <a:off x="0" y="5002957"/>
            <a:ext cx="9144000" cy="1212846"/>
          </a:xfrm>
          <a:prstGeom prst="rect">
            <a:avLst/>
          </a:prstGeom>
          <a:solidFill>
            <a:srgbClr val="E9EEF2"/>
          </a:solidFill>
          <a:ln w="28575">
            <a:solidFill>
              <a:schemeClr val="tx1"/>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None/>
            </a:pPr>
            <a:r>
              <a:rPr lang="en-GB" sz="2400" dirty="0">
                <a:latin typeface="+mn-lt"/>
              </a:rPr>
              <a:t>Keeping a DRAM row </a:t>
            </a:r>
            <a:r>
              <a:rPr lang="en-GB" sz="2400" b="1" dirty="0">
                <a:solidFill>
                  <a:srgbClr val="C00000"/>
                </a:solidFill>
                <a:latin typeface="+mn-lt"/>
              </a:rPr>
              <a:t>open for a long time </a:t>
            </a:r>
            <a:br>
              <a:rPr lang="en-GB" sz="2400" dirty="0">
                <a:latin typeface="+mn-lt"/>
              </a:rPr>
            </a:br>
            <a:r>
              <a:rPr lang="en-GB" sz="2400" dirty="0">
                <a:latin typeface="+mn-lt"/>
              </a:rPr>
              <a:t>causes bitflips in adjacent rows </a:t>
            </a:r>
            <a:r>
              <a:rPr lang="en-GB" sz="2400" b="1" dirty="0">
                <a:solidFill>
                  <a:srgbClr val="C00000"/>
                </a:solidFill>
                <a:latin typeface="+mn-lt"/>
              </a:rPr>
              <a:t>without</a:t>
            </a:r>
            <a:r>
              <a:rPr lang="en-GB" sz="2400" dirty="0">
                <a:latin typeface="+mn-lt"/>
              </a:rPr>
              <a:t> requiring </a:t>
            </a:r>
            <a:br>
              <a:rPr lang="en-GB" sz="2400" dirty="0">
                <a:latin typeface="+mn-lt"/>
              </a:rPr>
            </a:br>
            <a:r>
              <a:rPr lang="en-GB" sz="2400" dirty="0">
                <a:latin typeface="+mn-lt"/>
              </a:rPr>
              <a:t>as many row activations as </a:t>
            </a:r>
            <a:r>
              <a:rPr lang="en-GB" sz="2400" dirty="0" err="1">
                <a:latin typeface="+mn-lt"/>
              </a:rPr>
              <a:t>RowHammer</a:t>
            </a:r>
            <a:endParaRPr lang="en-GB" sz="2400" dirty="0">
              <a:latin typeface="+mn-lt"/>
            </a:endParaRPr>
          </a:p>
        </p:txBody>
      </p:sp>
      <p:sp>
        <p:nvSpPr>
          <p:cNvPr id="74" name="Rectangle 73">
            <a:extLst>
              <a:ext uri="{FF2B5EF4-FFF2-40B4-BE49-F238E27FC236}">
                <a16:creationId xmlns:a16="http://schemas.microsoft.com/office/drawing/2014/main" id="{A65B5DB5-D7BE-4937-BBA0-9B4CD15EED10}"/>
              </a:ext>
            </a:extLst>
          </p:cNvPr>
          <p:cNvSpPr/>
          <p:nvPr/>
        </p:nvSpPr>
        <p:spPr>
          <a:xfrm>
            <a:off x="4038422" y="2786399"/>
            <a:ext cx="1124026" cy="461665"/>
          </a:xfrm>
          <a:prstGeom prst="rect">
            <a:avLst/>
          </a:prstGeom>
        </p:spPr>
        <p:txBody>
          <a:bodyPr wrap="none">
            <a:spAutoFit/>
          </a:bodyPr>
          <a:lstStyle/>
          <a:p>
            <a:r>
              <a:rPr lang="en-US" sz="2400" b="1" dirty="0">
                <a:ea typeface="Cambria" panose="02040503050406030204" pitchFamily="18" charset="0"/>
              </a:rPr>
              <a:t>DRAM</a:t>
            </a:r>
            <a:endParaRPr lang="en-US" sz="2400" dirty="0">
              <a:ea typeface="Cambria" panose="02040503050406030204" pitchFamily="18" charset="0"/>
            </a:endParaRPr>
          </a:p>
        </p:txBody>
      </p:sp>
      <p:grpSp>
        <p:nvGrpSpPr>
          <p:cNvPr id="75" name="Group 74">
            <a:extLst>
              <a:ext uri="{FF2B5EF4-FFF2-40B4-BE49-F238E27FC236}">
                <a16:creationId xmlns:a16="http://schemas.microsoft.com/office/drawing/2014/main" id="{96E5465C-F89D-E775-A74B-6D91A3349778}"/>
              </a:ext>
            </a:extLst>
          </p:cNvPr>
          <p:cNvGrpSpPr/>
          <p:nvPr/>
        </p:nvGrpSpPr>
        <p:grpSpPr>
          <a:xfrm>
            <a:off x="2282547" y="3785940"/>
            <a:ext cx="4715035" cy="487224"/>
            <a:chOff x="2051462" y="3255145"/>
            <a:chExt cx="4715035" cy="487224"/>
          </a:xfrm>
          <a:solidFill>
            <a:schemeClr val="accent6">
              <a:lumMod val="40000"/>
              <a:lumOff val="60000"/>
            </a:schemeClr>
          </a:solidFill>
        </p:grpSpPr>
        <p:grpSp>
          <p:nvGrpSpPr>
            <p:cNvPr id="76" name="Group 75">
              <a:extLst>
                <a:ext uri="{FF2B5EF4-FFF2-40B4-BE49-F238E27FC236}">
                  <a16:creationId xmlns:a16="http://schemas.microsoft.com/office/drawing/2014/main" id="{8769FAF3-55FD-245D-A2BF-3684EEEAA143}"/>
                </a:ext>
              </a:extLst>
            </p:cNvPr>
            <p:cNvGrpSpPr/>
            <p:nvPr/>
          </p:nvGrpSpPr>
          <p:grpSpPr>
            <a:xfrm>
              <a:off x="2051462" y="3255145"/>
              <a:ext cx="4715035" cy="487224"/>
              <a:chOff x="1428644" y="2604952"/>
              <a:chExt cx="6286713" cy="649632"/>
            </a:xfrm>
            <a:grpFill/>
          </p:grpSpPr>
          <p:sp>
            <p:nvSpPr>
              <p:cNvPr id="78" name="Rectangle 77">
                <a:extLst>
                  <a:ext uri="{FF2B5EF4-FFF2-40B4-BE49-F238E27FC236}">
                    <a16:creationId xmlns:a16="http://schemas.microsoft.com/office/drawing/2014/main" id="{0A3E0748-CACF-854D-5F78-41F401DF92F4}"/>
                  </a:ext>
                </a:extLst>
              </p:cNvPr>
              <p:cNvSpPr/>
              <p:nvPr/>
            </p:nvSpPr>
            <p:spPr>
              <a:xfrm>
                <a:off x="1436477" y="2604952"/>
                <a:ext cx="6278880" cy="649632"/>
              </a:xfrm>
              <a:prstGeom prst="rect">
                <a:avLst/>
              </a:prstGeom>
              <a:grp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a:solidFill>
                      <a:schemeClr val="tx1"/>
                    </a:solidFill>
                    <a:latin typeface="Cambria" panose="02040503050406030204" pitchFamily="18" charset="0"/>
                    <a:ea typeface="Cambria" panose="02040503050406030204" pitchFamily="18" charset="0"/>
                  </a:rPr>
                  <a:t>Row 2</a:t>
                </a:r>
              </a:p>
            </p:txBody>
          </p:sp>
          <p:sp>
            <p:nvSpPr>
              <p:cNvPr id="79" name="Content Placeholder 2">
                <a:extLst>
                  <a:ext uri="{FF2B5EF4-FFF2-40B4-BE49-F238E27FC236}">
                    <a16:creationId xmlns:a16="http://schemas.microsoft.com/office/drawing/2014/main" id="{CCB9177A-4E09-3988-48A1-670F9AC18EC5}"/>
                  </a:ext>
                </a:extLst>
              </p:cNvPr>
              <p:cNvSpPr txBox="1">
                <a:spLocks/>
              </p:cNvSpPr>
              <p:nvPr/>
            </p:nvSpPr>
            <p:spPr>
              <a:xfrm>
                <a:off x="1428644" y="2637180"/>
                <a:ext cx="1390654" cy="591494"/>
              </a:xfrm>
              <a:prstGeom prst="rect">
                <a:avLst/>
              </a:prstGeom>
              <a:grp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b="1" i="1">
                    <a:solidFill>
                      <a:srgbClr val="FF0000"/>
                    </a:solidFill>
                    <a:ea typeface="Cambria" panose="02040503050406030204" pitchFamily="18" charset="0"/>
                  </a:rPr>
                  <a:t>open</a:t>
                </a:r>
              </a:p>
            </p:txBody>
          </p:sp>
        </p:grpSp>
        <p:sp>
          <p:nvSpPr>
            <p:cNvPr id="77" name="Rectangle 76">
              <a:extLst>
                <a:ext uri="{FF2B5EF4-FFF2-40B4-BE49-F238E27FC236}">
                  <a16:creationId xmlns:a16="http://schemas.microsoft.com/office/drawing/2014/main" id="{850DEFF3-34CE-50AA-01F8-47041956AF7D}"/>
                </a:ext>
              </a:extLst>
            </p:cNvPr>
            <p:cNvSpPr/>
            <p:nvPr/>
          </p:nvSpPr>
          <p:spPr>
            <a:xfrm>
              <a:off x="4862562" y="3285133"/>
              <a:ext cx="1896225" cy="400110"/>
            </a:xfrm>
            <a:prstGeom prst="rect">
              <a:avLst/>
            </a:prstGeom>
            <a:grpFill/>
          </p:spPr>
          <p:txBody>
            <a:bodyPr wrap="none">
              <a:spAutoFit/>
            </a:bodyPr>
            <a:lstStyle/>
            <a:p>
              <a:pPr algn="ctr"/>
              <a:r>
                <a:rPr lang="en-US" sz="2000" b="1" i="1" dirty="0">
                  <a:solidFill>
                    <a:srgbClr val="FF0000"/>
                  </a:solidFill>
                  <a:latin typeface="Cambria" panose="02040503050406030204" pitchFamily="18" charset="0"/>
                  <a:ea typeface="Cambria" panose="02040503050406030204" pitchFamily="18" charset="0"/>
                </a:rPr>
                <a:t>Aggressor Row</a:t>
              </a:r>
            </a:p>
          </p:txBody>
        </p:sp>
      </p:grpSp>
      <p:sp>
        <p:nvSpPr>
          <p:cNvPr id="3" name="TextBox 2">
            <a:extLst>
              <a:ext uri="{FF2B5EF4-FFF2-40B4-BE49-F238E27FC236}">
                <a16:creationId xmlns:a16="http://schemas.microsoft.com/office/drawing/2014/main" id="{576B4D15-A5F2-F537-FA42-D9FD8054D082}"/>
              </a:ext>
            </a:extLst>
          </p:cNvPr>
          <p:cNvSpPr txBox="1"/>
          <p:nvPr/>
        </p:nvSpPr>
        <p:spPr>
          <a:xfrm>
            <a:off x="228600" y="6538098"/>
            <a:ext cx="8610600" cy="261610"/>
          </a:xfrm>
          <a:prstGeom prst="rect">
            <a:avLst/>
          </a:prstGeom>
          <a:noFill/>
        </p:spPr>
        <p:txBody>
          <a:bodyPr wrap="square" rtlCol="0">
            <a:spAutoFit/>
          </a:bodyPr>
          <a:lstStyle/>
          <a:p>
            <a:pPr algn="ctr"/>
            <a:r>
              <a:rPr lang="en-US" sz="1100" dirty="0">
                <a:solidFill>
                  <a:schemeClr val="tx1">
                    <a:lumMod val="50000"/>
                    <a:lumOff val="50000"/>
                  </a:schemeClr>
                </a:solidFill>
              </a:rPr>
              <a:t>[Luo et al., “</a:t>
            </a:r>
            <a:r>
              <a:rPr lang="en-US" sz="1100" dirty="0" err="1">
                <a:solidFill>
                  <a:schemeClr val="tx1">
                    <a:lumMod val="50000"/>
                    <a:lumOff val="50000"/>
                  </a:schemeClr>
                </a:solidFill>
              </a:rPr>
              <a:t>RowPress</a:t>
            </a:r>
            <a:r>
              <a:rPr lang="en-US" sz="1100" dirty="0">
                <a:solidFill>
                  <a:schemeClr val="tx1">
                    <a:lumMod val="50000"/>
                    <a:lumOff val="50000"/>
                  </a:schemeClr>
                </a:solidFill>
              </a:rPr>
              <a:t>: Amplifying Read Disturbance in Modern DRAM Chips,“ in ISCA’23]</a:t>
            </a:r>
            <a:endParaRPr lang="LID4096" sz="1100" dirty="0">
              <a:solidFill>
                <a:schemeClr val="tx1">
                  <a:lumMod val="50000"/>
                  <a:lumOff val="50000"/>
                </a:schemeClr>
              </a:solidFill>
            </a:endParaRPr>
          </a:p>
        </p:txBody>
      </p:sp>
    </p:spTree>
    <p:extLst>
      <p:ext uri="{BB962C8B-B14F-4D97-AF65-F5344CB8AC3E}">
        <p14:creationId xmlns:p14="http://schemas.microsoft.com/office/powerpoint/2010/main" val="209002261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63"/>
                                        </p:tgtEl>
                                        <p:attrNameLst>
                                          <p:attrName>style.visibility</p:attrName>
                                        </p:attrNameLst>
                                      </p:cBhvr>
                                      <p:to>
                                        <p:strVal val="visible"/>
                                      </p:to>
                                    </p:set>
                                    <p:animEffect transition="in" filter="fade">
                                      <p:cBhvr>
                                        <p:cTn id="11" dur="500"/>
                                        <p:tgtEl>
                                          <p:spTgt spid="63"/>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1BB27E-E53B-609E-820D-B0BBD01575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6E1BCCA-859D-BFAF-4F2C-B731ADB69619}"/>
              </a:ext>
            </a:extLst>
          </p:cNvPr>
          <p:cNvSpPr>
            <a:spLocks noGrp="1"/>
          </p:cNvSpPr>
          <p:nvPr>
            <p:ph type="title"/>
          </p:nvPr>
        </p:nvSpPr>
        <p:spPr/>
        <p:txBody>
          <a:bodyPr/>
          <a:lstStyle/>
          <a:p>
            <a:r>
              <a:rPr lang="en-US" sz="3600" b="1" dirty="0"/>
              <a:t>Outline</a:t>
            </a:r>
          </a:p>
        </p:txBody>
      </p:sp>
      <p:sp>
        <p:nvSpPr>
          <p:cNvPr id="3" name="Content Placeholder 2">
            <a:extLst>
              <a:ext uri="{FF2B5EF4-FFF2-40B4-BE49-F238E27FC236}">
                <a16:creationId xmlns:a16="http://schemas.microsoft.com/office/drawing/2014/main" id="{92C423A7-F4AC-3DDF-1108-218C178920B1}"/>
              </a:ext>
            </a:extLst>
          </p:cNvPr>
          <p:cNvSpPr>
            <a:spLocks noGrp="1"/>
          </p:cNvSpPr>
          <p:nvPr>
            <p:ph idx="1"/>
          </p:nvPr>
        </p:nvSpPr>
        <p:spPr>
          <a:xfrm>
            <a:off x="228600" y="895545"/>
            <a:ext cx="8610600" cy="5575955"/>
          </a:xfrm>
        </p:spPr>
        <p:txBody>
          <a:bodyPr/>
          <a:lstStyle/>
          <a:p>
            <a:pPr>
              <a:lnSpc>
                <a:spcPct val="150000"/>
              </a:lnSpc>
              <a:spcBef>
                <a:spcPts val="0"/>
              </a:spcBef>
            </a:pPr>
            <a:r>
              <a:rPr lang="en-US" sz="2000" b="1" dirty="0">
                <a:solidFill>
                  <a:schemeClr val="bg1">
                    <a:lumMod val="85000"/>
                  </a:schemeClr>
                </a:solidFill>
              </a:rPr>
              <a:t>Background</a:t>
            </a:r>
          </a:p>
          <a:p>
            <a:pPr lvl="1">
              <a:lnSpc>
                <a:spcPct val="150000"/>
              </a:lnSpc>
              <a:spcBef>
                <a:spcPts val="0"/>
              </a:spcBef>
            </a:pPr>
            <a:r>
              <a:rPr lang="en-US" sz="1800" dirty="0">
                <a:solidFill>
                  <a:schemeClr val="bg1">
                    <a:lumMod val="85000"/>
                  </a:schemeClr>
                </a:solidFill>
              </a:rPr>
              <a:t>Key DRAM Organization</a:t>
            </a:r>
          </a:p>
          <a:p>
            <a:pPr lvl="1">
              <a:lnSpc>
                <a:spcPct val="150000"/>
              </a:lnSpc>
              <a:spcBef>
                <a:spcPts val="0"/>
              </a:spcBef>
            </a:pPr>
            <a:r>
              <a:rPr lang="en-US" sz="1800" dirty="0">
                <a:solidFill>
                  <a:schemeClr val="bg1">
                    <a:lumMod val="85000"/>
                  </a:schemeClr>
                </a:solidFill>
              </a:rPr>
              <a:t>DRAM Read Disturbance Phenomena: </a:t>
            </a:r>
            <a:r>
              <a:rPr lang="en-US" sz="1800" dirty="0" err="1">
                <a:solidFill>
                  <a:schemeClr val="bg1">
                    <a:lumMod val="85000"/>
                  </a:schemeClr>
                </a:solidFill>
              </a:rPr>
              <a:t>RowHammer</a:t>
            </a:r>
            <a:r>
              <a:rPr lang="en-US" sz="1800" dirty="0">
                <a:solidFill>
                  <a:schemeClr val="bg1">
                    <a:lumMod val="85000"/>
                  </a:schemeClr>
                </a:solidFill>
              </a:rPr>
              <a:t> &amp; RowPress</a:t>
            </a:r>
          </a:p>
          <a:p>
            <a:pPr>
              <a:lnSpc>
                <a:spcPct val="150000"/>
              </a:lnSpc>
            </a:pPr>
            <a:r>
              <a:rPr lang="en-US" sz="2000" b="1" dirty="0"/>
              <a:t>Device-Level DRAM Read Disturbance Mechanisms</a:t>
            </a:r>
          </a:p>
          <a:p>
            <a:pPr>
              <a:lnSpc>
                <a:spcPct val="150000"/>
              </a:lnSpc>
            </a:pPr>
            <a:r>
              <a:rPr lang="en-US" sz="2000" b="1" dirty="0">
                <a:solidFill>
                  <a:schemeClr val="bg1">
                    <a:lumMod val="65000"/>
                  </a:schemeClr>
                </a:solidFill>
              </a:rPr>
              <a:t>Real-Chip Characterization Methodology</a:t>
            </a:r>
          </a:p>
          <a:p>
            <a:pPr lvl="1">
              <a:lnSpc>
                <a:spcPct val="150000"/>
              </a:lnSpc>
              <a:spcBef>
                <a:spcPts val="0"/>
              </a:spcBef>
            </a:pPr>
            <a:r>
              <a:rPr lang="en-US" sz="1800" dirty="0">
                <a:solidFill>
                  <a:schemeClr val="bg1">
                    <a:lumMod val="65000"/>
                  </a:schemeClr>
                </a:solidFill>
              </a:rPr>
              <a:t>Reverse Engineering of True- and Anti-Cell Layout</a:t>
            </a:r>
          </a:p>
          <a:p>
            <a:pPr>
              <a:lnSpc>
                <a:spcPct val="150000"/>
              </a:lnSpc>
            </a:pPr>
            <a:r>
              <a:rPr lang="en-US" sz="2000" b="1" dirty="0">
                <a:solidFill>
                  <a:schemeClr val="bg1">
                    <a:lumMod val="65000"/>
                  </a:schemeClr>
                </a:solidFill>
              </a:rPr>
              <a:t>Real-Chip Characterization Results</a:t>
            </a:r>
          </a:p>
          <a:p>
            <a:pPr lvl="1">
              <a:lnSpc>
                <a:spcPct val="150000"/>
              </a:lnSpc>
              <a:spcBef>
                <a:spcPts val="0"/>
              </a:spcBef>
            </a:pPr>
            <a:r>
              <a:rPr lang="en-US" sz="1800" dirty="0">
                <a:solidFill>
                  <a:schemeClr val="bg1">
                    <a:lumMod val="65000"/>
                  </a:schemeClr>
                </a:solidFill>
              </a:rPr>
              <a:t>Inconsistency I: Initial Bitflip Direction of Double-Sided </a:t>
            </a:r>
            <a:r>
              <a:rPr lang="en-US" sz="1800" dirty="0" err="1">
                <a:solidFill>
                  <a:schemeClr val="bg1">
                    <a:lumMod val="65000"/>
                  </a:schemeClr>
                </a:solidFill>
              </a:rPr>
              <a:t>RowHammer</a:t>
            </a:r>
            <a:endParaRPr lang="en-US" sz="1800" dirty="0">
              <a:solidFill>
                <a:schemeClr val="bg1">
                  <a:lumMod val="65000"/>
                </a:schemeClr>
              </a:solidFill>
            </a:endParaRPr>
          </a:p>
          <a:p>
            <a:pPr lvl="1">
              <a:lnSpc>
                <a:spcPct val="150000"/>
              </a:lnSpc>
              <a:spcBef>
                <a:spcPts val="0"/>
              </a:spcBef>
            </a:pPr>
            <a:r>
              <a:rPr lang="en-US" sz="1800" dirty="0">
                <a:solidFill>
                  <a:schemeClr val="bg1">
                    <a:lumMod val="65000"/>
                  </a:schemeClr>
                </a:solidFill>
              </a:rPr>
              <a:t>Inconsistency II: Bitflip Count of Double-Sided </a:t>
            </a:r>
            <a:r>
              <a:rPr lang="en-US" sz="1800" dirty="0" err="1">
                <a:solidFill>
                  <a:schemeClr val="bg1">
                    <a:lumMod val="65000"/>
                  </a:schemeClr>
                </a:solidFill>
              </a:rPr>
              <a:t>RowHammer</a:t>
            </a:r>
            <a:endParaRPr lang="en-US" sz="1800" dirty="0">
              <a:solidFill>
                <a:schemeClr val="bg1">
                  <a:lumMod val="65000"/>
                </a:schemeClr>
              </a:solidFill>
            </a:endParaRPr>
          </a:p>
          <a:p>
            <a:pPr lvl="1">
              <a:lnSpc>
                <a:spcPct val="150000"/>
              </a:lnSpc>
              <a:spcBef>
                <a:spcPts val="0"/>
              </a:spcBef>
            </a:pPr>
            <a:r>
              <a:rPr lang="en-US" sz="1800" dirty="0">
                <a:solidFill>
                  <a:schemeClr val="bg1">
                    <a:lumMod val="65000"/>
                  </a:schemeClr>
                </a:solidFill>
              </a:rPr>
              <a:t>Inconsistency III: Bitflip Direction of Single-Sided RowPress</a:t>
            </a:r>
          </a:p>
          <a:p>
            <a:pPr>
              <a:lnSpc>
                <a:spcPct val="150000"/>
              </a:lnSpc>
            </a:pPr>
            <a:r>
              <a:rPr lang="en-US" sz="2000" b="1" dirty="0">
                <a:solidFill>
                  <a:schemeClr val="bg1">
                    <a:lumMod val="65000"/>
                  </a:schemeClr>
                </a:solidFill>
              </a:rPr>
              <a:t>Hypotheses</a:t>
            </a:r>
          </a:p>
          <a:p>
            <a:pPr>
              <a:lnSpc>
                <a:spcPct val="150000"/>
              </a:lnSpc>
            </a:pPr>
            <a:r>
              <a:rPr lang="en-US" sz="2000" b="1" dirty="0">
                <a:solidFill>
                  <a:schemeClr val="bg1">
                    <a:lumMod val="65000"/>
                  </a:schemeClr>
                </a:solidFill>
              </a:rPr>
              <a:t>Conclusion</a:t>
            </a:r>
          </a:p>
          <a:p>
            <a:pPr>
              <a:lnSpc>
                <a:spcPct val="150000"/>
              </a:lnSpc>
            </a:pPr>
            <a:endParaRPr lang="en-US" b="1" dirty="0"/>
          </a:p>
          <a:p>
            <a:pPr>
              <a:lnSpc>
                <a:spcPct val="150000"/>
              </a:lnSpc>
            </a:pPr>
            <a:endParaRPr lang="en-US" sz="1400" dirty="0"/>
          </a:p>
          <a:p>
            <a:pPr lvl="1">
              <a:lnSpc>
                <a:spcPct val="150000"/>
              </a:lnSpc>
            </a:pPr>
            <a:endParaRPr lang="en-US" sz="1600" dirty="0"/>
          </a:p>
          <a:p>
            <a:pPr lvl="1">
              <a:lnSpc>
                <a:spcPct val="150000"/>
              </a:lnSpc>
            </a:pPr>
            <a:endParaRPr lang="en-US" sz="1800" b="1" dirty="0"/>
          </a:p>
        </p:txBody>
      </p:sp>
      <p:sp>
        <p:nvSpPr>
          <p:cNvPr id="4" name="Slide Number Placeholder 3">
            <a:extLst>
              <a:ext uri="{FF2B5EF4-FFF2-40B4-BE49-F238E27FC236}">
                <a16:creationId xmlns:a16="http://schemas.microsoft.com/office/drawing/2014/main" id="{25E130A1-6CCC-1BDF-2334-BCE1F33927FD}"/>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DE33320-76E4-0249-8CA9-3902D97168FA}" type="slidenum">
              <a:rPr kumimoji="0" lang="en-US" altLang="en-US" sz="12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spTree>
    <p:extLst>
      <p:ext uri="{BB962C8B-B14F-4D97-AF65-F5344CB8AC3E}">
        <p14:creationId xmlns:p14="http://schemas.microsoft.com/office/powerpoint/2010/main" val="1642809149"/>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71F586-E020-6619-0B71-75DDD49C21E1}"/>
            </a:ext>
          </a:extLst>
        </p:cNvPr>
        <p:cNvGrpSpPr/>
        <p:nvPr/>
      </p:nvGrpSpPr>
      <p:grpSpPr>
        <a:xfrm>
          <a:off x="0" y="0"/>
          <a:ext cx="0" cy="0"/>
          <a:chOff x="0" y="0"/>
          <a:chExt cx="0" cy="0"/>
        </a:xfrm>
      </p:grpSpPr>
      <p:sp>
        <p:nvSpPr>
          <p:cNvPr id="6" name="Content Placeholder 2">
            <a:extLst>
              <a:ext uri="{FF2B5EF4-FFF2-40B4-BE49-F238E27FC236}">
                <a16:creationId xmlns:a16="http://schemas.microsoft.com/office/drawing/2014/main" id="{57D82DF0-9B5E-FF6C-EBC2-EF547616F3B1}"/>
              </a:ext>
            </a:extLst>
          </p:cNvPr>
          <p:cNvSpPr txBox="1">
            <a:spLocks/>
          </p:cNvSpPr>
          <p:nvPr/>
        </p:nvSpPr>
        <p:spPr bwMode="auto">
          <a:xfrm>
            <a:off x="228600" y="970961"/>
            <a:ext cx="8610600" cy="5519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57175" indent="-257175" algn="l" rtl="0" eaLnBrk="0" fontAlgn="base" hangingPunct="0">
              <a:spcBef>
                <a:spcPct val="20000"/>
              </a:spcBef>
              <a:spcAft>
                <a:spcPct val="0"/>
              </a:spcAft>
              <a:buClr>
                <a:schemeClr val="accent1"/>
              </a:buClr>
              <a:buSzPct val="65000"/>
              <a:buFont typeface="Wingdings" pitchFamily="2" charset="2"/>
              <a:buChar char="n"/>
              <a:defRPr sz="1800">
                <a:solidFill>
                  <a:schemeClr val="tx1"/>
                </a:solidFill>
                <a:latin typeface="+mn-lt"/>
                <a:ea typeface="ＭＳ Ｐゴシック" charset="0"/>
                <a:cs typeface="ＭＳ Ｐゴシック" charset="0"/>
              </a:defRPr>
            </a:lvl1pPr>
            <a:lvl2pPr marL="502444" indent="-244079" algn="l" rtl="0" eaLnBrk="0" fontAlgn="base" hangingPunct="0">
              <a:spcBef>
                <a:spcPct val="20000"/>
              </a:spcBef>
              <a:spcAft>
                <a:spcPct val="0"/>
              </a:spcAft>
              <a:buClr>
                <a:schemeClr val="accent2"/>
              </a:buClr>
              <a:buSzPct val="60000"/>
              <a:buFont typeface="Wingdings" pitchFamily="2" charset="2"/>
              <a:buChar char="q"/>
              <a:defRPr sz="1650">
                <a:solidFill>
                  <a:schemeClr val="tx1"/>
                </a:solidFill>
                <a:latin typeface="+mn-lt"/>
                <a:ea typeface="ＭＳ Ｐゴシック" pitchFamily="-106" charset="-128"/>
              </a:defRPr>
            </a:lvl2pPr>
            <a:lvl3pPr marL="766763" indent="-263129" algn="l" rtl="0" eaLnBrk="0" fontAlgn="base" hangingPunct="0">
              <a:spcBef>
                <a:spcPct val="20000"/>
              </a:spcBef>
              <a:spcAft>
                <a:spcPct val="0"/>
              </a:spcAft>
              <a:buClr>
                <a:schemeClr val="accent1"/>
              </a:buClr>
              <a:buSzPct val="65000"/>
              <a:buFont typeface="Wingdings" pitchFamily="2" charset="2"/>
              <a:buChar char="n"/>
              <a:defRPr sz="1500">
                <a:solidFill>
                  <a:schemeClr val="tx1"/>
                </a:solidFill>
                <a:latin typeface="+mn-lt"/>
                <a:ea typeface="ＭＳ Ｐゴシック" pitchFamily="-106" charset="-128"/>
              </a:defRPr>
            </a:lvl3pPr>
            <a:lvl4pPr marL="1004888" indent="-23693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260872" indent="-254794" algn="l" rtl="0" eaLnBrk="0" fontAlgn="base" hangingPunct="0">
              <a:spcBef>
                <a:spcPct val="20000"/>
              </a:spcBef>
              <a:spcAft>
                <a:spcPct val="0"/>
              </a:spcAft>
              <a:buClr>
                <a:schemeClr val="accent1"/>
              </a:buClr>
              <a:buSzPct val="75000"/>
              <a:buFont typeface="Wingdings" pitchFamily="2" charset="2"/>
              <a:buChar char="§"/>
              <a:defRPr sz="1200">
                <a:solidFill>
                  <a:schemeClr val="tx1"/>
                </a:solidFill>
                <a:latin typeface="+mn-lt"/>
                <a:ea typeface="ＭＳ Ｐゴシック" pitchFamily="-106" charset="-128"/>
              </a:defRPr>
            </a:lvl5pPr>
            <a:lvl6pPr marL="16037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9pPr>
          </a:lstStyle>
          <a:p>
            <a:pPr marL="0" indent="0">
              <a:spcBef>
                <a:spcPts val="600"/>
              </a:spcBef>
              <a:buNone/>
            </a:pPr>
            <a:endParaRPr lang="en-US" sz="2000" b="1" dirty="0"/>
          </a:p>
        </p:txBody>
      </p:sp>
      <p:sp>
        <p:nvSpPr>
          <p:cNvPr id="2" name="Title 1">
            <a:extLst>
              <a:ext uri="{FF2B5EF4-FFF2-40B4-BE49-F238E27FC236}">
                <a16:creationId xmlns:a16="http://schemas.microsoft.com/office/drawing/2014/main" id="{D87BB445-21E2-CEF9-49B4-BF2C58FF8CE3}"/>
              </a:ext>
            </a:extLst>
          </p:cNvPr>
          <p:cNvSpPr>
            <a:spLocks noGrp="1"/>
          </p:cNvSpPr>
          <p:nvPr>
            <p:ph type="title"/>
          </p:nvPr>
        </p:nvSpPr>
        <p:spPr>
          <a:xfrm>
            <a:off x="228600" y="152400"/>
            <a:ext cx="8610600" cy="727212"/>
          </a:xfrm>
        </p:spPr>
        <p:txBody>
          <a:bodyPr anchor="ctr"/>
          <a:lstStyle/>
          <a:p>
            <a:r>
              <a:rPr lang="en-US" sz="3200" b="1" dirty="0"/>
              <a:t>Device-Level Read Disturbance Mechanisms</a:t>
            </a:r>
          </a:p>
        </p:txBody>
      </p:sp>
      <p:sp>
        <p:nvSpPr>
          <p:cNvPr id="4" name="Slide Number Placeholder 3">
            <a:extLst>
              <a:ext uri="{FF2B5EF4-FFF2-40B4-BE49-F238E27FC236}">
                <a16:creationId xmlns:a16="http://schemas.microsoft.com/office/drawing/2014/main" id="{4297F80E-D2C6-E202-94BF-FEC17C66AC27}"/>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DE33320-76E4-0249-8CA9-3902D97168FA}" type="slidenum">
              <a:rPr kumimoji="0" lang="en-US" altLang="en-US" sz="12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sp>
        <p:nvSpPr>
          <p:cNvPr id="80" name="Content Placeholder 2">
            <a:extLst>
              <a:ext uri="{FF2B5EF4-FFF2-40B4-BE49-F238E27FC236}">
                <a16:creationId xmlns:a16="http://schemas.microsoft.com/office/drawing/2014/main" id="{5AD28E11-8FA9-F1C3-0A62-8F66C00F9DE1}"/>
              </a:ext>
            </a:extLst>
          </p:cNvPr>
          <p:cNvSpPr txBox="1">
            <a:spLocks/>
          </p:cNvSpPr>
          <p:nvPr/>
        </p:nvSpPr>
        <p:spPr>
          <a:xfrm>
            <a:off x="0" y="2021508"/>
            <a:ext cx="9144000" cy="1017953"/>
          </a:xfrm>
          <a:prstGeom prst="rect">
            <a:avLst/>
          </a:prstGeom>
          <a:solidFill>
            <a:srgbClr val="E9EEF2"/>
          </a:solidFill>
          <a:ln w="28575">
            <a:solidFill>
              <a:schemeClr val="tx1"/>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None/>
            </a:pPr>
            <a:r>
              <a:rPr lang="en-GB" sz="2400" b="1" dirty="0">
                <a:latin typeface="+mn-lt"/>
              </a:rPr>
              <a:t>Key Device-Level Characteristic 1:</a:t>
            </a:r>
            <a:br>
              <a:rPr lang="en-GB" sz="2400" b="1" dirty="0">
                <a:latin typeface="+mn-lt"/>
              </a:rPr>
            </a:br>
            <a:r>
              <a:rPr lang="en-GB" sz="2400" dirty="0">
                <a:latin typeface="+mn-lt"/>
              </a:rPr>
              <a:t>Double-Sided </a:t>
            </a:r>
            <a:r>
              <a:rPr lang="en-GB" sz="2400" dirty="0" err="1">
                <a:latin typeface="+mn-lt"/>
              </a:rPr>
              <a:t>RowHammer</a:t>
            </a:r>
            <a:r>
              <a:rPr lang="en-GB" sz="2400" dirty="0">
                <a:latin typeface="+mn-lt"/>
              </a:rPr>
              <a:t> should only induce 1</a:t>
            </a:r>
            <a:r>
              <a:rPr lang="en-GB" sz="2400" dirty="0">
                <a:latin typeface="+mn-lt"/>
                <a:sym typeface="Wingdings" panose="05000000000000000000" pitchFamily="2" charset="2"/>
              </a:rPr>
              <a:t>0 </a:t>
            </a:r>
            <a:r>
              <a:rPr lang="en-GB" sz="2400" dirty="0">
                <a:latin typeface="+mn-lt"/>
              </a:rPr>
              <a:t>bitflips </a:t>
            </a:r>
          </a:p>
        </p:txBody>
      </p:sp>
      <p:sp>
        <p:nvSpPr>
          <p:cNvPr id="81" name="Content Placeholder 2">
            <a:extLst>
              <a:ext uri="{FF2B5EF4-FFF2-40B4-BE49-F238E27FC236}">
                <a16:creationId xmlns:a16="http://schemas.microsoft.com/office/drawing/2014/main" id="{91E8EF67-8F06-F0F3-9E3E-FE9519AD3CF3}"/>
              </a:ext>
            </a:extLst>
          </p:cNvPr>
          <p:cNvSpPr txBox="1">
            <a:spLocks/>
          </p:cNvSpPr>
          <p:nvPr/>
        </p:nvSpPr>
        <p:spPr>
          <a:xfrm>
            <a:off x="0" y="4044279"/>
            <a:ext cx="9144000" cy="1292657"/>
          </a:xfrm>
          <a:prstGeom prst="rect">
            <a:avLst/>
          </a:prstGeom>
          <a:solidFill>
            <a:srgbClr val="E9EEF2"/>
          </a:solidFill>
          <a:ln w="28575">
            <a:solidFill>
              <a:schemeClr val="tx1"/>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None/>
            </a:pPr>
            <a:r>
              <a:rPr lang="en-GB" sz="2400" b="1" dirty="0">
                <a:latin typeface="+mn-lt"/>
              </a:rPr>
              <a:t>Key Device-Level Characteristic 2:</a:t>
            </a:r>
            <a:br>
              <a:rPr lang="en-GB" sz="2400" b="1" dirty="0">
                <a:latin typeface="+mn-lt"/>
              </a:rPr>
            </a:br>
            <a:r>
              <a:rPr lang="en-GB" sz="2400" dirty="0">
                <a:latin typeface="+mn-lt"/>
              </a:rPr>
              <a:t>Single-Sided RowPress should induce both </a:t>
            </a:r>
            <a:br>
              <a:rPr lang="en-GB" sz="2400" dirty="0">
                <a:latin typeface="+mn-lt"/>
              </a:rPr>
            </a:br>
            <a:r>
              <a:rPr lang="en-GB" sz="2400" dirty="0">
                <a:latin typeface="+mn-lt"/>
              </a:rPr>
              <a:t>1</a:t>
            </a:r>
            <a:r>
              <a:rPr lang="en-GB" sz="2400" dirty="0">
                <a:latin typeface="+mn-lt"/>
                <a:sym typeface="Wingdings" panose="05000000000000000000" pitchFamily="2" charset="2"/>
              </a:rPr>
              <a:t>0 </a:t>
            </a:r>
            <a:r>
              <a:rPr lang="en-GB" sz="2400" dirty="0">
                <a:latin typeface="+mn-lt"/>
              </a:rPr>
              <a:t>and 0</a:t>
            </a:r>
            <a:r>
              <a:rPr lang="en-GB" sz="2400" dirty="0">
                <a:latin typeface="+mn-lt"/>
                <a:sym typeface="Wingdings" panose="05000000000000000000" pitchFamily="2" charset="2"/>
              </a:rPr>
              <a:t>1 </a:t>
            </a:r>
            <a:r>
              <a:rPr lang="en-GB" sz="2400" dirty="0">
                <a:latin typeface="+mn-lt"/>
              </a:rPr>
              <a:t>bitflips </a:t>
            </a:r>
          </a:p>
        </p:txBody>
      </p:sp>
    </p:spTree>
    <p:extLst>
      <p:ext uri="{BB962C8B-B14F-4D97-AF65-F5344CB8AC3E}">
        <p14:creationId xmlns:p14="http://schemas.microsoft.com/office/powerpoint/2010/main" val="365791984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475AA5-6120-7CC2-83C9-F5BF805819EE}"/>
            </a:ext>
          </a:extLst>
        </p:cNvPr>
        <p:cNvGrpSpPr/>
        <p:nvPr/>
      </p:nvGrpSpPr>
      <p:grpSpPr>
        <a:xfrm>
          <a:off x="0" y="0"/>
          <a:ext cx="0" cy="0"/>
          <a:chOff x="0" y="0"/>
          <a:chExt cx="0" cy="0"/>
        </a:xfrm>
      </p:grpSpPr>
      <p:sp>
        <p:nvSpPr>
          <p:cNvPr id="6" name="Content Placeholder 2">
            <a:extLst>
              <a:ext uri="{FF2B5EF4-FFF2-40B4-BE49-F238E27FC236}">
                <a16:creationId xmlns:a16="http://schemas.microsoft.com/office/drawing/2014/main" id="{F267C389-4933-B3F3-9471-8063FAF23A98}"/>
              </a:ext>
            </a:extLst>
          </p:cNvPr>
          <p:cNvSpPr txBox="1">
            <a:spLocks/>
          </p:cNvSpPr>
          <p:nvPr/>
        </p:nvSpPr>
        <p:spPr bwMode="auto">
          <a:xfrm>
            <a:off x="228600" y="970961"/>
            <a:ext cx="8610600" cy="5519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57175" indent="-257175" algn="l" rtl="0" eaLnBrk="0" fontAlgn="base" hangingPunct="0">
              <a:spcBef>
                <a:spcPct val="20000"/>
              </a:spcBef>
              <a:spcAft>
                <a:spcPct val="0"/>
              </a:spcAft>
              <a:buClr>
                <a:schemeClr val="accent1"/>
              </a:buClr>
              <a:buSzPct val="65000"/>
              <a:buFont typeface="Wingdings" pitchFamily="2" charset="2"/>
              <a:buChar char="n"/>
              <a:defRPr sz="1800">
                <a:solidFill>
                  <a:schemeClr val="tx1"/>
                </a:solidFill>
                <a:latin typeface="+mn-lt"/>
                <a:ea typeface="ＭＳ Ｐゴシック" charset="0"/>
                <a:cs typeface="ＭＳ Ｐゴシック" charset="0"/>
              </a:defRPr>
            </a:lvl1pPr>
            <a:lvl2pPr marL="502444" indent="-244079" algn="l" rtl="0" eaLnBrk="0" fontAlgn="base" hangingPunct="0">
              <a:spcBef>
                <a:spcPct val="20000"/>
              </a:spcBef>
              <a:spcAft>
                <a:spcPct val="0"/>
              </a:spcAft>
              <a:buClr>
                <a:schemeClr val="accent2"/>
              </a:buClr>
              <a:buSzPct val="60000"/>
              <a:buFont typeface="Wingdings" pitchFamily="2" charset="2"/>
              <a:buChar char="q"/>
              <a:defRPr sz="1650">
                <a:solidFill>
                  <a:schemeClr val="tx1"/>
                </a:solidFill>
                <a:latin typeface="+mn-lt"/>
                <a:ea typeface="ＭＳ Ｐゴシック" pitchFamily="-106" charset="-128"/>
              </a:defRPr>
            </a:lvl2pPr>
            <a:lvl3pPr marL="766763" indent="-263129" algn="l" rtl="0" eaLnBrk="0" fontAlgn="base" hangingPunct="0">
              <a:spcBef>
                <a:spcPct val="20000"/>
              </a:spcBef>
              <a:spcAft>
                <a:spcPct val="0"/>
              </a:spcAft>
              <a:buClr>
                <a:schemeClr val="accent1"/>
              </a:buClr>
              <a:buSzPct val="65000"/>
              <a:buFont typeface="Wingdings" pitchFamily="2" charset="2"/>
              <a:buChar char="n"/>
              <a:defRPr sz="1500">
                <a:solidFill>
                  <a:schemeClr val="tx1"/>
                </a:solidFill>
                <a:latin typeface="+mn-lt"/>
                <a:ea typeface="ＭＳ Ｐゴシック" pitchFamily="-106" charset="-128"/>
              </a:defRPr>
            </a:lvl3pPr>
            <a:lvl4pPr marL="1004888" indent="-23693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260872" indent="-254794" algn="l" rtl="0" eaLnBrk="0" fontAlgn="base" hangingPunct="0">
              <a:spcBef>
                <a:spcPct val="20000"/>
              </a:spcBef>
              <a:spcAft>
                <a:spcPct val="0"/>
              </a:spcAft>
              <a:buClr>
                <a:schemeClr val="accent1"/>
              </a:buClr>
              <a:buSzPct val="75000"/>
              <a:buFont typeface="Wingdings" pitchFamily="2" charset="2"/>
              <a:buChar char="§"/>
              <a:defRPr sz="1200">
                <a:solidFill>
                  <a:schemeClr val="tx1"/>
                </a:solidFill>
                <a:latin typeface="+mn-lt"/>
                <a:ea typeface="ＭＳ Ｐゴシック" pitchFamily="-106" charset="-128"/>
              </a:defRPr>
            </a:lvl5pPr>
            <a:lvl6pPr marL="16037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9pPr>
          </a:lstStyle>
          <a:p>
            <a:pPr>
              <a:spcBef>
                <a:spcPts val="600"/>
              </a:spcBef>
            </a:pPr>
            <a:r>
              <a:rPr lang="en-US" sz="2000" b="1" dirty="0"/>
              <a:t>Modern 6F</a:t>
            </a:r>
            <a:r>
              <a:rPr lang="en-US" sz="2000" b="1" baseline="30000" dirty="0"/>
              <a:t>2</a:t>
            </a:r>
            <a:r>
              <a:rPr lang="en-US" sz="2000" b="1" dirty="0"/>
              <a:t> DRAM cell array layout</a:t>
            </a:r>
          </a:p>
        </p:txBody>
      </p:sp>
      <p:pic>
        <p:nvPicPr>
          <p:cNvPr id="48" name="Picture 47">
            <a:extLst>
              <a:ext uri="{FF2B5EF4-FFF2-40B4-BE49-F238E27FC236}">
                <a16:creationId xmlns:a16="http://schemas.microsoft.com/office/drawing/2014/main" id="{A6E47EBD-E7A4-EE00-C800-042FDB15E6B3}"/>
              </a:ext>
            </a:extLst>
          </p:cNvPr>
          <p:cNvPicPr>
            <a:picLocks noChangeAspect="1"/>
          </p:cNvPicPr>
          <p:nvPr/>
        </p:nvPicPr>
        <p:blipFill>
          <a:blip r:embed="rId3">
            <a:extLst>
              <a:ext uri="{28A0092B-C50C-407E-A947-70E740481C1C}">
                <a14:useLocalDpi xmlns:a14="http://schemas.microsoft.com/office/drawing/2010/main" val="0"/>
              </a:ext>
            </a:extLst>
          </a:blip>
          <a:srcRect r="880"/>
          <a:stretch/>
        </p:blipFill>
        <p:spPr>
          <a:xfrm>
            <a:off x="80435" y="1924763"/>
            <a:ext cx="9063566" cy="3611788"/>
          </a:xfrm>
          <a:prstGeom prst="rect">
            <a:avLst/>
          </a:prstGeom>
        </p:spPr>
      </p:pic>
      <p:sp>
        <p:nvSpPr>
          <p:cNvPr id="2" name="Title 1">
            <a:extLst>
              <a:ext uri="{FF2B5EF4-FFF2-40B4-BE49-F238E27FC236}">
                <a16:creationId xmlns:a16="http://schemas.microsoft.com/office/drawing/2014/main" id="{535C622B-C940-C047-1605-16B28F4BD017}"/>
              </a:ext>
            </a:extLst>
          </p:cNvPr>
          <p:cNvSpPr>
            <a:spLocks noGrp="1"/>
          </p:cNvSpPr>
          <p:nvPr>
            <p:ph type="title"/>
          </p:nvPr>
        </p:nvSpPr>
        <p:spPr>
          <a:xfrm>
            <a:off x="228600" y="152400"/>
            <a:ext cx="8610600" cy="727212"/>
          </a:xfrm>
        </p:spPr>
        <p:txBody>
          <a:bodyPr anchor="ctr"/>
          <a:lstStyle/>
          <a:p>
            <a:r>
              <a:rPr lang="en-US" sz="3200" b="1" dirty="0"/>
              <a:t>Device-Level Mechanisms – Physical Layout</a:t>
            </a:r>
          </a:p>
        </p:txBody>
      </p:sp>
      <p:sp>
        <p:nvSpPr>
          <p:cNvPr id="4" name="Slide Number Placeholder 3">
            <a:extLst>
              <a:ext uri="{FF2B5EF4-FFF2-40B4-BE49-F238E27FC236}">
                <a16:creationId xmlns:a16="http://schemas.microsoft.com/office/drawing/2014/main" id="{9EE11EEA-7E8F-B088-B30A-154DE983DD5E}"/>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DE33320-76E4-0249-8CA9-3902D97168FA}" type="slidenum">
              <a:rPr kumimoji="0" lang="en-US" altLang="en-US" sz="12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grpSp>
        <p:nvGrpSpPr>
          <p:cNvPr id="58" name="Group 57">
            <a:extLst>
              <a:ext uri="{FF2B5EF4-FFF2-40B4-BE49-F238E27FC236}">
                <a16:creationId xmlns:a16="http://schemas.microsoft.com/office/drawing/2014/main" id="{D7049D79-C5B5-FD0C-F7FF-C524DCC46160}"/>
              </a:ext>
            </a:extLst>
          </p:cNvPr>
          <p:cNvGrpSpPr/>
          <p:nvPr/>
        </p:nvGrpSpPr>
        <p:grpSpPr>
          <a:xfrm>
            <a:off x="2875105" y="2337587"/>
            <a:ext cx="767292" cy="1312112"/>
            <a:chOff x="2794671" y="2337587"/>
            <a:chExt cx="767292" cy="1312112"/>
          </a:xfrm>
        </p:grpSpPr>
        <p:sp>
          <p:nvSpPr>
            <p:cNvPr id="54" name="Rectangle 53">
              <a:extLst>
                <a:ext uri="{FF2B5EF4-FFF2-40B4-BE49-F238E27FC236}">
                  <a16:creationId xmlns:a16="http://schemas.microsoft.com/office/drawing/2014/main" id="{45581970-E771-6443-D08E-6BA79051923A}"/>
                </a:ext>
              </a:extLst>
            </p:cNvPr>
            <p:cNvSpPr/>
            <p:nvPr/>
          </p:nvSpPr>
          <p:spPr bwMode="auto">
            <a:xfrm rot="1620703">
              <a:off x="3003844" y="2337587"/>
              <a:ext cx="341539" cy="1312112"/>
            </a:xfrm>
            <a:prstGeom prst="rect">
              <a:avLst/>
            </a:prstGeom>
            <a:noFill/>
            <a:ln w="38100" cap="flat" cmpd="sng" algn="ctr">
              <a:solidFill>
                <a:srgbClr val="FF00FF"/>
              </a:solidFill>
              <a:prstDash val="sys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CH" sz="1800" b="0" i="0" u="none" strike="noStrike" cap="none" normalizeH="0" baseline="0">
                <a:ln>
                  <a:noFill/>
                </a:ln>
                <a:solidFill>
                  <a:schemeClr val="tx1"/>
                </a:solidFill>
                <a:effectLst/>
                <a:latin typeface="Arial" pitchFamily="34" charset="0"/>
              </a:endParaRPr>
            </a:p>
          </p:txBody>
        </p:sp>
        <p:sp>
          <p:nvSpPr>
            <p:cNvPr id="56" name="TextBox 55">
              <a:extLst>
                <a:ext uri="{FF2B5EF4-FFF2-40B4-BE49-F238E27FC236}">
                  <a16:creationId xmlns:a16="http://schemas.microsoft.com/office/drawing/2014/main" id="{4D42AD75-8AE1-C1D0-373F-76E4131D48B1}"/>
                </a:ext>
              </a:extLst>
            </p:cNvPr>
            <p:cNvSpPr txBox="1"/>
            <p:nvPr/>
          </p:nvSpPr>
          <p:spPr>
            <a:xfrm>
              <a:off x="2794671" y="3217862"/>
              <a:ext cx="364067" cy="369332"/>
            </a:xfrm>
            <a:prstGeom prst="rect">
              <a:avLst/>
            </a:prstGeom>
            <a:noFill/>
          </p:spPr>
          <p:txBody>
            <a:bodyPr wrap="square" rtlCol="0">
              <a:spAutoFit/>
            </a:bodyPr>
            <a:lstStyle/>
            <a:p>
              <a:pPr algn="ctr"/>
              <a:r>
                <a:rPr lang="en-US" b="1" dirty="0">
                  <a:solidFill>
                    <a:schemeClr val="bg1"/>
                  </a:solidFill>
                </a:rPr>
                <a:t>1</a:t>
              </a:r>
              <a:endParaRPr lang="en-CH" b="1" dirty="0">
                <a:solidFill>
                  <a:schemeClr val="bg1"/>
                </a:solidFill>
              </a:endParaRPr>
            </a:p>
          </p:txBody>
        </p:sp>
        <p:sp>
          <p:nvSpPr>
            <p:cNvPr id="57" name="TextBox 56">
              <a:extLst>
                <a:ext uri="{FF2B5EF4-FFF2-40B4-BE49-F238E27FC236}">
                  <a16:creationId xmlns:a16="http://schemas.microsoft.com/office/drawing/2014/main" id="{E4505885-F3EB-4CBA-157E-0C8A394BA2BA}"/>
                </a:ext>
              </a:extLst>
            </p:cNvPr>
            <p:cNvSpPr txBox="1"/>
            <p:nvPr/>
          </p:nvSpPr>
          <p:spPr>
            <a:xfrm>
              <a:off x="3197896" y="2360612"/>
              <a:ext cx="364067" cy="369332"/>
            </a:xfrm>
            <a:prstGeom prst="rect">
              <a:avLst/>
            </a:prstGeom>
            <a:noFill/>
          </p:spPr>
          <p:txBody>
            <a:bodyPr wrap="square" rtlCol="0">
              <a:spAutoFit/>
            </a:bodyPr>
            <a:lstStyle/>
            <a:p>
              <a:pPr algn="ctr"/>
              <a:r>
                <a:rPr lang="en-US" b="1" dirty="0">
                  <a:solidFill>
                    <a:schemeClr val="bg1"/>
                  </a:solidFill>
                </a:rPr>
                <a:t>2</a:t>
              </a:r>
              <a:endParaRPr lang="en-CH" b="1" dirty="0">
                <a:solidFill>
                  <a:schemeClr val="bg1"/>
                </a:solidFill>
              </a:endParaRPr>
            </a:p>
          </p:txBody>
        </p:sp>
      </p:grpSp>
      <p:grpSp>
        <p:nvGrpSpPr>
          <p:cNvPr id="60" name="Group 59">
            <a:extLst>
              <a:ext uri="{FF2B5EF4-FFF2-40B4-BE49-F238E27FC236}">
                <a16:creationId xmlns:a16="http://schemas.microsoft.com/office/drawing/2014/main" id="{EC64C8FE-9F50-01C5-B5BD-607848754269}"/>
              </a:ext>
            </a:extLst>
          </p:cNvPr>
          <p:cNvGrpSpPr/>
          <p:nvPr/>
        </p:nvGrpSpPr>
        <p:grpSpPr>
          <a:xfrm>
            <a:off x="5475124" y="3453702"/>
            <a:ext cx="3540511" cy="276955"/>
            <a:chOff x="5394690" y="3453702"/>
            <a:chExt cx="3540511" cy="276955"/>
          </a:xfrm>
        </p:grpSpPr>
        <p:sp>
          <p:nvSpPr>
            <p:cNvPr id="55" name="Rectangle 54">
              <a:extLst>
                <a:ext uri="{FF2B5EF4-FFF2-40B4-BE49-F238E27FC236}">
                  <a16:creationId xmlns:a16="http://schemas.microsoft.com/office/drawing/2014/main" id="{D6A50686-71D6-0BAC-B954-DC305F6CA517}"/>
                </a:ext>
              </a:extLst>
            </p:cNvPr>
            <p:cNvSpPr/>
            <p:nvPr/>
          </p:nvSpPr>
          <p:spPr bwMode="auto">
            <a:xfrm>
              <a:off x="8504280" y="3453702"/>
              <a:ext cx="430921" cy="2669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CH" sz="1800" b="0" i="0" u="none" strike="noStrike" cap="none" normalizeH="0" baseline="0">
                <a:ln>
                  <a:noFill/>
                </a:ln>
                <a:solidFill>
                  <a:schemeClr val="tx1"/>
                </a:solidFill>
                <a:effectLst/>
                <a:latin typeface="Arial" pitchFamily="34" charset="0"/>
              </a:endParaRPr>
            </a:p>
          </p:txBody>
        </p:sp>
        <p:sp>
          <p:nvSpPr>
            <p:cNvPr id="59" name="Rectangle 58">
              <a:extLst>
                <a:ext uri="{FF2B5EF4-FFF2-40B4-BE49-F238E27FC236}">
                  <a16:creationId xmlns:a16="http://schemas.microsoft.com/office/drawing/2014/main" id="{FFE87FCD-125C-C3C2-6755-B343F03FA2EB}"/>
                </a:ext>
              </a:extLst>
            </p:cNvPr>
            <p:cNvSpPr/>
            <p:nvPr/>
          </p:nvSpPr>
          <p:spPr bwMode="auto">
            <a:xfrm>
              <a:off x="5394690" y="3463673"/>
              <a:ext cx="430921" cy="26698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CH" sz="1800" b="0" i="0" u="none" strike="noStrike" cap="none" normalizeH="0" baseline="0">
                <a:ln>
                  <a:noFill/>
                </a:ln>
                <a:solidFill>
                  <a:schemeClr val="tx1"/>
                </a:solidFill>
                <a:effectLst/>
                <a:latin typeface="Arial" pitchFamily="34" charset="0"/>
              </a:endParaRPr>
            </a:p>
          </p:txBody>
        </p:sp>
      </p:grpSp>
      <p:grpSp>
        <p:nvGrpSpPr>
          <p:cNvPr id="63" name="Group 62">
            <a:extLst>
              <a:ext uri="{FF2B5EF4-FFF2-40B4-BE49-F238E27FC236}">
                <a16:creationId xmlns:a16="http://schemas.microsoft.com/office/drawing/2014/main" id="{ED3D7D8B-DE54-0396-5707-1F9A5AC41289}"/>
              </a:ext>
            </a:extLst>
          </p:cNvPr>
          <p:cNvGrpSpPr/>
          <p:nvPr/>
        </p:nvGrpSpPr>
        <p:grpSpPr>
          <a:xfrm>
            <a:off x="4101938" y="2607059"/>
            <a:ext cx="660400" cy="731694"/>
            <a:chOff x="4178539" y="2624667"/>
            <a:chExt cx="660400" cy="731694"/>
          </a:xfrm>
        </p:grpSpPr>
        <p:sp>
          <p:nvSpPr>
            <p:cNvPr id="61" name="TextBox 60">
              <a:extLst>
                <a:ext uri="{FF2B5EF4-FFF2-40B4-BE49-F238E27FC236}">
                  <a16:creationId xmlns:a16="http://schemas.microsoft.com/office/drawing/2014/main" id="{226381E1-601A-D02D-4172-AC5B523DDE94}"/>
                </a:ext>
              </a:extLst>
            </p:cNvPr>
            <p:cNvSpPr txBox="1"/>
            <p:nvPr/>
          </p:nvSpPr>
          <p:spPr>
            <a:xfrm>
              <a:off x="4178539" y="2624667"/>
              <a:ext cx="660400" cy="292388"/>
            </a:xfrm>
            <a:prstGeom prst="rect">
              <a:avLst/>
            </a:prstGeom>
            <a:noFill/>
          </p:spPr>
          <p:txBody>
            <a:bodyPr wrap="square" rtlCol="0">
              <a:spAutoFit/>
            </a:bodyPr>
            <a:lstStyle/>
            <a:p>
              <a:pPr algn="ctr"/>
              <a:r>
                <a:rPr lang="en-US" sz="1300" b="1" dirty="0"/>
                <a:t>WL1</a:t>
              </a:r>
              <a:endParaRPr lang="en-CH" sz="1300" b="1" dirty="0"/>
            </a:p>
          </p:txBody>
        </p:sp>
        <p:sp>
          <p:nvSpPr>
            <p:cNvPr id="62" name="TextBox 61">
              <a:extLst>
                <a:ext uri="{FF2B5EF4-FFF2-40B4-BE49-F238E27FC236}">
                  <a16:creationId xmlns:a16="http://schemas.microsoft.com/office/drawing/2014/main" id="{D038AE8E-EBA5-735F-1D6B-D0A8D9F8922E}"/>
                </a:ext>
              </a:extLst>
            </p:cNvPr>
            <p:cNvSpPr txBox="1"/>
            <p:nvPr/>
          </p:nvSpPr>
          <p:spPr>
            <a:xfrm>
              <a:off x="4178539" y="3063973"/>
              <a:ext cx="660400" cy="292388"/>
            </a:xfrm>
            <a:prstGeom prst="rect">
              <a:avLst/>
            </a:prstGeom>
            <a:noFill/>
          </p:spPr>
          <p:txBody>
            <a:bodyPr wrap="square" rtlCol="0">
              <a:spAutoFit/>
            </a:bodyPr>
            <a:lstStyle/>
            <a:p>
              <a:pPr algn="ctr"/>
              <a:r>
                <a:rPr lang="en-US" sz="1300" b="1" dirty="0"/>
                <a:t>WL2</a:t>
              </a:r>
              <a:endParaRPr lang="en-CH" sz="1300" b="1" dirty="0"/>
            </a:p>
          </p:txBody>
        </p:sp>
      </p:grpSp>
      <p:grpSp>
        <p:nvGrpSpPr>
          <p:cNvPr id="66" name="Group 65">
            <a:extLst>
              <a:ext uri="{FF2B5EF4-FFF2-40B4-BE49-F238E27FC236}">
                <a16:creationId xmlns:a16="http://schemas.microsoft.com/office/drawing/2014/main" id="{95789696-4D6C-C575-D868-70E38E5AD953}"/>
              </a:ext>
            </a:extLst>
          </p:cNvPr>
          <p:cNvGrpSpPr/>
          <p:nvPr/>
        </p:nvGrpSpPr>
        <p:grpSpPr>
          <a:xfrm>
            <a:off x="6712494" y="3383478"/>
            <a:ext cx="1045618" cy="409060"/>
            <a:chOff x="6712494" y="3383478"/>
            <a:chExt cx="1045618" cy="409060"/>
          </a:xfrm>
        </p:grpSpPr>
        <p:sp>
          <p:nvSpPr>
            <p:cNvPr id="64" name="Rectangle 63">
              <a:extLst>
                <a:ext uri="{FF2B5EF4-FFF2-40B4-BE49-F238E27FC236}">
                  <a16:creationId xmlns:a16="http://schemas.microsoft.com/office/drawing/2014/main" id="{F198EFBE-81CE-6159-009E-E047230A2668}"/>
                </a:ext>
              </a:extLst>
            </p:cNvPr>
            <p:cNvSpPr/>
            <p:nvPr/>
          </p:nvSpPr>
          <p:spPr bwMode="auto">
            <a:xfrm>
              <a:off x="6712494" y="3383478"/>
              <a:ext cx="267743" cy="390010"/>
            </a:xfrm>
            <a:prstGeom prst="rect">
              <a:avLst/>
            </a:prstGeom>
            <a:solidFill>
              <a:srgbClr val="CC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CH" sz="1800" b="0" i="0" u="none" strike="noStrike" cap="none" normalizeH="0" baseline="0">
                <a:ln>
                  <a:noFill/>
                </a:ln>
                <a:solidFill>
                  <a:schemeClr val="tx1"/>
                </a:solidFill>
                <a:effectLst/>
                <a:latin typeface="Arial" pitchFamily="34" charset="0"/>
              </a:endParaRPr>
            </a:p>
          </p:txBody>
        </p:sp>
        <p:sp>
          <p:nvSpPr>
            <p:cNvPr id="65" name="Rectangle 64">
              <a:extLst>
                <a:ext uri="{FF2B5EF4-FFF2-40B4-BE49-F238E27FC236}">
                  <a16:creationId xmlns:a16="http://schemas.microsoft.com/office/drawing/2014/main" id="{0299F913-411D-646E-2B1C-C5CD9B4561C2}"/>
                </a:ext>
              </a:extLst>
            </p:cNvPr>
            <p:cNvSpPr/>
            <p:nvPr/>
          </p:nvSpPr>
          <p:spPr bwMode="auto">
            <a:xfrm>
              <a:off x="7490369" y="3402528"/>
              <a:ext cx="267743" cy="390010"/>
            </a:xfrm>
            <a:prstGeom prst="rect">
              <a:avLst/>
            </a:prstGeom>
            <a:solidFill>
              <a:srgbClr val="CC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CH" sz="1800" b="0" i="0" u="none" strike="noStrike" cap="none" normalizeH="0" baseline="0">
                <a:ln>
                  <a:noFill/>
                </a:ln>
                <a:solidFill>
                  <a:schemeClr val="tx1"/>
                </a:solidFill>
                <a:effectLst/>
                <a:latin typeface="Arial" pitchFamily="34" charset="0"/>
              </a:endParaRPr>
            </a:p>
          </p:txBody>
        </p:sp>
      </p:grpSp>
      <p:grpSp>
        <p:nvGrpSpPr>
          <p:cNvPr id="76" name="Group 75">
            <a:extLst>
              <a:ext uri="{FF2B5EF4-FFF2-40B4-BE49-F238E27FC236}">
                <a16:creationId xmlns:a16="http://schemas.microsoft.com/office/drawing/2014/main" id="{D43212A8-AA23-1D2A-ECD6-F4DDD92C2783}"/>
              </a:ext>
            </a:extLst>
          </p:cNvPr>
          <p:cNvGrpSpPr/>
          <p:nvPr/>
        </p:nvGrpSpPr>
        <p:grpSpPr>
          <a:xfrm>
            <a:off x="7060553" y="2588116"/>
            <a:ext cx="349500" cy="829323"/>
            <a:chOff x="7060553" y="2588116"/>
            <a:chExt cx="349500" cy="829323"/>
          </a:xfrm>
        </p:grpSpPr>
        <p:sp>
          <p:nvSpPr>
            <p:cNvPr id="70" name="Rectangle 69">
              <a:extLst>
                <a:ext uri="{FF2B5EF4-FFF2-40B4-BE49-F238E27FC236}">
                  <a16:creationId xmlns:a16="http://schemas.microsoft.com/office/drawing/2014/main" id="{C94A2733-907F-45BC-1AE1-3E1C03BA4BCA}"/>
                </a:ext>
              </a:extLst>
            </p:cNvPr>
            <p:cNvSpPr/>
            <p:nvPr/>
          </p:nvSpPr>
          <p:spPr bwMode="auto">
            <a:xfrm>
              <a:off x="7060553" y="3027429"/>
              <a:ext cx="349500" cy="390010"/>
            </a:xfrm>
            <a:prstGeom prst="rect">
              <a:avLst/>
            </a:prstGeom>
            <a:solidFill>
              <a:srgbClr val="0066C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CH" sz="1800" b="0" i="0" u="none" strike="noStrike" cap="none" normalizeH="0" baseline="0">
                <a:ln>
                  <a:noFill/>
                </a:ln>
                <a:solidFill>
                  <a:schemeClr val="tx1"/>
                </a:solidFill>
                <a:effectLst/>
                <a:latin typeface="Arial" pitchFamily="34" charset="0"/>
              </a:endParaRPr>
            </a:p>
          </p:txBody>
        </p:sp>
        <p:sp>
          <p:nvSpPr>
            <p:cNvPr id="71" name="Rectangle 70">
              <a:extLst>
                <a:ext uri="{FF2B5EF4-FFF2-40B4-BE49-F238E27FC236}">
                  <a16:creationId xmlns:a16="http://schemas.microsoft.com/office/drawing/2014/main" id="{26E26865-E738-AE25-C1A2-B581BC12D2C2}"/>
                </a:ext>
              </a:extLst>
            </p:cNvPr>
            <p:cNvSpPr/>
            <p:nvPr/>
          </p:nvSpPr>
          <p:spPr bwMode="auto">
            <a:xfrm>
              <a:off x="7060553" y="2588116"/>
              <a:ext cx="349500" cy="154217"/>
            </a:xfrm>
            <a:prstGeom prst="rect">
              <a:avLst/>
            </a:prstGeom>
            <a:solidFill>
              <a:srgbClr val="0066C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CH" sz="1800" b="0" i="0" u="none" strike="noStrike" cap="none" normalizeH="0" baseline="0">
                <a:ln>
                  <a:noFill/>
                </a:ln>
                <a:solidFill>
                  <a:schemeClr val="tx1"/>
                </a:solidFill>
                <a:effectLst/>
                <a:latin typeface="Arial" pitchFamily="34" charset="0"/>
              </a:endParaRPr>
            </a:p>
          </p:txBody>
        </p:sp>
      </p:grpSp>
      <p:grpSp>
        <p:nvGrpSpPr>
          <p:cNvPr id="75" name="Group 74">
            <a:extLst>
              <a:ext uri="{FF2B5EF4-FFF2-40B4-BE49-F238E27FC236}">
                <a16:creationId xmlns:a16="http://schemas.microsoft.com/office/drawing/2014/main" id="{CFAE60D7-58BA-AA88-01C6-B056890DE83D}"/>
              </a:ext>
            </a:extLst>
          </p:cNvPr>
          <p:cNvGrpSpPr/>
          <p:nvPr/>
        </p:nvGrpSpPr>
        <p:grpSpPr>
          <a:xfrm>
            <a:off x="5465047" y="2087508"/>
            <a:ext cx="3540512" cy="1341492"/>
            <a:chOff x="5465047" y="2087508"/>
            <a:chExt cx="3540512" cy="1341492"/>
          </a:xfrm>
        </p:grpSpPr>
        <p:grpSp>
          <p:nvGrpSpPr>
            <p:cNvPr id="67" name="Group 66">
              <a:extLst>
                <a:ext uri="{FF2B5EF4-FFF2-40B4-BE49-F238E27FC236}">
                  <a16:creationId xmlns:a16="http://schemas.microsoft.com/office/drawing/2014/main" id="{1C833DFB-479B-09C2-1708-89BF60C1AC43}"/>
                </a:ext>
              </a:extLst>
            </p:cNvPr>
            <p:cNvGrpSpPr/>
            <p:nvPr/>
          </p:nvGrpSpPr>
          <p:grpSpPr>
            <a:xfrm>
              <a:off x="6281495" y="3013332"/>
              <a:ext cx="1885658" cy="415668"/>
              <a:chOff x="6712494" y="3383478"/>
              <a:chExt cx="1885658" cy="415668"/>
            </a:xfrm>
          </p:grpSpPr>
          <p:sp>
            <p:nvSpPr>
              <p:cNvPr id="68" name="Rectangle 67">
                <a:extLst>
                  <a:ext uri="{FF2B5EF4-FFF2-40B4-BE49-F238E27FC236}">
                    <a16:creationId xmlns:a16="http://schemas.microsoft.com/office/drawing/2014/main" id="{E46C749C-44AB-AF91-F99F-69326D672F16}"/>
                  </a:ext>
                </a:extLst>
              </p:cNvPr>
              <p:cNvSpPr/>
              <p:nvPr/>
            </p:nvSpPr>
            <p:spPr bwMode="auto">
              <a:xfrm>
                <a:off x="6712494" y="3383478"/>
                <a:ext cx="382272" cy="415668"/>
              </a:xfrm>
              <a:prstGeom prst="rect">
                <a:avLst/>
              </a:prstGeom>
              <a:solidFill>
                <a:srgbClr val="006633"/>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CH" sz="1800" b="0" i="0" u="none" strike="noStrike" cap="none" normalizeH="0" baseline="0">
                  <a:ln>
                    <a:noFill/>
                  </a:ln>
                  <a:solidFill>
                    <a:schemeClr val="tx1"/>
                  </a:solidFill>
                  <a:effectLst/>
                  <a:latin typeface="Arial" pitchFamily="34" charset="0"/>
                </a:endParaRPr>
              </a:p>
            </p:txBody>
          </p:sp>
          <p:sp>
            <p:nvSpPr>
              <p:cNvPr id="69" name="Rectangle 68">
                <a:extLst>
                  <a:ext uri="{FF2B5EF4-FFF2-40B4-BE49-F238E27FC236}">
                    <a16:creationId xmlns:a16="http://schemas.microsoft.com/office/drawing/2014/main" id="{A4D8DFF0-51FD-DBB9-B224-C0CDED911D31}"/>
                  </a:ext>
                </a:extLst>
              </p:cNvPr>
              <p:cNvSpPr/>
              <p:nvPr/>
            </p:nvSpPr>
            <p:spPr bwMode="auto">
              <a:xfrm>
                <a:off x="8248652" y="3406988"/>
                <a:ext cx="349500" cy="390010"/>
              </a:xfrm>
              <a:prstGeom prst="rect">
                <a:avLst/>
              </a:prstGeom>
              <a:solidFill>
                <a:srgbClr val="006633"/>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CH" sz="1800" b="0" i="0" u="none" strike="noStrike" cap="none" normalizeH="0" baseline="0">
                  <a:ln>
                    <a:noFill/>
                  </a:ln>
                  <a:solidFill>
                    <a:schemeClr val="tx1"/>
                  </a:solidFill>
                  <a:effectLst/>
                  <a:latin typeface="Arial" pitchFamily="34" charset="0"/>
                </a:endParaRPr>
              </a:p>
            </p:txBody>
          </p:sp>
        </p:grpSp>
        <p:grpSp>
          <p:nvGrpSpPr>
            <p:cNvPr id="72" name="Group 71">
              <a:extLst>
                <a:ext uri="{FF2B5EF4-FFF2-40B4-BE49-F238E27FC236}">
                  <a16:creationId xmlns:a16="http://schemas.microsoft.com/office/drawing/2014/main" id="{68BABCF3-ABA9-3CB8-35CC-A087ED16640C}"/>
                </a:ext>
              </a:extLst>
            </p:cNvPr>
            <p:cNvGrpSpPr/>
            <p:nvPr/>
          </p:nvGrpSpPr>
          <p:grpSpPr>
            <a:xfrm>
              <a:off x="5465047" y="2087508"/>
              <a:ext cx="3540512" cy="342167"/>
              <a:chOff x="5394690" y="3388490"/>
              <a:chExt cx="3540512" cy="342167"/>
            </a:xfrm>
          </p:grpSpPr>
          <p:sp>
            <p:nvSpPr>
              <p:cNvPr id="73" name="Rectangle 72">
                <a:extLst>
                  <a:ext uri="{FF2B5EF4-FFF2-40B4-BE49-F238E27FC236}">
                    <a16:creationId xmlns:a16="http://schemas.microsoft.com/office/drawing/2014/main" id="{84C4C64B-2309-FF24-F254-127B7F3A4D55}"/>
                  </a:ext>
                </a:extLst>
              </p:cNvPr>
              <p:cNvSpPr/>
              <p:nvPr/>
            </p:nvSpPr>
            <p:spPr bwMode="auto">
              <a:xfrm>
                <a:off x="8203848" y="3388490"/>
                <a:ext cx="731354" cy="34216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CH" sz="1800" b="0" i="0" u="none" strike="noStrike" cap="none" normalizeH="0" baseline="0">
                  <a:ln>
                    <a:noFill/>
                  </a:ln>
                  <a:solidFill>
                    <a:schemeClr val="tx1"/>
                  </a:solidFill>
                  <a:effectLst/>
                  <a:latin typeface="Arial" pitchFamily="34" charset="0"/>
                </a:endParaRPr>
              </a:p>
            </p:txBody>
          </p:sp>
          <p:sp>
            <p:nvSpPr>
              <p:cNvPr id="74" name="Rectangle 73">
                <a:extLst>
                  <a:ext uri="{FF2B5EF4-FFF2-40B4-BE49-F238E27FC236}">
                    <a16:creationId xmlns:a16="http://schemas.microsoft.com/office/drawing/2014/main" id="{3F8D9ECA-219C-EE23-D474-77B5F136CA39}"/>
                  </a:ext>
                </a:extLst>
              </p:cNvPr>
              <p:cNvSpPr/>
              <p:nvPr/>
            </p:nvSpPr>
            <p:spPr bwMode="auto">
              <a:xfrm>
                <a:off x="5394690" y="3388490"/>
                <a:ext cx="690426" cy="342167"/>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CH" sz="1800" b="0" i="0" u="none" strike="noStrike" cap="none" normalizeH="0" baseline="0">
                  <a:ln>
                    <a:noFill/>
                  </a:ln>
                  <a:solidFill>
                    <a:schemeClr val="tx1"/>
                  </a:solidFill>
                  <a:effectLst/>
                  <a:latin typeface="Arial" pitchFamily="34" charset="0"/>
                </a:endParaRPr>
              </a:p>
            </p:txBody>
          </p:sp>
        </p:grpSp>
      </p:grpSp>
      <p:grpSp>
        <p:nvGrpSpPr>
          <p:cNvPr id="77" name="Group 76">
            <a:extLst>
              <a:ext uri="{FF2B5EF4-FFF2-40B4-BE49-F238E27FC236}">
                <a16:creationId xmlns:a16="http://schemas.microsoft.com/office/drawing/2014/main" id="{E3596716-DDCA-BC78-D800-3D547EA3FEC8}"/>
              </a:ext>
            </a:extLst>
          </p:cNvPr>
          <p:cNvGrpSpPr/>
          <p:nvPr/>
        </p:nvGrpSpPr>
        <p:grpSpPr>
          <a:xfrm>
            <a:off x="4152527" y="2078545"/>
            <a:ext cx="907282" cy="1802657"/>
            <a:chOff x="4144901" y="2585716"/>
            <a:chExt cx="660400" cy="597016"/>
          </a:xfrm>
        </p:grpSpPr>
        <p:sp>
          <p:nvSpPr>
            <p:cNvPr id="78" name="TextBox 77">
              <a:extLst>
                <a:ext uri="{FF2B5EF4-FFF2-40B4-BE49-F238E27FC236}">
                  <a16:creationId xmlns:a16="http://schemas.microsoft.com/office/drawing/2014/main" id="{35840169-D586-56DF-9C38-0286A585B86B}"/>
                </a:ext>
              </a:extLst>
            </p:cNvPr>
            <p:cNvSpPr txBox="1"/>
            <p:nvPr/>
          </p:nvSpPr>
          <p:spPr>
            <a:xfrm>
              <a:off x="4144901" y="2585716"/>
              <a:ext cx="660400" cy="163091"/>
            </a:xfrm>
            <a:prstGeom prst="rect">
              <a:avLst/>
            </a:prstGeom>
            <a:noFill/>
          </p:spPr>
          <p:txBody>
            <a:bodyPr wrap="square" rtlCol="0">
              <a:spAutoFit/>
            </a:bodyPr>
            <a:lstStyle/>
            <a:p>
              <a:r>
                <a:rPr lang="en-US" sz="1300" b="1" dirty="0"/>
                <a:t>Passing</a:t>
              </a:r>
            </a:p>
            <a:p>
              <a:r>
                <a:rPr lang="en-US" sz="1300" b="1" dirty="0"/>
                <a:t>WL1</a:t>
              </a:r>
              <a:endParaRPr lang="en-CH" sz="1300" b="1" dirty="0"/>
            </a:p>
          </p:txBody>
        </p:sp>
        <p:sp>
          <p:nvSpPr>
            <p:cNvPr id="79" name="TextBox 78">
              <a:extLst>
                <a:ext uri="{FF2B5EF4-FFF2-40B4-BE49-F238E27FC236}">
                  <a16:creationId xmlns:a16="http://schemas.microsoft.com/office/drawing/2014/main" id="{AF651873-F14D-AFB6-A917-277CAF16B84F}"/>
                </a:ext>
              </a:extLst>
            </p:cNvPr>
            <p:cNvSpPr txBox="1"/>
            <p:nvPr/>
          </p:nvSpPr>
          <p:spPr>
            <a:xfrm>
              <a:off x="4144901" y="3019641"/>
              <a:ext cx="660400" cy="163091"/>
            </a:xfrm>
            <a:prstGeom prst="rect">
              <a:avLst/>
            </a:prstGeom>
            <a:noFill/>
          </p:spPr>
          <p:txBody>
            <a:bodyPr wrap="square" rtlCol="0">
              <a:spAutoFit/>
            </a:bodyPr>
            <a:lstStyle/>
            <a:p>
              <a:r>
                <a:rPr lang="en-US" sz="1300" b="1" dirty="0"/>
                <a:t>Passing</a:t>
              </a:r>
            </a:p>
            <a:p>
              <a:r>
                <a:rPr lang="en-US" sz="1300" b="1" dirty="0"/>
                <a:t>WL2</a:t>
              </a:r>
              <a:endParaRPr lang="en-CH" sz="1300" b="1" dirty="0"/>
            </a:p>
          </p:txBody>
        </p:sp>
      </p:grpSp>
      <p:sp>
        <p:nvSpPr>
          <p:cNvPr id="8" name="Freeform: Shape 7">
            <a:extLst>
              <a:ext uri="{FF2B5EF4-FFF2-40B4-BE49-F238E27FC236}">
                <a16:creationId xmlns:a16="http://schemas.microsoft.com/office/drawing/2014/main" id="{4153BD7E-C964-D343-C639-56ABBE59ADB8}"/>
              </a:ext>
            </a:extLst>
          </p:cNvPr>
          <p:cNvSpPr/>
          <p:nvPr/>
        </p:nvSpPr>
        <p:spPr bwMode="auto">
          <a:xfrm>
            <a:off x="1671378" y="2125123"/>
            <a:ext cx="2430560" cy="2282757"/>
          </a:xfrm>
          <a:custGeom>
            <a:avLst/>
            <a:gdLst>
              <a:gd name="connsiteX0" fmla="*/ 1735862 w 2430560"/>
              <a:gd name="connsiteY0" fmla="*/ 115611 h 2282757"/>
              <a:gd name="connsiteX1" fmla="*/ 1067616 w 2430560"/>
              <a:gd name="connsiteY1" fmla="*/ 1426455 h 2282757"/>
              <a:gd name="connsiteX2" fmla="*/ 1427654 w 2430560"/>
              <a:gd name="connsiteY2" fmla="*/ 1609996 h 2282757"/>
              <a:gd name="connsiteX3" fmla="*/ 2095900 w 2430560"/>
              <a:gd name="connsiteY3" fmla="*/ 299152 h 2282757"/>
              <a:gd name="connsiteX4" fmla="*/ 0 w 2430560"/>
              <a:gd name="connsiteY4" fmla="*/ 0 h 2282757"/>
              <a:gd name="connsiteX5" fmla="*/ 2430560 w 2430560"/>
              <a:gd name="connsiteY5" fmla="*/ 0 h 2282757"/>
              <a:gd name="connsiteX6" fmla="*/ 2430560 w 2430560"/>
              <a:gd name="connsiteY6" fmla="*/ 2282757 h 2282757"/>
              <a:gd name="connsiteX7" fmla="*/ 0 w 2430560"/>
              <a:gd name="connsiteY7" fmla="*/ 2282757 h 2282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30560" h="2282757">
                <a:moveTo>
                  <a:pt x="1735862" y="115611"/>
                </a:moveTo>
                <a:lnTo>
                  <a:pt x="1067616" y="1426455"/>
                </a:lnTo>
                <a:lnTo>
                  <a:pt x="1427654" y="1609996"/>
                </a:lnTo>
                <a:lnTo>
                  <a:pt x="2095900" y="299152"/>
                </a:lnTo>
                <a:close/>
                <a:moveTo>
                  <a:pt x="0" y="0"/>
                </a:moveTo>
                <a:lnTo>
                  <a:pt x="2430560" y="0"/>
                </a:lnTo>
                <a:lnTo>
                  <a:pt x="2430560" y="2282757"/>
                </a:lnTo>
                <a:lnTo>
                  <a:pt x="0" y="2282757"/>
                </a:lnTo>
                <a:close/>
              </a:path>
            </a:pathLst>
          </a:custGeom>
          <a:solidFill>
            <a:srgbClr val="000000">
              <a:alpha val="50196"/>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LID4096" sz="1800" b="0" i="0" u="none" strike="noStrike" cap="none" normalizeH="0" baseline="0">
              <a:ln>
                <a:noFill/>
              </a:ln>
              <a:solidFill>
                <a:schemeClr val="tx1"/>
              </a:solidFill>
              <a:effectLst/>
              <a:latin typeface="Arial" pitchFamily="34" charset="0"/>
            </a:endParaRPr>
          </a:p>
        </p:txBody>
      </p:sp>
      <p:sp>
        <p:nvSpPr>
          <p:cNvPr id="20" name="Freeform: Shape 19">
            <a:extLst>
              <a:ext uri="{FF2B5EF4-FFF2-40B4-BE49-F238E27FC236}">
                <a16:creationId xmlns:a16="http://schemas.microsoft.com/office/drawing/2014/main" id="{5D425E8B-02E6-CC20-15EC-E611C04DF463}"/>
              </a:ext>
            </a:extLst>
          </p:cNvPr>
          <p:cNvSpPr/>
          <p:nvPr/>
        </p:nvSpPr>
        <p:spPr bwMode="auto">
          <a:xfrm>
            <a:off x="1672002" y="2125123"/>
            <a:ext cx="2447056" cy="2282757"/>
          </a:xfrm>
          <a:custGeom>
            <a:avLst/>
            <a:gdLst>
              <a:gd name="connsiteX0" fmla="*/ 1215749 w 2447056"/>
              <a:gd name="connsiteY0" fmla="*/ 1152055 h 2282757"/>
              <a:gd name="connsiteX1" fmla="*/ 1075864 w 2447056"/>
              <a:gd name="connsiteY1" fmla="*/ 1426455 h 2282757"/>
              <a:gd name="connsiteX2" fmla="*/ 1435902 w 2447056"/>
              <a:gd name="connsiteY2" fmla="*/ 1609996 h 2282757"/>
              <a:gd name="connsiteX3" fmla="*/ 1669353 w 2447056"/>
              <a:gd name="connsiteY3" fmla="*/ 1152055 h 2282757"/>
              <a:gd name="connsiteX4" fmla="*/ 8248 w 2447056"/>
              <a:gd name="connsiteY4" fmla="*/ 1150418 h 2282757"/>
              <a:gd name="connsiteX5" fmla="*/ 2447056 w 2447056"/>
              <a:gd name="connsiteY5" fmla="*/ 1150418 h 2282757"/>
              <a:gd name="connsiteX6" fmla="*/ 2447056 w 2447056"/>
              <a:gd name="connsiteY6" fmla="*/ 1152055 h 2282757"/>
              <a:gd name="connsiteX7" fmla="*/ 2438808 w 2447056"/>
              <a:gd name="connsiteY7" fmla="*/ 1152055 h 2282757"/>
              <a:gd name="connsiteX8" fmla="*/ 2438808 w 2447056"/>
              <a:gd name="connsiteY8" fmla="*/ 2282757 h 2282757"/>
              <a:gd name="connsiteX9" fmla="*/ 8248 w 2447056"/>
              <a:gd name="connsiteY9" fmla="*/ 2282757 h 2282757"/>
              <a:gd name="connsiteX10" fmla="*/ 8248 w 2447056"/>
              <a:gd name="connsiteY10" fmla="*/ 1152055 h 2282757"/>
              <a:gd name="connsiteX11" fmla="*/ 2438808 w 2447056"/>
              <a:gd name="connsiteY11" fmla="*/ 1040409 h 2282757"/>
              <a:gd name="connsiteX12" fmla="*/ 2447056 w 2447056"/>
              <a:gd name="connsiteY12" fmla="*/ 1040409 h 2282757"/>
              <a:gd name="connsiteX13" fmla="*/ 2447056 w 2447056"/>
              <a:gd name="connsiteY13" fmla="*/ 1042046 h 2282757"/>
              <a:gd name="connsiteX14" fmla="*/ 2438808 w 2447056"/>
              <a:gd name="connsiteY14" fmla="*/ 1042046 h 2282757"/>
              <a:gd name="connsiteX15" fmla="*/ 1272664 w 2447056"/>
              <a:gd name="connsiteY15" fmla="*/ 1040409 h 2282757"/>
              <a:gd name="connsiteX16" fmla="*/ 1726268 w 2447056"/>
              <a:gd name="connsiteY16" fmla="*/ 1040409 h 2282757"/>
              <a:gd name="connsiteX17" fmla="*/ 1725433 w 2447056"/>
              <a:gd name="connsiteY17" fmla="*/ 1042046 h 2282757"/>
              <a:gd name="connsiteX18" fmla="*/ 1271829 w 2447056"/>
              <a:gd name="connsiteY18" fmla="*/ 1042046 h 2282757"/>
              <a:gd name="connsiteX19" fmla="*/ 0 w 2447056"/>
              <a:gd name="connsiteY19" fmla="*/ 718041 h 2282757"/>
              <a:gd name="connsiteX20" fmla="*/ 2438808 w 2447056"/>
              <a:gd name="connsiteY20" fmla="*/ 718041 h 2282757"/>
              <a:gd name="connsiteX21" fmla="*/ 2438808 w 2447056"/>
              <a:gd name="connsiteY21" fmla="*/ 719678 h 2282757"/>
              <a:gd name="connsiteX22" fmla="*/ 2438808 w 2447056"/>
              <a:gd name="connsiteY22" fmla="*/ 1040409 h 2282757"/>
              <a:gd name="connsiteX23" fmla="*/ 1726268 w 2447056"/>
              <a:gd name="connsiteY23" fmla="*/ 1040409 h 2282757"/>
              <a:gd name="connsiteX24" fmla="*/ 1889771 w 2447056"/>
              <a:gd name="connsiteY24" fmla="*/ 719678 h 2282757"/>
              <a:gd name="connsiteX25" fmla="*/ 1436167 w 2447056"/>
              <a:gd name="connsiteY25" fmla="*/ 719678 h 2282757"/>
              <a:gd name="connsiteX26" fmla="*/ 1272664 w 2447056"/>
              <a:gd name="connsiteY26" fmla="*/ 1040409 h 2282757"/>
              <a:gd name="connsiteX27" fmla="*/ 8248 w 2447056"/>
              <a:gd name="connsiteY27" fmla="*/ 1040409 h 2282757"/>
              <a:gd name="connsiteX28" fmla="*/ 8248 w 2447056"/>
              <a:gd name="connsiteY28" fmla="*/ 719678 h 2282757"/>
              <a:gd name="connsiteX29" fmla="*/ 0 w 2447056"/>
              <a:gd name="connsiteY29" fmla="*/ 719678 h 2282757"/>
              <a:gd name="connsiteX30" fmla="*/ 1493083 w 2447056"/>
              <a:gd name="connsiteY30" fmla="*/ 608032 h 2282757"/>
              <a:gd name="connsiteX31" fmla="*/ 1946687 w 2447056"/>
              <a:gd name="connsiteY31" fmla="*/ 608032 h 2282757"/>
              <a:gd name="connsiteX32" fmla="*/ 1945852 w 2447056"/>
              <a:gd name="connsiteY32" fmla="*/ 609669 h 2282757"/>
              <a:gd name="connsiteX33" fmla="*/ 1492248 w 2447056"/>
              <a:gd name="connsiteY33" fmla="*/ 609669 h 2282757"/>
              <a:gd name="connsiteX34" fmla="*/ 0 w 2447056"/>
              <a:gd name="connsiteY34" fmla="*/ 608032 h 2282757"/>
              <a:gd name="connsiteX35" fmla="*/ 8248 w 2447056"/>
              <a:gd name="connsiteY35" fmla="*/ 608032 h 2282757"/>
              <a:gd name="connsiteX36" fmla="*/ 8248 w 2447056"/>
              <a:gd name="connsiteY36" fmla="*/ 609669 h 2282757"/>
              <a:gd name="connsiteX37" fmla="*/ 0 w 2447056"/>
              <a:gd name="connsiteY37" fmla="*/ 609669 h 2282757"/>
              <a:gd name="connsiteX38" fmla="*/ 8248 w 2447056"/>
              <a:gd name="connsiteY38" fmla="*/ 0 h 2282757"/>
              <a:gd name="connsiteX39" fmla="*/ 2438808 w 2447056"/>
              <a:gd name="connsiteY39" fmla="*/ 0 h 2282757"/>
              <a:gd name="connsiteX40" fmla="*/ 2438808 w 2447056"/>
              <a:gd name="connsiteY40" fmla="*/ 608032 h 2282757"/>
              <a:gd name="connsiteX41" fmla="*/ 1946687 w 2447056"/>
              <a:gd name="connsiteY41" fmla="*/ 608032 h 2282757"/>
              <a:gd name="connsiteX42" fmla="*/ 2104148 w 2447056"/>
              <a:gd name="connsiteY42" fmla="*/ 299152 h 2282757"/>
              <a:gd name="connsiteX43" fmla="*/ 1744110 w 2447056"/>
              <a:gd name="connsiteY43" fmla="*/ 115611 h 2282757"/>
              <a:gd name="connsiteX44" fmla="*/ 1493083 w 2447056"/>
              <a:gd name="connsiteY44" fmla="*/ 608032 h 2282757"/>
              <a:gd name="connsiteX45" fmla="*/ 8248 w 2447056"/>
              <a:gd name="connsiteY45" fmla="*/ 608032 h 2282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2447056" h="2282757">
                <a:moveTo>
                  <a:pt x="1215749" y="1152055"/>
                </a:moveTo>
                <a:lnTo>
                  <a:pt x="1075864" y="1426455"/>
                </a:lnTo>
                <a:lnTo>
                  <a:pt x="1435902" y="1609996"/>
                </a:lnTo>
                <a:lnTo>
                  <a:pt x="1669353" y="1152055"/>
                </a:lnTo>
                <a:close/>
                <a:moveTo>
                  <a:pt x="8248" y="1150418"/>
                </a:moveTo>
                <a:lnTo>
                  <a:pt x="2447056" y="1150418"/>
                </a:lnTo>
                <a:lnTo>
                  <a:pt x="2447056" y="1152055"/>
                </a:lnTo>
                <a:lnTo>
                  <a:pt x="2438808" y="1152055"/>
                </a:lnTo>
                <a:lnTo>
                  <a:pt x="2438808" y="2282757"/>
                </a:lnTo>
                <a:lnTo>
                  <a:pt x="8248" y="2282757"/>
                </a:lnTo>
                <a:lnTo>
                  <a:pt x="8248" y="1152055"/>
                </a:lnTo>
                <a:close/>
                <a:moveTo>
                  <a:pt x="2438808" y="1040409"/>
                </a:moveTo>
                <a:lnTo>
                  <a:pt x="2447056" y="1040409"/>
                </a:lnTo>
                <a:lnTo>
                  <a:pt x="2447056" y="1042046"/>
                </a:lnTo>
                <a:lnTo>
                  <a:pt x="2438808" y="1042046"/>
                </a:lnTo>
                <a:close/>
                <a:moveTo>
                  <a:pt x="1272664" y="1040409"/>
                </a:moveTo>
                <a:lnTo>
                  <a:pt x="1726268" y="1040409"/>
                </a:lnTo>
                <a:lnTo>
                  <a:pt x="1725433" y="1042046"/>
                </a:lnTo>
                <a:lnTo>
                  <a:pt x="1271829" y="1042046"/>
                </a:lnTo>
                <a:close/>
                <a:moveTo>
                  <a:pt x="0" y="718041"/>
                </a:moveTo>
                <a:lnTo>
                  <a:pt x="2438808" y="718041"/>
                </a:lnTo>
                <a:lnTo>
                  <a:pt x="2438808" y="719678"/>
                </a:lnTo>
                <a:lnTo>
                  <a:pt x="2438808" y="1040409"/>
                </a:lnTo>
                <a:lnTo>
                  <a:pt x="1726268" y="1040409"/>
                </a:lnTo>
                <a:lnTo>
                  <a:pt x="1889771" y="719678"/>
                </a:lnTo>
                <a:lnTo>
                  <a:pt x="1436167" y="719678"/>
                </a:lnTo>
                <a:lnTo>
                  <a:pt x="1272664" y="1040409"/>
                </a:lnTo>
                <a:lnTo>
                  <a:pt x="8248" y="1040409"/>
                </a:lnTo>
                <a:lnTo>
                  <a:pt x="8248" y="719678"/>
                </a:lnTo>
                <a:lnTo>
                  <a:pt x="0" y="719678"/>
                </a:lnTo>
                <a:close/>
                <a:moveTo>
                  <a:pt x="1493083" y="608032"/>
                </a:moveTo>
                <a:lnTo>
                  <a:pt x="1946687" y="608032"/>
                </a:lnTo>
                <a:lnTo>
                  <a:pt x="1945852" y="609669"/>
                </a:lnTo>
                <a:lnTo>
                  <a:pt x="1492248" y="609669"/>
                </a:lnTo>
                <a:close/>
                <a:moveTo>
                  <a:pt x="0" y="608032"/>
                </a:moveTo>
                <a:lnTo>
                  <a:pt x="8248" y="608032"/>
                </a:lnTo>
                <a:lnTo>
                  <a:pt x="8248" y="609669"/>
                </a:lnTo>
                <a:lnTo>
                  <a:pt x="0" y="609669"/>
                </a:lnTo>
                <a:close/>
                <a:moveTo>
                  <a:pt x="8248" y="0"/>
                </a:moveTo>
                <a:lnTo>
                  <a:pt x="2438808" y="0"/>
                </a:lnTo>
                <a:lnTo>
                  <a:pt x="2438808" y="608032"/>
                </a:lnTo>
                <a:lnTo>
                  <a:pt x="1946687" y="608032"/>
                </a:lnTo>
                <a:lnTo>
                  <a:pt x="2104148" y="299152"/>
                </a:lnTo>
                <a:lnTo>
                  <a:pt x="1744110" y="115611"/>
                </a:lnTo>
                <a:lnTo>
                  <a:pt x="1493083" y="608032"/>
                </a:lnTo>
                <a:lnTo>
                  <a:pt x="8248" y="608032"/>
                </a:lnTo>
                <a:close/>
              </a:path>
            </a:pathLst>
          </a:custGeom>
          <a:solidFill>
            <a:srgbClr val="000000">
              <a:alpha val="50196"/>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LID4096" sz="1800" b="0" i="0" u="none" strike="noStrike" cap="none" normalizeH="0" baseline="0">
              <a:ln>
                <a:noFill/>
              </a:ln>
              <a:solidFill>
                <a:schemeClr val="tx1"/>
              </a:solidFill>
              <a:effectLst/>
              <a:latin typeface="Arial" pitchFamily="34" charset="0"/>
            </a:endParaRPr>
          </a:p>
        </p:txBody>
      </p:sp>
      <p:sp>
        <p:nvSpPr>
          <p:cNvPr id="31" name="Freeform: Shape 30">
            <a:extLst>
              <a:ext uri="{FF2B5EF4-FFF2-40B4-BE49-F238E27FC236}">
                <a16:creationId xmlns:a16="http://schemas.microsoft.com/office/drawing/2014/main" id="{00332DE0-4212-E74B-709C-55E7D041BF13}"/>
              </a:ext>
            </a:extLst>
          </p:cNvPr>
          <p:cNvSpPr/>
          <p:nvPr/>
        </p:nvSpPr>
        <p:spPr bwMode="auto">
          <a:xfrm>
            <a:off x="1665605" y="2125123"/>
            <a:ext cx="2447056" cy="2282757"/>
          </a:xfrm>
          <a:custGeom>
            <a:avLst/>
            <a:gdLst>
              <a:gd name="connsiteX0" fmla="*/ 1371465 w 2447056"/>
              <a:gd name="connsiteY0" fmla="*/ 1577147 h 2282757"/>
              <a:gd name="connsiteX1" fmla="*/ 1435902 w 2447056"/>
              <a:gd name="connsiteY1" fmla="*/ 1609996 h 2282757"/>
              <a:gd name="connsiteX2" fmla="*/ 1452648 w 2447056"/>
              <a:gd name="connsiteY2" fmla="*/ 1577147 h 2282757"/>
              <a:gd name="connsiteX3" fmla="*/ 2438808 w 2447056"/>
              <a:gd name="connsiteY3" fmla="*/ 1467238 h 2282757"/>
              <a:gd name="connsiteX4" fmla="*/ 2441893 w 2447056"/>
              <a:gd name="connsiteY4" fmla="*/ 1467238 h 2282757"/>
              <a:gd name="connsiteX5" fmla="*/ 2441893 w 2447056"/>
              <a:gd name="connsiteY5" fmla="*/ 1568838 h 2282757"/>
              <a:gd name="connsiteX6" fmla="*/ 2438808 w 2447056"/>
              <a:gd name="connsiteY6" fmla="*/ 1568838 h 2282757"/>
              <a:gd name="connsiteX7" fmla="*/ 1155865 w 2447056"/>
              <a:gd name="connsiteY7" fmla="*/ 1467238 h 2282757"/>
              <a:gd name="connsiteX8" fmla="*/ 1508678 w 2447056"/>
              <a:gd name="connsiteY8" fmla="*/ 1467238 h 2282757"/>
              <a:gd name="connsiteX9" fmla="*/ 1504442 w 2447056"/>
              <a:gd name="connsiteY9" fmla="*/ 1475547 h 2282757"/>
              <a:gd name="connsiteX10" fmla="*/ 1172164 w 2447056"/>
              <a:gd name="connsiteY10" fmla="*/ 1475547 h 2282757"/>
              <a:gd name="connsiteX11" fmla="*/ 8248 w 2447056"/>
              <a:gd name="connsiteY11" fmla="*/ 1150418 h 2282757"/>
              <a:gd name="connsiteX12" fmla="*/ 2447056 w 2447056"/>
              <a:gd name="connsiteY12" fmla="*/ 1150418 h 2282757"/>
              <a:gd name="connsiteX13" fmla="*/ 2447056 w 2447056"/>
              <a:gd name="connsiteY13" fmla="*/ 1152055 h 2282757"/>
              <a:gd name="connsiteX14" fmla="*/ 2438808 w 2447056"/>
              <a:gd name="connsiteY14" fmla="*/ 1152055 h 2282757"/>
              <a:gd name="connsiteX15" fmla="*/ 2438808 w 2447056"/>
              <a:gd name="connsiteY15" fmla="*/ 1467238 h 2282757"/>
              <a:gd name="connsiteX16" fmla="*/ 1508678 w 2447056"/>
              <a:gd name="connsiteY16" fmla="*/ 1467238 h 2282757"/>
              <a:gd name="connsiteX17" fmla="*/ 1669353 w 2447056"/>
              <a:gd name="connsiteY17" fmla="*/ 1152055 h 2282757"/>
              <a:gd name="connsiteX18" fmla="*/ 1215749 w 2447056"/>
              <a:gd name="connsiteY18" fmla="*/ 1152055 h 2282757"/>
              <a:gd name="connsiteX19" fmla="*/ 1075864 w 2447056"/>
              <a:gd name="connsiteY19" fmla="*/ 1426455 h 2282757"/>
              <a:gd name="connsiteX20" fmla="*/ 1155865 w 2447056"/>
              <a:gd name="connsiteY20" fmla="*/ 1467238 h 2282757"/>
              <a:gd name="connsiteX21" fmla="*/ 11333 w 2447056"/>
              <a:gd name="connsiteY21" fmla="*/ 1467238 h 2282757"/>
              <a:gd name="connsiteX22" fmla="*/ 11333 w 2447056"/>
              <a:gd name="connsiteY22" fmla="*/ 1568838 h 2282757"/>
              <a:gd name="connsiteX23" fmla="*/ 2438808 w 2447056"/>
              <a:gd name="connsiteY23" fmla="*/ 1568838 h 2282757"/>
              <a:gd name="connsiteX24" fmla="*/ 2438808 w 2447056"/>
              <a:gd name="connsiteY24" fmla="*/ 2282757 h 2282757"/>
              <a:gd name="connsiteX25" fmla="*/ 8248 w 2447056"/>
              <a:gd name="connsiteY25" fmla="*/ 2282757 h 2282757"/>
              <a:gd name="connsiteX26" fmla="*/ 8248 w 2447056"/>
              <a:gd name="connsiteY26" fmla="*/ 1577147 h 2282757"/>
              <a:gd name="connsiteX27" fmla="*/ 6189 w 2447056"/>
              <a:gd name="connsiteY27" fmla="*/ 1577147 h 2282757"/>
              <a:gd name="connsiteX28" fmla="*/ 6189 w 2447056"/>
              <a:gd name="connsiteY28" fmla="*/ 1475547 h 2282757"/>
              <a:gd name="connsiteX29" fmla="*/ 8248 w 2447056"/>
              <a:gd name="connsiteY29" fmla="*/ 1475547 h 2282757"/>
              <a:gd name="connsiteX30" fmla="*/ 8248 w 2447056"/>
              <a:gd name="connsiteY30" fmla="*/ 1152055 h 2282757"/>
              <a:gd name="connsiteX31" fmla="*/ 2438808 w 2447056"/>
              <a:gd name="connsiteY31" fmla="*/ 1040409 h 2282757"/>
              <a:gd name="connsiteX32" fmla="*/ 2447056 w 2447056"/>
              <a:gd name="connsiteY32" fmla="*/ 1040409 h 2282757"/>
              <a:gd name="connsiteX33" fmla="*/ 2447056 w 2447056"/>
              <a:gd name="connsiteY33" fmla="*/ 1042046 h 2282757"/>
              <a:gd name="connsiteX34" fmla="*/ 2438808 w 2447056"/>
              <a:gd name="connsiteY34" fmla="*/ 1042046 h 2282757"/>
              <a:gd name="connsiteX35" fmla="*/ 1272664 w 2447056"/>
              <a:gd name="connsiteY35" fmla="*/ 1040409 h 2282757"/>
              <a:gd name="connsiteX36" fmla="*/ 1726268 w 2447056"/>
              <a:gd name="connsiteY36" fmla="*/ 1040409 h 2282757"/>
              <a:gd name="connsiteX37" fmla="*/ 1725433 w 2447056"/>
              <a:gd name="connsiteY37" fmla="*/ 1042046 h 2282757"/>
              <a:gd name="connsiteX38" fmla="*/ 1271829 w 2447056"/>
              <a:gd name="connsiteY38" fmla="*/ 1042046 h 2282757"/>
              <a:gd name="connsiteX39" fmla="*/ 0 w 2447056"/>
              <a:gd name="connsiteY39" fmla="*/ 718041 h 2282757"/>
              <a:gd name="connsiteX40" fmla="*/ 2438808 w 2447056"/>
              <a:gd name="connsiteY40" fmla="*/ 718041 h 2282757"/>
              <a:gd name="connsiteX41" fmla="*/ 2438808 w 2447056"/>
              <a:gd name="connsiteY41" fmla="*/ 719678 h 2282757"/>
              <a:gd name="connsiteX42" fmla="*/ 2438808 w 2447056"/>
              <a:gd name="connsiteY42" fmla="*/ 1040409 h 2282757"/>
              <a:gd name="connsiteX43" fmla="*/ 1726268 w 2447056"/>
              <a:gd name="connsiteY43" fmla="*/ 1040409 h 2282757"/>
              <a:gd name="connsiteX44" fmla="*/ 1889771 w 2447056"/>
              <a:gd name="connsiteY44" fmla="*/ 719678 h 2282757"/>
              <a:gd name="connsiteX45" fmla="*/ 1436167 w 2447056"/>
              <a:gd name="connsiteY45" fmla="*/ 719678 h 2282757"/>
              <a:gd name="connsiteX46" fmla="*/ 1272664 w 2447056"/>
              <a:gd name="connsiteY46" fmla="*/ 1040409 h 2282757"/>
              <a:gd name="connsiteX47" fmla="*/ 8248 w 2447056"/>
              <a:gd name="connsiteY47" fmla="*/ 1040409 h 2282757"/>
              <a:gd name="connsiteX48" fmla="*/ 8248 w 2447056"/>
              <a:gd name="connsiteY48" fmla="*/ 719678 h 2282757"/>
              <a:gd name="connsiteX49" fmla="*/ 0 w 2447056"/>
              <a:gd name="connsiteY49" fmla="*/ 719678 h 2282757"/>
              <a:gd name="connsiteX50" fmla="*/ 1493083 w 2447056"/>
              <a:gd name="connsiteY50" fmla="*/ 608032 h 2282757"/>
              <a:gd name="connsiteX51" fmla="*/ 1946687 w 2447056"/>
              <a:gd name="connsiteY51" fmla="*/ 608032 h 2282757"/>
              <a:gd name="connsiteX52" fmla="*/ 1945852 w 2447056"/>
              <a:gd name="connsiteY52" fmla="*/ 609669 h 2282757"/>
              <a:gd name="connsiteX53" fmla="*/ 1492248 w 2447056"/>
              <a:gd name="connsiteY53" fmla="*/ 609669 h 2282757"/>
              <a:gd name="connsiteX54" fmla="*/ 0 w 2447056"/>
              <a:gd name="connsiteY54" fmla="*/ 608032 h 2282757"/>
              <a:gd name="connsiteX55" fmla="*/ 8248 w 2447056"/>
              <a:gd name="connsiteY55" fmla="*/ 608032 h 2282757"/>
              <a:gd name="connsiteX56" fmla="*/ 8248 w 2447056"/>
              <a:gd name="connsiteY56" fmla="*/ 609669 h 2282757"/>
              <a:gd name="connsiteX57" fmla="*/ 0 w 2447056"/>
              <a:gd name="connsiteY57" fmla="*/ 609669 h 2282757"/>
              <a:gd name="connsiteX58" fmla="*/ 2438808 w 2447056"/>
              <a:gd name="connsiteY58" fmla="*/ 162094 h 2282757"/>
              <a:gd name="connsiteX59" fmla="*/ 2441893 w 2447056"/>
              <a:gd name="connsiteY59" fmla="*/ 162094 h 2282757"/>
              <a:gd name="connsiteX60" fmla="*/ 2441893 w 2447056"/>
              <a:gd name="connsiteY60" fmla="*/ 263694 h 2282757"/>
              <a:gd name="connsiteX61" fmla="*/ 2438808 w 2447056"/>
              <a:gd name="connsiteY61" fmla="*/ 263694 h 2282757"/>
              <a:gd name="connsiteX62" fmla="*/ 1720414 w 2447056"/>
              <a:gd name="connsiteY62" fmla="*/ 162094 h 2282757"/>
              <a:gd name="connsiteX63" fmla="*/ 1835292 w 2447056"/>
              <a:gd name="connsiteY63" fmla="*/ 162094 h 2282757"/>
              <a:gd name="connsiteX64" fmla="*/ 1851591 w 2447056"/>
              <a:gd name="connsiteY64" fmla="*/ 170403 h 2282757"/>
              <a:gd name="connsiteX65" fmla="*/ 1716178 w 2447056"/>
              <a:gd name="connsiteY65" fmla="*/ 170403 h 2282757"/>
              <a:gd name="connsiteX66" fmla="*/ 8248 w 2447056"/>
              <a:gd name="connsiteY66" fmla="*/ 0 h 2282757"/>
              <a:gd name="connsiteX67" fmla="*/ 2438808 w 2447056"/>
              <a:gd name="connsiteY67" fmla="*/ 0 h 2282757"/>
              <a:gd name="connsiteX68" fmla="*/ 2438808 w 2447056"/>
              <a:gd name="connsiteY68" fmla="*/ 162094 h 2282757"/>
              <a:gd name="connsiteX69" fmla="*/ 1835292 w 2447056"/>
              <a:gd name="connsiteY69" fmla="*/ 162094 h 2282757"/>
              <a:gd name="connsiteX70" fmla="*/ 1744110 w 2447056"/>
              <a:gd name="connsiteY70" fmla="*/ 115611 h 2282757"/>
              <a:gd name="connsiteX71" fmla="*/ 1720414 w 2447056"/>
              <a:gd name="connsiteY71" fmla="*/ 162094 h 2282757"/>
              <a:gd name="connsiteX72" fmla="*/ 11333 w 2447056"/>
              <a:gd name="connsiteY72" fmla="*/ 162094 h 2282757"/>
              <a:gd name="connsiteX73" fmla="*/ 11333 w 2447056"/>
              <a:gd name="connsiteY73" fmla="*/ 263694 h 2282757"/>
              <a:gd name="connsiteX74" fmla="*/ 2438808 w 2447056"/>
              <a:gd name="connsiteY74" fmla="*/ 263694 h 2282757"/>
              <a:gd name="connsiteX75" fmla="*/ 2438808 w 2447056"/>
              <a:gd name="connsiteY75" fmla="*/ 608032 h 2282757"/>
              <a:gd name="connsiteX76" fmla="*/ 1946687 w 2447056"/>
              <a:gd name="connsiteY76" fmla="*/ 608032 h 2282757"/>
              <a:gd name="connsiteX77" fmla="*/ 2104148 w 2447056"/>
              <a:gd name="connsiteY77" fmla="*/ 299152 h 2282757"/>
              <a:gd name="connsiteX78" fmla="*/ 2050892 w 2447056"/>
              <a:gd name="connsiteY78" fmla="*/ 272003 h 2282757"/>
              <a:gd name="connsiteX79" fmla="*/ 1664385 w 2447056"/>
              <a:gd name="connsiteY79" fmla="*/ 272003 h 2282757"/>
              <a:gd name="connsiteX80" fmla="*/ 1493083 w 2447056"/>
              <a:gd name="connsiteY80" fmla="*/ 608032 h 2282757"/>
              <a:gd name="connsiteX81" fmla="*/ 8248 w 2447056"/>
              <a:gd name="connsiteY81" fmla="*/ 608032 h 2282757"/>
              <a:gd name="connsiteX82" fmla="*/ 8248 w 2447056"/>
              <a:gd name="connsiteY82" fmla="*/ 272003 h 2282757"/>
              <a:gd name="connsiteX83" fmla="*/ 6189 w 2447056"/>
              <a:gd name="connsiteY83" fmla="*/ 272003 h 2282757"/>
              <a:gd name="connsiteX84" fmla="*/ 6189 w 2447056"/>
              <a:gd name="connsiteY84" fmla="*/ 170403 h 2282757"/>
              <a:gd name="connsiteX85" fmla="*/ 8248 w 2447056"/>
              <a:gd name="connsiteY85" fmla="*/ 170403 h 2282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2447056" h="2282757">
                <a:moveTo>
                  <a:pt x="1371465" y="1577147"/>
                </a:moveTo>
                <a:lnTo>
                  <a:pt x="1435902" y="1609996"/>
                </a:lnTo>
                <a:lnTo>
                  <a:pt x="1452648" y="1577147"/>
                </a:lnTo>
                <a:close/>
                <a:moveTo>
                  <a:pt x="2438808" y="1467238"/>
                </a:moveTo>
                <a:lnTo>
                  <a:pt x="2441893" y="1467238"/>
                </a:lnTo>
                <a:lnTo>
                  <a:pt x="2441893" y="1568838"/>
                </a:lnTo>
                <a:lnTo>
                  <a:pt x="2438808" y="1568838"/>
                </a:lnTo>
                <a:close/>
                <a:moveTo>
                  <a:pt x="1155865" y="1467238"/>
                </a:moveTo>
                <a:lnTo>
                  <a:pt x="1508678" y="1467238"/>
                </a:lnTo>
                <a:lnTo>
                  <a:pt x="1504442" y="1475547"/>
                </a:lnTo>
                <a:lnTo>
                  <a:pt x="1172164" y="1475547"/>
                </a:lnTo>
                <a:close/>
                <a:moveTo>
                  <a:pt x="8248" y="1150418"/>
                </a:moveTo>
                <a:lnTo>
                  <a:pt x="2447056" y="1150418"/>
                </a:lnTo>
                <a:lnTo>
                  <a:pt x="2447056" y="1152055"/>
                </a:lnTo>
                <a:lnTo>
                  <a:pt x="2438808" y="1152055"/>
                </a:lnTo>
                <a:lnTo>
                  <a:pt x="2438808" y="1467238"/>
                </a:lnTo>
                <a:lnTo>
                  <a:pt x="1508678" y="1467238"/>
                </a:lnTo>
                <a:lnTo>
                  <a:pt x="1669353" y="1152055"/>
                </a:lnTo>
                <a:lnTo>
                  <a:pt x="1215749" y="1152055"/>
                </a:lnTo>
                <a:lnTo>
                  <a:pt x="1075864" y="1426455"/>
                </a:lnTo>
                <a:lnTo>
                  <a:pt x="1155865" y="1467238"/>
                </a:lnTo>
                <a:lnTo>
                  <a:pt x="11333" y="1467238"/>
                </a:lnTo>
                <a:lnTo>
                  <a:pt x="11333" y="1568838"/>
                </a:lnTo>
                <a:lnTo>
                  <a:pt x="2438808" y="1568838"/>
                </a:lnTo>
                <a:lnTo>
                  <a:pt x="2438808" y="2282757"/>
                </a:lnTo>
                <a:lnTo>
                  <a:pt x="8248" y="2282757"/>
                </a:lnTo>
                <a:lnTo>
                  <a:pt x="8248" y="1577147"/>
                </a:lnTo>
                <a:lnTo>
                  <a:pt x="6189" y="1577147"/>
                </a:lnTo>
                <a:lnTo>
                  <a:pt x="6189" y="1475547"/>
                </a:lnTo>
                <a:lnTo>
                  <a:pt x="8248" y="1475547"/>
                </a:lnTo>
                <a:lnTo>
                  <a:pt x="8248" y="1152055"/>
                </a:lnTo>
                <a:close/>
                <a:moveTo>
                  <a:pt x="2438808" y="1040409"/>
                </a:moveTo>
                <a:lnTo>
                  <a:pt x="2447056" y="1040409"/>
                </a:lnTo>
                <a:lnTo>
                  <a:pt x="2447056" y="1042046"/>
                </a:lnTo>
                <a:lnTo>
                  <a:pt x="2438808" y="1042046"/>
                </a:lnTo>
                <a:close/>
                <a:moveTo>
                  <a:pt x="1272664" y="1040409"/>
                </a:moveTo>
                <a:lnTo>
                  <a:pt x="1726268" y="1040409"/>
                </a:lnTo>
                <a:lnTo>
                  <a:pt x="1725433" y="1042046"/>
                </a:lnTo>
                <a:lnTo>
                  <a:pt x="1271829" y="1042046"/>
                </a:lnTo>
                <a:close/>
                <a:moveTo>
                  <a:pt x="0" y="718041"/>
                </a:moveTo>
                <a:lnTo>
                  <a:pt x="2438808" y="718041"/>
                </a:lnTo>
                <a:lnTo>
                  <a:pt x="2438808" y="719678"/>
                </a:lnTo>
                <a:lnTo>
                  <a:pt x="2438808" y="1040409"/>
                </a:lnTo>
                <a:lnTo>
                  <a:pt x="1726268" y="1040409"/>
                </a:lnTo>
                <a:lnTo>
                  <a:pt x="1889771" y="719678"/>
                </a:lnTo>
                <a:lnTo>
                  <a:pt x="1436167" y="719678"/>
                </a:lnTo>
                <a:lnTo>
                  <a:pt x="1272664" y="1040409"/>
                </a:lnTo>
                <a:lnTo>
                  <a:pt x="8248" y="1040409"/>
                </a:lnTo>
                <a:lnTo>
                  <a:pt x="8248" y="719678"/>
                </a:lnTo>
                <a:lnTo>
                  <a:pt x="0" y="719678"/>
                </a:lnTo>
                <a:close/>
                <a:moveTo>
                  <a:pt x="1493083" y="608032"/>
                </a:moveTo>
                <a:lnTo>
                  <a:pt x="1946687" y="608032"/>
                </a:lnTo>
                <a:lnTo>
                  <a:pt x="1945852" y="609669"/>
                </a:lnTo>
                <a:lnTo>
                  <a:pt x="1492248" y="609669"/>
                </a:lnTo>
                <a:close/>
                <a:moveTo>
                  <a:pt x="0" y="608032"/>
                </a:moveTo>
                <a:lnTo>
                  <a:pt x="8248" y="608032"/>
                </a:lnTo>
                <a:lnTo>
                  <a:pt x="8248" y="609669"/>
                </a:lnTo>
                <a:lnTo>
                  <a:pt x="0" y="609669"/>
                </a:lnTo>
                <a:close/>
                <a:moveTo>
                  <a:pt x="2438808" y="162094"/>
                </a:moveTo>
                <a:lnTo>
                  <a:pt x="2441893" y="162094"/>
                </a:lnTo>
                <a:lnTo>
                  <a:pt x="2441893" y="263694"/>
                </a:lnTo>
                <a:lnTo>
                  <a:pt x="2438808" y="263694"/>
                </a:lnTo>
                <a:close/>
                <a:moveTo>
                  <a:pt x="1720414" y="162094"/>
                </a:moveTo>
                <a:lnTo>
                  <a:pt x="1835292" y="162094"/>
                </a:lnTo>
                <a:lnTo>
                  <a:pt x="1851591" y="170403"/>
                </a:lnTo>
                <a:lnTo>
                  <a:pt x="1716178" y="170403"/>
                </a:lnTo>
                <a:close/>
                <a:moveTo>
                  <a:pt x="8248" y="0"/>
                </a:moveTo>
                <a:lnTo>
                  <a:pt x="2438808" y="0"/>
                </a:lnTo>
                <a:lnTo>
                  <a:pt x="2438808" y="162094"/>
                </a:lnTo>
                <a:lnTo>
                  <a:pt x="1835292" y="162094"/>
                </a:lnTo>
                <a:lnTo>
                  <a:pt x="1744110" y="115611"/>
                </a:lnTo>
                <a:lnTo>
                  <a:pt x="1720414" y="162094"/>
                </a:lnTo>
                <a:lnTo>
                  <a:pt x="11333" y="162094"/>
                </a:lnTo>
                <a:lnTo>
                  <a:pt x="11333" y="263694"/>
                </a:lnTo>
                <a:lnTo>
                  <a:pt x="2438808" y="263694"/>
                </a:lnTo>
                <a:lnTo>
                  <a:pt x="2438808" y="608032"/>
                </a:lnTo>
                <a:lnTo>
                  <a:pt x="1946687" y="608032"/>
                </a:lnTo>
                <a:lnTo>
                  <a:pt x="2104148" y="299152"/>
                </a:lnTo>
                <a:lnTo>
                  <a:pt x="2050892" y="272003"/>
                </a:lnTo>
                <a:lnTo>
                  <a:pt x="1664385" y="272003"/>
                </a:lnTo>
                <a:lnTo>
                  <a:pt x="1493083" y="608032"/>
                </a:lnTo>
                <a:lnTo>
                  <a:pt x="8248" y="608032"/>
                </a:lnTo>
                <a:lnTo>
                  <a:pt x="8248" y="272003"/>
                </a:lnTo>
                <a:lnTo>
                  <a:pt x="6189" y="272003"/>
                </a:lnTo>
                <a:lnTo>
                  <a:pt x="6189" y="170403"/>
                </a:lnTo>
                <a:lnTo>
                  <a:pt x="8248" y="170403"/>
                </a:lnTo>
                <a:close/>
              </a:path>
            </a:pathLst>
          </a:custGeom>
          <a:solidFill>
            <a:srgbClr val="000000">
              <a:alpha val="50196"/>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LID4096" sz="1800" b="0" i="0" u="none" strike="noStrike" cap="none" normalizeH="0" baseline="0">
              <a:ln>
                <a:noFill/>
              </a:ln>
              <a:solidFill>
                <a:schemeClr val="tx1"/>
              </a:solidFill>
              <a:effectLst/>
              <a:latin typeface="Arial" pitchFamily="34" charset="0"/>
            </a:endParaRPr>
          </a:p>
        </p:txBody>
      </p:sp>
    </p:spTree>
    <p:extLst>
      <p:ext uri="{BB962C8B-B14F-4D97-AF65-F5344CB8AC3E}">
        <p14:creationId xmlns:p14="http://schemas.microsoft.com/office/powerpoint/2010/main" val="398347792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8"/>
                                        </p:tgtEl>
                                        <p:attrNameLst>
                                          <p:attrName>style.visibility</p:attrName>
                                        </p:attrNameLst>
                                      </p:cBhvr>
                                      <p:to>
                                        <p:strVal val="visible"/>
                                      </p:to>
                                    </p:set>
                                  </p:childTnLst>
                                </p:cTn>
                              </p:par>
                              <p:par>
                                <p:cTn id="9" presetID="1" presetClass="exit" presetSubtype="0" fill="hold" nodeType="withEffect">
                                  <p:stCondLst>
                                    <p:cond delay="0"/>
                                  </p:stCondLst>
                                  <p:childTnLst>
                                    <p:set>
                                      <p:cBhvr>
                                        <p:cTn id="10" dur="1" fill="hold">
                                          <p:stCondLst>
                                            <p:cond delay="0"/>
                                          </p:stCondLst>
                                        </p:cTn>
                                        <p:tgtEl>
                                          <p:spTgt spid="75"/>
                                        </p:tgtEl>
                                        <p:attrNameLst>
                                          <p:attrName>style.visibility</p:attrName>
                                        </p:attrNameLst>
                                      </p:cBhvr>
                                      <p:to>
                                        <p:strVal val="hidden"/>
                                      </p:to>
                                    </p:set>
                                  </p:childTnLst>
                                </p:cTn>
                              </p:par>
                              <p:par>
                                <p:cTn id="11" presetID="1" presetClass="exit" presetSubtype="0" fill="hold" nodeType="withEffect">
                                  <p:stCondLst>
                                    <p:cond delay="0"/>
                                  </p:stCondLst>
                                  <p:childTnLst>
                                    <p:set>
                                      <p:cBhvr>
                                        <p:cTn id="12" dur="1" fill="hold">
                                          <p:stCondLst>
                                            <p:cond delay="0"/>
                                          </p:stCondLst>
                                        </p:cTn>
                                        <p:tgtEl>
                                          <p:spTgt spid="76"/>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3"/>
                                        </p:tgtEl>
                                        <p:attrNameLst>
                                          <p:attrName>style.visibility</p:attrName>
                                        </p:attrNameLst>
                                      </p:cBhvr>
                                      <p:to>
                                        <p:strVal val="visible"/>
                                      </p:to>
                                    </p:set>
                                  </p:childTnLst>
                                </p:cTn>
                              </p:par>
                              <p:par>
                                <p:cTn id="17" presetID="1" presetClass="exit" presetSubtype="0" fill="hold" grpId="1" nodeType="withEffect">
                                  <p:stCondLst>
                                    <p:cond delay="0"/>
                                  </p:stCondLst>
                                  <p:childTnLst>
                                    <p:set>
                                      <p:cBhvr>
                                        <p:cTn id="18" dur="1" fill="hold">
                                          <p:stCondLst>
                                            <p:cond delay="0"/>
                                          </p:stCondLst>
                                        </p:cTn>
                                        <p:tgtEl>
                                          <p:spTgt spid="8"/>
                                        </p:tgtEl>
                                        <p:attrNameLst>
                                          <p:attrName>style.visibility</p:attrName>
                                        </p:attrNameLst>
                                      </p:cBhvr>
                                      <p:to>
                                        <p:strVal val="hidden"/>
                                      </p:to>
                                    </p:set>
                                  </p:childTnLst>
                                </p:cTn>
                              </p:par>
                              <p:par>
                                <p:cTn id="19" presetID="1" presetClass="entr" presetSubtype="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par>
                                <p:cTn id="21" presetID="1" presetClass="exit" presetSubtype="0" fill="hold" nodeType="withEffect">
                                  <p:stCondLst>
                                    <p:cond delay="0"/>
                                  </p:stCondLst>
                                  <p:childTnLst>
                                    <p:set>
                                      <p:cBhvr>
                                        <p:cTn id="22" dur="1" fill="hold">
                                          <p:stCondLst>
                                            <p:cond delay="0"/>
                                          </p:stCondLst>
                                        </p:cTn>
                                        <p:tgtEl>
                                          <p:spTgt spid="66"/>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7"/>
                                        </p:tgtEl>
                                        <p:attrNameLst>
                                          <p:attrName>style.visibility</p:attrName>
                                        </p:attrNameLst>
                                      </p:cBhvr>
                                      <p:to>
                                        <p:strVal val="visible"/>
                                      </p:to>
                                    </p:set>
                                  </p:childTnLst>
                                </p:cTn>
                              </p:par>
                              <p:par>
                                <p:cTn id="27" presetID="1" presetClass="exit" presetSubtype="0" fill="hold" nodeType="withEffect">
                                  <p:stCondLst>
                                    <p:cond delay="0"/>
                                  </p:stCondLst>
                                  <p:childTnLst>
                                    <p:set>
                                      <p:cBhvr>
                                        <p:cTn id="28" dur="1" fill="hold">
                                          <p:stCondLst>
                                            <p:cond delay="0"/>
                                          </p:stCondLst>
                                        </p:cTn>
                                        <p:tgtEl>
                                          <p:spTgt spid="60"/>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20"/>
                                        </p:tgtEl>
                                        <p:attrNameLst>
                                          <p:attrName>style.visibility</p:attrName>
                                        </p:attrNameLst>
                                      </p:cBhvr>
                                      <p:to>
                                        <p:strVal val="hidden"/>
                                      </p:to>
                                    </p:set>
                                  </p:childTnLst>
                                </p:cTn>
                              </p:par>
                              <p:par>
                                <p:cTn id="31" presetID="1" presetClass="entr" presetSubtype="0" fill="hold" grpId="0" nodeType="withEffect">
                                  <p:stCondLst>
                                    <p:cond delay="0"/>
                                  </p:stCondLst>
                                  <p:childTnLst>
                                    <p:set>
                                      <p:cBhvr>
                                        <p:cTn id="32"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20" grpId="0" animBg="1"/>
      <p:bldP spid="20" grpId="1" animBg="1"/>
      <p:bldP spid="3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0442ED-D698-47E0-2DDC-DE37C125CD2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A7ABBF-E553-A0F7-BCE0-E9F1E3673D36}"/>
              </a:ext>
            </a:extLst>
          </p:cNvPr>
          <p:cNvSpPr>
            <a:spLocks noGrp="1"/>
          </p:cNvSpPr>
          <p:nvPr>
            <p:ph type="title"/>
          </p:nvPr>
        </p:nvSpPr>
        <p:spPr>
          <a:xfrm>
            <a:off x="228600" y="152400"/>
            <a:ext cx="8610600" cy="727212"/>
          </a:xfrm>
        </p:spPr>
        <p:txBody>
          <a:bodyPr anchor="ctr"/>
          <a:lstStyle/>
          <a:p>
            <a:r>
              <a:rPr lang="en-US" sz="3200" b="1" dirty="0"/>
              <a:t>Device-Level Mechanism – </a:t>
            </a:r>
            <a:r>
              <a:rPr lang="en-US" sz="3200" b="1" dirty="0" err="1"/>
              <a:t>RowHammer</a:t>
            </a:r>
            <a:r>
              <a:rPr lang="en-US" sz="3200" b="1" dirty="0"/>
              <a:t> I</a:t>
            </a:r>
          </a:p>
        </p:txBody>
      </p:sp>
      <p:sp>
        <p:nvSpPr>
          <p:cNvPr id="4" name="Slide Number Placeholder 3">
            <a:extLst>
              <a:ext uri="{FF2B5EF4-FFF2-40B4-BE49-F238E27FC236}">
                <a16:creationId xmlns:a16="http://schemas.microsoft.com/office/drawing/2014/main" id="{AF1C73EF-5898-EB62-6D2B-473D3BE0D7AB}"/>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DE33320-76E4-0249-8CA9-3902D97168FA}" type="slidenum">
              <a:rPr kumimoji="0" lang="en-US" altLang="en-US" sz="12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sp>
        <p:nvSpPr>
          <p:cNvPr id="6" name="Content Placeholder 2">
            <a:extLst>
              <a:ext uri="{FF2B5EF4-FFF2-40B4-BE49-F238E27FC236}">
                <a16:creationId xmlns:a16="http://schemas.microsoft.com/office/drawing/2014/main" id="{DA8954FF-9534-2A05-B4E1-69CED12FB71A}"/>
              </a:ext>
            </a:extLst>
          </p:cNvPr>
          <p:cNvSpPr txBox="1">
            <a:spLocks/>
          </p:cNvSpPr>
          <p:nvPr/>
        </p:nvSpPr>
        <p:spPr bwMode="auto">
          <a:xfrm>
            <a:off x="228600" y="970961"/>
            <a:ext cx="8610600" cy="5519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57175" indent="-257175" algn="l" rtl="0" eaLnBrk="0" fontAlgn="base" hangingPunct="0">
              <a:spcBef>
                <a:spcPct val="20000"/>
              </a:spcBef>
              <a:spcAft>
                <a:spcPct val="0"/>
              </a:spcAft>
              <a:buClr>
                <a:schemeClr val="accent1"/>
              </a:buClr>
              <a:buSzPct val="65000"/>
              <a:buFont typeface="Wingdings" pitchFamily="2" charset="2"/>
              <a:buChar char="n"/>
              <a:defRPr sz="1800">
                <a:solidFill>
                  <a:schemeClr val="tx1"/>
                </a:solidFill>
                <a:latin typeface="+mn-lt"/>
                <a:ea typeface="ＭＳ Ｐゴシック" charset="0"/>
                <a:cs typeface="ＭＳ Ｐゴシック" charset="0"/>
              </a:defRPr>
            </a:lvl1pPr>
            <a:lvl2pPr marL="502444" indent="-244079" algn="l" rtl="0" eaLnBrk="0" fontAlgn="base" hangingPunct="0">
              <a:spcBef>
                <a:spcPct val="20000"/>
              </a:spcBef>
              <a:spcAft>
                <a:spcPct val="0"/>
              </a:spcAft>
              <a:buClr>
                <a:schemeClr val="accent2"/>
              </a:buClr>
              <a:buSzPct val="60000"/>
              <a:buFont typeface="Wingdings" pitchFamily="2" charset="2"/>
              <a:buChar char="q"/>
              <a:defRPr sz="1650">
                <a:solidFill>
                  <a:schemeClr val="tx1"/>
                </a:solidFill>
                <a:latin typeface="+mn-lt"/>
                <a:ea typeface="ＭＳ Ｐゴシック" pitchFamily="-106" charset="-128"/>
              </a:defRPr>
            </a:lvl2pPr>
            <a:lvl3pPr marL="766763" indent="-263129" algn="l" rtl="0" eaLnBrk="0" fontAlgn="base" hangingPunct="0">
              <a:spcBef>
                <a:spcPct val="20000"/>
              </a:spcBef>
              <a:spcAft>
                <a:spcPct val="0"/>
              </a:spcAft>
              <a:buClr>
                <a:schemeClr val="accent1"/>
              </a:buClr>
              <a:buSzPct val="65000"/>
              <a:buFont typeface="Wingdings" pitchFamily="2" charset="2"/>
              <a:buChar char="n"/>
              <a:defRPr sz="1500">
                <a:solidFill>
                  <a:schemeClr val="tx1"/>
                </a:solidFill>
                <a:latin typeface="+mn-lt"/>
                <a:ea typeface="ＭＳ Ｐゴシック" pitchFamily="-106" charset="-128"/>
              </a:defRPr>
            </a:lvl3pPr>
            <a:lvl4pPr marL="1004888" indent="-23693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260872" indent="-254794" algn="l" rtl="0" eaLnBrk="0" fontAlgn="base" hangingPunct="0">
              <a:spcBef>
                <a:spcPct val="20000"/>
              </a:spcBef>
              <a:spcAft>
                <a:spcPct val="0"/>
              </a:spcAft>
              <a:buClr>
                <a:schemeClr val="accent1"/>
              </a:buClr>
              <a:buSzPct val="75000"/>
              <a:buFont typeface="Wingdings" pitchFamily="2" charset="2"/>
              <a:buChar char="§"/>
              <a:defRPr sz="1200">
                <a:solidFill>
                  <a:schemeClr val="tx1"/>
                </a:solidFill>
                <a:latin typeface="+mn-lt"/>
                <a:ea typeface="ＭＳ Ｐゴシック" pitchFamily="-106" charset="-128"/>
              </a:defRPr>
            </a:lvl5pPr>
            <a:lvl6pPr marL="16037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9pPr>
          </a:lstStyle>
          <a:p>
            <a:pPr>
              <a:spcBef>
                <a:spcPts val="600"/>
              </a:spcBef>
            </a:pPr>
            <a:r>
              <a:rPr lang="en-US" sz="2000" b="1" dirty="0"/>
              <a:t>Key Error Mechanisms of </a:t>
            </a:r>
            <a:r>
              <a:rPr lang="en-US" sz="2000" b="1" dirty="0" err="1"/>
              <a:t>RowHammer</a:t>
            </a:r>
            <a:endParaRPr lang="en-US" sz="2000" b="1" dirty="0"/>
          </a:p>
          <a:p>
            <a:pPr lvl="1">
              <a:spcBef>
                <a:spcPts val="600"/>
              </a:spcBef>
            </a:pPr>
            <a:r>
              <a:rPr lang="en-US" sz="1800" dirty="0"/>
              <a:t>Trap-assisted Electron Migration </a:t>
            </a:r>
            <a:r>
              <a:rPr lang="en-US" sz="1400" dirty="0"/>
              <a:t>[Yang+, EDL’19] [Walker+, TED’21] [Zhou+, IRPS’23]</a:t>
            </a:r>
            <a:endParaRPr lang="en-US" sz="1800" dirty="0"/>
          </a:p>
          <a:p>
            <a:pPr lvl="1">
              <a:spcBef>
                <a:spcPts val="600"/>
              </a:spcBef>
            </a:pPr>
            <a:endParaRPr lang="en-US" sz="1800" dirty="0"/>
          </a:p>
          <a:p>
            <a:pPr marL="503634" lvl="2" indent="0">
              <a:spcBef>
                <a:spcPts val="600"/>
              </a:spcBef>
              <a:buNone/>
            </a:pPr>
            <a:endParaRPr lang="en-US" sz="1700" dirty="0"/>
          </a:p>
        </p:txBody>
      </p:sp>
      <p:pic>
        <p:nvPicPr>
          <p:cNvPr id="5" name="Picture 4">
            <a:extLst>
              <a:ext uri="{FF2B5EF4-FFF2-40B4-BE49-F238E27FC236}">
                <a16:creationId xmlns:a16="http://schemas.microsoft.com/office/drawing/2014/main" id="{57588FE7-A548-5960-BC85-8EADF6C3784C}"/>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284285" y="2898654"/>
            <a:ext cx="4575429" cy="2719588"/>
          </a:xfrm>
          <a:prstGeom prst="rect">
            <a:avLst/>
          </a:prstGeom>
        </p:spPr>
      </p:pic>
      <p:sp>
        <p:nvSpPr>
          <p:cNvPr id="7" name="TextBox 6">
            <a:extLst>
              <a:ext uri="{FF2B5EF4-FFF2-40B4-BE49-F238E27FC236}">
                <a16:creationId xmlns:a16="http://schemas.microsoft.com/office/drawing/2014/main" id="{C7B2574E-DF9F-F3E3-F019-5AD8CD3A43C5}"/>
              </a:ext>
            </a:extLst>
          </p:cNvPr>
          <p:cNvSpPr txBox="1"/>
          <p:nvPr/>
        </p:nvSpPr>
        <p:spPr>
          <a:xfrm>
            <a:off x="1709738" y="5731132"/>
            <a:ext cx="5933122" cy="646331"/>
          </a:xfrm>
          <a:prstGeom prst="rect">
            <a:avLst/>
          </a:prstGeom>
          <a:noFill/>
        </p:spPr>
        <p:txBody>
          <a:bodyPr wrap="square" rtlCol="0">
            <a:spAutoFit/>
          </a:bodyPr>
          <a:lstStyle/>
          <a:p>
            <a:pPr algn="ctr"/>
            <a:r>
              <a:rPr lang="en-US" b="1" dirty="0"/>
              <a:t>PWL:</a:t>
            </a:r>
            <a:r>
              <a:rPr lang="en-US" dirty="0"/>
              <a:t> Passing </a:t>
            </a:r>
            <a:r>
              <a:rPr lang="en-US" dirty="0" err="1"/>
              <a:t>Wordline</a:t>
            </a:r>
            <a:r>
              <a:rPr lang="en-US" dirty="0"/>
              <a:t>	</a:t>
            </a:r>
            <a:r>
              <a:rPr lang="en-US" b="1" dirty="0"/>
              <a:t>VWL:</a:t>
            </a:r>
            <a:r>
              <a:rPr lang="en-US" dirty="0"/>
              <a:t> Victim </a:t>
            </a:r>
            <a:r>
              <a:rPr lang="en-US" dirty="0" err="1"/>
              <a:t>Wordline</a:t>
            </a:r>
            <a:endParaRPr lang="en-US" dirty="0"/>
          </a:p>
          <a:p>
            <a:pPr algn="ctr"/>
            <a:r>
              <a:rPr lang="en-US" b="1" dirty="0">
                <a:solidFill>
                  <a:srgbClr val="C00000"/>
                </a:solidFill>
              </a:rPr>
              <a:t>NWL: </a:t>
            </a:r>
            <a:r>
              <a:rPr lang="en-US" dirty="0">
                <a:solidFill>
                  <a:srgbClr val="C00000"/>
                </a:solidFill>
              </a:rPr>
              <a:t>Neighboring </a:t>
            </a:r>
            <a:r>
              <a:rPr lang="en-US" dirty="0" err="1">
                <a:solidFill>
                  <a:srgbClr val="C00000"/>
                </a:solidFill>
              </a:rPr>
              <a:t>Wordline</a:t>
            </a:r>
            <a:r>
              <a:rPr lang="en-US" dirty="0">
                <a:solidFill>
                  <a:srgbClr val="C00000"/>
                </a:solidFill>
              </a:rPr>
              <a:t> (Aggressor)</a:t>
            </a:r>
          </a:p>
        </p:txBody>
      </p:sp>
    </p:spTree>
    <p:extLst>
      <p:ext uri="{BB962C8B-B14F-4D97-AF65-F5344CB8AC3E}">
        <p14:creationId xmlns:p14="http://schemas.microsoft.com/office/powerpoint/2010/main" val="911380660"/>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66994F-212F-5F92-793A-74AD249AC69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C2D5531-B898-7AB0-81DB-3EE08EEB2274}"/>
              </a:ext>
            </a:extLst>
          </p:cNvPr>
          <p:cNvSpPr>
            <a:spLocks noGrp="1"/>
          </p:cNvSpPr>
          <p:nvPr>
            <p:ph type="title"/>
          </p:nvPr>
        </p:nvSpPr>
        <p:spPr>
          <a:xfrm>
            <a:off x="228600" y="152400"/>
            <a:ext cx="8610600" cy="727212"/>
          </a:xfrm>
        </p:spPr>
        <p:txBody>
          <a:bodyPr anchor="ctr"/>
          <a:lstStyle/>
          <a:p>
            <a:r>
              <a:rPr lang="en-US" sz="3200" b="1" dirty="0"/>
              <a:t>Device-Level Mechanism – </a:t>
            </a:r>
            <a:r>
              <a:rPr lang="en-US" sz="3200" b="1" dirty="0" err="1"/>
              <a:t>RowHammer</a:t>
            </a:r>
            <a:r>
              <a:rPr lang="en-US" sz="3200" b="1" dirty="0"/>
              <a:t> I</a:t>
            </a:r>
          </a:p>
        </p:txBody>
      </p:sp>
      <p:sp>
        <p:nvSpPr>
          <p:cNvPr id="4" name="Slide Number Placeholder 3">
            <a:extLst>
              <a:ext uri="{FF2B5EF4-FFF2-40B4-BE49-F238E27FC236}">
                <a16:creationId xmlns:a16="http://schemas.microsoft.com/office/drawing/2014/main" id="{A7C5F4FE-0B14-EF3D-BF84-1FCCD7ED043C}"/>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DE33320-76E4-0249-8CA9-3902D97168FA}" type="slidenum">
              <a:rPr kumimoji="0" lang="en-US" altLang="en-US" sz="12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altLang="en-US" sz="12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sp>
        <p:nvSpPr>
          <p:cNvPr id="6" name="Content Placeholder 2">
            <a:extLst>
              <a:ext uri="{FF2B5EF4-FFF2-40B4-BE49-F238E27FC236}">
                <a16:creationId xmlns:a16="http://schemas.microsoft.com/office/drawing/2014/main" id="{C2799C9B-5ADD-CE70-1ECC-5AC15B15A716}"/>
              </a:ext>
            </a:extLst>
          </p:cNvPr>
          <p:cNvSpPr txBox="1">
            <a:spLocks/>
          </p:cNvSpPr>
          <p:nvPr/>
        </p:nvSpPr>
        <p:spPr bwMode="auto">
          <a:xfrm>
            <a:off x="228600" y="970961"/>
            <a:ext cx="8610600" cy="5519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57175" indent="-257175" algn="l" rtl="0" eaLnBrk="0" fontAlgn="base" hangingPunct="0">
              <a:spcBef>
                <a:spcPct val="20000"/>
              </a:spcBef>
              <a:spcAft>
                <a:spcPct val="0"/>
              </a:spcAft>
              <a:buClr>
                <a:schemeClr val="accent1"/>
              </a:buClr>
              <a:buSzPct val="65000"/>
              <a:buFont typeface="Wingdings" pitchFamily="2" charset="2"/>
              <a:buChar char="n"/>
              <a:defRPr sz="1800">
                <a:solidFill>
                  <a:schemeClr val="tx1"/>
                </a:solidFill>
                <a:latin typeface="+mn-lt"/>
                <a:ea typeface="ＭＳ Ｐゴシック" charset="0"/>
                <a:cs typeface="ＭＳ Ｐゴシック" charset="0"/>
              </a:defRPr>
            </a:lvl1pPr>
            <a:lvl2pPr marL="502444" indent="-244079" algn="l" rtl="0" eaLnBrk="0" fontAlgn="base" hangingPunct="0">
              <a:spcBef>
                <a:spcPct val="20000"/>
              </a:spcBef>
              <a:spcAft>
                <a:spcPct val="0"/>
              </a:spcAft>
              <a:buClr>
                <a:schemeClr val="accent2"/>
              </a:buClr>
              <a:buSzPct val="60000"/>
              <a:buFont typeface="Wingdings" pitchFamily="2" charset="2"/>
              <a:buChar char="q"/>
              <a:defRPr sz="1650">
                <a:solidFill>
                  <a:schemeClr val="tx1"/>
                </a:solidFill>
                <a:latin typeface="+mn-lt"/>
                <a:ea typeface="ＭＳ Ｐゴシック" pitchFamily="-106" charset="-128"/>
              </a:defRPr>
            </a:lvl2pPr>
            <a:lvl3pPr marL="766763" indent="-263129" algn="l" rtl="0" eaLnBrk="0" fontAlgn="base" hangingPunct="0">
              <a:spcBef>
                <a:spcPct val="20000"/>
              </a:spcBef>
              <a:spcAft>
                <a:spcPct val="0"/>
              </a:spcAft>
              <a:buClr>
                <a:schemeClr val="accent1"/>
              </a:buClr>
              <a:buSzPct val="65000"/>
              <a:buFont typeface="Wingdings" pitchFamily="2" charset="2"/>
              <a:buChar char="n"/>
              <a:defRPr sz="1500">
                <a:solidFill>
                  <a:schemeClr val="tx1"/>
                </a:solidFill>
                <a:latin typeface="+mn-lt"/>
                <a:ea typeface="ＭＳ Ｐゴシック" pitchFamily="-106" charset="-128"/>
              </a:defRPr>
            </a:lvl3pPr>
            <a:lvl4pPr marL="1004888" indent="-23693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260872" indent="-254794" algn="l" rtl="0" eaLnBrk="0" fontAlgn="base" hangingPunct="0">
              <a:spcBef>
                <a:spcPct val="20000"/>
              </a:spcBef>
              <a:spcAft>
                <a:spcPct val="0"/>
              </a:spcAft>
              <a:buClr>
                <a:schemeClr val="accent1"/>
              </a:buClr>
              <a:buSzPct val="75000"/>
              <a:buFont typeface="Wingdings" pitchFamily="2" charset="2"/>
              <a:buChar char="§"/>
              <a:defRPr sz="1200">
                <a:solidFill>
                  <a:schemeClr val="tx1"/>
                </a:solidFill>
                <a:latin typeface="+mn-lt"/>
                <a:ea typeface="ＭＳ Ｐゴシック" pitchFamily="-106" charset="-128"/>
              </a:defRPr>
            </a:lvl5pPr>
            <a:lvl6pPr marL="16037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9pPr>
          </a:lstStyle>
          <a:p>
            <a:pPr>
              <a:spcBef>
                <a:spcPts val="600"/>
              </a:spcBef>
            </a:pPr>
            <a:r>
              <a:rPr lang="en-US" sz="2000" b="1" dirty="0"/>
              <a:t>Key Error Mechanisms of </a:t>
            </a:r>
            <a:r>
              <a:rPr lang="en-US" sz="2000" b="1" dirty="0" err="1"/>
              <a:t>RowHammer</a:t>
            </a:r>
            <a:endParaRPr lang="en-US" sz="2000" b="1" dirty="0"/>
          </a:p>
          <a:p>
            <a:pPr lvl="1">
              <a:spcBef>
                <a:spcPts val="600"/>
              </a:spcBef>
            </a:pPr>
            <a:r>
              <a:rPr lang="en-US" sz="1800" dirty="0"/>
              <a:t>Trap-assisted Electron Migration </a:t>
            </a:r>
            <a:r>
              <a:rPr lang="en-US" sz="1400" dirty="0"/>
              <a:t>[Yang+, EDL’19] [Walker+, TED’21] [Zhou+, IRPS’23]</a:t>
            </a:r>
            <a:endParaRPr lang="en-US" sz="1800" dirty="0"/>
          </a:p>
          <a:p>
            <a:pPr lvl="1">
              <a:spcBef>
                <a:spcPts val="600"/>
              </a:spcBef>
            </a:pPr>
            <a:endParaRPr lang="en-US" sz="1800" dirty="0"/>
          </a:p>
          <a:p>
            <a:pPr marL="503634" lvl="2" indent="0">
              <a:spcBef>
                <a:spcPts val="600"/>
              </a:spcBef>
              <a:buNone/>
            </a:pPr>
            <a:endParaRPr lang="en-US" sz="1700" dirty="0"/>
          </a:p>
        </p:txBody>
      </p:sp>
      <p:pic>
        <p:nvPicPr>
          <p:cNvPr id="5" name="Picture 4">
            <a:extLst>
              <a:ext uri="{FF2B5EF4-FFF2-40B4-BE49-F238E27FC236}">
                <a16:creationId xmlns:a16="http://schemas.microsoft.com/office/drawing/2014/main" id="{5125E4DA-963F-A007-A06B-19897F0E763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284285" y="2898654"/>
            <a:ext cx="4575429" cy="2719588"/>
          </a:xfrm>
          <a:prstGeom prst="rect">
            <a:avLst/>
          </a:prstGeom>
        </p:spPr>
      </p:pic>
      <p:sp>
        <p:nvSpPr>
          <p:cNvPr id="7" name="TextBox 6">
            <a:extLst>
              <a:ext uri="{FF2B5EF4-FFF2-40B4-BE49-F238E27FC236}">
                <a16:creationId xmlns:a16="http://schemas.microsoft.com/office/drawing/2014/main" id="{22CA25AB-A322-BAEC-9674-85023D9D6718}"/>
              </a:ext>
            </a:extLst>
          </p:cNvPr>
          <p:cNvSpPr txBox="1"/>
          <p:nvPr/>
        </p:nvSpPr>
        <p:spPr>
          <a:xfrm>
            <a:off x="1709738" y="5731132"/>
            <a:ext cx="5933122" cy="646331"/>
          </a:xfrm>
          <a:prstGeom prst="rect">
            <a:avLst/>
          </a:prstGeom>
          <a:noFill/>
        </p:spPr>
        <p:txBody>
          <a:bodyPr wrap="square" rtlCol="0">
            <a:spAutoFit/>
          </a:bodyPr>
          <a:lstStyle/>
          <a:p>
            <a:pPr algn="ctr"/>
            <a:r>
              <a:rPr lang="en-US" b="1" dirty="0"/>
              <a:t>PWL:</a:t>
            </a:r>
            <a:r>
              <a:rPr lang="en-US" dirty="0"/>
              <a:t> Passing </a:t>
            </a:r>
            <a:r>
              <a:rPr lang="en-US" dirty="0" err="1"/>
              <a:t>Wordline</a:t>
            </a:r>
            <a:r>
              <a:rPr lang="en-US" dirty="0"/>
              <a:t>	</a:t>
            </a:r>
            <a:r>
              <a:rPr lang="en-US" b="1" dirty="0"/>
              <a:t>VWL:</a:t>
            </a:r>
            <a:r>
              <a:rPr lang="en-US" dirty="0"/>
              <a:t> Victim </a:t>
            </a:r>
            <a:r>
              <a:rPr lang="en-US" dirty="0" err="1"/>
              <a:t>Wordline</a:t>
            </a:r>
            <a:endParaRPr lang="en-US" dirty="0"/>
          </a:p>
          <a:p>
            <a:pPr algn="ctr"/>
            <a:r>
              <a:rPr lang="en-US" b="1" dirty="0">
                <a:solidFill>
                  <a:srgbClr val="C00000"/>
                </a:solidFill>
              </a:rPr>
              <a:t>NWL: </a:t>
            </a:r>
            <a:r>
              <a:rPr lang="en-US" dirty="0">
                <a:solidFill>
                  <a:srgbClr val="C00000"/>
                </a:solidFill>
              </a:rPr>
              <a:t>Neighboring </a:t>
            </a:r>
            <a:r>
              <a:rPr lang="en-US" dirty="0" err="1">
                <a:solidFill>
                  <a:srgbClr val="C00000"/>
                </a:solidFill>
              </a:rPr>
              <a:t>Wordline</a:t>
            </a:r>
            <a:r>
              <a:rPr lang="en-US" dirty="0">
                <a:solidFill>
                  <a:srgbClr val="C00000"/>
                </a:solidFill>
              </a:rPr>
              <a:t> (Aggressor)</a:t>
            </a:r>
          </a:p>
        </p:txBody>
      </p:sp>
      <p:grpSp>
        <p:nvGrpSpPr>
          <p:cNvPr id="12" name="Group 11">
            <a:extLst>
              <a:ext uri="{FF2B5EF4-FFF2-40B4-BE49-F238E27FC236}">
                <a16:creationId xmlns:a16="http://schemas.microsoft.com/office/drawing/2014/main" id="{B58C8DA1-776B-F0A2-7D52-C6000B1D76E4}"/>
              </a:ext>
            </a:extLst>
          </p:cNvPr>
          <p:cNvGrpSpPr/>
          <p:nvPr/>
        </p:nvGrpSpPr>
        <p:grpSpPr>
          <a:xfrm>
            <a:off x="5008055" y="4411774"/>
            <a:ext cx="3866864" cy="646331"/>
            <a:chOff x="5008055" y="4411774"/>
            <a:chExt cx="3866864" cy="646331"/>
          </a:xfrm>
        </p:grpSpPr>
        <p:sp>
          <p:nvSpPr>
            <p:cNvPr id="3" name="Oval 2">
              <a:extLst>
                <a:ext uri="{FF2B5EF4-FFF2-40B4-BE49-F238E27FC236}">
                  <a16:creationId xmlns:a16="http://schemas.microsoft.com/office/drawing/2014/main" id="{676DA9BC-43BF-EA60-33D9-8EFC391DB0DE}"/>
                </a:ext>
              </a:extLst>
            </p:cNvPr>
            <p:cNvSpPr/>
            <p:nvPr/>
          </p:nvSpPr>
          <p:spPr bwMode="auto">
            <a:xfrm>
              <a:off x="5008055" y="4673980"/>
              <a:ext cx="298959" cy="298959"/>
            </a:xfrm>
            <a:prstGeom prst="ellipse">
              <a:avLst/>
            </a:prstGeom>
            <a:solidFill>
              <a:schemeClr val="bg1"/>
            </a:solid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endParaRPr>
            </a:p>
          </p:txBody>
        </p:sp>
        <p:cxnSp>
          <p:nvCxnSpPr>
            <p:cNvPr id="9" name="Straight Arrow Connector 8">
              <a:extLst>
                <a:ext uri="{FF2B5EF4-FFF2-40B4-BE49-F238E27FC236}">
                  <a16:creationId xmlns:a16="http://schemas.microsoft.com/office/drawing/2014/main" id="{CFDBD877-D752-4353-4380-746290854915}"/>
                </a:ext>
              </a:extLst>
            </p:cNvPr>
            <p:cNvCxnSpPr>
              <a:cxnSpLocks/>
            </p:cNvCxnSpPr>
            <p:nvPr/>
          </p:nvCxnSpPr>
          <p:spPr bwMode="auto">
            <a:xfrm flipH="1">
              <a:off x="5356860" y="4823460"/>
              <a:ext cx="1851660" cy="0"/>
            </a:xfrm>
            <a:prstGeom prst="straightConnector1">
              <a:avLst/>
            </a:prstGeom>
            <a:solidFill>
              <a:srgbClr val="C0C0C0"/>
            </a:solidFill>
            <a:ln w="57150" cap="flat" cmpd="sng" algn="ctr">
              <a:solidFill>
                <a:srgbClr val="FF0000"/>
              </a:solidFill>
              <a:prstDash val="solid"/>
              <a:round/>
              <a:headEnd type="none" w="med" len="med"/>
              <a:tailEnd type="triangle"/>
            </a:ln>
            <a:effectLst/>
          </p:spPr>
        </p:cxnSp>
        <p:sp>
          <p:nvSpPr>
            <p:cNvPr id="11" name="TextBox 10">
              <a:extLst>
                <a:ext uri="{FF2B5EF4-FFF2-40B4-BE49-F238E27FC236}">
                  <a16:creationId xmlns:a16="http://schemas.microsoft.com/office/drawing/2014/main" id="{729CE197-8DDD-04B3-702B-2E27DB47E5EE}"/>
                </a:ext>
              </a:extLst>
            </p:cNvPr>
            <p:cNvSpPr txBox="1"/>
            <p:nvPr/>
          </p:nvSpPr>
          <p:spPr>
            <a:xfrm>
              <a:off x="7105650" y="4411774"/>
              <a:ext cx="1769269" cy="646331"/>
            </a:xfrm>
            <a:prstGeom prst="rect">
              <a:avLst/>
            </a:prstGeom>
            <a:noFill/>
          </p:spPr>
          <p:txBody>
            <a:bodyPr wrap="square" rtlCol="0">
              <a:spAutoFit/>
            </a:bodyPr>
            <a:lstStyle/>
            <a:p>
              <a:pPr algn="ctr"/>
              <a:r>
                <a:rPr lang="en-US" b="1" dirty="0">
                  <a:solidFill>
                    <a:srgbClr val="FF0000"/>
                  </a:solidFill>
                </a:rPr>
                <a:t>Acceptor-Like Trap</a:t>
              </a:r>
            </a:p>
          </p:txBody>
        </p:sp>
      </p:grpSp>
    </p:spTree>
    <p:extLst>
      <p:ext uri="{BB962C8B-B14F-4D97-AF65-F5344CB8AC3E}">
        <p14:creationId xmlns:p14="http://schemas.microsoft.com/office/powerpoint/2010/main" val="44066886"/>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A4E44F-7986-516C-89E5-1817C7CD80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58693B-2B5D-D5E8-F829-4F77EFC49BA5}"/>
              </a:ext>
            </a:extLst>
          </p:cNvPr>
          <p:cNvSpPr>
            <a:spLocks noGrp="1"/>
          </p:cNvSpPr>
          <p:nvPr>
            <p:ph type="title"/>
          </p:nvPr>
        </p:nvSpPr>
        <p:spPr>
          <a:xfrm>
            <a:off x="228600" y="152400"/>
            <a:ext cx="8610600" cy="727212"/>
          </a:xfrm>
        </p:spPr>
        <p:txBody>
          <a:bodyPr anchor="ctr"/>
          <a:lstStyle/>
          <a:p>
            <a:r>
              <a:rPr lang="en-US" sz="3200" b="1" dirty="0"/>
              <a:t>Device-Level Mechanism – </a:t>
            </a:r>
            <a:r>
              <a:rPr lang="en-US" sz="3200" b="1" dirty="0" err="1"/>
              <a:t>RowHammer</a:t>
            </a:r>
            <a:r>
              <a:rPr lang="en-US" sz="3200" b="1" dirty="0"/>
              <a:t> I </a:t>
            </a:r>
          </a:p>
        </p:txBody>
      </p:sp>
      <p:sp>
        <p:nvSpPr>
          <p:cNvPr id="4" name="Slide Number Placeholder 3">
            <a:extLst>
              <a:ext uri="{FF2B5EF4-FFF2-40B4-BE49-F238E27FC236}">
                <a16:creationId xmlns:a16="http://schemas.microsoft.com/office/drawing/2014/main" id="{5EAAEB40-D5DA-1F9E-217A-BDAEA1E81341}"/>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DE33320-76E4-0249-8CA9-3902D97168FA}" type="slidenum">
              <a:rPr kumimoji="0" lang="en-US" altLang="en-US" sz="12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altLang="en-US" sz="12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sp>
        <p:nvSpPr>
          <p:cNvPr id="6" name="Content Placeholder 2">
            <a:extLst>
              <a:ext uri="{FF2B5EF4-FFF2-40B4-BE49-F238E27FC236}">
                <a16:creationId xmlns:a16="http://schemas.microsoft.com/office/drawing/2014/main" id="{EB142FF0-9E5B-A35A-D3A2-074AEF4E3584}"/>
              </a:ext>
            </a:extLst>
          </p:cNvPr>
          <p:cNvSpPr txBox="1">
            <a:spLocks/>
          </p:cNvSpPr>
          <p:nvPr/>
        </p:nvSpPr>
        <p:spPr bwMode="auto">
          <a:xfrm>
            <a:off x="228600" y="970961"/>
            <a:ext cx="8610600" cy="5519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57175" indent="-257175" algn="l" rtl="0" eaLnBrk="0" fontAlgn="base" hangingPunct="0">
              <a:spcBef>
                <a:spcPct val="20000"/>
              </a:spcBef>
              <a:spcAft>
                <a:spcPct val="0"/>
              </a:spcAft>
              <a:buClr>
                <a:schemeClr val="accent1"/>
              </a:buClr>
              <a:buSzPct val="65000"/>
              <a:buFont typeface="Wingdings" pitchFamily="2" charset="2"/>
              <a:buChar char="n"/>
              <a:defRPr sz="1800">
                <a:solidFill>
                  <a:schemeClr val="tx1"/>
                </a:solidFill>
                <a:latin typeface="+mn-lt"/>
                <a:ea typeface="ＭＳ Ｐゴシック" charset="0"/>
                <a:cs typeface="ＭＳ Ｐゴシック" charset="0"/>
              </a:defRPr>
            </a:lvl1pPr>
            <a:lvl2pPr marL="502444" indent="-244079" algn="l" rtl="0" eaLnBrk="0" fontAlgn="base" hangingPunct="0">
              <a:spcBef>
                <a:spcPct val="20000"/>
              </a:spcBef>
              <a:spcAft>
                <a:spcPct val="0"/>
              </a:spcAft>
              <a:buClr>
                <a:schemeClr val="accent2"/>
              </a:buClr>
              <a:buSzPct val="60000"/>
              <a:buFont typeface="Wingdings" pitchFamily="2" charset="2"/>
              <a:buChar char="q"/>
              <a:defRPr sz="1650">
                <a:solidFill>
                  <a:schemeClr val="tx1"/>
                </a:solidFill>
                <a:latin typeface="+mn-lt"/>
                <a:ea typeface="ＭＳ Ｐゴシック" pitchFamily="-106" charset="-128"/>
              </a:defRPr>
            </a:lvl2pPr>
            <a:lvl3pPr marL="766763" indent="-263129" algn="l" rtl="0" eaLnBrk="0" fontAlgn="base" hangingPunct="0">
              <a:spcBef>
                <a:spcPct val="20000"/>
              </a:spcBef>
              <a:spcAft>
                <a:spcPct val="0"/>
              </a:spcAft>
              <a:buClr>
                <a:schemeClr val="accent1"/>
              </a:buClr>
              <a:buSzPct val="65000"/>
              <a:buFont typeface="Wingdings" pitchFamily="2" charset="2"/>
              <a:buChar char="n"/>
              <a:defRPr sz="1500">
                <a:solidFill>
                  <a:schemeClr val="tx1"/>
                </a:solidFill>
                <a:latin typeface="+mn-lt"/>
                <a:ea typeface="ＭＳ Ｐゴシック" pitchFamily="-106" charset="-128"/>
              </a:defRPr>
            </a:lvl3pPr>
            <a:lvl4pPr marL="1004888" indent="-23693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260872" indent="-254794" algn="l" rtl="0" eaLnBrk="0" fontAlgn="base" hangingPunct="0">
              <a:spcBef>
                <a:spcPct val="20000"/>
              </a:spcBef>
              <a:spcAft>
                <a:spcPct val="0"/>
              </a:spcAft>
              <a:buClr>
                <a:schemeClr val="accent1"/>
              </a:buClr>
              <a:buSzPct val="75000"/>
              <a:buFont typeface="Wingdings" pitchFamily="2" charset="2"/>
              <a:buChar char="§"/>
              <a:defRPr sz="1200">
                <a:solidFill>
                  <a:schemeClr val="tx1"/>
                </a:solidFill>
                <a:latin typeface="+mn-lt"/>
                <a:ea typeface="ＭＳ Ｐゴシック" pitchFamily="-106" charset="-128"/>
              </a:defRPr>
            </a:lvl5pPr>
            <a:lvl6pPr marL="16037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9pPr>
          </a:lstStyle>
          <a:p>
            <a:pPr>
              <a:spcBef>
                <a:spcPts val="600"/>
              </a:spcBef>
            </a:pPr>
            <a:r>
              <a:rPr lang="en-US" sz="2000" b="1" dirty="0"/>
              <a:t>Key Error Mechanisms of </a:t>
            </a:r>
            <a:r>
              <a:rPr lang="en-US" sz="2000" b="1" dirty="0" err="1"/>
              <a:t>RowHammer</a:t>
            </a:r>
            <a:endParaRPr lang="en-US" sz="2000" b="1" dirty="0"/>
          </a:p>
          <a:p>
            <a:pPr lvl="1">
              <a:spcBef>
                <a:spcPts val="600"/>
              </a:spcBef>
            </a:pPr>
            <a:r>
              <a:rPr lang="en-US" sz="1800" dirty="0"/>
              <a:t>Trap-assisted Electron Migration </a:t>
            </a:r>
            <a:r>
              <a:rPr lang="en-US" sz="1400" dirty="0"/>
              <a:t>[Yang+, EDL’19] [Walker+, TED’21] [Zhou+, IRPS’23]</a:t>
            </a:r>
            <a:endParaRPr lang="en-US" sz="1800" dirty="0"/>
          </a:p>
          <a:p>
            <a:pPr marL="865584" lvl="2" indent="-342900">
              <a:spcBef>
                <a:spcPts val="600"/>
              </a:spcBef>
              <a:buFont typeface="+mj-lt"/>
              <a:buAutoNum type="arabicPeriod"/>
            </a:pPr>
            <a:r>
              <a:rPr lang="en-US" sz="1650" dirty="0"/>
              <a:t>When NWL (aggressor) is open, acceptor-like traps are charged with electrons</a:t>
            </a:r>
          </a:p>
          <a:p>
            <a:pPr marL="503634" lvl="2" indent="0">
              <a:spcBef>
                <a:spcPts val="600"/>
              </a:spcBef>
              <a:buNone/>
            </a:pPr>
            <a:endParaRPr lang="en-US" sz="1700" dirty="0"/>
          </a:p>
        </p:txBody>
      </p:sp>
      <p:pic>
        <p:nvPicPr>
          <p:cNvPr id="5" name="Picture 4">
            <a:extLst>
              <a:ext uri="{FF2B5EF4-FFF2-40B4-BE49-F238E27FC236}">
                <a16:creationId xmlns:a16="http://schemas.microsoft.com/office/drawing/2014/main" id="{664C0E36-DEFC-5498-6379-0CC30DBBAB8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284285" y="2898654"/>
            <a:ext cx="4575429" cy="2719588"/>
          </a:xfrm>
          <a:prstGeom prst="rect">
            <a:avLst/>
          </a:prstGeom>
        </p:spPr>
      </p:pic>
      <p:sp>
        <p:nvSpPr>
          <p:cNvPr id="7" name="TextBox 6">
            <a:extLst>
              <a:ext uri="{FF2B5EF4-FFF2-40B4-BE49-F238E27FC236}">
                <a16:creationId xmlns:a16="http://schemas.microsoft.com/office/drawing/2014/main" id="{C2155ECD-CCE4-E4D3-8FA0-80F622609C8F}"/>
              </a:ext>
            </a:extLst>
          </p:cNvPr>
          <p:cNvSpPr txBox="1"/>
          <p:nvPr/>
        </p:nvSpPr>
        <p:spPr>
          <a:xfrm>
            <a:off x="1709738" y="5731132"/>
            <a:ext cx="5933122" cy="646331"/>
          </a:xfrm>
          <a:prstGeom prst="rect">
            <a:avLst/>
          </a:prstGeom>
          <a:noFill/>
        </p:spPr>
        <p:txBody>
          <a:bodyPr wrap="square" rtlCol="0">
            <a:spAutoFit/>
          </a:bodyPr>
          <a:lstStyle/>
          <a:p>
            <a:pPr algn="ctr"/>
            <a:r>
              <a:rPr lang="en-US" b="1" dirty="0"/>
              <a:t>PWL:</a:t>
            </a:r>
            <a:r>
              <a:rPr lang="en-US" dirty="0"/>
              <a:t> Passing </a:t>
            </a:r>
            <a:r>
              <a:rPr lang="en-US" dirty="0" err="1"/>
              <a:t>Wordline</a:t>
            </a:r>
            <a:r>
              <a:rPr lang="en-US" dirty="0"/>
              <a:t>	</a:t>
            </a:r>
            <a:r>
              <a:rPr lang="en-US" b="1" dirty="0"/>
              <a:t>VWL:</a:t>
            </a:r>
            <a:r>
              <a:rPr lang="en-US" dirty="0"/>
              <a:t> Victim </a:t>
            </a:r>
            <a:r>
              <a:rPr lang="en-US" dirty="0" err="1"/>
              <a:t>Wordline</a:t>
            </a:r>
            <a:endParaRPr lang="en-US" dirty="0"/>
          </a:p>
          <a:p>
            <a:pPr algn="ctr"/>
            <a:r>
              <a:rPr lang="en-US" b="1" dirty="0">
                <a:solidFill>
                  <a:srgbClr val="C00000"/>
                </a:solidFill>
              </a:rPr>
              <a:t>NWL: </a:t>
            </a:r>
            <a:r>
              <a:rPr lang="en-US" dirty="0">
                <a:solidFill>
                  <a:srgbClr val="C00000"/>
                </a:solidFill>
              </a:rPr>
              <a:t>Neighboring </a:t>
            </a:r>
            <a:r>
              <a:rPr lang="en-US" dirty="0" err="1">
                <a:solidFill>
                  <a:srgbClr val="C00000"/>
                </a:solidFill>
              </a:rPr>
              <a:t>Wordline</a:t>
            </a:r>
            <a:r>
              <a:rPr lang="en-US" dirty="0">
                <a:solidFill>
                  <a:srgbClr val="C00000"/>
                </a:solidFill>
              </a:rPr>
              <a:t> (Aggressor)</a:t>
            </a:r>
          </a:p>
        </p:txBody>
      </p:sp>
      <p:grpSp>
        <p:nvGrpSpPr>
          <p:cNvPr id="10" name="Group 9">
            <a:extLst>
              <a:ext uri="{FF2B5EF4-FFF2-40B4-BE49-F238E27FC236}">
                <a16:creationId xmlns:a16="http://schemas.microsoft.com/office/drawing/2014/main" id="{6E9B5240-8E73-51E6-5293-BE99D0700AE0}"/>
              </a:ext>
            </a:extLst>
          </p:cNvPr>
          <p:cNvGrpSpPr/>
          <p:nvPr/>
        </p:nvGrpSpPr>
        <p:grpSpPr>
          <a:xfrm>
            <a:off x="5008055" y="4468077"/>
            <a:ext cx="3969734" cy="646331"/>
            <a:chOff x="5008055" y="4468077"/>
            <a:chExt cx="3969734" cy="646331"/>
          </a:xfrm>
        </p:grpSpPr>
        <p:sp>
          <p:nvSpPr>
            <p:cNvPr id="13" name="Oval 12">
              <a:extLst>
                <a:ext uri="{FF2B5EF4-FFF2-40B4-BE49-F238E27FC236}">
                  <a16:creationId xmlns:a16="http://schemas.microsoft.com/office/drawing/2014/main" id="{F3CEC6CB-D10A-D742-FE92-CF5F507F24F5}"/>
                </a:ext>
              </a:extLst>
            </p:cNvPr>
            <p:cNvSpPr/>
            <p:nvPr/>
          </p:nvSpPr>
          <p:spPr bwMode="auto">
            <a:xfrm>
              <a:off x="5008055" y="4673980"/>
              <a:ext cx="298959" cy="298959"/>
            </a:xfrm>
            <a:prstGeom prst="ellipse">
              <a:avLst/>
            </a:prstGeom>
            <a:solidFill>
              <a:schemeClr val="bg1"/>
            </a:solid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endParaRPr>
            </a:p>
          </p:txBody>
        </p:sp>
        <p:cxnSp>
          <p:nvCxnSpPr>
            <p:cNvPr id="14" name="Straight Arrow Connector 13">
              <a:extLst>
                <a:ext uri="{FF2B5EF4-FFF2-40B4-BE49-F238E27FC236}">
                  <a16:creationId xmlns:a16="http://schemas.microsoft.com/office/drawing/2014/main" id="{B58EE212-7C20-6050-11B0-6C72285291C2}"/>
                </a:ext>
              </a:extLst>
            </p:cNvPr>
            <p:cNvCxnSpPr>
              <a:cxnSpLocks/>
            </p:cNvCxnSpPr>
            <p:nvPr/>
          </p:nvCxnSpPr>
          <p:spPr bwMode="auto">
            <a:xfrm flipH="1">
              <a:off x="5356860" y="4823460"/>
              <a:ext cx="1851660" cy="0"/>
            </a:xfrm>
            <a:prstGeom prst="straightConnector1">
              <a:avLst/>
            </a:prstGeom>
            <a:solidFill>
              <a:srgbClr val="C0C0C0"/>
            </a:solidFill>
            <a:ln w="57150" cap="flat" cmpd="sng" algn="ctr">
              <a:solidFill>
                <a:srgbClr val="FF0000"/>
              </a:solidFill>
              <a:prstDash val="solid"/>
              <a:round/>
              <a:headEnd type="none" w="med" len="med"/>
              <a:tailEnd type="triangle"/>
            </a:ln>
            <a:effectLst/>
          </p:spPr>
        </p:cxnSp>
        <p:sp>
          <p:nvSpPr>
            <p:cNvPr id="15" name="TextBox 14">
              <a:extLst>
                <a:ext uri="{FF2B5EF4-FFF2-40B4-BE49-F238E27FC236}">
                  <a16:creationId xmlns:a16="http://schemas.microsoft.com/office/drawing/2014/main" id="{C4F4CA15-BA79-4D8F-4F41-0E6FE8A14D9A}"/>
                </a:ext>
              </a:extLst>
            </p:cNvPr>
            <p:cNvSpPr txBox="1"/>
            <p:nvPr/>
          </p:nvSpPr>
          <p:spPr>
            <a:xfrm>
              <a:off x="7208520" y="4468077"/>
              <a:ext cx="1769269" cy="646331"/>
            </a:xfrm>
            <a:prstGeom prst="rect">
              <a:avLst/>
            </a:prstGeom>
            <a:noFill/>
          </p:spPr>
          <p:txBody>
            <a:bodyPr wrap="square" rtlCol="0">
              <a:spAutoFit/>
            </a:bodyPr>
            <a:lstStyle/>
            <a:p>
              <a:pPr algn="ctr"/>
              <a:r>
                <a:rPr lang="en-US" b="1" dirty="0">
                  <a:solidFill>
                    <a:srgbClr val="FF0000"/>
                  </a:solidFill>
                </a:rPr>
                <a:t>Trap Charged w/ Electron</a:t>
              </a:r>
            </a:p>
          </p:txBody>
        </p:sp>
      </p:grpSp>
      <p:sp>
        <p:nvSpPr>
          <p:cNvPr id="16" name="TextBox 15">
            <a:extLst>
              <a:ext uri="{FF2B5EF4-FFF2-40B4-BE49-F238E27FC236}">
                <a16:creationId xmlns:a16="http://schemas.microsoft.com/office/drawing/2014/main" id="{3D11439A-79F4-67E6-2A7C-D348619906D7}"/>
              </a:ext>
            </a:extLst>
          </p:cNvPr>
          <p:cNvSpPr txBox="1"/>
          <p:nvPr/>
        </p:nvSpPr>
        <p:spPr>
          <a:xfrm>
            <a:off x="4943951" y="4638793"/>
            <a:ext cx="472440" cy="369332"/>
          </a:xfrm>
          <a:prstGeom prst="rect">
            <a:avLst/>
          </a:prstGeom>
          <a:noFill/>
        </p:spPr>
        <p:txBody>
          <a:bodyPr wrap="square" rtlCol="0">
            <a:spAutoFit/>
          </a:bodyPr>
          <a:lstStyle/>
          <a:p>
            <a:pPr algn="ctr"/>
            <a:r>
              <a:rPr lang="en-US" b="1" dirty="0">
                <a:solidFill>
                  <a:srgbClr val="FF0000"/>
                </a:solidFill>
              </a:rPr>
              <a:t>e-</a:t>
            </a:r>
          </a:p>
        </p:txBody>
      </p:sp>
      <p:sp>
        <p:nvSpPr>
          <p:cNvPr id="17" name="TextBox 16">
            <a:extLst>
              <a:ext uri="{FF2B5EF4-FFF2-40B4-BE49-F238E27FC236}">
                <a16:creationId xmlns:a16="http://schemas.microsoft.com/office/drawing/2014/main" id="{4990955A-7FC5-BFA5-3FF9-80E1F1A982C0}"/>
              </a:ext>
            </a:extLst>
          </p:cNvPr>
          <p:cNvSpPr txBox="1"/>
          <p:nvPr/>
        </p:nvSpPr>
        <p:spPr>
          <a:xfrm>
            <a:off x="4767262" y="2619752"/>
            <a:ext cx="937260" cy="369332"/>
          </a:xfrm>
          <a:prstGeom prst="rect">
            <a:avLst/>
          </a:prstGeom>
          <a:noFill/>
        </p:spPr>
        <p:txBody>
          <a:bodyPr wrap="square" rtlCol="0">
            <a:spAutoFit/>
          </a:bodyPr>
          <a:lstStyle/>
          <a:p>
            <a:pPr algn="ctr"/>
            <a:r>
              <a:rPr lang="en-US" b="1" dirty="0">
                <a:solidFill>
                  <a:srgbClr val="FF0000"/>
                </a:solidFill>
              </a:rPr>
              <a:t>Open</a:t>
            </a:r>
          </a:p>
        </p:txBody>
      </p:sp>
    </p:spTree>
    <p:extLst>
      <p:ext uri="{BB962C8B-B14F-4D97-AF65-F5344CB8AC3E}">
        <p14:creationId xmlns:p14="http://schemas.microsoft.com/office/powerpoint/2010/main" val="3296901221"/>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A5806E-073D-AE8C-49A4-3C699459BC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E0B8BB5-B9F3-B196-0449-B13CE162434C}"/>
              </a:ext>
            </a:extLst>
          </p:cNvPr>
          <p:cNvSpPr>
            <a:spLocks noGrp="1"/>
          </p:cNvSpPr>
          <p:nvPr>
            <p:ph type="title"/>
          </p:nvPr>
        </p:nvSpPr>
        <p:spPr>
          <a:xfrm>
            <a:off x="228600" y="152400"/>
            <a:ext cx="8610600" cy="727212"/>
          </a:xfrm>
        </p:spPr>
        <p:txBody>
          <a:bodyPr anchor="ctr"/>
          <a:lstStyle/>
          <a:p>
            <a:r>
              <a:rPr lang="en-US" sz="3200" b="1" dirty="0"/>
              <a:t>Device-Level Mechanism – </a:t>
            </a:r>
            <a:r>
              <a:rPr lang="en-US" sz="3200" b="1" dirty="0" err="1"/>
              <a:t>RowHammer</a:t>
            </a:r>
            <a:r>
              <a:rPr lang="en-US" sz="3200" b="1" dirty="0"/>
              <a:t> I</a:t>
            </a:r>
          </a:p>
        </p:txBody>
      </p:sp>
      <p:sp>
        <p:nvSpPr>
          <p:cNvPr id="4" name="Slide Number Placeholder 3">
            <a:extLst>
              <a:ext uri="{FF2B5EF4-FFF2-40B4-BE49-F238E27FC236}">
                <a16:creationId xmlns:a16="http://schemas.microsoft.com/office/drawing/2014/main" id="{D74278FA-219D-C195-512A-348AF797A0A2}"/>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DE33320-76E4-0249-8CA9-3902D97168FA}" type="slidenum">
              <a:rPr kumimoji="0" lang="en-US" altLang="en-US" sz="12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US" altLang="en-US" sz="12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sp>
        <p:nvSpPr>
          <p:cNvPr id="6" name="Content Placeholder 2">
            <a:extLst>
              <a:ext uri="{FF2B5EF4-FFF2-40B4-BE49-F238E27FC236}">
                <a16:creationId xmlns:a16="http://schemas.microsoft.com/office/drawing/2014/main" id="{FE302294-5AF8-3A25-3269-02B73B1BC73E}"/>
              </a:ext>
            </a:extLst>
          </p:cNvPr>
          <p:cNvSpPr txBox="1">
            <a:spLocks/>
          </p:cNvSpPr>
          <p:nvPr/>
        </p:nvSpPr>
        <p:spPr bwMode="auto">
          <a:xfrm>
            <a:off x="228600" y="970961"/>
            <a:ext cx="8610600" cy="5519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57175" indent="-257175" algn="l" rtl="0" eaLnBrk="0" fontAlgn="base" hangingPunct="0">
              <a:spcBef>
                <a:spcPct val="20000"/>
              </a:spcBef>
              <a:spcAft>
                <a:spcPct val="0"/>
              </a:spcAft>
              <a:buClr>
                <a:schemeClr val="accent1"/>
              </a:buClr>
              <a:buSzPct val="65000"/>
              <a:buFont typeface="Wingdings" pitchFamily="2" charset="2"/>
              <a:buChar char="n"/>
              <a:defRPr sz="1800">
                <a:solidFill>
                  <a:schemeClr val="tx1"/>
                </a:solidFill>
                <a:latin typeface="+mn-lt"/>
                <a:ea typeface="ＭＳ Ｐゴシック" charset="0"/>
                <a:cs typeface="ＭＳ Ｐゴシック" charset="0"/>
              </a:defRPr>
            </a:lvl1pPr>
            <a:lvl2pPr marL="502444" indent="-244079" algn="l" rtl="0" eaLnBrk="0" fontAlgn="base" hangingPunct="0">
              <a:spcBef>
                <a:spcPct val="20000"/>
              </a:spcBef>
              <a:spcAft>
                <a:spcPct val="0"/>
              </a:spcAft>
              <a:buClr>
                <a:schemeClr val="accent2"/>
              </a:buClr>
              <a:buSzPct val="60000"/>
              <a:buFont typeface="Wingdings" pitchFamily="2" charset="2"/>
              <a:buChar char="q"/>
              <a:defRPr sz="1650">
                <a:solidFill>
                  <a:schemeClr val="tx1"/>
                </a:solidFill>
                <a:latin typeface="+mn-lt"/>
                <a:ea typeface="ＭＳ Ｐゴシック" pitchFamily="-106" charset="-128"/>
              </a:defRPr>
            </a:lvl2pPr>
            <a:lvl3pPr marL="766763" indent="-263129" algn="l" rtl="0" eaLnBrk="0" fontAlgn="base" hangingPunct="0">
              <a:spcBef>
                <a:spcPct val="20000"/>
              </a:spcBef>
              <a:spcAft>
                <a:spcPct val="0"/>
              </a:spcAft>
              <a:buClr>
                <a:schemeClr val="accent1"/>
              </a:buClr>
              <a:buSzPct val="65000"/>
              <a:buFont typeface="Wingdings" pitchFamily="2" charset="2"/>
              <a:buChar char="n"/>
              <a:defRPr sz="1500">
                <a:solidFill>
                  <a:schemeClr val="tx1"/>
                </a:solidFill>
                <a:latin typeface="+mn-lt"/>
                <a:ea typeface="ＭＳ Ｐゴシック" pitchFamily="-106" charset="-128"/>
              </a:defRPr>
            </a:lvl3pPr>
            <a:lvl4pPr marL="1004888" indent="-23693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260872" indent="-254794" algn="l" rtl="0" eaLnBrk="0" fontAlgn="base" hangingPunct="0">
              <a:spcBef>
                <a:spcPct val="20000"/>
              </a:spcBef>
              <a:spcAft>
                <a:spcPct val="0"/>
              </a:spcAft>
              <a:buClr>
                <a:schemeClr val="accent1"/>
              </a:buClr>
              <a:buSzPct val="75000"/>
              <a:buFont typeface="Wingdings" pitchFamily="2" charset="2"/>
              <a:buChar char="§"/>
              <a:defRPr sz="1200">
                <a:solidFill>
                  <a:schemeClr val="tx1"/>
                </a:solidFill>
                <a:latin typeface="+mn-lt"/>
                <a:ea typeface="ＭＳ Ｐゴシック" pitchFamily="-106" charset="-128"/>
              </a:defRPr>
            </a:lvl5pPr>
            <a:lvl6pPr marL="16037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9pPr>
          </a:lstStyle>
          <a:p>
            <a:pPr>
              <a:spcBef>
                <a:spcPts val="600"/>
              </a:spcBef>
            </a:pPr>
            <a:r>
              <a:rPr lang="en-US" sz="2000" b="1" dirty="0"/>
              <a:t>Key Error Mechanisms of </a:t>
            </a:r>
            <a:r>
              <a:rPr lang="en-US" sz="2000" b="1" dirty="0" err="1"/>
              <a:t>RowHammer</a:t>
            </a:r>
            <a:endParaRPr lang="en-US" sz="2000" b="1" dirty="0"/>
          </a:p>
          <a:p>
            <a:pPr lvl="1">
              <a:spcBef>
                <a:spcPts val="600"/>
              </a:spcBef>
            </a:pPr>
            <a:r>
              <a:rPr lang="en-US" sz="1800" dirty="0"/>
              <a:t>Trap-assisted Electron Migration </a:t>
            </a:r>
            <a:r>
              <a:rPr lang="en-US" sz="1400" dirty="0"/>
              <a:t>[Yang+, EDL’19] [Walker+, TED’21] [Zhou+, IRPS’23]</a:t>
            </a:r>
            <a:endParaRPr lang="en-US" sz="1800" dirty="0"/>
          </a:p>
          <a:p>
            <a:pPr marL="865584" lvl="2" indent="-342900">
              <a:spcBef>
                <a:spcPts val="600"/>
              </a:spcBef>
              <a:buFont typeface="+mj-lt"/>
              <a:buAutoNum type="arabicPeriod"/>
            </a:pPr>
            <a:r>
              <a:rPr lang="en-US" sz="1650" dirty="0"/>
              <a:t>When NWL (aggressor) is open, acceptor-like traps are charged with electrons</a:t>
            </a:r>
          </a:p>
          <a:p>
            <a:pPr marL="865584" lvl="2" indent="-342900">
              <a:spcBef>
                <a:spcPts val="600"/>
              </a:spcBef>
              <a:buFont typeface="+mj-lt"/>
              <a:buAutoNum type="arabicPeriod"/>
            </a:pPr>
            <a:r>
              <a:rPr lang="en-US" sz="1650" dirty="0"/>
              <a:t>When NWL (aggressor) is closed, electrons are emitted from traps and </a:t>
            </a:r>
            <a:br>
              <a:rPr lang="en-US" sz="1650" dirty="0"/>
            </a:br>
            <a:r>
              <a:rPr lang="en-US" sz="1650" dirty="0"/>
              <a:t>migrate towards </a:t>
            </a:r>
            <a:r>
              <a:rPr lang="en-US" sz="1650"/>
              <a:t>the victim cell </a:t>
            </a:r>
            <a:endParaRPr lang="en-US" sz="1650" dirty="0"/>
          </a:p>
          <a:p>
            <a:pPr marL="503634" lvl="2" indent="0">
              <a:spcBef>
                <a:spcPts val="600"/>
              </a:spcBef>
              <a:buNone/>
            </a:pPr>
            <a:endParaRPr lang="en-US" sz="1700" dirty="0"/>
          </a:p>
        </p:txBody>
      </p:sp>
      <p:pic>
        <p:nvPicPr>
          <p:cNvPr id="5" name="Picture 4">
            <a:extLst>
              <a:ext uri="{FF2B5EF4-FFF2-40B4-BE49-F238E27FC236}">
                <a16:creationId xmlns:a16="http://schemas.microsoft.com/office/drawing/2014/main" id="{377A741F-8157-878A-BD1C-6D90C33E394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284285" y="2898654"/>
            <a:ext cx="4575429" cy="2719588"/>
          </a:xfrm>
          <a:prstGeom prst="rect">
            <a:avLst/>
          </a:prstGeom>
        </p:spPr>
      </p:pic>
      <p:sp>
        <p:nvSpPr>
          <p:cNvPr id="7" name="TextBox 6">
            <a:extLst>
              <a:ext uri="{FF2B5EF4-FFF2-40B4-BE49-F238E27FC236}">
                <a16:creationId xmlns:a16="http://schemas.microsoft.com/office/drawing/2014/main" id="{7EBAE01C-5E7D-9683-5A25-5B2469CC8A7F}"/>
              </a:ext>
            </a:extLst>
          </p:cNvPr>
          <p:cNvSpPr txBox="1"/>
          <p:nvPr/>
        </p:nvSpPr>
        <p:spPr>
          <a:xfrm>
            <a:off x="1709738" y="5731132"/>
            <a:ext cx="5933122" cy="646331"/>
          </a:xfrm>
          <a:prstGeom prst="rect">
            <a:avLst/>
          </a:prstGeom>
          <a:noFill/>
        </p:spPr>
        <p:txBody>
          <a:bodyPr wrap="square" rtlCol="0">
            <a:spAutoFit/>
          </a:bodyPr>
          <a:lstStyle/>
          <a:p>
            <a:pPr algn="ctr"/>
            <a:r>
              <a:rPr lang="en-US" b="1" dirty="0"/>
              <a:t>PWL:</a:t>
            </a:r>
            <a:r>
              <a:rPr lang="en-US" dirty="0"/>
              <a:t> Passing </a:t>
            </a:r>
            <a:r>
              <a:rPr lang="en-US" dirty="0" err="1"/>
              <a:t>Wordline</a:t>
            </a:r>
            <a:r>
              <a:rPr lang="en-US" dirty="0"/>
              <a:t>	</a:t>
            </a:r>
            <a:r>
              <a:rPr lang="en-US" b="1" dirty="0"/>
              <a:t>VWL:</a:t>
            </a:r>
            <a:r>
              <a:rPr lang="en-US" dirty="0"/>
              <a:t> Victim </a:t>
            </a:r>
            <a:r>
              <a:rPr lang="en-US" dirty="0" err="1"/>
              <a:t>Wordline</a:t>
            </a:r>
            <a:endParaRPr lang="en-US" dirty="0"/>
          </a:p>
          <a:p>
            <a:pPr algn="ctr"/>
            <a:r>
              <a:rPr lang="en-US" b="1" dirty="0">
                <a:solidFill>
                  <a:srgbClr val="C00000"/>
                </a:solidFill>
              </a:rPr>
              <a:t>NWL: </a:t>
            </a:r>
            <a:r>
              <a:rPr lang="en-US" dirty="0">
                <a:solidFill>
                  <a:srgbClr val="C00000"/>
                </a:solidFill>
              </a:rPr>
              <a:t>Neighboring </a:t>
            </a:r>
            <a:r>
              <a:rPr lang="en-US" dirty="0" err="1">
                <a:solidFill>
                  <a:srgbClr val="C00000"/>
                </a:solidFill>
              </a:rPr>
              <a:t>Wordline</a:t>
            </a:r>
            <a:r>
              <a:rPr lang="en-US" dirty="0">
                <a:solidFill>
                  <a:srgbClr val="C00000"/>
                </a:solidFill>
              </a:rPr>
              <a:t> (Aggressor)</a:t>
            </a:r>
          </a:p>
        </p:txBody>
      </p:sp>
      <p:grpSp>
        <p:nvGrpSpPr>
          <p:cNvPr id="10" name="Group 9">
            <a:extLst>
              <a:ext uri="{FF2B5EF4-FFF2-40B4-BE49-F238E27FC236}">
                <a16:creationId xmlns:a16="http://schemas.microsoft.com/office/drawing/2014/main" id="{3718E063-860E-08F7-A8A8-18DB2BC1E383}"/>
              </a:ext>
            </a:extLst>
          </p:cNvPr>
          <p:cNvGrpSpPr/>
          <p:nvPr/>
        </p:nvGrpSpPr>
        <p:grpSpPr>
          <a:xfrm>
            <a:off x="2574131" y="4673980"/>
            <a:ext cx="2732883" cy="908908"/>
            <a:chOff x="2574131" y="4673980"/>
            <a:chExt cx="2732883" cy="908908"/>
          </a:xfrm>
        </p:grpSpPr>
        <p:sp>
          <p:nvSpPr>
            <p:cNvPr id="13" name="Oval 12">
              <a:extLst>
                <a:ext uri="{FF2B5EF4-FFF2-40B4-BE49-F238E27FC236}">
                  <a16:creationId xmlns:a16="http://schemas.microsoft.com/office/drawing/2014/main" id="{E04A3DE6-E876-9194-F00C-9515810A6261}"/>
                </a:ext>
              </a:extLst>
            </p:cNvPr>
            <p:cNvSpPr/>
            <p:nvPr/>
          </p:nvSpPr>
          <p:spPr bwMode="auto">
            <a:xfrm>
              <a:off x="5008055" y="4673980"/>
              <a:ext cx="298959" cy="298959"/>
            </a:xfrm>
            <a:prstGeom prst="ellipse">
              <a:avLst/>
            </a:prstGeom>
            <a:solidFill>
              <a:schemeClr val="bg1"/>
            </a:solid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endParaRPr>
            </a:p>
          </p:txBody>
        </p:sp>
        <p:sp>
          <p:nvSpPr>
            <p:cNvPr id="15" name="TextBox 14">
              <a:extLst>
                <a:ext uri="{FF2B5EF4-FFF2-40B4-BE49-F238E27FC236}">
                  <a16:creationId xmlns:a16="http://schemas.microsoft.com/office/drawing/2014/main" id="{94F0E66A-5F38-0574-9B7C-88F493717FF9}"/>
                </a:ext>
              </a:extLst>
            </p:cNvPr>
            <p:cNvSpPr txBox="1"/>
            <p:nvPr/>
          </p:nvSpPr>
          <p:spPr>
            <a:xfrm>
              <a:off x="2574131" y="4936557"/>
              <a:ext cx="1936909" cy="646331"/>
            </a:xfrm>
            <a:prstGeom prst="rect">
              <a:avLst/>
            </a:prstGeom>
            <a:noFill/>
          </p:spPr>
          <p:txBody>
            <a:bodyPr wrap="square" rtlCol="0">
              <a:spAutoFit/>
            </a:bodyPr>
            <a:lstStyle/>
            <a:p>
              <a:pPr algn="ctr"/>
              <a:r>
                <a:rPr lang="en-US" b="1" dirty="0">
                  <a:solidFill>
                    <a:srgbClr val="FF0000"/>
                  </a:solidFill>
                </a:rPr>
                <a:t>Electron</a:t>
              </a:r>
            </a:p>
            <a:p>
              <a:pPr algn="ctr"/>
              <a:r>
                <a:rPr lang="en-US" b="1" dirty="0">
                  <a:solidFill>
                    <a:srgbClr val="FF0000"/>
                  </a:solidFill>
                </a:rPr>
                <a:t>Migration</a:t>
              </a:r>
            </a:p>
          </p:txBody>
        </p:sp>
      </p:grpSp>
      <p:sp>
        <p:nvSpPr>
          <p:cNvPr id="16" name="TextBox 15">
            <a:extLst>
              <a:ext uri="{FF2B5EF4-FFF2-40B4-BE49-F238E27FC236}">
                <a16:creationId xmlns:a16="http://schemas.microsoft.com/office/drawing/2014/main" id="{E8660ADB-9BB0-61BA-92DA-DA4A17F4DA63}"/>
              </a:ext>
            </a:extLst>
          </p:cNvPr>
          <p:cNvSpPr txBox="1"/>
          <p:nvPr/>
        </p:nvSpPr>
        <p:spPr>
          <a:xfrm>
            <a:off x="3507773" y="4567225"/>
            <a:ext cx="472440" cy="369332"/>
          </a:xfrm>
          <a:prstGeom prst="rect">
            <a:avLst/>
          </a:prstGeom>
          <a:noFill/>
        </p:spPr>
        <p:txBody>
          <a:bodyPr wrap="square" rtlCol="0">
            <a:spAutoFit/>
          </a:bodyPr>
          <a:lstStyle/>
          <a:p>
            <a:pPr algn="ctr"/>
            <a:r>
              <a:rPr lang="en-US" b="1" dirty="0">
                <a:solidFill>
                  <a:srgbClr val="FF0000"/>
                </a:solidFill>
              </a:rPr>
              <a:t>e-</a:t>
            </a:r>
          </a:p>
        </p:txBody>
      </p:sp>
      <p:sp>
        <p:nvSpPr>
          <p:cNvPr id="18" name="Freeform: Shape 17">
            <a:extLst>
              <a:ext uri="{FF2B5EF4-FFF2-40B4-BE49-F238E27FC236}">
                <a16:creationId xmlns:a16="http://schemas.microsoft.com/office/drawing/2014/main" id="{24C48ED9-1BE7-E08D-1977-1AEE540D4A81}"/>
              </a:ext>
            </a:extLst>
          </p:cNvPr>
          <p:cNvSpPr/>
          <p:nvPr/>
        </p:nvSpPr>
        <p:spPr bwMode="auto">
          <a:xfrm>
            <a:off x="3276600" y="4338322"/>
            <a:ext cx="1645920" cy="655484"/>
          </a:xfrm>
          <a:custGeom>
            <a:avLst/>
            <a:gdLst>
              <a:gd name="connsiteX0" fmla="*/ 1645920 w 1645920"/>
              <a:gd name="connsiteY0" fmla="*/ 533400 h 655484"/>
              <a:gd name="connsiteX1" fmla="*/ 845820 w 1645920"/>
              <a:gd name="connsiteY1" fmla="*/ 655320 h 655484"/>
              <a:gd name="connsiteX2" fmla="*/ 198120 w 1645920"/>
              <a:gd name="connsiteY2" fmla="*/ 510540 h 655484"/>
              <a:gd name="connsiteX3" fmla="*/ 0 w 1645920"/>
              <a:gd name="connsiteY3" fmla="*/ 0 h 655484"/>
            </a:gdLst>
            <a:ahLst/>
            <a:cxnLst>
              <a:cxn ang="0">
                <a:pos x="connsiteX0" y="connsiteY0"/>
              </a:cxn>
              <a:cxn ang="0">
                <a:pos x="connsiteX1" y="connsiteY1"/>
              </a:cxn>
              <a:cxn ang="0">
                <a:pos x="connsiteX2" y="connsiteY2"/>
              </a:cxn>
              <a:cxn ang="0">
                <a:pos x="connsiteX3" y="connsiteY3"/>
              </a:cxn>
            </a:cxnLst>
            <a:rect l="l" t="t" r="r" b="b"/>
            <a:pathLst>
              <a:path w="1645920" h="655484">
                <a:moveTo>
                  <a:pt x="1645920" y="533400"/>
                </a:moveTo>
                <a:cubicBezTo>
                  <a:pt x="1366520" y="596265"/>
                  <a:pt x="1087120" y="659130"/>
                  <a:pt x="845820" y="655320"/>
                </a:cubicBezTo>
                <a:cubicBezTo>
                  <a:pt x="604520" y="651510"/>
                  <a:pt x="339090" y="619760"/>
                  <a:pt x="198120" y="510540"/>
                </a:cubicBezTo>
                <a:cubicBezTo>
                  <a:pt x="57150" y="401320"/>
                  <a:pt x="31750" y="99060"/>
                  <a:pt x="0" y="0"/>
                </a:cubicBezTo>
              </a:path>
            </a:pathLst>
          </a:custGeom>
          <a:noFill/>
          <a:ln w="38100" cap="flat" cmpd="sng" algn="ctr">
            <a:solidFill>
              <a:srgbClr val="FF0000"/>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endParaRPr>
          </a:p>
        </p:txBody>
      </p:sp>
      <p:sp>
        <p:nvSpPr>
          <p:cNvPr id="20" name="TextBox 19">
            <a:extLst>
              <a:ext uri="{FF2B5EF4-FFF2-40B4-BE49-F238E27FC236}">
                <a16:creationId xmlns:a16="http://schemas.microsoft.com/office/drawing/2014/main" id="{3F0D1F98-1041-6399-C24C-2589B40371CE}"/>
              </a:ext>
            </a:extLst>
          </p:cNvPr>
          <p:cNvSpPr txBox="1"/>
          <p:nvPr/>
        </p:nvSpPr>
        <p:spPr>
          <a:xfrm>
            <a:off x="4686300" y="2619752"/>
            <a:ext cx="1082040" cy="369332"/>
          </a:xfrm>
          <a:prstGeom prst="rect">
            <a:avLst/>
          </a:prstGeom>
          <a:noFill/>
        </p:spPr>
        <p:txBody>
          <a:bodyPr wrap="square" rtlCol="0">
            <a:spAutoFit/>
          </a:bodyPr>
          <a:lstStyle/>
          <a:p>
            <a:pPr algn="ctr"/>
            <a:r>
              <a:rPr lang="en-US" b="1" dirty="0">
                <a:solidFill>
                  <a:srgbClr val="0066CC"/>
                </a:solidFill>
              </a:rPr>
              <a:t>Closed</a:t>
            </a:r>
          </a:p>
        </p:txBody>
      </p:sp>
    </p:spTree>
    <p:extLst>
      <p:ext uri="{BB962C8B-B14F-4D97-AF65-F5344CB8AC3E}">
        <p14:creationId xmlns:p14="http://schemas.microsoft.com/office/powerpoint/2010/main" val="3204696979"/>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27FFCD-37D4-8AD3-8514-27F5977611F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6983E46-A34C-8809-6A2C-14F04485C078}"/>
              </a:ext>
            </a:extLst>
          </p:cNvPr>
          <p:cNvSpPr>
            <a:spLocks noGrp="1"/>
          </p:cNvSpPr>
          <p:nvPr>
            <p:ph type="title"/>
          </p:nvPr>
        </p:nvSpPr>
        <p:spPr>
          <a:xfrm>
            <a:off x="228600" y="152400"/>
            <a:ext cx="8610600" cy="727212"/>
          </a:xfrm>
        </p:spPr>
        <p:txBody>
          <a:bodyPr anchor="ctr"/>
          <a:lstStyle/>
          <a:p>
            <a:r>
              <a:rPr lang="en-US" sz="3200" b="1" dirty="0"/>
              <a:t>Device-Level Mechanism – </a:t>
            </a:r>
            <a:r>
              <a:rPr lang="en-US" sz="3200" b="1" dirty="0" err="1"/>
              <a:t>RowHammer</a:t>
            </a:r>
            <a:r>
              <a:rPr lang="en-US" sz="3200" b="1" dirty="0"/>
              <a:t> II</a:t>
            </a:r>
          </a:p>
        </p:txBody>
      </p:sp>
      <p:sp>
        <p:nvSpPr>
          <p:cNvPr id="4" name="Slide Number Placeholder 3">
            <a:extLst>
              <a:ext uri="{FF2B5EF4-FFF2-40B4-BE49-F238E27FC236}">
                <a16:creationId xmlns:a16="http://schemas.microsoft.com/office/drawing/2014/main" id="{02810C4A-4E7C-8FEF-C1D6-2082B60C4BE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DE33320-76E4-0249-8CA9-3902D97168FA}" type="slidenum">
              <a:rPr kumimoji="0" lang="en-US" altLang="en-US" sz="12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US" altLang="en-US" sz="12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sp>
        <p:nvSpPr>
          <p:cNvPr id="6" name="Content Placeholder 2">
            <a:extLst>
              <a:ext uri="{FF2B5EF4-FFF2-40B4-BE49-F238E27FC236}">
                <a16:creationId xmlns:a16="http://schemas.microsoft.com/office/drawing/2014/main" id="{726DB28A-DC16-0475-20AD-821053DE9905}"/>
              </a:ext>
            </a:extLst>
          </p:cNvPr>
          <p:cNvSpPr txBox="1">
            <a:spLocks/>
          </p:cNvSpPr>
          <p:nvPr/>
        </p:nvSpPr>
        <p:spPr bwMode="auto">
          <a:xfrm>
            <a:off x="228600" y="970961"/>
            <a:ext cx="8610600" cy="5519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57175" indent="-257175" algn="l" rtl="0" eaLnBrk="0" fontAlgn="base" hangingPunct="0">
              <a:spcBef>
                <a:spcPct val="20000"/>
              </a:spcBef>
              <a:spcAft>
                <a:spcPct val="0"/>
              </a:spcAft>
              <a:buClr>
                <a:schemeClr val="accent1"/>
              </a:buClr>
              <a:buSzPct val="65000"/>
              <a:buFont typeface="Wingdings" pitchFamily="2" charset="2"/>
              <a:buChar char="n"/>
              <a:defRPr sz="1800">
                <a:solidFill>
                  <a:schemeClr val="tx1"/>
                </a:solidFill>
                <a:latin typeface="+mn-lt"/>
                <a:ea typeface="ＭＳ Ｐゴシック" charset="0"/>
                <a:cs typeface="ＭＳ Ｐゴシック" charset="0"/>
              </a:defRPr>
            </a:lvl1pPr>
            <a:lvl2pPr marL="502444" indent="-244079" algn="l" rtl="0" eaLnBrk="0" fontAlgn="base" hangingPunct="0">
              <a:spcBef>
                <a:spcPct val="20000"/>
              </a:spcBef>
              <a:spcAft>
                <a:spcPct val="0"/>
              </a:spcAft>
              <a:buClr>
                <a:schemeClr val="accent2"/>
              </a:buClr>
              <a:buSzPct val="60000"/>
              <a:buFont typeface="Wingdings" pitchFamily="2" charset="2"/>
              <a:buChar char="q"/>
              <a:defRPr sz="1650">
                <a:solidFill>
                  <a:schemeClr val="tx1"/>
                </a:solidFill>
                <a:latin typeface="+mn-lt"/>
                <a:ea typeface="ＭＳ Ｐゴシック" pitchFamily="-106" charset="-128"/>
              </a:defRPr>
            </a:lvl2pPr>
            <a:lvl3pPr marL="766763" indent="-263129" algn="l" rtl="0" eaLnBrk="0" fontAlgn="base" hangingPunct="0">
              <a:spcBef>
                <a:spcPct val="20000"/>
              </a:spcBef>
              <a:spcAft>
                <a:spcPct val="0"/>
              </a:spcAft>
              <a:buClr>
                <a:schemeClr val="accent1"/>
              </a:buClr>
              <a:buSzPct val="65000"/>
              <a:buFont typeface="Wingdings" pitchFamily="2" charset="2"/>
              <a:buChar char="n"/>
              <a:defRPr sz="1500">
                <a:solidFill>
                  <a:schemeClr val="tx1"/>
                </a:solidFill>
                <a:latin typeface="+mn-lt"/>
                <a:ea typeface="ＭＳ Ｐゴシック" pitchFamily="-106" charset="-128"/>
              </a:defRPr>
            </a:lvl3pPr>
            <a:lvl4pPr marL="1004888" indent="-23693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260872" indent="-254794" algn="l" rtl="0" eaLnBrk="0" fontAlgn="base" hangingPunct="0">
              <a:spcBef>
                <a:spcPct val="20000"/>
              </a:spcBef>
              <a:spcAft>
                <a:spcPct val="0"/>
              </a:spcAft>
              <a:buClr>
                <a:schemeClr val="accent1"/>
              </a:buClr>
              <a:buSzPct val="75000"/>
              <a:buFont typeface="Wingdings" pitchFamily="2" charset="2"/>
              <a:buChar char="§"/>
              <a:defRPr sz="1200">
                <a:solidFill>
                  <a:schemeClr val="tx1"/>
                </a:solidFill>
                <a:latin typeface="+mn-lt"/>
                <a:ea typeface="ＭＳ Ｐゴシック" pitchFamily="-106" charset="-128"/>
              </a:defRPr>
            </a:lvl5pPr>
            <a:lvl6pPr marL="16037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9pPr>
          </a:lstStyle>
          <a:p>
            <a:pPr>
              <a:spcBef>
                <a:spcPts val="600"/>
              </a:spcBef>
            </a:pPr>
            <a:r>
              <a:rPr lang="en-US" sz="2000" b="1" dirty="0"/>
              <a:t>Key Error Mechanisms of </a:t>
            </a:r>
            <a:r>
              <a:rPr lang="en-US" sz="2000" b="1" dirty="0" err="1"/>
              <a:t>RowHammer</a:t>
            </a:r>
            <a:r>
              <a:rPr lang="en-US" sz="2000" b="1" dirty="0"/>
              <a:t> (Cont’d)</a:t>
            </a:r>
          </a:p>
          <a:p>
            <a:pPr lvl="1">
              <a:spcBef>
                <a:spcPts val="600"/>
              </a:spcBef>
            </a:pPr>
            <a:r>
              <a:rPr lang="en-US" sz="1800" b="1" dirty="0">
                <a:solidFill>
                  <a:srgbClr val="FF0000"/>
                </a:solidFill>
              </a:rPr>
              <a:t>Double-Sided </a:t>
            </a:r>
            <a:r>
              <a:rPr lang="en-US" sz="1800" b="1" dirty="0" err="1">
                <a:solidFill>
                  <a:srgbClr val="FF0000"/>
                </a:solidFill>
              </a:rPr>
              <a:t>RowHammer</a:t>
            </a:r>
            <a:r>
              <a:rPr lang="en-US" sz="1800" dirty="0"/>
              <a:t> is </a:t>
            </a:r>
            <a:r>
              <a:rPr lang="en-US" sz="1800" b="1" dirty="0"/>
              <a:t>much more effective</a:t>
            </a:r>
            <a:r>
              <a:rPr lang="en-US" sz="1800" dirty="0"/>
              <a:t> than Single-Sided</a:t>
            </a:r>
            <a:br>
              <a:rPr lang="en-US" sz="1800" dirty="0"/>
            </a:br>
            <a:r>
              <a:rPr lang="en-US" sz="1800" dirty="0"/>
              <a:t>at inducing bitflips (i.e., require </a:t>
            </a:r>
            <a:r>
              <a:rPr lang="en-US" sz="1800" b="1" dirty="0"/>
              <a:t>much fewer aggressor row activations</a:t>
            </a:r>
            <a:r>
              <a:rPr lang="en-US" sz="1800" dirty="0"/>
              <a:t>)</a:t>
            </a:r>
          </a:p>
          <a:p>
            <a:pPr lvl="1">
              <a:spcBef>
                <a:spcPts val="600"/>
              </a:spcBef>
            </a:pPr>
            <a:r>
              <a:rPr lang="en-US" sz="1800" dirty="0"/>
              <a:t>Both NWL and PWL are aggressors, being opened and closed in an </a:t>
            </a:r>
            <a:br>
              <a:rPr lang="en-US" sz="1800" dirty="0"/>
            </a:br>
            <a:r>
              <a:rPr lang="en-US" sz="1800" dirty="0"/>
              <a:t>alternating manner, “sandwiching” the victim</a:t>
            </a:r>
          </a:p>
          <a:p>
            <a:pPr marL="503634" lvl="2" indent="0">
              <a:spcBef>
                <a:spcPts val="600"/>
              </a:spcBef>
              <a:buNone/>
            </a:pPr>
            <a:endParaRPr lang="en-US" sz="1700" dirty="0"/>
          </a:p>
        </p:txBody>
      </p:sp>
      <p:pic>
        <p:nvPicPr>
          <p:cNvPr id="5" name="Picture 4">
            <a:extLst>
              <a:ext uri="{FF2B5EF4-FFF2-40B4-BE49-F238E27FC236}">
                <a16:creationId xmlns:a16="http://schemas.microsoft.com/office/drawing/2014/main" id="{5E27E276-7A80-C8DC-0A62-EC6DEE8C7C8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284285" y="2898654"/>
            <a:ext cx="4575429" cy="2719588"/>
          </a:xfrm>
          <a:prstGeom prst="rect">
            <a:avLst/>
          </a:prstGeom>
        </p:spPr>
      </p:pic>
      <p:sp>
        <p:nvSpPr>
          <p:cNvPr id="7" name="TextBox 6">
            <a:extLst>
              <a:ext uri="{FF2B5EF4-FFF2-40B4-BE49-F238E27FC236}">
                <a16:creationId xmlns:a16="http://schemas.microsoft.com/office/drawing/2014/main" id="{0C408374-25D0-2E6B-704E-6E8F3060F8EF}"/>
              </a:ext>
            </a:extLst>
          </p:cNvPr>
          <p:cNvSpPr txBox="1"/>
          <p:nvPr/>
        </p:nvSpPr>
        <p:spPr>
          <a:xfrm>
            <a:off x="1055370" y="5731132"/>
            <a:ext cx="7033260" cy="646331"/>
          </a:xfrm>
          <a:prstGeom prst="rect">
            <a:avLst/>
          </a:prstGeom>
          <a:noFill/>
        </p:spPr>
        <p:txBody>
          <a:bodyPr wrap="square" rtlCol="0">
            <a:spAutoFit/>
          </a:bodyPr>
          <a:lstStyle/>
          <a:p>
            <a:pPr algn="ctr"/>
            <a:r>
              <a:rPr lang="en-US" b="1" dirty="0">
                <a:solidFill>
                  <a:srgbClr val="C00000"/>
                </a:solidFill>
              </a:rPr>
              <a:t>PWL:</a:t>
            </a:r>
            <a:r>
              <a:rPr lang="en-US" dirty="0">
                <a:solidFill>
                  <a:srgbClr val="C00000"/>
                </a:solidFill>
              </a:rPr>
              <a:t> Passing </a:t>
            </a:r>
            <a:r>
              <a:rPr lang="en-US" dirty="0" err="1">
                <a:solidFill>
                  <a:srgbClr val="C00000"/>
                </a:solidFill>
              </a:rPr>
              <a:t>Wordline</a:t>
            </a:r>
            <a:r>
              <a:rPr lang="en-US" dirty="0">
                <a:solidFill>
                  <a:srgbClr val="C00000"/>
                </a:solidFill>
              </a:rPr>
              <a:t> (Aggressor) </a:t>
            </a:r>
            <a:r>
              <a:rPr lang="en-US" dirty="0"/>
              <a:t>	</a:t>
            </a:r>
            <a:r>
              <a:rPr lang="en-US" b="1" dirty="0"/>
              <a:t>VWL:</a:t>
            </a:r>
            <a:r>
              <a:rPr lang="en-US" dirty="0"/>
              <a:t> Victim </a:t>
            </a:r>
            <a:r>
              <a:rPr lang="en-US" dirty="0" err="1"/>
              <a:t>Wordline</a:t>
            </a:r>
            <a:endParaRPr lang="en-US" dirty="0"/>
          </a:p>
          <a:p>
            <a:pPr algn="ctr"/>
            <a:r>
              <a:rPr lang="en-US" b="1" dirty="0">
                <a:solidFill>
                  <a:srgbClr val="C00000"/>
                </a:solidFill>
              </a:rPr>
              <a:t>NWL: </a:t>
            </a:r>
            <a:r>
              <a:rPr lang="en-US" dirty="0">
                <a:solidFill>
                  <a:srgbClr val="C00000"/>
                </a:solidFill>
              </a:rPr>
              <a:t>Neighboring </a:t>
            </a:r>
            <a:r>
              <a:rPr lang="en-US" dirty="0" err="1">
                <a:solidFill>
                  <a:srgbClr val="C00000"/>
                </a:solidFill>
              </a:rPr>
              <a:t>Wordline</a:t>
            </a:r>
            <a:r>
              <a:rPr lang="en-US" dirty="0">
                <a:solidFill>
                  <a:srgbClr val="C00000"/>
                </a:solidFill>
              </a:rPr>
              <a:t> (Aggressor)</a:t>
            </a:r>
          </a:p>
        </p:txBody>
      </p:sp>
      <p:grpSp>
        <p:nvGrpSpPr>
          <p:cNvPr id="9" name="Group 8">
            <a:extLst>
              <a:ext uri="{FF2B5EF4-FFF2-40B4-BE49-F238E27FC236}">
                <a16:creationId xmlns:a16="http://schemas.microsoft.com/office/drawing/2014/main" id="{7DC94354-BB95-BC32-A96A-3EE1EBD57E5C}"/>
              </a:ext>
            </a:extLst>
          </p:cNvPr>
          <p:cNvGrpSpPr/>
          <p:nvPr/>
        </p:nvGrpSpPr>
        <p:grpSpPr>
          <a:xfrm>
            <a:off x="2116360" y="2619752"/>
            <a:ext cx="3588162" cy="369332"/>
            <a:chOff x="2116360" y="2619752"/>
            <a:chExt cx="3588162" cy="369332"/>
          </a:xfrm>
        </p:grpSpPr>
        <p:sp>
          <p:nvSpPr>
            <p:cNvPr id="3" name="TextBox 2">
              <a:extLst>
                <a:ext uri="{FF2B5EF4-FFF2-40B4-BE49-F238E27FC236}">
                  <a16:creationId xmlns:a16="http://schemas.microsoft.com/office/drawing/2014/main" id="{29779D35-6470-7B98-2E6C-431654C8F474}"/>
                </a:ext>
              </a:extLst>
            </p:cNvPr>
            <p:cNvSpPr txBox="1"/>
            <p:nvPr/>
          </p:nvSpPr>
          <p:spPr>
            <a:xfrm>
              <a:off x="4767262" y="2619752"/>
              <a:ext cx="937260" cy="369332"/>
            </a:xfrm>
            <a:prstGeom prst="rect">
              <a:avLst/>
            </a:prstGeom>
            <a:noFill/>
          </p:spPr>
          <p:txBody>
            <a:bodyPr wrap="square" rtlCol="0">
              <a:spAutoFit/>
            </a:bodyPr>
            <a:lstStyle/>
            <a:p>
              <a:pPr algn="ctr"/>
              <a:r>
                <a:rPr lang="en-US" b="1" dirty="0">
                  <a:solidFill>
                    <a:srgbClr val="FF0000"/>
                  </a:solidFill>
                </a:rPr>
                <a:t>Open</a:t>
              </a:r>
            </a:p>
          </p:txBody>
        </p:sp>
        <p:sp>
          <p:nvSpPr>
            <p:cNvPr id="8" name="TextBox 7">
              <a:extLst>
                <a:ext uri="{FF2B5EF4-FFF2-40B4-BE49-F238E27FC236}">
                  <a16:creationId xmlns:a16="http://schemas.microsoft.com/office/drawing/2014/main" id="{7ED8312B-D7BB-1312-24AA-F92CA5EFBDE3}"/>
                </a:ext>
              </a:extLst>
            </p:cNvPr>
            <p:cNvSpPr txBox="1"/>
            <p:nvPr/>
          </p:nvSpPr>
          <p:spPr>
            <a:xfrm>
              <a:off x="2116360" y="2619752"/>
              <a:ext cx="1082040" cy="369332"/>
            </a:xfrm>
            <a:prstGeom prst="rect">
              <a:avLst/>
            </a:prstGeom>
            <a:noFill/>
          </p:spPr>
          <p:txBody>
            <a:bodyPr wrap="square" rtlCol="0">
              <a:spAutoFit/>
            </a:bodyPr>
            <a:lstStyle/>
            <a:p>
              <a:pPr algn="ctr"/>
              <a:r>
                <a:rPr lang="en-US" b="1" dirty="0">
                  <a:solidFill>
                    <a:srgbClr val="0066CC"/>
                  </a:solidFill>
                </a:rPr>
                <a:t>Closed</a:t>
              </a:r>
            </a:p>
          </p:txBody>
        </p:sp>
      </p:grpSp>
      <p:grpSp>
        <p:nvGrpSpPr>
          <p:cNvPr id="11" name="Group 10">
            <a:extLst>
              <a:ext uri="{FF2B5EF4-FFF2-40B4-BE49-F238E27FC236}">
                <a16:creationId xmlns:a16="http://schemas.microsoft.com/office/drawing/2014/main" id="{73D42FD7-44A3-D3C6-E8FA-DAF5B519FB24}"/>
              </a:ext>
            </a:extLst>
          </p:cNvPr>
          <p:cNvGrpSpPr/>
          <p:nvPr/>
        </p:nvGrpSpPr>
        <p:grpSpPr>
          <a:xfrm>
            <a:off x="2188750" y="2614829"/>
            <a:ext cx="3588162" cy="374255"/>
            <a:chOff x="6636829" y="1881781"/>
            <a:chExt cx="3588162" cy="374255"/>
          </a:xfrm>
        </p:grpSpPr>
        <p:sp>
          <p:nvSpPr>
            <p:cNvPr id="12" name="TextBox 11">
              <a:extLst>
                <a:ext uri="{FF2B5EF4-FFF2-40B4-BE49-F238E27FC236}">
                  <a16:creationId xmlns:a16="http://schemas.microsoft.com/office/drawing/2014/main" id="{399FE674-4B00-A2CE-DD98-552B6470A12D}"/>
                </a:ext>
              </a:extLst>
            </p:cNvPr>
            <p:cNvSpPr txBox="1"/>
            <p:nvPr/>
          </p:nvSpPr>
          <p:spPr>
            <a:xfrm>
              <a:off x="6636829" y="1881781"/>
              <a:ext cx="937260" cy="369332"/>
            </a:xfrm>
            <a:prstGeom prst="rect">
              <a:avLst/>
            </a:prstGeom>
            <a:noFill/>
          </p:spPr>
          <p:txBody>
            <a:bodyPr wrap="square" rtlCol="0">
              <a:spAutoFit/>
            </a:bodyPr>
            <a:lstStyle/>
            <a:p>
              <a:pPr algn="ctr"/>
              <a:r>
                <a:rPr lang="en-US" b="1" dirty="0">
                  <a:solidFill>
                    <a:srgbClr val="FF0000"/>
                  </a:solidFill>
                </a:rPr>
                <a:t>Open</a:t>
              </a:r>
            </a:p>
          </p:txBody>
        </p:sp>
        <p:sp>
          <p:nvSpPr>
            <p:cNvPr id="14" name="TextBox 13">
              <a:extLst>
                <a:ext uri="{FF2B5EF4-FFF2-40B4-BE49-F238E27FC236}">
                  <a16:creationId xmlns:a16="http://schemas.microsoft.com/office/drawing/2014/main" id="{6AB8A3ED-67D4-EAE0-0D24-BC4FC3036B81}"/>
                </a:ext>
              </a:extLst>
            </p:cNvPr>
            <p:cNvSpPr txBox="1"/>
            <p:nvPr/>
          </p:nvSpPr>
          <p:spPr>
            <a:xfrm>
              <a:off x="9142951" y="1886704"/>
              <a:ext cx="1082040" cy="369332"/>
            </a:xfrm>
            <a:prstGeom prst="rect">
              <a:avLst/>
            </a:prstGeom>
            <a:noFill/>
          </p:spPr>
          <p:txBody>
            <a:bodyPr wrap="square" rtlCol="0">
              <a:spAutoFit/>
            </a:bodyPr>
            <a:lstStyle/>
            <a:p>
              <a:pPr algn="ctr"/>
              <a:r>
                <a:rPr lang="en-US" b="1" dirty="0">
                  <a:solidFill>
                    <a:srgbClr val="0066CC"/>
                  </a:solidFill>
                </a:rPr>
                <a:t>Closed</a:t>
              </a:r>
            </a:p>
          </p:txBody>
        </p:sp>
      </p:grpSp>
    </p:spTree>
    <p:extLst>
      <p:ext uri="{BB962C8B-B14F-4D97-AF65-F5344CB8AC3E}">
        <p14:creationId xmlns:p14="http://schemas.microsoft.com/office/powerpoint/2010/main" val="1328829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nodeType="withEffect">
                                  <p:stCondLst>
                                    <p:cond delay="0"/>
                                  </p:stCondLst>
                                  <p:childTnLst>
                                    <p:set>
                                      <p:cBhvr>
                                        <p:cTn id="6" dur="1" fill="hold">
                                          <p:stCondLst>
                                            <p:cond delay="0"/>
                                          </p:stCondLst>
                                        </p:cTn>
                                        <p:tgtEl>
                                          <p:spTgt spid="11"/>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par>
                                <p:cTn id="25" presetID="1" presetClass="exit" presetSubtype="0" fill="hold" nodeType="withEffect">
                                  <p:stCondLst>
                                    <p:cond delay="0"/>
                                  </p:stCondLst>
                                  <p:childTnLst>
                                    <p:set>
                                      <p:cBhvr>
                                        <p:cTn id="26" dur="1" fill="hold">
                                          <p:stCondLst>
                                            <p:cond delay="0"/>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38A99A-68D9-9B0B-844F-3CBB526D24A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43CEA3D-D429-73FC-5962-F160157231B7}"/>
              </a:ext>
            </a:extLst>
          </p:cNvPr>
          <p:cNvSpPr>
            <a:spLocks noGrp="1"/>
          </p:cNvSpPr>
          <p:nvPr>
            <p:ph type="title"/>
          </p:nvPr>
        </p:nvSpPr>
        <p:spPr>
          <a:xfrm>
            <a:off x="228600" y="152400"/>
            <a:ext cx="8610600" cy="727212"/>
          </a:xfrm>
        </p:spPr>
        <p:txBody>
          <a:bodyPr anchor="ctr"/>
          <a:lstStyle/>
          <a:p>
            <a:r>
              <a:rPr lang="en-US" sz="3200" b="1" dirty="0"/>
              <a:t>Device-Level Mechanism – </a:t>
            </a:r>
            <a:r>
              <a:rPr lang="en-US" sz="3200" b="1" dirty="0" err="1"/>
              <a:t>RowHammer</a:t>
            </a:r>
            <a:r>
              <a:rPr lang="en-US" sz="3200" b="1" dirty="0"/>
              <a:t> II</a:t>
            </a:r>
          </a:p>
        </p:txBody>
      </p:sp>
      <p:sp>
        <p:nvSpPr>
          <p:cNvPr id="4" name="Slide Number Placeholder 3">
            <a:extLst>
              <a:ext uri="{FF2B5EF4-FFF2-40B4-BE49-F238E27FC236}">
                <a16:creationId xmlns:a16="http://schemas.microsoft.com/office/drawing/2014/main" id="{671B02A3-0B24-9B34-63F4-E2373071D5D3}"/>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DE33320-76E4-0249-8CA9-3902D97168FA}" type="slidenum">
              <a:rPr kumimoji="0" lang="en-US" altLang="en-US" sz="12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en-US" altLang="en-US" sz="12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sp>
        <p:nvSpPr>
          <p:cNvPr id="6" name="Content Placeholder 2">
            <a:extLst>
              <a:ext uri="{FF2B5EF4-FFF2-40B4-BE49-F238E27FC236}">
                <a16:creationId xmlns:a16="http://schemas.microsoft.com/office/drawing/2014/main" id="{405A0E43-5B26-E2D6-0BDD-54BF6D7EAAAE}"/>
              </a:ext>
            </a:extLst>
          </p:cNvPr>
          <p:cNvSpPr txBox="1">
            <a:spLocks/>
          </p:cNvSpPr>
          <p:nvPr/>
        </p:nvSpPr>
        <p:spPr bwMode="auto">
          <a:xfrm>
            <a:off x="228600" y="970961"/>
            <a:ext cx="8610600" cy="5519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57175" indent="-257175" algn="l" rtl="0" eaLnBrk="0" fontAlgn="base" hangingPunct="0">
              <a:spcBef>
                <a:spcPct val="20000"/>
              </a:spcBef>
              <a:spcAft>
                <a:spcPct val="0"/>
              </a:spcAft>
              <a:buClr>
                <a:schemeClr val="accent1"/>
              </a:buClr>
              <a:buSzPct val="65000"/>
              <a:buFont typeface="Wingdings" pitchFamily="2" charset="2"/>
              <a:buChar char="n"/>
              <a:defRPr sz="1800">
                <a:solidFill>
                  <a:schemeClr val="tx1"/>
                </a:solidFill>
                <a:latin typeface="+mn-lt"/>
                <a:ea typeface="ＭＳ Ｐゴシック" charset="0"/>
                <a:cs typeface="ＭＳ Ｐゴシック" charset="0"/>
              </a:defRPr>
            </a:lvl1pPr>
            <a:lvl2pPr marL="502444" indent="-244079" algn="l" rtl="0" eaLnBrk="0" fontAlgn="base" hangingPunct="0">
              <a:spcBef>
                <a:spcPct val="20000"/>
              </a:spcBef>
              <a:spcAft>
                <a:spcPct val="0"/>
              </a:spcAft>
              <a:buClr>
                <a:schemeClr val="accent2"/>
              </a:buClr>
              <a:buSzPct val="60000"/>
              <a:buFont typeface="Wingdings" pitchFamily="2" charset="2"/>
              <a:buChar char="q"/>
              <a:defRPr sz="1650">
                <a:solidFill>
                  <a:schemeClr val="tx1"/>
                </a:solidFill>
                <a:latin typeface="+mn-lt"/>
                <a:ea typeface="ＭＳ Ｐゴシック" pitchFamily="-106" charset="-128"/>
              </a:defRPr>
            </a:lvl2pPr>
            <a:lvl3pPr marL="766763" indent="-263129" algn="l" rtl="0" eaLnBrk="0" fontAlgn="base" hangingPunct="0">
              <a:spcBef>
                <a:spcPct val="20000"/>
              </a:spcBef>
              <a:spcAft>
                <a:spcPct val="0"/>
              </a:spcAft>
              <a:buClr>
                <a:schemeClr val="accent1"/>
              </a:buClr>
              <a:buSzPct val="65000"/>
              <a:buFont typeface="Wingdings" pitchFamily="2" charset="2"/>
              <a:buChar char="n"/>
              <a:defRPr sz="1500">
                <a:solidFill>
                  <a:schemeClr val="tx1"/>
                </a:solidFill>
                <a:latin typeface="+mn-lt"/>
                <a:ea typeface="ＭＳ Ｐゴシック" pitchFamily="-106" charset="-128"/>
              </a:defRPr>
            </a:lvl3pPr>
            <a:lvl4pPr marL="1004888" indent="-23693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260872" indent="-254794" algn="l" rtl="0" eaLnBrk="0" fontAlgn="base" hangingPunct="0">
              <a:spcBef>
                <a:spcPct val="20000"/>
              </a:spcBef>
              <a:spcAft>
                <a:spcPct val="0"/>
              </a:spcAft>
              <a:buClr>
                <a:schemeClr val="accent1"/>
              </a:buClr>
              <a:buSzPct val="75000"/>
              <a:buFont typeface="Wingdings" pitchFamily="2" charset="2"/>
              <a:buChar char="§"/>
              <a:defRPr sz="1200">
                <a:solidFill>
                  <a:schemeClr val="tx1"/>
                </a:solidFill>
                <a:latin typeface="+mn-lt"/>
                <a:ea typeface="ＭＳ Ｐゴシック" pitchFamily="-106" charset="-128"/>
              </a:defRPr>
            </a:lvl5pPr>
            <a:lvl6pPr marL="16037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9pPr>
          </a:lstStyle>
          <a:p>
            <a:pPr>
              <a:spcBef>
                <a:spcPts val="600"/>
              </a:spcBef>
            </a:pPr>
            <a:r>
              <a:rPr lang="en-US" sz="2000" b="1" dirty="0"/>
              <a:t>Key Error Mechanisms of </a:t>
            </a:r>
            <a:r>
              <a:rPr lang="en-US" sz="2000" b="1" dirty="0" err="1"/>
              <a:t>RowHammer</a:t>
            </a:r>
            <a:r>
              <a:rPr lang="en-US" sz="2000" b="1" dirty="0"/>
              <a:t> (Cont’d)</a:t>
            </a:r>
          </a:p>
          <a:p>
            <a:pPr lvl="1">
              <a:spcBef>
                <a:spcPts val="600"/>
              </a:spcBef>
            </a:pPr>
            <a:r>
              <a:rPr lang="en-US" sz="1800" b="1" dirty="0">
                <a:solidFill>
                  <a:srgbClr val="FF0000"/>
                </a:solidFill>
              </a:rPr>
              <a:t>Double-Sided </a:t>
            </a:r>
            <a:r>
              <a:rPr lang="en-US" sz="1800" b="1" dirty="0" err="1">
                <a:solidFill>
                  <a:srgbClr val="FF0000"/>
                </a:solidFill>
              </a:rPr>
              <a:t>RowHammer</a:t>
            </a:r>
            <a:r>
              <a:rPr lang="en-US" sz="1800" dirty="0"/>
              <a:t> is </a:t>
            </a:r>
            <a:r>
              <a:rPr lang="en-US" sz="1800" b="1" dirty="0"/>
              <a:t>much more effective</a:t>
            </a:r>
            <a:r>
              <a:rPr lang="en-US" sz="1800" dirty="0"/>
              <a:t> than Single-Sided</a:t>
            </a:r>
            <a:br>
              <a:rPr lang="en-US" sz="1800" dirty="0"/>
            </a:br>
            <a:r>
              <a:rPr lang="en-US" sz="1800" dirty="0"/>
              <a:t>at inducing bitflips (i.e., require </a:t>
            </a:r>
            <a:r>
              <a:rPr lang="en-US" sz="1800" b="1" dirty="0"/>
              <a:t>much fewer aggressor row activations</a:t>
            </a:r>
            <a:r>
              <a:rPr lang="en-US" sz="1800" dirty="0"/>
              <a:t>)</a:t>
            </a:r>
          </a:p>
          <a:p>
            <a:pPr lvl="1">
              <a:spcBef>
                <a:spcPts val="600"/>
              </a:spcBef>
              <a:buFont typeface="Wingdings" panose="05000000000000000000" pitchFamily="2" charset="2"/>
              <a:buChar char="Ø"/>
            </a:pPr>
            <a:r>
              <a:rPr lang="en-US" sz="1800" dirty="0"/>
              <a:t>When NWL is closed, PWL is open: Enhancing electron migration</a:t>
            </a:r>
          </a:p>
          <a:p>
            <a:pPr lvl="1">
              <a:spcBef>
                <a:spcPts val="600"/>
              </a:spcBef>
              <a:buFont typeface="Wingdings" panose="05000000000000000000" pitchFamily="2" charset="2"/>
              <a:buChar char="Ø"/>
            </a:pPr>
            <a:r>
              <a:rPr lang="en-US" sz="1800" dirty="0"/>
              <a:t>NWL is closed for a longer period: More time for electron emission from traps</a:t>
            </a:r>
          </a:p>
          <a:p>
            <a:pPr lvl="1">
              <a:spcBef>
                <a:spcPts val="600"/>
              </a:spcBef>
              <a:buFont typeface="Wingdings" panose="05000000000000000000" pitchFamily="2" charset="2"/>
              <a:buChar char="Ø"/>
            </a:pPr>
            <a:endParaRPr lang="en-US" sz="1800" dirty="0"/>
          </a:p>
          <a:p>
            <a:pPr marL="503634" lvl="2" indent="0">
              <a:spcBef>
                <a:spcPts val="600"/>
              </a:spcBef>
              <a:buNone/>
            </a:pPr>
            <a:endParaRPr lang="en-US" sz="1700" dirty="0"/>
          </a:p>
        </p:txBody>
      </p:sp>
      <p:pic>
        <p:nvPicPr>
          <p:cNvPr id="5" name="Picture 4">
            <a:extLst>
              <a:ext uri="{FF2B5EF4-FFF2-40B4-BE49-F238E27FC236}">
                <a16:creationId xmlns:a16="http://schemas.microsoft.com/office/drawing/2014/main" id="{C154CE4C-C83B-9BD1-704E-CB3FB6BF01B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284285" y="2898654"/>
            <a:ext cx="4575429" cy="2719588"/>
          </a:xfrm>
          <a:prstGeom prst="rect">
            <a:avLst/>
          </a:prstGeom>
        </p:spPr>
      </p:pic>
      <p:sp>
        <p:nvSpPr>
          <p:cNvPr id="7" name="TextBox 6">
            <a:extLst>
              <a:ext uri="{FF2B5EF4-FFF2-40B4-BE49-F238E27FC236}">
                <a16:creationId xmlns:a16="http://schemas.microsoft.com/office/drawing/2014/main" id="{6C5EE14A-FB72-70C4-2059-5E33AF14FB26}"/>
              </a:ext>
            </a:extLst>
          </p:cNvPr>
          <p:cNvSpPr txBox="1"/>
          <p:nvPr/>
        </p:nvSpPr>
        <p:spPr>
          <a:xfrm>
            <a:off x="1055370" y="5731132"/>
            <a:ext cx="7033260" cy="646331"/>
          </a:xfrm>
          <a:prstGeom prst="rect">
            <a:avLst/>
          </a:prstGeom>
          <a:noFill/>
        </p:spPr>
        <p:txBody>
          <a:bodyPr wrap="square" rtlCol="0">
            <a:spAutoFit/>
          </a:bodyPr>
          <a:lstStyle/>
          <a:p>
            <a:pPr algn="ctr"/>
            <a:r>
              <a:rPr lang="en-US" b="1" dirty="0">
                <a:solidFill>
                  <a:srgbClr val="C00000"/>
                </a:solidFill>
              </a:rPr>
              <a:t>PWL:</a:t>
            </a:r>
            <a:r>
              <a:rPr lang="en-US" dirty="0">
                <a:solidFill>
                  <a:srgbClr val="C00000"/>
                </a:solidFill>
              </a:rPr>
              <a:t> Passing </a:t>
            </a:r>
            <a:r>
              <a:rPr lang="en-US" dirty="0" err="1">
                <a:solidFill>
                  <a:srgbClr val="C00000"/>
                </a:solidFill>
              </a:rPr>
              <a:t>Wordline</a:t>
            </a:r>
            <a:r>
              <a:rPr lang="en-US" dirty="0">
                <a:solidFill>
                  <a:srgbClr val="C00000"/>
                </a:solidFill>
              </a:rPr>
              <a:t> (Aggressor) </a:t>
            </a:r>
            <a:r>
              <a:rPr lang="en-US" dirty="0"/>
              <a:t>	</a:t>
            </a:r>
            <a:r>
              <a:rPr lang="en-US" b="1" dirty="0"/>
              <a:t>VWL:</a:t>
            </a:r>
            <a:r>
              <a:rPr lang="en-US" dirty="0"/>
              <a:t> Victim </a:t>
            </a:r>
            <a:r>
              <a:rPr lang="en-US" dirty="0" err="1"/>
              <a:t>Wordline</a:t>
            </a:r>
            <a:endParaRPr lang="en-US" dirty="0"/>
          </a:p>
          <a:p>
            <a:pPr algn="ctr"/>
            <a:r>
              <a:rPr lang="en-US" b="1" dirty="0">
                <a:solidFill>
                  <a:srgbClr val="C00000"/>
                </a:solidFill>
              </a:rPr>
              <a:t>NWL: </a:t>
            </a:r>
            <a:r>
              <a:rPr lang="en-US" dirty="0">
                <a:solidFill>
                  <a:srgbClr val="C00000"/>
                </a:solidFill>
              </a:rPr>
              <a:t>Neighboring </a:t>
            </a:r>
            <a:r>
              <a:rPr lang="en-US" dirty="0" err="1">
                <a:solidFill>
                  <a:srgbClr val="C00000"/>
                </a:solidFill>
              </a:rPr>
              <a:t>Wordline</a:t>
            </a:r>
            <a:r>
              <a:rPr lang="en-US" dirty="0">
                <a:solidFill>
                  <a:srgbClr val="C00000"/>
                </a:solidFill>
              </a:rPr>
              <a:t> (Aggressor)</a:t>
            </a:r>
          </a:p>
        </p:txBody>
      </p:sp>
      <p:grpSp>
        <p:nvGrpSpPr>
          <p:cNvPr id="11" name="Group 10">
            <a:extLst>
              <a:ext uri="{FF2B5EF4-FFF2-40B4-BE49-F238E27FC236}">
                <a16:creationId xmlns:a16="http://schemas.microsoft.com/office/drawing/2014/main" id="{B5B77561-F3DB-7676-9F66-BAC6F7FA76D2}"/>
              </a:ext>
            </a:extLst>
          </p:cNvPr>
          <p:cNvGrpSpPr/>
          <p:nvPr/>
        </p:nvGrpSpPr>
        <p:grpSpPr>
          <a:xfrm>
            <a:off x="2188750" y="2613558"/>
            <a:ext cx="3588162" cy="374255"/>
            <a:chOff x="6636829" y="1881781"/>
            <a:chExt cx="3588162" cy="374255"/>
          </a:xfrm>
        </p:grpSpPr>
        <p:sp>
          <p:nvSpPr>
            <p:cNvPr id="12" name="TextBox 11">
              <a:extLst>
                <a:ext uri="{FF2B5EF4-FFF2-40B4-BE49-F238E27FC236}">
                  <a16:creationId xmlns:a16="http://schemas.microsoft.com/office/drawing/2014/main" id="{4AF066A5-5304-4AFD-76D8-EEE4649D5E1A}"/>
                </a:ext>
              </a:extLst>
            </p:cNvPr>
            <p:cNvSpPr txBox="1"/>
            <p:nvPr/>
          </p:nvSpPr>
          <p:spPr>
            <a:xfrm>
              <a:off x="6636829" y="1881781"/>
              <a:ext cx="937260" cy="369332"/>
            </a:xfrm>
            <a:prstGeom prst="rect">
              <a:avLst/>
            </a:prstGeom>
            <a:noFill/>
          </p:spPr>
          <p:txBody>
            <a:bodyPr wrap="square" rtlCol="0">
              <a:spAutoFit/>
            </a:bodyPr>
            <a:lstStyle/>
            <a:p>
              <a:pPr algn="ctr"/>
              <a:r>
                <a:rPr lang="en-US" b="1" dirty="0">
                  <a:solidFill>
                    <a:srgbClr val="FF0000"/>
                  </a:solidFill>
                </a:rPr>
                <a:t>Open</a:t>
              </a:r>
            </a:p>
          </p:txBody>
        </p:sp>
        <p:sp>
          <p:nvSpPr>
            <p:cNvPr id="14" name="TextBox 13">
              <a:extLst>
                <a:ext uri="{FF2B5EF4-FFF2-40B4-BE49-F238E27FC236}">
                  <a16:creationId xmlns:a16="http://schemas.microsoft.com/office/drawing/2014/main" id="{9E59CEDD-1E9E-0C4F-FAF8-1DA8F5FD377E}"/>
                </a:ext>
              </a:extLst>
            </p:cNvPr>
            <p:cNvSpPr txBox="1"/>
            <p:nvPr/>
          </p:nvSpPr>
          <p:spPr>
            <a:xfrm>
              <a:off x="9142951" y="1886704"/>
              <a:ext cx="1082040" cy="369332"/>
            </a:xfrm>
            <a:prstGeom prst="rect">
              <a:avLst/>
            </a:prstGeom>
            <a:noFill/>
          </p:spPr>
          <p:txBody>
            <a:bodyPr wrap="square" rtlCol="0">
              <a:spAutoFit/>
            </a:bodyPr>
            <a:lstStyle/>
            <a:p>
              <a:pPr algn="ctr"/>
              <a:r>
                <a:rPr lang="en-US" b="1" dirty="0">
                  <a:solidFill>
                    <a:srgbClr val="0066CC"/>
                  </a:solidFill>
                </a:rPr>
                <a:t>Closed</a:t>
              </a:r>
            </a:p>
          </p:txBody>
        </p:sp>
      </p:grpSp>
      <p:sp>
        <p:nvSpPr>
          <p:cNvPr id="10" name="Oval 9">
            <a:extLst>
              <a:ext uri="{FF2B5EF4-FFF2-40B4-BE49-F238E27FC236}">
                <a16:creationId xmlns:a16="http://schemas.microsoft.com/office/drawing/2014/main" id="{0E19B213-DBA8-372B-5FAD-A5D893F0BB5D}"/>
              </a:ext>
            </a:extLst>
          </p:cNvPr>
          <p:cNvSpPr/>
          <p:nvPr/>
        </p:nvSpPr>
        <p:spPr bwMode="auto">
          <a:xfrm>
            <a:off x="5008055" y="4673980"/>
            <a:ext cx="298959" cy="298959"/>
          </a:xfrm>
          <a:prstGeom prst="ellipse">
            <a:avLst/>
          </a:prstGeom>
          <a:solidFill>
            <a:schemeClr val="bg1"/>
          </a:solid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endParaRPr>
          </a:p>
        </p:txBody>
      </p:sp>
      <p:grpSp>
        <p:nvGrpSpPr>
          <p:cNvPr id="13" name="Group 12">
            <a:extLst>
              <a:ext uri="{FF2B5EF4-FFF2-40B4-BE49-F238E27FC236}">
                <a16:creationId xmlns:a16="http://schemas.microsoft.com/office/drawing/2014/main" id="{C8363DA2-D0B2-E2AE-5B24-7A6BBFFABFD4}"/>
              </a:ext>
            </a:extLst>
          </p:cNvPr>
          <p:cNvGrpSpPr/>
          <p:nvPr/>
        </p:nvGrpSpPr>
        <p:grpSpPr>
          <a:xfrm>
            <a:off x="2574132" y="4673980"/>
            <a:ext cx="2732882" cy="908908"/>
            <a:chOff x="2574132" y="4673980"/>
            <a:chExt cx="2732882" cy="908908"/>
          </a:xfrm>
        </p:grpSpPr>
        <p:sp>
          <p:nvSpPr>
            <p:cNvPr id="15" name="Oval 14">
              <a:extLst>
                <a:ext uri="{FF2B5EF4-FFF2-40B4-BE49-F238E27FC236}">
                  <a16:creationId xmlns:a16="http://schemas.microsoft.com/office/drawing/2014/main" id="{87714E88-7540-FBB7-6B3B-028A10A9257E}"/>
                </a:ext>
              </a:extLst>
            </p:cNvPr>
            <p:cNvSpPr/>
            <p:nvPr/>
          </p:nvSpPr>
          <p:spPr bwMode="auto">
            <a:xfrm>
              <a:off x="5008055" y="4673980"/>
              <a:ext cx="298959" cy="298959"/>
            </a:xfrm>
            <a:prstGeom prst="ellipse">
              <a:avLst/>
            </a:prstGeom>
            <a:solidFill>
              <a:schemeClr val="bg1"/>
            </a:solid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endParaRPr>
            </a:p>
          </p:txBody>
        </p:sp>
        <p:sp>
          <p:nvSpPr>
            <p:cNvPr id="16" name="TextBox 15">
              <a:extLst>
                <a:ext uri="{FF2B5EF4-FFF2-40B4-BE49-F238E27FC236}">
                  <a16:creationId xmlns:a16="http://schemas.microsoft.com/office/drawing/2014/main" id="{83B66CD2-561F-A435-8487-B7816EFF236C}"/>
                </a:ext>
              </a:extLst>
            </p:cNvPr>
            <p:cNvSpPr txBox="1"/>
            <p:nvPr/>
          </p:nvSpPr>
          <p:spPr>
            <a:xfrm>
              <a:off x="2574132" y="4936557"/>
              <a:ext cx="2433924" cy="646331"/>
            </a:xfrm>
            <a:prstGeom prst="rect">
              <a:avLst/>
            </a:prstGeom>
            <a:noFill/>
          </p:spPr>
          <p:txBody>
            <a:bodyPr wrap="square" rtlCol="0">
              <a:spAutoFit/>
            </a:bodyPr>
            <a:lstStyle/>
            <a:p>
              <a:pPr algn="ctr"/>
              <a:r>
                <a:rPr lang="en-US" b="1" dirty="0">
                  <a:solidFill>
                    <a:srgbClr val="FF0000"/>
                  </a:solidFill>
                </a:rPr>
                <a:t>Enhanced</a:t>
              </a:r>
              <a:br>
                <a:rPr lang="en-US" b="1" dirty="0">
                  <a:solidFill>
                    <a:srgbClr val="FF0000"/>
                  </a:solidFill>
                </a:rPr>
              </a:br>
              <a:r>
                <a:rPr lang="en-US" b="1" dirty="0">
                  <a:solidFill>
                    <a:srgbClr val="FF0000"/>
                  </a:solidFill>
                </a:rPr>
                <a:t>Electron Migration</a:t>
              </a:r>
            </a:p>
          </p:txBody>
        </p:sp>
      </p:grpSp>
      <p:grpSp>
        <p:nvGrpSpPr>
          <p:cNvPr id="23" name="Group 22">
            <a:extLst>
              <a:ext uri="{FF2B5EF4-FFF2-40B4-BE49-F238E27FC236}">
                <a16:creationId xmlns:a16="http://schemas.microsoft.com/office/drawing/2014/main" id="{761790FC-C357-DC2A-261D-F78B6B02F239}"/>
              </a:ext>
            </a:extLst>
          </p:cNvPr>
          <p:cNvGrpSpPr/>
          <p:nvPr/>
        </p:nvGrpSpPr>
        <p:grpSpPr>
          <a:xfrm>
            <a:off x="3276600" y="4338322"/>
            <a:ext cx="1645920" cy="655484"/>
            <a:chOff x="3276600" y="4338322"/>
            <a:chExt cx="1645920" cy="655484"/>
          </a:xfrm>
        </p:grpSpPr>
        <p:sp>
          <p:nvSpPr>
            <p:cNvPr id="17" name="Freeform: Shape 16">
              <a:extLst>
                <a:ext uri="{FF2B5EF4-FFF2-40B4-BE49-F238E27FC236}">
                  <a16:creationId xmlns:a16="http://schemas.microsoft.com/office/drawing/2014/main" id="{F8AEB944-7AE7-87DA-0239-B4F1F1FF412A}"/>
                </a:ext>
              </a:extLst>
            </p:cNvPr>
            <p:cNvSpPr/>
            <p:nvPr/>
          </p:nvSpPr>
          <p:spPr bwMode="auto">
            <a:xfrm>
              <a:off x="3276600" y="4338322"/>
              <a:ext cx="1645920" cy="655484"/>
            </a:xfrm>
            <a:custGeom>
              <a:avLst/>
              <a:gdLst>
                <a:gd name="connsiteX0" fmla="*/ 1645920 w 1645920"/>
                <a:gd name="connsiteY0" fmla="*/ 533400 h 655484"/>
                <a:gd name="connsiteX1" fmla="*/ 845820 w 1645920"/>
                <a:gd name="connsiteY1" fmla="*/ 655320 h 655484"/>
                <a:gd name="connsiteX2" fmla="*/ 198120 w 1645920"/>
                <a:gd name="connsiteY2" fmla="*/ 510540 h 655484"/>
                <a:gd name="connsiteX3" fmla="*/ 0 w 1645920"/>
                <a:gd name="connsiteY3" fmla="*/ 0 h 655484"/>
              </a:gdLst>
              <a:ahLst/>
              <a:cxnLst>
                <a:cxn ang="0">
                  <a:pos x="connsiteX0" y="connsiteY0"/>
                </a:cxn>
                <a:cxn ang="0">
                  <a:pos x="connsiteX1" y="connsiteY1"/>
                </a:cxn>
                <a:cxn ang="0">
                  <a:pos x="connsiteX2" y="connsiteY2"/>
                </a:cxn>
                <a:cxn ang="0">
                  <a:pos x="connsiteX3" y="connsiteY3"/>
                </a:cxn>
              </a:cxnLst>
              <a:rect l="l" t="t" r="r" b="b"/>
              <a:pathLst>
                <a:path w="1645920" h="655484">
                  <a:moveTo>
                    <a:pt x="1645920" y="533400"/>
                  </a:moveTo>
                  <a:cubicBezTo>
                    <a:pt x="1366520" y="596265"/>
                    <a:pt x="1087120" y="659130"/>
                    <a:pt x="845820" y="655320"/>
                  </a:cubicBezTo>
                  <a:cubicBezTo>
                    <a:pt x="604520" y="651510"/>
                    <a:pt x="339090" y="619760"/>
                    <a:pt x="198120" y="510540"/>
                  </a:cubicBezTo>
                  <a:cubicBezTo>
                    <a:pt x="57150" y="401320"/>
                    <a:pt x="31750" y="99060"/>
                    <a:pt x="0" y="0"/>
                  </a:cubicBezTo>
                </a:path>
              </a:pathLst>
            </a:custGeom>
            <a:noFill/>
            <a:ln w="38100" cap="flat" cmpd="sng" algn="ctr">
              <a:solidFill>
                <a:srgbClr val="FF0000"/>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endParaRPr>
            </a:p>
          </p:txBody>
        </p:sp>
        <p:sp>
          <p:nvSpPr>
            <p:cNvPr id="18" name="TextBox 17">
              <a:extLst>
                <a:ext uri="{FF2B5EF4-FFF2-40B4-BE49-F238E27FC236}">
                  <a16:creationId xmlns:a16="http://schemas.microsoft.com/office/drawing/2014/main" id="{00FB6EDA-629A-D631-E63B-B41CB951C40D}"/>
                </a:ext>
              </a:extLst>
            </p:cNvPr>
            <p:cNvSpPr txBox="1"/>
            <p:nvPr/>
          </p:nvSpPr>
          <p:spPr>
            <a:xfrm>
              <a:off x="3507773" y="4567225"/>
              <a:ext cx="472440" cy="369332"/>
            </a:xfrm>
            <a:prstGeom prst="rect">
              <a:avLst/>
            </a:prstGeom>
            <a:noFill/>
          </p:spPr>
          <p:txBody>
            <a:bodyPr wrap="square" rtlCol="0">
              <a:spAutoFit/>
            </a:bodyPr>
            <a:lstStyle/>
            <a:p>
              <a:pPr algn="ctr"/>
              <a:r>
                <a:rPr lang="en-US" b="1" dirty="0">
                  <a:solidFill>
                    <a:srgbClr val="FF0000"/>
                  </a:solidFill>
                </a:rPr>
                <a:t>e-</a:t>
              </a:r>
            </a:p>
          </p:txBody>
        </p:sp>
      </p:grpSp>
      <p:sp>
        <p:nvSpPr>
          <p:cNvPr id="20" name="TextBox 19">
            <a:extLst>
              <a:ext uri="{FF2B5EF4-FFF2-40B4-BE49-F238E27FC236}">
                <a16:creationId xmlns:a16="http://schemas.microsoft.com/office/drawing/2014/main" id="{48313FE6-0525-8F84-A547-E92B2194B538}"/>
              </a:ext>
            </a:extLst>
          </p:cNvPr>
          <p:cNvSpPr txBox="1"/>
          <p:nvPr/>
        </p:nvSpPr>
        <p:spPr>
          <a:xfrm>
            <a:off x="2574131" y="3987679"/>
            <a:ext cx="403860" cy="369332"/>
          </a:xfrm>
          <a:prstGeom prst="rect">
            <a:avLst/>
          </a:prstGeom>
          <a:noFill/>
        </p:spPr>
        <p:txBody>
          <a:bodyPr wrap="square" rtlCol="0">
            <a:spAutoFit/>
          </a:bodyPr>
          <a:lstStyle/>
          <a:p>
            <a:pPr algn="ctr"/>
            <a:r>
              <a:rPr lang="en-US" b="1" dirty="0">
                <a:solidFill>
                  <a:srgbClr val="00B0F0"/>
                </a:solidFill>
              </a:rPr>
              <a:t>+</a:t>
            </a:r>
          </a:p>
        </p:txBody>
      </p:sp>
      <p:sp>
        <p:nvSpPr>
          <p:cNvPr id="21" name="TextBox 20">
            <a:extLst>
              <a:ext uri="{FF2B5EF4-FFF2-40B4-BE49-F238E27FC236}">
                <a16:creationId xmlns:a16="http://schemas.microsoft.com/office/drawing/2014/main" id="{817C821D-31CB-2151-76C2-D1E4E968809C}"/>
              </a:ext>
            </a:extLst>
          </p:cNvPr>
          <p:cNvSpPr txBox="1"/>
          <p:nvPr/>
        </p:nvSpPr>
        <p:spPr>
          <a:xfrm>
            <a:off x="2488596" y="4149134"/>
            <a:ext cx="403860" cy="369332"/>
          </a:xfrm>
          <a:prstGeom prst="rect">
            <a:avLst/>
          </a:prstGeom>
          <a:noFill/>
        </p:spPr>
        <p:txBody>
          <a:bodyPr wrap="square" rtlCol="0">
            <a:spAutoFit/>
          </a:bodyPr>
          <a:lstStyle/>
          <a:p>
            <a:pPr algn="ctr"/>
            <a:r>
              <a:rPr lang="en-US" b="1" dirty="0">
                <a:solidFill>
                  <a:srgbClr val="00B0F0"/>
                </a:solidFill>
              </a:rPr>
              <a:t>+</a:t>
            </a:r>
          </a:p>
        </p:txBody>
      </p:sp>
    </p:spTree>
    <p:extLst>
      <p:ext uri="{BB962C8B-B14F-4D97-AF65-F5344CB8AC3E}">
        <p14:creationId xmlns:p14="http://schemas.microsoft.com/office/powerpoint/2010/main" val="796598015"/>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907278-E6C9-448F-644F-88BC1EAC0C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F669F0-031E-5C03-C4CF-D43962408269}"/>
              </a:ext>
            </a:extLst>
          </p:cNvPr>
          <p:cNvSpPr>
            <a:spLocks noGrp="1"/>
          </p:cNvSpPr>
          <p:nvPr>
            <p:ph type="title"/>
          </p:nvPr>
        </p:nvSpPr>
        <p:spPr>
          <a:xfrm>
            <a:off x="228600" y="152400"/>
            <a:ext cx="8610600" cy="727212"/>
          </a:xfrm>
        </p:spPr>
        <p:txBody>
          <a:bodyPr anchor="ctr"/>
          <a:lstStyle/>
          <a:p>
            <a:r>
              <a:rPr lang="en-US" sz="3200" b="1" dirty="0"/>
              <a:t>Device-Level Mechanism – </a:t>
            </a:r>
            <a:r>
              <a:rPr lang="en-US" sz="3200" b="1" dirty="0" err="1"/>
              <a:t>RowHammer</a:t>
            </a:r>
            <a:r>
              <a:rPr lang="en-US" sz="3200" b="1" dirty="0"/>
              <a:t> III</a:t>
            </a:r>
          </a:p>
        </p:txBody>
      </p:sp>
      <p:sp>
        <p:nvSpPr>
          <p:cNvPr id="4" name="Slide Number Placeholder 3">
            <a:extLst>
              <a:ext uri="{FF2B5EF4-FFF2-40B4-BE49-F238E27FC236}">
                <a16:creationId xmlns:a16="http://schemas.microsoft.com/office/drawing/2014/main" id="{946832A4-6FEC-BBE5-9DCA-AA09C8C5E41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DE33320-76E4-0249-8CA9-3902D97168FA}" type="slidenum">
              <a:rPr kumimoji="0" lang="en-US" altLang="en-US" sz="12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en-US" altLang="en-US" sz="12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sp>
        <p:nvSpPr>
          <p:cNvPr id="6" name="Content Placeholder 2">
            <a:extLst>
              <a:ext uri="{FF2B5EF4-FFF2-40B4-BE49-F238E27FC236}">
                <a16:creationId xmlns:a16="http://schemas.microsoft.com/office/drawing/2014/main" id="{7967612E-5911-CB91-853C-7B3085799C16}"/>
              </a:ext>
            </a:extLst>
          </p:cNvPr>
          <p:cNvSpPr txBox="1">
            <a:spLocks/>
          </p:cNvSpPr>
          <p:nvPr/>
        </p:nvSpPr>
        <p:spPr bwMode="auto">
          <a:xfrm>
            <a:off x="228600" y="970961"/>
            <a:ext cx="8610600" cy="5519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57175" indent="-257175" algn="l" rtl="0" eaLnBrk="0" fontAlgn="base" hangingPunct="0">
              <a:spcBef>
                <a:spcPct val="20000"/>
              </a:spcBef>
              <a:spcAft>
                <a:spcPct val="0"/>
              </a:spcAft>
              <a:buClr>
                <a:schemeClr val="accent1"/>
              </a:buClr>
              <a:buSzPct val="65000"/>
              <a:buFont typeface="Wingdings" pitchFamily="2" charset="2"/>
              <a:buChar char="n"/>
              <a:defRPr sz="1800">
                <a:solidFill>
                  <a:schemeClr val="tx1"/>
                </a:solidFill>
                <a:latin typeface="+mn-lt"/>
                <a:ea typeface="ＭＳ Ｐゴシック" charset="0"/>
                <a:cs typeface="ＭＳ Ｐゴシック" charset="0"/>
              </a:defRPr>
            </a:lvl1pPr>
            <a:lvl2pPr marL="502444" indent="-244079" algn="l" rtl="0" eaLnBrk="0" fontAlgn="base" hangingPunct="0">
              <a:spcBef>
                <a:spcPct val="20000"/>
              </a:spcBef>
              <a:spcAft>
                <a:spcPct val="0"/>
              </a:spcAft>
              <a:buClr>
                <a:schemeClr val="accent2"/>
              </a:buClr>
              <a:buSzPct val="60000"/>
              <a:buFont typeface="Wingdings" pitchFamily="2" charset="2"/>
              <a:buChar char="q"/>
              <a:defRPr sz="1650">
                <a:solidFill>
                  <a:schemeClr val="tx1"/>
                </a:solidFill>
                <a:latin typeface="+mn-lt"/>
                <a:ea typeface="ＭＳ Ｐゴシック" pitchFamily="-106" charset="-128"/>
              </a:defRPr>
            </a:lvl2pPr>
            <a:lvl3pPr marL="766763" indent="-263129" algn="l" rtl="0" eaLnBrk="0" fontAlgn="base" hangingPunct="0">
              <a:spcBef>
                <a:spcPct val="20000"/>
              </a:spcBef>
              <a:spcAft>
                <a:spcPct val="0"/>
              </a:spcAft>
              <a:buClr>
                <a:schemeClr val="accent1"/>
              </a:buClr>
              <a:buSzPct val="65000"/>
              <a:buFont typeface="Wingdings" pitchFamily="2" charset="2"/>
              <a:buChar char="n"/>
              <a:defRPr sz="1500">
                <a:solidFill>
                  <a:schemeClr val="tx1"/>
                </a:solidFill>
                <a:latin typeface="+mn-lt"/>
                <a:ea typeface="ＭＳ Ｐゴシック" pitchFamily="-106" charset="-128"/>
              </a:defRPr>
            </a:lvl3pPr>
            <a:lvl4pPr marL="1004888" indent="-23693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260872" indent="-254794" algn="l" rtl="0" eaLnBrk="0" fontAlgn="base" hangingPunct="0">
              <a:spcBef>
                <a:spcPct val="20000"/>
              </a:spcBef>
              <a:spcAft>
                <a:spcPct val="0"/>
              </a:spcAft>
              <a:buClr>
                <a:schemeClr val="accent1"/>
              </a:buClr>
              <a:buSzPct val="75000"/>
              <a:buFont typeface="Wingdings" pitchFamily="2" charset="2"/>
              <a:buChar char="§"/>
              <a:defRPr sz="1200">
                <a:solidFill>
                  <a:schemeClr val="tx1"/>
                </a:solidFill>
                <a:latin typeface="+mn-lt"/>
                <a:ea typeface="ＭＳ Ｐゴシック" pitchFamily="-106" charset="-128"/>
              </a:defRPr>
            </a:lvl5pPr>
            <a:lvl6pPr marL="16037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9pPr>
          </a:lstStyle>
          <a:p>
            <a:pPr>
              <a:spcBef>
                <a:spcPts val="600"/>
              </a:spcBef>
            </a:pPr>
            <a:r>
              <a:rPr lang="en-US" sz="2000" b="1" dirty="0"/>
              <a:t>Key Error Mechanisms of </a:t>
            </a:r>
            <a:r>
              <a:rPr lang="en-US" sz="2000" b="1" dirty="0" err="1"/>
              <a:t>RowHammer</a:t>
            </a:r>
            <a:r>
              <a:rPr lang="en-US" sz="2000" b="1" dirty="0"/>
              <a:t> (Cont’d)</a:t>
            </a:r>
          </a:p>
          <a:p>
            <a:pPr lvl="1">
              <a:spcBef>
                <a:spcPts val="600"/>
              </a:spcBef>
            </a:pPr>
            <a:r>
              <a:rPr lang="en-US" sz="1800" b="1" dirty="0">
                <a:solidFill>
                  <a:srgbClr val="FF0000"/>
                </a:solidFill>
              </a:rPr>
              <a:t>Double-Sided </a:t>
            </a:r>
            <a:r>
              <a:rPr lang="en-US" sz="1800" b="1" dirty="0" err="1">
                <a:solidFill>
                  <a:srgbClr val="FF0000"/>
                </a:solidFill>
              </a:rPr>
              <a:t>RowHammer</a:t>
            </a:r>
            <a:r>
              <a:rPr lang="en-US" sz="1800" dirty="0"/>
              <a:t> is </a:t>
            </a:r>
            <a:r>
              <a:rPr lang="en-US" sz="1800" b="1" dirty="0"/>
              <a:t>much more effective</a:t>
            </a:r>
            <a:r>
              <a:rPr lang="en-US" sz="1800" dirty="0"/>
              <a:t> than Single-Sided</a:t>
            </a:r>
            <a:br>
              <a:rPr lang="en-US" sz="1800" dirty="0"/>
            </a:br>
            <a:r>
              <a:rPr lang="en-US" sz="1800" dirty="0"/>
              <a:t>at inducing bitflips (i.e., require </a:t>
            </a:r>
            <a:r>
              <a:rPr lang="en-US" sz="1800" b="1" dirty="0"/>
              <a:t>much fewer aggressor row activations</a:t>
            </a:r>
            <a:r>
              <a:rPr lang="en-US" sz="1800" dirty="0"/>
              <a:t>)</a:t>
            </a:r>
          </a:p>
          <a:p>
            <a:pPr lvl="1">
              <a:spcBef>
                <a:spcPts val="600"/>
              </a:spcBef>
              <a:buFont typeface="Wingdings" panose="05000000000000000000" pitchFamily="2" charset="2"/>
              <a:buChar char="Ø"/>
            </a:pPr>
            <a:r>
              <a:rPr lang="en-US" sz="1800" dirty="0"/>
              <a:t>Electron migration is significantly enhanced by the alternating opening-closing of the NWL and the PWL -&gt; </a:t>
            </a:r>
            <a:r>
              <a:rPr lang="en-US" sz="1800" b="1" dirty="0"/>
              <a:t>Enhances 1</a:t>
            </a:r>
            <a:r>
              <a:rPr lang="en-US" sz="1800" b="1" dirty="0">
                <a:sym typeface="Wingdings" panose="05000000000000000000" pitchFamily="2" charset="2"/>
              </a:rPr>
              <a:t></a:t>
            </a:r>
            <a:r>
              <a:rPr lang="en-US" sz="1800" b="1" dirty="0"/>
              <a:t>0 bitflips</a:t>
            </a:r>
          </a:p>
          <a:p>
            <a:pPr lvl="2">
              <a:spcBef>
                <a:spcPts val="600"/>
              </a:spcBef>
              <a:buFont typeface="Wingdings" panose="05000000000000000000" pitchFamily="2" charset="2"/>
              <a:buChar char="Ø"/>
            </a:pPr>
            <a:r>
              <a:rPr lang="en-US" sz="1650" dirty="0"/>
              <a:t>State-of-the-art device-level study claim 0</a:t>
            </a:r>
            <a:r>
              <a:rPr lang="en-US" sz="1650" dirty="0">
                <a:sym typeface="Wingdings" panose="05000000000000000000" pitchFamily="2" charset="2"/>
              </a:rPr>
              <a:t></a:t>
            </a:r>
            <a:r>
              <a:rPr lang="en-US" sz="1650" dirty="0"/>
              <a:t>1 bitflips are </a:t>
            </a:r>
            <a:br>
              <a:rPr lang="en-US" sz="1650" dirty="0"/>
            </a:br>
            <a:r>
              <a:rPr lang="en-US" sz="1650" dirty="0"/>
              <a:t>“eliminated completely” </a:t>
            </a:r>
            <a:r>
              <a:rPr lang="en-US" sz="1250" dirty="0"/>
              <a:t>[Zhou+, IRPS’23]</a:t>
            </a:r>
          </a:p>
          <a:p>
            <a:pPr lvl="1">
              <a:spcBef>
                <a:spcPts val="600"/>
              </a:spcBef>
              <a:buFont typeface="Wingdings" panose="05000000000000000000" pitchFamily="2" charset="2"/>
              <a:buChar char="Ø"/>
            </a:pPr>
            <a:endParaRPr lang="en-US" sz="1800" dirty="0"/>
          </a:p>
          <a:p>
            <a:pPr lvl="1">
              <a:spcBef>
                <a:spcPts val="600"/>
              </a:spcBef>
              <a:buFont typeface="Wingdings" panose="05000000000000000000" pitchFamily="2" charset="2"/>
              <a:buChar char="Ø"/>
            </a:pPr>
            <a:endParaRPr lang="en-US" sz="1800" dirty="0"/>
          </a:p>
          <a:p>
            <a:pPr marL="503634" lvl="2" indent="0">
              <a:spcBef>
                <a:spcPts val="600"/>
              </a:spcBef>
              <a:buNone/>
            </a:pPr>
            <a:endParaRPr lang="en-US" sz="1700" dirty="0"/>
          </a:p>
        </p:txBody>
      </p:sp>
      <p:sp>
        <p:nvSpPr>
          <p:cNvPr id="3" name="Content Placeholder 2">
            <a:extLst>
              <a:ext uri="{FF2B5EF4-FFF2-40B4-BE49-F238E27FC236}">
                <a16:creationId xmlns:a16="http://schemas.microsoft.com/office/drawing/2014/main" id="{9280B620-4AFD-FCAD-2262-6097B29B2990}"/>
              </a:ext>
            </a:extLst>
          </p:cNvPr>
          <p:cNvSpPr txBox="1">
            <a:spLocks/>
          </p:cNvSpPr>
          <p:nvPr/>
        </p:nvSpPr>
        <p:spPr>
          <a:xfrm>
            <a:off x="0" y="4125163"/>
            <a:ext cx="9144000" cy="1017953"/>
          </a:xfrm>
          <a:prstGeom prst="rect">
            <a:avLst/>
          </a:prstGeom>
          <a:solidFill>
            <a:srgbClr val="E9EEF2"/>
          </a:solidFill>
          <a:ln w="28575">
            <a:solidFill>
              <a:schemeClr val="tx1"/>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None/>
            </a:pPr>
            <a:r>
              <a:rPr lang="en-GB" sz="2400" b="1" dirty="0">
                <a:latin typeface="+mn-lt"/>
              </a:rPr>
              <a:t>Key Device-Level Characteristic 1:</a:t>
            </a:r>
            <a:br>
              <a:rPr lang="en-GB" sz="2400" b="1" dirty="0">
                <a:latin typeface="+mn-lt"/>
              </a:rPr>
            </a:br>
            <a:r>
              <a:rPr lang="en-GB" sz="2400" dirty="0">
                <a:latin typeface="+mn-lt"/>
              </a:rPr>
              <a:t>Double-Sided </a:t>
            </a:r>
            <a:r>
              <a:rPr lang="en-GB" sz="2400" dirty="0" err="1">
                <a:latin typeface="+mn-lt"/>
              </a:rPr>
              <a:t>RowHammer</a:t>
            </a:r>
            <a:r>
              <a:rPr lang="en-GB" sz="2400" dirty="0">
                <a:latin typeface="+mn-lt"/>
              </a:rPr>
              <a:t> should only induce 1</a:t>
            </a:r>
            <a:r>
              <a:rPr lang="en-GB" sz="2400" dirty="0">
                <a:latin typeface="+mn-lt"/>
                <a:sym typeface="Wingdings" panose="05000000000000000000" pitchFamily="2" charset="2"/>
              </a:rPr>
              <a:t>0 </a:t>
            </a:r>
            <a:r>
              <a:rPr lang="en-GB" sz="2400" dirty="0">
                <a:latin typeface="+mn-lt"/>
              </a:rPr>
              <a:t>bitflips </a:t>
            </a:r>
          </a:p>
        </p:txBody>
      </p:sp>
    </p:spTree>
    <p:extLst>
      <p:ext uri="{BB962C8B-B14F-4D97-AF65-F5344CB8AC3E}">
        <p14:creationId xmlns:p14="http://schemas.microsoft.com/office/powerpoint/2010/main" val="99011071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FEC35F-338B-6326-C32B-8B4ADD4D12F5}"/>
            </a:ext>
          </a:extLst>
        </p:cNvPr>
        <p:cNvGrpSpPr/>
        <p:nvPr/>
      </p:nvGrpSpPr>
      <p:grpSpPr>
        <a:xfrm>
          <a:off x="0" y="0"/>
          <a:ext cx="0" cy="0"/>
          <a:chOff x="0" y="0"/>
          <a:chExt cx="0" cy="0"/>
        </a:xfrm>
      </p:grpSpPr>
      <p:sp>
        <p:nvSpPr>
          <p:cNvPr id="6" name="Content Placeholder 2">
            <a:extLst>
              <a:ext uri="{FF2B5EF4-FFF2-40B4-BE49-F238E27FC236}">
                <a16:creationId xmlns:a16="http://schemas.microsoft.com/office/drawing/2014/main" id="{7C8CA113-C9F6-3869-D1F5-55216367A96B}"/>
              </a:ext>
            </a:extLst>
          </p:cNvPr>
          <p:cNvSpPr txBox="1">
            <a:spLocks/>
          </p:cNvSpPr>
          <p:nvPr/>
        </p:nvSpPr>
        <p:spPr bwMode="auto">
          <a:xfrm>
            <a:off x="228600" y="970961"/>
            <a:ext cx="8610600" cy="5519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57175" indent="-257175" algn="l" rtl="0" eaLnBrk="0" fontAlgn="base" hangingPunct="0">
              <a:spcBef>
                <a:spcPct val="20000"/>
              </a:spcBef>
              <a:spcAft>
                <a:spcPct val="0"/>
              </a:spcAft>
              <a:buClr>
                <a:schemeClr val="accent1"/>
              </a:buClr>
              <a:buSzPct val="65000"/>
              <a:buFont typeface="Wingdings" pitchFamily="2" charset="2"/>
              <a:buChar char="n"/>
              <a:defRPr sz="1800">
                <a:solidFill>
                  <a:schemeClr val="tx1"/>
                </a:solidFill>
                <a:latin typeface="+mn-lt"/>
                <a:ea typeface="ＭＳ Ｐゴシック" charset="0"/>
                <a:cs typeface="ＭＳ Ｐゴシック" charset="0"/>
              </a:defRPr>
            </a:lvl1pPr>
            <a:lvl2pPr marL="502444" indent="-244079" algn="l" rtl="0" eaLnBrk="0" fontAlgn="base" hangingPunct="0">
              <a:spcBef>
                <a:spcPct val="20000"/>
              </a:spcBef>
              <a:spcAft>
                <a:spcPct val="0"/>
              </a:spcAft>
              <a:buClr>
                <a:schemeClr val="accent2"/>
              </a:buClr>
              <a:buSzPct val="60000"/>
              <a:buFont typeface="Wingdings" pitchFamily="2" charset="2"/>
              <a:buChar char="q"/>
              <a:defRPr sz="1650">
                <a:solidFill>
                  <a:schemeClr val="tx1"/>
                </a:solidFill>
                <a:latin typeface="+mn-lt"/>
                <a:ea typeface="ＭＳ Ｐゴシック" pitchFamily="-106" charset="-128"/>
              </a:defRPr>
            </a:lvl2pPr>
            <a:lvl3pPr marL="766763" indent="-263129" algn="l" rtl="0" eaLnBrk="0" fontAlgn="base" hangingPunct="0">
              <a:spcBef>
                <a:spcPct val="20000"/>
              </a:spcBef>
              <a:spcAft>
                <a:spcPct val="0"/>
              </a:spcAft>
              <a:buClr>
                <a:schemeClr val="accent1"/>
              </a:buClr>
              <a:buSzPct val="65000"/>
              <a:buFont typeface="Wingdings" pitchFamily="2" charset="2"/>
              <a:buChar char="n"/>
              <a:defRPr sz="1500">
                <a:solidFill>
                  <a:schemeClr val="tx1"/>
                </a:solidFill>
                <a:latin typeface="+mn-lt"/>
                <a:ea typeface="ＭＳ Ｐゴシック" pitchFamily="-106" charset="-128"/>
              </a:defRPr>
            </a:lvl3pPr>
            <a:lvl4pPr marL="1004888" indent="-23693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260872" indent="-254794" algn="l" rtl="0" eaLnBrk="0" fontAlgn="base" hangingPunct="0">
              <a:spcBef>
                <a:spcPct val="20000"/>
              </a:spcBef>
              <a:spcAft>
                <a:spcPct val="0"/>
              </a:spcAft>
              <a:buClr>
                <a:schemeClr val="accent1"/>
              </a:buClr>
              <a:buSzPct val="75000"/>
              <a:buFont typeface="Wingdings" pitchFamily="2" charset="2"/>
              <a:buChar char="§"/>
              <a:defRPr sz="1200">
                <a:solidFill>
                  <a:schemeClr val="tx1"/>
                </a:solidFill>
                <a:latin typeface="+mn-lt"/>
                <a:ea typeface="ＭＳ Ｐゴシック" pitchFamily="-106" charset="-128"/>
              </a:defRPr>
            </a:lvl5pPr>
            <a:lvl6pPr marL="16037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9pPr>
          </a:lstStyle>
          <a:p>
            <a:pPr>
              <a:spcBef>
                <a:spcPts val="600"/>
              </a:spcBef>
            </a:pPr>
            <a:r>
              <a:rPr lang="en-US" sz="2000" b="1" dirty="0"/>
              <a:t>Key Error Mechanisms of RowPress</a:t>
            </a:r>
          </a:p>
          <a:p>
            <a:pPr lvl="1">
              <a:spcBef>
                <a:spcPts val="600"/>
              </a:spcBef>
            </a:pPr>
            <a:r>
              <a:rPr lang="en-US" sz="1850" b="1" dirty="0"/>
              <a:t>NWL RowPress: </a:t>
            </a:r>
            <a:r>
              <a:rPr lang="en-US" sz="1850" dirty="0"/>
              <a:t>When NWL is kept open for a long period, its strong electric field increases the leakage from the victim to the BLC, </a:t>
            </a:r>
            <a:br>
              <a:rPr lang="en-US" sz="1850" dirty="0"/>
            </a:br>
            <a:r>
              <a:rPr lang="en-US" sz="1850" b="1" dirty="0"/>
              <a:t>causing 0</a:t>
            </a:r>
            <a:r>
              <a:rPr lang="en-US" sz="1850" b="1" dirty="0">
                <a:sym typeface="Wingdings" panose="05000000000000000000" pitchFamily="2" charset="2"/>
              </a:rPr>
              <a:t>1 </a:t>
            </a:r>
            <a:r>
              <a:rPr lang="en-US" sz="1850" b="1" dirty="0"/>
              <a:t>bitflips</a:t>
            </a:r>
            <a:r>
              <a:rPr lang="en-US" sz="1850" dirty="0"/>
              <a:t> </a:t>
            </a:r>
            <a:r>
              <a:rPr lang="en-US" sz="1400" dirty="0"/>
              <a:t>[Zhou+, TED’24] [Zhou+, IRPS’24]</a:t>
            </a:r>
          </a:p>
          <a:p>
            <a:pPr lvl="1">
              <a:spcBef>
                <a:spcPts val="600"/>
              </a:spcBef>
            </a:pPr>
            <a:r>
              <a:rPr lang="en-US" sz="1850" b="1" dirty="0"/>
              <a:t>PWL RowPress: </a:t>
            </a:r>
            <a:r>
              <a:rPr lang="en-US" sz="1850" dirty="0"/>
              <a:t>When PWL is kept open for a long period, its strong electric field draws electrons towards the victim, </a:t>
            </a:r>
            <a:br>
              <a:rPr lang="en-US" sz="1850" dirty="0"/>
            </a:br>
            <a:r>
              <a:rPr lang="en-US" sz="1850" b="1" dirty="0"/>
              <a:t>causing 1</a:t>
            </a:r>
            <a:r>
              <a:rPr lang="en-US" sz="1850" b="1" dirty="0">
                <a:sym typeface="Wingdings" panose="05000000000000000000" pitchFamily="2" charset="2"/>
              </a:rPr>
              <a:t>0 </a:t>
            </a:r>
            <a:r>
              <a:rPr lang="en-US" sz="1850" b="1" dirty="0"/>
              <a:t>bitflips</a:t>
            </a:r>
            <a:r>
              <a:rPr lang="en-US" sz="1850" dirty="0"/>
              <a:t> </a:t>
            </a:r>
            <a:r>
              <a:rPr lang="en-US" sz="1400" dirty="0"/>
              <a:t>[Zhou+, TED’24] [Zhou+, IRPS’24]</a:t>
            </a:r>
          </a:p>
          <a:p>
            <a:pPr lvl="1">
              <a:spcBef>
                <a:spcPts val="600"/>
              </a:spcBef>
            </a:pPr>
            <a:endParaRPr lang="en-US" sz="1850" dirty="0"/>
          </a:p>
        </p:txBody>
      </p:sp>
      <p:grpSp>
        <p:nvGrpSpPr>
          <p:cNvPr id="33" name="Group 32">
            <a:extLst>
              <a:ext uri="{FF2B5EF4-FFF2-40B4-BE49-F238E27FC236}">
                <a16:creationId xmlns:a16="http://schemas.microsoft.com/office/drawing/2014/main" id="{971B8F92-9F4D-C8A4-6D75-08519200673C}"/>
              </a:ext>
            </a:extLst>
          </p:cNvPr>
          <p:cNvGrpSpPr/>
          <p:nvPr/>
        </p:nvGrpSpPr>
        <p:grpSpPr>
          <a:xfrm>
            <a:off x="5016151" y="3688150"/>
            <a:ext cx="3476434" cy="2467137"/>
            <a:chOff x="5016151" y="3688150"/>
            <a:chExt cx="3476434" cy="2467137"/>
          </a:xfrm>
        </p:grpSpPr>
        <p:pic>
          <p:nvPicPr>
            <p:cNvPr id="20" name="Picture 19">
              <a:extLst>
                <a:ext uri="{FF2B5EF4-FFF2-40B4-BE49-F238E27FC236}">
                  <a16:creationId xmlns:a16="http://schemas.microsoft.com/office/drawing/2014/main" id="{5DDFD453-2391-C3E3-9583-BB774FD4DA5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016151" y="3688150"/>
              <a:ext cx="3476434" cy="2066357"/>
            </a:xfrm>
            <a:prstGeom prst="rect">
              <a:avLst/>
            </a:prstGeom>
          </p:spPr>
        </p:pic>
        <p:sp>
          <p:nvSpPr>
            <p:cNvPr id="32" name="TextBox 31">
              <a:extLst>
                <a:ext uri="{FF2B5EF4-FFF2-40B4-BE49-F238E27FC236}">
                  <a16:creationId xmlns:a16="http://schemas.microsoft.com/office/drawing/2014/main" id="{E45F7483-C585-1760-EC54-2B00CF5CDD5E}"/>
                </a:ext>
              </a:extLst>
            </p:cNvPr>
            <p:cNvSpPr txBox="1"/>
            <p:nvPr/>
          </p:nvSpPr>
          <p:spPr>
            <a:xfrm>
              <a:off x="5255133" y="5778261"/>
              <a:ext cx="2998470" cy="377026"/>
            </a:xfrm>
            <a:prstGeom prst="rect">
              <a:avLst/>
            </a:prstGeom>
            <a:noFill/>
          </p:spPr>
          <p:txBody>
            <a:bodyPr wrap="square" rtlCol="0">
              <a:spAutoFit/>
            </a:bodyPr>
            <a:lstStyle/>
            <a:p>
              <a:pPr algn="ctr"/>
              <a:r>
                <a:rPr lang="en-US" b="1" dirty="0"/>
                <a:t>PWL </a:t>
              </a:r>
              <a:r>
                <a:rPr lang="en-US" b="1" dirty="0" err="1"/>
                <a:t>RowPress</a:t>
              </a:r>
              <a:endParaRPr lang="en-US" dirty="0">
                <a:solidFill>
                  <a:srgbClr val="C00000"/>
                </a:solidFill>
              </a:endParaRPr>
            </a:p>
          </p:txBody>
        </p:sp>
      </p:grpSp>
      <p:grpSp>
        <p:nvGrpSpPr>
          <p:cNvPr id="31" name="Group 30">
            <a:extLst>
              <a:ext uri="{FF2B5EF4-FFF2-40B4-BE49-F238E27FC236}">
                <a16:creationId xmlns:a16="http://schemas.microsoft.com/office/drawing/2014/main" id="{D7BE3FE1-520D-8953-40DF-389198EA2A52}"/>
              </a:ext>
            </a:extLst>
          </p:cNvPr>
          <p:cNvGrpSpPr/>
          <p:nvPr/>
        </p:nvGrpSpPr>
        <p:grpSpPr>
          <a:xfrm>
            <a:off x="767905" y="3711904"/>
            <a:ext cx="3476434" cy="2464387"/>
            <a:chOff x="767905" y="3711904"/>
            <a:chExt cx="3476434" cy="2464387"/>
          </a:xfrm>
        </p:grpSpPr>
        <p:pic>
          <p:nvPicPr>
            <p:cNvPr id="3" name="Picture 2">
              <a:extLst>
                <a:ext uri="{FF2B5EF4-FFF2-40B4-BE49-F238E27FC236}">
                  <a16:creationId xmlns:a16="http://schemas.microsoft.com/office/drawing/2014/main" id="{8DBD421D-272A-6DB9-9554-D7A83C223C4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67905" y="3711904"/>
              <a:ext cx="3476434" cy="2066357"/>
            </a:xfrm>
            <a:prstGeom prst="rect">
              <a:avLst/>
            </a:prstGeom>
          </p:spPr>
        </p:pic>
        <p:sp>
          <p:nvSpPr>
            <p:cNvPr id="30" name="TextBox 29">
              <a:extLst>
                <a:ext uri="{FF2B5EF4-FFF2-40B4-BE49-F238E27FC236}">
                  <a16:creationId xmlns:a16="http://schemas.microsoft.com/office/drawing/2014/main" id="{BF313094-5B90-2F08-3B91-B4A5B56970EC}"/>
                </a:ext>
              </a:extLst>
            </p:cNvPr>
            <p:cNvSpPr txBox="1"/>
            <p:nvPr/>
          </p:nvSpPr>
          <p:spPr>
            <a:xfrm>
              <a:off x="1050321" y="5799265"/>
              <a:ext cx="2998470" cy="377026"/>
            </a:xfrm>
            <a:prstGeom prst="rect">
              <a:avLst/>
            </a:prstGeom>
            <a:noFill/>
          </p:spPr>
          <p:txBody>
            <a:bodyPr wrap="square" rtlCol="0">
              <a:spAutoFit/>
            </a:bodyPr>
            <a:lstStyle/>
            <a:p>
              <a:pPr algn="ctr"/>
              <a:r>
                <a:rPr lang="en-US" b="1" dirty="0"/>
                <a:t>NWL </a:t>
              </a:r>
              <a:r>
                <a:rPr lang="en-US" b="1" dirty="0" err="1"/>
                <a:t>RowPress</a:t>
              </a:r>
              <a:endParaRPr lang="en-US" dirty="0">
                <a:solidFill>
                  <a:srgbClr val="C00000"/>
                </a:solidFill>
              </a:endParaRPr>
            </a:p>
          </p:txBody>
        </p:sp>
      </p:grpSp>
      <p:sp>
        <p:nvSpPr>
          <p:cNvPr id="2" name="Title 1">
            <a:extLst>
              <a:ext uri="{FF2B5EF4-FFF2-40B4-BE49-F238E27FC236}">
                <a16:creationId xmlns:a16="http://schemas.microsoft.com/office/drawing/2014/main" id="{469438B4-EBCD-B25B-7853-87A32E851BC9}"/>
              </a:ext>
            </a:extLst>
          </p:cNvPr>
          <p:cNvSpPr>
            <a:spLocks noGrp="1"/>
          </p:cNvSpPr>
          <p:nvPr>
            <p:ph type="title"/>
          </p:nvPr>
        </p:nvSpPr>
        <p:spPr>
          <a:xfrm>
            <a:off x="228600" y="152400"/>
            <a:ext cx="8610600" cy="727212"/>
          </a:xfrm>
        </p:spPr>
        <p:txBody>
          <a:bodyPr anchor="ctr"/>
          <a:lstStyle/>
          <a:p>
            <a:r>
              <a:rPr lang="en-US" sz="3200" b="1" dirty="0"/>
              <a:t>Device-Level Mechanism – </a:t>
            </a:r>
            <a:r>
              <a:rPr lang="en-US" sz="3200" b="1" dirty="0" err="1"/>
              <a:t>RowPress</a:t>
            </a:r>
            <a:r>
              <a:rPr lang="en-US" sz="3200" b="1" dirty="0"/>
              <a:t> I</a:t>
            </a:r>
          </a:p>
        </p:txBody>
      </p:sp>
      <p:sp>
        <p:nvSpPr>
          <p:cNvPr id="4" name="Slide Number Placeholder 3">
            <a:extLst>
              <a:ext uri="{FF2B5EF4-FFF2-40B4-BE49-F238E27FC236}">
                <a16:creationId xmlns:a16="http://schemas.microsoft.com/office/drawing/2014/main" id="{495CF832-6ECC-6930-C205-3B5F0BC9AAA2}"/>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DE33320-76E4-0249-8CA9-3902D97168FA}" type="slidenum">
              <a:rPr kumimoji="0" lang="en-US" altLang="en-US" sz="12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en-US" altLang="en-US" sz="12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grpSp>
        <p:nvGrpSpPr>
          <p:cNvPr id="19" name="Group 18">
            <a:extLst>
              <a:ext uri="{FF2B5EF4-FFF2-40B4-BE49-F238E27FC236}">
                <a16:creationId xmlns:a16="http://schemas.microsoft.com/office/drawing/2014/main" id="{3F596B97-3E31-9BBD-EB01-DDE2A6170433}"/>
              </a:ext>
            </a:extLst>
          </p:cNvPr>
          <p:cNvGrpSpPr/>
          <p:nvPr/>
        </p:nvGrpSpPr>
        <p:grpSpPr>
          <a:xfrm>
            <a:off x="2549556" y="3451278"/>
            <a:ext cx="937260" cy="1547248"/>
            <a:chOff x="2549556" y="3451278"/>
            <a:chExt cx="937260" cy="1547248"/>
          </a:xfrm>
        </p:grpSpPr>
        <p:grpSp>
          <p:nvGrpSpPr>
            <p:cNvPr id="18" name="Group 17">
              <a:extLst>
                <a:ext uri="{FF2B5EF4-FFF2-40B4-BE49-F238E27FC236}">
                  <a16:creationId xmlns:a16="http://schemas.microsoft.com/office/drawing/2014/main" id="{E7645C5C-9452-6643-9E43-778ED2222DD4}"/>
                </a:ext>
              </a:extLst>
            </p:cNvPr>
            <p:cNvGrpSpPr/>
            <p:nvPr/>
          </p:nvGrpSpPr>
          <p:grpSpPr>
            <a:xfrm>
              <a:off x="2711291" y="4490599"/>
              <a:ext cx="508825" cy="507927"/>
              <a:chOff x="2711291" y="4490599"/>
              <a:chExt cx="508825" cy="507927"/>
            </a:xfrm>
          </p:grpSpPr>
          <p:sp>
            <p:nvSpPr>
              <p:cNvPr id="7" name="TextBox 6">
                <a:extLst>
                  <a:ext uri="{FF2B5EF4-FFF2-40B4-BE49-F238E27FC236}">
                    <a16:creationId xmlns:a16="http://schemas.microsoft.com/office/drawing/2014/main" id="{88E8ECFF-9483-4CDB-EEC1-8317190D3C07}"/>
                  </a:ext>
                </a:extLst>
              </p:cNvPr>
              <p:cNvSpPr txBox="1"/>
              <p:nvPr/>
            </p:nvSpPr>
            <p:spPr>
              <a:xfrm>
                <a:off x="2711291" y="4490599"/>
                <a:ext cx="403860" cy="369332"/>
              </a:xfrm>
              <a:prstGeom prst="rect">
                <a:avLst/>
              </a:prstGeom>
              <a:noFill/>
            </p:spPr>
            <p:txBody>
              <a:bodyPr wrap="square" rtlCol="0">
                <a:spAutoFit/>
              </a:bodyPr>
              <a:lstStyle/>
              <a:p>
                <a:pPr algn="ctr"/>
                <a:r>
                  <a:rPr lang="en-US" b="1" dirty="0">
                    <a:solidFill>
                      <a:srgbClr val="00B0F0"/>
                    </a:solidFill>
                  </a:rPr>
                  <a:t>+</a:t>
                </a:r>
              </a:p>
            </p:txBody>
          </p:sp>
          <p:sp>
            <p:nvSpPr>
              <p:cNvPr id="8" name="TextBox 7">
                <a:extLst>
                  <a:ext uri="{FF2B5EF4-FFF2-40B4-BE49-F238E27FC236}">
                    <a16:creationId xmlns:a16="http://schemas.microsoft.com/office/drawing/2014/main" id="{80A19694-BAF3-F532-0662-C3406544949E}"/>
                  </a:ext>
                </a:extLst>
              </p:cNvPr>
              <p:cNvSpPr txBox="1"/>
              <p:nvPr/>
            </p:nvSpPr>
            <p:spPr>
              <a:xfrm>
                <a:off x="2816256" y="4629194"/>
                <a:ext cx="403860" cy="369332"/>
              </a:xfrm>
              <a:prstGeom prst="rect">
                <a:avLst/>
              </a:prstGeom>
              <a:noFill/>
            </p:spPr>
            <p:txBody>
              <a:bodyPr wrap="square" rtlCol="0">
                <a:spAutoFit/>
              </a:bodyPr>
              <a:lstStyle/>
              <a:p>
                <a:pPr algn="ctr"/>
                <a:r>
                  <a:rPr lang="en-US" b="1" dirty="0">
                    <a:solidFill>
                      <a:srgbClr val="00B0F0"/>
                    </a:solidFill>
                  </a:rPr>
                  <a:t>+</a:t>
                </a:r>
              </a:p>
            </p:txBody>
          </p:sp>
        </p:grpSp>
        <p:sp>
          <p:nvSpPr>
            <p:cNvPr id="9" name="TextBox 8">
              <a:extLst>
                <a:ext uri="{FF2B5EF4-FFF2-40B4-BE49-F238E27FC236}">
                  <a16:creationId xmlns:a16="http://schemas.microsoft.com/office/drawing/2014/main" id="{0D38B8F4-EEEC-6422-D7A7-3485C8086AD6}"/>
                </a:ext>
              </a:extLst>
            </p:cNvPr>
            <p:cNvSpPr txBox="1"/>
            <p:nvPr/>
          </p:nvSpPr>
          <p:spPr>
            <a:xfrm>
              <a:off x="2549556" y="3451278"/>
              <a:ext cx="937260" cy="338554"/>
            </a:xfrm>
            <a:prstGeom prst="rect">
              <a:avLst/>
            </a:prstGeom>
            <a:noFill/>
          </p:spPr>
          <p:txBody>
            <a:bodyPr wrap="square" rtlCol="0">
              <a:spAutoFit/>
            </a:bodyPr>
            <a:lstStyle/>
            <a:p>
              <a:pPr algn="ctr"/>
              <a:r>
                <a:rPr lang="en-US" sz="1600" b="1" dirty="0">
                  <a:solidFill>
                    <a:srgbClr val="FF0000"/>
                  </a:solidFill>
                </a:rPr>
                <a:t>Open</a:t>
              </a:r>
            </a:p>
          </p:txBody>
        </p:sp>
      </p:grpSp>
      <p:grpSp>
        <p:nvGrpSpPr>
          <p:cNvPr id="17" name="Group 16">
            <a:extLst>
              <a:ext uri="{FF2B5EF4-FFF2-40B4-BE49-F238E27FC236}">
                <a16:creationId xmlns:a16="http://schemas.microsoft.com/office/drawing/2014/main" id="{63566B25-DB5F-A1B6-9BDE-5F90404CDBC7}"/>
              </a:ext>
            </a:extLst>
          </p:cNvPr>
          <p:cNvGrpSpPr/>
          <p:nvPr/>
        </p:nvGrpSpPr>
        <p:grpSpPr>
          <a:xfrm>
            <a:off x="1408011" y="4297189"/>
            <a:ext cx="2844377" cy="1383386"/>
            <a:chOff x="1408011" y="4297189"/>
            <a:chExt cx="2844377" cy="1383386"/>
          </a:xfrm>
        </p:grpSpPr>
        <p:sp>
          <p:nvSpPr>
            <p:cNvPr id="12" name="TextBox 11">
              <a:extLst>
                <a:ext uri="{FF2B5EF4-FFF2-40B4-BE49-F238E27FC236}">
                  <a16:creationId xmlns:a16="http://schemas.microsoft.com/office/drawing/2014/main" id="{F662366B-5027-9180-FD64-2660E9D1B6DA}"/>
                </a:ext>
              </a:extLst>
            </p:cNvPr>
            <p:cNvSpPr txBox="1"/>
            <p:nvPr/>
          </p:nvSpPr>
          <p:spPr>
            <a:xfrm>
              <a:off x="1818464" y="5095800"/>
              <a:ext cx="2433924" cy="584775"/>
            </a:xfrm>
            <a:prstGeom prst="rect">
              <a:avLst/>
            </a:prstGeom>
            <a:noFill/>
          </p:spPr>
          <p:txBody>
            <a:bodyPr wrap="square" rtlCol="0">
              <a:spAutoFit/>
            </a:bodyPr>
            <a:lstStyle/>
            <a:p>
              <a:pPr algn="ctr"/>
              <a:r>
                <a:rPr lang="en-US" sz="1600" b="1" dirty="0">
                  <a:solidFill>
                    <a:srgbClr val="FF0000"/>
                  </a:solidFill>
                </a:rPr>
                <a:t>Increased</a:t>
              </a:r>
              <a:br>
                <a:rPr lang="en-US" sz="1600" b="1" dirty="0">
                  <a:solidFill>
                    <a:srgbClr val="FF0000"/>
                  </a:solidFill>
                </a:rPr>
              </a:br>
              <a:r>
                <a:rPr lang="en-US" sz="1600" b="1" dirty="0">
                  <a:solidFill>
                    <a:srgbClr val="FF0000"/>
                  </a:solidFill>
                </a:rPr>
                <a:t>Leakage</a:t>
              </a:r>
            </a:p>
          </p:txBody>
        </p:sp>
        <p:sp>
          <p:nvSpPr>
            <p:cNvPr id="14" name="Freeform: Shape 13">
              <a:extLst>
                <a:ext uri="{FF2B5EF4-FFF2-40B4-BE49-F238E27FC236}">
                  <a16:creationId xmlns:a16="http://schemas.microsoft.com/office/drawing/2014/main" id="{C1016B55-01A4-561B-8556-BC4F0B30EC75}"/>
                </a:ext>
              </a:extLst>
            </p:cNvPr>
            <p:cNvSpPr/>
            <p:nvPr/>
          </p:nvSpPr>
          <p:spPr bwMode="auto">
            <a:xfrm rot="1294669" flipH="1">
              <a:off x="1408011" y="4297189"/>
              <a:ext cx="1120722" cy="1118823"/>
            </a:xfrm>
            <a:custGeom>
              <a:avLst/>
              <a:gdLst>
                <a:gd name="connsiteX0" fmla="*/ 1645920 w 1645920"/>
                <a:gd name="connsiteY0" fmla="*/ 533400 h 655484"/>
                <a:gd name="connsiteX1" fmla="*/ 845820 w 1645920"/>
                <a:gd name="connsiteY1" fmla="*/ 655320 h 655484"/>
                <a:gd name="connsiteX2" fmla="*/ 198120 w 1645920"/>
                <a:gd name="connsiteY2" fmla="*/ 510540 h 655484"/>
                <a:gd name="connsiteX3" fmla="*/ 0 w 1645920"/>
                <a:gd name="connsiteY3" fmla="*/ 0 h 655484"/>
                <a:gd name="connsiteX0" fmla="*/ 2433590 w 2433591"/>
                <a:gd name="connsiteY0" fmla="*/ 273906 h 665966"/>
                <a:gd name="connsiteX1" fmla="*/ 845820 w 2433591"/>
                <a:gd name="connsiteY1" fmla="*/ 655320 h 665966"/>
                <a:gd name="connsiteX2" fmla="*/ 198120 w 2433591"/>
                <a:gd name="connsiteY2" fmla="*/ 510540 h 665966"/>
                <a:gd name="connsiteX3" fmla="*/ 0 w 2433591"/>
                <a:gd name="connsiteY3" fmla="*/ 0 h 665966"/>
                <a:gd name="connsiteX0" fmla="*/ 2433590 w 2433591"/>
                <a:gd name="connsiteY0" fmla="*/ 273906 h 667141"/>
                <a:gd name="connsiteX1" fmla="*/ 1326344 w 2433591"/>
                <a:gd name="connsiteY1" fmla="*/ 656609 h 667141"/>
                <a:gd name="connsiteX2" fmla="*/ 198120 w 2433591"/>
                <a:gd name="connsiteY2" fmla="*/ 510540 h 667141"/>
                <a:gd name="connsiteX3" fmla="*/ 0 w 2433591"/>
                <a:gd name="connsiteY3" fmla="*/ 0 h 667141"/>
                <a:gd name="connsiteX0" fmla="*/ 2580263 w 2580264"/>
                <a:gd name="connsiteY0" fmla="*/ 273906 h 663032"/>
                <a:gd name="connsiteX1" fmla="*/ 1473017 w 2580264"/>
                <a:gd name="connsiteY1" fmla="*/ 656609 h 663032"/>
                <a:gd name="connsiteX2" fmla="*/ 40002 w 2580264"/>
                <a:gd name="connsiteY2" fmla="*/ 476274 h 663032"/>
                <a:gd name="connsiteX3" fmla="*/ 146673 w 2580264"/>
                <a:gd name="connsiteY3" fmla="*/ 0 h 663032"/>
                <a:gd name="connsiteX0" fmla="*/ 2566483 w 2566484"/>
                <a:gd name="connsiteY0" fmla="*/ 267749 h 656875"/>
                <a:gd name="connsiteX1" fmla="*/ 1459237 w 2566484"/>
                <a:gd name="connsiteY1" fmla="*/ 650452 h 656875"/>
                <a:gd name="connsiteX2" fmla="*/ 26222 w 2566484"/>
                <a:gd name="connsiteY2" fmla="*/ 470117 h 656875"/>
                <a:gd name="connsiteX3" fmla="*/ 328381 w 2566484"/>
                <a:gd name="connsiteY3" fmla="*/ 0 h 656875"/>
                <a:gd name="connsiteX0" fmla="*/ 2533677 w 2533676"/>
                <a:gd name="connsiteY0" fmla="*/ 211326 h 659787"/>
                <a:gd name="connsiteX1" fmla="*/ 1459237 w 2533676"/>
                <a:gd name="connsiteY1" fmla="*/ 650452 h 659787"/>
                <a:gd name="connsiteX2" fmla="*/ 26222 w 2533676"/>
                <a:gd name="connsiteY2" fmla="*/ 470117 h 659787"/>
                <a:gd name="connsiteX3" fmla="*/ 328381 w 2533676"/>
                <a:gd name="connsiteY3" fmla="*/ 0 h 659787"/>
                <a:gd name="connsiteX0" fmla="*/ 2533677 w 2533676"/>
                <a:gd name="connsiteY0" fmla="*/ 211326 h 659787"/>
                <a:gd name="connsiteX1" fmla="*/ 1459237 w 2533676"/>
                <a:gd name="connsiteY1" fmla="*/ 650452 h 659787"/>
                <a:gd name="connsiteX2" fmla="*/ 26222 w 2533676"/>
                <a:gd name="connsiteY2" fmla="*/ 470117 h 659787"/>
                <a:gd name="connsiteX3" fmla="*/ 328381 w 2533676"/>
                <a:gd name="connsiteY3" fmla="*/ 0 h 659787"/>
                <a:gd name="connsiteX0" fmla="*/ 2529075 w 2529074"/>
                <a:gd name="connsiteY0" fmla="*/ 271561 h 720022"/>
                <a:gd name="connsiteX1" fmla="*/ 1454635 w 2529074"/>
                <a:gd name="connsiteY1" fmla="*/ 710687 h 720022"/>
                <a:gd name="connsiteX2" fmla="*/ 21620 w 2529074"/>
                <a:gd name="connsiteY2" fmla="*/ 530352 h 720022"/>
                <a:gd name="connsiteX3" fmla="*/ 444679 w 2529074"/>
                <a:gd name="connsiteY3" fmla="*/ 0 h 720022"/>
                <a:gd name="connsiteX0" fmla="*/ 2537150 w 2537149"/>
                <a:gd name="connsiteY0" fmla="*/ 271561 h 720022"/>
                <a:gd name="connsiteX1" fmla="*/ 1462710 w 2537149"/>
                <a:gd name="connsiteY1" fmla="*/ 710687 h 720022"/>
                <a:gd name="connsiteX2" fmla="*/ 29695 w 2537149"/>
                <a:gd name="connsiteY2" fmla="*/ 530352 h 720022"/>
                <a:gd name="connsiteX3" fmla="*/ 452754 w 2537149"/>
                <a:gd name="connsiteY3" fmla="*/ 0 h 720022"/>
              </a:gdLst>
              <a:ahLst/>
              <a:cxnLst>
                <a:cxn ang="0">
                  <a:pos x="connsiteX0" y="connsiteY0"/>
                </a:cxn>
                <a:cxn ang="0">
                  <a:pos x="connsiteX1" y="connsiteY1"/>
                </a:cxn>
                <a:cxn ang="0">
                  <a:pos x="connsiteX2" y="connsiteY2"/>
                </a:cxn>
                <a:cxn ang="0">
                  <a:pos x="connsiteX3" y="connsiteY3"/>
                </a:cxn>
              </a:cxnLst>
              <a:rect l="l" t="t" r="r" b="b"/>
              <a:pathLst>
                <a:path w="2537149" h="720022">
                  <a:moveTo>
                    <a:pt x="2537150" y="271561"/>
                  </a:moveTo>
                  <a:cubicBezTo>
                    <a:pt x="2345030" y="391699"/>
                    <a:pt x="1880619" y="667555"/>
                    <a:pt x="1462710" y="710687"/>
                  </a:cubicBezTo>
                  <a:cubicBezTo>
                    <a:pt x="1044801" y="753819"/>
                    <a:pt x="170665" y="639572"/>
                    <a:pt x="29695" y="530352"/>
                  </a:cubicBezTo>
                  <a:cubicBezTo>
                    <a:pt x="-111275" y="421132"/>
                    <a:pt x="286385" y="134795"/>
                    <a:pt x="452754" y="0"/>
                  </a:cubicBezTo>
                </a:path>
              </a:pathLst>
            </a:custGeom>
            <a:noFill/>
            <a:ln w="38100" cap="flat" cmpd="sng" algn="ctr">
              <a:solidFill>
                <a:srgbClr val="FF0000"/>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Arial" pitchFamily="34" charset="0"/>
              </a:endParaRPr>
            </a:p>
          </p:txBody>
        </p:sp>
        <p:sp>
          <p:nvSpPr>
            <p:cNvPr id="16" name="TextBox 15">
              <a:extLst>
                <a:ext uri="{FF2B5EF4-FFF2-40B4-BE49-F238E27FC236}">
                  <a16:creationId xmlns:a16="http://schemas.microsoft.com/office/drawing/2014/main" id="{8EB85B40-FBB2-F561-EFA6-6CC635EC613A}"/>
                </a:ext>
              </a:extLst>
            </p:cNvPr>
            <p:cNvSpPr txBox="1"/>
            <p:nvPr/>
          </p:nvSpPr>
          <p:spPr>
            <a:xfrm flipH="1">
              <a:off x="1764728" y="4998526"/>
              <a:ext cx="539751" cy="369332"/>
            </a:xfrm>
            <a:prstGeom prst="rect">
              <a:avLst/>
            </a:prstGeom>
            <a:noFill/>
          </p:spPr>
          <p:txBody>
            <a:bodyPr wrap="square" rtlCol="0">
              <a:spAutoFit/>
            </a:bodyPr>
            <a:lstStyle/>
            <a:p>
              <a:pPr algn="ctr"/>
              <a:r>
                <a:rPr lang="en-US" b="1" dirty="0">
                  <a:solidFill>
                    <a:srgbClr val="FF0000"/>
                  </a:solidFill>
                </a:rPr>
                <a:t>e-</a:t>
              </a:r>
            </a:p>
          </p:txBody>
        </p:sp>
      </p:grpSp>
      <p:grpSp>
        <p:nvGrpSpPr>
          <p:cNvPr id="26" name="Group 25">
            <a:extLst>
              <a:ext uri="{FF2B5EF4-FFF2-40B4-BE49-F238E27FC236}">
                <a16:creationId xmlns:a16="http://schemas.microsoft.com/office/drawing/2014/main" id="{0281B54D-3CA3-6D25-F03C-DBA0C7D872B6}"/>
              </a:ext>
            </a:extLst>
          </p:cNvPr>
          <p:cNvGrpSpPr/>
          <p:nvPr/>
        </p:nvGrpSpPr>
        <p:grpSpPr>
          <a:xfrm>
            <a:off x="5775481" y="4462995"/>
            <a:ext cx="604196" cy="1122800"/>
            <a:chOff x="1527235" y="4486749"/>
            <a:chExt cx="604196" cy="1122800"/>
          </a:xfrm>
        </p:grpSpPr>
        <p:sp>
          <p:nvSpPr>
            <p:cNvPr id="28" name="Freeform: Shape 27">
              <a:extLst>
                <a:ext uri="{FF2B5EF4-FFF2-40B4-BE49-F238E27FC236}">
                  <a16:creationId xmlns:a16="http://schemas.microsoft.com/office/drawing/2014/main" id="{9CAC82D4-6D5D-4177-016D-5AC435A053D4}"/>
                </a:ext>
              </a:extLst>
            </p:cNvPr>
            <p:cNvSpPr/>
            <p:nvPr/>
          </p:nvSpPr>
          <p:spPr bwMode="auto">
            <a:xfrm rot="19955023">
              <a:off x="1527235" y="4486749"/>
              <a:ext cx="305862" cy="1122800"/>
            </a:xfrm>
            <a:custGeom>
              <a:avLst/>
              <a:gdLst>
                <a:gd name="connsiteX0" fmla="*/ 1645920 w 1645920"/>
                <a:gd name="connsiteY0" fmla="*/ 533400 h 655484"/>
                <a:gd name="connsiteX1" fmla="*/ 845820 w 1645920"/>
                <a:gd name="connsiteY1" fmla="*/ 655320 h 655484"/>
                <a:gd name="connsiteX2" fmla="*/ 198120 w 1645920"/>
                <a:gd name="connsiteY2" fmla="*/ 510540 h 655484"/>
                <a:gd name="connsiteX3" fmla="*/ 0 w 1645920"/>
                <a:gd name="connsiteY3" fmla="*/ 0 h 655484"/>
                <a:gd name="connsiteX0" fmla="*/ 2433590 w 2433591"/>
                <a:gd name="connsiteY0" fmla="*/ 273906 h 665966"/>
                <a:gd name="connsiteX1" fmla="*/ 845820 w 2433591"/>
                <a:gd name="connsiteY1" fmla="*/ 655320 h 665966"/>
                <a:gd name="connsiteX2" fmla="*/ 198120 w 2433591"/>
                <a:gd name="connsiteY2" fmla="*/ 510540 h 665966"/>
                <a:gd name="connsiteX3" fmla="*/ 0 w 2433591"/>
                <a:gd name="connsiteY3" fmla="*/ 0 h 665966"/>
                <a:gd name="connsiteX0" fmla="*/ 2433590 w 2433591"/>
                <a:gd name="connsiteY0" fmla="*/ 273906 h 667141"/>
                <a:gd name="connsiteX1" fmla="*/ 1326344 w 2433591"/>
                <a:gd name="connsiteY1" fmla="*/ 656609 h 667141"/>
                <a:gd name="connsiteX2" fmla="*/ 198120 w 2433591"/>
                <a:gd name="connsiteY2" fmla="*/ 510540 h 667141"/>
                <a:gd name="connsiteX3" fmla="*/ 0 w 2433591"/>
                <a:gd name="connsiteY3" fmla="*/ 0 h 667141"/>
                <a:gd name="connsiteX0" fmla="*/ 2580263 w 2580264"/>
                <a:gd name="connsiteY0" fmla="*/ 273906 h 663032"/>
                <a:gd name="connsiteX1" fmla="*/ 1473017 w 2580264"/>
                <a:gd name="connsiteY1" fmla="*/ 656609 h 663032"/>
                <a:gd name="connsiteX2" fmla="*/ 40002 w 2580264"/>
                <a:gd name="connsiteY2" fmla="*/ 476274 h 663032"/>
                <a:gd name="connsiteX3" fmla="*/ 146673 w 2580264"/>
                <a:gd name="connsiteY3" fmla="*/ 0 h 663032"/>
                <a:gd name="connsiteX0" fmla="*/ 2566483 w 2566484"/>
                <a:gd name="connsiteY0" fmla="*/ 267749 h 656875"/>
                <a:gd name="connsiteX1" fmla="*/ 1459237 w 2566484"/>
                <a:gd name="connsiteY1" fmla="*/ 650452 h 656875"/>
                <a:gd name="connsiteX2" fmla="*/ 26222 w 2566484"/>
                <a:gd name="connsiteY2" fmla="*/ 470117 h 656875"/>
                <a:gd name="connsiteX3" fmla="*/ 328381 w 2566484"/>
                <a:gd name="connsiteY3" fmla="*/ 0 h 656875"/>
                <a:gd name="connsiteX0" fmla="*/ 2533677 w 2533676"/>
                <a:gd name="connsiteY0" fmla="*/ 211326 h 659787"/>
                <a:gd name="connsiteX1" fmla="*/ 1459237 w 2533676"/>
                <a:gd name="connsiteY1" fmla="*/ 650452 h 659787"/>
                <a:gd name="connsiteX2" fmla="*/ 26222 w 2533676"/>
                <a:gd name="connsiteY2" fmla="*/ 470117 h 659787"/>
                <a:gd name="connsiteX3" fmla="*/ 328381 w 2533676"/>
                <a:gd name="connsiteY3" fmla="*/ 0 h 659787"/>
                <a:gd name="connsiteX0" fmla="*/ 2533677 w 2533676"/>
                <a:gd name="connsiteY0" fmla="*/ 211326 h 659787"/>
                <a:gd name="connsiteX1" fmla="*/ 1459237 w 2533676"/>
                <a:gd name="connsiteY1" fmla="*/ 650452 h 659787"/>
                <a:gd name="connsiteX2" fmla="*/ 26222 w 2533676"/>
                <a:gd name="connsiteY2" fmla="*/ 470117 h 659787"/>
                <a:gd name="connsiteX3" fmla="*/ 328381 w 2533676"/>
                <a:gd name="connsiteY3" fmla="*/ 0 h 659787"/>
                <a:gd name="connsiteX0" fmla="*/ 2529075 w 2529074"/>
                <a:gd name="connsiteY0" fmla="*/ 271561 h 720022"/>
                <a:gd name="connsiteX1" fmla="*/ 1454635 w 2529074"/>
                <a:gd name="connsiteY1" fmla="*/ 710687 h 720022"/>
                <a:gd name="connsiteX2" fmla="*/ 21620 w 2529074"/>
                <a:gd name="connsiteY2" fmla="*/ 530352 h 720022"/>
                <a:gd name="connsiteX3" fmla="*/ 444679 w 2529074"/>
                <a:gd name="connsiteY3" fmla="*/ 0 h 720022"/>
                <a:gd name="connsiteX0" fmla="*/ 2537150 w 2537149"/>
                <a:gd name="connsiteY0" fmla="*/ 271561 h 720022"/>
                <a:gd name="connsiteX1" fmla="*/ 1462710 w 2537149"/>
                <a:gd name="connsiteY1" fmla="*/ 710687 h 720022"/>
                <a:gd name="connsiteX2" fmla="*/ 29695 w 2537149"/>
                <a:gd name="connsiteY2" fmla="*/ 530352 h 720022"/>
                <a:gd name="connsiteX3" fmla="*/ 452754 w 2537149"/>
                <a:gd name="connsiteY3" fmla="*/ 0 h 720022"/>
                <a:gd name="connsiteX0" fmla="*/ 1462710 w 1462709"/>
                <a:gd name="connsiteY0" fmla="*/ 710687 h 720022"/>
                <a:gd name="connsiteX1" fmla="*/ 29695 w 1462709"/>
                <a:gd name="connsiteY1" fmla="*/ 530352 h 720022"/>
                <a:gd name="connsiteX2" fmla="*/ 452754 w 1462709"/>
                <a:gd name="connsiteY2" fmla="*/ 0 h 720022"/>
                <a:gd name="connsiteX0" fmla="*/ 1279458 w 1279457"/>
                <a:gd name="connsiteY0" fmla="*/ 710687 h 718710"/>
                <a:gd name="connsiteX1" fmla="*/ 48379 w 1279457"/>
                <a:gd name="connsiteY1" fmla="*/ 504885 h 718710"/>
                <a:gd name="connsiteX2" fmla="*/ 269502 w 1279457"/>
                <a:gd name="connsiteY2" fmla="*/ 0 h 718710"/>
                <a:gd name="connsiteX0" fmla="*/ 652688 w 652689"/>
                <a:gd name="connsiteY0" fmla="*/ 745325 h 752046"/>
                <a:gd name="connsiteX1" fmla="*/ 48379 w 652689"/>
                <a:gd name="connsiteY1" fmla="*/ 504885 h 752046"/>
                <a:gd name="connsiteX2" fmla="*/ 269502 w 652689"/>
                <a:gd name="connsiteY2" fmla="*/ 0 h 752046"/>
                <a:gd name="connsiteX0" fmla="*/ 652688 w 652689"/>
                <a:gd name="connsiteY0" fmla="*/ 745325 h 745325"/>
                <a:gd name="connsiteX1" fmla="*/ 48379 w 652689"/>
                <a:gd name="connsiteY1" fmla="*/ 504885 h 745325"/>
                <a:gd name="connsiteX2" fmla="*/ 269502 w 652689"/>
                <a:gd name="connsiteY2" fmla="*/ 0 h 745325"/>
                <a:gd name="connsiteX0" fmla="*/ 622228 w 622229"/>
                <a:gd name="connsiteY0" fmla="*/ 745325 h 745325"/>
                <a:gd name="connsiteX1" fmla="*/ 54276 w 622229"/>
                <a:gd name="connsiteY1" fmla="*/ 399759 h 745325"/>
                <a:gd name="connsiteX2" fmla="*/ 239042 w 622229"/>
                <a:gd name="connsiteY2" fmla="*/ 0 h 745325"/>
                <a:gd name="connsiteX0" fmla="*/ 600604 w 600605"/>
                <a:gd name="connsiteY0" fmla="*/ 722582 h 722582"/>
                <a:gd name="connsiteX1" fmla="*/ 32652 w 600605"/>
                <a:gd name="connsiteY1" fmla="*/ 377016 h 722582"/>
                <a:gd name="connsiteX2" fmla="*/ 409118 w 600605"/>
                <a:gd name="connsiteY2" fmla="*/ 0 h 722582"/>
                <a:gd name="connsiteX0" fmla="*/ 605086 w 605087"/>
                <a:gd name="connsiteY0" fmla="*/ 722582 h 722582"/>
                <a:gd name="connsiteX1" fmla="*/ 37134 w 605087"/>
                <a:gd name="connsiteY1" fmla="*/ 377016 h 722582"/>
                <a:gd name="connsiteX2" fmla="*/ 413600 w 605087"/>
                <a:gd name="connsiteY2" fmla="*/ 0 h 722582"/>
                <a:gd name="connsiteX0" fmla="*/ 692425 w 692426"/>
                <a:gd name="connsiteY0" fmla="*/ 722582 h 722582"/>
                <a:gd name="connsiteX1" fmla="*/ 30303 w 692426"/>
                <a:gd name="connsiteY1" fmla="*/ 407325 h 722582"/>
                <a:gd name="connsiteX2" fmla="*/ 500939 w 692426"/>
                <a:gd name="connsiteY2" fmla="*/ 0 h 722582"/>
                <a:gd name="connsiteX0" fmla="*/ 692425 w 692426"/>
                <a:gd name="connsiteY0" fmla="*/ 722582 h 722582"/>
                <a:gd name="connsiteX1" fmla="*/ 30303 w 692426"/>
                <a:gd name="connsiteY1" fmla="*/ 407325 h 722582"/>
                <a:gd name="connsiteX2" fmla="*/ 500939 w 692426"/>
                <a:gd name="connsiteY2" fmla="*/ 0 h 722582"/>
                <a:gd name="connsiteX0" fmla="*/ 692425 w 692426"/>
                <a:gd name="connsiteY0" fmla="*/ 722582 h 722582"/>
                <a:gd name="connsiteX1" fmla="*/ 30303 w 692426"/>
                <a:gd name="connsiteY1" fmla="*/ 407325 h 722582"/>
                <a:gd name="connsiteX2" fmla="*/ 500939 w 692426"/>
                <a:gd name="connsiteY2" fmla="*/ 0 h 722582"/>
              </a:gdLst>
              <a:ahLst/>
              <a:cxnLst>
                <a:cxn ang="0">
                  <a:pos x="connsiteX0" y="connsiteY0"/>
                </a:cxn>
                <a:cxn ang="0">
                  <a:pos x="connsiteX1" y="connsiteY1"/>
                </a:cxn>
                <a:cxn ang="0">
                  <a:pos x="connsiteX2" y="connsiteY2"/>
                </a:cxn>
              </a:cxnLst>
              <a:rect l="l" t="t" r="r" b="b"/>
              <a:pathLst>
                <a:path w="692426" h="722582">
                  <a:moveTo>
                    <a:pt x="692425" y="722582"/>
                  </a:moveTo>
                  <a:cubicBezTo>
                    <a:pt x="190663" y="598668"/>
                    <a:pt x="171273" y="516545"/>
                    <a:pt x="30303" y="407325"/>
                  </a:cubicBezTo>
                  <a:cubicBezTo>
                    <a:pt x="-110667" y="298105"/>
                    <a:pt x="273319" y="125763"/>
                    <a:pt x="500939" y="0"/>
                  </a:cubicBezTo>
                </a:path>
              </a:pathLst>
            </a:custGeom>
            <a:noFill/>
            <a:ln w="38100" cap="flat" cmpd="sng" algn="ctr">
              <a:solidFill>
                <a:srgbClr val="FF0000"/>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endParaRPr>
            </a:p>
          </p:txBody>
        </p:sp>
        <p:sp>
          <p:nvSpPr>
            <p:cNvPr id="29" name="TextBox 28">
              <a:extLst>
                <a:ext uri="{FF2B5EF4-FFF2-40B4-BE49-F238E27FC236}">
                  <a16:creationId xmlns:a16="http://schemas.microsoft.com/office/drawing/2014/main" id="{03EE941E-9353-23E1-9B85-ABD03B209CDD}"/>
                </a:ext>
              </a:extLst>
            </p:cNvPr>
            <p:cNvSpPr txBox="1"/>
            <p:nvPr/>
          </p:nvSpPr>
          <p:spPr>
            <a:xfrm flipH="1">
              <a:off x="1591680" y="4946577"/>
              <a:ext cx="539751" cy="369332"/>
            </a:xfrm>
            <a:prstGeom prst="rect">
              <a:avLst/>
            </a:prstGeom>
            <a:noFill/>
          </p:spPr>
          <p:txBody>
            <a:bodyPr wrap="square" rtlCol="0">
              <a:spAutoFit/>
            </a:bodyPr>
            <a:lstStyle/>
            <a:p>
              <a:pPr algn="ctr"/>
              <a:r>
                <a:rPr lang="en-US" b="1" dirty="0">
                  <a:solidFill>
                    <a:srgbClr val="FF0000"/>
                  </a:solidFill>
                </a:rPr>
                <a:t>e-</a:t>
              </a:r>
            </a:p>
          </p:txBody>
        </p:sp>
      </p:grpSp>
      <p:grpSp>
        <p:nvGrpSpPr>
          <p:cNvPr id="21" name="Group 20">
            <a:extLst>
              <a:ext uri="{FF2B5EF4-FFF2-40B4-BE49-F238E27FC236}">
                <a16:creationId xmlns:a16="http://schemas.microsoft.com/office/drawing/2014/main" id="{2EB938B3-8EBB-9E3C-312B-325EE994FAC8}"/>
              </a:ext>
            </a:extLst>
          </p:cNvPr>
          <p:cNvGrpSpPr/>
          <p:nvPr/>
        </p:nvGrpSpPr>
        <p:grpSpPr>
          <a:xfrm>
            <a:off x="4836415" y="3427524"/>
            <a:ext cx="937260" cy="1547248"/>
            <a:chOff x="588169" y="3451278"/>
            <a:chExt cx="937260" cy="1547248"/>
          </a:xfrm>
        </p:grpSpPr>
        <p:grpSp>
          <p:nvGrpSpPr>
            <p:cNvPr id="22" name="Group 21">
              <a:extLst>
                <a:ext uri="{FF2B5EF4-FFF2-40B4-BE49-F238E27FC236}">
                  <a16:creationId xmlns:a16="http://schemas.microsoft.com/office/drawing/2014/main" id="{A330BCD9-F52F-FB4C-6670-D9B36830C5B3}"/>
                </a:ext>
              </a:extLst>
            </p:cNvPr>
            <p:cNvGrpSpPr/>
            <p:nvPr/>
          </p:nvGrpSpPr>
          <p:grpSpPr>
            <a:xfrm>
              <a:off x="849215" y="4490599"/>
              <a:ext cx="501953" cy="507927"/>
              <a:chOff x="849215" y="4490599"/>
              <a:chExt cx="501953" cy="507927"/>
            </a:xfrm>
          </p:grpSpPr>
          <p:sp>
            <p:nvSpPr>
              <p:cNvPr id="24" name="TextBox 23">
                <a:extLst>
                  <a:ext uri="{FF2B5EF4-FFF2-40B4-BE49-F238E27FC236}">
                    <a16:creationId xmlns:a16="http://schemas.microsoft.com/office/drawing/2014/main" id="{FF5658EE-DC4B-6B04-843E-A8D9C9DF00FE}"/>
                  </a:ext>
                </a:extLst>
              </p:cNvPr>
              <p:cNvSpPr txBox="1"/>
              <p:nvPr/>
            </p:nvSpPr>
            <p:spPr>
              <a:xfrm>
                <a:off x="947308" y="4490599"/>
                <a:ext cx="403860" cy="369332"/>
              </a:xfrm>
              <a:prstGeom prst="rect">
                <a:avLst/>
              </a:prstGeom>
              <a:noFill/>
            </p:spPr>
            <p:txBody>
              <a:bodyPr wrap="square" rtlCol="0">
                <a:spAutoFit/>
              </a:bodyPr>
              <a:lstStyle/>
              <a:p>
                <a:pPr algn="ctr"/>
                <a:r>
                  <a:rPr lang="en-US" b="1" dirty="0">
                    <a:solidFill>
                      <a:srgbClr val="00B0F0"/>
                    </a:solidFill>
                  </a:rPr>
                  <a:t>+</a:t>
                </a:r>
              </a:p>
            </p:txBody>
          </p:sp>
          <p:sp>
            <p:nvSpPr>
              <p:cNvPr id="25" name="TextBox 24">
                <a:extLst>
                  <a:ext uri="{FF2B5EF4-FFF2-40B4-BE49-F238E27FC236}">
                    <a16:creationId xmlns:a16="http://schemas.microsoft.com/office/drawing/2014/main" id="{8A60FB8D-9F21-3346-97EC-97B95DAE5826}"/>
                  </a:ext>
                </a:extLst>
              </p:cNvPr>
              <p:cNvSpPr txBox="1"/>
              <p:nvPr/>
            </p:nvSpPr>
            <p:spPr>
              <a:xfrm>
                <a:off x="849215" y="4629194"/>
                <a:ext cx="403860" cy="369332"/>
              </a:xfrm>
              <a:prstGeom prst="rect">
                <a:avLst/>
              </a:prstGeom>
              <a:noFill/>
            </p:spPr>
            <p:txBody>
              <a:bodyPr wrap="square" rtlCol="0">
                <a:spAutoFit/>
              </a:bodyPr>
              <a:lstStyle/>
              <a:p>
                <a:pPr algn="ctr"/>
                <a:r>
                  <a:rPr lang="en-US" b="1" dirty="0">
                    <a:solidFill>
                      <a:srgbClr val="00B0F0"/>
                    </a:solidFill>
                  </a:rPr>
                  <a:t>+</a:t>
                </a:r>
              </a:p>
            </p:txBody>
          </p:sp>
        </p:grpSp>
        <p:sp>
          <p:nvSpPr>
            <p:cNvPr id="23" name="TextBox 22">
              <a:extLst>
                <a:ext uri="{FF2B5EF4-FFF2-40B4-BE49-F238E27FC236}">
                  <a16:creationId xmlns:a16="http://schemas.microsoft.com/office/drawing/2014/main" id="{5ED1DFB3-2B14-841D-45B0-CAFB6ECEE4FF}"/>
                </a:ext>
              </a:extLst>
            </p:cNvPr>
            <p:cNvSpPr txBox="1"/>
            <p:nvPr/>
          </p:nvSpPr>
          <p:spPr>
            <a:xfrm>
              <a:off x="588169" y="3451278"/>
              <a:ext cx="937260" cy="338554"/>
            </a:xfrm>
            <a:prstGeom prst="rect">
              <a:avLst/>
            </a:prstGeom>
            <a:noFill/>
          </p:spPr>
          <p:txBody>
            <a:bodyPr wrap="square" rtlCol="0">
              <a:spAutoFit/>
            </a:bodyPr>
            <a:lstStyle/>
            <a:p>
              <a:pPr algn="ctr"/>
              <a:r>
                <a:rPr lang="en-US" sz="1600" b="1" dirty="0">
                  <a:solidFill>
                    <a:srgbClr val="FF0000"/>
                  </a:solidFill>
                </a:rPr>
                <a:t>Open</a:t>
              </a:r>
            </a:p>
          </p:txBody>
        </p:sp>
      </p:grpSp>
    </p:spTree>
    <p:extLst>
      <p:ext uri="{BB962C8B-B14F-4D97-AF65-F5344CB8AC3E}">
        <p14:creationId xmlns:p14="http://schemas.microsoft.com/office/powerpoint/2010/main" val="209218964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E6F1C9-185D-6729-54BB-1793383277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4FC9D9-3F09-29EA-CEFD-31160C86CEA3}"/>
              </a:ext>
            </a:extLst>
          </p:cNvPr>
          <p:cNvSpPr>
            <a:spLocks noGrp="1"/>
          </p:cNvSpPr>
          <p:nvPr>
            <p:ph type="title"/>
          </p:nvPr>
        </p:nvSpPr>
        <p:spPr>
          <a:xfrm>
            <a:off x="228600" y="152400"/>
            <a:ext cx="8610600" cy="727212"/>
          </a:xfrm>
        </p:spPr>
        <p:txBody>
          <a:bodyPr anchor="ctr"/>
          <a:lstStyle/>
          <a:p>
            <a:r>
              <a:rPr lang="en-US" sz="3200" b="1" dirty="0"/>
              <a:t>Device-Level Mechanism – </a:t>
            </a:r>
            <a:r>
              <a:rPr lang="en-US" sz="3200" b="1" dirty="0" err="1"/>
              <a:t>RowPress</a:t>
            </a:r>
            <a:r>
              <a:rPr lang="en-US" sz="3200" b="1" dirty="0"/>
              <a:t> II</a:t>
            </a:r>
          </a:p>
        </p:txBody>
      </p:sp>
      <p:sp>
        <p:nvSpPr>
          <p:cNvPr id="4" name="Slide Number Placeholder 3">
            <a:extLst>
              <a:ext uri="{FF2B5EF4-FFF2-40B4-BE49-F238E27FC236}">
                <a16:creationId xmlns:a16="http://schemas.microsoft.com/office/drawing/2014/main" id="{D77FFC28-76EE-6837-6185-C8E526B106F9}"/>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DE33320-76E4-0249-8CA9-3902D97168FA}" type="slidenum">
              <a:rPr kumimoji="0" lang="en-US" altLang="en-US" sz="12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en-US" altLang="en-US" sz="12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sp>
        <p:nvSpPr>
          <p:cNvPr id="6" name="Content Placeholder 2">
            <a:extLst>
              <a:ext uri="{FF2B5EF4-FFF2-40B4-BE49-F238E27FC236}">
                <a16:creationId xmlns:a16="http://schemas.microsoft.com/office/drawing/2014/main" id="{6C8A40AE-6986-DDCA-8A9F-40B315C64FB7}"/>
              </a:ext>
            </a:extLst>
          </p:cNvPr>
          <p:cNvSpPr txBox="1">
            <a:spLocks/>
          </p:cNvSpPr>
          <p:nvPr/>
        </p:nvSpPr>
        <p:spPr bwMode="auto">
          <a:xfrm>
            <a:off x="228600" y="970961"/>
            <a:ext cx="8610600" cy="5519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57175" indent="-257175" algn="l" rtl="0" eaLnBrk="0" fontAlgn="base" hangingPunct="0">
              <a:spcBef>
                <a:spcPct val="20000"/>
              </a:spcBef>
              <a:spcAft>
                <a:spcPct val="0"/>
              </a:spcAft>
              <a:buClr>
                <a:schemeClr val="accent1"/>
              </a:buClr>
              <a:buSzPct val="65000"/>
              <a:buFont typeface="Wingdings" pitchFamily="2" charset="2"/>
              <a:buChar char="n"/>
              <a:defRPr sz="1800">
                <a:solidFill>
                  <a:schemeClr val="tx1"/>
                </a:solidFill>
                <a:latin typeface="+mn-lt"/>
                <a:ea typeface="ＭＳ Ｐゴシック" charset="0"/>
                <a:cs typeface="ＭＳ Ｐゴシック" charset="0"/>
              </a:defRPr>
            </a:lvl1pPr>
            <a:lvl2pPr marL="502444" indent="-244079" algn="l" rtl="0" eaLnBrk="0" fontAlgn="base" hangingPunct="0">
              <a:spcBef>
                <a:spcPct val="20000"/>
              </a:spcBef>
              <a:spcAft>
                <a:spcPct val="0"/>
              </a:spcAft>
              <a:buClr>
                <a:schemeClr val="accent2"/>
              </a:buClr>
              <a:buSzPct val="60000"/>
              <a:buFont typeface="Wingdings" pitchFamily="2" charset="2"/>
              <a:buChar char="q"/>
              <a:defRPr sz="1650">
                <a:solidFill>
                  <a:schemeClr val="tx1"/>
                </a:solidFill>
                <a:latin typeface="+mn-lt"/>
                <a:ea typeface="ＭＳ Ｐゴシック" pitchFamily="-106" charset="-128"/>
              </a:defRPr>
            </a:lvl2pPr>
            <a:lvl3pPr marL="766763" indent="-263129" algn="l" rtl="0" eaLnBrk="0" fontAlgn="base" hangingPunct="0">
              <a:spcBef>
                <a:spcPct val="20000"/>
              </a:spcBef>
              <a:spcAft>
                <a:spcPct val="0"/>
              </a:spcAft>
              <a:buClr>
                <a:schemeClr val="accent1"/>
              </a:buClr>
              <a:buSzPct val="65000"/>
              <a:buFont typeface="Wingdings" pitchFamily="2" charset="2"/>
              <a:buChar char="n"/>
              <a:defRPr sz="1500">
                <a:solidFill>
                  <a:schemeClr val="tx1"/>
                </a:solidFill>
                <a:latin typeface="+mn-lt"/>
                <a:ea typeface="ＭＳ Ｐゴシック" pitchFamily="-106" charset="-128"/>
              </a:defRPr>
            </a:lvl3pPr>
            <a:lvl4pPr marL="1004888" indent="-23693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260872" indent="-254794" algn="l" rtl="0" eaLnBrk="0" fontAlgn="base" hangingPunct="0">
              <a:spcBef>
                <a:spcPct val="20000"/>
              </a:spcBef>
              <a:spcAft>
                <a:spcPct val="0"/>
              </a:spcAft>
              <a:buClr>
                <a:schemeClr val="accent1"/>
              </a:buClr>
              <a:buSzPct val="75000"/>
              <a:buFont typeface="Wingdings" pitchFamily="2" charset="2"/>
              <a:buChar char="§"/>
              <a:defRPr sz="1200">
                <a:solidFill>
                  <a:schemeClr val="tx1"/>
                </a:solidFill>
                <a:latin typeface="+mn-lt"/>
                <a:ea typeface="ＭＳ Ｐゴシック" pitchFamily="-106" charset="-128"/>
              </a:defRPr>
            </a:lvl5pPr>
            <a:lvl6pPr marL="16037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9pPr>
          </a:lstStyle>
          <a:p>
            <a:pPr>
              <a:spcBef>
                <a:spcPts val="600"/>
              </a:spcBef>
            </a:pPr>
            <a:r>
              <a:rPr lang="en-US" sz="2000" b="1" dirty="0"/>
              <a:t>Key Error Mechanisms of RowPress</a:t>
            </a:r>
          </a:p>
          <a:p>
            <a:pPr lvl="1">
              <a:spcBef>
                <a:spcPts val="600"/>
              </a:spcBef>
            </a:pPr>
            <a:r>
              <a:rPr lang="en-US" sz="1850" b="1" dirty="0"/>
              <a:t>NWL RowPress: </a:t>
            </a:r>
            <a:r>
              <a:rPr lang="en-US" sz="1850" dirty="0"/>
              <a:t>When NWL is kept open for a long period, its strong electric field increases the leakage from the victim to the BLC, </a:t>
            </a:r>
            <a:br>
              <a:rPr lang="en-US" sz="1850" dirty="0"/>
            </a:br>
            <a:r>
              <a:rPr lang="en-US" sz="1850" b="1" dirty="0"/>
              <a:t>causing 0</a:t>
            </a:r>
            <a:r>
              <a:rPr lang="en-US" sz="1850" b="1" dirty="0">
                <a:sym typeface="Wingdings" panose="05000000000000000000" pitchFamily="2" charset="2"/>
              </a:rPr>
              <a:t>1 </a:t>
            </a:r>
            <a:r>
              <a:rPr lang="en-US" sz="1850" b="1" dirty="0"/>
              <a:t>bitflips</a:t>
            </a:r>
            <a:r>
              <a:rPr lang="en-US" sz="1850" dirty="0"/>
              <a:t> </a:t>
            </a:r>
            <a:r>
              <a:rPr lang="en-US" sz="1400" dirty="0"/>
              <a:t>[Zhou+, TED’24] [Zhou+, IRPS’24]</a:t>
            </a:r>
          </a:p>
          <a:p>
            <a:pPr lvl="1">
              <a:spcBef>
                <a:spcPts val="600"/>
              </a:spcBef>
            </a:pPr>
            <a:r>
              <a:rPr lang="en-US" sz="1850" b="1" dirty="0"/>
              <a:t>PWL RowPress: </a:t>
            </a:r>
            <a:r>
              <a:rPr lang="en-US" sz="1850" dirty="0"/>
              <a:t>When PWL is kept open for a long period, its strong electric field draws electrons towards the victim, </a:t>
            </a:r>
            <a:br>
              <a:rPr lang="en-US" sz="1850" dirty="0"/>
            </a:br>
            <a:r>
              <a:rPr lang="en-US" sz="1850" b="1" dirty="0"/>
              <a:t>causing 1</a:t>
            </a:r>
            <a:r>
              <a:rPr lang="en-US" sz="1850" b="1" dirty="0">
                <a:sym typeface="Wingdings" panose="05000000000000000000" pitchFamily="2" charset="2"/>
              </a:rPr>
              <a:t>0 </a:t>
            </a:r>
            <a:r>
              <a:rPr lang="en-US" sz="1850" b="1" dirty="0"/>
              <a:t>bitflips</a:t>
            </a:r>
            <a:r>
              <a:rPr lang="en-US" sz="1850" dirty="0"/>
              <a:t> </a:t>
            </a:r>
            <a:r>
              <a:rPr lang="en-US" sz="1400" dirty="0"/>
              <a:t>[Zhou+, TED’24] [Zhou+, IRPS’24]</a:t>
            </a:r>
          </a:p>
          <a:p>
            <a:pPr lvl="1">
              <a:spcBef>
                <a:spcPts val="600"/>
              </a:spcBef>
            </a:pPr>
            <a:endParaRPr lang="en-US" sz="1850" dirty="0"/>
          </a:p>
        </p:txBody>
      </p:sp>
      <p:sp>
        <p:nvSpPr>
          <p:cNvPr id="5" name="Content Placeholder 2">
            <a:extLst>
              <a:ext uri="{FF2B5EF4-FFF2-40B4-BE49-F238E27FC236}">
                <a16:creationId xmlns:a16="http://schemas.microsoft.com/office/drawing/2014/main" id="{BD0F5968-8E18-87DC-DD0B-3211F96D27B8}"/>
              </a:ext>
            </a:extLst>
          </p:cNvPr>
          <p:cNvSpPr txBox="1">
            <a:spLocks/>
          </p:cNvSpPr>
          <p:nvPr/>
        </p:nvSpPr>
        <p:spPr>
          <a:xfrm>
            <a:off x="0" y="4044279"/>
            <a:ext cx="9144000" cy="1292657"/>
          </a:xfrm>
          <a:prstGeom prst="rect">
            <a:avLst/>
          </a:prstGeom>
          <a:solidFill>
            <a:srgbClr val="E9EEF2"/>
          </a:solidFill>
          <a:ln w="28575">
            <a:solidFill>
              <a:schemeClr val="tx1"/>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None/>
            </a:pPr>
            <a:r>
              <a:rPr lang="en-GB" sz="2400" b="1" dirty="0">
                <a:latin typeface="+mn-lt"/>
              </a:rPr>
              <a:t>Key Device-Level Characteristic 2:</a:t>
            </a:r>
            <a:br>
              <a:rPr lang="en-GB" sz="2400" b="1" dirty="0">
                <a:latin typeface="+mn-lt"/>
              </a:rPr>
            </a:br>
            <a:r>
              <a:rPr lang="en-GB" sz="2400" dirty="0">
                <a:latin typeface="+mn-lt"/>
              </a:rPr>
              <a:t>Single-Sided RowPress should induce both </a:t>
            </a:r>
            <a:br>
              <a:rPr lang="en-GB" sz="2400" dirty="0">
                <a:latin typeface="+mn-lt"/>
              </a:rPr>
            </a:br>
            <a:r>
              <a:rPr lang="en-GB" sz="2400" dirty="0">
                <a:latin typeface="+mn-lt"/>
              </a:rPr>
              <a:t>1</a:t>
            </a:r>
            <a:r>
              <a:rPr lang="en-GB" sz="2400" dirty="0">
                <a:latin typeface="+mn-lt"/>
                <a:sym typeface="Wingdings" panose="05000000000000000000" pitchFamily="2" charset="2"/>
              </a:rPr>
              <a:t>0 </a:t>
            </a:r>
            <a:r>
              <a:rPr lang="en-GB" sz="2400" dirty="0">
                <a:latin typeface="+mn-lt"/>
              </a:rPr>
              <a:t>and 0</a:t>
            </a:r>
            <a:r>
              <a:rPr lang="en-GB" sz="2400" dirty="0">
                <a:latin typeface="+mn-lt"/>
                <a:sym typeface="Wingdings" panose="05000000000000000000" pitchFamily="2" charset="2"/>
              </a:rPr>
              <a:t>1 </a:t>
            </a:r>
            <a:r>
              <a:rPr lang="en-GB" sz="2400" dirty="0">
                <a:latin typeface="+mn-lt"/>
              </a:rPr>
              <a:t>bitflips </a:t>
            </a:r>
          </a:p>
        </p:txBody>
      </p:sp>
    </p:spTree>
    <p:extLst>
      <p:ext uri="{BB962C8B-B14F-4D97-AF65-F5344CB8AC3E}">
        <p14:creationId xmlns:p14="http://schemas.microsoft.com/office/powerpoint/2010/main" val="2144451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FA74E6-F3C5-3317-9C0F-8D0A0578ECE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E02BFF0-1C6A-58D1-38FE-0CE93F8C81B0}"/>
              </a:ext>
            </a:extLst>
          </p:cNvPr>
          <p:cNvSpPr>
            <a:spLocks noGrp="1"/>
          </p:cNvSpPr>
          <p:nvPr>
            <p:ph type="title"/>
          </p:nvPr>
        </p:nvSpPr>
        <p:spPr/>
        <p:txBody>
          <a:bodyPr/>
          <a:lstStyle/>
          <a:p>
            <a:r>
              <a:rPr lang="en-US" sz="3600" b="1" dirty="0"/>
              <a:t>Outline</a:t>
            </a:r>
          </a:p>
        </p:txBody>
      </p:sp>
      <p:sp>
        <p:nvSpPr>
          <p:cNvPr id="3" name="Content Placeholder 2">
            <a:extLst>
              <a:ext uri="{FF2B5EF4-FFF2-40B4-BE49-F238E27FC236}">
                <a16:creationId xmlns:a16="http://schemas.microsoft.com/office/drawing/2014/main" id="{11D98C63-4A92-DD23-60FE-3A0125F48A00}"/>
              </a:ext>
            </a:extLst>
          </p:cNvPr>
          <p:cNvSpPr>
            <a:spLocks noGrp="1"/>
          </p:cNvSpPr>
          <p:nvPr>
            <p:ph idx="1"/>
          </p:nvPr>
        </p:nvSpPr>
        <p:spPr>
          <a:xfrm>
            <a:off x="228600" y="895545"/>
            <a:ext cx="8610600" cy="5575955"/>
          </a:xfrm>
        </p:spPr>
        <p:txBody>
          <a:bodyPr/>
          <a:lstStyle/>
          <a:p>
            <a:pPr>
              <a:lnSpc>
                <a:spcPct val="150000"/>
              </a:lnSpc>
              <a:spcBef>
                <a:spcPts val="0"/>
              </a:spcBef>
            </a:pPr>
            <a:r>
              <a:rPr lang="en-US" sz="2000" b="1" dirty="0">
                <a:solidFill>
                  <a:schemeClr val="bg1">
                    <a:lumMod val="85000"/>
                  </a:schemeClr>
                </a:solidFill>
              </a:rPr>
              <a:t>Background</a:t>
            </a:r>
          </a:p>
          <a:p>
            <a:pPr lvl="1">
              <a:lnSpc>
                <a:spcPct val="150000"/>
              </a:lnSpc>
              <a:spcBef>
                <a:spcPts val="0"/>
              </a:spcBef>
            </a:pPr>
            <a:r>
              <a:rPr lang="en-US" sz="1800" dirty="0">
                <a:solidFill>
                  <a:schemeClr val="bg1">
                    <a:lumMod val="85000"/>
                  </a:schemeClr>
                </a:solidFill>
              </a:rPr>
              <a:t>Key DRAM Organization</a:t>
            </a:r>
          </a:p>
          <a:p>
            <a:pPr lvl="1">
              <a:lnSpc>
                <a:spcPct val="150000"/>
              </a:lnSpc>
              <a:spcBef>
                <a:spcPts val="0"/>
              </a:spcBef>
            </a:pPr>
            <a:r>
              <a:rPr lang="en-US" sz="1800" dirty="0">
                <a:solidFill>
                  <a:schemeClr val="bg1">
                    <a:lumMod val="85000"/>
                  </a:schemeClr>
                </a:solidFill>
              </a:rPr>
              <a:t>DRAM Read Disturbance Phenomena: </a:t>
            </a:r>
            <a:r>
              <a:rPr lang="en-US" sz="1800" dirty="0" err="1">
                <a:solidFill>
                  <a:schemeClr val="bg1">
                    <a:lumMod val="85000"/>
                  </a:schemeClr>
                </a:solidFill>
              </a:rPr>
              <a:t>RowHammer</a:t>
            </a:r>
            <a:r>
              <a:rPr lang="en-US" sz="1800" dirty="0">
                <a:solidFill>
                  <a:schemeClr val="bg1">
                    <a:lumMod val="85000"/>
                  </a:schemeClr>
                </a:solidFill>
              </a:rPr>
              <a:t> &amp; RowPress</a:t>
            </a:r>
          </a:p>
          <a:p>
            <a:pPr>
              <a:lnSpc>
                <a:spcPct val="150000"/>
              </a:lnSpc>
            </a:pPr>
            <a:r>
              <a:rPr lang="en-US" sz="2000" b="1" dirty="0">
                <a:solidFill>
                  <a:schemeClr val="bg1">
                    <a:lumMod val="85000"/>
                  </a:schemeClr>
                </a:solidFill>
              </a:rPr>
              <a:t>Device-Level DRAM Read Disturbance Mechanisms</a:t>
            </a:r>
          </a:p>
          <a:p>
            <a:pPr>
              <a:lnSpc>
                <a:spcPct val="150000"/>
              </a:lnSpc>
            </a:pPr>
            <a:r>
              <a:rPr lang="en-US" sz="2000" b="1" dirty="0"/>
              <a:t>Real-Chip Characterization Methodology</a:t>
            </a:r>
          </a:p>
          <a:p>
            <a:pPr lvl="1">
              <a:lnSpc>
                <a:spcPct val="150000"/>
              </a:lnSpc>
              <a:spcBef>
                <a:spcPts val="0"/>
              </a:spcBef>
            </a:pPr>
            <a:r>
              <a:rPr lang="en-US" sz="1800" dirty="0">
                <a:solidFill>
                  <a:schemeClr val="bg1">
                    <a:lumMod val="65000"/>
                  </a:schemeClr>
                </a:solidFill>
              </a:rPr>
              <a:t>Reverse Engineering of True- and Anti-Cell Layout</a:t>
            </a:r>
          </a:p>
          <a:p>
            <a:pPr>
              <a:lnSpc>
                <a:spcPct val="150000"/>
              </a:lnSpc>
            </a:pPr>
            <a:r>
              <a:rPr lang="en-US" sz="2000" b="1" dirty="0">
                <a:solidFill>
                  <a:schemeClr val="bg1">
                    <a:lumMod val="65000"/>
                  </a:schemeClr>
                </a:solidFill>
              </a:rPr>
              <a:t>Real-Chip Characterization Results</a:t>
            </a:r>
          </a:p>
          <a:p>
            <a:pPr lvl="1">
              <a:lnSpc>
                <a:spcPct val="150000"/>
              </a:lnSpc>
              <a:spcBef>
                <a:spcPts val="0"/>
              </a:spcBef>
            </a:pPr>
            <a:r>
              <a:rPr lang="en-US" sz="1800" dirty="0">
                <a:solidFill>
                  <a:schemeClr val="bg1">
                    <a:lumMod val="65000"/>
                  </a:schemeClr>
                </a:solidFill>
              </a:rPr>
              <a:t>Inconsistency I: Initial Bitflip Direction of Double-Sided </a:t>
            </a:r>
            <a:r>
              <a:rPr lang="en-US" sz="1800" dirty="0" err="1">
                <a:solidFill>
                  <a:schemeClr val="bg1">
                    <a:lumMod val="65000"/>
                  </a:schemeClr>
                </a:solidFill>
              </a:rPr>
              <a:t>RowHammer</a:t>
            </a:r>
            <a:endParaRPr lang="en-US" sz="1800" dirty="0">
              <a:solidFill>
                <a:schemeClr val="bg1">
                  <a:lumMod val="65000"/>
                </a:schemeClr>
              </a:solidFill>
            </a:endParaRPr>
          </a:p>
          <a:p>
            <a:pPr lvl="1">
              <a:lnSpc>
                <a:spcPct val="150000"/>
              </a:lnSpc>
              <a:spcBef>
                <a:spcPts val="0"/>
              </a:spcBef>
            </a:pPr>
            <a:r>
              <a:rPr lang="en-US" sz="1800" dirty="0">
                <a:solidFill>
                  <a:schemeClr val="bg1">
                    <a:lumMod val="65000"/>
                  </a:schemeClr>
                </a:solidFill>
              </a:rPr>
              <a:t>Inconsistency II: Bitflip Count of Double-Sided </a:t>
            </a:r>
            <a:r>
              <a:rPr lang="en-US" sz="1800" dirty="0" err="1">
                <a:solidFill>
                  <a:schemeClr val="bg1">
                    <a:lumMod val="65000"/>
                  </a:schemeClr>
                </a:solidFill>
              </a:rPr>
              <a:t>RowHammer</a:t>
            </a:r>
            <a:endParaRPr lang="en-US" sz="1800" dirty="0">
              <a:solidFill>
                <a:schemeClr val="bg1">
                  <a:lumMod val="65000"/>
                </a:schemeClr>
              </a:solidFill>
            </a:endParaRPr>
          </a:p>
          <a:p>
            <a:pPr lvl="1">
              <a:lnSpc>
                <a:spcPct val="150000"/>
              </a:lnSpc>
              <a:spcBef>
                <a:spcPts val="0"/>
              </a:spcBef>
            </a:pPr>
            <a:r>
              <a:rPr lang="en-US" sz="1800" dirty="0">
                <a:solidFill>
                  <a:schemeClr val="bg1">
                    <a:lumMod val="65000"/>
                  </a:schemeClr>
                </a:solidFill>
              </a:rPr>
              <a:t>Inconsistency III: Bitflip Direction of Single-Sided RowPress</a:t>
            </a:r>
          </a:p>
          <a:p>
            <a:pPr>
              <a:lnSpc>
                <a:spcPct val="150000"/>
              </a:lnSpc>
            </a:pPr>
            <a:r>
              <a:rPr lang="en-US" sz="2000" b="1" dirty="0">
                <a:solidFill>
                  <a:schemeClr val="bg1">
                    <a:lumMod val="65000"/>
                  </a:schemeClr>
                </a:solidFill>
              </a:rPr>
              <a:t>Hypotheses</a:t>
            </a:r>
          </a:p>
          <a:p>
            <a:pPr>
              <a:lnSpc>
                <a:spcPct val="150000"/>
              </a:lnSpc>
            </a:pPr>
            <a:r>
              <a:rPr lang="en-US" sz="2000" b="1" dirty="0">
                <a:solidFill>
                  <a:schemeClr val="bg1">
                    <a:lumMod val="65000"/>
                  </a:schemeClr>
                </a:solidFill>
              </a:rPr>
              <a:t>Conclusion</a:t>
            </a:r>
          </a:p>
          <a:p>
            <a:pPr>
              <a:lnSpc>
                <a:spcPct val="150000"/>
              </a:lnSpc>
            </a:pPr>
            <a:endParaRPr lang="en-US" b="1" dirty="0"/>
          </a:p>
          <a:p>
            <a:pPr>
              <a:lnSpc>
                <a:spcPct val="150000"/>
              </a:lnSpc>
            </a:pPr>
            <a:endParaRPr lang="en-US" sz="1400" dirty="0"/>
          </a:p>
          <a:p>
            <a:pPr lvl="1">
              <a:lnSpc>
                <a:spcPct val="150000"/>
              </a:lnSpc>
            </a:pPr>
            <a:endParaRPr lang="en-US" sz="1600" dirty="0"/>
          </a:p>
          <a:p>
            <a:pPr lvl="1">
              <a:lnSpc>
                <a:spcPct val="150000"/>
              </a:lnSpc>
            </a:pPr>
            <a:endParaRPr lang="en-US" sz="1800" b="1" dirty="0"/>
          </a:p>
        </p:txBody>
      </p:sp>
      <p:sp>
        <p:nvSpPr>
          <p:cNvPr id="4" name="Slide Number Placeholder 3">
            <a:extLst>
              <a:ext uri="{FF2B5EF4-FFF2-40B4-BE49-F238E27FC236}">
                <a16:creationId xmlns:a16="http://schemas.microsoft.com/office/drawing/2014/main" id="{D0B630D9-1649-3D61-775A-6416ECE60F33}"/>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DE33320-76E4-0249-8CA9-3902D97168FA}" type="slidenum">
              <a:rPr kumimoji="0" lang="en-US" altLang="en-US" sz="12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21</a:t>
            </a:fld>
            <a:endParaRPr kumimoji="0" lang="en-US" altLang="en-US" sz="12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spTree>
    <p:extLst>
      <p:ext uri="{BB962C8B-B14F-4D97-AF65-F5344CB8AC3E}">
        <p14:creationId xmlns:p14="http://schemas.microsoft.com/office/powerpoint/2010/main" val="1697389547"/>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ED5843-A781-7267-248C-A0CF6C6674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D0C8362-9DC3-20C8-A6A3-0560B22AED1B}"/>
              </a:ext>
            </a:extLst>
          </p:cNvPr>
          <p:cNvSpPr>
            <a:spLocks noGrp="1"/>
          </p:cNvSpPr>
          <p:nvPr>
            <p:ph type="title"/>
          </p:nvPr>
        </p:nvSpPr>
        <p:spPr>
          <a:xfrm>
            <a:off x="228600" y="152400"/>
            <a:ext cx="8610600" cy="727212"/>
          </a:xfrm>
        </p:spPr>
        <p:txBody>
          <a:bodyPr anchor="ctr"/>
          <a:lstStyle/>
          <a:p>
            <a:r>
              <a:rPr lang="en-US" sz="3200" b="1" dirty="0"/>
              <a:t>Real-Chip Characterization Methodology I</a:t>
            </a:r>
          </a:p>
        </p:txBody>
      </p:sp>
      <p:sp>
        <p:nvSpPr>
          <p:cNvPr id="4" name="Slide Number Placeholder 3">
            <a:extLst>
              <a:ext uri="{FF2B5EF4-FFF2-40B4-BE49-F238E27FC236}">
                <a16:creationId xmlns:a16="http://schemas.microsoft.com/office/drawing/2014/main" id="{E58A89F6-88CE-8CE9-4B46-47B4BE0D21D1}"/>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DE33320-76E4-0249-8CA9-3902D97168FA}" type="slidenum">
              <a:rPr kumimoji="0" lang="en-US" altLang="en-US" sz="12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0" lang="en-US" altLang="en-US" sz="12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sp>
        <p:nvSpPr>
          <p:cNvPr id="6" name="Content Placeholder 2">
            <a:extLst>
              <a:ext uri="{FF2B5EF4-FFF2-40B4-BE49-F238E27FC236}">
                <a16:creationId xmlns:a16="http://schemas.microsoft.com/office/drawing/2014/main" id="{14C66FD5-803D-15BC-B011-8CEFD09BCAAD}"/>
              </a:ext>
            </a:extLst>
          </p:cNvPr>
          <p:cNvSpPr txBox="1">
            <a:spLocks/>
          </p:cNvSpPr>
          <p:nvPr/>
        </p:nvSpPr>
        <p:spPr bwMode="auto">
          <a:xfrm>
            <a:off x="228600" y="970961"/>
            <a:ext cx="8610600" cy="5519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57175" indent="-257175" algn="l" rtl="0" eaLnBrk="0" fontAlgn="base" hangingPunct="0">
              <a:spcBef>
                <a:spcPct val="20000"/>
              </a:spcBef>
              <a:spcAft>
                <a:spcPct val="0"/>
              </a:spcAft>
              <a:buClr>
                <a:schemeClr val="accent1"/>
              </a:buClr>
              <a:buSzPct val="65000"/>
              <a:buFont typeface="Wingdings" pitchFamily="2" charset="2"/>
              <a:buChar char="n"/>
              <a:defRPr sz="1800">
                <a:solidFill>
                  <a:schemeClr val="tx1"/>
                </a:solidFill>
                <a:latin typeface="+mn-lt"/>
                <a:ea typeface="ＭＳ Ｐゴシック" charset="0"/>
                <a:cs typeface="ＭＳ Ｐゴシック" charset="0"/>
              </a:defRPr>
            </a:lvl1pPr>
            <a:lvl2pPr marL="502444" indent="-244079" algn="l" rtl="0" eaLnBrk="0" fontAlgn="base" hangingPunct="0">
              <a:spcBef>
                <a:spcPct val="20000"/>
              </a:spcBef>
              <a:spcAft>
                <a:spcPct val="0"/>
              </a:spcAft>
              <a:buClr>
                <a:schemeClr val="accent2"/>
              </a:buClr>
              <a:buSzPct val="60000"/>
              <a:buFont typeface="Wingdings" pitchFamily="2" charset="2"/>
              <a:buChar char="q"/>
              <a:defRPr sz="1650">
                <a:solidFill>
                  <a:schemeClr val="tx1"/>
                </a:solidFill>
                <a:latin typeface="+mn-lt"/>
                <a:ea typeface="ＭＳ Ｐゴシック" pitchFamily="-106" charset="-128"/>
              </a:defRPr>
            </a:lvl2pPr>
            <a:lvl3pPr marL="766763" indent="-263129" algn="l" rtl="0" eaLnBrk="0" fontAlgn="base" hangingPunct="0">
              <a:spcBef>
                <a:spcPct val="20000"/>
              </a:spcBef>
              <a:spcAft>
                <a:spcPct val="0"/>
              </a:spcAft>
              <a:buClr>
                <a:schemeClr val="accent1"/>
              </a:buClr>
              <a:buSzPct val="65000"/>
              <a:buFont typeface="Wingdings" pitchFamily="2" charset="2"/>
              <a:buChar char="n"/>
              <a:defRPr sz="1500">
                <a:solidFill>
                  <a:schemeClr val="tx1"/>
                </a:solidFill>
                <a:latin typeface="+mn-lt"/>
                <a:ea typeface="ＭＳ Ｐゴシック" pitchFamily="-106" charset="-128"/>
              </a:defRPr>
            </a:lvl3pPr>
            <a:lvl4pPr marL="1004888" indent="-23693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260872" indent="-254794" algn="l" rtl="0" eaLnBrk="0" fontAlgn="base" hangingPunct="0">
              <a:spcBef>
                <a:spcPct val="20000"/>
              </a:spcBef>
              <a:spcAft>
                <a:spcPct val="0"/>
              </a:spcAft>
              <a:buClr>
                <a:schemeClr val="accent1"/>
              </a:buClr>
              <a:buSzPct val="75000"/>
              <a:buFont typeface="Wingdings" pitchFamily="2" charset="2"/>
              <a:buChar char="§"/>
              <a:defRPr sz="1200">
                <a:solidFill>
                  <a:schemeClr val="tx1"/>
                </a:solidFill>
                <a:latin typeface="+mn-lt"/>
                <a:ea typeface="ＭＳ Ｐゴシック" pitchFamily="-106" charset="-128"/>
              </a:defRPr>
            </a:lvl5pPr>
            <a:lvl6pPr marL="16037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9pPr>
          </a:lstStyle>
          <a:p>
            <a:pPr>
              <a:spcBef>
                <a:spcPts val="600"/>
              </a:spcBef>
            </a:pPr>
            <a:r>
              <a:rPr lang="en-US" sz="2000" b="1" dirty="0"/>
              <a:t>DRAM Bender</a:t>
            </a:r>
          </a:p>
          <a:p>
            <a:pPr lvl="1">
              <a:spcBef>
                <a:spcPts val="600"/>
              </a:spcBef>
            </a:pPr>
            <a:r>
              <a:rPr lang="en-US" sz="1800" dirty="0"/>
              <a:t>Commodity-off-the-shelf (COTS) DDR4 DRAM testing infrastructure</a:t>
            </a:r>
          </a:p>
        </p:txBody>
      </p:sp>
      <p:pic>
        <p:nvPicPr>
          <p:cNvPr id="3" name="Picture 2" descr="A close-up of a machine&#10;&#10;Description automatically generated">
            <a:extLst>
              <a:ext uri="{FF2B5EF4-FFF2-40B4-BE49-F238E27FC236}">
                <a16:creationId xmlns:a16="http://schemas.microsoft.com/office/drawing/2014/main" id="{368EF45E-4B9F-BD0F-7619-C3D1D86BEE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9052" y="1958969"/>
            <a:ext cx="6469696" cy="2504920"/>
          </a:xfrm>
          <a:prstGeom prst="rect">
            <a:avLst/>
          </a:prstGeom>
        </p:spPr>
      </p:pic>
      <p:sp>
        <p:nvSpPr>
          <p:cNvPr id="5" name="Rectangle 4">
            <a:extLst>
              <a:ext uri="{FF2B5EF4-FFF2-40B4-BE49-F238E27FC236}">
                <a16:creationId xmlns:a16="http://schemas.microsoft.com/office/drawing/2014/main" id="{61E80498-518E-1020-8113-DF22EC6A5E0E}"/>
              </a:ext>
            </a:extLst>
          </p:cNvPr>
          <p:cNvSpPr/>
          <p:nvPr/>
        </p:nvSpPr>
        <p:spPr>
          <a:xfrm>
            <a:off x="0" y="4772036"/>
            <a:ext cx="9144000" cy="813346"/>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400"/>
              </a:spcBef>
            </a:pPr>
            <a:r>
              <a:rPr lang="en-US" sz="2400" dirty="0">
                <a:solidFill>
                  <a:schemeClr val="tx1"/>
                </a:solidFill>
              </a:rPr>
              <a:t>Fine-grained control over </a:t>
            </a:r>
            <a:br>
              <a:rPr lang="en-US" sz="2400" dirty="0">
                <a:solidFill>
                  <a:schemeClr val="tx1"/>
                </a:solidFill>
              </a:rPr>
            </a:br>
            <a:r>
              <a:rPr lang="en-US" sz="2400" dirty="0">
                <a:solidFill>
                  <a:srgbClr val="C00000"/>
                </a:solidFill>
              </a:rPr>
              <a:t>DRAM commands and timings (1.5ns granularity) </a:t>
            </a:r>
          </a:p>
        </p:txBody>
      </p:sp>
      <p:grpSp>
        <p:nvGrpSpPr>
          <p:cNvPr id="9" name="Group 8">
            <a:extLst>
              <a:ext uri="{FF2B5EF4-FFF2-40B4-BE49-F238E27FC236}">
                <a16:creationId xmlns:a16="http://schemas.microsoft.com/office/drawing/2014/main" id="{A57E0481-92F1-6E86-8EF0-DF3DDD51336F}"/>
              </a:ext>
            </a:extLst>
          </p:cNvPr>
          <p:cNvGrpSpPr/>
          <p:nvPr/>
        </p:nvGrpSpPr>
        <p:grpSpPr>
          <a:xfrm>
            <a:off x="228600" y="5717762"/>
            <a:ext cx="8610600" cy="755297"/>
            <a:chOff x="228600" y="5717762"/>
            <a:chExt cx="8610600" cy="755297"/>
          </a:xfrm>
        </p:grpSpPr>
        <p:sp>
          <p:nvSpPr>
            <p:cNvPr id="7" name="TextBox 6">
              <a:extLst>
                <a:ext uri="{FF2B5EF4-FFF2-40B4-BE49-F238E27FC236}">
                  <a16:creationId xmlns:a16="http://schemas.microsoft.com/office/drawing/2014/main" id="{DE4B53AD-42EC-103F-D581-D294F285598D}"/>
                </a:ext>
              </a:extLst>
            </p:cNvPr>
            <p:cNvSpPr txBox="1"/>
            <p:nvPr/>
          </p:nvSpPr>
          <p:spPr>
            <a:xfrm>
              <a:off x="228600" y="6011394"/>
              <a:ext cx="8610600" cy="461665"/>
            </a:xfrm>
            <a:prstGeom prst="rect">
              <a:avLst/>
            </a:prstGeom>
            <a:noFill/>
          </p:spPr>
          <p:txBody>
            <a:bodyPr wrap="square" rtlCol="0">
              <a:spAutoFit/>
            </a:bodyPr>
            <a:lstStyle/>
            <a:p>
              <a:pPr algn="ctr"/>
              <a:r>
                <a:rPr lang="en-US" sz="1200" dirty="0">
                  <a:latin typeface="Cambria" panose="02040503050406030204" pitchFamily="18" charset="0"/>
                </a:rPr>
                <a:t>Olgun et al., </a:t>
              </a:r>
              <a:r>
                <a:rPr lang="en-US" sz="1200" b="1" dirty="0">
                  <a:latin typeface="Cambria" panose="02040503050406030204" pitchFamily="18" charset="0"/>
                </a:rPr>
                <a:t>"</a:t>
              </a:r>
              <a:r>
                <a:rPr lang="en-US" sz="1200" dirty="0">
                  <a:solidFill>
                    <a:srgbClr val="0066CC"/>
                  </a:solidFill>
                  <a:latin typeface="Cambria" panose="02040503050406030204" pitchFamily="18" charset="0"/>
                  <a:hlinkClick r:id="rId3">
                    <a:extLst>
                      <a:ext uri="{A12FA001-AC4F-418D-AE19-62706E023703}">
                        <ahyp:hlinkClr xmlns:ahyp="http://schemas.microsoft.com/office/drawing/2018/hyperlinkcolor" val="tx"/>
                      </a:ext>
                    </a:extLst>
                  </a:hlinkClick>
                </a:rPr>
                <a:t>DRAM Bender: An Extensible and Versatile FPGA-based Infrastructure</a:t>
              </a:r>
              <a:br>
                <a:rPr lang="en-US" sz="1200" dirty="0">
                  <a:solidFill>
                    <a:srgbClr val="0066CC"/>
                  </a:solidFill>
                  <a:latin typeface="Cambria" panose="02040503050406030204" pitchFamily="18" charset="0"/>
                  <a:hlinkClick r:id="rId3">
                    <a:extLst>
                      <a:ext uri="{A12FA001-AC4F-418D-AE19-62706E023703}">
                        <ahyp:hlinkClr xmlns:ahyp="http://schemas.microsoft.com/office/drawing/2018/hyperlinkcolor" val="tx"/>
                      </a:ext>
                    </a:extLst>
                  </a:hlinkClick>
                </a:rPr>
              </a:br>
              <a:r>
                <a:rPr lang="en-US" sz="1200" dirty="0">
                  <a:solidFill>
                    <a:srgbClr val="0066CC"/>
                  </a:solidFill>
                  <a:latin typeface="Cambria" panose="02040503050406030204" pitchFamily="18" charset="0"/>
                  <a:hlinkClick r:id="rId3">
                    <a:extLst>
                      <a:ext uri="{A12FA001-AC4F-418D-AE19-62706E023703}">
                        <ahyp:hlinkClr xmlns:ahyp="http://schemas.microsoft.com/office/drawing/2018/hyperlinkcolor" val="tx"/>
                      </a:ext>
                    </a:extLst>
                  </a:hlinkClick>
                </a:rPr>
                <a:t>to Easily Test State-of-the-art DRAM Chips</a:t>
              </a:r>
              <a:r>
                <a:rPr lang="en-US" sz="1200" b="1" dirty="0">
                  <a:latin typeface="Cambria" panose="02040503050406030204" pitchFamily="18" charset="0"/>
                </a:rPr>
                <a:t>," </a:t>
              </a:r>
              <a:r>
                <a:rPr lang="en-US" sz="1200" dirty="0">
                  <a:latin typeface="Cambria" panose="02040503050406030204" pitchFamily="18" charset="0"/>
                </a:rPr>
                <a:t>in TCAD, 2023.</a:t>
              </a:r>
            </a:p>
          </p:txBody>
        </p:sp>
        <p:sp>
          <p:nvSpPr>
            <p:cNvPr id="8" name="TextBox 7">
              <a:extLst>
                <a:ext uri="{FF2B5EF4-FFF2-40B4-BE49-F238E27FC236}">
                  <a16:creationId xmlns:a16="http://schemas.microsoft.com/office/drawing/2014/main" id="{45ED9C46-8554-A940-24B9-431ABE484BB9}"/>
                </a:ext>
              </a:extLst>
            </p:cNvPr>
            <p:cNvSpPr txBox="1"/>
            <p:nvPr/>
          </p:nvSpPr>
          <p:spPr>
            <a:xfrm>
              <a:off x="439832" y="5717762"/>
              <a:ext cx="8264336" cy="338554"/>
            </a:xfrm>
            <a:prstGeom prst="rect">
              <a:avLst/>
            </a:prstGeom>
            <a:noFill/>
          </p:spPr>
          <p:txBody>
            <a:bodyPr wrap="square">
              <a:spAutoFit/>
            </a:bodyPr>
            <a:lstStyle/>
            <a:p>
              <a:pPr algn="ctr"/>
              <a:r>
                <a:rPr lang="en-US" sz="1600" b="1" dirty="0">
                  <a:solidFill>
                    <a:srgbClr val="0066CC"/>
                  </a:solidFill>
                  <a:latin typeface="Tahoma" panose="020B0604030504040204" pitchFamily="34" charset="0"/>
                  <a:ea typeface="Tahoma" panose="020B0604030504040204" pitchFamily="34" charset="0"/>
                  <a:cs typeface="Tahoma" panose="020B0604030504040204" pitchFamily="34" charset="0"/>
                  <a:hlinkClick r:id="rId4">
                    <a:extLst>
                      <a:ext uri="{A12FA001-AC4F-418D-AE19-62706E023703}">
                        <ahyp:hlinkClr xmlns:ahyp="http://schemas.microsoft.com/office/drawing/2018/hyperlinkcolor" val="tx"/>
                      </a:ext>
                    </a:extLst>
                  </a:hlinkClick>
                </a:rPr>
                <a:t>https://github.com/CMU-SAFARI/DRAM-Bender</a:t>
              </a:r>
              <a:endParaRPr lang="en-US" sz="1600" dirty="0">
                <a:solidFill>
                  <a:srgbClr val="0066CC"/>
                </a:solidFill>
                <a:latin typeface="Tahoma" panose="020B0604030504040204" pitchFamily="34" charset="0"/>
                <a:ea typeface="Tahoma" panose="020B0604030504040204" pitchFamily="34" charset="0"/>
                <a:cs typeface="Tahoma" panose="020B0604030504040204" pitchFamily="34" charset="0"/>
              </a:endParaRPr>
            </a:p>
          </p:txBody>
        </p:sp>
      </p:grpSp>
    </p:spTree>
    <p:extLst>
      <p:ext uri="{BB962C8B-B14F-4D97-AF65-F5344CB8AC3E}">
        <p14:creationId xmlns:p14="http://schemas.microsoft.com/office/powerpoint/2010/main" val="2815072266"/>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6A20B4-370A-351B-5410-56E6A125FB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A71EF3-FDB8-1CDF-ED79-930D76DE9D5E}"/>
              </a:ext>
            </a:extLst>
          </p:cNvPr>
          <p:cNvSpPr>
            <a:spLocks noGrp="1"/>
          </p:cNvSpPr>
          <p:nvPr>
            <p:ph type="title"/>
          </p:nvPr>
        </p:nvSpPr>
        <p:spPr>
          <a:xfrm>
            <a:off x="228600" y="152400"/>
            <a:ext cx="8610600" cy="727212"/>
          </a:xfrm>
        </p:spPr>
        <p:txBody>
          <a:bodyPr anchor="ctr"/>
          <a:lstStyle/>
          <a:p>
            <a:r>
              <a:rPr lang="en-US" sz="3200" b="1" dirty="0"/>
              <a:t>Real-Chip Characterization Methodology II</a:t>
            </a:r>
          </a:p>
        </p:txBody>
      </p:sp>
      <p:sp>
        <p:nvSpPr>
          <p:cNvPr id="4" name="Slide Number Placeholder 3">
            <a:extLst>
              <a:ext uri="{FF2B5EF4-FFF2-40B4-BE49-F238E27FC236}">
                <a16:creationId xmlns:a16="http://schemas.microsoft.com/office/drawing/2014/main" id="{32DFF602-68C0-8B6D-E5F2-32E0F01795F6}"/>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DE33320-76E4-0249-8CA9-3902D97168FA}" type="slidenum">
              <a:rPr kumimoji="0" lang="en-US" altLang="en-US" sz="12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23</a:t>
            </a:fld>
            <a:endParaRPr kumimoji="0" lang="en-US" altLang="en-US" sz="12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sp>
        <p:nvSpPr>
          <p:cNvPr id="6" name="Content Placeholder 2">
            <a:extLst>
              <a:ext uri="{FF2B5EF4-FFF2-40B4-BE49-F238E27FC236}">
                <a16:creationId xmlns:a16="http://schemas.microsoft.com/office/drawing/2014/main" id="{CF82EC30-89A7-A9D2-989F-BB52E66E8524}"/>
              </a:ext>
            </a:extLst>
          </p:cNvPr>
          <p:cNvSpPr txBox="1">
            <a:spLocks/>
          </p:cNvSpPr>
          <p:nvPr/>
        </p:nvSpPr>
        <p:spPr bwMode="auto">
          <a:xfrm>
            <a:off x="228600" y="970961"/>
            <a:ext cx="8610600" cy="5519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57175" indent="-257175" algn="l" rtl="0" eaLnBrk="0" fontAlgn="base" hangingPunct="0">
              <a:spcBef>
                <a:spcPct val="20000"/>
              </a:spcBef>
              <a:spcAft>
                <a:spcPct val="0"/>
              </a:spcAft>
              <a:buClr>
                <a:schemeClr val="accent1"/>
              </a:buClr>
              <a:buSzPct val="65000"/>
              <a:buFont typeface="Wingdings" pitchFamily="2" charset="2"/>
              <a:buChar char="n"/>
              <a:defRPr sz="1800">
                <a:solidFill>
                  <a:schemeClr val="tx1"/>
                </a:solidFill>
                <a:latin typeface="+mn-lt"/>
                <a:ea typeface="ＭＳ Ｐゴシック" charset="0"/>
                <a:cs typeface="ＭＳ Ｐゴシック" charset="0"/>
              </a:defRPr>
            </a:lvl1pPr>
            <a:lvl2pPr marL="502444" indent="-244079" algn="l" rtl="0" eaLnBrk="0" fontAlgn="base" hangingPunct="0">
              <a:spcBef>
                <a:spcPct val="20000"/>
              </a:spcBef>
              <a:spcAft>
                <a:spcPct val="0"/>
              </a:spcAft>
              <a:buClr>
                <a:schemeClr val="accent2"/>
              </a:buClr>
              <a:buSzPct val="60000"/>
              <a:buFont typeface="Wingdings" pitchFamily="2" charset="2"/>
              <a:buChar char="q"/>
              <a:defRPr sz="1650">
                <a:solidFill>
                  <a:schemeClr val="tx1"/>
                </a:solidFill>
                <a:latin typeface="+mn-lt"/>
                <a:ea typeface="ＭＳ Ｐゴシック" pitchFamily="-106" charset="-128"/>
              </a:defRPr>
            </a:lvl2pPr>
            <a:lvl3pPr marL="766763" indent="-263129" algn="l" rtl="0" eaLnBrk="0" fontAlgn="base" hangingPunct="0">
              <a:spcBef>
                <a:spcPct val="20000"/>
              </a:spcBef>
              <a:spcAft>
                <a:spcPct val="0"/>
              </a:spcAft>
              <a:buClr>
                <a:schemeClr val="accent1"/>
              </a:buClr>
              <a:buSzPct val="65000"/>
              <a:buFont typeface="Wingdings" pitchFamily="2" charset="2"/>
              <a:buChar char="n"/>
              <a:defRPr sz="1500">
                <a:solidFill>
                  <a:schemeClr val="tx1"/>
                </a:solidFill>
                <a:latin typeface="+mn-lt"/>
                <a:ea typeface="ＭＳ Ｐゴシック" pitchFamily="-106" charset="-128"/>
              </a:defRPr>
            </a:lvl3pPr>
            <a:lvl4pPr marL="1004888" indent="-23693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260872" indent="-254794" algn="l" rtl="0" eaLnBrk="0" fontAlgn="base" hangingPunct="0">
              <a:spcBef>
                <a:spcPct val="20000"/>
              </a:spcBef>
              <a:spcAft>
                <a:spcPct val="0"/>
              </a:spcAft>
              <a:buClr>
                <a:schemeClr val="accent1"/>
              </a:buClr>
              <a:buSzPct val="75000"/>
              <a:buFont typeface="Wingdings" pitchFamily="2" charset="2"/>
              <a:buChar char="§"/>
              <a:defRPr sz="1200">
                <a:solidFill>
                  <a:schemeClr val="tx1"/>
                </a:solidFill>
                <a:latin typeface="+mn-lt"/>
                <a:ea typeface="ＭＳ Ｐゴシック" pitchFamily="-106" charset="-128"/>
              </a:defRPr>
            </a:lvl5pPr>
            <a:lvl6pPr marL="16037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9pPr>
          </a:lstStyle>
          <a:p>
            <a:pPr>
              <a:spcBef>
                <a:spcPts val="600"/>
              </a:spcBef>
            </a:pPr>
            <a:r>
              <a:rPr lang="en-US" sz="2000" b="1" dirty="0"/>
              <a:t>DRAM Chips Tested</a:t>
            </a:r>
          </a:p>
          <a:p>
            <a:pPr lvl="1">
              <a:spcBef>
                <a:spcPts val="600"/>
              </a:spcBef>
            </a:pPr>
            <a:r>
              <a:rPr lang="en-US" sz="1850" dirty="0"/>
              <a:t>COTS DDR4 from all </a:t>
            </a:r>
            <a:r>
              <a:rPr lang="en-US" sz="1850" b="1" dirty="0">
                <a:solidFill>
                  <a:srgbClr val="C00000"/>
                </a:solidFill>
              </a:rPr>
              <a:t>three major DRAM manufacturers</a:t>
            </a:r>
          </a:p>
          <a:p>
            <a:pPr lvl="1">
              <a:spcBef>
                <a:spcPts val="600"/>
              </a:spcBef>
            </a:pPr>
            <a:r>
              <a:rPr lang="en-US" sz="1850" dirty="0"/>
              <a:t>12 different modules with </a:t>
            </a:r>
            <a:r>
              <a:rPr lang="en-US" sz="1850" b="1" dirty="0">
                <a:solidFill>
                  <a:srgbClr val="0066CC"/>
                </a:solidFill>
              </a:rPr>
              <a:t>different DRAM die revisions and densities</a:t>
            </a:r>
          </a:p>
          <a:p>
            <a:pPr lvl="1">
              <a:spcBef>
                <a:spcPts val="600"/>
              </a:spcBef>
            </a:pPr>
            <a:r>
              <a:rPr lang="en-US" sz="1850" dirty="0"/>
              <a:t>96 DRAM chips in total</a:t>
            </a:r>
          </a:p>
          <a:p>
            <a:pPr lvl="1">
              <a:spcBef>
                <a:spcPts val="600"/>
              </a:spcBef>
            </a:pPr>
            <a:r>
              <a:rPr lang="en-US" sz="1850" dirty="0"/>
              <a:t>We test 2048 randomly chosen victim rows from each module</a:t>
            </a:r>
          </a:p>
        </p:txBody>
      </p:sp>
      <p:pic>
        <p:nvPicPr>
          <p:cNvPr id="10" name="Picture 9">
            <a:extLst>
              <a:ext uri="{FF2B5EF4-FFF2-40B4-BE49-F238E27FC236}">
                <a16:creationId xmlns:a16="http://schemas.microsoft.com/office/drawing/2014/main" id="{4FA950BD-4E4A-AA0A-F579-DAD14032F596}"/>
              </a:ext>
            </a:extLst>
          </p:cNvPr>
          <p:cNvPicPr>
            <a:picLocks noChangeAspect="1"/>
          </p:cNvPicPr>
          <p:nvPr/>
        </p:nvPicPr>
        <p:blipFill>
          <a:blip r:embed="rId2"/>
          <a:stretch>
            <a:fillRect/>
          </a:stretch>
        </p:blipFill>
        <p:spPr>
          <a:xfrm>
            <a:off x="1578279" y="2930263"/>
            <a:ext cx="5987442" cy="3296638"/>
          </a:xfrm>
          <a:prstGeom prst="rect">
            <a:avLst/>
          </a:prstGeom>
        </p:spPr>
      </p:pic>
      <p:sp>
        <p:nvSpPr>
          <p:cNvPr id="3" name="Rectangle 2">
            <a:extLst>
              <a:ext uri="{FF2B5EF4-FFF2-40B4-BE49-F238E27FC236}">
                <a16:creationId xmlns:a16="http://schemas.microsoft.com/office/drawing/2014/main" id="{89766325-D2B9-FA3E-A0A4-195F014CFA0B}"/>
              </a:ext>
            </a:extLst>
          </p:cNvPr>
          <p:cNvSpPr/>
          <p:nvPr/>
        </p:nvSpPr>
        <p:spPr bwMode="auto">
          <a:xfrm>
            <a:off x="1578279" y="3238500"/>
            <a:ext cx="441021" cy="2926080"/>
          </a:xfrm>
          <a:prstGeom prst="rect">
            <a:avLst/>
          </a:prstGeom>
          <a:noFill/>
          <a:ln w="5715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endParaRPr>
          </a:p>
        </p:txBody>
      </p:sp>
      <p:sp>
        <p:nvSpPr>
          <p:cNvPr id="5" name="Rectangle 4">
            <a:extLst>
              <a:ext uri="{FF2B5EF4-FFF2-40B4-BE49-F238E27FC236}">
                <a16:creationId xmlns:a16="http://schemas.microsoft.com/office/drawing/2014/main" id="{1814901C-8FFA-44C7-AF95-9A02347FD495}"/>
              </a:ext>
            </a:extLst>
          </p:cNvPr>
          <p:cNvSpPr/>
          <p:nvPr/>
        </p:nvSpPr>
        <p:spPr bwMode="auto">
          <a:xfrm>
            <a:off x="3148468" y="3238500"/>
            <a:ext cx="2078852" cy="2926080"/>
          </a:xfrm>
          <a:prstGeom prst="rect">
            <a:avLst/>
          </a:prstGeom>
          <a:noFill/>
          <a:ln w="57150" cap="flat" cmpd="sng" algn="ctr">
            <a:solidFill>
              <a:srgbClr val="0066CC"/>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effectLst/>
              <a:latin typeface="Arial" pitchFamily="34" charset="0"/>
            </a:endParaRPr>
          </a:p>
        </p:txBody>
      </p:sp>
    </p:spTree>
    <p:extLst>
      <p:ext uri="{BB962C8B-B14F-4D97-AF65-F5344CB8AC3E}">
        <p14:creationId xmlns:p14="http://schemas.microsoft.com/office/powerpoint/2010/main" val="300395327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CBAA7B-321A-3BCD-8915-82905AE057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FE46D5-D867-3C67-5F9D-21AF30F7F7DD}"/>
              </a:ext>
            </a:extLst>
          </p:cNvPr>
          <p:cNvSpPr>
            <a:spLocks noGrp="1"/>
          </p:cNvSpPr>
          <p:nvPr>
            <p:ph type="title"/>
          </p:nvPr>
        </p:nvSpPr>
        <p:spPr/>
        <p:txBody>
          <a:bodyPr/>
          <a:lstStyle/>
          <a:p>
            <a:r>
              <a:rPr lang="en-US" sz="3600" b="1" dirty="0"/>
              <a:t>Outline</a:t>
            </a:r>
          </a:p>
        </p:txBody>
      </p:sp>
      <p:sp>
        <p:nvSpPr>
          <p:cNvPr id="3" name="Content Placeholder 2">
            <a:extLst>
              <a:ext uri="{FF2B5EF4-FFF2-40B4-BE49-F238E27FC236}">
                <a16:creationId xmlns:a16="http://schemas.microsoft.com/office/drawing/2014/main" id="{78EC5B24-96E3-B90D-1AA2-B874FDD8D044}"/>
              </a:ext>
            </a:extLst>
          </p:cNvPr>
          <p:cNvSpPr>
            <a:spLocks noGrp="1"/>
          </p:cNvSpPr>
          <p:nvPr>
            <p:ph idx="1"/>
          </p:nvPr>
        </p:nvSpPr>
        <p:spPr>
          <a:xfrm>
            <a:off x="228600" y="895545"/>
            <a:ext cx="8610600" cy="5575955"/>
          </a:xfrm>
        </p:spPr>
        <p:txBody>
          <a:bodyPr/>
          <a:lstStyle/>
          <a:p>
            <a:pPr>
              <a:lnSpc>
                <a:spcPct val="150000"/>
              </a:lnSpc>
              <a:spcBef>
                <a:spcPts val="0"/>
              </a:spcBef>
            </a:pPr>
            <a:r>
              <a:rPr lang="en-US" sz="2000" b="1" dirty="0">
                <a:solidFill>
                  <a:schemeClr val="bg1">
                    <a:lumMod val="85000"/>
                  </a:schemeClr>
                </a:solidFill>
              </a:rPr>
              <a:t>Background</a:t>
            </a:r>
          </a:p>
          <a:p>
            <a:pPr lvl="1">
              <a:lnSpc>
                <a:spcPct val="150000"/>
              </a:lnSpc>
              <a:spcBef>
                <a:spcPts val="0"/>
              </a:spcBef>
            </a:pPr>
            <a:r>
              <a:rPr lang="en-US" sz="1800" dirty="0">
                <a:solidFill>
                  <a:schemeClr val="bg1">
                    <a:lumMod val="85000"/>
                  </a:schemeClr>
                </a:solidFill>
              </a:rPr>
              <a:t>Key DRAM Organization</a:t>
            </a:r>
          </a:p>
          <a:p>
            <a:pPr lvl="1">
              <a:lnSpc>
                <a:spcPct val="150000"/>
              </a:lnSpc>
              <a:spcBef>
                <a:spcPts val="0"/>
              </a:spcBef>
            </a:pPr>
            <a:r>
              <a:rPr lang="en-US" sz="1800" dirty="0">
                <a:solidFill>
                  <a:schemeClr val="bg1">
                    <a:lumMod val="85000"/>
                  </a:schemeClr>
                </a:solidFill>
              </a:rPr>
              <a:t>DRAM Read Disturbance Phenomena: </a:t>
            </a:r>
            <a:r>
              <a:rPr lang="en-US" sz="1800" dirty="0" err="1">
                <a:solidFill>
                  <a:schemeClr val="bg1">
                    <a:lumMod val="85000"/>
                  </a:schemeClr>
                </a:solidFill>
              </a:rPr>
              <a:t>RowHammer</a:t>
            </a:r>
            <a:r>
              <a:rPr lang="en-US" sz="1800" dirty="0">
                <a:solidFill>
                  <a:schemeClr val="bg1">
                    <a:lumMod val="85000"/>
                  </a:schemeClr>
                </a:solidFill>
              </a:rPr>
              <a:t> &amp; RowPress</a:t>
            </a:r>
          </a:p>
          <a:p>
            <a:pPr>
              <a:lnSpc>
                <a:spcPct val="150000"/>
              </a:lnSpc>
            </a:pPr>
            <a:r>
              <a:rPr lang="en-US" sz="2000" b="1" dirty="0">
                <a:solidFill>
                  <a:schemeClr val="bg1">
                    <a:lumMod val="85000"/>
                  </a:schemeClr>
                </a:solidFill>
              </a:rPr>
              <a:t>Device-Level DRAM Read Disturbance Mechanisms</a:t>
            </a:r>
          </a:p>
          <a:p>
            <a:pPr>
              <a:lnSpc>
                <a:spcPct val="150000"/>
              </a:lnSpc>
            </a:pPr>
            <a:r>
              <a:rPr lang="en-US" sz="2000" b="1" dirty="0"/>
              <a:t>Real-Chip Characterization Methodology</a:t>
            </a:r>
          </a:p>
          <a:p>
            <a:pPr lvl="1">
              <a:lnSpc>
                <a:spcPct val="150000"/>
              </a:lnSpc>
              <a:spcBef>
                <a:spcPts val="0"/>
              </a:spcBef>
            </a:pPr>
            <a:r>
              <a:rPr lang="en-US" sz="1800" dirty="0"/>
              <a:t>Reverse Engineering of True- and Anti-Cell Layout</a:t>
            </a:r>
          </a:p>
          <a:p>
            <a:pPr>
              <a:lnSpc>
                <a:spcPct val="150000"/>
              </a:lnSpc>
            </a:pPr>
            <a:r>
              <a:rPr lang="en-US" sz="2000" b="1" dirty="0">
                <a:solidFill>
                  <a:schemeClr val="bg1">
                    <a:lumMod val="65000"/>
                  </a:schemeClr>
                </a:solidFill>
              </a:rPr>
              <a:t>Real-Chip Characterization Results</a:t>
            </a:r>
          </a:p>
          <a:p>
            <a:pPr lvl="1">
              <a:lnSpc>
                <a:spcPct val="150000"/>
              </a:lnSpc>
              <a:spcBef>
                <a:spcPts val="0"/>
              </a:spcBef>
            </a:pPr>
            <a:r>
              <a:rPr lang="en-US" sz="1800" dirty="0">
                <a:solidFill>
                  <a:schemeClr val="bg1">
                    <a:lumMod val="65000"/>
                  </a:schemeClr>
                </a:solidFill>
              </a:rPr>
              <a:t>Inconsistency I: Initial Bitflip Direction of Double-Sided </a:t>
            </a:r>
            <a:r>
              <a:rPr lang="en-US" sz="1800" dirty="0" err="1">
                <a:solidFill>
                  <a:schemeClr val="bg1">
                    <a:lumMod val="65000"/>
                  </a:schemeClr>
                </a:solidFill>
              </a:rPr>
              <a:t>RowHammer</a:t>
            </a:r>
            <a:endParaRPr lang="en-US" sz="1800" dirty="0">
              <a:solidFill>
                <a:schemeClr val="bg1">
                  <a:lumMod val="65000"/>
                </a:schemeClr>
              </a:solidFill>
            </a:endParaRPr>
          </a:p>
          <a:p>
            <a:pPr lvl="1">
              <a:lnSpc>
                <a:spcPct val="150000"/>
              </a:lnSpc>
              <a:spcBef>
                <a:spcPts val="0"/>
              </a:spcBef>
            </a:pPr>
            <a:r>
              <a:rPr lang="en-US" sz="1800" dirty="0">
                <a:solidFill>
                  <a:schemeClr val="bg1">
                    <a:lumMod val="65000"/>
                  </a:schemeClr>
                </a:solidFill>
              </a:rPr>
              <a:t>Inconsistency II: Bitflip Count of Double-Sided </a:t>
            </a:r>
            <a:r>
              <a:rPr lang="en-US" sz="1800" dirty="0" err="1">
                <a:solidFill>
                  <a:schemeClr val="bg1">
                    <a:lumMod val="65000"/>
                  </a:schemeClr>
                </a:solidFill>
              </a:rPr>
              <a:t>RowHammer</a:t>
            </a:r>
            <a:endParaRPr lang="en-US" sz="1800" dirty="0">
              <a:solidFill>
                <a:schemeClr val="bg1">
                  <a:lumMod val="65000"/>
                </a:schemeClr>
              </a:solidFill>
            </a:endParaRPr>
          </a:p>
          <a:p>
            <a:pPr lvl="1">
              <a:lnSpc>
                <a:spcPct val="150000"/>
              </a:lnSpc>
              <a:spcBef>
                <a:spcPts val="0"/>
              </a:spcBef>
            </a:pPr>
            <a:r>
              <a:rPr lang="en-US" sz="1800" dirty="0">
                <a:solidFill>
                  <a:schemeClr val="bg1">
                    <a:lumMod val="65000"/>
                  </a:schemeClr>
                </a:solidFill>
              </a:rPr>
              <a:t>Inconsistency III: Bitflip Direction of Single-Sided RowPress</a:t>
            </a:r>
          </a:p>
          <a:p>
            <a:pPr>
              <a:lnSpc>
                <a:spcPct val="150000"/>
              </a:lnSpc>
            </a:pPr>
            <a:r>
              <a:rPr lang="en-US" sz="2000" b="1" dirty="0">
                <a:solidFill>
                  <a:schemeClr val="bg1">
                    <a:lumMod val="65000"/>
                  </a:schemeClr>
                </a:solidFill>
              </a:rPr>
              <a:t>Hypotheses</a:t>
            </a:r>
          </a:p>
          <a:p>
            <a:pPr>
              <a:lnSpc>
                <a:spcPct val="150000"/>
              </a:lnSpc>
            </a:pPr>
            <a:r>
              <a:rPr lang="en-US" sz="2000" b="1" dirty="0">
                <a:solidFill>
                  <a:schemeClr val="bg1">
                    <a:lumMod val="65000"/>
                  </a:schemeClr>
                </a:solidFill>
              </a:rPr>
              <a:t>Conclusion</a:t>
            </a:r>
          </a:p>
          <a:p>
            <a:pPr>
              <a:lnSpc>
                <a:spcPct val="150000"/>
              </a:lnSpc>
            </a:pPr>
            <a:endParaRPr lang="en-US" b="1" dirty="0"/>
          </a:p>
          <a:p>
            <a:pPr>
              <a:lnSpc>
                <a:spcPct val="150000"/>
              </a:lnSpc>
            </a:pPr>
            <a:endParaRPr lang="en-US" sz="1400" dirty="0"/>
          </a:p>
          <a:p>
            <a:pPr lvl="1">
              <a:lnSpc>
                <a:spcPct val="150000"/>
              </a:lnSpc>
            </a:pPr>
            <a:endParaRPr lang="en-US" sz="1600" dirty="0"/>
          </a:p>
          <a:p>
            <a:pPr lvl="1">
              <a:lnSpc>
                <a:spcPct val="150000"/>
              </a:lnSpc>
            </a:pPr>
            <a:endParaRPr lang="en-US" sz="1800" b="1" dirty="0"/>
          </a:p>
        </p:txBody>
      </p:sp>
      <p:sp>
        <p:nvSpPr>
          <p:cNvPr id="4" name="Slide Number Placeholder 3">
            <a:extLst>
              <a:ext uri="{FF2B5EF4-FFF2-40B4-BE49-F238E27FC236}">
                <a16:creationId xmlns:a16="http://schemas.microsoft.com/office/drawing/2014/main" id="{8ADD687A-9CCC-4727-CF36-064C1CBAAF1F}"/>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DE33320-76E4-0249-8CA9-3902D97168FA}" type="slidenum">
              <a:rPr kumimoji="0" lang="en-US" altLang="en-US" sz="12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24</a:t>
            </a:fld>
            <a:endParaRPr kumimoji="0" lang="en-US" altLang="en-US" sz="12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spTree>
    <p:extLst>
      <p:ext uri="{BB962C8B-B14F-4D97-AF65-F5344CB8AC3E}">
        <p14:creationId xmlns:p14="http://schemas.microsoft.com/office/powerpoint/2010/main" val="946951900"/>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9F617D-AF11-8AAB-FD5F-0EFD2425718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786F19-B3FA-605A-3919-13BB01000D60}"/>
              </a:ext>
            </a:extLst>
          </p:cNvPr>
          <p:cNvSpPr>
            <a:spLocks noGrp="1"/>
          </p:cNvSpPr>
          <p:nvPr>
            <p:ph type="title"/>
          </p:nvPr>
        </p:nvSpPr>
        <p:spPr>
          <a:xfrm>
            <a:off x="228600" y="152400"/>
            <a:ext cx="8610600" cy="727212"/>
          </a:xfrm>
        </p:spPr>
        <p:txBody>
          <a:bodyPr anchor="ctr"/>
          <a:lstStyle/>
          <a:p>
            <a:r>
              <a:rPr lang="en-US" sz="3200" b="1" dirty="0"/>
              <a:t>True- and Anti-Cell Layout Reverse Engineering</a:t>
            </a:r>
          </a:p>
        </p:txBody>
      </p:sp>
      <p:sp>
        <p:nvSpPr>
          <p:cNvPr id="4" name="Slide Number Placeholder 3">
            <a:extLst>
              <a:ext uri="{FF2B5EF4-FFF2-40B4-BE49-F238E27FC236}">
                <a16:creationId xmlns:a16="http://schemas.microsoft.com/office/drawing/2014/main" id="{C2C59A08-416F-B9AA-67A0-A4163D51CDAB}"/>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DE33320-76E4-0249-8CA9-3902D97168FA}" type="slidenum">
              <a:rPr kumimoji="0" lang="en-US" altLang="en-US" sz="12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25</a:t>
            </a:fld>
            <a:endParaRPr kumimoji="0" lang="en-US" altLang="en-US" sz="12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sp>
        <p:nvSpPr>
          <p:cNvPr id="6" name="Content Placeholder 2">
            <a:extLst>
              <a:ext uri="{FF2B5EF4-FFF2-40B4-BE49-F238E27FC236}">
                <a16:creationId xmlns:a16="http://schemas.microsoft.com/office/drawing/2014/main" id="{3CD0C855-1A76-9809-249D-A662D8083236}"/>
              </a:ext>
            </a:extLst>
          </p:cNvPr>
          <p:cNvSpPr txBox="1">
            <a:spLocks/>
          </p:cNvSpPr>
          <p:nvPr/>
        </p:nvSpPr>
        <p:spPr bwMode="auto">
          <a:xfrm>
            <a:off x="228600" y="970961"/>
            <a:ext cx="8610600" cy="5519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57175" indent="-257175" algn="l" rtl="0" eaLnBrk="0" fontAlgn="base" hangingPunct="0">
              <a:spcBef>
                <a:spcPct val="20000"/>
              </a:spcBef>
              <a:spcAft>
                <a:spcPct val="0"/>
              </a:spcAft>
              <a:buClr>
                <a:schemeClr val="accent1"/>
              </a:buClr>
              <a:buSzPct val="65000"/>
              <a:buFont typeface="Wingdings" pitchFamily="2" charset="2"/>
              <a:buChar char="n"/>
              <a:defRPr sz="1800">
                <a:solidFill>
                  <a:schemeClr val="tx1"/>
                </a:solidFill>
                <a:latin typeface="+mn-lt"/>
                <a:ea typeface="ＭＳ Ｐゴシック" charset="0"/>
                <a:cs typeface="ＭＳ Ｐゴシック" charset="0"/>
              </a:defRPr>
            </a:lvl1pPr>
            <a:lvl2pPr marL="502444" indent="-244079" algn="l" rtl="0" eaLnBrk="0" fontAlgn="base" hangingPunct="0">
              <a:spcBef>
                <a:spcPct val="20000"/>
              </a:spcBef>
              <a:spcAft>
                <a:spcPct val="0"/>
              </a:spcAft>
              <a:buClr>
                <a:schemeClr val="accent2"/>
              </a:buClr>
              <a:buSzPct val="60000"/>
              <a:buFont typeface="Wingdings" pitchFamily="2" charset="2"/>
              <a:buChar char="q"/>
              <a:defRPr sz="1650">
                <a:solidFill>
                  <a:schemeClr val="tx1"/>
                </a:solidFill>
                <a:latin typeface="+mn-lt"/>
                <a:ea typeface="ＭＳ Ｐゴシック" pitchFamily="-106" charset="-128"/>
              </a:defRPr>
            </a:lvl2pPr>
            <a:lvl3pPr marL="766763" indent="-263129" algn="l" rtl="0" eaLnBrk="0" fontAlgn="base" hangingPunct="0">
              <a:spcBef>
                <a:spcPct val="20000"/>
              </a:spcBef>
              <a:spcAft>
                <a:spcPct val="0"/>
              </a:spcAft>
              <a:buClr>
                <a:schemeClr val="accent1"/>
              </a:buClr>
              <a:buSzPct val="65000"/>
              <a:buFont typeface="Wingdings" pitchFamily="2" charset="2"/>
              <a:buChar char="n"/>
              <a:defRPr sz="1500">
                <a:solidFill>
                  <a:schemeClr val="tx1"/>
                </a:solidFill>
                <a:latin typeface="+mn-lt"/>
                <a:ea typeface="ＭＳ Ｐゴシック" pitchFamily="-106" charset="-128"/>
              </a:defRPr>
            </a:lvl3pPr>
            <a:lvl4pPr marL="1004888" indent="-23693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260872" indent="-254794" algn="l" rtl="0" eaLnBrk="0" fontAlgn="base" hangingPunct="0">
              <a:spcBef>
                <a:spcPct val="20000"/>
              </a:spcBef>
              <a:spcAft>
                <a:spcPct val="0"/>
              </a:spcAft>
              <a:buClr>
                <a:schemeClr val="accent1"/>
              </a:buClr>
              <a:buSzPct val="75000"/>
              <a:buFont typeface="Wingdings" pitchFamily="2" charset="2"/>
              <a:buChar char="§"/>
              <a:defRPr sz="1200">
                <a:solidFill>
                  <a:schemeClr val="tx1"/>
                </a:solidFill>
                <a:latin typeface="+mn-lt"/>
                <a:ea typeface="ＭＳ Ｐゴシック" pitchFamily="-106" charset="-128"/>
              </a:defRPr>
            </a:lvl5pPr>
            <a:lvl6pPr marL="16037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9pPr>
          </a:lstStyle>
          <a:p>
            <a:pPr>
              <a:spcBef>
                <a:spcPts val="600"/>
              </a:spcBef>
            </a:pPr>
            <a:r>
              <a:rPr lang="en-US" sz="2000" b="1" dirty="0"/>
              <a:t>Motivation</a:t>
            </a:r>
          </a:p>
          <a:p>
            <a:pPr lvl="1">
              <a:spcBef>
                <a:spcPts val="600"/>
              </a:spcBef>
            </a:pPr>
            <a:r>
              <a:rPr lang="en-US" sz="1850" dirty="0"/>
              <a:t>DRAM internal architecture and layout is opaque to the memory controller</a:t>
            </a:r>
          </a:p>
          <a:p>
            <a:pPr lvl="1">
              <a:spcBef>
                <a:spcPts val="600"/>
              </a:spcBef>
            </a:pPr>
            <a:r>
              <a:rPr lang="en-US" sz="1850" dirty="0"/>
              <a:t>The observed bitflip direction in real-chip characterization results does not always correspond to the real bitflip direction that happens in the DRAM cells (i.e., due to true- and anti-cells)</a:t>
            </a:r>
          </a:p>
          <a:p>
            <a:pPr>
              <a:spcBef>
                <a:spcPts val="1200"/>
              </a:spcBef>
            </a:pPr>
            <a:r>
              <a:rPr lang="en-US" sz="2000" b="1" dirty="0"/>
              <a:t>Retention Failure Based Reverse Engineering</a:t>
            </a:r>
          </a:p>
          <a:p>
            <a:pPr lvl="1">
              <a:spcBef>
                <a:spcPts val="600"/>
              </a:spcBef>
            </a:pPr>
            <a:r>
              <a:rPr lang="en-US" sz="1800" dirty="0"/>
              <a:t>Major DRAM retention leakage paths (junction leakage and GIDL) are </a:t>
            </a:r>
            <a:r>
              <a:rPr lang="en-US" sz="1800" dirty="0">
                <a:solidFill>
                  <a:srgbClr val="C00000"/>
                </a:solidFill>
              </a:rPr>
              <a:t>towards the access transistor substrate</a:t>
            </a:r>
            <a:r>
              <a:rPr lang="en-US" sz="1800" dirty="0"/>
              <a:t>, which are usually negatively biased </a:t>
            </a:r>
            <a:br>
              <a:rPr lang="en-US" sz="1800" dirty="0"/>
            </a:br>
            <a:r>
              <a:rPr lang="en-US" sz="1400" dirty="0"/>
              <a:t>[</a:t>
            </a:r>
            <a:r>
              <a:rPr lang="en-US" sz="1400" b="0" i="0" u="none" strike="noStrike" dirty="0" err="1">
                <a:solidFill>
                  <a:srgbClr val="000000"/>
                </a:solidFill>
                <a:effectLst/>
                <a:latin typeface="Roboto" panose="02000000000000000000" pitchFamily="2" charset="0"/>
              </a:rPr>
              <a:t>Saino</a:t>
            </a:r>
            <a:r>
              <a:rPr lang="en-US" sz="1400" b="0" i="0" u="none" strike="noStrike" dirty="0">
                <a:solidFill>
                  <a:srgbClr val="000000"/>
                </a:solidFill>
                <a:effectLst/>
                <a:latin typeface="Roboto" panose="02000000000000000000" pitchFamily="2" charset="0"/>
              </a:rPr>
              <a:t>+, IEDM’00] [Yang+, EDL’13] [</a:t>
            </a:r>
            <a:r>
              <a:rPr lang="en-US" sz="1400" dirty="0"/>
              <a:t>Park+, IMW’15] [Lee+, JSSC’11]</a:t>
            </a:r>
          </a:p>
          <a:p>
            <a:pPr lvl="1">
              <a:spcBef>
                <a:spcPts val="600"/>
              </a:spcBef>
            </a:pPr>
            <a:r>
              <a:rPr lang="en-US" sz="1800" dirty="0"/>
              <a:t>Prior works on experimental characterization of DRAM retention failures assume DRAM retention failure </a:t>
            </a:r>
            <a:r>
              <a:rPr lang="en-US" sz="1800" dirty="0">
                <a:solidFill>
                  <a:srgbClr val="C00000"/>
                </a:solidFill>
              </a:rPr>
              <a:t>only contain 1</a:t>
            </a:r>
            <a:r>
              <a:rPr lang="en-US" sz="1800" dirty="0">
                <a:solidFill>
                  <a:srgbClr val="C00000"/>
                </a:solidFill>
                <a:sym typeface="Wingdings" panose="05000000000000000000" pitchFamily="2" charset="2"/>
              </a:rPr>
              <a:t>0 </a:t>
            </a:r>
            <a:r>
              <a:rPr lang="en-US" sz="1800" dirty="0">
                <a:solidFill>
                  <a:srgbClr val="C00000"/>
                </a:solidFill>
              </a:rPr>
              <a:t>bitflips</a:t>
            </a:r>
            <a:r>
              <a:rPr lang="en-US" sz="1800" dirty="0"/>
              <a:t>, and leverages this to reverse engineer the true- and anti-cell layout of DRAM chips</a:t>
            </a:r>
            <a:br>
              <a:rPr lang="en-US" sz="1800" dirty="0"/>
            </a:br>
            <a:r>
              <a:rPr lang="en-US" sz="1400" dirty="0"/>
              <a:t>[</a:t>
            </a:r>
            <a:r>
              <a:rPr lang="en-US" sz="1400" b="0" i="0" u="none" strike="noStrike" dirty="0">
                <a:solidFill>
                  <a:srgbClr val="000000"/>
                </a:solidFill>
                <a:effectLst/>
                <a:latin typeface="Roboto" panose="02000000000000000000" pitchFamily="2" charset="0"/>
              </a:rPr>
              <a:t>Liu+, ISCA’13] [Nam+, ISCA’24]</a:t>
            </a:r>
            <a:endParaRPr lang="en-US" sz="1800" dirty="0"/>
          </a:p>
          <a:p>
            <a:pPr>
              <a:spcBef>
                <a:spcPts val="1200"/>
              </a:spcBef>
              <a:buFont typeface="Wingdings" panose="05000000000000000000" pitchFamily="2" charset="2"/>
              <a:buChar char="Ø"/>
            </a:pPr>
            <a:r>
              <a:rPr lang="en-US" sz="2000" b="1" dirty="0"/>
              <a:t>We find consistent true- and anti-cell layouts as in prior works</a:t>
            </a:r>
          </a:p>
        </p:txBody>
      </p:sp>
    </p:spTree>
    <p:extLst>
      <p:ext uri="{BB962C8B-B14F-4D97-AF65-F5344CB8AC3E}">
        <p14:creationId xmlns:p14="http://schemas.microsoft.com/office/powerpoint/2010/main" val="167553248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173746-29BD-F963-D898-AB360917D3D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5A6572-EB18-50CE-FA91-D3614FD0C589}"/>
              </a:ext>
            </a:extLst>
          </p:cNvPr>
          <p:cNvSpPr>
            <a:spLocks noGrp="1"/>
          </p:cNvSpPr>
          <p:nvPr>
            <p:ph type="title"/>
          </p:nvPr>
        </p:nvSpPr>
        <p:spPr/>
        <p:txBody>
          <a:bodyPr/>
          <a:lstStyle/>
          <a:p>
            <a:r>
              <a:rPr lang="en-US" sz="3600" b="1" dirty="0"/>
              <a:t>Outline</a:t>
            </a:r>
          </a:p>
        </p:txBody>
      </p:sp>
      <p:sp>
        <p:nvSpPr>
          <p:cNvPr id="3" name="Content Placeholder 2">
            <a:extLst>
              <a:ext uri="{FF2B5EF4-FFF2-40B4-BE49-F238E27FC236}">
                <a16:creationId xmlns:a16="http://schemas.microsoft.com/office/drawing/2014/main" id="{CE2BB3D4-FCE6-8D94-9CD2-3BE578BD2FB0}"/>
              </a:ext>
            </a:extLst>
          </p:cNvPr>
          <p:cNvSpPr>
            <a:spLocks noGrp="1"/>
          </p:cNvSpPr>
          <p:nvPr>
            <p:ph idx="1"/>
          </p:nvPr>
        </p:nvSpPr>
        <p:spPr>
          <a:xfrm>
            <a:off x="228600" y="895545"/>
            <a:ext cx="8610600" cy="5575955"/>
          </a:xfrm>
        </p:spPr>
        <p:txBody>
          <a:bodyPr/>
          <a:lstStyle/>
          <a:p>
            <a:pPr>
              <a:lnSpc>
                <a:spcPct val="150000"/>
              </a:lnSpc>
              <a:spcBef>
                <a:spcPts val="0"/>
              </a:spcBef>
            </a:pPr>
            <a:r>
              <a:rPr lang="en-US" sz="2000" b="1" dirty="0">
                <a:solidFill>
                  <a:schemeClr val="bg1">
                    <a:lumMod val="85000"/>
                  </a:schemeClr>
                </a:solidFill>
              </a:rPr>
              <a:t>Background</a:t>
            </a:r>
          </a:p>
          <a:p>
            <a:pPr lvl="1">
              <a:lnSpc>
                <a:spcPct val="150000"/>
              </a:lnSpc>
              <a:spcBef>
                <a:spcPts val="0"/>
              </a:spcBef>
            </a:pPr>
            <a:r>
              <a:rPr lang="en-US" sz="1800" dirty="0">
                <a:solidFill>
                  <a:schemeClr val="bg1">
                    <a:lumMod val="85000"/>
                  </a:schemeClr>
                </a:solidFill>
              </a:rPr>
              <a:t>Key DRAM Organization</a:t>
            </a:r>
          </a:p>
          <a:p>
            <a:pPr lvl="1">
              <a:lnSpc>
                <a:spcPct val="150000"/>
              </a:lnSpc>
              <a:spcBef>
                <a:spcPts val="0"/>
              </a:spcBef>
            </a:pPr>
            <a:r>
              <a:rPr lang="en-US" sz="1800" dirty="0">
                <a:solidFill>
                  <a:schemeClr val="bg1">
                    <a:lumMod val="85000"/>
                  </a:schemeClr>
                </a:solidFill>
              </a:rPr>
              <a:t>DRAM Read Disturbance Phenomena: </a:t>
            </a:r>
            <a:r>
              <a:rPr lang="en-US" sz="1800" dirty="0" err="1">
                <a:solidFill>
                  <a:schemeClr val="bg1">
                    <a:lumMod val="85000"/>
                  </a:schemeClr>
                </a:solidFill>
              </a:rPr>
              <a:t>RowHammer</a:t>
            </a:r>
            <a:r>
              <a:rPr lang="en-US" sz="1800" dirty="0">
                <a:solidFill>
                  <a:schemeClr val="bg1">
                    <a:lumMod val="85000"/>
                  </a:schemeClr>
                </a:solidFill>
              </a:rPr>
              <a:t> &amp; RowPress</a:t>
            </a:r>
          </a:p>
          <a:p>
            <a:pPr>
              <a:lnSpc>
                <a:spcPct val="150000"/>
              </a:lnSpc>
            </a:pPr>
            <a:r>
              <a:rPr lang="en-US" sz="2000" b="1" dirty="0">
                <a:solidFill>
                  <a:schemeClr val="bg1">
                    <a:lumMod val="85000"/>
                  </a:schemeClr>
                </a:solidFill>
              </a:rPr>
              <a:t>Device-Level DRAM Read Disturbance Mechanisms</a:t>
            </a:r>
          </a:p>
          <a:p>
            <a:pPr>
              <a:lnSpc>
                <a:spcPct val="150000"/>
              </a:lnSpc>
            </a:pPr>
            <a:r>
              <a:rPr lang="en-US" sz="2000" b="1" dirty="0">
                <a:solidFill>
                  <a:schemeClr val="bg1">
                    <a:lumMod val="85000"/>
                  </a:schemeClr>
                </a:solidFill>
              </a:rPr>
              <a:t>Real-Chip Characterization Methodology</a:t>
            </a:r>
          </a:p>
          <a:p>
            <a:pPr lvl="1">
              <a:lnSpc>
                <a:spcPct val="150000"/>
              </a:lnSpc>
              <a:spcBef>
                <a:spcPts val="0"/>
              </a:spcBef>
            </a:pPr>
            <a:r>
              <a:rPr lang="en-US" sz="1800" dirty="0">
                <a:solidFill>
                  <a:schemeClr val="bg1">
                    <a:lumMod val="85000"/>
                  </a:schemeClr>
                </a:solidFill>
              </a:rPr>
              <a:t>Reverse Engineering of True- and Anti-Cell Layout</a:t>
            </a:r>
          </a:p>
          <a:p>
            <a:pPr>
              <a:lnSpc>
                <a:spcPct val="150000"/>
              </a:lnSpc>
            </a:pPr>
            <a:r>
              <a:rPr lang="en-US" sz="2000" b="1" dirty="0"/>
              <a:t>Real-Chip Characterization Results</a:t>
            </a:r>
          </a:p>
          <a:p>
            <a:pPr lvl="1">
              <a:lnSpc>
                <a:spcPct val="150000"/>
              </a:lnSpc>
              <a:spcBef>
                <a:spcPts val="0"/>
              </a:spcBef>
            </a:pPr>
            <a:r>
              <a:rPr lang="en-US" sz="1800" dirty="0">
                <a:solidFill>
                  <a:srgbClr val="A6A6A6"/>
                </a:solidFill>
              </a:rPr>
              <a:t>Inconsistency I: Initial Bitflip Direction of Double-Sided </a:t>
            </a:r>
            <a:r>
              <a:rPr lang="en-US" sz="1800" dirty="0" err="1">
                <a:solidFill>
                  <a:srgbClr val="A6A6A6"/>
                </a:solidFill>
              </a:rPr>
              <a:t>RowHammer</a:t>
            </a:r>
            <a:endParaRPr lang="en-US" sz="1800" dirty="0">
              <a:solidFill>
                <a:srgbClr val="A6A6A6"/>
              </a:solidFill>
            </a:endParaRPr>
          </a:p>
          <a:p>
            <a:pPr lvl="1">
              <a:lnSpc>
                <a:spcPct val="150000"/>
              </a:lnSpc>
              <a:spcBef>
                <a:spcPts val="0"/>
              </a:spcBef>
            </a:pPr>
            <a:r>
              <a:rPr lang="en-US" sz="1800" dirty="0">
                <a:solidFill>
                  <a:schemeClr val="bg1">
                    <a:lumMod val="65000"/>
                  </a:schemeClr>
                </a:solidFill>
              </a:rPr>
              <a:t>Inconsistency II: Bitflip Count of Double-Sided </a:t>
            </a:r>
            <a:r>
              <a:rPr lang="en-US" sz="1800" dirty="0" err="1">
                <a:solidFill>
                  <a:schemeClr val="bg1">
                    <a:lumMod val="65000"/>
                  </a:schemeClr>
                </a:solidFill>
              </a:rPr>
              <a:t>RowHammer</a:t>
            </a:r>
            <a:endParaRPr lang="en-US" sz="1800" dirty="0">
              <a:solidFill>
                <a:schemeClr val="bg1">
                  <a:lumMod val="65000"/>
                </a:schemeClr>
              </a:solidFill>
            </a:endParaRPr>
          </a:p>
          <a:p>
            <a:pPr lvl="1">
              <a:lnSpc>
                <a:spcPct val="150000"/>
              </a:lnSpc>
              <a:spcBef>
                <a:spcPts val="0"/>
              </a:spcBef>
            </a:pPr>
            <a:r>
              <a:rPr lang="en-US" sz="1800" dirty="0">
                <a:solidFill>
                  <a:schemeClr val="bg1">
                    <a:lumMod val="65000"/>
                  </a:schemeClr>
                </a:solidFill>
              </a:rPr>
              <a:t>Inconsistency III: Bitflip Direction of Single-Sided RowPress</a:t>
            </a:r>
          </a:p>
          <a:p>
            <a:pPr>
              <a:lnSpc>
                <a:spcPct val="150000"/>
              </a:lnSpc>
            </a:pPr>
            <a:r>
              <a:rPr lang="en-US" sz="2000" b="1" dirty="0">
                <a:solidFill>
                  <a:schemeClr val="bg1">
                    <a:lumMod val="65000"/>
                  </a:schemeClr>
                </a:solidFill>
              </a:rPr>
              <a:t>Hypotheses</a:t>
            </a:r>
          </a:p>
          <a:p>
            <a:pPr>
              <a:lnSpc>
                <a:spcPct val="150000"/>
              </a:lnSpc>
            </a:pPr>
            <a:r>
              <a:rPr lang="en-US" sz="2000" b="1" dirty="0">
                <a:solidFill>
                  <a:schemeClr val="bg1">
                    <a:lumMod val="65000"/>
                  </a:schemeClr>
                </a:solidFill>
              </a:rPr>
              <a:t>Conclusion</a:t>
            </a:r>
          </a:p>
          <a:p>
            <a:pPr>
              <a:lnSpc>
                <a:spcPct val="150000"/>
              </a:lnSpc>
            </a:pPr>
            <a:endParaRPr lang="en-US" b="1" dirty="0"/>
          </a:p>
          <a:p>
            <a:pPr>
              <a:lnSpc>
                <a:spcPct val="150000"/>
              </a:lnSpc>
            </a:pPr>
            <a:endParaRPr lang="en-US" sz="1400" dirty="0"/>
          </a:p>
          <a:p>
            <a:pPr lvl="1">
              <a:lnSpc>
                <a:spcPct val="150000"/>
              </a:lnSpc>
            </a:pPr>
            <a:endParaRPr lang="en-US" sz="1600" dirty="0"/>
          </a:p>
          <a:p>
            <a:pPr lvl="1">
              <a:lnSpc>
                <a:spcPct val="150000"/>
              </a:lnSpc>
            </a:pPr>
            <a:endParaRPr lang="en-US" sz="1800" b="1" dirty="0"/>
          </a:p>
        </p:txBody>
      </p:sp>
      <p:sp>
        <p:nvSpPr>
          <p:cNvPr id="4" name="Slide Number Placeholder 3">
            <a:extLst>
              <a:ext uri="{FF2B5EF4-FFF2-40B4-BE49-F238E27FC236}">
                <a16:creationId xmlns:a16="http://schemas.microsoft.com/office/drawing/2014/main" id="{8FE6616E-FB1A-2A6B-F8BF-456348281ABF}"/>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DE33320-76E4-0249-8CA9-3902D97168FA}" type="slidenum">
              <a:rPr kumimoji="0" lang="en-US" altLang="en-US" sz="12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26</a:t>
            </a:fld>
            <a:endParaRPr kumimoji="0" lang="en-US" altLang="en-US" sz="12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spTree>
    <p:extLst>
      <p:ext uri="{BB962C8B-B14F-4D97-AF65-F5344CB8AC3E}">
        <p14:creationId xmlns:p14="http://schemas.microsoft.com/office/powerpoint/2010/main" val="3616128281"/>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EE9FB3-9BA5-8D44-0A33-F614F68A74F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8BD5DA-DFB2-B86D-176A-28EA0D015903}"/>
              </a:ext>
            </a:extLst>
          </p:cNvPr>
          <p:cNvSpPr>
            <a:spLocks noGrp="1"/>
          </p:cNvSpPr>
          <p:nvPr>
            <p:ph type="title"/>
          </p:nvPr>
        </p:nvSpPr>
        <p:spPr>
          <a:xfrm>
            <a:off x="228600" y="152400"/>
            <a:ext cx="8610600" cy="727212"/>
          </a:xfrm>
        </p:spPr>
        <p:txBody>
          <a:bodyPr anchor="ctr"/>
          <a:lstStyle/>
          <a:p>
            <a:r>
              <a:rPr lang="en-US" sz="3600" b="1" dirty="0"/>
              <a:t>Summary of Inconsistencies Found</a:t>
            </a:r>
          </a:p>
        </p:txBody>
      </p:sp>
      <p:sp>
        <p:nvSpPr>
          <p:cNvPr id="4" name="Slide Number Placeholder 3">
            <a:extLst>
              <a:ext uri="{FF2B5EF4-FFF2-40B4-BE49-F238E27FC236}">
                <a16:creationId xmlns:a16="http://schemas.microsoft.com/office/drawing/2014/main" id="{0BD1F721-7CDD-28A3-98BC-9185D65757F6}"/>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DE33320-76E4-0249-8CA9-3902D97168FA}" type="slidenum">
              <a:rPr kumimoji="0" lang="en-US" altLang="en-US" sz="12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27</a:t>
            </a:fld>
            <a:endParaRPr kumimoji="0" lang="en-US" altLang="en-US" sz="12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sp>
        <p:nvSpPr>
          <p:cNvPr id="6" name="Content Placeholder 2">
            <a:extLst>
              <a:ext uri="{FF2B5EF4-FFF2-40B4-BE49-F238E27FC236}">
                <a16:creationId xmlns:a16="http://schemas.microsoft.com/office/drawing/2014/main" id="{485278B3-E851-FA84-B187-9212216A2E34}"/>
              </a:ext>
            </a:extLst>
          </p:cNvPr>
          <p:cNvSpPr txBox="1">
            <a:spLocks/>
          </p:cNvSpPr>
          <p:nvPr/>
        </p:nvSpPr>
        <p:spPr bwMode="auto">
          <a:xfrm>
            <a:off x="228600" y="1180290"/>
            <a:ext cx="8610600" cy="5310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57175" indent="-257175" algn="l" rtl="0" eaLnBrk="0" fontAlgn="base" hangingPunct="0">
              <a:spcBef>
                <a:spcPct val="20000"/>
              </a:spcBef>
              <a:spcAft>
                <a:spcPct val="0"/>
              </a:spcAft>
              <a:buClr>
                <a:schemeClr val="accent1"/>
              </a:buClr>
              <a:buSzPct val="65000"/>
              <a:buFont typeface="Wingdings" pitchFamily="2" charset="2"/>
              <a:buChar char="n"/>
              <a:defRPr sz="1800">
                <a:solidFill>
                  <a:schemeClr val="tx1"/>
                </a:solidFill>
                <a:latin typeface="+mn-lt"/>
                <a:ea typeface="ＭＳ Ｐゴシック" charset="0"/>
                <a:cs typeface="ＭＳ Ｐゴシック" charset="0"/>
              </a:defRPr>
            </a:lvl1pPr>
            <a:lvl2pPr marL="502444" indent="-244079" algn="l" rtl="0" eaLnBrk="0" fontAlgn="base" hangingPunct="0">
              <a:spcBef>
                <a:spcPct val="20000"/>
              </a:spcBef>
              <a:spcAft>
                <a:spcPct val="0"/>
              </a:spcAft>
              <a:buClr>
                <a:schemeClr val="accent2"/>
              </a:buClr>
              <a:buSzPct val="60000"/>
              <a:buFont typeface="Wingdings" pitchFamily="2" charset="2"/>
              <a:buChar char="q"/>
              <a:defRPr sz="1650">
                <a:solidFill>
                  <a:schemeClr val="tx1"/>
                </a:solidFill>
                <a:latin typeface="+mn-lt"/>
                <a:ea typeface="ＭＳ Ｐゴシック" pitchFamily="-106" charset="-128"/>
              </a:defRPr>
            </a:lvl2pPr>
            <a:lvl3pPr marL="766763" indent="-263129" algn="l" rtl="0" eaLnBrk="0" fontAlgn="base" hangingPunct="0">
              <a:spcBef>
                <a:spcPct val="20000"/>
              </a:spcBef>
              <a:spcAft>
                <a:spcPct val="0"/>
              </a:spcAft>
              <a:buClr>
                <a:schemeClr val="accent1"/>
              </a:buClr>
              <a:buSzPct val="65000"/>
              <a:buFont typeface="Wingdings" pitchFamily="2" charset="2"/>
              <a:buChar char="n"/>
              <a:defRPr sz="1500">
                <a:solidFill>
                  <a:schemeClr val="tx1"/>
                </a:solidFill>
                <a:latin typeface="+mn-lt"/>
                <a:ea typeface="ＭＳ Ｐゴシック" pitchFamily="-106" charset="-128"/>
              </a:defRPr>
            </a:lvl3pPr>
            <a:lvl4pPr marL="1004888" indent="-23693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260872" indent="-254794" algn="l" rtl="0" eaLnBrk="0" fontAlgn="base" hangingPunct="0">
              <a:spcBef>
                <a:spcPct val="20000"/>
              </a:spcBef>
              <a:spcAft>
                <a:spcPct val="0"/>
              </a:spcAft>
              <a:buClr>
                <a:schemeClr val="accent1"/>
              </a:buClr>
              <a:buSzPct val="75000"/>
              <a:buFont typeface="Wingdings" pitchFamily="2" charset="2"/>
              <a:buChar char="§"/>
              <a:defRPr sz="1200">
                <a:solidFill>
                  <a:schemeClr val="tx1"/>
                </a:solidFill>
                <a:latin typeface="+mn-lt"/>
                <a:ea typeface="ＭＳ Ｐゴシック" pitchFamily="-106" charset="-128"/>
              </a:defRPr>
            </a:lvl5pPr>
            <a:lvl6pPr marL="16037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9pPr>
          </a:lstStyle>
          <a:p>
            <a:pPr>
              <a:spcBef>
                <a:spcPts val="600"/>
              </a:spcBef>
            </a:pPr>
            <a:r>
              <a:rPr lang="en-US" sz="2000" b="1" dirty="0"/>
              <a:t>Inconsistency I – Double-Sided </a:t>
            </a:r>
            <a:r>
              <a:rPr lang="en-US" sz="2000" b="1" dirty="0" err="1"/>
              <a:t>RowHammer</a:t>
            </a:r>
            <a:r>
              <a:rPr lang="en-US" sz="2000" b="1" dirty="0"/>
              <a:t> Bitflip Direction</a:t>
            </a:r>
          </a:p>
          <a:p>
            <a:pPr lvl="1">
              <a:spcBef>
                <a:spcPts val="600"/>
              </a:spcBef>
            </a:pPr>
            <a:r>
              <a:rPr lang="en-US" sz="1800" dirty="0">
                <a:solidFill>
                  <a:srgbClr val="0066CC"/>
                </a:solidFill>
              </a:rPr>
              <a:t>Real-Chip Characterization: </a:t>
            </a:r>
            <a:r>
              <a:rPr lang="en-US" sz="1800" dirty="0"/>
              <a:t>Observed both 0</a:t>
            </a:r>
            <a:r>
              <a:rPr lang="en-US" sz="1800" dirty="0">
                <a:sym typeface="Wingdings" panose="05000000000000000000" pitchFamily="2" charset="2"/>
              </a:rPr>
              <a:t>1 </a:t>
            </a:r>
            <a:r>
              <a:rPr lang="en-US" sz="1800" dirty="0"/>
              <a:t>and 1</a:t>
            </a:r>
            <a:r>
              <a:rPr lang="en-US" sz="1800" dirty="0">
                <a:sym typeface="Wingdings" panose="05000000000000000000" pitchFamily="2" charset="2"/>
              </a:rPr>
              <a:t>0</a:t>
            </a:r>
            <a:r>
              <a:rPr lang="en-US" sz="1800" dirty="0"/>
              <a:t> bitflips; 0</a:t>
            </a:r>
            <a:r>
              <a:rPr lang="en-US" sz="1800" dirty="0">
                <a:sym typeface="Wingdings" panose="05000000000000000000" pitchFamily="2" charset="2"/>
              </a:rPr>
              <a:t>1</a:t>
            </a:r>
            <a:r>
              <a:rPr lang="en-US" sz="1800" dirty="0"/>
              <a:t> bitflips are initially easier to induce than 1</a:t>
            </a:r>
            <a:r>
              <a:rPr lang="en-US" sz="1800" dirty="0">
                <a:sym typeface="Wingdings" panose="05000000000000000000" pitchFamily="2" charset="2"/>
              </a:rPr>
              <a:t>0 </a:t>
            </a:r>
            <a:r>
              <a:rPr lang="en-US" sz="1800" dirty="0"/>
              <a:t>bitflips</a:t>
            </a:r>
          </a:p>
          <a:p>
            <a:pPr lvl="1">
              <a:spcBef>
                <a:spcPts val="0"/>
              </a:spcBef>
            </a:pPr>
            <a:r>
              <a:rPr lang="en-US" sz="1800" dirty="0">
                <a:solidFill>
                  <a:srgbClr val="C00000"/>
                </a:solidFill>
              </a:rPr>
              <a:t>Device-Level Mechanism:</a:t>
            </a:r>
            <a:r>
              <a:rPr lang="en-US" sz="1800" dirty="0"/>
              <a:t> Double-Sided </a:t>
            </a:r>
            <a:r>
              <a:rPr lang="en-US" sz="1800" dirty="0" err="1"/>
              <a:t>RowHammer</a:t>
            </a:r>
            <a:r>
              <a:rPr lang="en-US" sz="1800" dirty="0"/>
              <a:t> significantly enhances 1</a:t>
            </a:r>
            <a:r>
              <a:rPr lang="en-US" sz="1800" dirty="0">
                <a:sym typeface="Wingdings" panose="05000000000000000000" pitchFamily="2" charset="2"/>
              </a:rPr>
              <a:t>0 </a:t>
            </a:r>
            <a:r>
              <a:rPr lang="en-US" sz="1800" dirty="0"/>
              <a:t>leakage that it should only induce 1</a:t>
            </a:r>
            <a:r>
              <a:rPr lang="en-US" sz="1800" dirty="0">
                <a:sym typeface="Wingdings" panose="05000000000000000000" pitchFamily="2" charset="2"/>
              </a:rPr>
              <a:t>0 </a:t>
            </a:r>
            <a:r>
              <a:rPr lang="en-US" sz="1800" dirty="0"/>
              <a:t>bitflips </a:t>
            </a:r>
          </a:p>
          <a:p>
            <a:pPr>
              <a:spcBef>
                <a:spcPts val="2400"/>
              </a:spcBef>
            </a:pPr>
            <a:r>
              <a:rPr lang="en-US" sz="2000" b="1" dirty="0"/>
              <a:t>Inconsistency II – Double-Sided </a:t>
            </a:r>
            <a:r>
              <a:rPr lang="en-US" sz="2000" b="1" dirty="0" err="1"/>
              <a:t>RowHammer</a:t>
            </a:r>
            <a:r>
              <a:rPr lang="en-US" sz="2000" b="1" dirty="0"/>
              <a:t> Bitflip Count</a:t>
            </a:r>
          </a:p>
          <a:p>
            <a:pPr lvl="1">
              <a:spcBef>
                <a:spcPts val="600"/>
              </a:spcBef>
            </a:pPr>
            <a:r>
              <a:rPr lang="en-US" sz="1800" dirty="0">
                <a:solidFill>
                  <a:srgbClr val="0066CC"/>
                </a:solidFill>
              </a:rPr>
              <a:t>Real-Chip Characterization: </a:t>
            </a:r>
            <a:r>
              <a:rPr lang="en-US" sz="1800" dirty="0"/>
              <a:t>Only with a sufficiently large hammer count does the number of 1</a:t>
            </a:r>
            <a:r>
              <a:rPr lang="en-US" sz="1800" dirty="0">
                <a:sym typeface="Wingdings" panose="05000000000000000000" pitchFamily="2" charset="2"/>
              </a:rPr>
              <a:t>0</a:t>
            </a:r>
            <a:r>
              <a:rPr lang="en-US" sz="1800" dirty="0"/>
              <a:t> bitflips exceed that of 0</a:t>
            </a:r>
            <a:r>
              <a:rPr lang="en-US" sz="1800" dirty="0">
                <a:sym typeface="Wingdings" panose="05000000000000000000" pitchFamily="2" charset="2"/>
              </a:rPr>
              <a:t>1 </a:t>
            </a:r>
            <a:r>
              <a:rPr lang="en-US" sz="1800" dirty="0"/>
              <a:t>bitflips</a:t>
            </a:r>
          </a:p>
          <a:p>
            <a:pPr lvl="1">
              <a:spcBef>
                <a:spcPts val="600"/>
              </a:spcBef>
            </a:pPr>
            <a:r>
              <a:rPr lang="en-US" sz="1800" dirty="0">
                <a:solidFill>
                  <a:srgbClr val="C00000"/>
                </a:solidFill>
              </a:rPr>
              <a:t>Device-Level Mechanism:</a:t>
            </a:r>
            <a:r>
              <a:rPr lang="en-US" sz="1800" dirty="0"/>
              <a:t> Double-Sided </a:t>
            </a:r>
            <a:r>
              <a:rPr lang="en-US" sz="1800" dirty="0" err="1"/>
              <a:t>RowHammer</a:t>
            </a:r>
            <a:r>
              <a:rPr lang="en-US" sz="1800" dirty="0"/>
              <a:t> significantly enhances 1</a:t>
            </a:r>
            <a:r>
              <a:rPr lang="en-US" sz="1800" dirty="0">
                <a:sym typeface="Wingdings" panose="05000000000000000000" pitchFamily="2" charset="2"/>
              </a:rPr>
              <a:t>0 </a:t>
            </a:r>
            <a:r>
              <a:rPr lang="en-US" sz="1800" dirty="0"/>
              <a:t>leakage that it should only induce 1</a:t>
            </a:r>
            <a:r>
              <a:rPr lang="en-US" sz="1800" dirty="0">
                <a:sym typeface="Wingdings" panose="05000000000000000000" pitchFamily="2" charset="2"/>
              </a:rPr>
              <a:t>0 </a:t>
            </a:r>
            <a:r>
              <a:rPr lang="en-US" sz="1800" dirty="0"/>
              <a:t>bitflips</a:t>
            </a:r>
          </a:p>
          <a:p>
            <a:pPr>
              <a:spcBef>
                <a:spcPts val="2400"/>
              </a:spcBef>
            </a:pPr>
            <a:r>
              <a:rPr lang="en-US" sz="2000" b="1" dirty="0"/>
              <a:t>Inconsistency III – Single-Sided RowPress Bitflip Direction</a:t>
            </a:r>
          </a:p>
          <a:p>
            <a:pPr lvl="1">
              <a:spcBef>
                <a:spcPts val="600"/>
              </a:spcBef>
            </a:pPr>
            <a:r>
              <a:rPr lang="en-US" sz="1800" dirty="0">
                <a:solidFill>
                  <a:srgbClr val="0066CC"/>
                </a:solidFill>
              </a:rPr>
              <a:t>Real-Chip Characterization: </a:t>
            </a:r>
            <a:r>
              <a:rPr lang="en-US" sz="1800" dirty="0"/>
              <a:t>Observed overwhelmingly 1</a:t>
            </a:r>
            <a:r>
              <a:rPr lang="en-US" sz="1800" dirty="0">
                <a:sym typeface="Wingdings" panose="05000000000000000000" pitchFamily="2" charset="2"/>
              </a:rPr>
              <a:t>0 </a:t>
            </a:r>
            <a:r>
              <a:rPr lang="en-US" sz="1800" dirty="0"/>
              <a:t>bitflips</a:t>
            </a:r>
          </a:p>
          <a:p>
            <a:pPr lvl="1">
              <a:spcBef>
                <a:spcPts val="600"/>
              </a:spcBef>
            </a:pPr>
            <a:r>
              <a:rPr lang="en-US" sz="1800" dirty="0">
                <a:solidFill>
                  <a:srgbClr val="C00000"/>
                </a:solidFill>
              </a:rPr>
              <a:t>Device-Level Mechanism:</a:t>
            </a:r>
            <a:r>
              <a:rPr lang="en-US" sz="1800" dirty="0"/>
              <a:t> Single-Sided RowPress should induce both 0</a:t>
            </a:r>
            <a:r>
              <a:rPr lang="en-US" sz="1800" dirty="0">
                <a:sym typeface="Wingdings" panose="05000000000000000000" pitchFamily="2" charset="2"/>
              </a:rPr>
              <a:t>1 </a:t>
            </a:r>
            <a:r>
              <a:rPr lang="en-US" sz="1800" dirty="0"/>
              <a:t>and 1</a:t>
            </a:r>
            <a:r>
              <a:rPr lang="en-US" sz="1800" dirty="0">
                <a:sym typeface="Wingdings" panose="05000000000000000000" pitchFamily="2" charset="2"/>
              </a:rPr>
              <a:t>0 </a:t>
            </a:r>
            <a:r>
              <a:rPr lang="en-US" sz="1800" dirty="0"/>
              <a:t>bitflips</a:t>
            </a:r>
          </a:p>
        </p:txBody>
      </p:sp>
    </p:spTree>
    <p:extLst>
      <p:ext uri="{BB962C8B-B14F-4D97-AF65-F5344CB8AC3E}">
        <p14:creationId xmlns:p14="http://schemas.microsoft.com/office/powerpoint/2010/main" val="86771294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8A6615-4807-A1A2-4C25-98B542EF1C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B21DBD7-36CB-0913-3AC1-759C36FECE6F}"/>
              </a:ext>
            </a:extLst>
          </p:cNvPr>
          <p:cNvSpPr>
            <a:spLocks noGrp="1"/>
          </p:cNvSpPr>
          <p:nvPr>
            <p:ph type="title"/>
          </p:nvPr>
        </p:nvSpPr>
        <p:spPr/>
        <p:txBody>
          <a:bodyPr/>
          <a:lstStyle/>
          <a:p>
            <a:r>
              <a:rPr lang="en-US" sz="3600" b="1" dirty="0"/>
              <a:t>Outline</a:t>
            </a:r>
          </a:p>
        </p:txBody>
      </p:sp>
      <p:sp>
        <p:nvSpPr>
          <p:cNvPr id="3" name="Content Placeholder 2">
            <a:extLst>
              <a:ext uri="{FF2B5EF4-FFF2-40B4-BE49-F238E27FC236}">
                <a16:creationId xmlns:a16="http://schemas.microsoft.com/office/drawing/2014/main" id="{BB7A8223-794B-DA05-D831-47FBE7F225C3}"/>
              </a:ext>
            </a:extLst>
          </p:cNvPr>
          <p:cNvSpPr>
            <a:spLocks noGrp="1"/>
          </p:cNvSpPr>
          <p:nvPr>
            <p:ph idx="1"/>
          </p:nvPr>
        </p:nvSpPr>
        <p:spPr>
          <a:xfrm>
            <a:off x="228600" y="895545"/>
            <a:ext cx="8610600" cy="5575955"/>
          </a:xfrm>
        </p:spPr>
        <p:txBody>
          <a:bodyPr/>
          <a:lstStyle/>
          <a:p>
            <a:pPr>
              <a:lnSpc>
                <a:spcPct val="150000"/>
              </a:lnSpc>
              <a:spcBef>
                <a:spcPts val="0"/>
              </a:spcBef>
            </a:pPr>
            <a:r>
              <a:rPr lang="en-US" sz="2000" b="1" dirty="0">
                <a:solidFill>
                  <a:schemeClr val="bg1">
                    <a:lumMod val="85000"/>
                  </a:schemeClr>
                </a:solidFill>
              </a:rPr>
              <a:t>Background</a:t>
            </a:r>
          </a:p>
          <a:p>
            <a:pPr lvl="1">
              <a:lnSpc>
                <a:spcPct val="150000"/>
              </a:lnSpc>
              <a:spcBef>
                <a:spcPts val="0"/>
              </a:spcBef>
            </a:pPr>
            <a:r>
              <a:rPr lang="en-US" sz="1800" dirty="0">
                <a:solidFill>
                  <a:schemeClr val="bg1">
                    <a:lumMod val="85000"/>
                  </a:schemeClr>
                </a:solidFill>
              </a:rPr>
              <a:t>Key DRAM Organization</a:t>
            </a:r>
          </a:p>
          <a:p>
            <a:pPr lvl="1">
              <a:lnSpc>
                <a:spcPct val="150000"/>
              </a:lnSpc>
              <a:spcBef>
                <a:spcPts val="0"/>
              </a:spcBef>
            </a:pPr>
            <a:r>
              <a:rPr lang="en-US" sz="1800" dirty="0">
                <a:solidFill>
                  <a:schemeClr val="bg1">
                    <a:lumMod val="85000"/>
                  </a:schemeClr>
                </a:solidFill>
              </a:rPr>
              <a:t>DRAM Read Disturbance Phenomena: </a:t>
            </a:r>
            <a:r>
              <a:rPr lang="en-US" sz="1800" dirty="0" err="1">
                <a:solidFill>
                  <a:schemeClr val="bg1">
                    <a:lumMod val="85000"/>
                  </a:schemeClr>
                </a:solidFill>
              </a:rPr>
              <a:t>RowHammer</a:t>
            </a:r>
            <a:r>
              <a:rPr lang="en-US" sz="1800" dirty="0">
                <a:solidFill>
                  <a:schemeClr val="bg1">
                    <a:lumMod val="85000"/>
                  </a:schemeClr>
                </a:solidFill>
              </a:rPr>
              <a:t> &amp; RowPress</a:t>
            </a:r>
          </a:p>
          <a:p>
            <a:pPr>
              <a:lnSpc>
                <a:spcPct val="150000"/>
              </a:lnSpc>
            </a:pPr>
            <a:r>
              <a:rPr lang="en-US" sz="2000" b="1" dirty="0">
                <a:solidFill>
                  <a:schemeClr val="bg1">
                    <a:lumMod val="85000"/>
                  </a:schemeClr>
                </a:solidFill>
              </a:rPr>
              <a:t>Device-Level DRAM Read Disturbance Mechanisms</a:t>
            </a:r>
          </a:p>
          <a:p>
            <a:pPr>
              <a:lnSpc>
                <a:spcPct val="150000"/>
              </a:lnSpc>
            </a:pPr>
            <a:r>
              <a:rPr lang="en-US" sz="2000" b="1" dirty="0">
                <a:solidFill>
                  <a:schemeClr val="bg1">
                    <a:lumMod val="85000"/>
                  </a:schemeClr>
                </a:solidFill>
              </a:rPr>
              <a:t>Real-Chip Characterization Methodology</a:t>
            </a:r>
          </a:p>
          <a:p>
            <a:pPr lvl="1">
              <a:lnSpc>
                <a:spcPct val="150000"/>
              </a:lnSpc>
              <a:spcBef>
                <a:spcPts val="0"/>
              </a:spcBef>
            </a:pPr>
            <a:r>
              <a:rPr lang="en-US" sz="1800" dirty="0">
                <a:solidFill>
                  <a:schemeClr val="bg1">
                    <a:lumMod val="85000"/>
                  </a:schemeClr>
                </a:solidFill>
              </a:rPr>
              <a:t>Reverse Engineering of True- and Anti-Cell Layout</a:t>
            </a:r>
          </a:p>
          <a:p>
            <a:pPr>
              <a:lnSpc>
                <a:spcPct val="150000"/>
              </a:lnSpc>
            </a:pPr>
            <a:r>
              <a:rPr lang="en-US" sz="2000" b="1" dirty="0"/>
              <a:t>Real-Chip Characterization Results</a:t>
            </a:r>
          </a:p>
          <a:p>
            <a:pPr lvl="1">
              <a:lnSpc>
                <a:spcPct val="150000"/>
              </a:lnSpc>
              <a:spcBef>
                <a:spcPts val="0"/>
              </a:spcBef>
            </a:pPr>
            <a:r>
              <a:rPr lang="en-US" sz="1800" dirty="0"/>
              <a:t>Inconsistency I: Initial Bitflip Direction of Double-Sided </a:t>
            </a:r>
            <a:r>
              <a:rPr lang="en-US" sz="1800" dirty="0" err="1"/>
              <a:t>RowHammer</a:t>
            </a:r>
            <a:endParaRPr lang="en-US" sz="1800" dirty="0"/>
          </a:p>
          <a:p>
            <a:pPr lvl="1">
              <a:lnSpc>
                <a:spcPct val="150000"/>
              </a:lnSpc>
              <a:spcBef>
                <a:spcPts val="0"/>
              </a:spcBef>
            </a:pPr>
            <a:r>
              <a:rPr lang="en-US" sz="1800" dirty="0">
                <a:solidFill>
                  <a:schemeClr val="bg1">
                    <a:lumMod val="65000"/>
                  </a:schemeClr>
                </a:solidFill>
              </a:rPr>
              <a:t>Inconsistency II: Bitflip Count of Double-Sided </a:t>
            </a:r>
            <a:r>
              <a:rPr lang="en-US" sz="1800" dirty="0" err="1">
                <a:solidFill>
                  <a:schemeClr val="bg1">
                    <a:lumMod val="65000"/>
                  </a:schemeClr>
                </a:solidFill>
              </a:rPr>
              <a:t>RowHammer</a:t>
            </a:r>
            <a:endParaRPr lang="en-US" sz="1800" dirty="0">
              <a:solidFill>
                <a:schemeClr val="bg1">
                  <a:lumMod val="65000"/>
                </a:schemeClr>
              </a:solidFill>
            </a:endParaRPr>
          </a:p>
          <a:p>
            <a:pPr lvl="1">
              <a:lnSpc>
                <a:spcPct val="150000"/>
              </a:lnSpc>
              <a:spcBef>
                <a:spcPts val="0"/>
              </a:spcBef>
            </a:pPr>
            <a:r>
              <a:rPr lang="en-US" sz="1800" dirty="0">
                <a:solidFill>
                  <a:schemeClr val="bg1">
                    <a:lumMod val="65000"/>
                  </a:schemeClr>
                </a:solidFill>
              </a:rPr>
              <a:t>Inconsistency III: Bitflip Direction of Single-Sided RowPress</a:t>
            </a:r>
          </a:p>
          <a:p>
            <a:pPr>
              <a:lnSpc>
                <a:spcPct val="150000"/>
              </a:lnSpc>
            </a:pPr>
            <a:r>
              <a:rPr lang="en-US" sz="2000" b="1" dirty="0">
                <a:solidFill>
                  <a:schemeClr val="bg1">
                    <a:lumMod val="65000"/>
                  </a:schemeClr>
                </a:solidFill>
              </a:rPr>
              <a:t>Hypotheses</a:t>
            </a:r>
          </a:p>
          <a:p>
            <a:pPr>
              <a:lnSpc>
                <a:spcPct val="150000"/>
              </a:lnSpc>
            </a:pPr>
            <a:r>
              <a:rPr lang="en-US" sz="2000" b="1" dirty="0">
                <a:solidFill>
                  <a:schemeClr val="bg1">
                    <a:lumMod val="65000"/>
                  </a:schemeClr>
                </a:solidFill>
              </a:rPr>
              <a:t>Conclusion</a:t>
            </a:r>
          </a:p>
          <a:p>
            <a:pPr>
              <a:lnSpc>
                <a:spcPct val="150000"/>
              </a:lnSpc>
            </a:pPr>
            <a:endParaRPr lang="en-US" b="1" dirty="0"/>
          </a:p>
          <a:p>
            <a:pPr>
              <a:lnSpc>
                <a:spcPct val="150000"/>
              </a:lnSpc>
            </a:pPr>
            <a:endParaRPr lang="en-US" sz="1400" dirty="0"/>
          </a:p>
          <a:p>
            <a:pPr lvl="1">
              <a:lnSpc>
                <a:spcPct val="150000"/>
              </a:lnSpc>
            </a:pPr>
            <a:endParaRPr lang="en-US" sz="1600" dirty="0"/>
          </a:p>
          <a:p>
            <a:pPr lvl="1">
              <a:lnSpc>
                <a:spcPct val="150000"/>
              </a:lnSpc>
            </a:pPr>
            <a:endParaRPr lang="en-US" sz="1800" b="1" dirty="0"/>
          </a:p>
        </p:txBody>
      </p:sp>
      <p:sp>
        <p:nvSpPr>
          <p:cNvPr id="4" name="Slide Number Placeholder 3">
            <a:extLst>
              <a:ext uri="{FF2B5EF4-FFF2-40B4-BE49-F238E27FC236}">
                <a16:creationId xmlns:a16="http://schemas.microsoft.com/office/drawing/2014/main" id="{5981E0CD-9719-C5FC-A0E6-8A7D91C3F1B6}"/>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DE33320-76E4-0249-8CA9-3902D97168FA}" type="slidenum">
              <a:rPr kumimoji="0" lang="en-US" altLang="en-US" sz="12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28</a:t>
            </a:fld>
            <a:endParaRPr kumimoji="0" lang="en-US" altLang="en-US" sz="12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spTree>
    <p:extLst>
      <p:ext uri="{BB962C8B-B14F-4D97-AF65-F5344CB8AC3E}">
        <p14:creationId xmlns:p14="http://schemas.microsoft.com/office/powerpoint/2010/main" val="1072207138"/>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364365-AE91-4A0B-408B-9FE8103083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56E1491-9852-C95E-E929-4AFF12066BFE}"/>
              </a:ext>
            </a:extLst>
          </p:cNvPr>
          <p:cNvSpPr>
            <a:spLocks noGrp="1"/>
          </p:cNvSpPr>
          <p:nvPr>
            <p:ph type="title"/>
          </p:nvPr>
        </p:nvSpPr>
        <p:spPr>
          <a:xfrm>
            <a:off x="228600" y="152400"/>
            <a:ext cx="8610600" cy="727212"/>
          </a:xfrm>
        </p:spPr>
        <p:txBody>
          <a:bodyPr anchor="ctr"/>
          <a:lstStyle/>
          <a:p>
            <a:r>
              <a:rPr lang="en-US" sz="2600" b="1" dirty="0"/>
              <a:t>Initial Bitflip Direction of Double-Sided </a:t>
            </a:r>
            <a:r>
              <a:rPr lang="en-US" sz="2600" b="1" dirty="0" err="1"/>
              <a:t>RowHammer</a:t>
            </a:r>
            <a:r>
              <a:rPr lang="en-US" sz="2600" b="1" dirty="0"/>
              <a:t> I</a:t>
            </a:r>
          </a:p>
        </p:txBody>
      </p:sp>
      <p:sp>
        <p:nvSpPr>
          <p:cNvPr id="4" name="Slide Number Placeholder 3">
            <a:extLst>
              <a:ext uri="{FF2B5EF4-FFF2-40B4-BE49-F238E27FC236}">
                <a16:creationId xmlns:a16="http://schemas.microsoft.com/office/drawing/2014/main" id="{597119C3-A467-BB15-948E-64ED764FAA20}"/>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DE33320-76E4-0249-8CA9-3902D97168FA}" type="slidenum">
              <a:rPr kumimoji="0" lang="en-US" altLang="en-US" sz="12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29</a:t>
            </a:fld>
            <a:endParaRPr kumimoji="0" lang="en-US" altLang="en-US" sz="12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sp>
        <p:nvSpPr>
          <p:cNvPr id="6" name="Content Placeholder 2">
            <a:extLst>
              <a:ext uri="{FF2B5EF4-FFF2-40B4-BE49-F238E27FC236}">
                <a16:creationId xmlns:a16="http://schemas.microsoft.com/office/drawing/2014/main" id="{DBCEF179-9655-BF79-D39B-DA8BD443A563}"/>
              </a:ext>
            </a:extLst>
          </p:cNvPr>
          <p:cNvSpPr txBox="1">
            <a:spLocks/>
          </p:cNvSpPr>
          <p:nvPr/>
        </p:nvSpPr>
        <p:spPr bwMode="auto">
          <a:xfrm>
            <a:off x="228600" y="970961"/>
            <a:ext cx="8610600" cy="5519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57175" indent="-257175" algn="l" rtl="0" eaLnBrk="0" fontAlgn="base" hangingPunct="0">
              <a:spcBef>
                <a:spcPct val="20000"/>
              </a:spcBef>
              <a:spcAft>
                <a:spcPct val="0"/>
              </a:spcAft>
              <a:buClr>
                <a:schemeClr val="accent1"/>
              </a:buClr>
              <a:buSzPct val="65000"/>
              <a:buFont typeface="Wingdings" pitchFamily="2" charset="2"/>
              <a:buChar char="n"/>
              <a:defRPr sz="1800">
                <a:solidFill>
                  <a:schemeClr val="tx1"/>
                </a:solidFill>
                <a:latin typeface="+mn-lt"/>
                <a:ea typeface="ＭＳ Ｐゴシック" charset="0"/>
                <a:cs typeface="ＭＳ Ｐゴシック" charset="0"/>
              </a:defRPr>
            </a:lvl1pPr>
            <a:lvl2pPr marL="502444" indent="-244079" algn="l" rtl="0" eaLnBrk="0" fontAlgn="base" hangingPunct="0">
              <a:spcBef>
                <a:spcPct val="20000"/>
              </a:spcBef>
              <a:spcAft>
                <a:spcPct val="0"/>
              </a:spcAft>
              <a:buClr>
                <a:schemeClr val="accent2"/>
              </a:buClr>
              <a:buSzPct val="60000"/>
              <a:buFont typeface="Wingdings" pitchFamily="2" charset="2"/>
              <a:buChar char="q"/>
              <a:defRPr sz="1650">
                <a:solidFill>
                  <a:schemeClr val="tx1"/>
                </a:solidFill>
                <a:latin typeface="+mn-lt"/>
                <a:ea typeface="ＭＳ Ｐゴシック" pitchFamily="-106" charset="-128"/>
              </a:defRPr>
            </a:lvl2pPr>
            <a:lvl3pPr marL="766763" indent="-263129" algn="l" rtl="0" eaLnBrk="0" fontAlgn="base" hangingPunct="0">
              <a:spcBef>
                <a:spcPct val="20000"/>
              </a:spcBef>
              <a:spcAft>
                <a:spcPct val="0"/>
              </a:spcAft>
              <a:buClr>
                <a:schemeClr val="accent1"/>
              </a:buClr>
              <a:buSzPct val="65000"/>
              <a:buFont typeface="Wingdings" pitchFamily="2" charset="2"/>
              <a:buChar char="n"/>
              <a:defRPr sz="1500">
                <a:solidFill>
                  <a:schemeClr val="tx1"/>
                </a:solidFill>
                <a:latin typeface="+mn-lt"/>
                <a:ea typeface="ＭＳ Ｐゴシック" pitchFamily="-106" charset="-128"/>
              </a:defRPr>
            </a:lvl3pPr>
            <a:lvl4pPr marL="1004888" indent="-23693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260872" indent="-254794" algn="l" rtl="0" eaLnBrk="0" fontAlgn="base" hangingPunct="0">
              <a:spcBef>
                <a:spcPct val="20000"/>
              </a:spcBef>
              <a:spcAft>
                <a:spcPct val="0"/>
              </a:spcAft>
              <a:buClr>
                <a:schemeClr val="accent1"/>
              </a:buClr>
              <a:buSzPct val="75000"/>
              <a:buFont typeface="Wingdings" pitchFamily="2" charset="2"/>
              <a:buChar char="§"/>
              <a:defRPr sz="1200">
                <a:solidFill>
                  <a:schemeClr val="tx1"/>
                </a:solidFill>
                <a:latin typeface="+mn-lt"/>
                <a:ea typeface="ＭＳ Ｐゴシック" pitchFamily="-106" charset="-128"/>
              </a:defRPr>
            </a:lvl5pPr>
            <a:lvl6pPr marL="16037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9pPr>
          </a:lstStyle>
          <a:p>
            <a:pPr>
              <a:spcBef>
                <a:spcPts val="600"/>
              </a:spcBef>
            </a:pPr>
            <a:r>
              <a:rPr lang="en-US" sz="2000" b="1" dirty="0"/>
              <a:t>Access Pattern: </a:t>
            </a:r>
            <a:r>
              <a:rPr lang="en-US" sz="2000" dirty="0"/>
              <a:t>Double-Sided </a:t>
            </a:r>
            <a:r>
              <a:rPr lang="en-US" sz="2000" dirty="0" err="1"/>
              <a:t>RowHammer</a:t>
            </a:r>
            <a:endParaRPr lang="en-US" sz="2000" dirty="0"/>
          </a:p>
          <a:p>
            <a:pPr>
              <a:spcBef>
                <a:spcPts val="600"/>
              </a:spcBef>
            </a:pPr>
            <a:r>
              <a:rPr lang="en-US" sz="2000" b="1" dirty="0"/>
              <a:t>Data Pattern: </a:t>
            </a:r>
            <a:r>
              <a:rPr lang="en-US" sz="2000" dirty="0"/>
              <a:t>All physical 1 (or 0) in the victim rows, All physical 0 </a:t>
            </a:r>
            <a:br>
              <a:rPr lang="en-US" sz="2000" dirty="0"/>
            </a:br>
            <a:r>
              <a:rPr lang="en-US" sz="2000" dirty="0"/>
              <a:t>(or 1) in the aggressor rows</a:t>
            </a:r>
            <a:endParaRPr lang="en-US" sz="2000" b="1" dirty="0"/>
          </a:p>
          <a:p>
            <a:pPr>
              <a:spcBef>
                <a:spcPts val="600"/>
              </a:spcBef>
            </a:pPr>
            <a:r>
              <a:rPr lang="en-US" sz="2000" b="1" dirty="0"/>
              <a:t>Key Metric: HC</a:t>
            </a:r>
            <a:r>
              <a:rPr lang="en-US" sz="2000" b="1" baseline="-25000" dirty="0"/>
              <a:t>First</a:t>
            </a:r>
            <a:r>
              <a:rPr lang="en-US" sz="2000" baseline="-25000" dirty="0"/>
              <a:t> </a:t>
            </a:r>
            <a:r>
              <a:rPr lang="en-US" sz="2000" dirty="0"/>
              <a:t>, the minimum aggressor row activation (hammer) count to induce at least one bitflip in the victim row</a:t>
            </a:r>
          </a:p>
          <a:p>
            <a:pPr lvl="1">
              <a:spcBef>
                <a:spcPts val="600"/>
              </a:spcBef>
            </a:pPr>
            <a:endParaRPr lang="en-US" sz="1850" dirty="0"/>
          </a:p>
        </p:txBody>
      </p:sp>
      <p:pic>
        <p:nvPicPr>
          <p:cNvPr id="3" name="Picture 2">
            <a:extLst>
              <a:ext uri="{FF2B5EF4-FFF2-40B4-BE49-F238E27FC236}">
                <a16:creationId xmlns:a16="http://schemas.microsoft.com/office/drawing/2014/main" id="{7EEDEE5A-59F2-CD5E-1254-43E235E77DF4}"/>
              </a:ext>
            </a:extLst>
          </p:cNvPr>
          <p:cNvPicPr>
            <a:picLocks noChangeAspect="1"/>
          </p:cNvPicPr>
          <p:nvPr/>
        </p:nvPicPr>
        <p:blipFill>
          <a:blip r:embed="rId3">
            <a:extLst>
              <a:ext uri="{28A0092B-C50C-407E-A947-70E740481C1C}">
                <a14:useLocalDpi xmlns:a14="http://schemas.microsoft.com/office/drawing/2010/main" val="0"/>
              </a:ext>
            </a:extLst>
          </a:blip>
          <a:srcRect l="1111" r="1111"/>
          <a:stretch/>
        </p:blipFill>
        <p:spPr>
          <a:xfrm>
            <a:off x="1986976" y="2824943"/>
            <a:ext cx="4536592" cy="3335268"/>
          </a:xfrm>
          <a:prstGeom prst="rect">
            <a:avLst/>
          </a:prstGeom>
        </p:spPr>
      </p:pic>
    </p:spTree>
    <p:extLst>
      <p:ext uri="{BB962C8B-B14F-4D97-AF65-F5344CB8AC3E}">
        <p14:creationId xmlns:p14="http://schemas.microsoft.com/office/powerpoint/2010/main" val="349638696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ECD7D9-EA96-AAE8-E820-3F862657359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73CAB6-C617-FA06-ACE7-A24C0FEE7782}"/>
              </a:ext>
            </a:extLst>
          </p:cNvPr>
          <p:cNvSpPr>
            <a:spLocks noGrp="1"/>
          </p:cNvSpPr>
          <p:nvPr>
            <p:ph type="title"/>
          </p:nvPr>
        </p:nvSpPr>
        <p:spPr>
          <a:xfrm>
            <a:off x="228600" y="152400"/>
            <a:ext cx="8610600" cy="727212"/>
          </a:xfrm>
        </p:spPr>
        <p:txBody>
          <a:bodyPr anchor="ctr"/>
          <a:lstStyle/>
          <a:p>
            <a:r>
              <a:rPr lang="en-US" sz="2600" b="1" dirty="0"/>
              <a:t>Initial Bitflip Direction of Double-Sided </a:t>
            </a:r>
            <a:r>
              <a:rPr lang="en-US" sz="2600" b="1" dirty="0" err="1"/>
              <a:t>RowHammer</a:t>
            </a:r>
            <a:r>
              <a:rPr lang="en-US" sz="2600" b="1" dirty="0"/>
              <a:t> I</a:t>
            </a:r>
          </a:p>
        </p:txBody>
      </p:sp>
      <p:sp>
        <p:nvSpPr>
          <p:cNvPr id="4" name="Slide Number Placeholder 3">
            <a:extLst>
              <a:ext uri="{FF2B5EF4-FFF2-40B4-BE49-F238E27FC236}">
                <a16:creationId xmlns:a16="http://schemas.microsoft.com/office/drawing/2014/main" id="{6075CBAE-8561-A89C-0660-B59087485DF8}"/>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DE33320-76E4-0249-8CA9-3902D97168FA}" type="slidenum">
              <a:rPr kumimoji="0" lang="en-US" altLang="en-US" sz="12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30</a:t>
            </a:fld>
            <a:endParaRPr kumimoji="0" lang="en-US" altLang="en-US" sz="12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sp>
        <p:nvSpPr>
          <p:cNvPr id="6" name="Content Placeholder 2">
            <a:extLst>
              <a:ext uri="{FF2B5EF4-FFF2-40B4-BE49-F238E27FC236}">
                <a16:creationId xmlns:a16="http://schemas.microsoft.com/office/drawing/2014/main" id="{DBEACED6-B0FC-7E0A-3386-DC6E033D6E0B}"/>
              </a:ext>
            </a:extLst>
          </p:cNvPr>
          <p:cNvSpPr txBox="1">
            <a:spLocks/>
          </p:cNvSpPr>
          <p:nvPr/>
        </p:nvSpPr>
        <p:spPr bwMode="auto">
          <a:xfrm>
            <a:off x="228600" y="970961"/>
            <a:ext cx="8610600" cy="5519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57175" indent="-257175" algn="l" rtl="0" eaLnBrk="0" fontAlgn="base" hangingPunct="0">
              <a:spcBef>
                <a:spcPct val="20000"/>
              </a:spcBef>
              <a:spcAft>
                <a:spcPct val="0"/>
              </a:spcAft>
              <a:buClr>
                <a:schemeClr val="accent1"/>
              </a:buClr>
              <a:buSzPct val="65000"/>
              <a:buFont typeface="Wingdings" pitchFamily="2" charset="2"/>
              <a:buChar char="n"/>
              <a:defRPr sz="1800">
                <a:solidFill>
                  <a:schemeClr val="tx1"/>
                </a:solidFill>
                <a:latin typeface="+mn-lt"/>
                <a:ea typeface="ＭＳ Ｐゴシック" charset="0"/>
                <a:cs typeface="ＭＳ Ｐゴシック" charset="0"/>
              </a:defRPr>
            </a:lvl1pPr>
            <a:lvl2pPr marL="502444" indent="-244079" algn="l" rtl="0" eaLnBrk="0" fontAlgn="base" hangingPunct="0">
              <a:spcBef>
                <a:spcPct val="20000"/>
              </a:spcBef>
              <a:spcAft>
                <a:spcPct val="0"/>
              </a:spcAft>
              <a:buClr>
                <a:schemeClr val="accent2"/>
              </a:buClr>
              <a:buSzPct val="60000"/>
              <a:buFont typeface="Wingdings" pitchFamily="2" charset="2"/>
              <a:buChar char="q"/>
              <a:defRPr sz="1650">
                <a:solidFill>
                  <a:schemeClr val="tx1"/>
                </a:solidFill>
                <a:latin typeface="+mn-lt"/>
                <a:ea typeface="ＭＳ Ｐゴシック" pitchFamily="-106" charset="-128"/>
              </a:defRPr>
            </a:lvl2pPr>
            <a:lvl3pPr marL="766763" indent="-263129" algn="l" rtl="0" eaLnBrk="0" fontAlgn="base" hangingPunct="0">
              <a:spcBef>
                <a:spcPct val="20000"/>
              </a:spcBef>
              <a:spcAft>
                <a:spcPct val="0"/>
              </a:spcAft>
              <a:buClr>
                <a:schemeClr val="accent1"/>
              </a:buClr>
              <a:buSzPct val="65000"/>
              <a:buFont typeface="Wingdings" pitchFamily="2" charset="2"/>
              <a:buChar char="n"/>
              <a:defRPr sz="1500">
                <a:solidFill>
                  <a:schemeClr val="tx1"/>
                </a:solidFill>
                <a:latin typeface="+mn-lt"/>
                <a:ea typeface="ＭＳ Ｐゴシック" pitchFamily="-106" charset="-128"/>
              </a:defRPr>
            </a:lvl3pPr>
            <a:lvl4pPr marL="1004888" indent="-23693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260872" indent="-254794" algn="l" rtl="0" eaLnBrk="0" fontAlgn="base" hangingPunct="0">
              <a:spcBef>
                <a:spcPct val="20000"/>
              </a:spcBef>
              <a:spcAft>
                <a:spcPct val="0"/>
              </a:spcAft>
              <a:buClr>
                <a:schemeClr val="accent1"/>
              </a:buClr>
              <a:buSzPct val="75000"/>
              <a:buFont typeface="Wingdings" pitchFamily="2" charset="2"/>
              <a:buChar char="§"/>
              <a:defRPr sz="1200">
                <a:solidFill>
                  <a:schemeClr val="tx1"/>
                </a:solidFill>
                <a:latin typeface="+mn-lt"/>
                <a:ea typeface="ＭＳ Ｐゴシック" pitchFamily="-106" charset="-128"/>
              </a:defRPr>
            </a:lvl5pPr>
            <a:lvl6pPr marL="16037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9pPr>
          </a:lstStyle>
          <a:p>
            <a:pPr>
              <a:spcBef>
                <a:spcPts val="600"/>
              </a:spcBef>
            </a:pPr>
            <a:r>
              <a:rPr lang="en-US" sz="2000" b="1" dirty="0"/>
              <a:t>Access Pattern: </a:t>
            </a:r>
            <a:r>
              <a:rPr lang="en-US" sz="2000" dirty="0"/>
              <a:t>Double-Sided </a:t>
            </a:r>
            <a:r>
              <a:rPr lang="en-US" sz="2000" dirty="0" err="1"/>
              <a:t>RowHammer</a:t>
            </a:r>
            <a:endParaRPr lang="en-US" sz="2000" dirty="0"/>
          </a:p>
          <a:p>
            <a:pPr>
              <a:spcBef>
                <a:spcPts val="600"/>
              </a:spcBef>
            </a:pPr>
            <a:r>
              <a:rPr lang="en-US" sz="2000" b="1" dirty="0"/>
              <a:t>Data Pattern: </a:t>
            </a:r>
            <a:r>
              <a:rPr lang="en-US" sz="2000" dirty="0"/>
              <a:t>All physical 1 (or 0) in the victim rows, All physical 0 </a:t>
            </a:r>
            <a:br>
              <a:rPr lang="en-US" sz="2000" dirty="0"/>
            </a:br>
            <a:r>
              <a:rPr lang="en-US" sz="2000" dirty="0"/>
              <a:t>(or 1) in the aggressor rows</a:t>
            </a:r>
            <a:endParaRPr lang="en-US" sz="2000" b="1" dirty="0"/>
          </a:p>
          <a:p>
            <a:pPr>
              <a:spcBef>
                <a:spcPts val="600"/>
              </a:spcBef>
            </a:pPr>
            <a:r>
              <a:rPr lang="en-US" sz="2000" b="1" dirty="0"/>
              <a:t>Key Metric: HC</a:t>
            </a:r>
            <a:r>
              <a:rPr lang="en-US" sz="2000" b="1" baseline="-25000" dirty="0"/>
              <a:t>First</a:t>
            </a:r>
            <a:r>
              <a:rPr lang="en-US" sz="2000" baseline="-25000" dirty="0"/>
              <a:t> </a:t>
            </a:r>
            <a:r>
              <a:rPr lang="en-US" sz="2000" dirty="0"/>
              <a:t>, the minimum aggressor row activation (hammer) count to induce at least one bitflip in the victim row</a:t>
            </a:r>
          </a:p>
          <a:p>
            <a:pPr lvl="1">
              <a:spcBef>
                <a:spcPts val="600"/>
              </a:spcBef>
            </a:pPr>
            <a:endParaRPr lang="en-US" sz="1850" dirty="0"/>
          </a:p>
        </p:txBody>
      </p:sp>
      <p:pic>
        <p:nvPicPr>
          <p:cNvPr id="3" name="Picture 2">
            <a:extLst>
              <a:ext uri="{FF2B5EF4-FFF2-40B4-BE49-F238E27FC236}">
                <a16:creationId xmlns:a16="http://schemas.microsoft.com/office/drawing/2014/main" id="{8549BBD5-BABA-A092-F8C1-3AF5963421A2}"/>
              </a:ext>
            </a:extLst>
          </p:cNvPr>
          <p:cNvPicPr>
            <a:picLocks noChangeAspect="1"/>
          </p:cNvPicPr>
          <p:nvPr/>
        </p:nvPicPr>
        <p:blipFill>
          <a:blip r:embed="rId3"/>
          <a:stretch>
            <a:fillRect/>
          </a:stretch>
        </p:blipFill>
        <p:spPr>
          <a:xfrm>
            <a:off x="1394307" y="2702175"/>
            <a:ext cx="6339993" cy="3719599"/>
          </a:xfrm>
          <a:prstGeom prst="rect">
            <a:avLst/>
          </a:prstGeom>
        </p:spPr>
      </p:pic>
    </p:spTree>
    <p:extLst>
      <p:ext uri="{BB962C8B-B14F-4D97-AF65-F5344CB8AC3E}">
        <p14:creationId xmlns:p14="http://schemas.microsoft.com/office/powerpoint/2010/main" val="3549540491"/>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5E1ED4-5A96-41FF-2286-B019052E024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71248A0-9D2A-966C-5D92-C7131F2C1FEC}"/>
              </a:ext>
            </a:extLst>
          </p:cNvPr>
          <p:cNvSpPr>
            <a:spLocks noGrp="1"/>
          </p:cNvSpPr>
          <p:nvPr>
            <p:ph type="title"/>
          </p:nvPr>
        </p:nvSpPr>
        <p:spPr>
          <a:xfrm>
            <a:off x="228600" y="152400"/>
            <a:ext cx="8610600" cy="727212"/>
          </a:xfrm>
        </p:spPr>
        <p:txBody>
          <a:bodyPr anchor="ctr"/>
          <a:lstStyle/>
          <a:p>
            <a:r>
              <a:rPr lang="en-US" sz="2600" b="1" dirty="0"/>
              <a:t>Initial Bitflip Direction of Double-Sided </a:t>
            </a:r>
            <a:r>
              <a:rPr lang="en-US" sz="2600" b="1" dirty="0" err="1"/>
              <a:t>RowHammer</a:t>
            </a:r>
            <a:r>
              <a:rPr lang="en-US" sz="2600" b="1" dirty="0"/>
              <a:t> II</a:t>
            </a:r>
          </a:p>
        </p:txBody>
      </p:sp>
      <p:sp>
        <p:nvSpPr>
          <p:cNvPr id="4" name="Slide Number Placeholder 3">
            <a:extLst>
              <a:ext uri="{FF2B5EF4-FFF2-40B4-BE49-F238E27FC236}">
                <a16:creationId xmlns:a16="http://schemas.microsoft.com/office/drawing/2014/main" id="{7744E90A-7773-D56B-E786-85DD931F6080}"/>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DE33320-76E4-0249-8CA9-3902D97168FA}" type="slidenum">
              <a:rPr kumimoji="0" lang="en-US" altLang="en-US" sz="12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31</a:t>
            </a:fld>
            <a:endParaRPr kumimoji="0" lang="en-US" altLang="en-US" sz="12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sp>
        <p:nvSpPr>
          <p:cNvPr id="6" name="Content Placeholder 2">
            <a:extLst>
              <a:ext uri="{FF2B5EF4-FFF2-40B4-BE49-F238E27FC236}">
                <a16:creationId xmlns:a16="http://schemas.microsoft.com/office/drawing/2014/main" id="{582EAC62-8E78-FBC9-6084-49D4D1516FBC}"/>
              </a:ext>
            </a:extLst>
          </p:cNvPr>
          <p:cNvSpPr txBox="1">
            <a:spLocks/>
          </p:cNvSpPr>
          <p:nvPr/>
        </p:nvSpPr>
        <p:spPr bwMode="auto">
          <a:xfrm>
            <a:off x="228600" y="970961"/>
            <a:ext cx="8610600" cy="5519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57175" indent="-257175" algn="l" rtl="0" eaLnBrk="0" fontAlgn="base" hangingPunct="0">
              <a:spcBef>
                <a:spcPct val="20000"/>
              </a:spcBef>
              <a:spcAft>
                <a:spcPct val="0"/>
              </a:spcAft>
              <a:buClr>
                <a:schemeClr val="accent1"/>
              </a:buClr>
              <a:buSzPct val="65000"/>
              <a:buFont typeface="Wingdings" pitchFamily="2" charset="2"/>
              <a:buChar char="n"/>
              <a:defRPr sz="1800">
                <a:solidFill>
                  <a:schemeClr val="tx1"/>
                </a:solidFill>
                <a:latin typeface="+mn-lt"/>
                <a:ea typeface="ＭＳ Ｐゴシック" charset="0"/>
                <a:cs typeface="ＭＳ Ｐゴシック" charset="0"/>
              </a:defRPr>
            </a:lvl1pPr>
            <a:lvl2pPr marL="502444" indent="-244079" algn="l" rtl="0" eaLnBrk="0" fontAlgn="base" hangingPunct="0">
              <a:spcBef>
                <a:spcPct val="20000"/>
              </a:spcBef>
              <a:spcAft>
                <a:spcPct val="0"/>
              </a:spcAft>
              <a:buClr>
                <a:schemeClr val="accent2"/>
              </a:buClr>
              <a:buSzPct val="60000"/>
              <a:buFont typeface="Wingdings" pitchFamily="2" charset="2"/>
              <a:buChar char="q"/>
              <a:defRPr sz="1650">
                <a:solidFill>
                  <a:schemeClr val="tx1"/>
                </a:solidFill>
                <a:latin typeface="+mn-lt"/>
                <a:ea typeface="ＭＳ Ｐゴシック" pitchFamily="-106" charset="-128"/>
              </a:defRPr>
            </a:lvl2pPr>
            <a:lvl3pPr marL="766763" indent="-263129" algn="l" rtl="0" eaLnBrk="0" fontAlgn="base" hangingPunct="0">
              <a:spcBef>
                <a:spcPct val="20000"/>
              </a:spcBef>
              <a:spcAft>
                <a:spcPct val="0"/>
              </a:spcAft>
              <a:buClr>
                <a:schemeClr val="accent1"/>
              </a:buClr>
              <a:buSzPct val="65000"/>
              <a:buFont typeface="Wingdings" pitchFamily="2" charset="2"/>
              <a:buChar char="n"/>
              <a:defRPr sz="1500">
                <a:solidFill>
                  <a:schemeClr val="tx1"/>
                </a:solidFill>
                <a:latin typeface="+mn-lt"/>
                <a:ea typeface="ＭＳ Ｐゴシック" pitchFamily="-106" charset="-128"/>
              </a:defRPr>
            </a:lvl3pPr>
            <a:lvl4pPr marL="1004888" indent="-23693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260872" indent="-254794" algn="l" rtl="0" eaLnBrk="0" fontAlgn="base" hangingPunct="0">
              <a:spcBef>
                <a:spcPct val="20000"/>
              </a:spcBef>
              <a:spcAft>
                <a:spcPct val="0"/>
              </a:spcAft>
              <a:buClr>
                <a:schemeClr val="accent1"/>
              </a:buClr>
              <a:buSzPct val="75000"/>
              <a:buFont typeface="Wingdings" pitchFamily="2" charset="2"/>
              <a:buChar char="§"/>
              <a:defRPr sz="1200">
                <a:solidFill>
                  <a:schemeClr val="tx1"/>
                </a:solidFill>
                <a:latin typeface="+mn-lt"/>
                <a:ea typeface="ＭＳ Ｐゴシック" pitchFamily="-106" charset="-128"/>
              </a:defRPr>
            </a:lvl5pPr>
            <a:lvl6pPr marL="16037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9pPr>
          </a:lstStyle>
          <a:p>
            <a:pPr>
              <a:spcBef>
                <a:spcPts val="600"/>
              </a:spcBef>
            </a:pPr>
            <a:r>
              <a:rPr lang="en-US" sz="2000" b="1" dirty="0"/>
              <a:t>Average HC</a:t>
            </a:r>
            <a:r>
              <a:rPr lang="en-US" sz="2000" b="1" baseline="-25000" dirty="0"/>
              <a:t>First</a:t>
            </a:r>
            <a:r>
              <a:rPr lang="en-US" sz="2000" b="1" dirty="0"/>
              <a:t> of 0</a:t>
            </a:r>
            <a:r>
              <a:rPr lang="en-US" sz="2000" b="1" dirty="0">
                <a:sym typeface="Wingdings" panose="05000000000000000000" pitchFamily="2" charset="2"/>
              </a:rPr>
              <a:t>1 </a:t>
            </a:r>
            <a:r>
              <a:rPr lang="en-US" sz="2000" b="1" dirty="0"/>
              <a:t>and 1</a:t>
            </a:r>
            <a:r>
              <a:rPr lang="en-US" sz="2000" b="1" dirty="0">
                <a:sym typeface="Wingdings" panose="05000000000000000000" pitchFamily="2" charset="2"/>
              </a:rPr>
              <a:t>0 </a:t>
            </a:r>
            <a:r>
              <a:rPr lang="en-US" sz="2000" b="1" dirty="0"/>
              <a:t>bitflips</a:t>
            </a:r>
            <a:br>
              <a:rPr lang="en-US" sz="2000" b="1" dirty="0"/>
            </a:br>
            <a:r>
              <a:rPr lang="en-US" sz="2000" b="1" dirty="0"/>
              <a:t>(Double-Sided </a:t>
            </a:r>
            <a:r>
              <a:rPr lang="en-US" sz="2000" b="1" dirty="0" err="1"/>
              <a:t>RowHammer</a:t>
            </a:r>
            <a:r>
              <a:rPr lang="en-US" sz="2000" b="1" dirty="0"/>
              <a:t>)</a:t>
            </a:r>
            <a:endParaRPr lang="en-US" sz="1800" dirty="0"/>
          </a:p>
        </p:txBody>
      </p:sp>
      <p:pic>
        <p:nvPicPr>
          <p:cNvPr id="5" name="Picture 4">
            <a:extLst>
              <a:ext uri="{FF2B5EF4-FFF2-40B4-BE49-F238E27FC236}">
                <a16:creationId xmlns:a16="http://schemas.microsoft.com/office/drawing/2014/main" id="{86C278D2-291E-D0D0-DC8E-0F6DB359A86C}"/>
              </a:ext>
            </a:extLst>
          </p:cNvPr>
          <p:cNvPicPr>
            <a:picLocks noChangeAspect="1"/>
          </p:cNvPicPr>
          <p:nvPr/>
        </p:nvPicPr>
        <p:blipFill>
          <a:blip r:embed="rId2"/>
          <a:stretch>
            <a:fillRect/>
          </a:stretch>
        </p:blipFill>
        <p:spPr>
          <a:xfrm>
            <a:off x="1488010" y="1618345"/>
            <a:ext cx="6167979" cy="3072638"/>
          </a:xfrm>
          <a:prstGeom prst="rect">
            <a:avLst/>
          </a:prstGeom>
        </p:spPr>
      </p:pic>
      <p:sp>
        <p:nvSpPr>
          <p:cNvPr id="7" name="Rectangle 6">
            <a:extLst>
              <a:ext uri="{FF2B5EF4-FFF2-40B4-BE49-F238E27FC236}">
                <a16:creationId xmlns:a16="http://schemas.microsoft.com/office/drawing/2014/main" id="{EC6D4738-6F40-FCE6-5EBB-04ECEB498F21}"/>
              </a:ext>
            </a:extLst>
          </p:cNvPr>
          <p:cNvSpPr/>
          <p:nvPr/>
        </p:nvSpPr>
        <p:spPr bwMode="auto">
          <a:xfrm>
            <a:off x="1488010" y="4115128"/>
            <a:ext cx="4859450" cy="262819"/>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endParaRPr>
          </a:p>
        </p:txBody>
      </p:sp>
      <p:sp>
        <p:nvSpPr>
          <p:cNvPr id="8" name="Rectangle 7">
            <a:extLst>
              <a:ext uri="{FF2B5EF4-FFF2-40B4-BE49-F238E27FC236}">
                <a16:creationId xmlns:a16="http://schemas.microsoft.com/office/drawing/2014/main" id="{830AA8E9-72FA-6582-6491-D45EE4D05282}"/>
              </a:ext>
            </a:extLst>
          </p:cNvPr>
          <p:cNvSpPr/>
          <p:nvPr/>
        </p:nvSpPr>
        <p:spPr bwMode="auto">
          <a:xfrm>
            <a:off x="6553200" y="3026941"/>
            <a:ext cx="882828" cy="627983"/>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endParaRPr>
          </a:p>
        </p:txBody>
      </p:sp>
      <p:sp>
        <p:nvSpPr>
          <p:cNvPr id="9" name="Content Placeholder 2">
            <a:extLst>
              <a:ext uri="{FF2B5EF4-FFF2-40B4-BE49-F238E27FC236}">
                <a16:creationId xmlns:a16="http://schemas.microsoft.com/office/drawing/2014/main" id="{8A131DB3-5212-CCA4-3017-EAE71B742CFE}"/>
              </a:ext>
            </a:extLst>
          </p:cNvPr>
          <p:cNvSpPr txBox="1">
            <a:spLocks/>
          </p:cNvSpPr>
          <p:nvPr/>
        </p:nvSpPr>
        <p:spPr>
          <a:xfrm>
            <a:off x="0" y="4733346"/>
            <a:ext cx="9144000" cy="804100"/>
          </a:xfrm>
          <a:prstGeom prst="rect">
            <a:avLst/>
          </a:prstGeom>
          <a:solidFill>
            <a:srgbClr val="E9EEF2"/>
          </a:solidFill>
          <a:ln w="28575">
            <a:solidFill>
              <a:schemeClr val="tx1"/>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None/>
            </a:pPr>
            <a:r>
              <a:rPr lang="en-GB" sz="2400" b="1" dirty="0">
                <a:latin typeface="+mn-lt"/>
              </a:rPr>
              <a:t>Real-Chip </a:t>
            </a:r>
            <a:r>
              <a:rPr lang="en-GB" sz="2400" b="1" dirty="0" err="1">
                <a:latin typeface="+mn-lt"/>
              </a:rPr>
              <a:t>Obsv</a:t>
            </a:r>
            <a:r>
              <a:rPr lang="en-GB" sz="2400" b="1" dirty="0">
                <a:latin typeface="+mn-lt"/>
              </a:rPr>
              <a:t>. 1: </a:t>
            </a:r>
            <a:r>
              <a:rPr lang="en-US" sz="2400" dirty="0">
                <a:latin typeface="+mn-lt"/>
              </a:rPr>
              <a:t>Double-Sided </a:t>
            </a:r>
            <a:r>
              <a:rPr lang="en-US" sz="2400" dirty="0" err="1">
                <a:latin typeface="+mn-lt"/>
              </a:rPr>
              <a:t>RowHammer</a:t>
            </a:r>
            <a:r>
              <a:rPr lang="en-US" sz="2400" dirty="0">
                <a:latin typeface="+mn-lt"/>
              </a:rPr>
              <a:t> induces </a:t>
            </a:r>
            <a:br>
              <a:rPr lang="en-US" sz="2400" dirty="0">
                <a:latin typeface="+mn-lt"/>
              </a:rPr>
            </a:br>
            <a:r>
              <a:rPr lang="en-US" sz="2400" dirty="0">
                <a:latin typeface="+mn-lt"/>
              </a:rPr>
              <a:t>both 0</a:t>
            </a:r>
            <a:r>
              <a:rPr lang="en-US" sz="2400" dirty="0">
                <a:latin typeface="+mn-lt"/>
                <a:sym typeface="Wingdings" panose="05000000000000000000" pitchFamily="2" charset="2"/>
              </a:rPr>
              <a:t>1 </a:t>
            </a:r>
            <a:r>
              <a:rPr lang="en-US" sz="2400" dirty="0">
                <a:latin typeface="+mn-lt"/>
              </a:rPr>
              <a:t>and 1</a:t>
            </a:r>
            <a:r>
              <a:rPr lang="en-US" sz="2400" dirty="0">
                <a:latin typeface="+mn-lt"/>
                <a:sym typeface="Wingdings" panose="05000000000000000000" pitchFamily="2" charset="2"/>
              </a:rPr>
              <a:t>0</a:t>
            </a:r>
            <a:r>
              <a:rPr lang="en-US" sz="2400" dirty="0">
                <a:latin typeface="+mn-lt"/>
              </a:rPr>
              <a:t> bitflips</a:t>
            </a:r>
            <a:endParaRPr lang="en-GB" sz="2400" dirty="0">
              <a:latin typeface="+mn-lt"/>
            </a:endParaRPr>
          </a:p>
        </p:txBody>
      </p:sp>
      <p:sp>
        <p:nvSpPr>
          <p:cNvPr id="11" name="Content Placeholder 2">
            <a:extLst>
              <a:ext uri="{FF2B5EF4-FFF2-40B4-BE49-F238E27FC236}">
                <a16:creationId xmlns:a16="http://schemas.microsoft.com/office/drawing/2014/main" id="{E9DE5A64-7B2C-688B-522A-388E00E71C0C}"/>
              </a:ext>
            </a:extLst>
          </p:cNvPr>
          <p:cNvSpPr txBox="1">
            <a:spLocks/>
          </p:cNvSpPr>
          <p:nvPr/>
        </p:nvSpPr>
        <p:spPr>
          <a:xfrm>
            <a:off x="0" y="5598171"/>
            <a:ext cx="9144000" cy="804100"/>
          </a:xfrm>
          <a:prstGeom prst="rect">
            <a:avLst/>
          </a:prstGeom>
          <a:solidFill>
            <a:srgbClr val="E9EEF2"/>
          </a:solidFill>
          <a:ln w="28575">
            <a:solidFill>
              <a:schemeClr val="tx1"/>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None/>
            </a:pPr>
            <a:r>
              <a:rPr lang="en-GB" sz="2400" b="1" dirty="0">
                <a:latin typeface="+mn-lt"/>
              </a:rPr>
              <a:t>Real-Chip </a:t>
            </a:r>
            <a:r>
              <a:rPr lang="en-GB" sz="2400" b="1" dirty="0" err="1">
                <a:latin typeface="+mn-lt"/>
              </a:rPr>
              <a:t>Obsv</a:t>
            </a:r>
            <a:r>
              <a:rPr lang="en-GB" sz="2400" b="1" dirty="0">
                <a:latin typeface="+mn-lt"/>
              </a:rPr>
              <a:t>. 2: </a:t>
            </a:r>
            <a:r>
              <a:rPr lang="en-US" sz="2400" dirty="0">
                <a:latin typeface="+mn-lt"/>
              </a:rPr>
              <a:t>For Double-Sided </a:t>
            </a:r>
            <a:r>
              <a:rPr lang="en-US" sz="2400" dirty="0" err="1">
                <a:latin typeface="+mn-lt"/>
              </a:rPr>
              <a:t>RowHammer</a:t>
            </a:r>
            <a:r>
              <a:rPr lang="en-US" sz="2400" dirty="0">
                <a:latin typeface="+mn-lt"/>
              </a:rPr>
              <a:t>, it is easier to induce 0</a:t>
            </a:r>
            <a:r>
              <a:rPr lang="en-US" sz="2400" dirty="0">
                <a:latin typeface="+mn-lt"/>
                <a:sym typeface="Wingdings" panose="05000000000000000000" pitchFamily="2" charset="2"/>
              </a:rPr>
              <a:t>1</a:t>
            </a:r>
            <a:r>
              <a:rPr lang="en-US" sz="2400" dirty="0">
                <a:latin typeface="+mn-lt"/>
              </a:rPr>
              <a:t> bitflips than 1</a:t>
            </a:r>
            <a:r>
              <a:rPr lang="en-US" sz="2400" dirty="0">
                <a:latin typeface="+mn-lt"/>
                <a:sym typeface="Wingdings" panose="05000000000000000000" pitchFamily="2" charset="2"/>
              </a:rPr>
              <a:t>0</a:t>
            </a:r>
            <a:r>
              <a:rPr lang="en-US" sz="2400" dirty="0">
                <a:latin typeface="+mn-lt"/>
              </a:rPr>
              <a:t> bitflips</a:t>
            </a:r>
            <a:endParaRPr lang="en-GB" sz="2400" dirty="0">
              <a:latin typeface="+mn-lt"/>
            </a:endParaRPr>
          </a:p>
        </p:txBody>
      </p:sp>
    </p:spTree>
    <p:extLst>
      <p:ext uri="{BB962C8B-B14F-4D97-AF65-F5344CB8AC3E}">
        <p14:creationId xmlns:p14="http://schemas.microsoft.com/office/powerpoint/2010/main" val="214206371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1"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E84173-6C4A-C46D-0C81-399090EDCE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332628-51D2-8770-D0E4-54701A0BCF83}"/>
              </a:ext>
            </a:extLst>
          </p:cNvPr>
          <p:cNvSpPr>
            <a:spLocks noGrp="1"/>
          </p:cNvSpPr>
          <p:nvPr>
            <p:ph type="title"/>
          </p:nvPr>
        </p:nvSpPr>
        <p:spPr>
          <a:xfrm>
            <a:off x="228600" y="152400"/>
            <a:ext cx="8610600" cy="727212"/>
          </a:xfrm>
        </p:spPr>
        <p:txBody>
          <a:bodyPr anchor="ctr"/>
          <a:lstStyle/>
          <a:p>
            <a:r>
              <a:rPr lang="en-US" sz="3600" b="1" dirty="0"/>
              <a:t>Inconsistency I</a:t>
            </a:r>
          </a:p>
        </p:txBody>
      </p:sp>
      <p:sp>
        <p:nvSpPr>
          <p:cNvPr id="4" name="Slide Number Placeholder 3">
            <a:extLst>
              <a:ext uri="{FF2B5EF4-FFF2-40B4-BE49-F238E27FC236}">
                <a16:creationId xmlns:a16="http://schemas.microsoft.com/office/drawing/2014/main" id="{A7EE22E1-E880-C870-388F-3E686333074E}"/>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DE33320-76E4-0249-8CA9-3902D97168FA}" type="slidenum">
              <a:rPr kumimoji="0" lang="en-US" altLang="en-US" sz="12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32</a:t>
            </a:fld>
            <a:endParaRPr kumimoji="0" lang="en-US" altLang="en-US" sz="12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sp>
        <p:nvSpPr>
          <p:cNvPr id="6" name="Content Placeholder 2">
            <a:extLst>
              <a:ext uri="{FF2B5EF4-FFF2-40B4-BE49-F238E27FC236}">
                <a16:creationId xmlns:a16="http://schemas.microsoft.com/office/drawing/2014/main" id="{9B044620-9B00-4A8A-ED31-1158DDCB9131}"/>
              </a:ext>
            </a:extLst>
          </p:cNvPr>
          <p:cNvSpPr txBox="1">
            <a:spLocks/>
          </p:cNvSpPr>
          <p:nvPr/>
        </p:nvSpPr>
        <p:spPr bwMode="auto">
          <a:xfrm>
            <a:off x="228600" y="1763949"/>
            <a:ext cx="8610600" cy="4726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57175" indent="-257175" algn="l" rtl="0" eaLnBrk="0" fontAlgn="base" hangingPunct="0">
              <a:spcBef>
                <a:spcPct val="20000"/>
              </a:spcBef>
              <a:spcAft>
                <a:spcPct val="0"/>
              </a:spcAft>
              <a:buClr>
                <a:schemeClr val="accent1"/>
              </a:buClr>
              <a:buSzPct val="65000"/>
              <a:buFont typeface="Wingdings" pitchFamily="2" charset="2"/>
              <a:buChar char="n"/>
              <a:defRPr sz="1800">
                <a:solidFill>
                  <a:schemeClr val="tx1"/>
                </a:solidFill>
                <a:latin typeface="+mn-lt"/>
                <a:ea typeface="ＭＳ Ｐゴシック" charset="0"/>
                <a:cs typeface="ＭＳ Ｐゴシック" charset="0"/>
              </a:defRPr>
            </a:lvl1pPr>
            <a:lvl2pPr marL="502444" indent="-244079" algn="l" rtl="0" eaLnBrk="0" fontAlgn="base" hangingPunct="0">
              <a:spcBef>
                <a:spcPct val="20000"/>
              </a:spcBef>
              <a:spcAft>
                <a:spcPct val="0"/>
              </a:spcAft>
              <a:buClr>
                <a:schemeClr val="accent2"/>
              </a:buClr>
              <a:buSzPct val="60000"/>
              <a:buFont typeface="Wingdings" pitchFamily="2" charset="2"/>
              <a:buChar char="q"/>
              <a:defRPr sz="1650">
                <a:solidFill>
                  <a:schemeClr val="tx1"/>
                </a:solidFill>
                <a:latin typeface="+mn-lt"/>
                <a:ea typeface="ＭＳ Ｐゴシック" pitchFamily="-106" charset="-128"/>
              </a:defRPr>
            </a:lvl2pPr>
            <a:lvl3pPr marL="766763" indent="-263129" algn="l" rtl="0" eaLnBrk="0" fontAlgn="base" hangingPunct="0">
              <a:spcBef>
                <a:spcPct val="20000"/>
              </a:spcBef>
              <a:spcAft>
                <a:spcPct val="0"/>
              </a:spcAft>
              <a:buClr>
                <a:schemeClr val="accent1"/>
              </a:buClr>
              <a:buSzPct val="65000"/>
              <a:buFont typeface="Wingdings" pitchFamily="2" charset="2"/>
              <a:buChar char="n"/>
              <a:defRPr sz="1500">
                <a:solidFill>
                  <a:schemeClr val="tx1"/>
                </a:solidFill>
                <a:latin typeface="+mn-lt"/>
                <a:ea typeface="ＭＳ Ｐゴシック" pitchFamily="-106" charset="-128"/>
              </a:defRPr>
            </a:lvl3pPr>
            <a:lvl4pPr marL="1004888" indent="-23693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260872" indent="-254794" algn="l" rtl="0" eaLnBrk="0" fontAlgn="base" hangingPunct="0">
              <a:spcBef>
                <a:spcPct val="20000"/>
              </a:spcBef>
              <a:spcAft>
                <a:spcPct val="0"/>
              </a:spcAft>
              <a:buClr>
                <a:schemeClr val="accent1"/>
              </a:buClr>
              <a:buSzPct val="75000"/>
              <a:buFont typeface="Wingdings" pitchFamily="2" charset="2"/>
              <a:buChar char="§"/>
              <a:defRPr sz="1200">
                <a:solidFill>
                  <a:schemeClr val="tx1"/>
                </a:solidFill>
                <a:latin typeface="+mn-lt"/>
                <a:ea typeface="ＭＳ Ｐゴシック" pitchFamily="-106" charset="-128"/>
              </a:defRPr>
            </a:lvl5pPr>
            <a:lvl6pPr marL="16037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9pPr>
          </a:lstStyle>
          <a:p>
            <a:pPr>
              <a:spcBef>
                <a:spcPts val="600"/>
              </a:spcBef>
            </a:pPr>
            <a:r>
              <a:rPr lang="en-US" sz="2000" b="1" dirty="0">
                <a:solidFill>
                  <a:srgbClr val="C00000"/>
                </a:solidFill>
              </a:rPr>
              <a:t>Takeaways from Real-Chip Characterization Results</a:t>
            </a:r>
          </a:p>
          <a:p>
            <a:pPr lvl="1">
              <a:spcBef>
                <a:spcPts val="600"/>
              </a:spcBef>
            </a:pPr>
            <a:r>
              <a:rPr lang="en-US" sz="1800" dirty="0"/>
              <a:t>Double-Sided </a:t>
            </a:r>
            <a:r>
              <a:rPr lang="en-US" sz="1800" dirty="0" err="1"/>
              <a:t>RowHammer</a:t>
            </a:r>
            <a:r>
              <a:rPr lang="en-US" sz="1800" dirty="0"/>
              <a:t> involves error mechanisms for inducing both 0</a:t>
            </a:r>
            <a:r>
              <a:rPr lang="en-US" sz="1800" dirty="0">
                <a:sym typeface="Wingdings" panose="05000000000000000000" pitchFamily="2" charset="2"/>
              </a:rPr>
              <a:t></a:t>
            </a:r>
            <a:r>
              <a:rPr lang="en-US" sz="1800" dirty="0"/>
              <a:t>1 and 1</a:t>
            </a:r>
            <a:r>
              <a:rPr lang="en-US" sz="1800" dirty="0">
                <a:sym typeface="Wingdings" panose="05000000000000000000" pitchFamily="2" charset="2"/>
              </a:rPr>
              <a:t>0 </a:t>
            </a:r>
            <a:r>
              <a:rPr lang="en-US" sz="1800" dirty="0"/>
              <a:t>bitflips</a:t>
            </a:r>
          </a:p>
          <a:p>
            <a:pPr lvl="1">
              <a:spcBef>
                <a:spcPts val="600"/>
              </a:spcBef>
            </a:pPr>
            <a:r>
              <a:rPr lang="en-US" sz="1800" dirty="0"/>
              <a:t>For Double-Sided </a:t>
            </a:r>
            <a:r>
              <a:rPr lang="en-US" sz="1800" dirty="0" err="1"/>
              <a:t>RowHammer</a:t>
            </a:r>
            <a:r>
              <a:rPr lang="en-US" sz="1800" dirty="0"/>
              <a:t>, the observed error mechanism for 0</a:t>
            </a:r>
            <a:r>
              <a:rPr lang="en-US" sz="1800" dirty="0">
                <a:sym typeface="Wingdings" panose="05000000000000000000" pitchFamily="2" charset="2"/>
              </a:rPr>
              <a:t>1</a:t>
            </a:r>
            <a:r>
              <a:rPr lang="en-US" sz="1800" dirty="0"/>
              <a:t> bitflips is initially stronger than that of 1</a:t>
            </a:r>
            <a:r>
              <a:rPr lang="en-US" sz="1800" dirty="0">
                <a:sym typeface="Wingdings" panose="05000000000000000000" pitchFamily="2" charset="2"/>
              </a:rPr>
              <a:t>0 </a:t>
            </a:r>
            <a:r>
              <a:rPr lang="en-US" sz="1800" dirty="0"/>
              <a:t>bitflips in the most vulnerable DRAM cells (i.e., those requiring the least number of aggressor row activations to experience bitflips)</a:t>
            </a:r>
          </a:p>
          <a:p>
            <a:pPr>
              <a:spcBef>
                <a:spcPts val="3600"/>
              </a:spcBef>
            </a:pPr>
            <a:r>
              <a:rPr lang="en-US" sz="2000" b="1" dirty="0">
                <a:solidFill>
                  <a:srgbClr val="0066CC"/>
                </a:solidFill>
              </a:rPr>
              <a:t>Characteristics from Device-Level Mechanisms</a:t>
            </a:r>
          </a:p>
          <a:p>
            <a:pPr lvl="1">
              <a:spcBef>
                <a:spcPts val="600"/>
              </a:spcBef>
            </a:pPr>
            <a:r>
              <a:rPr lang="en-US" sz="1800" dirty="0"/>
              <a:t>Double-Sided </a:t>
            </a:r>
            <a:r>
              <a:rPr lang="en-US" sz="1800" dirty="0" err="1"/>
              <a:t>RowHammer</a:t>
            </a:r>
            <a:r>
              <a:rPr lang="en-US" sz="1800" dirty="0"/>
              <a:t> significantly enhances leakage that causes </a:t>
            </a:r>
            <a:br>
              <a:rPr lang="en-US" sz="1800" dirty="0"/>
            </a:br>
            <a:r>
              <a:rPr lang="en-US" sz="1800" dirty="0"/>
              <a:t>1</a:t>
            </a:r>
            <a:r>
              <a:rPr lang="en-US" sz="1800" dirty="0">
                <a:sym typeface="Wingdings" panose="05000000000000000000" pitchFamily="2" charset="2"/>
              </a:rPr>
              <a:t>0 </a:t>
            </a:r>
            <a:r>
              <a:rPr lang="en-US" sz="1800" dirty="0"/>
              <a:t>bitflips that it should only induce 1</a:t>
            </a:r>
            <a:r>
              <a:rPr lang="en-US" sz="1800" dirty="0">
                <a:sym typeface="Wingdings" panose="05000000000000000000" pitchFamily="2" charset="2"/>
              </a:rPr>
              <a:t>0 </a:t>
            </a:r>
            <a:r>
              <a:rPr lang="en-US" sz="1800" dirty="0"/>
              <a:t>bitflips </a:t>
            </a:r>
          </a:p>
        </p:txBody>
      </p:sp>
    </p:spTree>
    <p:extLst>
      <p:ext uri="{BB962C8B-B14F-4D97-AF65-F5344CB8AC3E}">
        <p14:creationId xmlns:p14="http://schemas.microsoft.com/office/powerpoint/2010/main" val="2582201441"/>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668210-A8F2-7A3C-372B-03A89A472E3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C3A43E5-5CDA-8AC4-CFB7-11FDB0722E5C}"/>
              </a:ext>
            </a:extLst>
          </p:cNvPr>
          <p:cNvSpPr>
            <a:spLocks noGrp="1"/>
          </p:cNvSpPr>
          <p:nvPr>
            <p:ph type="title"/>
          </p:nvPr>
        </p:nvSpPr>
        <p:spPr/>
        <p:txBody>
          <a:bodyPr/>
          <a:lstStyle/>
          <a:p>
            <a:r>
              <a:rPr lang="en-US" sz="3600" b="1" dirty="0"/>
              <a:t>Outline</a:t>
            </a:r>
          </a:p>
        </p:txBody>
      </p:sp>
      <p:sp>
        <p:nvSpPr>
          <p:cNvPr id="3" name="Content Placeholder 2">
            <a:extLst>
              <a:ext uri="{FF2B5EF4-FFF2-40B4-BE49-F238E27FC236}">
                <a16:creationId xmlns:a16="http://schemas.microsoft.com/office/drawing/2014/main" id="{4F05DE32-6188-BB64-2646-228E9CF785BA}"/>
              </a:ext>
            </a:extLst>
          </p:cNvPr>
          <p:cNvSpPr>
            <a:spLocks noGrp="1"/>
          </p:cNvSpPr>
          <p:nvPr>
            <p:ph idx="1"/>
          </p:nvPr>
        </p:nvSpPr>
        <p:spPr>
          <a:xfrm>
            <a:off x="228600" y="895545"/>
            <a:ext cx="8610600" cy="5575955"/>
          </a:xfrm>
        </p:spPr>
        <p:txBody>
          <a:bodyPr/>
          <a:lstStyle/>
          <a:p>
            <a:pPr>
              <a:lnSpc>
                <a:spcPct val="150000"/>
              </a:lnSpc>
              <a:spcBef>
                <a:spcPts val="0"/>
              </a:spcBef>
            </a:pPr>
            <a:r>
              <a:rPr lang="en-US" sz="2000" b="1" dirty="0">
                <a:solidFill>
                  <a:schemeClr val="bg1">
                    <a:lumMod val="85000"/>
                  </a:schemeClr>
                </a:solidFill>
              </a:rPr>
              <a:t>Background</a:t>
            </a:r>
          </a:p>
          <a:p>
            <a:pPr lvl="1">
              <a:lnSpc>
                <a:spcPct val="150000"/>
              </a:lnSpc>
              <a:spcBef>
                <a:spcPts val="0"/>
              </a:spcBef>
            </a:pPr>
            <a:r>
              <a:rPr lang="en-US" sz="1800" dirty="0">
                <a:solidFill>
                  <a:schemeClr val="bg1">
                    <a:lumMod val="85000"/>
                  </a:schemeClr>
                </a:solidFill>
              </a:rPr>
              <a:t>Key DRAM Organization</a:t>
            </a:r>
          </a:p>
          <a:p>
            <a:pPr lvl="1">
              <a:lnSpc>
                <a:spcPct val="150000"/>
              </a:lnSpc>
              <a:spcBef>
                <a:spcPts val="0"/>
              </a:spcBef>
            </a:pPr>
            <a:r>
              <a:rPr lang="en-US" sz="1800" dirty="0">
                <a:solidFill>
                  <a:schemeClr val="bg1">
                    <a:lumMod val="85000"/>
                  </a:schemeClr>
                </a:solidFill>
              </a:rPr>
              <a:t>DRAM Read Disturbance Phenomena: </a:t>
            </a:r>
            <a:r>
              <a:rPr lang="en-US" sz="1800" dirty="0" err="1">
                <a:solidFill>
                  <a:schemeClr val="bg1">
                    <a:lumMod val="85000"/>
                  </a:schemeClr>
                </a:solidFill>
              </a:rPr>
              <a:t>RowHammer</a:t>
            </a:r>
            <a:r>
              <a:rPr lang="en-US" sz="1800" dirty="0">
                <a:solidFill>
                  <a:schemeClr val="bg1">
                    <a:lumMod val="85000"/>
                  </a:schemeClr>
                </a:solidFill>
              </a:rPr>
              <a:t> &amp; RowPress</a:t>
            </a:r>
          </a:p>
          <a:p>
            <a:pPr>
              <a:lnSpc>
                <a:spcPct val="150000"/>
              </a:lnSpc>
            </a:pPr>
            <a:r>
              <a:rPr lang="en-US" sz="2000" b="1" dirty="0">
                <a:solidFill>
                  <a:schemeClr val="bg1">
                    <a:lumMod val="85000"/>
                  </a:schemeClr>
                </a:solidFill>
              </a:rPr>
              <a:t>Device-Level DRAM Read Disturbance Mechanisms</a:t>
            </a:r>
          </a:p>
          <a:p>
            <a:pPr>
              <a:lnSpc>
                <a:spcPct val="150000"/>
              </a:lnSpc>
            </a:pPr>
            <a:r>
              <a:rPr lang="en-US" sz="2000" b="1" dirty="0">
                <a:solidFill>
                  <a:schemeClr val="bg1">
                    <a:lumMod val="85000"/>
                  </a:schemeClr>
                </a:solidFill>
              </a:rPr>
              <a:t>Real-Chip Characterization Methodology</a:t>
            </a:r>
          </a:p>
          <a:p>
            <a:pPr lvl="1">
              <a:lnSpc>
                <a:spcPct val="150000"/>
              </a:lnSpc>
              <a:spcBef>
                <a:spcPts val="0"/>
              </a:spcBef>
            </a:pPr>
            <a:r>
              <a:rPr lang="en-US" sz="1800" dirty="0">
                <a:solidFill>
                  <a:schemeClr val="bg1">
                    <a:lumMod val="85000"/>
                  </a:schemeClr>
                </a:solidFill>
              </a:rPr>
              <a:t>Reverse Engineering of True- and Anti-Cell Layout</a:t>
            </a:r>
          </a:p>
          <a:p>
            <a:pPr>
              <a:lnSpc>
                <a:spcPct val="150000"/>
              </a:lnSpc>
            </a:pPr>
            <a:r>
              <a:rPr lang="en-US" sz="2000" b="1" dirty="0"/>
              <a:t>Real-Chip Characterization Results</a:t>
            </a:r>
          </a:p>
          <a:p>
            <a:pPr lvl="1">
              <a:lnSpc>
                <a:spcPct val="150000"/>
              </a:lnSpc>
              <a:spcBef>
                <a:spcPts val="0"/>
              </a:spcBef>
            </a:pPr>
            <a:r>
              <a:rPr lang="en-US" sz="1800" dirty="0">
                <a:solidFill>
                  <a:schemeClr val="bg1">
                    <a:lumMod val="85000"/>
                  </a:schemeClr>
                </a:solidFill>
              </a:rPr>
              <a:t>Inconsistency I: Initial Bitflip Direction of Double-Sided </a:t>
            </a:r>
            <a:r>
              <a:rPr lang="en-US" sz="1800" dirty="0" err="1">
                <a:solidFill>
                  <a:schemeClr val="bg1">
                    <a:lumMod val="85000"/>
                  </a:schemeClr>
                </a:solidFill>
              </a:rPr>
              <a:t>RowHammer</a:t>
            </a:r>
            <a:endParaRPr lang="en-US" sz="1800" dirty="0">
              <a:solidFill>
                <a:schemeClr val="bg1">
                  <a:lumMod val="85000"/>
                </a:schemeClr>
              </a:solidFill>
            </a:endParaRPr>
          </a:p>
          <a:p>
            <a:pPr lvl="1">
              <a:lnSpc>
                <a:spcPct val="150000"/>
              </a:lnSpc>
              <a:spcBef>
                <a:spcPts val="0"/>
              </a:spcBef>
            </a:pPr>
            <a:r>
              <a:rPr lang="en-US" sz="1800" dirty="0"/>
              <a:t>Inconsistency II: Bitflip Count of Double-Sided </a:t>
            </a:r>
            <a:r>
              <a:rPr lang="en-US" sz="1800" dirty="0" err="1"/>
              <a:t>RowHammer</a:t>
            </a:r>
            <a:endParaRPr lang="en-US" sz="1800" dirty="0"/>
          </a:p>
          <a:p>
            <a:pPr lvl="1">
              <a:lnSpc>
                <a:spcPct val="150000"/>
              </a:lnSpc>
              <a:spcBef>
                <a:spcPts val="0"/>
              </a:spcBef>
            </a:pPr>
            <a:r>
              <a:rPr lang="en-US" sz="1800" dirty="0">
                <a:solidFill>
                  <a:schemeClr val="bg1">
                    <a:lumMod val="65000"/>
                  </a:schemeClr>
                </a:solidFill>
              </a:rPr>
              <a:t>Inconsistency III: Bitflip Direction of Single-Sided RowPress</a:t>
            </a:r>
          </a:p>
          <a:p>
            <a:pPr>
              <a:lnSpc>
                <a:spcPct val="150000"/>
              </a:lnSpc>
            </a:pPr>
            <a:r>
              <a:rPr lang="en-US" sz="2000" b="1" dirty="0">
                <a:solidFill>
                  <a:schemeClr val="bg1">
                    <a:lumMod val="65000"/>
                  </a:schemeClr>
                </a:solidFill>
              </a:rPr>
              <a:t>Hypotheses</a:t>
            </a:r>
          </a:p>
          <a:p>
            <a:pPr>
              <a:lnSpc>
                <a:spcPct val="150000"/>
              </a:lnSpc>
            </a:pPr>
            <a:r>
              <a:rPr lang="en-US" sz="2000" b="1" dirty="0">
                <a:solidFill>
                  <a:schemeClr val="bg1">
                    <a:lumMod val="65000"/>
                  </a:schemeClr>
                </a:solidFill>
              </a:rPr>
              <a:t>Conclusion</a:t>
            </a:r>
          </a:p>
          <a:p>
            <a:pPr>
              <a:lnSpc>
                <a:spcPct val="150000"/>
              </a:lnSpc>
            </a:pPr>
            <a:endParaRPr lang="en-US" b="1" dirty="0"/>
          </a:p>
          <a:p>
            <a:pPr>
              <a:lnSpc>
                <a:spcPct val="150000"/>
              </a:lnSpc>
            </a:pPr>
            <a:endParaRPr lang="en-US" sz="1400" dirty="0"/>
          </a:p>
          <a:p>
            <a:pPr lvl="1">
              <a:lnSpc>
                <a:spcPct val="150000"/>
              </a:lnSpc>
            </a:pPr>
            <a:endParaRPr lang="en-US" sz="1600" dirty="0"/>
          </a:p>
          <a:p>
            <a:pPr lvl="1">
              <a:lnSpc>
                <a:spcPct val="150000"/>
              </a:lnSpc>
            </a:pPr>
            <a:endParaRPr lang="en-US" sz="1800" b="1" dirty="0"/>
          </a:p>
        </p:txBody>
      </p:sp>
      <p:sp>
        <p:nvSpPr>
          <p:cNvPr id="4" name="Slide Number Placeholder 3">
            <a:extLst>
              <a:ext uri="{FF2B5EF4-FFF2-40B4-BE49-F238E27FC236}">
                <a16:creationId xmlns:a16="http://schemas.microsoft.com/office/drawing/2014/main" id="{CA2A36A4-307E-BA38-43DB-8A4234813358}"/>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DE33320-76E4-0249-8CA9-3902D97168FA}" type="slidenum">
              <a:rPr kumimoji="0" lang="en-US" altLang="en-US" sz="12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33</a:t>
            </a:fld>
            <a:endParaRPr kumimoji="0" lang="en-US" altLang="en-US" sz="12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spTree>
    <p:extLst>
      <p:ext uri="{BB962C8B-B14F-4D97-AF65-F5344CB8AC3E}">
        <p14:creationId xmlns:p14="http://schemas.microsoft.com/office/powerpoint/2010/main" val="3229802263"/>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724C12-0ED2-8B2A-5566-2E26E407470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AB2822D-9193-0FFB-3FA6-39A8C66F6F0D}"/>
              </a:ext>
            </a:extLst>
          </p:cNvPr>
          <p:cNvSpPr>
            <a:spLocks noGrp="1"/>
          </p:cNvSpPr>
          <p:nvPr>
            <p:ph type="title"/>
          </p:nvPr>
        </p:nvSpPr>
        <p:spPr>
          <a:xfrm>
            <a:off x="228600" y="152400"/>
            <a:ext cx="8610600" cy="727212"/>
          </a:xfrm>
        </p:spPr>
        <p:txBody>
          <a:bodyPr anchor="ctr"/>
          <a:lstStyle/>
          <a:p>
            <a:r>
              <a:rPr lang="en-US" sz="2600" b="1" dirty="0"/>
              <a:t>Bitflip Count of Double-Sided </a:t>
            </a:r>
            <a:r>
              <a:rPr lang="en-US" sz="2600" b="1" dirty="0" err="1"/>
              <a:t>RowHammer</a:t>
            </a:r>
            <a:r>
              <a:rPr lang="en-US" sz="2600" b="1" dirty="0"/>
              <a:t> I</a:t>
            </a:r>
          </a:p>
        </p:txBody>
      </p:sp>
      <p:sp>
        <p:nvSpPr>
          <p:cNvPr id="4" name="Slide Number Placeholder 3">
            <a:extLst>
              <a:ext uri="{FF2B5EF4-FFF2-40B4-BE49-F238E27FC236}">
                <a16:creationId xmlns:a16="http://schemas.microsoft.com/office/drawing/2014/main" id="{92310AA2-2996-02D8-0435-E0A8D367B2AC}"/>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DE33320-76E4-0249-8CA9-3902D97168FA}" type="slidenum">
              <a:rPr kumimoji="0" lang="en-US" altLang="en-US" sz="12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34</a:t>
            </a:fld>
            <a:endParaRPr kumimoji="0" lang="en-US" altLang="en-US" sz="12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sp>
        <p:nvSpPr>
          <p:cNvPr id="6" name="Content Placeholder 2">
            <a:extLst>
              <a:ext uri="{FF2B5EF4-FFF2-40B4-BE49-F238E27FC236}">
                <a16:creationId xmlns:a16="http://schemas.microsoft.com/office/drawing/2014/main" id="{F211D93F-E6E3-1FD8-D6AF-7053BE23D632}"/>
              </a:ext>
            </a:extLst>
          </p:cNvPr>
          <p:cNvSpPr txBox="1">
            <a:spLocks/>
          </p:cNvSpPr>
          <p:nvPr/>
        </p:nvSpPr>
        <p:spPr bwMode="auto">
          <a:xfrm>
            <a:off x="228600" y="970961"/>
            <a:ext cx="8610600" cy="5519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57175" indent="-257175" algn="l" rtl="0" eaLnBrk="0" fontAlgn="base" hangingPunct="0">
              <a:spcBef>
                <a:spcPct val="20000"/>
              </a:spcBef>
              <a:spcAft>
                <a:spcPct val="0"/>
              </a:spcAft>
              <a:buClr>
                <a:schemeClr val="accent1"/>
              </a:buClr>
              <a:buSzPct val="65000"/>
              <a:buFont typeface="Wingdings" pitchFamily="2" charset="2"/>
              <a:buChar char="n"/>
              <a:defRPr sz="1800">
                <a:solidFill>
                  <a:schemeClr val="tx1"/>
                </a:solidFill>
                <a:latin typeface="+mn-lt"/>
                <a:ea typeface="ＭＳ Ｐゴシック" charset="0"/>
                <a:cs typeface="ＭＳ Ｐゴシック" charset="0"/>
              </a:defRPr>
            </a:lvl1pPr>
            <a:lvl2pPr marL="502444" indent="-244079" algn="l" rtl="0" eaLnBrk="0" fontAlgn="base" hangingPunct="0">
              <a:spcBef>
                <a:spcPct val="20000"/>
              </a:spcBef>
              <a:spcAft>
                <a:spcPct val="0"/>
              </a:spcAft>
              <a:buClr>
                <a:schemeClr val="accent2"/>
              </a:buClr>
              <a:buSzPct val="60000"/>
              <a:buFont typeface="Wingdings" pitchFamily="2" charset="2"/>
              <a:buChar char="q"/>
              <a:defRPr sz="1650">
                <a:solidFill>
                  <a:schemeClr val="tx1"/>
                </a:solidFill>
                <a:latin typeface="+mn-lt"/>
                <a:ea typeface="ＭＳ Ｐゴシック" pitchFamily="-106" charset="-128"/>
              </a:defRPr>
            </a:lvl2pPr>
            <a:lvl3pPr marL="766763" indent="-263129" algn="l" rtl="0" eaLnBrk="0" fontAlgn="base" hangingPunct="0">
              <a:spcBef>
                <a:spcPct val="20000"/>
              </a:spcBef>
              <a:spcAft>
                <a:spcPct val="0"/>
              </a:spcAft>
              <a:buClr>
                <a:schemeClr val="accent1"/>
              </a:buClr>
              <a:buSzPct val="65000"/>
              <a:buFont typeface="Wingdings" pitchFamily="2" charset="2"/>
              <a:buChar char="n"/>
              <a:defRPr sz="1500">
                <a:solidFill>
                  <a:schemeClr val="tx1"/>
                </a:solidFill>
                <a:latin typeface="+mn-lt"/>
                <a:ea typeface="ＭＳ Ｐゴシック" pitchFamily="-106" charset="-128"/>
              </a:defRPr>
            </a:lvl3pPr>
            <a:lvl4pPr marL="1004888" indent="-23693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260872" indent="-254794" algn="l" rtl="0" eaLnBrk="0" fontAlgn="base" hangingPunct="0">
              <a:spcBef>
                <a:spcPct val="20000"/>
              </a:spcBef>
              <a:spcAft>
                <a:spcPct val="0"/>
              </a:spcAft>
              <a:buClr>
                <a:schemeClr val="accent1"/>
              </a:buClr>
              <a:buSzPct val="75000"/>
              <a:buFont typeface="Wingdings" pitchFamily="2" charset="2"/>
              <a:buChar char="§"/>
              <a:defRPr sz="1200">
                <a:solidFill>
                  <a:schemeClr val="tx1"/>
                </a:solidFill>
                <a:latin typeface="+mn-lt"/>
                <a:ea typeface="ＭＳ Ｐゴシック" pitchFamily="-106" charset="-128"/>
              </a:defRPr>
            </a:lvl5pPr>
            <a:lvl6pPr marL="16037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9pPr>
          </a:lstStyle>
          <a:p>
            <a:pPr>
              <a:spcBef>
                <a:spcPts val="600"/>
              </a:spcBef>
            </a:pPr>
            <a:r>
              <a:rPr lang="en-US" sz="2000" b="1" dirty="0"/>
              <a:t>Access Pattern: </a:t>
            </a:r>
            <a:r>
              <a:rPr lang="en-US" sz="2000" dirty="0"/>
              <a:t>Double-Sided </a:t>
            </a:r>
            <a:r>
              <a:rPr lang="en-US" sz="2000" dirty="0" err="1"/>
              <a:t>RowHammer</a:t>
            </a:r>
            <a:endParaRPr lang="en-US" sz="2000" dirty="0"/>
          </a:p>
          <a:p>
            <a:pPr>
              <a:spcBef>
                <a:spcPts val="600"/>
              </a:spcBef>
            </a:pPr>
            <a:r>
              <a:rPr lang="en-US" sz="2000" b="1" dirty="0"/>
              <a:t>Data Pattern: </a:t>
            </a:r>
            <a:r>
              <a:rPr lang="en-US" sz="2000" dirty="0"/>
              <a:t>All physical 1 (or 0) in the victim rows, All physical 0 </a:t>
            </a:r>
            <a:br>
              <a:rPr lang="en-US" sz="2000" dirty="0"/>
            </a:br>
            <a:r>
              <a:rPr lang="en-US" sz="2000" dirty="0"/>
              <a:t>(or 1) in the aggressor rows</a:t>
            </a:r>
            <a:endParaRPr lang="en-US" sz="2000" b="1" dirty="0"/>
          </a:p>
          <a:p>
            <a:pPr>
              <a:spcBef>
                <a:spcPts val="600"/>
              </a:spcBef>
            </a:pPr>
            <a:r>
              <a:rPr lang="en-US" sz="2000" b="1" dirty="0"/>
              <a:t>Key Metric: Per-Row Bitflip Count</a:t>
            </a:r>
            <a:r>
              <a:rPr lang="en-US" sz="2000" dirty="0"/>
              <a:t>, after hammering each aggressor row for a sufficiently high number of times (500K)</a:t>
            </a:r>
          </a:p>
        </p:txBody>
      </p:sp>
      <p:pic>
        <p:nvPicPr>
          <p:cNvPr id="10" name="Picture 9">
            <a:extLst>
              <a:ext uri="{FF2B5EF4-FFF2-40B4-BE49-F238E27FC236}">
                <a16:creationId xmlns:a16="http://schemas.microsoft.com/office/drawing/2014/main" id="{9495EE29-5C90-6DCB-23A7-BFA3BA923F63}"/>
              </a:ext>
            </a:extLst>
          </p:cNvPr>
          <p:cNvPicPr>
            <a:picLocks noChangeAspect="1"/>
          </p:cNvPicPr>
          <p:nvPr/>
        </p:nvPicPr>
        <p:blipFill>
          <a:blip r:embed="rId2">
            <a:extLst>
              <a:ext uri="{28A0092B-C50C-407E-A947-70E740481C1C}">
                <a14:useLocalDpi xmlns:a14="http://schemas.microsoft.com/office/drawing/2010/main" val="0"/>
              </a:ext>
            </a:extLst>
          </a:blip>
          <a:srcRect t="435" b="-7612"/>
          <a:stretch/>
        </p:blipFill>
        <p:spPr>
          <a:xfrm>
            <a:off x="1981185" y="2736106"/>
            <a:ext cx="4761986" cy="3810744"/>
          </a:xfrm>
          <a:prstGeom prst="rect">
            <a:avLst/>
          </a:prstGeom>
        </p:spPr>
      </p:pic>
    </p:spTree>
    <p:extLst>
      <p:ext uri="{BB962C8B-B14F-4D97-AF65-F5344CB8AC3E}">
        <p14:creationId xmlns:p14="http://schemas.microsoft.com/office/powerpoint/2010/main" val="134906453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629D2F-7714-D838-E42E-85F9A891AA6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9EACFDD-CF47-6E88-FE95-83C69E3528F9}"/>
              </a:ext>
            </a:extLst>
          </p:cNvPr>
          <p:cNvSpPr>
            <a:spLocks noGrp="1"/>
          </p:cNvSpPr>
          <p:nvPr>
            <p:ph type="title"/>
          </p:nvPr>
        </p:nvSpPr>
        <p:spPr>
          <a:xfrm>
            <a:off x="228600" y="152400"/>
            <a:ext cx="8610600" cy="727212"/>
          </a:xfrm>
        </p:spPr>
        <p:txBody>
          <a:bodyPr anchor="ctr"/>
          <a:lstStyle/>
          <a:p>
            <a:r>
              <a:rPr lang="en-US" sz="2600" b="1" dirty="0"/>
              <a:t>Bitflip Count of Double-Sided </a:t>
            </a:r>
            <a:r>
              <a:rPr lang="en-US" sz="2600" b="1" dirty="0" err="1"/>
              <a:t>RowHammer</a:t>
            </a:r>
            <a:r>
              <a:rPr lang="en-US" sz="2600" b="1" dirty="0"/>
              <a:t> I</a:t>
            </a:r>
          </a:p>
        </p:txBody>
      </p:sp>
      <p:sp>
        <p:nvSpPr>
          <p:cNvPr id="4" name="Slide Number Placeholder 3">
            <a:extLst>
              <a:ext uri="{FF2B5EF4-FFF2-40B4-BE49-F238E27FC236}">
                <a16:creationId xmlns:a16="http://schemas.microsoft.com/office/drawing/2014/main" id="{FBC1D105-317B-D9ED-527E-DBD5EBE171A9}"/>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DE33320-76E4-0249-8CA9-3902D97168FA}" type="slidenum">
              <a:rPr kumimoji="0" lang="en-US" altLang="en-US" sz="12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35</a:t>
            </a:fld>
            <a:endParaRPr kumimoji="0" lang="en-US" altLang="en-US" sz="12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sp>
        <p:nvSpPr>
          <p:cNvPr id="6" name="Content Placeholder 2">
            <a:extLst>
              <a:ext uri="{FF2B5EF4-FFF2-40B4-BE49-F238E27FC236}">
                <a16:creationId xmlns:a16="http://schemas.microsoft.com/office/drawing/2014/main" id="{6E4E7238-B0EC-A027-BA63-D809303E03DF}"/>
              </a:ext>
            </a:extLst>
          </p:cNvPr>
          <p:cNvSpPr txBox="1">
            <a:spLocks/>
          </p:cNvSpPr>
          <p:nvPr/>
        </p:nvSpPr>
        <p:spPr bwMode="auto">
          <a:xfrm>
            <a:off x="228600" y="970961"/>
            <a:ext cx="8610600" cy="5519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57175" indent="-257175" algn="l" rtl="0" eaLnBrk="0" fontAlgn="base" hangingPunct="0">
              <a:spcBef>
                <a:spcPct val="20000"/>
              </a:spcBef>
              <a:spcAft>
                <a:spcPct val="0"/>
              </a:spcAft>
              <a:buClr>
                <a:schemeClr val="accent1"/>
              </a:buClr>
              <a:buSzPct val="65000"/>
              <a:buFont typeface="Wingdings" pitchFamily="2" charset="2"/>
              <a:buChar char="n"/>
              <a:defRPr sz="1800">
                <a:solidFill>
                  <a:schemeClr val="tx1"/>
                </a:solidFill>
                <a:latin typeface="+mn-lt"/>
                <a:ea typeface="ＭＳ Ｐゴシック" charset="0"/>
                <a:cs typeface="ＭＳ Ｐゴシック" charset="0"/>
              </a:defRPr>
            </a:lvl1pPr>
            <a:lvl2pPr marL="502444" indent="-244079" algn="l" rtl="0" eaLnBrk="0" fontAlgn="base" hangingPunct="0">
              <a:spcBef>
                <a:spcPct val="20000"/>
              </a:spcBef>
              <a:spcAft>
                <a:spcPct val="0"/>
              </a:spcAft>
              <a:buClr>
                <a:schemeClr val="accent2"/>
              </a:buClr>
              <a:buSzPct val="60000"/>
              <a:buFont typeface="Wingdings" pitchFamily="2" charset="2"/>
              <a:buChar char="q"/>
              <a:defRPr sz="1650">
                <a:solidFill>
                  <a:schemeClr val="tx1"/>
                </a:solidFill>
                <a:latin typeface="+mn-lt"/>
                <a:ea typeface="ＭＳ Ｐゴシック" pitchFamily="-106" charset="-128"/>
              </a:defRPr>
            </a:lvl2pPr>
            <a:lvl3pPr marL="766763" indent="-263129" algn="l" rtl="0" eaLnBrk="0" fontAlgn="base" hangingPunct="0">
              <a:spcBef>
                <a:spcPct val="20000"/>
              </a:spcBef>
              <a:spcAft>
                <a:spcPct val="0"/>
              </a:spcAft>
              <a:buClr>
                <a:schemeClr val="accent1"/>
              </a:buClr>
              <a:buSzPct val="65000"/>
              <a:buFont typeface="Wingdings" pitchFamily="2" charset="2"/>
              <a:buChar char="n"/>
              <a:defRPr sz="1500">
                <a:solidFill>
                  <a:schemeClr val="tx1"/>
                </a:solidFill>
                <a:latin typeface="+mn-lt"/>
                <a:ea typeface="ＭＳ Ｐゴシック" pitchFamily="-106" charset="-128"/>
              </a:defRPr>
            </a:lvl3pPr>
            <a:lvl4pPr marL="1004888" indent="-23693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260872" indent="-254794" algn="l" rtl="0" eaLnBrk="0" fontAlgn="base" hangingPunct="0">
              <a:spcBef>
                <a:spcPct val="20000"/>
              </a:spcBef>
              <a:spcAft>
                <a:spcPct val="0"/>
              </a:spcAft>
              <a:buClr>
                <a:schemeClr val="accent1"/>
              </a:buClr>
              <a:buSzPct val="75000"/>
              <a:buFont typeface="Wingdings" pitchFamily="2" charset="2"/>
              <a:buChar char="§"/>
              <a:defRPr sz="1200">
                <a:solidFill>
                  <a:schemeClr val="tx1"/>
                </a:solidFill>
                <a:latin typeface="+mn-lt"/>
                <a:ea typeface="ＭＳ Ｐゴシック" pitchFamily="-106" charset="-128"/>
              </a:defRPr>
            </a:lvl5pPr>
            <a:lvl6pPr marL="16037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9pPr>
          </a:lstStyle>
          <a:p>
            <a:pPr>
              <a:spcBef>
                <a:spcPts val="600"/>
              </a:spcBef>
            </a:pPr>
            <a:r>
              <a:rPr lang="en-US" sz="2000" b="1" dirty="0"/>
              <a:t>Access Pattern: </a:t>
            </a:r>
            <a:r>
              <a:rPr lang="en-US" sz="2000" dirty="0"/>
              <a:t>Double-Sided </a:t>
            </a:r>
            <a:r>
              <a:rPr lang="en-US" sz="2000" dirty="0" err="1"/>
              <a:t>RowHammer</a:t>
            </a:r>
            <a:endParaRPr lang="en-US" sz="2000" dirty="0"/>
          </a:p>
          <a:p>
            <a:pPr>
              <a:spcBef>
                <a:spcPts val="600"/>
              </a:spcBef>
            </a:pPr>
            <a:r>
              <a:rPr lang="en-US" sz="2000" b="1" dirty="0"/>
              <a:t>Data Pattern: </a:t>
            </a:r>
            <a:r>
              <a:rPr lang="en-US" sz="2000" dirty="0"/>
              <a:t>All physical 1 (or 0) in the victim rows, All physical 0 </a:t>
            </a:r>
            <a:br>
              <a:rPr lang="en-US" sz="2000" dirty="0"/>
            </a:br>
            <a:r>
              <a:rPr lang="en-US" sz="2000" dirty="0"/>
              <a:t>(or 1) in the aggressor rows</a:t>
            </a:r>
            <a:endParaRPr lang="en-US" sz="2000" b="1" dirty="0"/>
          </a:p>
          <a:p>
            <a:pPr>
              <a:spcBef>
                <a:spcPts val="600"/>
              </a:spcBef>
            </a:pPr>
            <a:r>
              <a:rPr lang="en-US" sz="2000" b="1" dirty="0"/>
              <a:t>Key Metric: Per-Row Bitflip Count</a:t>
            </a:r>
            <a:r>
              <a:rPr lang="en-US" sz="2000" dirty="0"/>
              <a:t>, after hammering each aggressor row for a sufficiently high number of times (500K)</a:t>
            </a:r>
          </a:p>
        </p:txBody>
      </p:sp>
      <p:pic>
        <p:nvPicPr>
          <p:cNvPr id="3" name="Picture 2">
            <a:extLst>
              <a:ext uri="{FF2B5EF4-FFF2-40B4-BE49-F238E27FC236}">
                <a16:creationId xmlns:a16="http://schemas.microsoft.com/office/drawing/2014/main" id="{205F5AEA-F0F5-27BD-9133-EDE7FCF8398D}"/>
              </a:ext>
            </a:extLst>
          </p:cNvPr>
          <p:cNvPicPr>
            <a:picLocks noChangeAspect="1"/>
          </p:cNvPicPr>
          <p:nvPr/>
        </p:nvPicPr>
        <p:blipFill>
          <a:blip r:embed="rId2"/>
          <a:srcRect t="1134"/>
          <a:stretch/>
        </p:blipFill>
        <p:spPr>
          <a:xfrm>
            <a:off x="1450863" y="2743200"/>
            <a:ext cx="6242273" cy="3680460"/>
          </a:xfrm>
          <a:prstGeom prst="rect">
            <a:avLst/>
          </a:prstGeom>
        </p:spPr>
      </p:pic>
    </p:spTree>
    <p:extLst>
      <p:ext uri="{BB962C8B-B14F-4D97-AF65-F5344CB8AC3E}">
        <p14:creationId xmlns:p14="http://schemas.microsoft.com/office/powerpoint/2010/main" val="43046541"/>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C4C537-BA8A-6A34-2125-9EA2722C23F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21C4144-B703-C435-1A74-2660868FE2B0}"/>
              </a:ext>
            </a:extLst>
          </p:cNvPr>
          <p:cNvSpPr>
            <a:spLocks noGrp="1"/>
          </p:cNvSpPr>
          <p:nvPr>
            <p:ph type="title"/>
          </p:nvPr>
        </p:nvSpPr>
        <p:spPr>
          <a:xfrm>
            <a:off x="228600" y="152400"/>
            <a:ext cx="8610600" cy="727212"/>
          </a:xfrm>
        </p:spPr>
        <p:txBody>
          <a:bodyPr anchor="ctr"/>
          <a:lstStyle/>
          <a:p>
            <a:r>
              <a:rPr lang="en-US" sz="2600" b="1" dirty="0"/>
              <a:t>Bitflip Count of Double-Sided </a:t>
            </a:r>
            <a:r>
              <a:rPr lang="en-US" sz="2600" b="1" dirty="0" err="1"/>
              <a:t>RowHammer</a:t>
            </a:r>
            <a:r>
              <a:rPr lang="en-US" sz="2600" b="1" dirty="0"/>
              <a:t> II</a:t>
            </a:r>
          </a:p>
        </p:txBody>
      </p:sp>
      <p:sp>
        <p:nvSpPr>
          <p:cNvPr id="4" name="Slide Number Placeholder 3">
            <a:extLst>
              <a:ext uri="{FF2B5EF4-FFF2-40B4-BE49-F238E27FC236}">
                <a16:creationId xmlns:a16="http://schemas.microsoft.com/office/drawing/2014/main" id="{8F53642E-7EE9-B234-53AC-793AAEDDF3A1}"/>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DE33320-76E4-0249-8CA9-3902D97168FA}" type="slidenum">
              <a:rPr kumimoji="0" lang="en-US" altLang="en-US" sz="12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36</a:t>
            </a:fld>
            <a:endParaRPr kumimoji="0" lang="en-US" altLang="en-US" sz="12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sp>
        <p:nvSpPr>
          <p:cNvPr id="6" name="Content Placeholder 2">
            <a:extLst>
              <a:ext uri="{FF2B5EF4-FFF2-40B4-BE49-F238E27FC236}">
                <a16:creationId xmlns:a16="http://schemas.microsoft.com/office/drawing/2014/main" id="{705C0CEB-671D-F49F-9DE5-C0A4119D3216}"/>
              </a:ext>
            </a:extLst>
          </p:cNvPr>
          <p:cNvSpPr txBox="1">
            <a:spLocks/>
          </p:cNvSpPr>
          <p:nvPr/>
        </p:nvSpPr>
        <p:spPr bwMode="auto">
          <a:xfrm>
            <a:off x="228600" y="970961"/>
            <a:ext cx="8610600" cy="5519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57175" indent="-257175" algn="l" rtl="0" eaLnBrk="0" fontAlgn="base" hangingPunct="0">
              <a:spcBef>
                <a:spcPct val="20000"/>
              </a:spcBef>
              <a:spcAft>
                <a:spcPct val="0"/>
              </a:spcAft>
              <a:buClr>
                <a:schemeClr val="accent1"/>
              </a:buClr>
              <a:buSzPct val="65000"/>
              <a:buFont typeface="Wingdings" pitchFamily="2" charset="2"/>
              <a:buChar char="n"/>
              <a:defRPr sz="1800">
                <a:solidFill>
                  <a:schemeClr val="tx1"/>
                </a:solidFill>
                <a:latin typeface="+mn-lt"/>
                <a:ea typeface="ＭＳ Ｐゴシック" charset="0"/>
                <a:cs typeface="ＭＳ Ｐゴシック" charset="0"/>
              </a:defRPr>
            </a:lvl1pPr>
            <a:lvl2pPr marL="502444" indent="-244079" algn="l" rtl="0" eaLnBrk="0" fontAlgn="base" hangingPunct="0">
              <a:spcBef>
                <a:spcPct val="20000"/>
              </a:spcBef>
              <a:spcAft>
                <a:spcPct val="0"/>
              </a:spcAft>
              <a:buClr>
                <a:schemeClr val="accent2"/>
              </a:buClr>
              <a:buSzPct val="60000"/>
              <a:buFont typeface="Wingdings" pitchFamily="2" charset="2"/>
              <a:buChar char="q"/>
              <a:defRPr sz="1650">
                <a:solidFill>
                  <a:schemeClr val="tx1"/>
                </a:solidFill>
                <a:latin typeface="+mn-lt"/>
                <a:ea typeface="ＭＳ Ｐゴシック" pitchFamily="-106" charset="-128"/>
              </a:defRPr>
            </a:lvl2pPr>
            <a:lvl3pPr marL="766763" indent="-263129" algn="l" rtl="0" eaLnBrk="0" fontAlgn="base" hangingPunct="0">
              <a:spcBef>
                <a:spcPct val="20000"/>
              </a:spcBef>
              <a:spcAft>
                <a:spcPct val="0"/>
              </a:spcAft>
              <a:buClr>
                <a:schemeClr val="accent1"/>
              </a:buClr>
              <a:buSzPct val="65000"/>
              <a:buFont typeface="Wingdings" pitchFamily="2" charset="2"/>
              <a:buChar char="n"/>
              <a:defRPr sz="1500">
                <a:solidFill>
                  <a:schemeClr val="tx1"/>
                </a:solidFill>
                <a:latin typeface="+mn-lt"/>
                <a:ea typeface="ＭＳ Ｐゴシック" pitchFamily="-106" charset="-128"/>
              </a:defRPr>
            </a:lvl3pPr>
            <a:lvl4pPr marL="1004888" indent="-23693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260872" indent="-254794" algn="l" rtl="0" eaLnBrk="0" fontAlgn="base" hangingPunct="0">
              <a:spcBef>
                <a:spcPct val="20000"/>
              </a:spcBef>
              <a:spcAft>
                <a:spcPct val="0"/>
              </a:spcAft>
              <a:buClr>
                <a:schemeClr val="accent1"/>
              </a:buClr>
              <a:buSzPct val="75000"/>
              <a:buFont typeface="Wingdings" pitchFamily="2" charset="2"/>
              <a:buChar char="§"/>
              <a:defRPr sz="1200">
                <a:solidFill>
                  <a:schemeClr val="tx1"/>
                </a:solidFill>
                <a:latin typeface="+mn-lt"/>
                <a:ea typeface="ＭＳ Ｐゴシック" pitchFamily="-106" charset="-128"/>
              </a:defRPr>
            </a:lvl5pPr>
            <a:lvl6pPr marL="16037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9pPr>
          </a:lstStyle>
          <a:p>
            <a:pPr>
              <a:spcBef>
                <a:spcPts val="600"/>
              </a:spcBef>
            </a:pPr>
            <a:r>
              <a:rPr lang="en-US" sz="2000" b="1" dirty="0"/>
              <a:t>Average bitflip count (across all victim rows) of 0</a:t>
            </a:r>
            <a:r>
              <a:rPr lang="en-US" sz="2000" b="1" dirty="0">
                <a:sym typeface="Wingdings" panose="05000000000000000000" pitchFamily="2" charset="2"/>
              </a:rPr>
              <a:t></a:t>
            </a:r>
            <a:r>
              <a:rPr lang="en-US" sz="2000" b="1" dirty="0"/>
              <a:t>1 and </a:t>
            </a:r>
            <a:r>
              <a:rPr lang="en-US" sz="2000" b="1" dirty="0">
                <a:latin typeface="+mn-lt"/>
              </a:rPr>
              <a:t>1</a:t>
            </a:r>
            <a:r>
              <a:rPr lang="en-US" sz="2000" b="1" dirty="0">
                <a:latin typeface="+mn-lt"/>
                <a:sym typeface="Wingdings" panose="05000000000000000000" pitchFamily="2" charset="2"/>
              </a:rPr>
              <a:t>0</a:t>
            </a:r>
            <a:r>
              <a:rPr lang="en-US" sz="2000" b="1" dirty="0"/>
              <a:t> bitflips (Double-Sided </a:t>
            </a:r>
            <a:r>
              <a:rPr lang="en-US" sz="2000" b="1" dirty="0" err="1"/>
              <a:t>RowHammer</a:t>
            </a:r>
            <a:r>
              <a:rPr lang="en-US" sz="2000" b="1" dirty="0"/>
              <a:t>)</a:t>
            </a:r>
            <a:endParaRPr lang="en-US" dirty="0"/>
          </a:p>
        </p:txBody>
      </p:sp>
      <p:pic>
        <p:nvPicPr>
          <p:cNvPr id="5" name="Picture 4">
            <a:extLst>
              <a:ext uri="{FF2B5EF4-FFF2-40B4-BE49-F238E27FC236}">
                <a16:creationId xmlns:a16="http://schemas.microsoft.com/office/drawing/2014/main" id="{DE526FB8-2B13-E016-997D-C1F4883482FB}"/>
              </a:ext>
            </a:extLst>
          </p:cNvPr>
          <p:cNvPicPr>
            <a:picLocks noChangeAspect="1"/>
          </p:cNvPicPr>
          <p:nvPr/>
        </p:nvPicPr>
        <p:blipFill>
          <a:blip r:embed="rId2"/>
          <a:stretch>
            <a:fillRect/>
          </a:stretch>
        </p:blipFill>
        <p:spPr>
          <a:xfrm>
            <a:off x="895350" y="1793304"/>
            <a:ext cx="7353300" cy="3611255"/>
          </a:xfrm>
          <a:prstGeom prst="rect">
            <a:avLst/>
          </a:prstGeom>
        </p:spPr>
      </p:pic>
      <p:sp>
        <p:nvSpPr>
          <p:cNvPr id="7" name="Rectangle 6">
            <a:extLst>
              <a:ext uri="{FF2B5EF4-FFF2-40B4-BE49-F238E27FC236}">
                <a16:creationId xmlns:a16="http://schemas.microsoft.com/office/drawing/2014/main" id="{764FAC3F-09AB-CC6B-C748-9CC0F5416F3E}"/>
              </a:ext>
            </a:extLst>
          </p:cNvPr>
          <p:cNvSpPr/>
          <p:nvPr/>
        </p:nvSpPr>
        <p:spPr bwMode="auto">
          <a:xfrm>
            <a:off x="985090" y="3848428"/>
            <a:ext cx="5843882" cy="262819"/>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endParaRPr>
          </a:p>
        </p:txBody>
      </p:sp>
      <p:sp>
        <p:nvSpPr>
          <p:cNvPr id="8" name="Rectangle 7">
            <a:extLst>
              <a:ext uri="{FF2B5EF4-FFF2-40B4-BE49-F238E27FC236}">
                <a16:creationId xmlns:a16="http://schemas.microsoft.com/office/drawing/2014/main" id="{13E99FAA-5FD1-0E17-D33F-1D5CAB7EDC6F}"/>
              </a:ext>
            </a:extLst>
          </p:cNvPr>
          <p:cNvSpPr/>
          <p:nvPr/>
        </p:nvSpPr>
        <p:spPr bwMode="auto">
          <a:xfrm>
            <a:off x="7166032" y="3534436"/>
            <a:ext cx="745558" cy="627983"/>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endParaRPr>
          </a:p>
        </p:txBody>
      </p:sp>
      <p:sp>
        <p:nvSpPr>
          <p:cNvPr id="9" name="Content Placeholder 2">
            <a:extLst>
              <a:ext uri="{FF2B5EF4-FFF2-40B4-BE49-F238E27FC236}">
                <a16:creationId xmlns:a16="http://schemas.microsoft.com/office/drawing/2014/main" id="{6B5A825E-47B6-6110-A5D9-31D4FABCD51B}"/>
              </a:ext>
            </a:extLst>
          </p:cNvPr>
          <p:cNvSpPr txBox="1">
            <a:spLocks/>
          </p:cNvSpPr>
          <p:nvPr/>
        </p:nvSpPr>
        <p:spPr>
          <a:xfrm>
            <a:off x="0" y="5481658"/>
            <a:ext cx="9144000" cy="889652"/>
          </a:xfrm>
          <a:prstGeom prst="rect">
            <a:avLst/>
          </a:prstGeom>
          <a:solidFill>
            <a:srgbClr val="E9EEF2"/>
          </a:solidFill>
          <a:ln w="28575">
            <a:solidFill>
              <a:schemeClr val="tx1"/>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None/>
            </a:pPr>
            <a:r>
              <a:rPr lang="en-GB" sz="2400" b="1" dirty="0">
                <a:latin typeface="+mn-lt"/>
              </a:rPr>
              <a:t>Real-Chip </a:t>
            </a:r>
            <a:r>
              <a:rPr lang="en-GB" sz="2400" b="1" dirty="0" err="1">
                <a:latin typeface="+mn-lt"/>
              </a:rPr>
              <a:t>Obsv</a:t>
            </a:r>
            <a:r>
              <a:rPr lang="en-GB" sz="2400" b="1" dirty="0">
                <a:latin typeface="+mn-lt"/>
              </a:rPr>
              <a:t>. 3: </a:t>
            </a:r>
            <a:r>
              <a:rPr lang="en-GB" sz="2400" dirty="0">
                <a:latin typeface="+mn-lt"/>
              </a:rPr>
              <a:t>With sufficiently many hammers, </a:t>
            </a:r>
            <a:r>
              <a:rPr lang="en-US" sz="2400" dirty="0">
                <a:latin typeface="+mn-lt"/>
              </a:rPr>
              <a:t>Double-Sided </a:t>
            </a:r>
            <a:r>
              <a:rPr lang="en-US" sz="2400" dirty="0" err="1">
                <a:latin typeface="+mn-lt"/>
              </a:rPr>
              <a:t>RowHammer</a:t>
            </a:r>
            <a:r>
              <a:rPr lang="en-US" sz="2400" dirty="0">
                <a:latin typeface="+mn-lt"/>
              </a:rPr>
              <a:t> induces more 1</a:t>
            </a:r>
            <a:r>
              <a:rPr lang="en-US" sz="2400" dirty="0">
                <a:latin typeface="+mn-lt"/>
                <a:sym typeface="Wingdings" panose="05000000000000000000" pitchFamily="2" charset="2"/>
              </a:rPr>
              <a:t>0 </a:t>
            </a:r>
            <a:r>
              <a:rPr lang="en-US" sz="2400" dirty="0">
                <a:latin typeface="+mn-lt"/>
              </a:rPr>
              <a:t>than </a:t>
            </a:r>
            <a:r>
              <a:rPr lang="en-US" sz="2400" dirty="0"/>
              <a:t>0</a:t>
            </a:r>
            <a:r>
              <a:rPr lang="en-US" sz="2400" dirty="0">
                <a:sym typeface="Wingdings" panose="05000000000000000000" pitchFamily="2" charset="2"/>
              </a:rPr>
              <a:t></a:t>
            </a:r>
            <a:r>
              <a:rPr lang="en-US" sz="2400" dirty="0"/>
              <a:t>1 </a:t>
            </a:r>
            <a:r>
              <a:rPr lang="en-US" sz="2400" dirty="0">
                <a:latin typeface="+mn-lt"/>
              </a:rPr>
              <a:t>bitflips</a:t>
            </a:r>
            <a:endParaRPr lang="en-GB" sz="2400" dirty="0">
              <a:latin typeface="+mn-lt"/>
            </a:endParaRPr>
          </a:p>
        </p:txBody>
      </p:sp>
    </p:spTree>
    <p:extLst>
      <p:ext uri="{BB962C8B-B14F-4D97-AF65-F5344CB8AC3E}">
        <p14:creationId xmlns:p14="http://schemas.microsoft.com/office/powerpoint/2010/main" val="228987993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6C295A-405D-A5A6-F62F-E5D0749BE9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4E4991-F2ED-3730-1270-EB147E46F8D9}"/>
              </a:ext>
            </a:extLst>
          </p:cNvPr>
          <p:cNvSpPr>
            <a:spLocks noGrp="1"/>
          </p:cNvSpPr>
          <p:nvPr>
            <p:ph type="title"/>
          </p:nvPr>
        </p:nvSpPr>
        <p:spPr>
          <a:xfrm>
            <a:off x="228600" y="152400"/>
            <a:ext cx="8610600" cy="727212"/>
          </a:xfrm>
        </p:spPr>
        <p:txBody>
          <a:bodyPr anchor="ctr"/>
          <a:lstStyle/>
          <a:p>
            <a:r>
              <a:rPr lang="en-US" sz="2600" b="1" dirty="0"/>
              <a:t>Bitflip Count of Double-Sided </a:t>
            </a:r>
            <a:r>
              <a:rPr lang="en-US" sz="2600" b="1" dirty="0" err="1"/>
              <a:t>RowHammer</a:t>
            </a:r>
            <a:r>
              <a:rPr lang="en-US" sz="2600" b="1" dirty="0"/>
              <a:t> III</a:t>
            </a:r>
          </a:p>
        </p:txBody>
      </p:sp>
      <p:sp>
        <p:nvSpPr>
          <p:cNvPr id="4" name="Slide Number Placeholder 3">
            <a:extLst>
              <a:ext uri="{FF2B5EF4-FFF2-40B4-BE49-F238E27FC236}">
                <a16:creationId xmlns:a16="http://schemas.microsoft.com/office/drawing/2014/main" id="{4870F681-A61B-8F0E-904B-DDBF86A5423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DE33320-76E4-0249-8CA9-3902D97168FA}" type="slidenum">
              <a:rPr kumimoji="0" lang="en-US" altLang="en-US" sz="12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37</a:t>
            </a:fld>
            <a:endParaRPr kumimoji="0" lang="en-US" altLang="en-US" sz="12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sp>
        <p:nvSpPr>
          <p:cNvPr id="6" name="Content Placeholder 2">
            <a:extLst>
              <a:ext uri="{FF2B5EF4-FFF2-40B4-BE49-F238E27FC236}">
                <a16:creationId xmlns:a16="http://schemas.microsoft.com/office/drawing/2014/main" id="{1468444E-BA8D-BFB5-0BC3-618E4BD03D25}"/>
              </a:ext>
            </a:extLst>
          </p:cNvPr>
          <p:cNvSpPr txBox="1">
            <a:spLocks/>
          </p:cNvSpPr>
          <p:nvPr/>
        </p:nvSpPr>
        <p:spPr bwMode="auto">
          <a:xfrm>
            <a:off x="228600" y="970961"/>
            <a:ext cx="8610600" cy="5519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57175" indent="-257175" algn="l" rtl="0" eaLnBrk="0" fontAlgn="base" hangingPunct="0">
              <a:spcBef>
                <a:spcPct val="20000"/>
              </a:spcBef>
              <a:spcAft>
                <a:spcPct val="0"/>
              </a:spcAft>
              <a:buClr>
                <a:schemeClr val="accent1"/>
              </a:buClr>
              <a:buSzPct val="65000"/>
              <a:buFont typeface="Wingdings" pitchFamily="2" charset="2"/>
              <a:buChar char="n"/>
              <a:defRPr sz="1800">
                <a:solidFill>
                  <a:schemeClr val="tx1"/>
                </a:solidFill>
                <a:latin typeface="+mn-lt"/>
                <a:ea typeface="ＭＳ Ｐゴシック" charset="0"/>
                <a:cs typeface="ＭＳ Ｐゴシック" charset="0"/>
              </a:defRPr>
            </a:lvl1pPr>
            <a:lvl2pPr marL="502444" indent="-244079" algn="l" rtl="0" eaLnBrk="0" fontAlgn="base" hangingPunct="0">
              <a:spcBef>
                <a:spcPct val="20000"/>
              </a:spcBef>
              <a:spcAft>
                <a:spcPct val="0"/>
              </a:spcAft>
              <a:buClr>
                <a:schemeClr val="accent2"/>
              </a:buClr>
              <a:buSzPct val="60000"/>
              <a:buFont typeface="Wingdings" pitchFamily="2" charset="2"/>
              <a:buChar char="q"/>
              <a:defRPr sz="1650">
                <a:solidFill>
                  <a:schemeClr val="tx1"/>
                </a:solidFill>
                <a:latin typeface="+mn-lt"/>
                <a:ea typeface="ＭＳ Ｐゴシック" pitchFamily="-106" charset="-128"/>
              </a:defRPr>
            </a:lvl2pPr>
            <a:lvl3pPr marL="766763" indent="-263129" algn="l" rtl="0" eaLnBrk="0" fontAlgn="base" hangingPunct="0">
              <a:spcBef>
                <a:spcPct val="20000"/>
              </a:spcBef>
              <a:spcAft>
                <a:spcPct val="0"/>
              </a:spcAft>
              <a:buClr>
                <a:schemeClr val="accent1"/>
              </a:buClr>
              <a:buSzPct val="65000"/>
              <a:buFont typeface="Wingdings" pitchFamily="2" charset="2"/>
              <a:buChar char="n"/>
              <a:defRPr sz="1500">
                <a:solidFill>
                  <a:schemeClr val="tx1"/>
                </a:solidFill>
                <a:latin typeface="+mn-lt"/>
                <a:ea typeface="ＭＳ Ｐゴシック" pitchFamily="-106" charset="-128"/>
              </a:defRPr>
            </a:lvl3pPr>
            <a:lvl4pPr marL="1004888" indent="-23693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260872" indent="-254794" algn="l" rtl="0" eaLnBrk="0" fontAlgn="base" hangingPunct="0">
              <a:spcBef>
                <a:spcPct val="20000"/>
              </a:spcBef>
              <a:spcAft>
                <a:spcPct val="0"/>
              </a:spcAft>
              <a:buClr>
                <a:schemeClr val="accent1"/>
              </a:buClr>
              <a:buSzPct val="75000"/>
              <a:buFont typeface="Wingdings" pitchFamily="2" charset="2"/>
              <a:buChar char="§"/>
              <a:defRPr sz="1200">
                <a:solidFill>
                  <a:schemeClr val="tx1"/>
                </a:solidFill>
                <a:latin typeface="+mn-lt"/>
                <a:ea typeface="ＭＳ Ｐゴシック" pitchFamily="-106" charset="-128"/>
              </a:defRPr>
            </a:lvl5pPr>
            <a:lvl6pPr marL="16037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9pPr>
          </a:lstStyle>
          <a:p>
            <a:pPr>
              <a:spcBef>
                <a:spcPts val="600"/>
              </a:spcBef>
            </a:pPr>
            <a:r>
              <a:rPr lang="en-US" sz="2000" b="1" dirty="0"/>
              <a:t>When does the number of </a:t>
            </a:r>
            <a:r>
              <a:rPr lang="en-US" sz="2000" b="1" dirty="0">
                <a:latin typeface="+mn-lt"/>
              </a:rPr>
              <a:t>1</a:t>
            </a:r>
            <a:r>
              <a:rPr lang="en-US" sz="2000" b="1" dirty="0">
                <a:latin typeface="+mn-lt"/>
                <a:sym typeface="Wingdings" panose="05000000000000000000" pitchFamily="2" charset="2"/>
              </a:rPr>
              <a:t>0 </a:t>
            </a:r>
            <a:r>
              <a:rPr lang="en-US" sz="2000" b="1" dirty="0"/>
              <a:t>bitflips start to exceed the number of 0</a:t>
            </a:r>
            <a:r>
              <a:rPr lang="en-US" sz="2000" b="1" dirty="0">
                <a:sym typeface="Wingdings" panose="05000000000000000000" pitchFamily="2" charset="2"/>
              </a:rPr>
              <a:t>1 </a:t>
            </a:r>
            <a:r>
              <a:rPr lang="en-US" sz="2000" b="1" dirty="0"/>
              <a:t>bitflips?</a:t>
            </a:r>
          </a:p>
          <a:p>
            <a:pPr lvl="1">
              <a:spcBef>
                <a:spcPts val="600"/>
              </a:spcBef>
            </a:pPr>
            <a:r>
              <a:rPr lang="en-US" sz="1800" b="1" dirty="0"/>
              <a:t>HC</a:t>
            </a:r>
            <a:r>
              <a:rPr lang="en-US" sz="1800" b="1" baseline="-25000" dirty="0"/>
              <a:t>1→0Exceeds0→1</a:t>
            </a:r>
            <a:r>
              <a:rPr lang="en-US" sz="1800" b="1" dirty="0"/>
              <a:t>:</a:t>
            </a:r>
            <a:r>
              <a:rPr lang="en-US" sz="1800" dirty="0"/>
              <a:t> The minimum hammer count that the number of </a:t>
            </a:r>
            <a:r>
              <a:rPr lang="en-US" sz="1800" dirty="0">
                <a:latin typeface="+mn-lt"/>
              </a:rPr>
              <a:t>1</a:t>
            </a:r>
            <a:r>
              <a:rPr lang="en-US" sz="1800" dirty="0">
                <a:latin typeface="+mn-lt"/>
                <a:sym typeface="Wingdings" panose="05000000000000000000" pitchFamily="2" charset="2"/>
              </a:rPr>
              <a:t>0 </a:t>
            </a:r>
            <a:r>
              <a:rPr lang="en-US" sz="1800" dirty="0"/>
              <a:t>bitflips exceed the number of 0</a:t>
            </a:r>
            <a:r>
              <a:rPr lang="en-US" sz="1800" dirty="0">
                <a:sym typeface="Wingdings" panose="05000000000000000000" pitchFamily="2" charset="2"/>
              </a:rPr>
              <a:t>1</a:t>
            </a:r>
            <a:r>
              <a:rPr lang="en-US" sz="1800" dirty="0"/>
              <a:t> bitflips</a:t>
            </a:r>
          </a:p>
        </p:txBody>
      </p:sp>
      <p:pic>
        <p:nvPicPr>
          <p:cNvPr id="12" name="Picture 11">
            <a:extLst>
              <a:ext uri="{FF2B5EF4-FFF2-40B4-BE49-F238E27FC236}">
                <a16:creationId xmlns:a16="http://schemas.microsoft.com/office/drawing/2014/main" id="{5C127D17-6398-4669-0CC5-03F435C5DC66}"/>
              </a:ext>
            </a:extLst>
          </p:cNvPr>
          <p:cNvPicPr>
            <a:picLocks noChangeAspect="1"/>
          </p:cNvPicPr>
          <p:nvPr/>
        </p:nvPicPr>
        <p:blipFill>
          <a:blip r:embed="rId3"/>
          <a:stretch>
            <a:fillRect/>
          </a:stretch>
        </p:blipFill>
        <p:spPr>
          <a:xfrm>
            <a:off x="830580" y="2577177"/>
            <a:ext cx="7482840" cy="3309862"/>
          </a:xfrm>
          <a:prstGeom prst="rect">
            <a:avLst/>
          </a:prstGeom>
        </p:spPr>
      </p:pic>
      <p:sp>
        <p:nvSpPr>
          <p:cNvPr id="13" name="Rectangle 12">
            <a:extLst>
              <a:ext uri="{FF2B5EF4-FFF2-40B4-BE49-F238E27FC236}">
                <a16:creationId xmlns:a16="http://schemas.microsoft.com/office/drawing/2014/main" id="{0D88B59F-3FB2-57E1-6AFB-DEA65D211313}"/>
              </a:ext>
            </a:extLst>
          </p:cNvPr>
          <p:cNvSpPr/>
          <p:nvPr/>
        </p:nvSpPr>
        <p:spPr bwMode="auto">
          <a:xfrm>
            <a:off x="830580" y="5282368"/>
            <a:ext cx="6141720" cy="262819"/>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endParaRPr>
          </a:p>
        </p:txBody>
      </p:sp>
      <p:sp>
        <p:nvSpPr>
          <p:cNvPr id="14" name="Rectangle 13">
            <a:extLst>
              <a:ext uri="{FF2B5EF4-FFF2-40B4-BE49-F238E27FC236}">
                <a16:creationId xmlns:a16="http://schemas.microsoft.com/office/drawing/2014/main" id="{76C3D6AC-89F9-747E-0059-F15AA95B35F8}"/>
              </a:ext>
            </a:extLst>
          </p:cNvPr>
          <p:cNvSpPr/>
          <p:nvPr/>
        </p:nvSpPr>
        <p:spPr bwMode="auto">
          <a:xfrm>
            <a:off x="7287952" y="4099696"/>
            <a:ext cx="745558" cy="627983"/>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endParaRPr>
          </a:p>
        </p:txBody>
      </p:sp>
    </p:spTree>
    <p:extLst>
      <p:ext uri="{BB962C8B-B14F-4D97-AF65-F5344CB8AC3E}">
        <p14:creationId xmlns:p14="http://schemas.microsoft.com/office/powerpoint/2010/main" val="359105858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5CA87A-3E37-EB4B-A5CC-3BE0A243B4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5AB019-E877-357F-AFCD-4BF909725E1D}"/>
              </a:ext>
            </a:extLst>
          </p:cNvPr>
          <p:cNvSpPr>
            <a:spLocks noGrp="1"/>
          </p:cNvSpPr>
          <p:nvPr>
            <p:ph type="title"/>
          </p:nvPr>
        </p:nvSpPr>
        <p:spPr>
          <a:xfrm>
            <a:off x="228600" y="152400"/>
            <a:ext cx="8610600" cy="727212"/>
          </a:xfrm>
        </p:spPr>
        <p:txBody>
          <a:bodyPr anchor="ctr"/>
          <a:lstStyle/>
          <a:p>
            <a:r>
              <a:rPr lang="en-US" sz="3600" b="1" dirty="0"/>
              <a:t>Inconsistency II</a:t>
            </a:r>
          </a:p>
        </p:txBody>
      </p:sp>
      <p:sp>
        <p:nvSpPr>
          <p:cNvPr id="4" name="Slide Number Placeholder 3">
            <a:extLst>
              <a:ext uri="{FF2B5EF4-FFF2-40B4-BE49-F238E27FC236}">
                <a16:creationId xmlns:a16="http://schemas.microsoft.com/office/drawing/2014/main" id="{FE0A1408-B207-85F8-2958-B42FA62E795B}"/>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DE33320-76E4-0249-8CA9-3902D97168FA}" type="slidenum">
              <a:rPr kumimoji="0" lang="en-US" altLang="en-US" sz="12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38</a:t>
            </a:fld>
            <a:endParaRPr kumimoji="0" lang="en-US" altLang="en-US" sz="12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sp>
        <p:nvSpPr>
          <p:cNvPr id="6" name="Content Placeholder 2">
            <a:extLst>
              <a:ext uri="{FF2B5EF4-FFF2-40B4-BE49-F238E27FC236}">
                <a16:creationId xmlns:a16="http://schemas.microsoft.com/office/drawing/2014/main" id="{31CEAF64-792F-8AF8-E899-F1860960AEFE}"/>
              </a:ext>
            </a:extLst>
          </p:cNvPr>
          <p:cNvSpPr txBox="1">
            <a:spLocks/>
          </p:cNvSpPr>
          <p:nvPr/>
        </p:nvSpPr>
        <p:spPr bwMode="auto">
          <a:xfrm>
            <a:off x="228600" y="2282757"/>
            <a:ext cx="8610600" cy="4207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57175" indent="-257175" algn="l" rtl="0" eaLnBrk="0" fontAlgn="base" hangingPunct="0">
              <a:spcBef>
                <a:spcPct val="20000"/>
              </a:spcBef>
              <a:spcAft>
                <a:spcPct val="0"/>
              </a:spcAft>
              <a:buClr>
                <a:schemeClr val="accent1"/>
              </a:buClr>
              <a:buSzPct val="65000"/>
              <a:buFont typeface="Wingdings" pitchFamily="2" charset="2"/>
              <a:buChar char="n"/>
              <a:defRPr sz="1800">
                <a:solidFill>
                  <a:schemeClr val="tx1"/>
                </a:solidFill>
                <a:latin typeface="+mn-lt"/>
                <a:ea typeface="ＭＳ Ｐゴシック" charset="0"/>
                <a:cs typeface="ＭＳ Ｐゴシック" charset="0"/>
              </a:defRPr>
            </a:lvl1pPr>
            <a:lvl2pPr marL="502444" indent="-244079" algn="l" rtl="0" eaLnBrk="0" fontAlgn="base" hangingPunct="0">
              <a:spcBef>
                <a:spcPct val="20000"/>
              </a:spcBef>
              <a:spcAft>
                <a:spcPct val="0"/>
              </a:spcAft>
              <a:buClr>
                <a:schemeClr val="accent2"/>
              </a:buClr>
              <a:buSzPct val="60000"/>
              <a:buFont typeface="Wingdings" pitchFamily="2" charset="2"/>
              <a:buChar char="q"/>
              <a:defRPr sz="1650">
                <a:solidFill>
                  <a:schemeClr val="tx1"/>
                </a:solidFill>
                <a:latin typeface="+mn-lt"/>
                <a:ea typeface="ＭＳ Ｐゴシック" pitchFamily="-106" charset="-128"/>
              </a:defRPr>
            </a:lvl2pPr>
            <a:lvl3pPr marL="766763" indent="-263129" algn="l" rtl="0" eaLnBrk="0" fontAlgn="base" hangingPunct="0">
              <a:spcBef>
                <a:spcPct val="20000"/>
              </a:spcBef>
              <a:spcAft>
                <a:spcPct val="0"/>
              </a:spcAft>
              <a:buClr>
                <a:schemeClr val="accent1"/>
              </a:buClr>
              <a:buSzPct val="65000"/>
              <a:buFont typeface="Wingdings" pitchFamily="2" charset="2"/>
              <a:buChar char="n"/>
              <a:defRPr sz="1500">
                <a:solidFill>
                  <a:schemeClr val="tx1"/>
                </a:solidFill>
                <a:latin typeface="+mn-lt"/>
                <a:ea typeface="ＭＳ Ｐゴシック" pitchFamily="-106" charset="-128"/>
              </a:defRPr>
            </a:lvl3pPr>
            <a:lvl4pPr marL="1004888" indent="-23693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260872" indent="-254794" algn="l" rtl="0" eaLnBrk="0" fontAlgn="base" hangingPunct="0">
              <a:spcBef>
                <a:spcPct val="20000"/>
              </a:spcBef>
              <a:spcAft>
                <a:spcPct val="0"/>
              </a:spcAft>
              <a:buClr>
                <a:schemeClr val="accent1"/>
              </a:buClr>
              <a:buSzPct val="75000"/>
              <a:buFont typeface="Wingdings" pitchFamily="2" charset="2"/>
              <a:buChar char="§"/>
              <a:defRPr sz="1200">
                <a:solidFill>
                  <a:schemeClr val="tx1"/>
                </a:solidFill>
                <a:latin typeface="+mn-lt"/>
                <a:ea typeface="ＭＳ Ｐゴシック" pitchFamily="-106" charset="-128"/>
              </a:defRPr>
            </a:lvl5pPr>
            <a:lvl6pPr marL="16037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9pPr>
          </a:lstStyle>
          <a:p>
            <a:pPr>
              <a:spcBef>
                <a:spcPts val="600"/>
              </a:spcBef>
            </a:pPr>
            <a:r>
              <a:rPr lang="en-US" sz="2000" b="1" dirty="0">
                <a:solidFill>
                  <a:srgbClr val="C00000"/>
                </a:solidFill>
              </a:rPr>
              <a:t>Takeaways from Real-Chip Characterization Results</a:t>
            </a:r>
          </a:p>
          <a:p>
            <a:pPr lvl="1">
              <a:spcBef>
                <a:spcPts val="600"/>
              </a:spcBef>
            </a:pPr>
            <a:r>
              <a:rPr lang="en-US" sz="1800" dirty="0"/>
              <a:t>For Double-Sided </a:t>
            </a:r>
            <a:r>
              <a:rPr lang="en-US" sz="1800" dirty="0" err="1"/>
              <a:t>RowHammer</a:t>
            </a:r>
            <a:r>
              <a:rPr lang="en-US" sz="1800" dirty="0"/>
              <a:t>, the observed error mechanism for 1</a:t>
            </a:r>
            <a:r>
              <a:rPr lang="en-US" sz="1800" dirty="0">
                <a:sym typeface="Wingdings" panose="05000000000000000000" pitchFamily="2" charset="2"/>
              </a:rPr>
              <a:t>0 </a:t>
            </a:r>
            <a:r>
              <a:rPr lang="en-US" sz="1800" dirty="0"/>
              <a:t>bitflips are only stronger than that of 0</a:t>
            </a:r>
            <a:r>
              <a:rPr lang="en-US" sz="1800" dirty="0">
                <a:sym typeface="Wingdings" panose="05000000000000000000" pitchFamily="2" charset="2"/>
              </a:rPr>
              <a:t>1 </a:t>
            </a:r>
            <a:r>
              <a:rPr lang="en-US" sz="1800" dirty="0"/>
              <a:t>bitflips with a sufficiently high hammer count</a:t>
            </a:r>
          </a:p>
          <a:p>
            <a:pPr>
              <a:spcBef>
                <a:spcPts val="3600"/>
              </a:spcBef>
            </a:pPr>
            <a:r>
              <a:rPr lang="en-US" sz="2000" b="1" dirty="0">
                <a:solidFill>
                  <a:srgbClr val="0066CC"/>
                </a:solidFill>
              </a:rPr>
              <a:t>Characteristics from Device-Level Mechanisms</a:t>
            </a:r>
          </a:p>
          <a:p>
            <a:pPr lvl="1">
              <a:spcBef>
                <a:spcPts val="600"/>
              </a:spcBef>
            </a:pPr>
            <a:r>
              <a:rPr lang="en-US" sz="1800" dirty="0"/>
              <a:t>Double-Sided </a:t>
            </a:r>
            <a:r>
              <a:rPr lang="en-US" sz="1800" dirty="0" err="1"/>
              <a:t>RowHammer</a:t>
            </a:r>
            <a:r>
              <a:rPr lang="en-US" sz="1800" dirty="0"/>
              <a:t> significantly enhances leakage that causes </a:t>
            </a:r>
            <a:br>
              <a:rPr lang="en-US" sz="1800" dirty="0"/>
            </a:br>
            <a:r>
              <a:rPr lang="en-US" sz="1800" dirty="0"/>
              <a:t>1</a:t>
            </a:r>
            <a:r>
              <a:rPr lang="en-US" sz="1800" dirty="0">
                <a:sym typeface="Wingdings" panose="05000000000000000000" pitchFamily="2" charset="2"/>
              </a:rPr>
              <a:t>0 </a:t>
            </a:r>
            <a:r>
              <a:rPr lang="en-US" sz="1800" dirty="0"/>
              <a:t>bitflips that it should only induce 1</a:t>
            </a:r>
            <a:r>
              <a:rPr lang="en-US" sz="1800" dirty="0">
                <a:sym typeface="Wingdings" panose="05000000000000000000" pitchFamily="2" charset="2"/>
              </a:rPr>
              <a:t>0</a:t>
            </a:r>
            <a:r>
              <a:rPr lang="en-US" sz="1800" dirty="0"/>
              <a:t> bitflips </a:t>
            </a:r>
          </a:p>
        </p:txBody>
      </p:sp>
    </p:spTree>
    <p:extLst>
      <p:ext uri="{BB962C8B-B14F-4D97-AF65-F5344CB8AC3E}">
        <p14:creationId xmlns:p14="http://schemas.microsoft.com/office/powerpoint/2010/main" val="2509840435"/>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0CAB4F-F758-0059-6E25-D750C8C40B2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61E1825-605B-E3FC-24EA-C3B0E9AAEE48}"/>
              </a:ext>
            </a:extLst>
          </p:cNvPr>
          <p:cNvSpPr>
            <a:spLocks noGrp="1"/>
          </p:cNvSpPr>
          <p:nvPr>
            <p:ph type="title"/>
          </p:nvPr>
        </p:nvSpPr>
        <p:spPr/>
        <p:txBody>
          <a:bodyPr/>
          <a:lstStyle/>
          <a:p>
            <a:r>
              <a:rPr lang="en-US" sz="3600" b="1" dirty="0"/>
              <a:t>Outline</a:t>
            </a:r>
          </a:p>
        </p:txBody>
      </p:sp>
      <p:sp>
        <p:nvSpPr>
          <p:cNvPr id="3" name="Content Placeholder 2">
            <a:extLst>
              <a:ext uri="{FF2B5EF4-FFF2-40B4-BE49-F238E27FC236}">
                <a16:creationId xmlns:a16="http://schemas.microsoft.com/office/drawing/2014/main" id="{7460C7DA-9F45-83C9-073D-4053710A9962}"/>
              </a:ext>
            </a:extLst>
          </p:cNvPr>
          <p:cNvSpPr>
            <a:spLocks noGrp="1"/>
          </p:cNvSpPr>
          <p:nvPr>
            <p:ph idx="1"/>
          </p:nvPr>
        </p:nvSpPr>
        <p:spPr>
          <a:xfrm>
            <a:off x="228600" y="895545"/>
            <a:ext cx="8610600" cy="5575955"/>
          </a:xfrm>
        </p:spPr>
        <p:txBody>
          <a:bodyPr/>
          <a:lstStyle/>
          <a:p>
            <a:pPr>
              <a:lnSpc>
                <a:spcPct val="150000"/>
              </a:lnSpc>
              <a:spcBef>
                <a:spcPts val="0"/>
              </a:spcBef>
            </a:pPr>
            <a:r>
              <a:rPr lang="en-US" sz="2000" b="1" dirty="0">
                <a:solidFill>
                  <a:schemeClr val="bg1">
                    <a:lumMod val="85000"/>
                  </a:schemeClr>
                </a:solidFill>
              </a:rPr>
              <a:t>Background</a:t>
            </a:r>
          </a:p>
          <a:p>
            <a:pPr lvl="1">
              <a:lnSpc>
                <a:spcPct val="150000"/>
              </a:lnSpc>
              <a:spcBef>
                <a:spcPts val="0"/>
              </a:spcBef>
            </a:pPr>
            <a:r>
              <a:rPr lang="en-US" sz="1800" dirty="0">
                <a:solidFill>
                  <a:schemeClr val="bg1">
                    <a:lumMod val="85000"/>
                  </a:schemeClr>
                </a:solidFill>
              </a:rPr>
              <a:t>Key DRAM Organization</a:t>
            </a:r>
          </a:p>
          <a:p>
            <a:pPr lvl="1">
              <a:lnSpc>
                <a:spcPct val="150000"/>
              </a:lnSpc>
              <a:spcBef>
                <a:spcPts val="0"/>
              </a:spcBef>
            </a:pPr>
            <a:r>
              <a:rPr lang="en-US" sz="1800" dirty="0">
                <a:solidFill>
                  <a:schemeClr val="bg1">
                    <a:lumMod val="85000"/>
                  </a:schemeClr>
                </a:solidFill>
              </a:rPr>
              <a:t>DRAM Read Disturbance Phenomena: </a:t>
            </a:r>
            <a:r>
              <a:rPr lang="en-US" sz="1800" dirty="0" err="1">
                <a:solidFill>
                  <a:schemeClr val="bg1">
                    <a:lumMod val="85000"/>
                  </a:schemeClr>
                </a:solidFill>
              </a:rPr>
              <a:t>RowHammer</a:t>
            </a:r>
            <a:r>
              <a:rPr lang="en-US" sz="1800" dirty="0">
                <a:solidFill>
                  <a:schemeClr val="bg1">
                    <a:lumMod val="85000"/>
                  </a:schemeClr>
                </a:solidFill>
              </a:rPr>
              <a:t> &amp; RowPress</a:t>
            </a:r>
          </a:p>
          <a:p>
            <a:pPr>
              <a:lnSpc>
                <a:spcPct val="150000"/>
              </a:lnSpc>
            </a:pPr>
            <a:r>
              <a:rPr lang="en-US" sz="2000" b="1" dirty="0">
                <a:solidFill>
                  <a:schemeClr val="bg1">
                    <a:lumMod val="85000"/>
                  </a:schemeClr>
                </a:solidFill>
              </a:rPr>
              <a:t>Device-Level DRAM Read Disturbance Mechanisms</a:t>
            </a:r>
          </a:p>
          <a:p>
            <a:pPr>
              <a:lnSpc>
                <a:spcPct val="150000"/>
              </a:lnSpc>
            </a:pPr>
            <a:r>
              <a:rPr lang="en-US" sz="2000" b="1" dirty="0">
                <a:solidFill>
                  <a:schemeClr val="bg1">
                    <a:lumMod val="85000"/>
                  </a:schemeClr>
                </a:solidFill>
              </a:rPr>
              <a:t>Real-Chip Characterization Methodology</a:t>
            </a:r>
          </a:p>
          <a:p>
            <a:pPr lvl="1">
              <a:lnSpc>
                <a:spcPct val="150000"/>
              </a:lnSpc>
              <a:spcBef>
                <a:spcPts val="0"/>
              </a:spcBef>
            </a:pPr>
            <a:r>
              <a:rPr lang="en-US" sz="1800" dirty="0">
                <a:solidFill>
                  <a:schemeClr val="bg1">
                    <a:lumMod val="85000"/>
                  </a:schemeClr>
                </a:solidFill>
              </a:rPr>
              <a:t>Reverse Engineering of True- and Anti-Cell Layout</a:t>
            </a:r>
          </a:p>
          <a:p>
            <a:pPr>
              <a:lnSpc>
                <a:spcPct val="150000"/>
              </a:lnSpc>
            </a:pPr>
            <a:r>
              <a:rPr lang="en-US" sz="2000" b="1" dirty="0"/>
              <a:t>Real-Chip Characterization Results</a:t>
            </a:r>
          </a:p>
          <a:p>
            <a:pPr lvl="1">
              <a:lnSpc>
                <a:spcPct val="150000"/>
              </a:lnSpc>
              <a:spcBef>
                <a:spcPts val="0"/>
              </a:spcBef>
            </a:pPr>
            <a:r>
              <a:rPr lang="en-US" sz="1800" dirty="0">
                <a:solidFill>
                  <a:schemeClr val="bg1">
                    <a:lumMod val="85000"/>
                  </a:schemeClr>
                </a:solidFill>
              </a:rPr>
              <a:t>Inconsistency I: Initial Bitflip Direction of Double-Sided </a:t>
            </a:r>
            <a:r>
              <a:rPr lang="en-US" sz="1800" dirty="0" err="1">
                <a:solidFill>
                  <a:schemeClr val="bg1">
                    <a:lumMod val="85000"/>
                  </a:schemeClr>
                </a:solidFill>
              </a:rPr>
              <a:t>RowHammer</a:t>
            </a:r>
            <a:endParaRPr lang="en-US" sz="1800" dirty="0">
              <a:solidFill>
                <a:schemeClr val="bg1">
                  <a:lumMod val="85000"/>
                </a:schemeClr>
              </a:solidFill>
            </a:endParaRPr>
          </a:p>
          <a:p>
            <a:pPr lvl="1">
              <a:lnSpc>
                <a:spcPct val="150000"/>
              </a:lnSpc>
              <a:spcBef>
                <a:spcPts val="0"/>
              </a:spcBef>
            </a:pPr>
            <a:r>
              <a:rPr lang="en-US" sz="1800" dirty="0">
                <a:solidFill>
                  <a:schemeClr val="bg1">
                    <a:lumMod val="85000"/>
                  </a:schemeClr>
                </a:solidFill>
              </a:rPr>
              <a:t>Inconsistency II: Bitflip Count of Double-Sided </a:t>
            </a:r>
            <a:r>
              <a:rPr lang="en-US" sz="1800" dirty="0" err="1">
                <a:solidFill>
                  <a:schemeClr val="bg1">
                    <a:lumMod val="85000"/>
                  </a:schemeClr>
                </a:solidFill>
              </a:rPr>
              <a:t>RowHammer</a:t>
            </a:r>
            <a:endParaRPr lang="en-US" sz="1800" dirty="0">
              <a:solidFill>
                <a:schemeClr val="bg1">
                  <a:lumMod val="85000"/>
                </a:schemeClr>
              </a:solidFill>
            </a:endParaRPr>
          </a:p>
          <a:p>
            <a:pPr lvl="1">
              <a:lnSpc>
                <a:spcPct val="150000"/>
              </a:lnSpc>
              <a:spcBef>
                <a:spcPts val="0"/>
              </a:spcBef>
            </a:pPr>
            <a:r>
              <a:rPr lang="en-US" sz="1800" dirty="0"/>
              <a:t>Inconsistency III: Bitflip Direction of Single-Sided RowPress</a:t>
            </a:r>
          </a:p>
          <a:p>
            <a:pPr>
              <a:lnSpc>
                <a:spcPct val="150000"/>
              </a:lnSpc>
            </a:pPr>
            <a:r>
              <a:rPr lang="en-US" sz="2000" b="1" dirty="0">
                <a:solidFill>
                  <a:schemeClr val="bg1">
                    <a:lumMod val="65000"/>
                  </a:schemeClr>
                </a:solidFill>
              </a:rPr>
              <a:t>Hypotheses</a:t>
            </a:r>
          </a:p>
          <a:p>
            <a:pPr>
              <a:lnSpc>
                <a:spcPct val="150000"/>
              </a:lnSpc>
            </a:pPr>
            <a:r>
              <a:rPr lang="en-US" sz="2000" b="1" dirty="0">
                <a:solidFill>
                  <a:schemeClr val="bg1">
                    <a:lumMod val="65000"/>
                  </a:schemeClr>
                </a:solidFill>
              </a:rPr>
              <a:t>Conclusion</a:t>
            </a:r>
          </a:p>
          <a:p>
            <a:pPr>
              <a:lnSpc>
                <a:spcPct val="150000"/>
              </a:lnSpc>
            </a:pPr>
            <a:endParaRPr lang="en-US" b="1" dirty="0"/>
          </a:p>
          <a:p>
            <a:pPr>
              <a:lnSpc>
                <a:spcPct val="150000"/>
              </a:lnSpc>
            </a:pPr>
            <a:endParaRPr lang="en-US" sz="1400" dirty="0"/>
          </a:p>
          <a:p>
            <a:pPr lvl="1">
              <a:lnSpc>
                <a:spcPct val="150000"/>
              </a:lnSpc>
            </a:pPr>
            <a:endParaRPr lang="en-US" sz="1600" dirty="0"/>
          </a:p>
          <a:p>
            <a:pPr lvl="1">
              <a:lnSpc>
                <a:spcPct val="150000"/>
              </a:lnSpc>
            </a:pPr>
            <a:endParaRPr lang="en-US" sz="1800" b="1" dirty="0"/>
          </a:p>
        </p:txBody>
      </p:sp>
      <p:sp>
        <p:nvSpPr>
          <p:cNvPr id="4" name="Slide Number Placeholder 3">
            <a:extLst>
              <a:ext uri="{FF2B5EF4-FFF2-40B4-BE49-F238E27FC236}">
                <a16:creationId xmlns:a16="http://schemas.microsoft.com/office/drawing/2014/main" id="{EFF660D3-4E01-B408-F374-821D10B0D676}"/>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DE33320-76E4-0249-8CA9-3902D97168FA}" type="slidenum">
              <a:rPr kumimoji="0" lang="en-US" altLang="en-US" sz="12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39</a:t>
            </a:fld>
            <a:endParaRPr kumimoji="0" lang="en-US" altLang="en-US" sz="12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spTree>
    <p:extLst>
      <p:ext uri="{BB962C8B-B14F-4D97-AF65-F5344CB8AC3E}">
        <p14:creationId xmlns:p14="http://schemas.microsoft.com/office/powerpoint/2010/main" val="3145992273"/>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C60105-C1E8-3BA1-4A53-06C63408CDF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DAD34D-3A57-3211-9C30-0550AEC0772A}"/>
              </a:ext>
            </a:extLst>
          </p:cNvPr>
          <p:cNvSpPr>
            <a:spLocks noGrp="1"/>
          </p:cNvSpPr>
          <p:nvPr>
            <p:ph type="title"/>
          </p:nvPr>
        </p:nvSpPr>
        <p:spPr>
          <a:xfrm>
            <a:off x="228600" y="152400"/>
            <a:ext cx="8610600" cy="727212"/>
          </a:xfrm>
        </p:spPr>
        <p:txBody>
          <a:bodyPr anchor="ctr"/>
          <a:lstStyle/>
          <a:p>
            <a:r>
              <a:rPr lang="en-US" sz="2600" b="1" dirty="0"/>
              <a:t>Bitflip Direction of Single-Sided </a:t>
            </a:r>
            <a:r>
              <a:rPr lang="en-US" sz="2600" b="1" dirty="0" err="1"/>
              <a:t>RowPress</a:t>
            </a:r>
            <a:endParaRPr lang="en-US" sz="2600" b="1" dirty="0"/>
          </a:p>
        </p:txBody>
      </p:sp>
      <p:sp>
        <p:nvSpPr>
          <p:cNvPr id="4" name="Slide Number Placeholder 3">
            <a:extLst>
              <a:ext uri="{FF2B5EF4-FFF2-40B4-BE49-F238E27FC236}">
                <a16:creationId xmlns:a16="http://schemas.microsoft.com/office/drawing/2014/main" id="{CE8845D3-96EF-E66D-38B0-22950E3FA486}"/>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DE33320-76E4-0249-8CA9-3902D97168FA}" type="slidenum">
              <a:rPr kumimoji="0" lang="en-US" altLang="en-US" sz="12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40</a:t>
            </a:fld>
            <a:endParaRPr kumimoji="0" lang="en-US" altLang="en-US" sz="12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sp>
        <p:nvSpPr>
          <p:cNvPr id="6" name="Content Placeholder 2">
            <a:extLst>
              <a:ext uri="{FF2B5EF4-FFF2-40B4-BE49-F238E27FC236}">
                <a16:creationId xmlns:a16="http://schemas.microsoft.com/office/drawing/2014/main" id="{30A0E10C-9FA0-3E01-906A-E507DADD8F6E}"/>
              </a:ext>
            </a:extLst>
          </p:cNvPr>
          <p:cNvSpPr txBox="1">
            <a:spLocks/>
          </p:cNvSpPr>
          <p:nvPr/>
        </p:nvSpPr>
        <p:spPr bwMode="auto">
          <a:xfrm>
            <a:off x="228600" y="970961"/>
            <a:ext cx="8610600" cy="5519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57175" indent="-257175" algn="l" rtl="0" eaLnBrk="0" fontAlgn="base" hangingPunct="0">
              <a:spcBef>
                <a:spcPct val="20000"/>
              </a:spcBef>
              <a:spcAft>
                <a:spcPct val="0"/>
              </a:spcAft>
              <a:buClr>
                <a:schemeClr val="accent1"/>
              </a:buClr>
              <a:buSzPct val="65000"/>
              <a:buFont typeface="Wingdings" pitchFamily="2" charset="2"/>
              <a:buChar char="n"/>
              <a:defRPr sz="1800">
                <a:solidFill>
                  <a:schemeClr val="tx1"/>
                </a:solidFill>
                <a:latin typeface="+mn-lt"/>
                <a:ea typeface="ＭＳ Ｐゴシック" charset="0"/>
                <a:cs typeface="ＭＳ Ｐゴシック" charset="0"/>
              </a:defRPr>
            </a:lvl1pPr>
            <a:lvl2pPr marL="502444" indent="-244079" algn="l" rtl="0" eaLnBrk="0" fontAlgn="base" hangingPunct="0">
              <a:spcBef>
                <a:spcPct val="20000"/>
              </a:spcBef>
              <a:spcAft>
                <a:spcPct val="0"/>
              </a:spcAft>
              <a:buClr>
                <a:schemeClr val="accent2"/>
              </a:buClr>
              <a:buSzPct val="60000"/>
              <a:buFont typeface="Wingdings" pitchFamily="2" charset="2"/>
              <a:buChar char="q"/>
              <a:defRPr sz="1650">
                <a:solidFill>
                  <a:schemeClr val="tx1"/>
                </a:solidFill>
                <a:latin typeface="+mn-lt"/>
                <a:ea typeface="ＭＳ Ｐゴシック" pitchFamily="-106" charset="-128"/>
              </a:defRPr>
            </a:lvl2pPr>
            <a:lvl3pPr marL="766763" indent="-263129" algn="l" rtl="0" eaLnBrk="0" fontAlgn="base" hangingPunct="0">
              <a:spcBef>
                <a:spcPct val="20000"/>
              </a:spcBef>
              <a:spcAft>
                <a:spcPct val="0"/>
              </a:spcAft>
              <a:buClr>
                <a:schemeClr val="accent1"/>
              </a:buClr>
              <a:buSzPct val="65000"/>
              <a:buFont typeface="Wingdings" pitchFamily="2" charset="2"/>
              <a:buChar char="n"/>
              <a:defRPr sz="1500">
                <a:solidFill>
                  <a:schemeClr val="tx1"/>
                </a:solidFill>
                <a:latin typeface="+mn-lt"/>
                <a:ea typeface="ＭＳ Ｐゴシック" pitchFamily="-106" charset="-128"/>
              </a:defRPr>
            </a:lvl3pPr>
            <a:lvl4pPr marL="1004888" indent="-23693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260872" indent="-254794" algn="l" rtl="0" eaLnBrk="0" fontAlgn="base" hangingPunct="0">
              <a:spcBef>
                <a:spcPct val="20000"/>
              </a:spcBef>
              <a:spcAft>
                <a:spcPct val="0"/>
              </a:spcAft>
              <a:buClr>
                <a:schemeClr val="accent1"/>
              </a:buClr>
              <a:buSzPct val="75000"/>
              <a:buFont typeface="Wingdings" pitchFamily="2" charset="2"/>
              <a:buChar char="§"/>
              <a:defRPr sz="1200">
                <a:solidFill>
                  <a:schemeClr val="tx1"/>
                </a:solidFill>
                <a:latin typeface="+mn-lt"/>
                <a:ea typeface="ＭＳ Ｐゴシック" pitchFamily="-106" charset="-128"/>
              </a:defRPr>
            </a:lvl5pPr>
            <a:lvl6pPr marL="16037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9pPr>
          </a:lstStyle>
          <a:p>
            <a:pPr>
              <a:spcBef>
                <a:spcPts val="600"/>
              </a:spcBef>
            </a:pPr>
            <a:r>
              <a:rPr lang="en-US" sz="2000" b="1" dirty="0"/>
              <a:t>Access Pattern: </a:t>
            </a:r>
            <a:r>
              <a:rPr lang="en-US" sz="2000" dirty="0"/>
              <a:t>Single-Sided </a:t>
            </a:r>
            <a:r>
              <a:rPr lang="en-US" sz="2000" dirty="0" err="1"/>
              <a:t>RowPress</a:t>
            </a:r>
            <a:r>
              <a:rPr lang="en-US" sz="2000" dirty="0"/>
              <a:t> at both the upper and lower aggressor row; kept open for 7.8µs per activation</a:t>
            </a:r>
          </a:p>
          <a:p>
            <a:pPr>
              <a:spcBef>
                <a:spcPts val="600"/>
              </a:spcBef>
            </a:pPr>
            <a:r>
              <a:rPr lang="en-US" sz="2000" b="1" dirty="0"/>
              <a:t>Data Pattern: </a:t>
            </a:r>
            <a:r>
              <a:rPr lang="en-US" sz="2000" dirty="0"/>
              <a:t>All physical 1 (or 0) in the victim rows, All physical 0 </a:t>
            </a:r>
            <a:br>
              <a:rPr lang="en-US" sz="2000" dirty="0"/>
            </a:br>
            <a:r>
              <a:rPr lang="en-US" sz="2000" dirty="0"/>
              <a:t>(or 1) in the aggressor rows</a:t>
            </a:r>
            <a:endParaRPr lang="en-US" sz="2000" b="1" dirty="0"/>
          </a:p>
          <a:p>
            <a:pPr>
              <a:spcBef>
                <a:spcPts val="600"/>
              </a:spcBef>
            </a:pPr>
            <a:r>
              <a:rPr lang="en-US" sz="2000" b="1" dirty="0"/>
              <a:t>Key Metric: Per-Row Bitflip Count</a:t>
            </a:r>
            <a:r>
              <a:rPr lang="en-US" sz="2000" dirty="0"/>
              <a:t>, after activating each aggressor row for a sufficiently high number of times (7500)</a:t>
            </a:r>
          </a:p>
        </p:txBody>
      </p:sp>
      <p:pic>
        <p:nvPicPr>
          <p:cNvPr id="7" name="Picture 6">
            <a:extLst>
              <a:ext uri="{FF2B5EF4-FFF2-40B4-BE49-F238E27FC236}">
                <a16:creationId xmlns:a16="http://schemas.microsoft.com/office/drawing/2014/main" id="{D4222FA1-07C2-4B7D-9CB8-149FA0739F9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102148" y="3061959"/>
            <a:ext cx="4399723" cy="3319791"/>
          </a:xfrm>
          <a:prstGeom prst="rect">
            <a:avLst/>
          </a:prstGeom>
        </p:spPr>
      </p:pic>
    </p:spTree>
    <p:extLst>
      <p:ext uri="{BB962C8B-B14F-4D97-AF65-F5344CB8AC3E}">
        <p14:creationId xmlns:p14="http://schemas.microsoft.com/office/powerpoint/2010/main" val="301571678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32119E-ACE5-6AE8-C62D-63C31751DDF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CE6124-3FB4-5472-A65E-6B82E3B41179}"/>
              </a:ext>
            </a:extLst>
          </p:cNvPr>
          <p:cNvSpPr>
            <a:spLocks noGrp="1"/>
          </p:cNvSpPr>
          <p:nvPr>
            <p:ph type="title"/>
          </p:nvPr>
        </p:nvSpPr>
        <p:spPr>
          <a:xfrm>
            <a:off x="228600" y="152400"/>
            <a:ext cx="8610600" cy="727212"/>
          </a:xfrm>
        </p:spPr>
        <p:txBody>
          <a:bodyPr anchor="ctr"/>
          <a:lstStyle/>
          <a:p>
            <a:r>
              <a:rPr lang="en-US" sz="2600" b="1" dirty="0"/>
              <a:t>Bitflip Direction of Single-Sided </a:t>
            </a:r>
            <a:r>
              <a:rPr lang="en-US" sz="2600" b="1" dirty="0" err="1"/>
              <a:t>RowPress</a:t>
            </a:r>
            <a:endParaRPr lang="en-US" sz="2600" b="1" dirty="0"/>
          </a:p>
        </p:txBody>
      </p:sp>
      <p:sp>
        <p:nvSpPr>
          <p:cNvPr id="4" name="Slide Number Placeholder 3">
            <a:extLst>
              <a:ext uri="{FF2B5EF4-FFF2-40B4-BE49-F238E27FC236}">
                <a16:creationId xmlns:a16="http://schemas.microsoft.com/office/drawing/2014/main" id="{D5C529C2-3B47-237A-C1E9-569E139DB60D}"/>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DE33320-76E4-0249-8CA9-3902D97168FA}" type="slidenum">
              <a:rPr kumimoji="0" lang="en-US" altLang="en-US" sz="12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41</a:t>
            </a:fld>
            <a:endParaRPr kumimoji="0" lang="en-US" altLang="en-US" sz="12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sp>
        <p:nvSpPr>
          <p:cNvPr id="6" name="Content Placeholder 2">
            <a:extLst>
              <a:ext uri="{FF2B5EF4-FFF2-40B4-BE49-F238E27FC236}">
                <a16:creationId xmlns:a16="http://schemas.microsoft.com/office/drawing/2014/main" id="{A2035055-D566-F4C2-DDFC-1129B5D879F8}"/>
              </a:ext>
            </a:extLst>
          </p:cNvPr>
          <p:cNvSpPr txBox="1">
            <a:spLocks/>
          </p:cNvSpPr>
          <p:nvPr/>
        </p:nvSpPr>
        <p:spPr bwMode="auto">
          <a:xfrm>
            <a:off x="228600" y="970961"/>
            <a:ext cx="8610600" cy="5519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57175" indent="-257175" algn="l" rtl="0" eaLnBrk="0" fontAlgn="base" hangingPunct="0">
              <a:spcBef>
                <a:spcPct val="20000"/>
              </a:spcBef>
              <a:spcAft>
                <a:spcPct val="0"/>
              </a:spcAft>
              <a:buClr>
                <a:schemeClr val="accent1"/>
              </a:buClr>
              <a:buSzPct val="65000"/>
              <a:buFont typeface="Wingdings" pitchFamily="2" charset="2"/>
              <a:buChar char="n"/>
              <a:defRPr sz="1800">
                <a:solidFill>
                  <a:schemeClr val="tx1"/>
                </a:solidFill>
                <a:latin typeface="+mn-lt"/>
                <a:ea typeface="ＭＳ Ｐゴシック" charset="0"/>
                <a:cs typeface="ＭＳ Ｐゴシック" charset="0"/>
              </a:defRPr>
            </a:lvl1pPr>
            <a:lvl2pPr marL="502444" indent="-244079" algn="l" rtl="0" eaLnBrk="0" fontAlgn="base" hangingPunct="0">
              <a:spcBef>
                <a:spcPct val="20000"/>
              </a:spcBef>
              <a:spcAft>
                <a:spcPct val="0"/>
              </a:spcAft>
              <a:buClr>
                <a:schemeClr val="accent2"/>
              </a:buClr>
              <a:buSzPct val="60000"/>
              <a:buFont typeface="Wingdings" pitchFamily="2" charset="2"/>
              <a:buChar char="q"/>
              <a:defRPr sz="1650">
                <a:solidFill>
                  <a:schemeClr val="tx1"/>
                </a:solidFill>
                <a:latin typeface="+mn-lt"/>
                <a:ea typeface="ＭＳ Ｐゴシック" pitchFamily="-106" charset="-128"/>
              </a:defRPr>
            </a:lvl2pPr>
            <a:lvl3pPr marL="766763" indent="-263129" algn="l" rtl="0" eaLnBrk="0" fontAlgn="base" hangingPunct="0">
              <a:spcBef>
                <a:spcPct val="20000"/>
              </a:spcBef>
              <a:spcAft>
                <a:spcPct val="0"/>
              </a:spcAft>
              <a:buClr>
                <a:schemeClr val="accent1"/>
              </a:buClr>
              <a:buSzPct val="65000"/>
              <a:buFont typeface="Wingdings" pitchFamily="2" charset="2"/>
              <a:buChar char="n"/>
              <a:defRPr sz="1500">
                <a:solidFill>
                  <a:schemeClr val="tx1"/>
                </a:solidFill>
                <a:latin typeface="+mn-lt"/>
                <a:ea typeface="ＭＳ Ｐゴシック" pitchFamily="-106" charset="-128"/>
              </a:defRPr>
            </a:lvl3pPr>
            <a:lvl4pPr marL="1004888" indent="-23693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260872" indent="-254794" algn="l" rtl="0" eaLnBrk="0" fontAlgn="base" hangingPunct="0">
              <a:spcBef>
                <a:spcPct val="20000"/>
              </a:spcBef>
              <a:spcAft>
                <a:spcPct val="0"/>
              </a:spcAft>
              <a:buClr>
                <a:schemeClr val="accent1"/>
              </a:buClr>
              <a:buSzPct val="75000"/>
              <a:buFont typeface="Wingdings" pitchFamily="2" charset="2"/>
              <a:buChar char="§"/>
              <a:defRPr sz="1200">
                <a:solidFill>
                  <a:schemeClr val="tx1"/>
                </a:solidFill>
                <a:latin typeface="+mn-lt"/>
                <a:ea typeface="ＭＳ Ｐゴシック" pitchFamily="-106" charset="-128"/>
              </a:defRPr>
            </a:lvl5pPr>
            <a:lvl6pPr marL="16037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9pPr>
          </a:lstStyle>
          <a:p>
            <a:pPr>
              <a:spcBef>
                <a:spcPts val="600"/>
              </a:spcBef>
            </a:pPr>
            <a:r>
              <a:rPr lang="en-US" sz="2000" b="1" dirty="0"/>
              <a:t>Access Pattern: </a:t>
            </a:r>
            <a:r>
              <a:rPr lang="en-US" sz="2000" dirty="0"/>
              <a:t>Single-Sided </a:t>
            </a:r>
            <a:r>
              <a:rPr lang="en-US" sz="2000" dirty="0" err="1"/>
              <a:t>RowPress</a:t>
            </a:r>
            <a:r>
              <a:rPr lang="en-US" sz="2000" dirty="0"/>
              <a:t> at both the upper and lower aggressor row; kept open for 7.8µs per activation</a:t>
            </a:r>
          </a:p>
          <a:p>
            <a:pPr>
              <a:spcBef>
                <a:spcPts val="600"/>
              </a:spcBef>
            </a:pPr>
            <a:r>
              <a:rPr lang="en-US" sz="2000" b="1" dirty="0"/>
              <a:t>Data Pattern: </a:t>
            </a:r>
            <a:r>
              <a:rPr lang="en-US" sz="2000" dirty="0"/>
              <a:t>All physical 1 (or 0) in the victim rows, All physical 0 </a:t>
            </a:r>
            <a:br>
              <a:rPr lang="en-US" sz="2000" dirty="0"/>
            </a:br>
            <a:r>
              <a:rPr lang="en-US" sz="2000" dirty="0"/>
              <a:t>(or 1) in the aggressor rows</a:t>
            </a:r>
            <a:endParaRPr lang="en-US" sz="2000" b="1" dirty="0"/>
          </a:p>
          <a:p>
            <a:pPr>
              <a:spcBef>
                <a:spcPts val="600"/>
              </a:spcBef>
            </a:pPr>
            <a:r>
              <a:rPr lang="en-US" sz="2000" b="1" dirty="0"/>
              <a:t>Key Metric: Per-Row Bitflip Count</a:t>
            </a:r>
            <a:r>
              <a:rPr lang="en-US" sz="2000" dirty="0"/>
              <a:t>, after activating each aggressor row for a sufficiently high number of times (7500)</a:t>
            </a:r>
          </a:p>
        </p:txBody>
      </p:sp>
      <p:pic>
        <p:nvPicPr>
          <p:cNvPr id="7" name="Picture 6">
            <a:extLst>
              <a:ext uri="{FF2B5EF4-FFF2-40B4-BE49-F238E27FC236}">
                <a16:creationId xmlns:a16="http://schemas.microsoft.com/office/drawing/2014/main" id="{D5DC6C56-C327-F0D3-B0AE-E1A7AFD5BB5C}"/>
              </a:ext>
            </a:extLst>
          </p:cNvPr>
          <p:cNvPicPr>
            <a:picLocks noChangeAspect="1"/>
          </p:cNvPicPr>
          <p:nvPr/>
        </p:nvPicPr>
        <p:blipFill>
          <a:blip r:embed="rId2"/>
          <a:stretch>
            <a:fillRect/>
          </a:stretch>
        </p:blipFill>
        <p:spPr>
          <a:xfrm>
            <a:off x="2110740" y="2998459"/>
            <a:ext cx="5181600" cy="3319791"/>
          </a:xfrm>
          <a:prstGeom prst="rect">
            <a:avLst/>
          </a:prstGeom>
        </p:spPr>
      </p:pic>
      <p:grpSp>
        <p:nvGrpSpPr>
          <p:cNvPr id="14" name="Group 13">
            <a:extLst>
              <a:ext uri="{FF2B5EF4-FFF2-40B4-BE49-F238E27FC236}">
                <a16:creationId xmlns:a16="http://schemas.microsoft.com/office/drawing/2014/main" id="{DF169491-96C1-4B15-07F8-1317775655D0}"/>
              </a:ext>
            </a:extLst>
          </p:cNvPr>
          <p:cNvGrpSpPr/>
          <p:nvPr/>
        </p:nvGrpSpPr>
        <p:grpSpPr>
          <a:xfrm>
            <a:off x="6400800" y="2683838"/>
            <a:ext cx="2955573" cy="1316662"/>
            <a:chOff x="6400800" y="2683838"/>
            <a:chExt cx="2955573" cy="1316662"/>
          </a:xfrm>
        </p:grpSpPr>
        <p:cxnSp>
          <p:nvCxnSpPr>
            <p:cNvPr id="9" name="Straight Arrow Connector 8">
              <a:extLst>
                <a:ext uri="{FF2B5EF4-FFF2-40B4-BE49-F238E27FC236}">
                  <a16:creationId xmlns:a16="http://schemas.microsoft.com/office/drawing/2014/main" id="{0229B7A7-29F1-4B94-DD95-241E0FDF5E3F}"/>
                </a:ext>
              </a:extLst>
            </p:cNvPr>
            <p:cNvCxnSpPr>
              <a:cxnSpLocks/>
            </p:cNvCxnSpPr>
            <p:nvPr/>
          </p:nvCxnSpPr>
          <p:spPr bwMode="auto">
            <a:xfrm>
              <a:off x="6400800" y="3215640"/>
              <a:ext cx="0" cy="784860"/>
            </a:xfrm>
            <a:prstGeom prst="straightConnector1">
              <a:avLst/>
            </a:prstGeom>
            <a:solidFill>
              <a:srgbClr val="C0C0C0"/>
            </a:solidFill>
            <a:ln w="38100" cap="flat" cmpd="sng" algn="ctr">
              <a:solidFill>
                <a:srgbClr val="FF0000"/>
              </a:solidFill>
              <a:prstDash val="solid"/>
              <a:round/>
              <a:headEnd type="none" w="med" len="med"/>
              <a:tailEnd type="triangle"/>
            </a:ln>
            <a:effectLst/>
          </p:spPr>
        </p:cxnSp>
        <p:sp>
          <p:nvSpPr>
            <p:cNvPr id="13" name="TextBox 12">
              <a:extLst>
                <a:ext uri="{FF2B5EF4-FFF2-40B4-BE49-F238E27FC236}">
                  <a16:creationId xmlns:a16="http://schemas.microsoft.com/office/drawing/2014/main" id="{6D6BA17B-6FCB-DF59-2FAA-EDF73B5233B0}"/>
                </a:ext>
              </a:extLst>
            </p:cNvPr>
            <p:cNvSpPr txBox="1"/>
            <p:nvPr/>
          </p:nvSpPr>
          <p:spPr>
            <a:xfrm>
              <a:off x="6412232" y="2683838"/>
              <a:ext cx="2944141" cy="646331"/>
            </a:xfrm>
            <a:prstGeom prst="rect">
              <a:avLst/>
            </a:prstGeom>
            <a:noFill/>
          </p:spPr>
          <p:txBody>
            <a:bodyPr wrap="square" rtlCol="0">
              <a:spAutoFit/>
            </a:bodyPr>
            <a:lstStyle/>
            <a:p>
              <a:r>
                <a:rPr lang="en-US" b="1" dirty="0">
                  <a:solidFill>
                    <a:srgbClr val="FF0000"/>
                  </a:solidFill>
                </a:rPr>
                <a:t>Only observed a </a:t>
              </a:r>
              <a:br>
                <a:rPr lang="en-US" b="1" dirty="0">
                  <a:solidFill>
                    <a:srgbClr val="FF0000"/>
                  </a:solidFill>
                </a:rPr>
              </a:br>
              <a:r>
                <a:rPr lang="en-US" b="1" dirty="0">
                  <a:solidFill>
                    <a:srgbClr val="FF0000"/>
                  </a:solidFill>
                </a:rPr>
                <a:t>single 0</a:t>
              </a:r>
              <a:r>
                <a:rPr lang="en-US" b="1" dirty="0">
                  <a:solidFill>
                    <a:srgbClr val="FF0000"/>
                  </a:solidFill>
                  <a:sym typeface="Wingdings" panose="05000000000000000000" pitchFamily="2" charset="2"/>
                </a:rPr>
                <a:t>1 </a:t>
              </a:r>
              <a:r>
                <a:rPr lang="en-US" b="1" dirty="0">
                  <a:solidFill>
                    <a:srgbClr val="FF0000"/>
                  </a:solidFill>
                </a:rPr>
                <a:t>bitflip</a:t>
              </a:r>
            </a:p>
          </p:txBody>
        </p:sp>
      </p:grpSp>
    </p:spTree>
    <p:extLst>
      <p:ext uri="{BB962C8B-B14F-4D97-AF65-F5344CB8AC3E}">
        <p14:creationId xmlns:p14="http://schemas.microsoft.com/office/powerpoint/2010/main" val="168839704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3E3746-51BE-118A-C83B-B2A7ED48D7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7F660FE-3FFF-BF5E-E381-8BD6547019BF}"/>
              </a:ext>
            </a:extLst>
          </p:cNvPr>
          <p:cNvSpPr>
            <a:spLocks noGrp="1"/>
          </p:cNvSpPr>
          <p:nvPr>
            <p:ph type="title"/>
          </p:nvPr>
        </p:nvSpPr>
        <p:spPr>
          <a:xfrm>
            <a:off x="228600" y="152400"/>
            <a:ext cx="8610600" cy="727212"/>
          </a:xfrm>
        </p:spPr>
        <p:txBody>
          <a:bodyPr anchor="ctr"/>
          <a:lstStyle/>
          <a:p>
            <a:r>
              <a:rPr lang="en-US" sz="3600" b="1" dirty="0"/>
              <a:t>Inconsistency III</a:t>
            </a:r>
          </a:p>
        </p:txBody>
      </p:sp>
      <p:sp>
        <p:nvSpPr>
          <p:cNvPr id="4" name="Slide Number Placeholder 3">
            <a:extLst>
              <a:ext uri="{FF2B5EF4-FFF2-40B4-BE49-F238E27FC236}">
                <a16:creationId xmlns:a16="http://schemas.microsoft.com/office/drawing/2014/main" id="{7FD50EA9-7B62-97D4-4DC8-8CCCEFF0E71F}"/>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DE33320-76E4-0249-8CA9-3902D97168FA}" type="slidenum">
              <a:rPr kumimoji="0" lang="en-US" altLang="en-US" sz="12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42</a:t>
            </a:fld>
            <a:endParaRPr kumimoji="0" lang="en-US" altLang="en-US" sz="12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sp>
        <p:nvSpPr>
          <p:cNvPr id="6" name="Content Placeholder 2">
            <a:extLst>
              <a:ext uri="{FF2B5EF4-FFF2-40B4-BE49-F238E27FC236}">
                <a16:creationId xmlns:a16="http://schemas.microsoft.com/office/drawing/2014/main" id="{8CE4ECA3-F914-A3F9-6949-9C5105A24D2B}"/>
              </a:ext>
            </a:extLst>
          </p:cNvPr>
          <p:cNvSpPr txBox="1">
            <a:spLocks/>
          </p:cNvSpPr>
          <p:nvPr/>
        </p:nvSpPr>
        <p:spPr bwMode="auto">
          <a:xfrm>
            <a:off x="228600" y="2094689"/>
            <a:ext cx="8610600" cy="4395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57175" indent="-257175" algn="l" rtl="0" eaLnBrk="0" fontAlgn="base" hangingPunct="0">
              <a:spcBef>
                <a:spcPct val="20000"/>
              </a:spcBef>
              <a:spcAft>
                <a:spcPct val="0"/>
              </a:spcAft>
              <a:buClr>
                <a:schemeClr val="accent1"/>
              </a:buClr>
              <a:buSzPct val="65000"/>
              <a:buFont typeface="Wingdings" pitchFamily="2" charset="2"/>
              <a:buChar char="n"/>
              <a:defRPr sz="1800">
                <a:solidFill>
                  <a:schemeClr val="tx1"/>
                </a:solidFill>
                <a:latin typeface="+mn-lt"/>
                <a:ea typeface="ＭＳ Ｐゴシック" charset="0"/>
                <a:cs typeface="ＭＳ Ｐゴシック" charset="0"/>
              </a:defRPr>
            </a:lvl1pPr>
            <a:lvl2pPr marL="502444" indent="-244079" algn="l" rtl="0" eaLnBrk="0" fontAlgn="base" hangingPunct="0">
              <a:spcBef>
                <a:spcPct val="20000"/>
              </a:spcBef>
              <a:spcAft>
                <a:spcPct val="0"/>
              </a:spcAft>
              <a:buClr>
                <a:schemeClr val="accent2"/>
              </a:buClr>
              <a:buSzPct val="60000"/>
              <a:buFont typeface="Wingdings" pitchFamily="2" charset="2"/>
              <a:buChar char="q"/>
              <a:defRPr sz="1650">
                <a:solidFill>
                  <a:schemeClr val="tx1"/>
                </a:solidFill>
                <a:latin typeface="+mn-lt"/>
                <a:ea typeface="ＭＳ Ｐゴシック" pitchFamily="-106" charset="-128"/>
              </a:defRPr>
            </a:lvl2pPr>
            <a:lvl3pPr marL="766763" indent="-263129" algn="l" rtl="0" eaLnBrk="0" fontAlgn="base" hangingPunct="0">
              <a:spcBef>
                <a:spcPct val="20000"/>
              </a:spcBef>
              <a:spcAft>
                <a:spcPct val="0"/>
              </a:spcAft>
              <a:buClr>
                <a:schemeClr val="accent1"/>
              </a:buClr>
              <a:buSzPct val="65000"/>
              <a:buFont typeface="Wingdings" pitchFamily="2" charset="2"/>
              <a:buChar char="n"/>
              <a:defRPr sz="1500">
                <a:solidFill>
                  <a:schemeClr val="tx1"/>
                </a:solidFill>
                <a:latin typeface="+mn-lt"/>
                <a:ea typeface="ＭＳ Ｐゴシック" pitchFamily="-106" charset="-128"/>
              </a:defRPr>
            </a:lvl3pPr>
            <a:lvl4pPr marL="1004888" indent="-23693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260872" indent="-254794" algn="l" rtl="0" eaLnBrk="0" fontAlgn="base" hangingPunct="0">
              <a:spcBef>
                <a:spcPct val="20000"/>
              </a:spcBef>
              <a:spcAft>
                <a:spcPct val="0"/>
              </a:spcAft>
              <a:buClr>
                <a:schemeClr val="accent1"/>
              </a:buClr>
              <a:buSzPct val="75000"/>
              <a:buFont typeface="Wingdings" pitchFamily="2" charset="2"/>
              <a:buChar char="§"/>
              <a:defRPr sz="1200">
                <a:solidFill>
                  <a:schemeClr val="tx1"/>
                </a:solidFill>
                <a:latin typeface="+mn-lt"/>
                <a:ea typeface="ＭＳ Ｐゴシック" pitchFamily="-106" charset="-128"/>
              </a:defRPr>
            </a:lvl5pPr>
            <a:lvl6pPr marL="16037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9pPr>
          </a:lstStyle>
          <a:p>
            <a:pPr>
              <a:spcBef>
                <a:spcPts val="600"/>
              </a:spcBef>
            </a:pPr>
            <a:r>
              <a:rPr lang="en-US" sz="2000" b="1" dirty="0">
                <a:solidFill>
                  <a:srgbClr val="C00000"/>
                </a:solidFill>
              </a:rPr>
              <a:t>Takeaways from Real-Chip Characterization Results</a:t>
            </a:r>
          </a:p>
          <a:p>
            <a:pPr lvl="1">
              <a:spcBef>
                <a:spcPts val="600"/>
              </a:spcBef>
            </a:pPr>
            <a:r>
              <a:rPr lang="en-US" sz="1800" dirty="0"/>
              <a:t>For Single-sided RowPress, for both NWL and PWL, the observed error mechanism for inducing 1</a:t>
            </a:r>
            <a:r>
              <a:rPr lang="en-US" sz="1800" dirty="0">
                <a:sym typeface="Wingdings" panose="05000000000000000000" pitchFamily="2" charset="2"/>
              </a:rPr>
              <a:t>0 </a:t>
            </a:r>
            <a:r>
              <a:rPr lang="en-US" sz="1800" dirty="0"/>
              <a:t>bitflips is much stronger than that of 0</a:t>
            </a:r>
            <a:r>
              <a:rPr lang="en-US" sz="1800" dirty="0">
                <a:sym typeface="Wingdings" panose="05000000000000000000" pitchFamily="2" charset="2"/>
              </a:rPr>
              <a:t>1 </a:t>
            </a:r>
            <a:r>
              <a:rPr lang="en-US" sz="1800" dirty="0"/>
              <a:t>bitflips that we observe overwhelmingly 1</a:t>
            </a:r>
            <a:r>
              <a:rPr lang="en-US" sz="1800" dirty="0">
                <a:sym typeface="Wingdings" panose="05000000000000000000" pitchFamily="2" charset="2"/>
              </a:rPr>
              <a:t>0 </a:t>
            </a:r>
            <a:r>
              <a:rPr lang="en-US" sz="1800" dirty="0"/>
              <a:t>bitflips within </a:t>
            </a:r>
            <a:br>
              <a:rPr lang="en-US" sz="1800" dirty="0"/>
            </a:br>
            <a:r>
              <a:rPr lang="en-US" sz="1800" dirty="0"/>
              <a:t>the refresh window</a:t>
            </a:r>
          </a:p>
          <a:p>
            <a:pPr>
              <a:spcBef>
                <a:spcPts val="3600"/>
              </a:spcBef>
            </a:pPr>
            <a:r>
              <a:rPr lang="en-US" sz="2000" b="1" dirty="0">
                <a:solidFill>
                  <a:srgbClr val="0066CC"/>
                </a:solidFill>
              </a:rPr>
              <a:t>Characteristics from Device-Level Mechanisms</a:t>
            </a:r>
          </a:p>
          <a:p>
            <a:pPr lvl="1">
              <a:spcBef>
                <a:spcPts val="600"/>
              </a:spcBef>
            </a:pPr>
            <a:r>
              <a:rPr lang="en-US" sz="1800" dirty="0"/>
              <a:t>NWL Single-Sided RowPress should induce 0</a:t>
            </a:r>
            <a:r>
              <a:rPr lang="en-US" sz="1800" dirty="0">
                <a:sym typeface="Wingdings" panose="05000000000000000000" pitchFamily="2" charset="2"/>
              </a:rPr>
              <a:t>1 </a:t>
            </a:r>
            <a:r>
              <a:rPr lang="en-US" sz="1800" dirty="0"/>
              <a:t>bitflips </a:t>
            </a:r>
          </a:p>
          <a:p>
            <a:pPr lvl="1">
              <a:spcBef>
                <a:spcPts val="600"/>
              </a:spcBef>
            </a:pPr>
            <a:r>
              <a:rPr lang="en-US" sz="1800" dirty="0"/>
              <a:t>PWL Single-Sided RowPress should induce 1</a:t>
            </a:r>
            <a:r>
              <a:rPr lang="en-US" sz="1800" dirty="0">
                <a:sym typeface="Wingdings" panose="05000000000000000000" pitchFamily="2" charset="2"/>
              </a:rPr>
              <a:t>0 </a:t>
            </a:r>
            <a:r>
              <a:rPr lang="en-US" sz="1800" dirty="0"/>
              <a:t>bitflips </a:t>
            </a:r>
          </a:p>
          <a:p>
            <a:pPr lvl="1">
              <a:spcBef>
                <a:spcPts val="600"/>
              </a:spcBef>
            </a:pPr>
            <a:endParaRPr lang="en-US" sz="1800" dirty="0"/>
          </a:p>
          <a:p>
            <a:pPr lvl="1">
              <a:spcBef>
                <a:spcPts val="600"/>
              </a:spcBef>
            </a:pPr>
            <a:endParaRPr lang="en-US" sz="1800" dirty="0"/>
          </a:p>
        </p:txBody>
      </p:sp>
    </p:spTree>
    <p:extLst>
      <p:ext uri="{BB962C8B-B14F-4D97-AF65-F5344CB8AC3E}">
        <p14:creationId xmlns:p14="http://schemas.microsoft.com/office/powerpoint/2010/main" val="2767747432"/>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F1CF04-79EE-B7EC-83B6-E3396085B5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DB2C9A6-84AE-F239-E605-1A9E0739CB26}"/>
              </a:ext>
            </a:extLst>
          </p:cNvPr>
          <p:cNvSpPr>
            <a:spLocks noGrp="1"/>
          </p:cNvSpPr>
          <p:nvPr>
            <p:ph type="title"/>
          </p:nvPr>
        </p:nvSpPr>
        <p:spPr>
          <a:xfrm>
            <a:off x="228600" y="152400"/>
            <a:ext cx="8610600" cy="727212"/>
          </a:xfrm>
        </p:spPr>
        <p:txBody>
          <a:bodyPr anchor="ctr"/>
          <a:lstStyle/>
          <a:p>
            <a:r>
              <a:rPr lang="en-US" sz="3600" b="1" dirty="0"/>
              <a:t>Summary of Inconsistencies Found</a:t>
            </a:r>
          </a:p>
        </p:txBody>
      </p:sp>
      <p:sp>
        <p:nvSpPr>
          <p:cNvPr id="4" name="Slide Number Placeholder 3">
            <a:extLst>
              <a:ext uri="{FF2B5EF4-FFF2-40B4-BE49-F238E27FC236}">
                <a16:creationId xmlns:a16="http://schemas.microsoft.com/office/drawing/2014/main" id="{207B64F5-1FC7-D1EF-1667-D94339CA9E9C}"/>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DE33320-76E4-0249-8CA9-3902D97168FA}" type="slidenum">
              <a:rPr kumimoji="0" lang="en-US" altLang="en-US" sz="12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43</a:t>
            </a:fld>
            <a:endParaRPr kumimoji="0" lang="en-US" altLang="en-US" sz="12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sp>
        <p:nvSpPr>
          <p:cNvPr id="3" name="Content Placeholder 2">
            <a:extLst>
              <a:ext uri="{FF2B5EF4-FFF2-40B4-BE49-F238E27FC236}">
                <a16:creationId xmlns:a16="http://schemas.microsoft.com/office/drawing/2014/main" id="{18733169-9659-978E-59A2-DB43783F0E9E}"/>
              </a:ext>
            </a:extLst>
          </p:cNvPr>
          <p:cNvSpPr txBox="1">
            <a:spLocks/>
          </p:cNvSpPr>
          <p:nvPr/>
        </p:nvSpPr>
        <p:spPr bwMode="auto">
          <a:xfrm>
            <a:off x="228600" y="1180290"/>
            <a:ext cx="8610600" cy="5310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57175" indent="-257175" algn="l" rtl="0" eaLnBrk="0" fontAlgn="base" hangingPunct="0">
              <a:spcBef>
                <a:spcPct val="20000"/>
              </a:spcBef>
              <a:spcAft>
                <a:spcPct val="0"/>
              </a:spcAft>
              <a:buClr>
                <a:schemeClr val="accent1"/>
              </a:buClr>
              <a:buSzPct val="65000"/>
              <a:buFont typeface="Wingdings" pitchFamily="2" charset="2"/>
              <a:buChar char="n"/>
              <a:defRPr sz="1800">
                <a:solidFill>
                  <a:schemeClr val="tx1"/>
                </a:solidFill>
                <a:latin typeface="+mn-lt"/>
                <a:ea typeface="ＭＳ Ｐゴシック" charset="0"/>
                <a:cs typeface="ＭＳ Ｐゴシック" charset="0"/>
              </a:defRPr>
            </a:lvl1pPr>
            <a:lvl2pPr marL="502444" indent="-244079" algn="l" rtl="0" eaLnBrk="0" fontAlgn="base" hangingPunct="0">
              <a:spcBef>
                <a:spcPct val="20000"/>
              </a:spcBef>
              <a:spcAft>
                <a:spcPct val="0"/>
              </a:spcAft>
              <a:buClr>
                <a:schemeClr val="accent2"/>
              </a:buClr>
              <a:buSzPct val="60000"/>
              <a:buFont typeface="Wingdings" pitchFamily="2" charset="2"/>
              <a:buChar char="q"/>
              <a:defRPr sz="1650">
                <a:solidFill>
                  <a:schemeClr val="tx1"/>
                </a:solidFill>
                <a:latin typeface="+mn-lt"/>
                <a:ea typeface="ＭＳ Ｐゴシック" pitchFamily="-106" charset="-128"/>
              </a:defRPr>
            </a:lvl2pPr>
            <a:lvl3pPr marL="766763" indent="-263129" algn="l" rtl="0" eaLnBrk="0" fontAlgn="base" hangingPunct="0">
              <a:spcBef>
                <a:spcPct val="20000"/>
              </a:spcBef>
              <a:spcAft>
                <a:spcPct val="0"/>
              </a:spcAft>
              <a:buClr>
                <a:schemeClr val="accent1"/>
              </a:buClr>
              <a:buSzPct val="65000"/>
              <a:buFont typeface="Wingdings" pitchFamily="2" charset="2"/>
              <a:buChar char="n"/>
              <a:defRPr sz="1500">
                <a:solidFill>
                  <a:schemeClr val="tx1"/>
                </a:solidFill>
                <a:latin typeface="+mn-lt"/>
                <a:ea typeface="ＭＳ Ｐゴシック" pitchFamily="-106" charset="-128"/>
              </a:defRPr>
            </a:lvl3pPr>
            <a:lvl4pPr marL="1004888" indent="-23693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260872" indent="-254794" algn="l" rtl="0" eaLnBrk="0" fontAlgn="base" hangingPunct="0">
              <a:spcBef>
                <a:spcPct val="20000"/>
              </a:spcBef>
              <a:spcAft>
                <a:spcPct val="0"/>
              </a:spcAft>
              <a:buClr>
                <a:schemeClr val="accent1"/>
              </a:buClr>
              <a:buSzPct val="75000"/>
              <a:buFont typeface="Wingdings" pitchFamily="2" charset="2"/>
              <a:buChar char="§"/>
              <a:defRPr sz="1200">
                <a:solidFill>
                  <a:schemeClr val="tx1"/>
                </a:solidFill>
                <a:latin typeface="+mn-lt"/>
                <a:ea typeface="ＭＳ Ｐゴシック" pitchFamily="-106" charset="-128"/>
              </a:defRPr>
            </a:lvl5pPr>
            <a:lvl6pPr marL="16037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9pPr>
          </a:lstStyle>
          <a:p>
            <a:pPr>
              <a:spcBef>
                <a:spcPts val="600"/>
              </a:spcBef>
            </a:pPr>
            <a:r>
              <a:rPr lang="en-US" sz="2000" b="1" dirty="0"/>
              <a:t>Inconsistency I – Double-Sided </a:t>
            </a:r>
            <a:r>
              <a:rPr lang="en-US" sz="2000" b="1" dirty="0" err="1"/>
              <a:t>RowHammer</a:t>
            </a:r>
            <a:r>
              <a:rPr lang="en-US" sz="2000" b="1" dirty="0"/>
              <a:t> Bitflip Direction</a:t>
            </a:r>
          </a:p>
          <a:p>
            <a:pPr lvl="1">
              <a:spcBef>
                <a:spcPts val="600"/>
              </a:spcBef>
            </a:pPr>
            <a:r>
              <a:rPr lang="en-US" sz="1800" dirty="0">
                <a:solidFill>
                  <a:srgbClr val="0066CC"/>
                </a:solidFill>
              </a:rPr>
              <a:t>Real-Chip Characterization: </a:t>
            </a:r>
            <a:r>
              <a:rPr lang="en-US" sz="1800" dirty="0"/>
              <a:t>Observed both 0</a:t>
            </a:r>
            <a:r>
              <a:rPr lang="en-US" sz="1800" dirty="0">
                <a:sym typeface="Wingdings" panose="05000000000000000000" pitchFamily="2" charset="2"/>
              </a:rPr>
              <a:t>1 </a:t>
            </a:r>
            <a:r>
              <a:rPr lang="en-US" sz="1800" dirty="0"/>
              <a:t>and 1</a:t>
            </a:r>
            <a:r>
              <a:rPr lang="en-US" sz="1800" dirty="0">
                <a:sym typeface="Wingdings" panose="05000000000000000000" pitchFamily="2" charset="2"/>
              </a:rPr>
              <a:t>0</a:t>
            </a:r>
            <a:r>
              <a:rPr lang="en-US" sz="1800" dirty="0"/>
              <a:t> bitflips; 0</a:t>
            </a:r>
            <a:r>
              <a:rPr lang="en-US" sz="1800" dirty="0">
                <a:sym typeface="Wingdings" panose="05000000000000000000" pitchFamily="2" charset="2"/>
              </a:rPr>
              <a:t>1</a:t>
            </a:r>
            <a:r>
              <a:rPr lang="en-US" sz="1800" dirty="0"/>
              <a:t> bitflips are initially easier to induce than 1</a:t>
            </a:r>
            <a:r>
              <a:rPr lang="en-US" sz="1800" dirty="0">
                <a:sym typeface="Wingdings" panose="05000000000000000000" pitchFamily="2" charset="2"/>
              </a:rPr>
              <a:t>0 </a:t>
            </a:r>
            <a:r>
              <a:rPr lang="en-US" sz="1800" dirty="0"/>
              <a:t>bitflips</a:t>
            </a:r>
          </a:p>
          <a:p>
            <a:pPr lvl="1">
              <a:spcBef>
                <a:spcPts val="0"/>
              </a:spcBef>
            </a:pPr>
            <a:r>
              <a:rPr lang="en-US" sz="1800" dirty="0">
                <a:solidFill>
                  <a:srgbClr val="C00000"/>
                </a:solidFill>
              </a:rPr>
              <a:t>Device-Level Mechanism:</a:t>
            </a:r>
            <a:r>
              <a:rPr lang="en-US" sz="1800" dirty="0"/>
              <a:t> Double-Sided </a:t>
            </a:r>
            <a:r>
              <a:rPr lang="en-US" sz="1800" dirty="0" err="1"/>
              <a:t>RowHammer</a:t>
            </a:r>
            <a:r>
              <a:rPr lang="en-US" sz="1800" dirty="0"/>
              <a:t> significantly enhances 1</a:t>
            </a:r>
            <a:r>
              <a:rPr lang="en-US" sz="1800" dirty="0">
                <a:sym typeface="Wingdings" panose="05000000000000000000" pitchFamily="2" charset="2"/>
              </a:rPr>
              <a:t>0 </a:t>
            </a:r>
            <a:r>
              <a:rPr lang="en-US" sz="1800" dirty="0"/>
              <a:t>leakage that it should only induce 1</a:t>
            </a:r>
            <a:r>
              <a:rPr lang="en-US" sz="1800" dirty="0">
                <a:sym typeface="Wingdings" panose="05000000000000000000" pitchFamily="2" charset="2"/>
              </a:rPr>
              <a:t>0 </a:t>
            </a:r>
            <a:r>
              <a:rPr lang="en-US" sz="1800" dirty="0"/>
              <a:t>bitflips </a:t>
            </a:r>
          </a:p>
          <a:p>
            <a:pPr>
              <a:spcBef>
                <a:spcPts val="2400"/>
              </a:spcBef>
            </a:pPr>
            <a:r>
              <a:rPr lang="en-US" sz="2000" b="1" dirty="0"/>
              <a:t>Inconsistency II – Double-Sided </a:t>
            </a:r>
            <a:r>
              <a:rPr lang="en-US" sz="2000" b="1" dirty="0" err="1"/>
              <a:t>RowHammer</a:t>
            </a:r>
            <a:r>
              <a:rPr lang="en-US" sz="2000" b="1" dirty="0"/>
              <a:t> Bitflip Count</a:t>
            </a:r>
          </a:p>
          <a:p>
            <a:pPr lvl="1">
              <a:spcBef>
                <a:spcPts val="600"/>
              </a:spcBef>
            </a:pPr>
            <a:r>
              <a:rPr lang="en-US" sz="1800" dirty="0">
                <a:solidFill>
                  <a:srgbClr val="0066CC"/>
                </a:solidFill>
              </a:rPr>
              <a:t>Real-Chip Characterization: </a:t>
            </a:r>
            <a:r>
              <a:rPr lang="en-US" sz="1800" dirty="0"/>
              <a:t>Only with a sufficiently large hammer count does the number of 1</a:t>
            </a:r>
            <a:r>
              <a:rPr lang="en-US" sz="1800" dirty="0">
                <a:sym typeface="Wingdings" panose="05000000000000000000" pitchFamily="2" charset="2"/>
              </a:rPr>
              <a:t>0</a:t>
            </a:r>
            <a:r>
              <a:rPr lang="en-US" sz="1800" dirty="0"/>
              <a:t> bitflips exceed that of 0</a:t>
            </a:r>
            <a:r>
              <a:rPr lang="en-US" sz="1800" dirty="0">
                <a:sym typeface="Wingdings" panose="05000000000000000000" pitchFamily="2" charset="2"/>
              </a:rPr>
              <a:t>1 </a:t>
            </a:r>
            <a:r>
              <a:rPr lang="en-US" sz="1800" dirty="0"/>
              <a:t>bitflips</a:t>
            </a:r>
          </a:p>
          <a:p>
            <a:pPr lvl="1">
              <a:spcBef>
                <a:spcPts val="600"/>
              </a:spcBef>
            </a:pPr>
            <a:r>
              <a:rPr lang="en-US" sz="1800" dirty="0">
                <a:solidFill>
                  <a:srgbClr val="C00000"/>
                </a:solidFill>
              </a:rPr>
              <a:t>Device-Level Mechanism:</a:t>
            </a:r>
            <a:r>
              <a:rPr lang="en-US" sz="1800" dirty="0"/>
              <a:t> Double-Sided </a:t>
            </a:r>
            <a:r>
              <a:rPr lang="en-US" sz="1800" dirty="0" err="1"/>
              <a:t>RowHammer</a:t>
            </a:r>
            <a:r>
              <a:rPr lang="en-US" sz="1800" dirty="0"/>
              <a:t> significantly enhances 1</a:t>
            </a:r>
            <a:r>
              <a:rPr lang="en-US" sz="1800" dirty="0">
                <a:sym typeface="Wingdings" panose="05000000000000000000" pitchFamily="2" charset="2"/>
              </a:rPr>
              <a:t>0 </a:t>
            </a:r>
            <a:r>
              <a:rPr lang="en-US" sz="1800" dirty="0"/>
              <a:t>leakage that it should only induce 1</a:t>
            </a:r>
            <a:r>
              <a:rPr lang="en-US" sz="1800" dirty="0">
                <a:sym typeface="Wingdings" panose="05000000000000000000" pitchFamily="2" charset="2"/>
              </a:rPr>
              <a:t>0 </a:t>
            </a:r>
            <a:r>
              <a:rPr lang="en-US" sz="1800" dirty="0"/>
              <a:t>bitflips</a:t>
            </a:r>
          </a:p>
          <a:p>
            <a:pPr>
              <a:spcBef>
                <a:spcPts val="2400"/>
              </a:spcBef>
            </a:pPr>
            <a:r>
              <a:rPr lang="en-US" sz="2000" b="1" dirty="0"/>
              <a:t>Inconsistency III – Single-Sided RowPress Bitflip Direction</a:t>
            </a:r>
          </a:p>
          <a:p>
            <a:pPr lvl="1">
              <a:spcBef>
                <a:spcPts val="600"/>
              </a:spcBef>
            </a:pPr>
            <a:r>
              <a:rPr lang="en-US" sz="1800" dirty="0">
                <a:solidFill>
                  <a:srgbClr val="0066CC"/>
                </a:solidFill>
              </a:rPr>
              <a:t>Real-Chip Characterization: </a:t>
            </a:r>
            <a:r>
              <a:rPr lang="en-US" sz="1800" dirty="0"/>
              <a:t>Observed overwhelmingly 1</a:t>
            </a:r>
            <a:r>
              <a:rPr lang="en-US" sz="1800" dirty="0">
                <a:sym typeface="Wingdings" panose="05000000000000000000" pitchFamily="2" charset="2"/>
              </a:rPr>
              <a:t>0 </a:t>
            </a:r>
            <a:r>
              <a:rPr lang="en-US" sz="1800" dirty="0"/>
              <a:t>bitflips</a:t>
            </a:r>
          </a:p>
          <a:p>
            <a:pPr lvl="1">
              <a:spcBef>
                <a:spcPts val="600"/>
              </a:spcBef>
            </a:pPr>
            <a:r>
              <a:rPr lang="en-US" sz="1800" dirty="0">
                <a:solidFill>
                  <a:srgbClr val="C00000"/>
                </a:solidFill>
              </a:rPr>
              <a:t>Device-Level Mechanism:</a:t>
            </a:r>
            <a:r>
              <a:rPr lang="en-US" sz="1800" dirty="0"/>
              <a:t> Single-Sided RowPress should induce both 0</a:t>
            </a:r>
            <a:r>
              <a:rPr lang="en-US" sz="1800" dirty="0">
                <a:sym typeface="Wingdings" panose="05000000000000000000" pitchFamily="2" charset="2"/>
              </a:rPr>
              <a:t>1 </a:t>
            </a:r>
            <a:r>
              <a:rPr lang="en-US" sz="1800" dirty="0"/>
              <a:t>and 1</a:t>
            </a:r>
            <a:r>
              <a:rPr lang="en-US" sz="1800" dirty="0">
                <a:sym typeface="Wingdings" panose="05000000000000000000" pitchFamily="2" charset="2"/>
              </a:rPr>
              <a:t>0 </a:t>
            </a:r>
            <a:r>
              <a:rPr lang="en-US" sz="1800" dirty="0"/>
              <a:t>bitflips</a:t>
            </a:r>
          </a:p>
        </p:txBody>
      </p:sp>
    </p:spTree>
    <p:extLst>
      <p:ext uri="{BB962C8B-B14F-4D97-AF65-F5344CB8AC3E}">
        <p14:creationId xmlns:p14="http://schemas.microsoft.com/office/powerpoint/2010/main" val="731955989"/>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F04879-BB2C-5451-BD79-C7CC295028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4CE395-9E66-C4A8-09E3-937DEA84B952}"/>
              </a:ext>
            </a:extLst>
          </p:cNvPr>
          <p:cNvSpPr>
            <a:spLocks noGrp="1"/>
          </p:cNvSpPr>
          <p:nvPr>
            <p:ph type="title"/>
          </p:nvPr>
        </p:nvSpPr>
        <p:spPr/>
        <p:txBody>
          <a:bodyPr/>
          <a:lstStyle/>
          <a:p>
            <a:r>
              <a:rPr lang="en-US" sz="3600" b="1" dirty="0"/>
              <a:t>Outline</a:t>
            </a:r>
          </a:p>
        </p:txBody>
      </p:sp>
      <p:sp>
        <p:nvSpPr>
          <p:cNvPr id="3" name="Content Placeholder 2">
            <a:extLst>
              <a:ext uri="{FF2B5EF4-FFF2-40B4-BE49-F238E27FC236}">
                <a16:creationId xmlns:a16="http://schemas.microsoft.com/office/drawing/2014/main" id="{AE38734D-22EF-BF00-B957-83F979C1AC9B}"/>
              </a:ext>
            </a:extLst>
          </p:cNvPr>
          <p:cNvSpPr>
            <a:spLocks noGrp="1"/>
          </p:cNvSpPr>
          <p:nvPr>
            <p:ph idx="1"/>
          </p:nvPr>
        </p:nvSpPr>
        <p:spPr>
          <a:xfrm>
            <a:off x="228600" y="895545"/>
            <a:ext cx="8610600" cy="5575955"/>
          </a:xfrm>
        </p:spPr>
        <p:txBody>
          <a:bodyPr/>
          <a:lstStyle/>
          <a:p>
            <a:pPr>
              <a:lnSpc>
                <a:spcPct val="150000"/>
              </a:lnSpc>
              <a:spcBef>
                <a:spcPts val="0"/>
              </a:spcBef>
            </a:pPr>
            <a:r>
              <a:rPr lang="en-US" sz="2000" b="1" dirty="0">
                <a:solidFill>
                  <a:schemeClr val="bg1">
                    <a:lumMod val="85000"/>
                  </a:schemeClr>
                </a:solidFill>
              </a:rPr>
              <a:t>Background</a:t>
            </a:r>
          </a:p>
          <a:p>
            <a:pPr lvl="1">
              <a:lnSpc>
                <a:spcPct val="150000"/>
              </a:lnSpc>
              <a:spcBef>
                <a:spcPts val="0"/>
              </a:spcBef>
            </a:pPr>
            <a:r>
              <a:rPr lang="en-US" sz="1800" dirty="0">
                <a:solidFill>
                  <a:schemeClr val="bg1">
                    <a:lumMod val="85000"/>
                  </a:schemeClr>
                </a:solidFill>
              </a:rPr>
              <a:t>Key DRAM Organization</a:t>
            </a:r>
          </a:p>
          <a:p>
            <a:pPr lvl="1">
              <a:lnSpc>
                <a:spcPct val="150000"/>
              </a:lnSpc>
              <a:spcBef>
                <a:spcPts val="0"/>
              </a:spcBef>
            </a:pPr>
            <a:r>
              <a:rPr lang="en-US" sz="1800" dirty="0">
                <a:solidFill>
                  <a:schemeClr val="bg1">
                    <a:lumMod val="85000"/>
                  </a:schemeClr>
                </a:solidFill>
              </a:rPr>
              <a:t>DRAM Read Disturbance Phenomena: </a:t>
            </a:r>
            <a:r>
              <a:rPr lang="en-US" sz="1800" dirty="0" err="1">
                <a:solidFill>
                  <a:schemeClr val="bg1">
                    <a:lumMod val="85000"/>
                  </a:schemeClr>
                </a:solidFill>
              </a:rPr>
              <a:t>RowHammer</a:t>
            </a:r>
            <a:r>
              <a:rPr lang="en-US" sz="1800" dirty="0">
                <a:solidFill>
                  <a:schemeClr val="bg1">
                    <a:lumMod val="85000"/>
                  </a:schemeClr>
                </a:solidFill>
              </a:rPr>
              <a:t> &amp; RowPress</a:t>
            </a:r>
          </a:p>
          <a:p>
            <a:pPr>
              <a:lnSpc>
                <a:spcPct val="150000"/>
              </a:lnSpc>
            </a:pPr>
            <a:r>
              <a:rPr lang="en-US" sz="2000" b="1" dirty="0">
                <a:solidFill>
                  <a:schemeClr val="bg1">
                    <a:lumMod val="85000"/>
                  </a:schemeClr>
                </a:solidFill>
              </a:rPr>
              <a:t>Device-Level DRAM Read Disturbance Mechanisms</a:t>
            </a:r>
          </a:p>
          <a:p>
            <a:pPr>
              <a:lnSpc>
                <a:spcPct val="150000"/>
              </a:lnSpc>
            </a:pPr>
            <a:r>
              <a:rPr lang="en-US" sz="2000" b="1" dirty="0">
                <a:solidFill>
                  <a:schemeClr val="bg1">
                    <a:lumMod val="85000"/>
                  </a:schemeClr>
                </a:solidFill>
              </a:rPr>
              <a:t>Real-Chip Characterization Methodology</a:t>
            </a:r>
          </a:p>
          <a:p>
            <a:pPr lvl="1">
              <a:lnSpc>
                <a:spcPct val="150000"/>
              </a:lnSpc>
              <a:spcBef>
                <a:spcPts val="0"/>
              </a:spcBef>
            </a:pPr>
            <a:r>
              <a:rPr lang="en-US" sz="1800" dirty="0">
                <a:solidFill>
                  <a:schemeClr val="bg1">
                    <a:lumMod val="85000"/>
                  </a:schemeClr>
                </a:solidFill>
              </a:rPr>
              <a:t>Reverse Engineering of True- and Anti-Cell Layout</a:t>
            </a:r>
          </a:p>
          <a:p>
            <a:pPr>
              <a:lnSpc>
                <a:spcPct val="150000"/>
              </a:lnSpc>
            </a:pPr>
            <a:r>
              <a:rPr lang="en-US" sz="2000" b="1" dirty="0">
                <a:solidFill>
                  <a:schemeClr val="bg1">
                    <a:lumMod val="85000"/>
                  </a:schemeClr>
                </a:solidFill>
              </a:rPr>
              <a:t>Real-Chip Characterization Results</a:t>
            </a:r>
          </a:p>
          <a:p>
            <a:pPr lvl="1">
              <a:lnSpc>
                <a:spcPct val="150000"/>
              </a:lnSpc>
              <a:spcBef>
                <a:spcPts val="0"/>
              </a:spcBef>
            </a:pPr>
            <a:r>
              <a:rPr lang="en-US" sz="1800" dirty="0">
                <a:solidFill>
                  <a:schemeClr val="bg1">
                    <a:lumMod val="85000"/>
                  </a:schemeClr>
                </a:solidFill>
              </a:rPr>
              <a:t>Inconsistency I: Initial Bitflip Direction of Double-Sided </a:t>
            </a:r>
            <a:r>
              <a:rPr lang="en-US" sz="1800" dirty="0" err="1">
                <a:solidFill>
                  <a:schemeClr val="bg1">
                    <a:lumMod val="85000"/>
                  </a:schemeClr>
                </a:solidFill>
              </a:rPr>
              <a:t>RowHammer</a:t>
            </a:r>
            <a:endParaRPr lang="en-US" sz="1800" dirty="0">
              <a:solidFill>
                <a:schemeClr val="bg1">
                  <a:lumMod val="85000"/>
                </a:schemeClr>
              </a:solidFill>
            </a:endParaRPr>
          </a:p>
          <a:p>
            <a:pPr lvl="1">
              <a:lnSpc>
                <a:spcPct val="150000"/>
              </a:lnSpc>
              <a:spcBef>
                <a:spcPts val="0"/>
              </a:spcBef>
            </a:pPr>
            <a:r>
              <a:rPr lang="en-US" sz="1800" dirty="0">
                <a:solidFill>
                  <a:schemeClr val="bg1">
                    <a:lumMod val="85000"/>
                  </a:schemeClr>
                </a:solidFill>
              </a:rPr>
              <a:t>Inconsistency II: Bitflip Count of Double-Sided </a:t>
            </a:r>
            <a:r>
              <a:rPr lang="en-US" sz="1800" dirty="0" err="1">
                <a:solidFill>
                  <a:schemeClr val="bg1">
                    <a:lumMod val="85000"/>
                  </a:schemeClr>
                </a:solidFill>
              </a:rPr>
              <a:t>RowHammer</a:t>
            </a:r>
            <a:endParaRPr lang="en-US" sz="1800" dirty="0">
              <a:solidFill>
                <a:schemeClr val="bg1">
                  <a:lumMod val="85000"/>
                </a:schemeClr>
              </a:solidFill>
            </a:endParaRPr>
          </a:p>
          <a:p>
            <a:pPr lvl="1">
              <a:lnSpc>
                <a:spcPct val="150000"/>
              </a:lnSpc>
              <a:spcBef>
                <a:spcPts val="0"/>
              </a:spcBef>
            </a:pPr>
            <a:r>
              <a:rPr lang="en-US" sz="1800" dirty="0">
                <a:solidFill>
                  <a:schemeClr val="bg1">
                    <a:lumMod val="85000"/>
                  </a:schemeClr>
                </a:solidFill>
              </a:rPr>
              <a:t>Inconsistency III: Bitflip Direction of Single-Sided RowPress</a:t>
            </a:r>
          </a:p>
          <a:p>
            <a:pPr>
              <a:lnSpc>
                <a:spcPct val="150000"/>
              </a:lnSpc>
            </a:pPr>
            <a:r>
              <a:rPr lang="en-US" sz="2000" b="1" dirty="0"/>
              <a:t>Hypotheses</a:t>
            </a:r>
          </a:p>
          <a:p>
            <a:pPr>
              <a:lnSpc>
                <a:spcPct val="150000"/>
              </a:lnSpc>
            </a:pPr>
            <a:r>
              <a:rPr lang="en-US" sz="2000" b="1" dirty="0">
                <a:solidFill>
                  <a:schemeClr val="bg1">
                    <a:lumMod val="65000"/>
                  </a:schemeClr>
                </a:solidFill>
              </a:rPr>
              <a:t>Conclusion</a:t>
            </a:r>
          </a:p>
          <a:p>
            <a:pPr>
              <a:lnSpc>
                <a:spcPct val="150000"/>
              </a:lnSpc>
            </a:pPr>
            <a:endParaRPr lang="en-US" b="1" dirty="0"/>
          </a:p>
          <a:p>
            <a:pPr>
              <a:lnSpc>
                <a:spcPct val="150000"/>
              </a:lnSpc>
            </a:pPr>
            <a:endParaRPr lang="en-US" sz="1400" dirty="0"/>
          </a:p>
          <a:p>
            <a:pPr lvl="1">
              <a:lnSpc>
                <a:spcPct val="150000"/>
              </a:lnSpc>
            </a:pPr>
            <a:endParaRPr lang="en-US" sz="1600" dirty="0"/>
          </a:p>
          <a:p>
            <a:pPr lvl="1">
              <a:lnSpc>
                <a:spcPct val="150000"/>
              </a:lnSpc>
            </a:pPr>
            <a:endParaRPr lang="en-US" sz="1800" b="1" dirty="0"/>
          </a:p>
        </p:txBody>
      </p:sp>
      <p:sp>
        <p:nvSpPr>
          <p:cNvPr id="4" name="Slide Number Placeholder 3">
            <a:extLst>
              <a:ext uri="{FF2B5EF4-FFF2-40B4-BE49-F238E27FC236}">
                <a16:creationId xmlns:a16="http://schemas.microsoft.com/office/drawing/2014/main" id="{3CAE08D7-1D2E-6BB5-8044-9D8F4C00DAF7}"/>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DE33320-76E4-0249-8CA9-3902D97168FA}" type="slidenum">
              <a:rPr kumimoji="0" lang="en-US" altLang="en-US" sz="12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44</a:t>
            </a:fld>
            <a:endParaRPr kumimoji="0" lang="en-US" altLang="en-US" sz="12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spTree>
    <p:extLst>
      <p:ext uri="{BB962C8B-B14F-4D97-AF65-F5344CB8AC3E}">
        <p14:creationId xmlns:p14="http://schemas.microsoft.com/office/powerpoint/2010/main" val="915060497"/>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574D5C-C392-70F8-F587-EDD17E823FC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8532F6-20D5-24DC-F3C2-7E791BFD8360}"/>
              </a:ext>
            </a:extLst>
          </p:cNvPr>
          <p:cNvSpPr>
            <a:spLocks noGrp="1"/>
          </p:cNvSpPr>
          <p:nvPr>
            <p:ph type="title"/>
          </p:nvPr>
        </p:nvSpPr>
        <p:spPr>
          <a:xfrm>
            <a:off x="228600" y="152400"/>
            <a:ext cx="8610600" cy="727212"/>
          </a:xfrm>
        </p:spPr>
        <p:txBody>
          <a:bodyPr anchor="ctr"/>
          <a:lstStyle/>
          <a:p>
            <a:r>
              <a:rPr lang="en-US" sz="3200" b="1" dirty="0"/>
              <a:t>Hypotheses I</a:t>
            </a:r>
          </a:p>
        </p:txBody>
      </p:sp>
      <p:sp>
        <p:nvSpPr>
          <p:cNvPr id="4" name="Slide Number Placeholder 3">
            <a:extLst>
              <a:ext uri="{FF2B5EF4-FFF2-40B4-BE49-F238E27FC236}">
                <a16:creationId xmlns:a16="http://schemas.microsoft.com/office/drawing/2014/main" id="{CD86529C-AC44-CEB0-38AF-2B3DCAF31987}"/>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DE33320-76E4-0249-8CA9-3902D97168FA}" type="slidenum">
              <a:rPr kumimoji="0" lang="en-US" altLang="en-US" sz="12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45</a:t>
            </a:fld>
            <a:endParaRPr kumimoji="0" lang="en-US" altLang="en-US" sz="12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sp>
        <p:nvSpPr>
          <p:cNvPr id="6" name="Content Placeholder 2">
            <a:extLst>
              <a:ext uri="{FF2B5EF4-FFF2-40B4-BE49-F238E27FC236}">
                <a16:creationId xmlns:a16="http://schemas.microsoft.com/office/drawing/2014/main" id="{199BD1F2-58F3-3B8E-7A39-39996CD1C1C9}"/>
              </a:ext>
            </a:extLst>
          </p:cNvPr>
          <p:cNvSpPr txBox="1">
            <a:spLocks/>
          </p:cNvSpPr>
          <p:nvPr/>
        </p:nvSpPr>
        <p:spPr bwMode="auto">
          <a:xfrm>
            <a:off x="228600" y="970961"/>
            <a:ext cx="8610600" cy="5519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57175" indent="-257175" algn="l" rtl="0" eaLnBrk="0" fontAlgn="base" hangingPunct="0">
              <a:spcBef>
                <a:spcPct val="20000"/>
              </a:spcBef>
              <a:spcAft>
                <a:spcPct val="0"/>
              </a:spcAft>
              <a:buClr>
                <a:schemeClr val="accent1"/>
              </a:buClr>
              <a:buSzPct val="65000"/>
              <a:buFont typeface="Wingdings" pitchFamily="2" charset="2"/>
              <a:buChar char="n"/>
              <a:defRPr sz="1800">
                <a:solidFill>
                  <a:schemeClr val="tx1"/>
                </a:solidFill>
                <a:latin typeface="+mn-lt"/>
                <a:ea typeface="ＭＳ Ｐゴシック" charset="0"/>
                <a:cs typeface="ＭＳ Ｐゴシック" charset="0"/>
              </a:defRPr>
            </a:lvl1pPr>
            <a:lvl2pPr marL="502444" indent="-244079" algn="l" rtl="0" eaLnBrk="0" fontAlgn="base" hangingPunct="0">
              <a:spcBef>
                <a:spcPct val="20000"/>
              </a:spcBef>
              <a:spcAft>
                <a:spcPct val="0"/>
              </a:spcAft>
              <a:buClr>
                <a:schemeClr val="accent2"/>
              </a:buClr>
              <a:buSzPct val="60000"/>
              <a:buFont typeface="Wingdings" pitchFamily="2" charset="2"/>
              <a:buChar char="q"/>
              <a:defRPr sz="1650">
                <a:solidFill>
                  <a:schemeClr val="tx1"/>
                </a:solidFill>
                <a:latin typeface="+mn-lt"/>
                <a:ea typeface="ＭＳ Ｐゴシック" pitchFamily="-106" charset="-128"/>
              </a:defRPr>
            </a:lvl2pPr>
            <a:lvl3pPr marL="766763" indent="-263129" algn="l" rtl="0" eaLnBrk="0" fontAlgn="base" hangingPunct="0">
              <a:spcBef>
                <a:spcPct val="20000"/>
              </a:spcBef>
              <a:spcAft>
                <a:spcPct val="0"/>
              </a:spcAft>
              <a:buClr>
                <a:schemeClr val="accent1"/>
              </a:buClr>
              <a:buSzPct val="65000"/>
              <a:buFont typeface="Wingdings" pitchFamily="2" charset="2"/>
              <a:buChar char="n"/>
              <a:defRPr sz="1500">
                <a:solidFill>
                  <a:schemeClr val="tx1"/>
                </a:solidFill>
                <a:latin typeface="+mn-lt"/>
                <a:ea typeface="ＭＳ Ｐゴシック" pitchFamily="-106" charset="-128"/>
              </a:defRPr>
            </a:lvl3pPr>
            <a:lvl4pPr marL="1004888" indent="-23693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260872" indent="-254794" algn="l" rtl="0" eaLnBrk="0" fontAlgn="base" hangingPunct="0">
              <a:spcBef>
                <a:spcPct val="20000"/>
              </a:spcBef>
              <a:spcAft>
                <a:spcPct val="0"/>
              </a:spcAft>
              <a:buClr>
                <a:schemeClr val="accent1"/>
              </a:buClr>
              <a:buSzPct val="75000"/>
              <a:buFont typeface="Wingdings" pitchFamily="2" charset="2"/>
              <a:buChar char="§"/>
              <a:defRPr sz="1200">
                <a:solidFill>
                  <a:schemeClr val="tx1"/>
                </a:solidFill>
                <a:latin typeface="+mn-lt"/>
                <a:ea typeface="ＭＳ Ｐゴシック" pitchFamily="-106" charset="-128"/>
              </a:defRPr>
            </a:lvl5pPr>
            <a:lvl6pPr marL="16037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9pPr>
          </a:lstStyle>
          <a:p>
            <a:pPr>
              <a:spcBef>
                <a:spcPts val="600"/>
              </a:spcBef>
            </a:pPr>
            <a:r>
              <a:rPr lang="en-US" sz="2000" b="1" dirty="0"/>
              <a:t>Two Possibilities</a:t>
            </a:r>
          </a:p>
          <a:p>
            <a:pPr lvl="1">
              <a:spcBef>
                <a:spcPts val="600"/>
              </a:spcBef>
            </a:pPr>
            <a:r>
              <a:rPr lang="en-US" sz="1850" dirty="0">
                <a:solidFill>
                  <a:srgbClr val="0066CC"/>
                </a:solidFill>
              </a:rPr>
              <a:t>The retention failure based true- and anti-cell reverse engineering methodology is not always applicable in modern DRAM chips</a:t>
            </a:r>
          </a:p>
          <a:p>
            <a:pPr lvl="1">
              <a:spcBef>
                <a:spcPts val="600"/>
              </a:spcBef>
            </a:pPr>
            <a:r>
              <a:rPr lang="en-US" sz="1850" dirty="0">
                <a:solidFill>
                  <a:srgbClr val="C00000"/>
                </a:solidFill>
              </a:rPr>
              <a:t>Current device-level explanations of DRAM read disturbance is not comprehensive enough</a:t>
            </a:r>
          </a:p>
          <a:p>
            <a:pPr>
              <a:spcBef>
                <a:spcPts val="1200"/>
              </a:spcBef>
            </a:pPr>
            <a:r>
              <a:rPr lang="en-US" sz="2000" b="1" dirty="0"/>
              <a:t>Other major retention leakage paths that does NOT leak towards the substrate </a:t>
            </a:r>
          </a:p>
          <a:p>
            <a:pPr lvl="1">
              <a:spcBef>
                <a:spcPts val="600"/>
              </a:spcBef>
            </a:pPr>
            <a:r>
              <a:rPr lang="en-US" sz="1800" dirty="0"/>
              <a:t>Dielectric leakage that leaks </a:t>
            </a:r>
            <a:r>
              <a:rPr lang="en-US" sz="1800" dirty="0">
                <a:solidFill>
                  <a:srgbClr val="C00000"/>
                </a:solidFill>
              </a:rPr>
              <a:t>towards BLC</a:t>
            </a:r>
            <a:r>
              <a:rPr lang="en-US" sz="1800" dirty="0"/>
              <a:t>? </a:t>
            </a:r>
          </a:p>
          <a:p>
            <a:pPr lvl="1">
              <a:spcBef>
                <a:spcPts val="600"/>
              </a:spcBef>
            </a:pPr>
            <a:r>
              <a:rPr lang="en-US" sz="1800" dirty="0"/>
              <a:t>More pronounced in modern DRAM as process keeps shrinking </a:t>
            </a:r>
            <a:r>
              <a:rPr lang="en-US" sz="1400" dirty="0"/>
              <a:t>[Yu+, ICET’22]</a:t>
            </a:r>
            <a:endParaRPr lang="en-US" sz="1950" dirty="0"/>
          </a:p>
        </p:txBody>
      </p:sp>
    </p:spTree>
    <p:extLst>
      <p:ext uri="{BB962C8B-B14F-4D97-AF65-F5344CB8AC3E}">
        <p14:creationId xmlns:p14="http://schemas.microsoft.com/office/powerpoint/2010/main" val="279312987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DBAAE8-C51C-20E7-4053-8DD3C5E8659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5FC99F-4BA4-9042-B3A3-C008D3B5841F}"/>
              </a:ext>
            </a:extLst>
          </p:cNvPr>
          <p:cNvSpPr>
            <a:spLocks noGrp="1"/>
          </p:cNvSpPr>
          <p:nvPr>
            <p:ph type="title"/>
          </p:nvPr>
        </p:nvSpPr>
        <p:spPr>
          <a:xfrm>
            <a:off x="228600" y="152400"/>
            <a:ext cx="8610600" cy="727212"/>
          </a:xfrm>
        </p:spPr>
        <p:txBody>
          <a:bodyPr anchor="ctr"/>
          <a:lstStyle/>
          <a:p>
            <a:r>
              <a:rPr lang="en-US" sz="3200" b="1" dirty="0"/>
              <a:t>Hypotheses II</a:t>
            </a:r>
          </a:p>
        </p:txBody>
      </p:sp>
      <p:sp>
        <p:nvSpPr>
          <p:cNvPr id="4" name="Slide Number Placeholder 3">
            <a:extLst>
              <a:ext uri="{FF2B5EF4-FFF2-40B4-BE49-F238E27FC236}">
                <a16:creationId xmlns:a16="http://schemas.microsoft.com/office/drawing/2014/main" id="{16095A6E-2780-2DC3-5683-B1EDD3A9DB9B}"/>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DE33320-76E4-0249-8CA9-3902D97168FA}" type="slidenum">
              <a:rPr kumimoji="0" lang="en-US" altLang="en-US" sz="12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46</a:t>
            </a:fld>
            <a:endParaRPr kumimoji="0" lang="en-US" altLang="en-US" sz="12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sp>
        <p:nvSpPr>
          <p:cNvPr id="6" name="Content Placeholder 2">
            <a:extLst>
              <a:ext uri="{FF2B5EF4-FFF2-40B4-BE49-F238E27FC236}">
                <a16:creationId xmlns:a16="http://schemas.microsoft.com/office/drawing/2014/main" id="{13444E3C-7E3E-B385-B29A-8D1B3EE4986B}"/>
              </a:ext>
            </a:extLst>
          </p:cNvPr>
          <p:cNvSpPr txBox="1">
            <a:spLocks/>
          </p:cNvSpPr>
          <p:nvPr/>
        </p:nvSpPr>
        <p:spPr bwMode="auto">
          <a:xfrm>
            <a:off x="228600" y="970961"/>
            <a:ext cx="8610600" cy="5519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57175" indent="-257175" algn="l" rtl="0" eaLnBrk="0" fontAlgn="base" hangingPunct="0">
              <a:spcBef>
                <a:spcPct val="20000"/>
              </a:spcBef>
              <a:spcAft>
                <a:spcPct val="0"/>
              </a:spcAft>
              <a:buClr>
                <a:schemeClr val="accent1"/>
              </a:buClr>
              <a:buSzPct val="65000"/>
              <a:buFont typeface="Wingdings" pitchFamily="2" charset="2"/>
              <a:buChar char="n"/>
              <a:defRPr sz="1800">
                <a:solidFill>
                  <a:schemeClr val="tx1"/>
                </a:solidFill>
                <a:latin typeface="+mn-lt"/>
                <a:ea typeface="ＭＳ Ｐゴシック" charset="0"/>
                <a:cs typeface="ＭＳ Ｐゴシック" charset="0"/>
              </a:defRPr>
            </a:lvl1pPr>
            <a:lvl2pPr marL="502444" indent="-244079" algn="l" rtl="0" eaLnBrk="0" fontAlgn="base" hangingPunct="0">
              <a:spcBef>
                <a:spcPct val="20000"/>
              </a:spcBef>
              <a:spcAft>
                <a:spcPct val="0"/>
              </a:spcAft>
              <a:buClr>
                <a:schemeClr val="accent2"/>
              </a:buClr>
              <a:buSzPct val="60000"/>
              <a:buFont typeface="Wingdings" pitchFamily="2" charset="2"/>
              <a:buChar char="q"/>
              <a:defRPr sz="1650">
                <a:solidFill>
                  <a:schemeClr val="tx1"/>
                </a:solidFill>
                <a:latin typeface="+mn-lt"/>
                <a:ea typeface="ＭＳ Ｐゴシック" pitchFamily="-106" charset="-128"/>
              </a:defRPr>
            </a:lvl2pPr>
            <a:lvl3pPr marL="766763" indent="-263129" algn="l" rtl="0" eaLnBrk="0" fontAlgn="base" hangingPunct="0">
              <a:spcBef>
                <a:spcPct val="20000"/>
              </a:spcBef>
              <a:spcAft>
                <a:spcPct val="0"/>
              </a:spcAft>
              <a:buClr>
                <a:schemeClr val="accent1"/>
              </a:buClr>
              <a:buSzPct val="65000"/>
              <a:buFont typeface="Wingdings" pitchFamily="2" charset="2"/>
              <a:buChar char="n"/>
              <a:defRPr sz="1500">
                <a:solidFill>
                  <a:schemeClr val="tx1"/>
                </a:solidFill>
                <a:latin typeface="+mn-lt"/>
                <a:ea typeface="ＭＳ Ｐゴシック" pitchFamily="-106" charset="-128"/>
              </a:defRPr>
            </a:lvl3pPr>
            <a:lvl4pPr marL="1004888" indent="-23693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260872" indent="-254794" algn="l" rtl="0" eaLnBrk="0" fontAlgn="base" hangingPunct="0">
              <a:spcBef>
                <a:spcPct val="20000"/>
              </a:spcBef>
              <a:spcAft>
                <a:spcPct val="0"/>
              </a:spcAft>
              <a:buClr>
                <a:schemeClr val="accent1"/>
              </a:buClr>
              <a:buSzPct val="75000"/>
              <a:buFont typeface="Wingdings" pitchFamily="2" charset="2"/>
              <a:buChar char="§"/>
              <a:defRPr sz="1200">
                <a:solidFill>
                  <a:schemeClr val="tx1"/>
                </a:solidFill>
                <a:latin typeface="+mn-lt"/>
                <a:ea typeface="ＭＳ Ｐゴシック" pitchFamily="-106" charset="-128"/>
              </a:defRPr>
            </a:lvl5pPr>
            <a:lvl6pPr marL="16037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9pPr>
          </a:lstStyle>
          <a:p>
            <a:pPr>
              <a:spcBef>
                <a:spcPts val="600"/>
              </a:spcBef>
            </a:pPr>
            <a:r>
              <a:rPr lang="en-US" sz="2000" b="1" dirty="0"/>
              <a:t>Existing device-level works make oversimplified assumptions during simulation</a:t>
            </a:r>
          </a:p>
          <a:p>
            <a:pPr lvl="1">
              <a:spcBef>
                <a:spcPts val="600"/>
              </a:spcBef>
            </a:pPr>
            <a:r>
              <a:rPr lang="en-US" sz="1800" dirty="0"/>
              <a:t>Prior works that study the trap-assisted electron migration leakage mechanism only focus on </a:t>
            </a:r>
            <a:r>
              <a:rPr lang="en-US" sz="1800" dirty="0">
                <a:solidFill>
                  <a:srgbClr val="C00000"/>
                </a:solidFill>
              </a:rPr>
              <a:t>acceptor-like trap</a:t>
            </a:r>
            <a:br>
              <a:rPr lang="en-US" sz="1800" dirty="0"/>
            </a:br>
            <a:r>
              <a:rPr lang="en-US" sz="1400" dirty="0"/>
              <a:t>[Yang+, EDL’19] [Walker+, TED’21] [Zhou+, IRPS’23] [Zhou+, TED’24]</a:t>
            </a:r>
          </a:p>
          <a:p>
            <a:pPr lvl="1">
              <a:spcBef>
                <a:spcPts val="600"/>
              </a:spcBef>
            </a:pPr>
            <a:r>
              <a:rPr lang="en-US" sz="1800" dirty="0"/>
              <a:t>Are </a:t>
            </a:r>
            <a:r>
              <a:rPr lang="en-US" sz="1800" dirty="0">
                <a:solidFill>
                  <a:srgbClr val="0066CC"/>
                </a:solidFill>
              </a:rPr>
              <a:t>donor-like traps</a:t>
            </a:r>
            <a:r>
              <a:rPr lang="en-US" sz="1800" dirty="0"/>
              <a:t> really not causing any read disturbance leakage? </a:t>
            </a:r>
          </a:p>
          <a:p>
            <a:pPr>
              <a:spcBef>
                <a:spcPts val="1200"/>
              </a:spcBef>
            </a:pPr>
            <a:r>
              <a:rPr lang="en-US" sz="2000" b="1" dirty="0"/>
              <a:t>Device-level simulations focus on a few isolated structures and components</a:t>
            </a:r>
          </a:p>
          <a:p>
            <a:pPr lvl="1">
              <a:spcBef>
                <a:spcPts val="600"/>
              </a:spcBef>
            </a:pPr>
            <a:r>
              <a:rPr lang="en-US" sz="1800" dirty="0"/>
              <a:t>Maybe the modeled read disturbance mechanisms are no longer first-order when put </a:t>
            </a:r>
            <a:r>
              <a:rPr lang="en-US" sz="1800" dirty="0">
                <a:solidFill>
                  <a:srgbClr val="C00000"/>
                </a:solidFill>
              </a:rPr>
              <a:t>in the context of a full DRAM array</a:t>
            </a:r>
          </a:p>
          <a:p>
            <a:pPr lvl="1">
              <a:spcBef>
                <a:spcPts val="600"/>
              </a:spcBef>
            </a:pPr>
            <a:r>
              <a:rPr lang="en-US" sz="1800" dirty="0"/>
              <a:t>Other coupling mechanisms between multiple devices and/or process variation might dominate real-chip characterization results</a:t>
            </a:r>
          </a:p>
          <a:p>
            <a:pPr>
              <a:spcBef>
                <a:spcPts val="1200"/>
              </a:spcBef>
            </a:pPr>
            <a:r>
              <a:rPr lang="en-US" sz="1950" b="1" dirty="0"/>
              <a:t>Real-chip characterization results are heavily skewed </a:t>
            </a:r>
          </a:p>
          <a:p>
            <a:pPr lvl="1">
              <a:spcBef>
                <a:spcPts val="600"/>
              </a:spcBef>
            </a:pPr>
            <a:r>
              <a:rPr lang="en-US" sz="1800" dirty="0"/>
              <a:t>There could be </a:t>
            </a:r>
            <a:r>
              <a:rPr lang="en-US" sz="1800" dirty="0">
                <a:solidFill>
                  <a:srgbClr val="C00000"/>
                </a:solidFill>
              </a:rPr>
              <a:t>asymmetry</a:t>
            </a:r>
            <a:r>
              <a:rPr lang="en-US" sz="1800" dirty="0"/>
              <a:t> between the signal margins of reading a 1 and a 0, as a result of sense amplifier design and operation</a:t>
            </a:r>
          </a:p>
          <a:p>
            <a:pPr>
              <a:spcBef>
                <a:spcPts val="600"/>
              </a:spcBef>
            </a:pPr>
            <a:endParaRPr lang="en-US" sz="1950" dirty="0"/>
          </a:p>
        </p:txBody>
      </p:sp>
    </p:spTree>
    <p:extLst>
      <p:ext uri="{BB962C8B-B14F-4D97-AF65-F5344CB8AC3E}">
        <p14:creationId xmlns:p14="http://schemas.microsoft.com/office/powerpoint/2010/main" val="322149552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3259C2-2B38-FC5C-9734-88F296527D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8519A7-0EDC-4D60-1F4F-11E270753FC1}"/>
              </a:ext>
            </a:extLst>
          </p:cNvPr>
          <p:cNvSpPr>
            <a:spLocks noGrp="1"/>
          </p:cNvSpPr>
          <p:nvPr>
            <p:ph type="title"/>
          </p:nvPr>
        </p:nvSpPr>
        <p:spPr>
          <a:xfrm>
            <a:off x="228600" y="152400"/>
            <a:ext cx="8610600" cy="727212"/>
          </a:xfrm>
        </p:spPr>
        <p:txBody>
          <a:bodyPr anchor="ctr"/>
          <a:lstStyle/>
          <a:p>
            <a:r>
              <a:rPr lang="en-US" sz="3200" b="1" dirty="0"/>
              <a:t>Hypotheses III</a:t>
            </a:r>
          </a:p>
        </p:txBody>
      </p:sp>
      <p:sp>
        <p:nvSpPr>
          <p:cNvPr id="4" name="Slide Number Placeholder 3">
            <a:extLst>
              <a:ext uri="{FF2B5EF4-FFF2-40B4-BE49-F238E27FC236}">
                <a16:creationId xmlns:a16="http://schemas.microsoft.com/office/drawing/2014/main" id="{494EC6B5-17FD-E8FB-CF1E-20EAB473E802}"/>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DE33320-76E4-0249-8CA9-3902D97168FA}" type="slidenum">
              <a:rPr kumimoji="0" lang="en-US" altLang="en-US" sz="12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47</a:t>
            </a:fld>
            <a:endParaRPr kumimoji="0" lang="en-US" altLang="en-US" sz="12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sp>
        <p:nvSpPr>
          <p:cNvPr id="6" name="Content Placeholder 2">
            <a:extLst>
              <a:ext uri="{FF2B5EF4-FFF2-40B4-BE49-F238E27FC236}">
                <a16:creationId xmlns:a16="http://schemas.microsoft.com/office/drawing/2014/main" id="{F9C716A3-48DF-81D5-15DF-894A2EADBC35}"/>
              </a:ext>
            </a:extLst>
          </p:cNvPr>
          <p:cNvSpPr txBox="1">
            <a:spLocks/>
          </p:cNvSpPr>
          <p:nvPr/>
        </p:nvSpPr>
        <p:spPr bwMode="auto">
          <a:xfrm>
            <a:off x="228600" y="970961"/>
            <a:ext cx="8610600" cy="5519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57175" indent="-257175" algn="l" rtl="0" eaLnBrk="0" fontAlgn="base" hangingPunct="0">
              <a:spcBef>
                <a:spcPct val="20000"/>
              </a:spcBef>
              <a:spcAft>
                <a:spcPct val="0"/>
              </a:spcAft>
              <a:buClr>
                <a:schemeClr val="accent1"/>
              </a:buClr>
              <a:buSzPct val="65000"/>
              <a:buFont typeface="Wingdings" pitchFamily="2" charset="2"/>
              <a:buChar char="n"/>
              <a:defRPr sz="1800">
                <a:solidFill>
                  <a:schemeClr val="tx1"/>
                </a:solidFill>
                <a:latin typeface="+mn-lt"/>
                <a:ea typeface="ＭＳ Ｐゴシック" charset="0"/>
                <a:cs typeface="ＭＳ Ｐゴシック" charset="0"/>
              </a:defRPr>
            </a:lvl1pPr>
            <a:lvl2pPr marL="502444" indent="-244079" algn="l" rtl="0" eaLnBrk="0" fontAlgn="base" hangingPunct="0">
              <a:spcBef>
                <a:spcPct val="20000"/>
              </a:spcBef>
              <a:spcAft>
                <a:spcPct val="0"/>
              </a:spcAft>
              <a:buClr>
                <a:schemeClr val="accent2"/>
              </a:buClr>
              <a:buSzPct val="60000"/>
              <a:buFont typeface="Wingdings" pitchFamily="2" charset="2"/>
              <a:buChar char="q"/>
              <a:defRPr sz="1650">
                <a:solidFill>
                  <a:schemeClr val="tx1"/>
                </a:solidFill>
                <a:latin typeface="+mn-lt"/>
                <a:ea typeface="ＭＳ Ｐゴシック" pitchFamily="-106" charset="-128"/>
              </a:defRPr>
            </a:lvl2pPr>
            <a:lvl3pPr marL="766763" indent="-263129" algn="l" rtl="0" eaLnBrk="0" fontAlgn="base" hangingPunct="0">
              <a:spcBef>
                <a:spcPct val="20000"/>
              </a:spcBef>
              <a:spcAft>
                <a:spcPct val="0"/>
              </a:spcAft>
              <a:buClr>
                <a:schemeClr val="accent1"/>
              </a:buClr>
              <a:buSzPct val="65000"/>
              <a:buFont typeface="Wingdings" pitchFamily="2" charset="2"/>
              <a:buChar char="n"/>
              <a:defRPr sz="1500">
                <a:solidFill>
                  <a:schemeClr val="tx1"/>
                </a:solidFill>
                <a:latin typeface="+mn-lt"/>
                <a:ea typeface="ＭＳ Ｐゴシック" pitchFamily="-106" charset="-128"/>
              </a:defRPr>
            </a:lvl3pPr>
            <a:lvl4pPr marL="1004888" indent="-23693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260872" indent="-254794" algn="l" rtl="0" eaLnBrk="0" fontAlgn="base" hangingPunct="0">
              <a:spcBef>
                <a:spcPct val="20000"/>
              </a:spcBef>
              <a:spcAft>
                <a:spcPct val="0"/>
              </a:spcAft>
              <a:buClr>
                <a:schemeClr val="accent1"/>
              </a:buClr>
              <a:buSzPct val="75000"/>
              <a:buFont typeface="Wingdings" pitchFamily="2" charset="2"/>
              <a:buChar char="§"/>
              <a:defRPr sz="1200">
                <a:solidFill>
                  <a:schemeClr val="tx1"/>
                </a:solidFill>
                <a:latin typeface="+mn-lt"/>
                <a:ea typeface="ＭＳ Ｐゴシック" pitchFamily="-106" charset="-128"/>
              </a:defRPr>
            </a:lvl5pPr>
            <a:lvl6pPr marL="16037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9pPr>
          </a:lstStyle>
          <a:p>
            <a:pPr>
              <a:spcBef>
                <a:spcPts val="600"/>
              </a:spcBef>
            </a:pPr>
            <a:r>
              <a:rPr lang="en-US" sz="2000" b="1" dirty="0"/>
              <a:t>There could be two different sets of read disturbance leakage mechanisms that affects different sets of DRAM cells</a:t>
            </a:r>
          </a:p>
          <a:p>
            <a:pPr lvl="1">
              <a:spcBef>
                <a:spcPts val="600"/>
              </a:spcBef>
            </a:pPr>
            <a:r>
              <a:rPr lang="en-US" sz="1800" dirty="0"/>
              <a:t>For example, the error mechanism of 1</a:t>
            </a:r>
            <a:r>
              <a:rPr lang="en-US" sz="1800" dirty="0">
                <a:sym typeface="Wingdings" panose="05000000000000000000" pitchFamily="2" charset="2"/>
              </a:rPr>
              <a:t>0 </a:t>
            </a:r>
            <a:r>
              <a:rPr lang="en-US" sz="1800" dirty="0"/>
              <a:t>bitflips could be </a:t>
            </a:r>
            <a:r>
              <a:rPr lang="en-US" sz="1800" dirty="0">
                <a:solidFill>
                  <a:srgbClr val="C00000"/>
                </a:solidFill>
              </a:rPr>
              <a:t>the major mechanism</a:t>
            </a:r>
            <a:r>
              <a:rPr lang="en-US" sz="1800" dirty="0"/>
              <a:t> of Double-Sided </a:t>
            </a:r>
            <a:r>
              <a:rPr lang="en-US" sz="1800" dirty="0" err="1"/>
              <a:t>RowHammer</a:t>
            </a:r>
            <a:r>
              <a:rPr lang="en-US" sz="1800" dirty="0"/>
              <a:t> as prior works study for the majority of the cells</a:t>
            </a:r>
          </a:p>
          <a:p>
            <a:pPr lvl="1">
              <a:spcBef>
                <a:spcPts val="600"/>
              </a:spcBef>
            </a:pPr>
            <a:r>
              <a:rPr lang="en-US" sz="1800" dirty="0"/>
              <a:t>However, the error mechanism behind the 0</a:t>
            </a:r>
            <a:r>
              <a:rPr lang="en-US" sz="1800" dirty="0">
                <a:sym typeface="Wingdings" panose="05000000000000000000" pitchFamily="2" charset="2"/>
              </a:rPr>
              <a:t>1 </a:t>
            </a:r>
            <a:r>
              <a:rPr lang="en-US" sz="1800" dirty="0"/>
              <a:t>bitflips </a:t>
            </a:r>
            <a:r>
              <a:rPr lang="en-US" sz="1800" dirty="0">
                <a:solidFill>
                  <a:srgbClr val="C00000"/>
                </a:solidFill>
              </a:rPr>
              <a:t>determines the tail distribution</a:t>
            </a:r>
            <a:r>
              <a:rPr lang="en-US" sz="1800" dirty="0"/>
              <a:t> of the HC</a:t>
            </a:r>
            <a:r>
              <a:rPr lang="en-US" sz="1800" baseline="-25000" dirty="0"/>
              <a:t>First</a:t>
            </a:r>
            <a:r>
              <a:rPr lang="en-US" sz="1800" dirty="0"/>
              <a:t> (i.e., it affects the most vulnerable DRAM cells)</a:t>
            </a:r>
          </a:p>
          <a:p>
            <a:pPr marL="0" indent="0">
              <a:spcBef>
                <a:spcPts val="600"/>
              </a:spcBef>
              <a:buNone/>
            </a:pPr>
            <a:endParaRPr lang="en-US" sz="1950" dirty="0"/>
          </a:p>
        </p:txBody>
      </p:sp>
    </p:spTree>
    <p:extLst>
      <p:ext uri="{BB962C8B-B14F-4D97-AF65-F5344CB8AC3E}">
        <p14:creationId xmlns:p14="http://schemas.microsoft.com/office/powerpoint/2010/main" val="197239463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36F696-6769-057A-014E-9910DA1A54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E601DD3-9FE7-0C56-C4C1-75E9F2EF4574}"/>
              </a:ext>
            </a:extLst>
          </p:cNvPr>
          <p:cNvSpPr>
            <a:spLocks noGrp="1"/>
          </p:cNvSpPr>
          <p:nvPr>
            <p:ph type="title"/>
          </p:nvPr>
        </p:nvSpPr>
        <p:spPr/>
        <p:txBody>
          <a:bodyPr/>
          <a:lstStyle/>
          <a:p>
            <a:r>
              <a:rPr lang="en-US" sz="3600" b="1" dirty="0"/>
              <a:t>Outline</a:t>
            </a:r>
          </a:p>
        </p:txBody>
      </p:sp>
      <p:sp>
        <p:nvSpPr>
          <p:cNvPr id="3" name="Content Placeholder 2">
            <a:extLst>
              <a:ext uri="{FF2B5EF4-FFF2-40B4-BE49-F238E27FC236}">
                <a16:creationId xmlns:a16="http://schemas.microsoft.com/office/drawing/2014/main" id="{8B5E945B-F278-E1F8-2BED-C0F79D4EFBD3}"/>
              </a:ext>
            </a:extLst>
          </p:cNvPr>
          <p:cNvSpPr>
            <a:spLocks noGrp="1"/>
          </p:cNvSpPr>
          <p:nvPr>
            <p:ph idx="1"/>
          </p:nvPr>
        </p:nvSpPr>
        <p:spPr>
          <a:xfrm>
            <a:off x="228600" y="895545"/>
            <a:ext cx="8610600" cy="5575955"/>
          </a:xfrm>
        </p:spPr>
        <p:txBody>
          <a:bodyPr/>
          <a:lstStyle/>
          <a:p>
            <a:pPr>
              <a:lnSpc>
                <a:spcPct val="150000"/>
              </a:lnSpc>
              <a:spcBef>
                <a:spcPts val="0"/>
              </a:spcBef>
            </a:pPr>
            <a:r>
              <a:rPr lang="en-US" sz="2000" b="1" dirty="0">
                <a:solidFill>
                  <a:schemeClr val="bg1">
                    <a:lumMod val="85000"/>
                  </a:schemeClr>
                </a:solidFill>
              </a:rPr>
              <a:t>Background</a:t>
            </a:r>
          </a:p>
          <a:p>
            <a:pPr lvl="1">
              <a:lnSpc>
                <a:spcPct val="150000"/>
              </a:lnSpc>
              <a:spcBef>
                <a:spcPts val="0"/>
              </a:spcBef>
            </a:pPr>
            <a:r>
              <a:rPr lang="en-US" sz="1800" dirty="0">
                <a:solidFill>
                  <a:schemeClr val="bg1">
                    <a:lumMod val="85000"/>
                  </a:schemeClr>
                </a:solidFill>
              </a:rPr>
              <a:t>Key DRAM Organization &amp; Operation</a:t>
            </a:r>
          </a:p>
          <a:p>
            <a:pPr lvl="1">
              <a:lnSpc>
                <a:spcPct val="150000"/>
              </a:lnSpc>
              <a:spcBef>
                <a:spcPts val="0"/>
              </a:spcBef>
            </a:pPr>
            <a:r>
              <a:rPr lang="en-US" sz="1800" dirty="0">
                <a:solidFill>
                  <a:schemeClr val="bg1">
                    <a:lumMod val="85000"/>
                  </a:schemeClr>
                </a:solidFill>
              </a:rPr>
              <a:t>DRAM Read Disturbance Phenomena: </a:t>
            </a:r>
            <a:r>
              <a:rPr lang="en-US" sz="1800" dirty="0" err="1">
                <a:solidFill>
                  <a:schemeClr val="bg1">
                    <a:lumMod val="85000"/>
                  </a:schemeClr>
                </a:solidFill>
              </a:rPr>
              <a:t>RowHammer</a:t>
            </a:r>
            <a:r>
              <a:rPr lang="en-US" sz="1800" dirty="0">
                <a:solidFill>
                  <a:schemeClr val="bg1">
                    <a:lumMod val="85000"/>
                  </a:schemeClr>
                </a:solidFill>
              </a:rPr>
              <a:t> &amp; RowPress</a:t>
            </a:r>
          </a:p>
          <a:p>
            <a:pPr>
              <a:lnSpc>
                <a:spcPct val="150000"/>
              </a:lnSpc>
            </a:pPr>
            <a:r>
              <a:rPr lang="en-US" sz="2000" b="1" dirty="0">
                <a:solidFill>
                  <a:schemeClr val="bg1">
                    <a:lumMod val="85000"/>
                  </a:schemeClr>
                </a:solidFill>
              </a:rPr>
              <a:t>Device-Level DRAM Read Disturbance Mechanisms</a:t>
            </a:r>
          </a:p>
          <a:p>
            <a:pPr>
              <a:lnSpc>
                <a:spcPct val="150000"/>
              </a:lnSpc>
            </a:pPr>
            <a:r>
              <a:rPr lang="en-US" sz="2000" b="1" dirty="0">
                <a:solidFill>
                  <a:schemeClr val="bg1">
                    <a:lumMod val="85000"/>
                  </a:schemeClr>
                </a:solidFill>
              </a:rPr>
              <a:t>Real-Chip Characterization Methodology</a:t>
            </a:r>
          </a:p>
          <a:p>
            <a:pPr lvl="1">
              <a:lnSpc>
                <a:spcPct val="150000"/>
              </a:lnSpc>
              <a:spcBef>
                <a:spcPts val="0"/>
              </a:spcBef>
            </a:pPr>
            <a:r>
              <a:rPr lang="en-US" sz="1800" dirty="0">
                <a:solidFill>
                  <a:schemeClr val="bg1">
                    <a:lumMod val="85000"/>
                  </a:schemeClr>
                </a:solidFill>
              </a:rPr>
              <a:t>Reverse Engineering of True- and Anti-Cell Layout</a:t>
            </a:r>
          </a:p>
          <a:p>
            <a:pPr>
              <a:lnSpc>
                <a:spcPct val="150000"/>
              </a:lnSpc>
            </a:pPr>
            <a:r>
              <a:rPr lang="en-US" sz="2000" b="1" dirty="0">
                <a:solidFill>
                  <a:schemeClr val="bg1">
                    <a:lumMod val="85000"/>
                  </a:schemeClr>
                </a:solidFill>
              </a:rPr>
              <a:t>Real-Chip Characterization Results</a:t>
            </a:r>
          </a:p>
          <a:p>
            <a:pPr lvl="1">
              <a:lnSpc>
                <a:spcPct val="150000"/>
              </a:lnSpc>
              <a:spcBef>
                <a:spcPts val="0"/>
              </a:spcBef>
            </a:pPr>
            <a:r>
              <a:rPr lang="en-US" sz="1800" dirty="0">
                <a:solidFill>
                  <a:schemeClr val="bg1">
                    <a:lumMod val="85000"/>
                  </a:schemeClr>
                </a:solidFill>
              </a:rPr>
              <a:t>Inconsistency I: Initial Bitflip Direction of Double-Sided </a:t>
            </a:r>
            <a:r>
              <a:rPr lang="en-US" sz="1800" dirty="0" err="1">
                <a:solidFill>
                  <a:schemeClr val="bg1">
                    <a:lumMod val="85000"/>
                  </a:schemeClr>
                </a:solidFill>
              </a:rPr>
              <a:t>RowHammer</a:t>
            </a:r>
            <a:endParaRPr lang="en-US" sz="1800" dirty="0">
              <a:solidFill>
                <a:schemeClr val="bg1">
                  <a:lumMod val="85000"/>
                </a:schemeClr>
              </a:solidFill>
            </a:endParaRPr>
          </a:p>
          <a:p>
            <a:pPr lvl="1">
              <a:lnSpc>
                <a:spcPct val="150000"/>
              </a:lnSpc>
              <a:spcBef>
                <a:spcPts val="0"/>
              </a:spcBef>
            </a:pPr>
            <a:r>
              <a:rPr lang="en-US" sz="1800" dirty="0">
                <a:solidFill>
                  <a:schemeClr val="bg1">
                    <a:lumMod val="85000"/>
                  </a:schemeClr>
                </a:solidFill>
              </a:rPr>
              <a:t>Inconsistency II: Bitflip Count of Double-Sided </a:t>
            </a:r>
            <a:r>
              <a:rPr lang="en-US" sz="1800" dirty="0" err="1">
                <a:solidFill>
                  <a:schemeClr val="bg1">
                    <a:lumMod val="85000"/>
                  </a:schemeClr>
                </a:solidFill>
              </a:rPr>
              <a:t>RowHammer</a:t>
            </a:r>
            <a:endParaRPr lang="en-US" sz="1800" dirty="0">
              <a:solidFill>
                <a:schemeClr val="bg1">
                  <a:lumMod val="85000"/>
                </a:schemeClr>
              </a:solidFill>
            </a:endParaRPr>
          </a:p>
          <a:p>
            <a:pPr lvl="1">
              <a:lnSpc>
                <a:spcPct val="150000"/>
              </a:lnSpc>
              <a:spcBef>
                <a:spcPts val="0"/>
              </a:spcBef>
            </a:pPr>
            <a:r>
              <a:rPr lang="en-US" sz="1800" dirty="0">
                <a:solidFill>
                  <a:schemeClr val="bg1">
                    <a:lumMod val="85000"/>
                  </a:schemeClr>
                </a:solidFill>
              </a:rPr>
              <a:t>Inconsistency III: Bitflip Direction of Single-Sided RowPress</a:t>
            </a:r>
          </a:p>
          <a:p>
            <a:pPr>
              <a:lnSpc>
                <a:spcPct val="150000"/>
              </a:lnSpc>
            </a:pPr>
            <a:r>
              <a:rPr lang="en-US" sz="2000" b="1" dirty="0">
                <a:solidFill>
                  <a:schemeClr val="bg1">
                    <a:lumMod val="85000"/>
                  </a:schemeClr>
                </a:solidFill>
              </a:rPr>
              <a:t>Hypotheses</a:t>
            </a:r>
          </a:p>
          <a:p>
            <a:pPr>
              <a:lnSpc>
                <a:spcPct val="150000"/>
              </a:lnSpc>
            </a:pPr>
            <a:r>
              <a:rPr lang="en-US" sz="2000" b="1" dirty="0"/>
              <a:t>Conclusion</a:t>
            </a:r>
          </a:p>
          <a:p>
            <a:pPr>
              <a:lnSpc>
                <a:spcPct val="150000"/>
              </a:lnSpc>
            </a:pPr>
            <a:endParaRPr lang="en-US" b="1" dirty="0"/>
          </a:p>
          <a:p>
            <a:pPr>
              <a:lnSpc>
                <a:spcPct val="150000"/>
              </a:lnSpc>
            </a:pPr>
            <a:endParaRPr lang="en-US" sz="1400" dirty="0"/>
          </a:p>
          <a:p>
            <a:pPr lvl="1">
              <a:lnSpc>
                <a:spcPct val="150000"/>
              </a:lnSpc>
            </a:pPr>
            <a:endParaRPr lang="en-US" sz="1600" dirty="0"/>
          </a:p>
          <a:p>
            <a:pPr lvl="1">
              <a:lnSpc>
                <a:spcPct val="150000"/>
              </a:lnSpc>
            </a:pPr>
            <a:endParaRPr lang="en-US" sz="1800" b="1" dirty="0"/>
          </a:p>
        </p:txBody>
      </p:sp>
      <p:sp>
        <p:nvSpPr>
          <p:cNvPr id="4" name="Slide Number Placeholder 3">
            <a:extLst>
              <a:ext uri="{FF2B5EF4-FFF2-40B4-BE49-F238E27FC236}">
                <a16:creationId xmlns:a16="http://schemas.microsoft.com/office/drawing/2014/main" id="{C29E5616-9094-4BAC-1ACA-403B0B28264D}"/>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DE33320-76E4-0249-8CA9-3902D97168FA}" type="slidenum">
              <a:rPr kumimoji="0" lang="en-US" altLang="en-US" sz="12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48</a:t>
            </a:fld>
            <a:endParaRPr kumimoji="0" lang="en-US" altLang="en-US" sz="12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spTree>
    <p:extLst>
      <p:ext uri="{BB962C8B-B14F-4D97-AF65-F5344CB8AC3E}">
        <p14:creationId xmlns:p14="http://schemas.microsoft.com/office/powerpoint/2010/main" val="1668172973"/>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6A79FE-620F-85AC-361A-87C3EAC3A9A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F7425F-1B32-E03B-3C7B-C825D85BD32B}"/>
              </a:ext>
            </a:extLst>
          </p:cNvPr>
          <p:cNvSpPr>
            <a:spLocks noGrp="1"/>
          </p:cNvSpPr>
          <p:nvPr>
            <p:ph type="title"/>
          </p:nvPr>
        </p:nvSpPr>
        <p:spPr>
          <a:xfrm>
            <a:off x="228600" y="152400"/>
            <a:ext cx="8610600" cy="727212"/>
          </a:xfrm>
        </p:spPr>
        <p:txBody>
          <a:bodyPr anchor="ctr"/>
          <a:lstStyle/>
          <a:p>
            <a:r>
              <a:rPr lang="en-US" sz="3200" b="1" dirty="0"/>
              <a:t>Conclusion</a:t>
            </a:r>
          </a:p>
        </p:txBody>
      </p:sp>
      <p:sp>
        <p:nvSpPr>
          <p:cNvPr id="4" name="Slide Number Placeholder 3">
            <a:extLst>
              <a:ext uri="{FF2B5EF4-FFF2-40B4-BE49-F238E27FC236}">
                <a16:creationId xmlns:a16="http://schemas.microsoft.com/office/drawing/2014/main" id="{F613E0C3-F4D7-A93E-61A5-1B8137781269}"/>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DE33320-76E4-0249-8CA9-3902D97168FA}" type="slidenum">
              <a:rPr kumimoji="0" lang="en-US" altLang="en-US" sz="12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49</a:t>
            </a:fld>
            <a:endParaRPr kumimoji="0" lang="en-US" altLang="en-US" sz="12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sp>
        <p:nvSpPr>
          <p:cNvPr id="6" name="Content Placeholder 2">
            <a:extLst>
              <a:ext uri="{FF2B5EF4-FFF2-40B4-BE49-F238E27FC236}">
                <a16:creationId xmlns:a16="http://schemas.microsoft.com/office/drawing/2014/main" id="{0A019562-73E7-A291-1118-6D73EA93EF66}"/>
              </a:ext>
            </a:extLst>
          </p:cNvPr>
          <p:cNvSpPr txBox="1">
            <a:spLocks/>
          </p:cNvSpPr>
          <p:nvPr/>
        </p:nvSpPr>
        <p:spPr bwMode="auto">
          <a:xfrm>
            <a:off x="228600" y="970961"/>
            <a:ext cx="8610600" cy="5519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57175" indent="-257175" algn="l" rtl="0" eaLnBrk="0" fontAlgn="base" hangingPunct="0">
              <a:spcBef>
                <a:spcPct val="20000"/>
              </a:spcBef>
              <a:spcAft>
                <a:spcPct val="0"/>
              </a:spcAft>
              <a:buClr>
                <a:schemeClr val="accent1"/>
              </a:buClr>
              <a:buSzPct val="65000"/>
              <a:buFont typeface="Wingdings" pitchFamily="2" charset="2"/>
              <a:buChar char="n"/>
              <a:defRPr sz="1800">
                <a:solidFill>
                  <a:schemeClr val="tx1"/>
                </a:solidFill>
                <a:latin typeface="+mn-lt"/>
                <a:ea typeface="ＭＳ Ｐゴシック" charset="0"/>
                <a:cs typeface="ＭＳ Ｐゴシック" charset="0"/>
              </a:defRPr>
            </a:lvl1pPr>
            <a:lvl2pPr marL="502444" indent="-244079" algn="l" rtl="0" eaLnBrk="0" fontAlgn="base" hangingPunct="0">
              <a:spcBef>
                <a:spcPct val="20000"/>
              </a:spcBef>
              <a:spcAft>
                <a:spcPct val="0"/>
              </a:spcAft>
              <a:buClr>
                <a:schemeClr val="accent2"/>
              </a:buClr>
              <a:buSzPct val="60000"/>
              <a:buFont typeface="Wingdings" pitchFamily="2" charset="2"/>
              <a:buChar char="q"/>
              <a:defRPr sz="1650">
                <a:solidFill>
                  <a:schemeClr val="tx1"/>
                </a:solidFill>
                <a:latin typeface="+mn-lt"/>
                <a:ea typeface="ＭＳ Ｐゴシック" pitchFamily="-106" charset="-128"/>
              </a:defRPr>
            </a:lvl2pPr>
            <a:lvl3pPr marL="766763" indent="-263129" algn="l" rtl="0" eaLnBrk="0" fontAlgn="base" hangingPunct="0">
              <a:spcBef>
                <a:spcPct val="20000"/>
              </a:spcBef>
              <a:spcAft>
                <a:spcPct val="0"/>
              </a:spcAft>
              <a:buClr>
                <a:schemeClr val="accent1"/>
              </a:buClr>
              <a:buSzPct val="65000"/>
              <a:buFont typeface="Wingdings" pitchFamily="2" charset="2"/>
              <a:buChar char="n"/>
              <a:defRPr sz="1500">
                <a:solidFill>
                  <a:schemeClr val="tx1"/>
                </a:solidFill>
                <a:latin typeface="+mn-lt"/>
                <a:ea typeface="ＭＳ Ｐゴシック" pitchFamily="-106" charset="-128"/>
              </a:defRPr>
            </a:lvl3pPr>
            <a:lvl4pPr marL="1004888" indent="-23693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260872" indent="-254794" algn="l" rtl="0" eaLnBrk="0" fontAlgn="base" hangingPunct="0">
              <a:spcBef>
                <a:spcPct val="20000"/>
              </a:spcBef>
              <a:spcAft>
                <a:spcPct val="0"/>
              </a:spcAft>
              <a:buClr>
                <a:schemeClr val="accent1"/>
              </a:buClr>
              <a:buSzPct val="75000"/>
              <a:buFont typeface="Wingdings" pitchFamily="2" charset="2"/>
              <a:buChar char="§"/>
              <a:defRPr sz="1200">
                <a:solidFill>
                  <a:schemeClr val="tx1"/>
                </a:solidFill>
                <a:latin typeface="+mn-lt"/>
                <a:ea typeface="ＭＳ Ｐゴシック" pitchFamily="-106" charset="-128"/>
              </a:defRPr>
            </a:lvl5pPr>
            <a:lvl6pPr marL="16037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fontAlgn="base">
              <a:spcBef>
                <a:spcPct val="20000"/>
              </a:spcBef>
              <a:spcAft>
                <a:spcPct val="0"/>
              </a:spcAft>
              <a:buClr>
                <a:schemeClr val="accent1"/>
              </a:buClr>
              <a:buSzPct val="75000"/>
              <a:buFont typeface="Wingdings" pitchFamily="2" charset="2"/>
              <a:buChar char="§"/>
              <a:defRPr sz="1200">
                <a:solidFill>
                  <a:schemeClr val="tx1"/>
                </a:solidFill>
                <a:latin typeface="+mn-lt"/>
              </a:defRPr>
            </a:lvl9pPr>
          </a:lstStyle>
          <a:p>
            <a:pPr>
              <a:spcBef>
                <a:spcPts val="600"/>
              </a:spcBef>
            </a:pPr>
            <a:r>
              <a:rPr lang="en-US" b="1" dirty="0">
                <a:solidFill>
                  <a:srgbClr val="2E72A0"/>
                </a:solidFill>
              </a:rPr>
              <a:t>Goal:</a:t>
            </a:r>
            <a:r>
              <a:rPr lang="en-US" b="1" dirty="0">
                <a:solidFill>
                  <a:srgbClr val="C00000"/>
                </a:solidFill>
              </a:rPr>
              <a:t> </a:t>
            </a:r>
            <a:r>
              <a:rPr lang="en-US" dirty="0"/>
              <a:t>Align and cross-validate the </a:t>
            </a:r>
            <a:r>
              <a:rPr lang="en-US" dirty="0">
                <a:solidFill>
                  <a:srgbClr val="2E72A0"/>
                </a:solidFill>
              </a:rPr>
              <a:t>experimental characterization</a:t>
            </a:r>
            <a:r>
              <a:rPr lang="en-US" dirty="0"/>
              <a:t> of read disturbance (</a:t>
            </a:r>
            <a:r>
              <a:rPr lang="en-US" dirty="0" err="1"/>
              <a:t>RowHammer</a:t>
            </a:r>
            <a:r>
              <a:rPr lang="en-US" dirty="0"/>
              <a:t> and RowPress) with the error mechanisms modeled by </a:t>
            </a:r>
            <a:r>
              <a:rPr lang="en-US" dirty="0">
                <a:solidFill>
                  <a:srgbClr val="2E72A0"/>
                </a:solidFill>
              </a:rPr>
              <a:t>device-level simulation</a:t>
            </a:r>
          </a:p>
          <a:p>
            <a:pPr lvl="1">
              <a:spcBef>
                <a:spcPts val="600"/>
              </a:spcBef>
            </a:pPr>
            <a:r>
              <a:rPr lang="en-US" sz="1800" b="1" dirty="0">
                <a:solidFill>
                  <a:srgbClr val="C00000"/>
                </a:solidFill>
              </a:rPr>
              <a:t>Challenge: </a:t>
            </a:r>
            <a:r>
              <a:rPr lang="en-US" sz="1800" dirty="0"/>
              <a:t>Gap between real-chip characterization and device-level mechanisms due to low-level DRAM array layout (i.e., true- and anti-cells)</a:t>
            </a:r>
            <a:endParaRPr lang="en-US" sz="1800" dirty="0">
              <a:solidFill>
                <a:srgbClr val="2E72A0"/>
              </a:solidFill>
            </a:endParaRPr>
          </a:p>
          <a:p>
            <a:pPr>
              <a:spcBef>
                <a:spcPts val="600"/>
              </a:spcBef>
            </a:pPr>
            <a:r>
              <a:rPr lang="en-US" b="1" dirty="0">
                <a:solidFill>
                  <a:srgbClr val="E97132"/>
                </a:solidFill>
              </a:rPr>
              <a:t>Key Methodology:</a:t>
            </a:r>
          </a:p>
          <a:p>
            <a:pPr lvl="1">
              <a:spcBef>
                <a:spcPts val="600"/>
              </a:spcBef>
            </a:pPr>
            <a:r>
              <a:rPr lang="en-US" sz="1800" dirty="0">
                <a:ea typeface="ＭＳ Ｐゴシック" charset="0"/>
              </a:rPr>
              <a:t>Extract key device-level read disturbance mechanisms from prior works</a:t>
            </a:r>
          </a:p>
          <a:p>
            <a:pPr lvl="1">
              <a:spcBef>
                <a:spcPts val="600"/>
              </a:spcBef>
            </a:pPr>
            <a:r>
              <a:rPr lang="en-US" sz="1800" dirty="0">
                <a:ea typeface="ＭＳ Ｐゴシック" charset="0"/>
              </a:rPr>
              <a:t>Reverse-engineer the true- and anti-cells layout of real DRAM chips</a:t>
            </a:r>
          </a:p>
          <a:p>
            <a:pPr lvl="1">
              <a:spcBef>
                <a:spcPts val="600"/>
              </a:spcBef>
            </a:pPr>
            <a:r>
              <a:rPr lang="en-US" sz="1800" dirty="0">
                <a:ea typeface="ＭＳ Ｐゴシック" charset="0"/>
              </a:rPr>
              <a:t>Perform real-chip characterization that directly match the access and data patterns studied in device-level works</a:t>
            </a:r>
          </a:p>
          <a:p>
            <a:pPr>
              <a:spcBef>
                <a:spcPts val="600"/>
              </a:spcBef>
            </a:pPr>
            <a:r>
              <a:rPr lang="en-US" b="1" dirty="0">
                <a:solidFill>
                  <a:srgbClr val="7030A0"/>
                </a:solidFill>
              </a:rPr>
              <a:t>Key Inconsistencies:</a:t>
            </a:r>
          </a:p>
          <a:p>
            <a:pPr lvl="1">
              <a:spcBef>
                <a:spcPts val="600"/>
              </a:spcBef>
            </a:pPr>
            <a:r>
              <a:rPr lang="en-US" sz="1800" dirty="0"/>
              <a:t>For Double-Sided </a:t>
            </a:r>
            <a:r>
              <a:rPr lang="en-US" sz="1800" dirty="0" err="1"/>
              <a:t>RowHammer</a:t>
            </a:r>
            <a:r>
              <a:rPr lang="en-US" sz="1800" dirty="0"/>
              <a:t>, experimental characterization shows bitflips in both directions while device-level mechanisms suggest only 1</a:t>
            </a:r>
            <a:r>
              <a:rPr lang="en-US" sz="1800" dirty="0">
                <a:sym typeface="Wingdings" panose="05000000000000000000" pitchFamily="2" charset="2"/>
              </a:rPr>
              <a:t>0 </a:t>
            </a:r>
            <a:r>
              <a:rPr lang="en-US" sz="1800" dirty="0"/>
              <a:t>bitflips will happen</a:t>
            </a:r>
          </a:p>
          <a:p>
            <a:pPr lvl="1">
              <a:spcBef>
                <a:spcPts val="600"/>
              </a:spcBef>
            </a:pPr>
            <a:r>
              <a:rPr lang="en-US" sz="1800" dirty="0"/>
              <a:t>For Single-Sided RowPress, experimental characterization shows overwhelmingly 1</a:t>
            </a:r>
            <a:r>
              <a:rPr lang="en-US" sz="1800" dirty="0">
                <a:sym typeface="Wingdings" panose="05000000000000000000" pitchFamily="2" charset="2"/>
              </a:rPr>
              <a:t>0 </a:t>
            </a:r>
            <a:r>
              <a:rPr lang="en-US" sz="1800" dirty="0"/>
              <a:t>bitflips while device-level mechanisms suggest both kinds of bitflips will happen</a:t>
            </a:r>
          </a:p>
        </p:txBody>
      </p:sp>
    </p:spTree>
    <p:extLst>
      <p:ext uri="{BB962C8B-B14F-4D97-AF65-F5344CB8AC3E}">
        <p14:creationId xmlns:p14="http://schemas.microsoft.com/office/powerpoint/2010/main" val="377126731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A16EF7-7F49-2EAE-0F7D-202A2176487D}"/>
            </a:ext>
          </a:extLst>
        </p:cNvPr>
        <p:cNvGrpSpPr/>
        <p:nvPr/>
      </p:nvGrpSpPr>
      <p:grpSpPr>
        <a:xfrm>
          <a:off x="0" y="0"/>
          <a:ext cx="0" cy="0"/>
          <a:chOff x="0" y="0"/>
          <a:chExt cx="0" cy="0"/>
        </a:xfrm>
      </p:grpSpPr>
      <p:sp>
        <p:nvSpPr>
          <p:cNvPr id="96257" name="Rectangle 4">
            <a:extLst>
              <a:ext uri="{FF2B5EF4-FFF2-40B4-BE49-F238E27FC236}">
                <a16:creationId xmlns:a16="http://schemas.microsoft.com/office/drawing/2014/main" id="{C5803C36-FA05-B56C-53E2-09BE7CF9DCB7}"/>
              </a:ext>
            </a:extLst>
          </p:cNvPr>
          <p:cNvSpPr>
            <a:spLocks noGrp="1" noChangeArrowheads="1"/>
          </p:cNvSpPr>
          <p:nvPr>
            <p:ph type="ctrTitle"/>
          </p:nvPr>
        </p:nvSpPr>
        <p:spPr>
          <a:xfrm>
            <a:off x="396081" y="1151724"/>
            <a:ext cx="8428037" cy="2198749"/>
          </a:xfrm>
        </p:spPr>
        <p:txBody>
          <a:bodyPr anchor="ctr"/>
          <a:lstStyle/>
          <a:p>
            <a:pPr algn="ctr" eaLnBrk="1" hangingPunct="1"/>
            <a:r>
              <a:rPr lang="en-US" altLang="en-US" sz="4000" b="1" dirty="0">
                <a:solidFill>
                  <a:srgbClr val="C00000"/>
                </a:solidFill>
                <a:ea typeface="ＭＳ Ｐゴシック" charset="-128"/>
              </a:rPr>
              <a:t>Revisiting DRAM Read Disturbance</a:t>
            </a:r>
            <a:br>
              <a:rPr lang="en-US" altLang="en-US" sz="4400" dirty="0">
                <a:solidFill>
                  <a:srgbClr val="006633"/>
                </a:solidFill>
                <a:ea typeface="ＭＳ Ｐゴシック" panose="020B0600070205080204" pitchFamily="34" charset="-128"/>
              </a:rPr>
            </a:br>
            <a:r>
              <a:rPr lang="en-US" altLang="en-US" sz="3200" dirty="0">
                <a:solidFill>
                  <a:srgbClr val="006633"/>
                </a:solidFill>
                <a:ea typeface="ＭＳ Ｐゴシック" panose="020B0600070205080204" pitchFamily="34" charset="-128"/>
              </a:rPr>
              <a:t>Identifying Inconsistencies Between </a:t>
            </a:r>
            <a:br>
              <a:rPr lang="en-US" altLang="en-US" sz="3200" dirty="0">
                <a:solidFill>
                  <a:srgbClr val="006633"/>
                </a:solidFill>
                <a:ea typeface="ＭＳ Ｐゴシック" panose="020B0600070205080204" pitchFamily="34" charset="-128"/>
              </a:rPr>
            </a:br>
            <a:r>
              <a:rPr lang="en-US" altLang="en-US" sz="3200" dirty="0">
                <a:solidFill>
                  <a:srgbClr val="006633"/>
                </a:solidFill>
                <a:ea typeface="ＭＳ Ｐゴシック" panose="020B0600070205080204" pitchFamily="34" charset="-128"/>
              </a:rPr>
              <a:t>Experimental Characterization and </a:t>
            </a:r>
            <a:br>
              <a:rPr lang="en-US" altLang="en-US" sz="3200" dirty="0">
                <a:solidFill>
                  <a:srgbClr val="006633"/>
                </a:solidFill>
                <a:ea typeface="ＭＳ Ｐゴシック" panose="020B0600070205080204" pitchFamily="34" charset="-128"/>
              </a:rPr>
            </a:br>
            <a:r>
              <a:rPr lang="en-US" altLang="en-US" sz="3200" dirty="0">
                <a:solidFill>
                  <a:srgbClr val="006633"/>
                </a:solidFill>
                <a:ea typeface="ＭＳ Ｐゴシック" panose="020B0600070205080204" pitchFamily="34" charset="-128"/>
              </a:rPr>
              <a:t>Device-Level Studies</a:t>
            </a:r>
            <a:endParaRPr lang="en-US" altLang="en-US" sz="4400" dirty="0">
              <a:ea typeface="ＭＳ Ｐゴシック" charset="-128"/>
            </a:endParaRPr>
          </a:p>
        </p:txBody>
      </p:sp>
      <p:sp>
        <p:nvSpPr>
          <p:cNvPr id="96258" name="Rectangle 5">
            <a:extLst>
              <a:ext uri="{FF2B5EF4-FFF2-40B4-BE49-F238E27FC236}">
                <a16:creationId xmlns:a16="http://schemas.microsoft.com/office/drawing/2014/main" id="{38129196-844D-03E4-A410-314EDC4C97AA}"/>
              </a:ext>
            </a:extLst>
          </p:cNvPr>
          <p:cNvSpPr>
            <a:spLocks noGrp="1" noChangeArrowheads="1"/>
          </p:cNvSpPr>
          <p:nvPr>
            <p:ph type="subTitle" idx="1"/>
          </p:nvPr>
        </p:nvSpPr>
        <p:spPr>
          <a:xfrm>
            <a:off x="685799" y="3773573"/>
            <a:ext cx="7848600" cy="2708190"/>
          </a:xfrm>
        </p:spPr>
        <p:txBody>
          <a:bodyPr/>
          <a:lstStyle/>
          <a:p>
            <a:pPr eaLnBrk="1" hangingPunct="1">
              <a:buFont typeface="Wingdings" charset="2"/>
              <a:buNone/>
            </a:pPr>
            <a:r>
              <a:rPr lang="en-US" altLang="en-US" b="1" dirty="0">
                <a:solidFill>
                  <a:srgbClr val="003399"/>
                </a:solidFill>
                <a:ea typeface="ＭＳ Ｐゴシック" charset="-128"/>
              </a:rPr>
              <a:t>Haocong Luo</a:t>
            </a:r>
            <a:r>
              <a:rPr lang="en-US" altLang="en-US" dirty="0">
                <a:solidFill>
                  <a:srgbClr val="003399"/>
                </a:solidFill>
                <a:ea typeface="ＭＳ Ｐゴシック" charset="-128"/>
              </a:rPr>
              <a:t>      İsmail Emir Yüksel       Ataberk Olgun</a:t>
            </a:r>
          </a:p>
          <a:p>
            <a:pPr eaLnBrk="1" hangingPunct="1">
              <a:buFont typeface="Wingdings" charset="2"/>
              <a:buNone/>
            </a:pPr>
            <a:r>
              <a:rPr lang="en-US" altLang="en-US" dirty="0">
                <a:solidFill>
                  <a:srgbClr val="003399"/>
                </a:solidFill>
                <a:ea typeface="ＭＳ Ｐゴシック" charset="-128"/>
              </a:rPr>
              <a:t>A. Giray Yağlıkçı          Onur Mutlu </a:t>
            </a:r>
          </a:p>
          <a:p>
            <a:pPr eaLnBrk="1" hangingPunct="1">
              <a:buFont typeface="Wingdings" charset="2"/>
              <a:buNone/>
            </a:pPr>
            <a:endParaRPr lang="en-US" altLang="en-US" sz="700" dirty="0">
              <a:solidFill>
                <a:srgbClr val="003399"/>
              </a:solidFill>
              <a:ea typeface="ＭＳ Ｐゴシック" charset="-128"/>
            </a:endParaRPr>
          </a:p>
          <a:p>
            <a:pPr eaLnBrk="1" hangingPunct="1">
              <a:buFont typeface="Wingdings" charset="2"/>
              <a:buNone/>
            </a:pPr>
            <a:r>
              <a:rPr lang="en-US" altLang="en-US" b="1" dirty="0">
                <a:ea typeface="ＭＳ Ｐゴシック" charset="-128"/>
              </a:rPr>
              <a:t>ETH Zurich</a:t>
            </a:r>
          </a:p>
          <a:p>
            <a:pPr eaLnBrk="1" hangingPunct="1">
              <a:buFont typeface="Wingdings" charset="2"/>
              <a:buNone/>
            </a:pPr>
            <a:endParaRPr lang="en-US" altLang="en-US" sz="500" dirty="0">
              <a:solidFill>
                <a:srgbClr val="003399"/>
              </a:solidFill>
              <a:ea typeface="ＭＳ Ｐゴシック" charset="-128"/>
            </a:endParaRPr>
          </a:p>
          <a:p>
            <a:pPr eaLnBrk="1" hangingPunct="1"/>
            <a:r>
              <a:rPr lang="en-US" altLang="en-US" dirty="0">
                <a:solidFill>
                  <a:schemeClr val="bg1">
                    <a:lumMod val="65000"/>
                  </a:schemeClr>
                </a:solidFill>
                <a:ea typeface="ＭＳ Ｐゴシック" charset="-128"/>
              </a:rPr>
              <a:t>VTS’ 25</a:t>
            </a:r>
          </a:p>
          <a:p>
            <a:pPr eaLnBrk="1" hangingPunct="1">
              <a:buFont typeface="Wingdings" charset="2"/>
              <a:buNone/>
            </a:pPr>
            <a:r>
              <a:rPr lang="en-US" altLang="en-US" dirty="0">
                <a:solidFill>
                  <a:schemeClr val="bg1">
                    <a:lumMod val="65000"/>
                  </a:schemeClr>
                </a:solidFill>
                <a:ea typeface="ＭＳ Ｐゴシック" charset="-128"/>
              </a:rPr>
              <a:t>28 April 2025</a:t>
            </a:r>
          </a:p>
          <a:p>
            <a:pPr eaLnBrk="1" hangingPunct="1">
              <a:buFont typeface="Wingdings" charset="2"/>
              <a:buNone/>
            </a:pPr>
            <a:endParaRPr lang="en-US" altLang="en-US" dirty="0">
              <a:ea typeface="ＭＳ Ｐゴシック" charset="-128"/>
            </a:endParaRPr>
          </a:p>
          <a:p>
            <a:pPr eaLnBrk="1" hangingPunct="1">
              <a:buFont typeface="Wingdings" charset="2"/>
              <a:buNone/>
            </a:pPr>
            <a:endParaRPr lang="en-US" altLang="en-US" dirty="0">
              <a:ea typeface="ＭＳ Ｐゴシック" charset="-128"/>
            </a:endParaRPr>
          </a:p>
          <a:p>
            <a:pPr eaLnBrk="1" hangingPunct="1">
              <a:buFont typeface="Wingdings" charset="2"/>
              <a:buNone/>
            </a:pPr>
            <a:endParaRPr lang="en-US" altLang="en-US" dirty="0">
              <a:ea typeface="ＭＳ Ｐゴシック" charset="-128"/>
            </a:endParaRPr>
          </a:p>
        </p:txBody>
      </p:sp>
      <p:pic>
        <p:nvPicPr>
          <p:cNvPr id="2" name="Graphic 1">
            <a:extLst>
              <a:ext uri="{FF2B5EF4-FFF2-40B4-BE49-F238E27FC236}">
                <a16:creationId xmlns:a16="http://schemas.microsoft.com/office/drawing/2014/main" id="{88D79DA2-3DDC-1A6D-9311-5073573A73E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78954" y="6405806"/>
            <a:ext cx="1621717" cy="311988"/>
          </a:xfrm>
          <a:prstGeom prst="rect">
            <a:avLst/>
          </a:prstGeom>
        </p:spPr>
      </p:pic>
      <p:pic>
        <p:nvPicPr>
          <p:cNvPr id="3" name="Picture 2">
            <a:extLst>
              <a:ext uri="{FF2B5EF4-FFF2-40B4-BE49-F238E27FC236}">
                <a16:creationId xmlns:a16="http://schemas.microsoft.com/office/drawing/2014/main" id="{A63F5966-4412-1492-678B-CC97344E078A}"/>
              </a:ext>
            </a:extLst>
          </p:cNvPr>
          <p:cNvPicPr>
            <a:picLocks noChangeAspect="1"/>
          </p:cNvPicPr>
          <p:nvPr/>
        </p:nvPicPr>
        <p:blipFill rotWithShape="1">
          <a:blip r:embed="rId5"/>
          <a:srcRect l="11820" t="33599" r="12247" b="30996"/>
          <a:stretch/>
        </p:blipFill>
        <p:spPr>
          <a:xfrm>
            <a:off x="7051627" y="6400703"/>
            <a:ext cx="1813419" cy="311987"/>
          </a:xfrm>
          <a:prstGeom prst="rect">
            <a:avLst/>
          </a:prstGeom>
        </p:spPr>
      </p:pic>
      <p:pic>
        <p:nvPicPr>
          <p:cNvPr id="5" name="Picture 4">
            <a:extLst>
              <a:ext uri="{FF2B5EF4-FFF2-40B4-BE49-F238E27FC236}">
                <a16:creationId xmlns:a16="http://schemas.microsoft.com/office/drawing/2014/main" id="{72A2BCEC-E05D-020D-9914-331841BF6EFF}"/>
              </a:ext>
            </a:extLst>
          </p:cNvPr>
          <p:cNvPicPr>
            <a:picLocks noChangeAspect="1"/>
          </p:cNvPicPr>
          <p:nvPr/>
        </p:nvPicPr>
        <p:blipFill>
          <a:blip r:embed="rId6"/>
          <a:stretch>
            <a:fillRect/>
          </a:stretch>
        </p:blipFill>
        <p:spPr>
          <a:xfrm>
            <a:off x="7051627" y="4471093"/>
            <a:ext cx="1107931" cy="1099614"/>
          </a:xfrm>
          <a:prstGeom prst="rect">
            <a:avLst/>
          </a:prstGeom>
        </p:spPr>
      </p:pic>
      <p:sp>
        <p:nvSpPr>
          <p:cNvPr id="6" name="TextBox 5">
            <a:extLst>
              <a:ext uri="{FF2B5EF4-FFF2-40B4-BE49-F238E27FC236}">
                <a16:creationId xmlns:a16="http://schemas.microsoft.com/office/drawing/2014/main" id="{493659DC-4428-3F9B-3380-8D84EA1C8C02}"/>
              </a:ext>
            </a:extLst>
          </p:cNvPr>
          <p:cNvSpPr txBox="1"/>
          <p:nvPr/>
        </p:nvSpPr>
        <p:spPr>
          <a:xfrm>
            <a:off x="6836484" y="5662365"/>
            <a:ext cx="1621717" cy="369332"/>
          </a:xfrm>
          <a:prstGeom prst="rect">
            <a:avLst/>
          </a:prstGeom>
          <a:noFill/>
        </p:spPr>
        <p:txBody>
          <a:bodyPr wrap="square" rtlCol="0">
            <a:spAutoFit/>
          </a:bodyPr>
          <a:lstStyle/>
          <a:p>
            <a:pPr algn="ctr"/>
            <a:r>
              <a:rPr lang="en-US" b="1" dirty="0">
                <a:solidFill>
                  <a:srgbClr val="C00000"/>
                </a:solidFill>
              </a:rPr>
              <a:t>Data &amp; Code</a:t>
            </a:r>
            <a:endParaRPr lang="LID4096" b="1" dirty="0">
              <a:solidFill>
                <a:srgbClr val="C00000"/>
              </a:solidFill>
            </a:endParaRPr>
          </a:p>
        </p:txBody>
      </p:sp>
      <p:pic>
        <p:nvPicPr>
          <p:cNvPr id="10" name="Picture 9">
            <a:extLst>
              <a:ext uri="{FF2B5EF4-FFF2-40B4-BE49-F238E27FC236}">
                <a16:creationId xmlns:a16="http://schemas.microsoft.com/office/drawing/2014/main" id="{EEEFE3F1-35F1-38D9-D4BB-49CF764E8AAF}"/>
              </a:ext>
            </a:extLst>
          </p:cNvPr>
          <p:cNvPicPr>
            <a:picLocks noChangeAspect="1"/>
          </p:cNvPicPr>
          <p:nvPr/>
        </p:nvPicPr>
        <p:blipFill>
          <a:blip r:embed="rId7"/>
          <a:stretch>
            <a:fillRect/>
          </a:stretch>
        </p:blipFill>
        <p:spPr>
          <a:xfrm>
            <a:off x="1032900" y="4471593"/>
            <a:ext cx="1100700" cy="1099114"/>
          </a:xfrm>
          <a:prstGeom prst="rect">
            <a:avLst/>
          </a:prstGeom>
        </p:spPr>
      </p:pic>
      <p:sp>
        <p:nvSpPr>
          <p:cNvPr id="11" name="TextBox 10">
            <a:extLst>
              <a:ext uri="{FF2B5EF4-FFF2-40B4-BE49-F238E27FC236}">
                <a16:creationId xmlns:a16="http://schemas.microsoft.com/office/drawing/2014/main" id="{0B4F7513-FA8C-CD7F-EB0E-9AC81ECB8666}"/>
              </a:ext>
            </a:extLst>
          </p:cNvPr>
          <p:cNvSpPr txBox="1"/>
          <p:nvPr/>
        </p:nvSpPr>
        <p:spPr>
          <a:xfrm>
            <a:off x="772391" y="5662365"/>
            <a:ext cx="1621717" cy="369332"/>
          </a:xfrm>
          <a:prstGeom prst="rect">
            <a:avLst/>
          </a:prstGeom>
          <a:noFill/>
        </p:spPr>
        <p:txBody>
          <a:bodyPr wrap="square" rtlCol="0">
            <a:spAutoFit/>
          </a:bodyPr>
          <a:lstStyle/>
          <a:p>
            <a:pPr algn="ctr"/>
            <a:r>
              <a:rPr lang="en-US" b="1" dirty="0" err="1">
                <a:solidFill>
                  <a:srgbClr val="C00000"/>
                </a:solidFill>
              </a:rPr>
              <a:t>arXiv</a:t>
            </a:r>
            <a:endParaRPr lang="LID4096" b="1" dirty="0">
              <a:solidFill>
                <a:srgbClr val="C00000"/>
              </a:solidFill>
            </a:endParaRPr>
          </a:p>
        </p:txBody>
      </p:sp>
    </p:spTree>
    <p:extLst>
      <p:ext uri="{BB962C8B-B14F-4D97-AF65-F5344CB8AC3E}">
        <p14:creationId xmlns:p14="http://schemas.microsoft.com/office/powerpoint/2010/main" val="3999816548"/>
      </p:ext>
    </p:extLst>
  </p:cSld>
  <p:clrMapOvr>
    <a:masterClrMapping/>
  </p:clrMapOvr>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lumMod val="50000"/>
            <a:lumOff val="50000"/>
          </a:schemeClr>
        </a:solidFill>
        <a:ln w="38100">
          <a:solidFill>
            <a:schemeClr val="tx1"/>
          </a:solidFill>
        </a:ln>
      </a:spPr>
      <a:bodyPr rtlCol="0" anchor="ctr"/>
      <a:lstStyle>
        <a:defPPr algn="ctr">
          <a:defRPr dirty="0" smtClean="0">
            <a:latin typeface="Cambria" panose="02040503050406030204" pitchFamily="18" charset="0"/>
            <a:ea typeface="Cambria" panose="02040503050406030204" pitchFamily="18" charset="0"/>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lgn="l">
          <a:defRPr dirty="0" smtClean="0">
            <a:latin typeface="Cambria" panose="02040503050406030204" pitchFamily="18" charset="0"/>
            <a:ea typeface="Cambria" panose="02040503050406030204" pitchFamily="18"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efc136c2-bcae-4815-abde-6fabe11e70e0"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91BD002CAFB3264890C230D19E131FFF" ma:contentTypeVersion="9" ma:contentTypeDescription="Ein neues Dokument erstellen." ma:contentTypeScope="" ma:versionID="55f6e0906779d11b42fb2ee343cfa23d">
  <xsd:schema xmlns:xsd="http://www.w3.org/2001/XMLSchema" xmlns:xs="http://www.w3.org/2001/XMLSchema" xmlns:p="http://schemas.microsoft.com/office/2006/metadata/properties" xmlns:ns3="efc136c2-bcae-4815-abde-6fabe11e70e0" xmlns:ns4="a3499594-7ad5-4181-bb48-75a3221fb6a9" targetNamespace="http://schemas.microsoft.com/office/2006/metadata/properties" ma:root="true" ma:fieldsID="e011328a3614556c53e29411f781c411" ns3:_="" ns4:_="">
    <xsd:import namespace="efc136c2-bcae-4815-abde-6fabe11e70e0"/>
    <xsd:import namespace="a3499594-7ad5-4181-bb48-75a3221fb6a9"/>
    <xsd:element name="properties">
      <xsd:complexType>
        <xsd:sequence>
          <xsd:element name="documentManagement">
            <xsd:complexType>
              <xsd:all>
                <xsd:element ref="ns3:MediaServiceMetadata" minOccurs="0"/>
                <xsd:element ref="ns3:MediaServiceFastMetadata" minOccurs="0"/>
                <xsd:element ref="ns3:_activity" minOccurs="0"/>
                <xsd:element ref="ns4:SharedWithUsers" minOccurs="0"/>
                <xsd:element ref="ns4:SharedWithDetails" minOccurs="0"/>
                <xsd:element ref="ns4:SharingHintHash" minOccurs="0"/>
                <xsd:element ref="ns3:MediaServiceObjectDetectorVersions" minOccurs="0"/>
                <xsd:element ref="ns3:MediaServiceSearchProperties" minOccurs="0"/>
                <xsd:element ref="ns3: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fc136c2-bcae-4815-abde-6fabe11e70e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_activity" ma:index="10" nillable="true" ma:displayName="_activity" ma:hidden="true" ma:internalName="_activity">
      <xsd:simpleType>
        <xsd:restriction base="dms:Note"/>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MediaServiceSearchProperties" ma:index="15" nillable="true" ma:displayName="MediaServiceSearchProperties" ma:hidden="true" ma:internalName="MediaServiceSearchProperties" ma:readOnly="true">
      <xsd:simpleType>
        <xsd:restriction base="dms:Note"/>
      </xsd:simpleType>
    </xsd:element>
    <xsd:element name="MediaServiceDateTaken" ma:index="16" nillable="true" ma:displayName="MediaServiceDateTaken" ma:hidden="true" ma:indexed="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3499594-7ad5-4181-bb48-75a3221fb6a9" elementFormDefault="qualified">
    <xsd:import namespace="http://schemas.microsoft.com/office/2006/documentManagement/types"/>
    <xsd:import namespace="http://schemas.microsoft.com/office/infopath/2007/PartnerControls"/>
    <xsd:element name="SharedWithUsers" ma:index="11"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Freigegeben für - Details" ma:internalName="SharedWithDetails" ma:readOnly="true">
      <xsd:simpleType>
        <xsd:restriction base="dms:Note">
          <xsd:maxLength value="255"/>
        </xsd:restriction>
      </xsd:simpleType>
    </xsd:element>
    <xsd:element name="SharingHintHash" ma:index="13" nillable="true" ma:displayName="Freigabehinweis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A524522-DDEF-471B-93A0-A99916A69934}">
  <ds:schemaRefs>
    <ds:schemaRef ds:uri="efc136c2-bcae-4815-abde-6fabe11e70e0"/>
    <ds:schemaRef ds:uri="http://schemas.microsoft.com/office/2006/documentManagement/types"/>
    <ds:schemaRef ds:uri="http://purl.org/dc/elements/1.1/"/>
    <ds:schemaRef ds:uri="http://schemas.microsoft.com/office/infopath/2007/PartnerControls"/>
    <ds:schemaRef ds:uri="http://www.w3.org/XML/1998/namespace"/>
    <ds:schemaRef ds:uri="http://purl.org/dc/dcmitype/"/>
    <ds:schemaRef ds:uri="http://purl.org/dc/terms/"/>
    <ds:schemaRef ds:uri="http://schemas.openxmlformats.org/package/2006/metadata/core-properties"/>
    <ds:schemaRef ds:uri="a3499594-7ad5-4181-bb48-75a3221fb6a9"/>
    <ds:schemaRef ds:uri="http://schemas.microsoft.com/office/2006/metadata/properties"/>
  </ds:schemaRefs>
</ds:datastoreItem>
</file>

<file path=customXml/itemProps2.xml><?xml version="1.0" encoding="utf-8"?>
<ds:datastoreItem xmlns:ds="http://schemas.openxmlformats.org/officeDocument/2006/customXml" ds:itemID="{9A7A7BF9-FFF1-41B7-A182-76AD8808F1E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fc136c2-bcae-4815-abde-6fabe11e70e0"/>
    <ds:schemaRef ds:uri="a3499594-7ad5-4181-bb48-75a3221fb6a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A5B4FBD-F71C-44C5-88C8-311EBA4B7FD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4375</TotalTime>
  <Words>4198</Words>
  <Application>Microsoft Office PowerPoint</Application>
  <PresentationFormat>On-screen Show (4:3)</PresentationFormat>
  <Paragraphs>587</Paragraphs>
  <Slides>50</Slides>
  <Notes>19</Notes>
  <HiddenSlides>0</HiddenSlides>
  <MMClips>0</MMClips>
  <ScaleCrop>false</ScaleCrop>
  <HeadingPairs>
    <vt:vector size="6" baseType="variant">
      <vt:variant>
        <vt:lpstr>Fonts Used</vt:lpstr>
      </vt:variant>
      <vt:variant>
        <vt:i4>9</vt:i4>
      </vt:variant>
      <vt:variant>
        <vt:lpstr>Theme</vt:lpstr>
      </vt:variant>
      <vt:variant>
        <vt:i4>3</vt:i4>
      </vt:variant>
      <vt:variant>
        <vt:lpstr>Slide Titles</vt:lpstr>
      </vt:variant>
      <vt:variant>
        <vt:i4>50</vt:i4>
      </vt:variant>
    </vt:vector>
  </HeadingPairs>
  <TitlesOfParts>
    <vt:vector size="62" baseType="lpstr">
      <vt:lpstr>Calibri</vt:lpstr>
      <vt:lpstr>Garamond</vt:lpstr>
      <vt:lpstr>Roboto</vt:lpstr>
      <vt:lpstr>Cambria</vt:lpstr>
      <vt:lpstr>ＭＳ Ｐゴシック</vt:lpstr>
      <vt:lpstr>Wingdings</vt:lpstr>
      <vt:lpstr>Tahoma</vt:lpstr>
      <vt:lpstr>Cambria Math</vt:lpstr>
      <vt:lpstr>Arial</vt:lpstr>
      <vt:lpstr>Office Theme</vt:lpstr>
      <vt:lpstr>1_Edge</vt:lpstr>
      <vt:lpstr>2_Edge</vt:lpstr>
      <vt:lpstr>Revisiting DRAM Read Disturbance Identifying Inconsistencies Between  Experimental Characterization and  Device-Level Studies</vt:lpstr>
      <vt:lpstr>Executive Summary</vt:lpstr>
      <vt:lpstr>Outline</vt:lpstr>
      <vt:lpstr>Outline</vt:lpstr>
      <vt:lpstr>Background – DRAM Organization I</vt:lpstr>
      <vt:lpstr>Background – DRAM Organization II</vt:lpstr>
      <vt:lpstr>Background – DRAM Read Disturbance I</vt:lpstr>
      <vt:lpstr>Background – DRAM Read Disturbance II</vt:lpstr>
      <vt:lpstr>Outline</vt:lpstr>
      <vt:lpstr>Device-Level Read Disturbance Mechanisms</vt:lpstr>
      <vt:lpstr>Device-Level Mechanisms – Physical Layout</vt:lpstr>
      <vt:lpstr>Device-Level Mechanism – RowHammer I</vt:lpstr>
      <vt:lpstr>Device-Level Mechanism – RowHammer I</vt:lpstr>
      <vt:lpstr>Device-Level Mechanism – RowHammer I </vt:lpstr>
      <vt:lpstr>Device-Level Mechanism – RowHammer I</vt:lpstr>
      <vt:lpstr>Device-Level Mechanism – RowHammer II</vt:lpstr>
      <vt:lpstr>Device-Level Mechanism – RowHammer II</vt:lpstr>
      <vt:lpstr>Device-Level Mechanism – RowHammer III</vt:lpstr>
      <vt:lpstr>Device-Level Mechanism – RowPress I</vt:lpstr>
      <vt:lpstr>Device-Level Mechanism – RowPress II</vt:lpstr>
      <vt:lpstr>Outline</vt:lpstr>
      <vt:lpstr>Real-Chip Characterization Methodology I</vt:lpstr>
      <vt:lpstr>Real-Chip Characterization Methodology II</vt:lpstr>
      <vt:lpstr>Outline</vt:lpstr>
      <vt:lpstr>True- and Anti-Cell Layout Reverse Engineering</vt:lpstr>
      <vt:lpstr>Outline</vt:lpstr>
      <vt:lpstr>Summary of Inconsistencies Found</vt:lpstr>
      <vt:lpstr>Outline</vt:lpstr>
      <vt:lpstr>Initial Bitflip Direction of Double-Sided RowHammer I</vt:lpstr>
      <vt:lpstr>Initial Bitflip Direction of Double-Sided RowHammer I</vt:lpstr>
      <vt:lpstr>Initial Bitflip Direction of Double-Sided RowHammer II</vt:lpstr>
      <vt:lpstr>Inconsistency I</vt:lpstr>
      <vt:lpstr>Outline</vt:lpstr>
      <vt:lpstr>Bitflip Count of Double-Sided RowHammer I</vt:lpstr>
      <vt:lpstr>Bitflip Count of Double-Sided RowHammer I</vt:lpstr>
      <vt:lpstr>Bitflip Count of Double-Sided RowHammer II</vt:lpstr>
      <vt:lpstr>Bitflip Count of Double-Sided RowHammer III</vt:lpstr>
      <vt:lpstr>Inconsistency II</vt:lpstr>
      <vt:lpstr>Outline</vt:lpstr>
      <vt:lpstr>Bitflip Direction of Single-Sided RowPress</vt:lpstr>
      <vt:lpstr>Bitflip Direction of Single-Sided RowPress</vt:lpstr>
      <vt:lpstr>Inconsistency III</vt:lpstr>
      <vt:lpstr>Summary of Inconsistencies Found</vt:lpstr>
      <vt:lpstr>Outline</vt:lpstr>
      <vt:lpstr>Hypotheses I</vt:lpstr>
      <vt:lpstr>Hypotheses II</vt:lpstr>
      <vt:lpstr>Hypotheses III</vt:lpstr>
      <vt:lpstr>Outline</vt:lpstr>
      <vt:lpstr>Conclusion</vt:lpstr>
      <vt:lpstr>Revisiting DRAM Read Disturbance Identifying Inconsistencies Between  Experimental Characterization and  Device-Level Studies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VTS 25 Read Disturbance</dc:title>
  <dc:creator>Haocong Luo</dc:creator>
  <cp:lastModifiedBy>Haocong Luo</cp:lastModifiedBy>
  <cp:revision>417</cp:revision>
  <dcterms:created xsi:type="dcterms:W3CDTF">2020-10-13T05:06:54Z</dcterms:created>
  <dcterms:modified xsi:type="dcterms:W3CDTF">2025-05-01T22:21:38Z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0x01010091BD002CAFB3264890C230D19E131FFF</vt:lpwstr>
  </property>
</Properties>
</file>