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77" r:id="rId5"/>
  </p:sldMasterIdLst>
  <p:notesMasterIdLst>
    <p:notesMasterId r:id="rId52"/>
  </p:notesMasterIdLst>
  <p:handoutMasterIdLst>
    <p:handoutMasterId r:id="rId53"/>
  </p:handoutMasterIdLst>
  <p:sldIdLst>
    <p:sldId id="8359" r:id="rId6"/>
    <p:sldId id="8703" r:id="rId7"/>
    <p:sldId id="8335" r:id="rId8"/>
    <p:sldId id="8714" r:id="rId9"/>
    <p:sldId id="8695" r:id="rId10"/>
    <p:sldId id="257" r:id="rId11"/>
    <p:sldId id="8694" r:id="rId12"/>
    <p:sldId id="8711" r:id="rId13"/>
    <p:sldId id="8690" r:id="rId14"/>
    <p:sldId id="8701" r:id="rId15"/>
    <p:sldId id="8724" r:id="rId16"/>
    <p:sldId id="8728" r:id="rId17"/>
    <p:sldId id="8729" r:id="rId18"/>
    <p:sldId id="8700" r:id="rId19"/>
    <p:sldId id="8698" r:id="rId20"/>
    <p:sldId id="8720" r:id="rId21"/>
    <p:sldId id="8721" r:id="rId22"/>
    <p:sldId id="8722" r:id="rId23"/>
    <p:sldId id="8705" r:id="rId24"/>
    <p:sldId id="8688" r:id="rId25"/>
    <p:sldId id="8380" r:id="rId26"/>
    <p:sldId id="8691" r:id="rId27"/>
    <p:sldId id="8381" r:id="rId28"/>
    <p:sldId id="8382" r:id="rId29"/>
    <p:sldId id="8342" r:id="rId30"/>
    <p:sldId id="8706" r:id="rId31"/>
    <p:sldId id="8344" r:id="rId32"/>
    <p:sldId id="8704" r:id="rId33"/>
    <p:sldId id="8707" r:id="rId34"/>
    <p:sldId id="261" r:id="rId35"/>
    <p:sldId id="8726" r:id="rId36"/>
    <p:sldId id="8715" r:id="rId37"/>
    <p:sldId id="8733" r:id="rId38"/>
    <p:sldId id="8732" r:id="rId39"/>
    <p:sldId id="8734" r:id="rId40"/>
    <p:sldId id="8730" r:id="rId41"/>
    <p:sldId id="8686" r:id="rId42"/>
    <p:sldId id="8731" r:id="rId43"/>
    <p:sldId id="8708" r:id="rId44"/>
    <p:sldId id="8709" r:id="rId45"/>
    <p:sldId id="8723" r:id="rId46"/>
    <p:sldId id="8717" r:id="rId47"/>
    <p:sldId id="8719" r:id="rId48"/>
    <p:sldId id="8727" r:id="rId49"/>
    <p:sldId id="8735" r:id="rId50"/>
    <p:sldId id="8736" r:id="rId5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5CA9F4-C014-4D42-A27D-6FB6206EF324}">
          <p14:sldIdLst>
            <p14:sldId id="8359"/>
            <p14:sldId id="8703"/>
            <p14:sldId id="8335"/>
            <p14:sldId id="8714"/>
            <p14:sldId id="8695"/>
            <p14:sldId id="257"/>
            <p14:sldId id="8694"/>
            <p14:sldId id="8711"/>
            <p14:sldId id="8690"/>
            <p14:sldId id="8701"/>
            <p14:sldId id="8724"/>
            <p14:sldId id="8728"/>
            <p14:sldId id="8729"/>
            <p14:sldId id="8700"/>
            <p14:sldId id="8698"/>
            <p14:sldId id="8720"/>
            <p14:sldId id="8721"/>
            <p14:sldId id="8722"/>
            <p14:sldId id="8705"/>
            <p14:sldId id="8688"/>
            <p14:sldId id="8380"/>
            <p14:sldId id="8691"/>
            <p14:sldId id="8381"/>
            <p14:sldId id="8382"/>
            <p14:sldId id="8342"/>
            <p14:sldId id="8706"/>
            <p14:sldId id="8344"/>
            <p14:sldId id="8704"/>
            <p14:sldId id="8707"/>
            <p14:sldId id="261"/>
            <p14:sldId id="8726"/>
            <p14:sldId id="8715"/>
            <p14:sldId id="8733"/>
            <p14:sldId id="8732"/>
            <p14:sldId id="8734"/>
            <p14:sldId id="8730"/>
            <p14:sldId id="8686"/>
            <p14:sldId id="8731"/>
            <p14:sldId id="8708"/>
            <p14:sldId id="8709"/>
            <p14:sldId id="8723"/>
            <p14:sldId id="8717"/>
            <p14:sldId id="8719"/>
            <p14:sldId id="8727"/>
            <p14:sldId id="8735"/>
            <p14:sldId id="873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3F00"/>
    <a:srgbClr val="FF5F25"/>
    <a:srgbClr val="B3195F"/>
    <a:srgbClr val="E28700"/>
    <a:srgbClr val="E18600"/>
    <a:srgbClr val="316CE3"/>
    <a:srgbClr val="B2195F"/>
    <a:srgbClr val="FEFEFE"/>
    <a:srgbClr val="6D40DC"/>
    <a:srgbClr val="548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035C6-4979-6641-AF37-4D313DFB54E9}" v="36" dt="2026-06-18T12:56:22.8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Orta Stil 4 - Vurgu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62627"/>
  </p:normalViewPr>
  <p:slideViewPr>
    <p:cSldViewPr snapToGrid="0">
      <p:cViewPr varScale="1">
        <p:scale>
          <a:sx n="72" d="100"/>
          <a:sy n="72" d="100"/>
        </p:scale>
        <p:origin x="29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viewProps" Target="viewProp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handoutMaster" Target="handoutMasters/handoutMaster1.xml"/><Relationship Id="rId58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theme" Target="theme/theme1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tableStyles" Target="tableStyle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:a16="http://schemas.microsoft.com/office/drawing/2014/main" id="{AA832AD0-4930-4A38-9417-2B65CA063F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5B7EE4F-C375-412A-A2C2-5B3E3E3228A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9EE74D-3E80-4630-85C1-9DAA3B40707E}" type="datetimeFigureOut">
              <a:rPr lang="tr-TR" smtClean="0"/>
              <a:t>21.06.2026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3C7215F-F397-40E9-8612-970E766789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E5EB41-4C5E-4B7B-986F-D0317A93D1B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505F3-A52E-44E1-BBC9-38B71473DEC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2461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F0D30-3E46-4825-8588-D9B6072F0A29}" type="datetimeFigureOut">
              <a:rPr lang="tr-TR" smtClean="0"/>
              <a:t>21.06.2026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65BF41-557F-464F-A572-936F8C7D129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2633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F8BC1-42BA-BE0E-6C05-AC5861A9E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7DE180-61F8-7B6F-C72A-2C78FFB284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3148C-2636-AE70-F617-099C820BF2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Hi everyone, I am Nisa and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Today </a:t>
            </a:r>
            <a:r>
              <a:rPr lang="en-US" baseline="0" err="1"/>
              <a:t>Haocong</a:t>
            </a:r>
            <a:r>
              <a:rPr lang="en-US" baseline="0"/>
              <a:t> and I are going to present our work called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Cleaning up the Mess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/>
              <a:t>Re-Evaluating the Real-System Modeling Accuracy of </a:t>
            </a:r>
            <a:r>
              <a:rPr lang="en-US" baseline="0" err="1"/>
              <a:t>Ramulator</a:t>
            </a:r>
            <a:r>
              <a:rPr lang="en-US" baseline="0"/>
              <a:t> 2.0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494F37-D575-801F-74FA-13390B6D71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55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D9EE3-7753-7545-52B2-16D3CD70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5EEEB-EEF5-CB28-BB31-F1B0F2BC02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979982-9084-3FAA-770C-95A210CA3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Cycle-level DRAM simulators provide accurate and flexible models for DRAM and memory controller operations</a:t>
            </a:r>
          </a:p>
          <a:p>
            <a:r>
              <a:rPr lang="en-US"/>
              <a:t>And doing so, they enable research on current and future memory systems in various areas</a:t>
            </a:r>
          </a:p>
          <a:p>
            <a:r>
              <a:rPr lang="en-US"/>
              <a:t>Such as  improving DRAM latency, developing solutions for robustness issues such as retention and read disturbance</a:t>
            </a:r>
          </a:p>
          <a:p>
            <a:r>
              <a:rPr lang="en-US"/>
              <a:t>And evaluating various systems like emerging processing-in-memory architectures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Therefore, these simulators are critical for improving the performance, efficiency and robustness of memory systems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85E1D-2FA2-A149-8D68-EB7DD9F5C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4470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A MICRO 2024 best paper runner-up publication with all 3 artifact badges</a:t>
            </a:r>
            <a:r>
              <a:rPr lang="en-US"/>
              <a:t>, titled </a:t>
            </a:r>
            <a:r>
              <a:rPr lang="en-GB" sz="1200" b="1" i="1"/>
              <a:t>"A Mess of Memory System Benchmarking, Simulation and Application Profiling",  </a:t>
            </a:r>
            <a:r>
              <a:rPr lang="en-GB" sz="1200" b="0" i="0"/>
              <a:t>which we call the Mess paper, </a:t>
            </a:r>
          </a:p>
          <a:p>
            <a:r>
              <a:rPr lang="en-GB" sz="1200" b="1" i="0"/>
              <a:t>[CLICK] </a:t>
            </a:r>
            <a:r>
              <a:rPr lang="en-GB" sz="1200" b="0" i="0"/>
              <a:t>proposes a new benchmark to evaluate the real and simulated memory system performance</a:t>
            </a:r>
          </a:p>
          <a:p>
            <a:endParaRPr lang="en-GB" sz="1200" b="0" i="0"/>
          </a:p>
          <a:p>
            <a:r>
              <a:rPr lang="en-GB" sz="1200" b="1" i="0"/>
              <a:t>[CLICK]</a:t>
            </a:r>
            <a:r>
              <a:rPr lang="en-GB" sz="1200" b="0" i="0"/>
              <a:t> while doing so, it also makes some </a:t>
            </a:r>
            <a:r>
              <a:rPr lang="en-GB" sz="1200" b="1" i="0"/>
              <a:t>strong negative claims </a:t>
            </a:r>
            <a:r>
              <a:rPr lang="en-GB" sz="1200" b="0" i="0"/>
              <a:t>about two of our simulation infrastructures: </a:t>
            </a:r>
            <a:r>
              <a:rPr lang="en-GB" sz="1200" b="0" i="0" err="1"/>
              <a:t>Ramulator</a:t>
            </a:r>
            <a:r>
              <a:rPr lang="en-GB" sz="1200" b="0" i="0"/>
              <a:t> 2.0 and DAMOV and shows </a:t>
            </a:r>
            <a:r>
              <a:rPr lang="en-GB" sz="1200" b="1" i="0"/>
              <a:t>unexpected results</a:t>
            </a:r>
          </a:p>
          <a:p>
            <a:r>
              <a:rPr lang="en-GB" sz="1200" b="1" i="0"/>
              <a:t>[CLICK] </a:t>
            </a:r>
            <a:r>
              <a:rPr lang="en-GB" sz="1200" b="0" i="0"/>
              <a:t>concluding that they poorly resemble the actual system performance</a:t>
            </a:r>
          </a:p>
          <a:p>
            <a:br>
              <a:rPr lang="en-GB" sz="1200" b="0" i="0"/>
            </a:br>
            <a:br>
              <a:rPr lang="en-GB" sz="1200" b="0" i="0"/>
            </a:br>
            <a:br>
              <a:rPr lang="en-GB" sz="1200" b="0" i="0"/>
            </a:br>
            <a:endParaRPr lang="en-US" b="0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782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35449-FFAC-1922-5246-7A5FBC173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3A296-655E-E655-AF64-A19EB02FDF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E9C741-3428-4E56-A39B-57AF00260C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/>
              <a:t>[CLICK] </a:t>
            </a:r>
            <a:r>
              <a:rPr lang="en-GB" sz="1200" b="0" i="0"/>
              <a:t>In this work, we demonstrate that these claims and results are </a:t>
            </a:r>
            <a:r>
              <a:rPr lang="en-GB" sz="1200" b="1" i="0"/>
              <a:t>incorrect </a:t>
            </a:r>
            <a:r>
              <a:rPr lang="en-GB" sz="1200" b="0" i="0"/>
              <a:t>and are due to configuration and simulator usage errors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/>
              <a:t>Made in the Mess paper.</a:t>
            </a:r>
            <a:br>
              <a:rPr lang="en-GB" sz="1200" b="0" i="0"/>
            </a:br>
            <a:br>
              <a:rPr lang="en-GB" sz="1200" b="0" i="0"/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describe </a:t>
            </a:r>
            <a:r>
              <a:rPr lang="en-GB" sz="1200" b="1" kern="1200">
                <a:solidFill>
                  <a:srgbClr val="6D40DC"/>
                </a:solidFill>
                <a:latin typeface="+mn-lt"/>
                <a:ea typeface="+mn-ea"/>
                <a:cs typeface="+mn-cs"/>
              </a:rPr>
              <a:t>four best practices </a:t>
            </a:r>
            <a:b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aid users and developers of simulation tools</a:t>
            </a:r>
            <a:endParaRPr lang="en-US" sz="1200" kern="120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endParaRPr lang="en-US" b="0" i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facilitate transparency and reproducibility, </a:t>
            </a:r>
            <a:b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 </a:t>
            </a:r>
            <a:r>
              <a:rPr lang="en-GB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open source all our code </a:t>
            </a: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</a:t>
            </a:r>
            <a:r>
              <a:rPr lang="en-GB" sz="12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results</a:t>
            </a: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b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https://github.com/CMU-SAFARI/Cleaning-up-the-Mess</a:t>
            </a:r>
            <a:endParaRPr lang="en-GB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b="0" i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D009A-7535-0BE4-E383-72AB38C699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16019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demonstrate that these results and claims are incorrect, </a:t>
            </a:r>
            <a:r>
              <a:rPr lang="en-US" b="1"/>
              <a:t>[CLICK]</a:t>
            </a:r>
            <a:r>
              <a:rPr lang="en-US"/>
              <a:t> we first analyze the evaluation of </a:t>
            </a:r>
            <a:r>
              <a:rPr lang="en-US" err="1"/>
              <a:t>Ramulator</a:t>
            </a:r>
            <a:r>
              <a:rPr lang="en-US"/>
              <a:t> 2.0 and DAMOV in the Mess paper</a:t>
            </a:r>
          </a:p>
          <a:p>
            <a:r>
              <a:rPr lang="en-US" b="1"/>
              <a:t>[CLICK]</a:t>
            </a:r>
            <a:r>
              <a:rPr lang="en-US"/>
              <a:t> and then describe best practices for these tools for users to avoid such issues in the future</a:t>
            </a:r>
          </a:p>
          <a:p>
            <a:r>
              <a:rPr lang="en-US" b="1"/>
              <a:t>[CLICK] </a:t>
            </a:r>
            <a:r>
              <a:rPr lang="en-US" b="0"/>
              <a:t>Now lets talk about our analysis of the evaluation of </a:t>
            </a:r>
            <a:r>
              <a:rPr lang="en-US" b="0" err="1"/>
              <a:t>Ramulator</a:t>
            </a:r>
            <a:r>
              <a:rPr lang="en-US" b="0"/>
              <a:t> 2.0 in the mess paper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4902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err="1"/>
              <a:t>Ramulator</a:t>
            </a:r>
            <a:r>
              <a:rPr lang="en-US" b="0"/>
              <a:t> 2.0 is a modern modular and extensible DRAM simulator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[CLICK] that models a wide range of DRAM standards and memory controller functionalities, which are easy to extend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[CLICK] It enables fine-grained modeling of DRAM operation and [CLICK] is used by many research works since its release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b="0"/>
            </a:br>
            <a:r>
              <a:rPr lang="en-US" b="0"/>
              <a:t>[CLICK] It is open sourced and freely available on GitHub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68345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The Mess paper evaluates memory system performance by proposing the mess benchmark:</a:t>
            </a:r>
          </a:p>
          <a:p>
            <a:r>
              <a:rPr lang="en-US">
                <a:ea typeface="Calibri"/>
                <a:cs typeface="Calibri"/>
              </a:rPr>
              <a:t>The Mess benchmark aims to characterize a memory system, using a set of latency-throughput, or "used bandwidth" curves</a:t>
            </a:r>
          </a:p>
          <a:p>
            <a:r>
              <a:rPr lang="en-US">
                <a:ea typeface="Calibri"/>
                <a:cs typeface="Calibri"/>
              </a:rPr>
              <a:t>[CLICK] These curves are plotted as a line figure, </a:t>
            </a:r>
          </a:p>
          <a:p>
            <a:r>
              <a:rPr lang="en-US">
                <a:ea typeface="Calibri"/>
                <a:cs typeface="Calibri"/>
              </a:rPr>
              <a:t>[CLICK] where each data point is an experiment that performs two types of accesses concurrently : streaming and pointer-chasing patterns</a:t>
            </a:r>
          </a:p>
          <a:p>
            <a:r>
              <a:rPr lang="en-US">
                <a:ea typeface="Calibri"/>
                <a:cs typeface="Calibri"/>
              </a:rPr>
              <a:t>[CLICK] plots the measured average memory access latency and [CLICK] the used memory bandwidth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[CLICK] The Mess benchmark then varies the memory intensity by adding NOPs between subsequent memory requests which creates "a single curve"</a:t>
            </a:r>
          </a:p>
          <a:p>
            <a:r>
              <a:rPr lang="en-US">
                <a:ea typeface="Calibri"/>
                <a:cs typeface="Calibri"/>
              </a:rPr>
              <a:t>[CLICK] And evaluating a sweep of read write operation intensities from 50% to 100% reads</a:t>
            </a:r>
          </a:p>
          <a:p>
            <a:r>
              <a:rPr lang="en-US">
                <a:ea typeface="Calibri"/>
                <a:cs typeface="Calibri"/>
              </a:rPr>
              <a:t>[CLICK] creates different curves</a:t>
            </a:r>
          </a:p>
          <a:p>
            <a:endParaRPr lang="en-US">
              <a:ea typeface="Calibri"/>
              <a:cs typeface="Calibri"/>
            </a:endParaRPr>
          </a:p>
          <a:p>
            <a:br>
              <a:rPr lang="en-US">
                <a:ea typeface="Calibri"/>
                <a:cs typeface="Calibri"/>
              </a:rPr>
            </a:b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33199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34A64-7DD3-8E13-2230-A10B565ED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00D96-3376-7669-1549-8C16C923FB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709F4-F19C-8265-4176-89CEDCB425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Mess paper comments on the accuracy of </a:t>
            </a:r>
            <a:r>
              <a:rPr lang="en-US" err="1"/>
              <a:t>Ramulator</a:t>
            </a:r>
            <a:r>
              <a:rPr lang="en-US"/>
              <a:t> 2.0 by first evaluating a real DDR5 system with the Mess benchmark, </a:t>
            </a:r>
          </a:p>
          <a:p>
            <a:r>
              <a:rPr lang="en-US"/>
              <a:t>[CLICK] which results in these curves in the first figure</a:t>
            </a:r>
          </a:p>
          <a:p>
            <a:r>
              <a:rPr lang="en-US"/>
              <a:t>[CLICK] and then compares them against the </a:t>
            </a:r>
            <a:r>
              <a:rPr lang="en-US" err="1"/>
              <a:t>Ramulator</a:t>
            </a:r>
            <a:r>
              <a:rPr lang="en-US"/>
              <a:t> 2.0 curves that it obtains</a:t>
            </a:r>
          </a:p>
          <a:p>
            <a:r>
              <a:rPr lang="en-US"/>
              <a:t>[CLICK] The Mess paper observes that </a:t>
            </a:r>
            <a:r>
              <a:rPr lang="en-US" err="1"/>
              <a:t>Ramulator</a:t>
            </a:r>
            <a:r>
              <a:rPr lang="en-US"/>
              <a:t> 2.0's curves show 1) smaller used memory bandwidth and [CLICK] 2) smaller memory access latency compared to the real system curves</a:t>
            </a:r>
          </a:p>
          <a:p>
            <a:r>
              <a:rPr lang="en-US"/>
              <a:t>[CLICK] And contends that </a:t>
            </a:r>
            <a:r>
              <a:rPr lang="en-US" err="1"/>
              <a:t>Ramulator</a:t>
            </a:r>
            <a:r>
              <a:rPr lang="en-US"/>
              <a:t> 2.0 poorly resembles the actual system performance</a:t>
            </a:r>
          </a:p>
          <a:p>
            <a:endParaRPr lang="en-US"/>
          </a:p>
          <a:p>
            <a:r>
              <a:rPr lang="en-US"/>
              <a:t>[CLICK] However, </a:t>
            </a:r>
            <a:r>
              <a:rPr lang="en-US" err="1"/>
              <a:t>Ramulator</a:t>
            </a:r>
            <a:r>
              <a:rPr lang="en-US"/>
              <a:t> 2.0 results in the Mess paper are incorrect and at the time of the publication of the paper, *were* irreproducible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87EF41-9408-04B0-71B1-E94CFBA0D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5059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analyze the Mess paper and its open-sourced artifact and identify various issues in three categories:</a:t>
            </a:r>
          </a:p>
          <a:p>
            <a:r>
              <a:rPr lang="en-US" dirty="0"/>
              <a:t>[CLICK] First, it was not possible to reproduce any of the </a:t>
            </a:r>
            <a:r>
              <a:rPr lang="en-US" dirty="0" err="1"/>
              <a:t>Ramulator</a:t>
            </a:r>
            <a:r>
              <a:rPr lang="en-US" dirty="0"/>
              <a:t> 2.0 results from the Mess paper artifacts available due to missing source codes</a:t>
            </a:r>
          </a:p>
          <a:p>
            <a:r>
              <a:rPr lang="en-US" dirty="0"/>
              <a:t>[CLICK] The missing source codes were uploaded only after our contact, 10 months after the artifact evaluation badges were awarded</a:t>
            </a:r>
          </a:p>
          <a:p>
            <a:endParaRPr lang="en-US" dirty="0"/>
          </a:p>
          <a:p>
            <a:r>
              <a:rPr lang="en-US" dirty="0"/>
              <a:t>Second,</a:t>
            </a:r>
          </a:p>
          <a:p>
            <a:r>
              <a:rPr lang="en-US" dirty="0"/>
              <a:t>[CLICK] We identify that </a:t>
            </a:r>
            <a:r>
              <a:rPr lang="en-US" dirty="0" err="1"/>
              <a:t>Ramulator</a:t>
            </a:r>
            <a:r>
              <a:rPr lang="en-US" dirty="0"/>
              <a:t> 2.0's evaluation suffers from fundamental configuration errors as</a:t>
            </a:r>
          </a:p>
          <a:p>
            <a:r>
              <a:rPr lang="en-US" dirty="0"/>
              <a:t>[CLICK] the Mess paper compares an 8-channel memory system in </a:t>
            </a:r>
            <a:r>
              <a:rPr lang="en-US" dirty="0" err="1"/>
              <a:t>Ramulator</a:t>
            </a:r>
            <a:r>
              <a:rPr lang="en-US" dirty="0"/>
              <a:t> 2.0 against a 16-channel real memory system.</a:t>
            </a:r>
          </a:p>
          <a:p>
            <a:r>
              <a:rPr lang="en-US" dirty="0"/>
              <a:t>[CLICK] and configures the system to have unrealistically low cache latency configurations that lead to low memory access latency</a:t>
            </a:r>
          </a:p>
          <a:p>
            <a:endParaRPr lang="en-US" dirty="0"/>
          </a:p>
          <a:p>
            <a:r>
              <a:rPr lang="en-US" dirty="0"/>
              <a:t>Lastly,</a:t>
            </a:r>
          </a:p>
          <a:p>
            <a:r>
              <a:rPr lang="en-US" dirty="0"/>
              <a:t>[CLICK] We also identified scholarship issues as the paper does not disclose</a:t>
            </a:r>
          </a:p>
          <a:p>
            <a:r>
              <a:rPr lang="en-US" dirty="0"/>
              <a:t>[CLICK] these modifications to the source code of </a:t>
            </a:r>
            <a:r>
              <a:rPr lang="en-US" dirty="0" err="1"/>
              <a:t>Ramulator</a:t>
            </a:r>
            <a:r>
              <a:rPr lang="en-US" dirty="0"/>
              <a:t> 2.0</a:t>
            </a:r>
          </a:p>
          <a:p>
            <a:r>
              <a:rPr lang="en-US" dirty="0"/>
              <a:t>[CLICK] and differences in evaluation methodologies of real and simulated memory systems that we will not cover in this presentation but explained in detail in our paper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 the interest of time, we will focus on the fundamental configuration errors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16098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Mess paper's configuration errors result in the claimed inaccuracies, and lead to incorrect claims.</a:t>
            </a:r>
            <a:br>
              <a:rPr lang="en-US"/>
            </a:br>
            <a:br>
              <a:rPr lang="en-US"/>
            </a:br>
            <a:br>
              <a:rPr lang="en-US"/>
            </a:br>
            <a:r>
              <a:rPr lang="en-US"/>
              <a:t>"</a:t>
            </a:r>
            <a:br>
              <a:rPr lang="en-US"/>
            </a:br>
            <a:r>
              <a:rPr lang="en-US"/>
              <a:t>The mess paper's configuration errors result in incorrect claims about </a:t>
            </a:r>
            <a:r>
              <a:rPr lang="en-US" err="1"/>
              <a:t>Ramulator</a:t>
            </a:r>
            <a:r>
              <a:rPr lang="en-US"/>
              <a:t> 2. now we will describe how they lead to smaller bandwidth and smaller latency</a:t>
            </a:r>
            <a:br>
              <a:rPr lang="en-US"/>
            </a:br>
            <a:r>
              <a:rPr lang="en-US"/>
              <a:t>"</a:t>
            </a: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90396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B836-55B8-2F4D-A17A-1397E4F95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E8D89E-3CC7-CC4C-6AF4-CB0E0D242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AF175-1543-E468-C0B7-64D9F20865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First, the smaller used bandwidth results are caused by the difference in numbers of channels available [CLICK] in simulation and in real system evaluations</a:t>
            </a:r>
            <a:br>
              <a:rPr lang="en-US">
                <a:ea typeface="Calibri"/>
                <a:cs typeface="Calibri"/>
              </a:rPr>
            </a:b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[CLICK] Mess Paper's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configuration specifies 8 channels with this configuration line. </a:t>
            </a:r>
            <a:br>
              <a:rPr lang="en-US">
                <a:ea typeface="Calibri"/>
                <a:cs typeface="Calibri"/>
              </a:rPr>
            </a:br>
            <a:r>
              <a:rPr lang="en-US">
                <a:ea typeface="Calibri"/>
                <a:cs typeface="Calibri"/>
              </a:rPr>
              <a:t>And the paper specifies the real system configuration as "8 X DDR5" </a:t>
            </a:r>
          </a:p>
          <a:p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This leads to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instantiating 8 independent DDR5 channels</a:t>
            </a:r>
          </a:p>
          <a:p>
            <a:r>
              <a:rPr lang="en-US">
                <a:ea typeface="Calibri"/>
                <a:cs typeface="Calibri"/>
              </a:rPr>
              <a:t>Whereas the real system configuration has 8 DDR5 DIMMS each of which containing 2 channels. Meaning that there are actually 16 independent DDR5 channels in the Mess paper’s real system configuration</a:t>
            </a:r>
          </a:p>
          <a:p>
            <a:endParaRPr lang="en-US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ea typeface="Calibri"/>
                <a:cs typeface="Calibri"/>
              </a:rPr>
              <a:t>[CLICK] And because of this mismatch, 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DD6F06-FCD0-2C1D-7C5E-5FB2390BA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77950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F3080-7094-A304-A11B-B01EF4D58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FC9E7E-DCE7-3B9E-488D-AF5D6479E0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6A1AC4-664C-450E-7368-033DFD9C7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results show around half the used bandwidth of real system measurements, as it has half the number of channels.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We identify that this is because, the mess paper incorrectly assumes a DDR5 channel in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 is 64 bits wide</a:t>
            </a:r>
          </a:p>
          <a:p>
            <a:r>
              <a:rPr lang="en-US">
                <a:ea typeface="Calibri"/>
                <a:cs typeface="Calibri"/>
              </a:rPr>
              <a:t>Whereas the implementation clearly states a channel as 32 bits wide, which is the consistent value with the JEDEC DDR5 standards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7F443-75B0-C5BA-941D-6BEFCF4ECB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620117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C7C1C-A93E-F445-F54E-D58C08C2A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A96719-D874-0EB8-0F0E-F3203FB29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818DF7-AE3A-4E7C-91C5-C76DC1A0DA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Because of this configuration error, the mess paper configures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 with half the channels of a real system and thus results in smaller used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F9CE2-248D-1DFD-A81A-FD6E02E87F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9629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second issue, smaller memory access latency is due to the unrealistic cache latency configurations</a:t>
            </a:r>
          </a:p>
          <a:p>
            <a:endParaRPr lang="en-US"/>
          </a:p>
          <a:p>
            <a:r>
              <a:rPr lang="en-US"/>
              <a:t>The mess paper's artifact hardcodes the cache latency as 0 cycles and instantiates a high number of miss-status holding registers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This configuration leads to significantly smaller DRAM round-trip latency and queueing delays, thus a low memory access latency compared to a real system</a:t>
            </a:r>
            <a:br>
              <a:rPr lang="en-US"/>
            </a:br>
            <a:br>
              <a:rPr lang="en-US"/>
            </a:br>
            <a:r>
              <a:rPr lang="en-US"/>
              <a:t>so, </a:t>
            </a: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The Mess paper uses </a:t>
            </a:r>
            <a:r>
              <a:rPr lang="en-GB" sz="1200" b="1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unrealistically low cache latency configurations </a:t>
            </a:r>
            <a:b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resulting in the </a:t>
            </a:r>
            <a:r>
              <a:rPr lang="en-GB" sz="1200" b="1" kern="1200" err="1">
                <a:solidFill>
                  <a:srgbClr val="F23F00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en-GB" sz="1200" b="1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 low memory access latency </a:t>
            </a:r>
            <a:br>
              <a:rPr lang="en-GB" sz="1200" b="1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that it attributes to </a:t>
            </a:r>
            <a:r>
              <a:rPr lang="en-GB" sz="1200" kern="1200" err="1">
                <a:solidFill>
                  <a:srgbClr val="F23F00"/>
                </a:solidFill>
                <a:latin typeface="+mn-lt"/>
                <a:ea typeface="+mn-ea"/>
                <a:cs typeface="+mn-cs"/>
              </a:rPr>
              <a:t>Ramulator</a:t>
            </a:r>
            <a:r>
              <a:rPr lang="en-GB" sz="1200" kern="1200">
                <a:solidFill>
                  <a:srgbClr val="F23F00"/>
                </a:solidFill>
                <a:latin typeface="+mn-lt"/>
                <a:ea typeface="+mn-ea"/>
                <a:cs typeface="+mn-cs"/>
              </a:rPr>
              <a:t> 2.0 </a:t>
            </a:r>
          </a:p>
          <a:p>
            <a:br>
              <a:rPr lang="en-US"/>
            </a:br>
            <a:endParaRPr lang="en-US"/>
          </a:p>
          <a:p>
            <a:r>
              <a:rPr lang="en-US"/>
              <a:t>Transition:</a:t>
            </a:r>
            <a:br>
              <a:rPr lang="en-US"/>
            </a:br>
            <a:r>
              <a:rPr lang="en-US"/>
              <a:t>Now lets hear from </a:t>
            </a:r>
            <a:r>
              <a:rPr lang="en-US" err="1"/>
              <a:t>Haocong</a:t>
            </a:r>
            <a:r>
              <a:rPr lang="en-US"/>
              <a:t> about how *we* evaluate </a:t>
            </a:r>
            <a:r>
              <a:rPr lang="en-US" err="1"/>
              <a:t>Ramulator</a:t>
            </a:r>
            <a:r>
              <a:rPr lang="en-US"/>
              <a:t> 2.0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94005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this end, </a:t>
            </a:r>
            <a:br>
              <a:rPr lang="en-US"/>
            </a:br>
            <a:r>
              <a:rPr lang="en-US"/>
              <a:t>[CLICK]</a:t>
            </a:r>
            <a:br>
              <a:rPr lang="en-US"/>
            </a:br>
            <a:r>
              <a:rPr lang="en-US"/>
              <a:t>we independently evaluate the Mess benchmark by executing the same access pattern</a:t>
            </a:r>
          </a:p>
          <a:p>
            <a:r>
              <a:rPr lang="en-US"/>
              <a:t>[CLICK]</a:t>
            </a:r>
            <a:br>
              <a:rPr lang="en-US"/>
            </a:br>
            <a:r>
              <a:rPr lang="en-US"/>
              <a:t>And configure Ramulator 2.0 correctly:</a:t>
            </a:r>
          </a:p>
          <a:p>
            <a:r>
              <a:rPr lang="en-US"/>
              <a:t>We instantiate a 16-channel DDR5 memory system </a:t>
            </a:r>
          </a:p>
          <a:p>
            <a:r>
              <a:rPr lang="en-US"/>
              <a:t>And measure the memory access latency from the memory controller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3561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D46C1-0829-CD05-72E1-0D47ECDFC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DE17E-C535-2C77-9E6F-D5D7B735A9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4E148-1BD2-7653-3E40-DE0B9023D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 lets see our results</a:t>
            </a:r>
          </a:p>
          <a:p>
            <a:r>
              <a:rPr lang="en-US"/>
              <a:t>[CLICK]</a:t>
            </a:r>
          </a:p>
          <a:p>
            <a:r>
              <a:rPr lang="en-US"/>
              <a:t>On the X axis, we see the used memory bandwidth and on the y-axis, the memory access latency.</a:t>
            </a:r>
          </a:p>
          <a:p>
            <a:r>
              <a:rPr lang="en-US"/>
              <a:t>[CLICK]</a:t>
            </a:r>
          </a:p>
          <a:p>
            <a:r>
              <a:rPr lang="en-US"/>
              <a:t>We show the maximum theoretical bandwidth as the yellow line </a:t>
            </a:r>
          </a:p>
          <a:p>
            <a:r>
              <a:rPr lang="en-US"/>
              <a:t>[CLICK]</a:t>
            </a:r>
          </a:p>
          <a:p>
            <a:r>
              <a:rPr lang="en-US"/>
              <a:t>Since this does not account for periodic refresh, we draw a second line to show the maximum achievable bandwidth that accounts for refreshes.</a:t>
            </a:r>
          </a:p>
          <a:p>
            <a:r>
              <a:rPr lang="en-US"/>
              <a:t>[CLICK]</a:t>
            </a:r>
          </a:p>
          <a:p>
            <a:r>
              <a:rPr lang="en-US"/>
              <a:t>These are our results,</a:t>
            </a:r>
          </a:p>
          <a:p>
            <a:r>
              <a:rPr lang="en-US"/>
              <a:t>We make two key observations </a:t>
            </a:r>
          </a:p>
          <a:p>
            <a:r>
              <a:rPr lang="en-US"/>
              <a:t>[CLICK]</a:t>
            </a:r>
          </a:p>
          <a:p>
            <a:r>
              <a:rPr lang="en-US"/>
              <a:t>First, </a:t>
            </a:r>
            <a:r>
              <a:rPr lang="en-US" err="1"/>
              <a:t>Ramulator</a:t>
            </a:r>
            <a:r>
              <a:rPr lang="en-US"/>
              <a:t> 2.0's memory model </a:t>
            </a:r>
          </a:p>
          <a:p>
            <a:r>
              <a:rPr lang="en-US"/>
              <a:t>[CLICK]</a:t>
            </a:r>
          </a:p>
          <a:p>
            <a:r>
              <a:rPr lang="en-US"/>
              <a:t>achieves a high used memory bandwidth, close to the achievable bandwidth value, as opposed to the claims of the Mess paper.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EE902B-5F6C-C1EE-55D5-1D1CB3E37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55314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6D43C-A13F-6725-BFE6-E92FB72C2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5342BF-66C2-FFD3-B62A-D19B9A40F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D32C08-3A03-2155-C8F9-E0C15D86B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Second, the memory access latency [CLICK] of Ramulator 2.0’s DRAM model increases as </a:t>
            </a:r>
            <a:r>
              <a:rPr lang="en-US" err="1"/>
              <a:t>as</a:t>
            </a:r>
            <a:r>
              <a:rPr lang="en-US"/>
              <a:t> the used memory bandwidth and the write ratio increases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2EFF01-F11E-E7E3-A42A-3F04C6216E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1540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5A756-5766-2E54-463E-D374B3480E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CBEB0D-71C9-4A3B-A700-ABC4BB68BA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62802B-4111-AAE0-6BAF-8104D924B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conclude that </a:t>
            </a:r>
          </a:p>
          <a:p>
            <a:r>
              <a:rPr lang="en-US"/>
              <a:t>When </a:t>
            </a:r>
            <a:r>
              <a:rPr lang="en-US" err="1"/>
              <a:t>correcty</a:t>
            </a:r>
            <a:r>
              <a:rPr lang="en-US"/>
              <a:t> configured, </a:t>
            </a:r>
          </a:p>
          <a:p>
            <a:r>
              <a:rPr lang="en-US"/>
              <a:t>Ramulator 2.0's simulated memory system performance</a:t>
            </a:r>
          </a:p>
          <a:p>
            <a:r>
              <a:rPr lang="en-US"/>
              <a:t>Resembles real system characteristics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B63DF2-EEAC-5C34-FFE0-6B8244B1D6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6210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25378B-8BFE-B485-6C40-FCF1E9D00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D8675E-C3D2-6A0E-DA0C-C1C14756C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6F92A8-C66E-5021-CD59-ADE35A67C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/>
              <a:t>Now lets </a:t>
            </a:r>
            <a:r>
              <a:rPr lang="en-US"/>
              <a:t>look at the </a:t>
            </a:r>
            <a:r>
              <a:rPr lang="en-US" b="0"/>
              <a:t>analysis of the evaluation of </a:t>
            </a:r>
            <a:r>
              <a:rPr lang="en-US"/>
              <a:t>DAMOV </a:t>
            </a:r>
            <a:r>
              <a:rPr lang="en-US" b="0"/>
              <a:t>in the </a:t>
            </a:r>
            <a:r>
              <a:rPr lang="en-US"/>
              <a:t>Mess </a:t>
            </a:r>
            <a:r>
              <a:rPr lang="en-US" b="0"/>
              <a:t>paper</a:t>
            </a:r>
            <a:endParaRPr lang="en-US"/>
          </a:p>
          <a:p>
            <a:endParaRPr lang="en-US" b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FC538-0959-8D8A-EC81-CDBFB26585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54579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DAMOV is another simulation framework that integrates a core model, </a:t>
            </a:r>
            <a:r>
              <a:rPr lang="en-US" dirty="0" err="1"/>
              <a:t>Zsim</a:t>
            </a:r>
            <a:r>
              <a:rPr lang="en-US" dirty="0"/>
              <a:t> with an earlier version of </a:t>
            </a:r>
            <a:r>
              <a:rPr lang="en-US" dirty="0" err="1"/>
              <a:t>Ramulator</a:t>
            </a:r>
            <a:r>
              <a:rPr lang="en-US" dirty="0"/>
              <a:t> for evaluating emerging processing-in-memory architectures</a:t>
            </a:r>
            <a:br>
              <a:rPr lang="en-US" dirty="0"/>
            </a:br>
            <a:endParaRPr lang="en-US" dirty="0"/>
          </a:p>
          <a:p>
            <a:endParaRPr lang="en-US" dirty="0"/>
          </a:p>
          <a:p>
            <a:r>
              <a:rPr lang="en-US" dirty="0"/>
              <a:t>=========================</a:t>
            </a:r>
            <a:br>
              <a:rPr lang="en-US" dirty="0"/>
            </a:br>
            <a:r>
              <a:rPr lang="en-US" dirty="0"/>
              <a:t>second point could come later?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6682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Mess paper evaluates a real DDR4 system as shown on the left</a:t>
            </a:r>
          </a:p>
          <a:p>
            <a:r>
              <a:rPr lang="en-US"/>
              <a:t>For DAMOV, the Mess paper’s results are on the right, which shows a constant memory access latency</a:t>
            </a:r>
          </a:p>
          <a:p>
            <a:endParaRPr lang="en-US"/>
          </a:p>
          <a:p>
            <a:r>
              <a:rPr lang="en-US"/>
              <a:t>We identify that DAMOV results in the Mess paper use wrong simulation statistics that are unrelated to the simulated DRAM performance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0064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 analyzed the Mess paper and its artifact and identified 2 key issues </a:t>
            </a:r>
          </a:p>
          <a:p>
            <a:r>
              <a:rPr lang="en-US"/>
              <a:t>[CLICK]</a:t>
            </a:r>
          </a:p>
          <a:p>
            <a:r>
              <a:rPr lang="en-US"/>
              <a:t>First, we could not reproduce any DAMOV results in the Mess paper due to missing source code and configurations in their artifact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[CLICK]</a:t>
            </a:r>
          </a:p>
          <a:p>
            <a:r>
              <a:rPr lang="en-US"/>
              <a:t>Second, we identify that the Mess paper's scripts use statistics from Zsim to calculate the memory latency, but these stats are not related to DRAM latency modeled by Ramulator. </a:t>
            </a:r>
          </a:p>
          <a:p>
            <a:r>
              <a:rPr lang="en-US"/>
              <a:t>[CLICK]</a:t>
            </a:r>
          </a:p>
          <a:p>
            <a:r>
              <a:rPr lang="en-US"/>
              <a:t>Due to these issues, we independently evaluate DAMOV by executing the Mess benchmark by adding missing resources in a best-guess manner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77209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our results</a:t>
            </a:r>
          </a:p>
          <a:p>
            <a:r>
              <a:rPr lang="en-US" dirty="0"/>
              <a:t>[CLICK]</a:t>
            </a:r>
          </a:p>
          <a:p>
            <a:r>
              <a:rPr lang="en-US" dirty="0"/>
              <a:t>We observe that when correct statistics are used DAMOV's memory access latency is not constant,</a:t>
            </a:r>
          </a:p>
          <a:p>
            <a:r>
              <a:rPr lang="en-US" dirty="0"/>
              <a:t>In contrast to the claims of the Mess paper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6345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There are even more details and analyses in the extended version of our paper on </a:t>
            </a:r>
            <a:r>
              <a:rPr lang="en-US" err="1"/>
              <a:t>arxiv</a:t>
            </a:r>
            <a:r>
              <a:rPr lang="en-US"/>
              <a:t> which you can access it with this link</a:t>
            </a:r>
            <a:br>
              <a:rPr lang="en-US"/>
            </a:b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5764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All our source code and scripts are open sourced and artifact evaluated which you can check from the </a:t>
            </a:r>
            <a:r>
              <a:rPr lang="en-US" err="1"/>
              <a:t>Github</a:t>
            </a:r>
            <a:r>
              <a:rPr lang="en-US"/>
              <a:t> repo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92108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9CEB2-24D0-BAFA-D346-194354C5E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139489-CF9F-646B-411D-08786377AB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E00401-5E2B-EC3B-DF87-34CE45DD50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Lastly, based on these analyses, we identify best practices for </a:t>
            </a:r>
            <a:r>
              <a:rPr lang="en-US" err="1"/>
              <a:t>Ramulator</a:t>
            </a:r>
            <a:r>
              <a:rPr lang="en-US"/>
              <a:t> 2 and DAMOV</a:t>
            </a:r>
          </a:p>
          <a:p>
            <a:endParaRPr lang="en-US" b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BD7A4-04D2-B61D-D8B3-92D832AFF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79111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avoid such configuration and usage errors, </a:t>
            </a:r>
          </a:p>
          <a:p>
            <a:endParaRPr lang="en-US" dirty="0"/>
          </a:p>
          <a:p>
            <a:r>
              <a:rPr lang="en-US" dirty="0"/>
              <a:t>[CLICK] First, the users should be familiarized with JEDEC standard documents </a:t>
            </a: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[CLICK] Second, they should understand the simulators memory organization and configurations</a:t>
            </a:r>
          </a:p>
          <a:p>
            <a:endParaRPr lang="en-US" sz="1200" kern="1200" dirty="0">
              <a:solidFill>
                <a:srgbClr val="E28700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These two best practices would help avoiding the </a:t>
            </a:r>
            <a:r>
              <a:rPr lang="en-US" sz="1200" kern="1200" dirty="0" err="1">
                <a:solidFill>
                  <a:srgbClr val="E28700"/>
                </a:solidFill>
                <a:latin typeface="+mn-lt"/>
                <a:ea typeface="+mn-ea"/>
                <a:cs typeface="+mn-cs"/>
              </a:rPr>
              <a:t>Ramulator</a:t>
            </a:r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 2.0 configuration error in the Mess paper </a:t>
            </a:r>
          </a:p>
          <a:p>
            <a:endParaRPr lang="en-US" sz="1200" kern="1200" dirty="0">
              <a:solidFill>
                <a:srgbClr val="E28700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[CLICK] Third, they should understand simulation methodology and simulator implementations sufficiently to use the correct statistics</a:t>
            </a:r>
          </a:p>
          <a:p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This would help avoiding the statistics usage errors in the Mess paper</a:t>
            </a:r>
          </a:p>
          <a:p>
            <a:endParaRPr lang="en-US" sz="1200" kern="1200" dirty="0">
              <a:solidFill>
                <a:srgbClr val="E28700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rgbClr val="E28700"/>
                </a:solidFill>
                <a:latin typeface="+mn-lt"/>
                <a:ea typeface="+mn-ea"/>
                <a:cs typeface="+mn-cs"/>
              </a:rPr>
              <a:t>[CLICK] Lastly, </a:t>
            </a:r>
            <a:r>
              <a:rPr lang="en-US" sz="1200" kern="1200" dirty="0">
                <a:solidFill>
                  <a:srgbClr val="385723"/>
                </a:solidFill>
                <a:latin typeface="+mn-lt"/>
                <a:ea typeface="+mn-ea"/>
                <a:cs typeface="+mn-cs"/>
              </a:rPr>
              <a:t>the users should communicate with the simulator developers or user community when unexpected results are observed to ensure correct simulator usage</a:t>
            </a:r>
          </a:p>
          <a:p>
            <a:r>
              <a:rPr lang="en-US" dirty="0"/>
              <a:t>This best practice would help avoid all errors in the Mess paper.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507874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11DF7-82B2-0267-B28A-0532CA5D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69941E-F451-2C58-76B0-A28276B50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3E8988-3C38-9F4A-56E8-7AD747DF39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Now, let us conclude our talk.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512B3-82DE-9DC6-0B50-4DB6F570A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74674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3B3E8-9D21-A329-F71F-B5B7FDCC1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02772599-8D6E-5C80-BD91-E33A11FBA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43B193A5-F0DA-82EB-8656-B6E154C9B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We also take this chance to introduce </a:t>
            </a:r>
            <a:r>
              <a:rPr lang="en-US" b="0" dirty="0" err="1"/>
              <a:t>ramulator</a:t>
            </a:r>
            <a:r>
              <a:rPr lang="en-US" b="0" dirty="0"/>
              <a:t> 2.1, which is a major overhaul of </a:t>
            </a:r>
            <a:r>
              <a:rPr lang="en-US" b="0" dirty="0" err="1"/>
              <a:t>Ramulator</a:t>
            </a:r>
            <a:r>
              <a:rPr lang="en-US" b="0" dirty="0"/>
              <a:t> 2.0, which you can access at the v2.1 branch</a:t>
            </a:r>
            <a:br>
              <a:rPr lang="en-US" b="0" dirty="0"/>
            </a:b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And if you want to learn more about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You can come to our workshops in ISCA and ICS</a:t>
            </a:r>
            <a:br>
              <a:rPr lang="en-US" b="0" dirty="0"/>
            </a:br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13F78D7-B168-9FB6-5978-97DA145407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4259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Note: For this one we will accept submissions that will be included in the proceedings could be good to mention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31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05157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6DCBFF-E28F-7222-CD6B-B4734CF5C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1971BE-7D54-55EE-430E-97B2357465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AE424F-FF34-87CC-4B63-F3F2BEA9C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B7A69-0135-8955-FFCE-FF4DBCA6E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847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E13CA-1790-FCCD-03A1-5535E031F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FAEE9D-C02D-03C0-CB7B-59AFD7F1E3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B0FD91-A8E2-8AEB-22C7-65E35ADAC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7A44A-5898-E1CA-FE21-7495F34D8A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5299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CEBB3-2FDA-9FD6-E7A4-B03B70ACC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1A4CDB-4E58-B1E5-F911-BE09637095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7DCF6-E199-132F-ACF1-62D792E7CD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7C4E5A-346F-D8E4-A122-E4975F3887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659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4653E-F5DC-E537-69F0-48A6B22B1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2253CB62-E8B0-1579-FD45-DCD112BBD2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C99F6A3C-91D5-1942-2752-D7D581C10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9A3E179-7354-425F-F84C-EC0A0DA33C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2561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89E72-09C7-4F86-BA9E-069B12A81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B9D5A27C-60A1-2FC4-71DD-93748EA2D7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F45DADB9-0846-BCED-F6FC-4AEE98E1A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FEE137A-6E6D-90AA-9464-73629CDC14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40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98164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E4F03-9ECE-A53F-E0B4-AEB9CFF31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FDF8B535-72E4-85DF-97F2-740546DD6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9554419F-BC66-5C74-EFA6-B3DA55B3C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Add screenshot, reduce information</a:t>
            </a:r>
            <a:br>
              <a:rPr lang="en-US" b="0" dirty="0"/>
            </a:br>
            <a:r>
              <a:rPr lang="en-US" b="0" dirty="0"/>
              <a:t>and font sizes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b="0" dirty="0"/>
            </a:br>
            <a:br>
              <a:rPr lang="en-US" b="0" dirty="0"/>
            </a:br>
            <a:r>
              <a:rPr lang="en-US" b="0" dirty="0"/>
              <a:t>We take this opportunity to introduce </a:t>
            </a:r>
            <a:r>
              <a:rPr lang="en-US" b="0" dirty="0" err="1"/>
              <a:t>ramulator</a:t>
            </a:r>
            <a:r>
              <a:rPr lang="en-US" b="0" dirty="0"/>
              <a:t> 2.1, which is a major overhaul of </a:t>
            </a:r>
            <a:r>
              <a:rPr lang="en-US" b="0" dirty="0" err="1"/>
              <a:t>Ramulator</a:t>
            </a:r>
            <a:r>
              <a:rPr lang="en-US" b="0" dirty="0"/>
              <a:t> 2.0</a:t>
            </a:r>
            <a:br>
              <a:rPr lang="en-US" b="0" dirty="0"/>
            </a:br>
            <a:r>
              <a:rPr lang="en-US" b="0" dirty="0"/>
              <a:t>..</a:t>
            </a:r>
            <a:br>
              <a:rPr lang="en-US" b="0" dirty="0"/>
            </a:br>
            <a:endParaRPr lang="en-US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And if you want to learn more about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You can come to our workshops in ICS and ISCA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And advertise proceedings</a:t>
            </a:r>
            <a:br>
              <a:rPr lang="en-US" b="0" dirty="0"/>
            </a:br>
            <a:br>
              <a:rPr lang="en-US" b="0" dirty="0"/>
            </a:br>
            <a:r>
              <a:rPr lang="en-US" b="0" dirty="0"/>
              <a:t>can be a separate slide for workshops?</a:t>
            </a:r>
            <a:br>
              <a:rPr lang="en-US" b="0" dirty="0"/>
            </a:br>
            <a:br>
              <a:rPr lang="en-US" b="0" dirty="0"/>
            </a:br>
            <a:r>
              <a:rPr lang="en-US" b="0" dirty="0"/>
              <a:t>A lot of info in points, might not be necessary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3FE6E09-97E6-4868-DCC8-C24C2CF41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41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31638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16104-E478-8955-D98E-A1F163F0D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C5873-50D8-D1D6-3351-11C3B3B876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241E8-4EFA-5F9B-9F9E-E28AD2724E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2.0 results show around half the used bandwidth of real system measurements, as it has half the number of channels.</a:t>
            </a:r>
          </a:p>
          <a:p>
            <a:endParaRPr lang="en-US">
              <a:ea typeface="Calibri"/>
              <a:cs typeface="Calibri"/>
            </a:endParaRPr>
          </a:p>
          <a:p>
            <a:r>
              <a:rPr lang="en-US">
                <a:ea typeface="Calibri"/>
                <a:cs typeface="Calibri"/>
              </a:rPr>
              <a:t>We identify that this is because, the mess paper incorrectly assumes a DDR5 channel in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 is 64 bits wide</a:t>
            </a:r>
          </a:p>
          <a:p>
            <a:r>
              <a:rPr lang="en-US">
                <a:ea typeface="Calibri"/>
                <a:cs typeface="Calibri"/>
              </a:rPr>
              <a:t>Whereas the implementation clearly states a channel as 32 bits wide, which is the consistent value with the JEDEC DDR5 standards</a:t>
            </a: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E64DE-4911-882A-2047-FE0D632F9A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0586266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2939F-86FB-96C8-EEAE-DD54E8A5E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389F4-2A33-D13D-44E9-DBD5E4819D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DF363C-0E31-F26C-F705-75D80683B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Because of this configuration error, the mess paper configures </a:t>
            </a:r>
            <a:r>
              <a:rPr lang="en-US" err="1">
                <a:ea typeface="Calibri"/>
                <a:cs typeface="Calibri"/>
              </a:rPr>
              <a:t>Ramulator</a:t>
            </a:r>
            <a:r>
              <a:rPr lang="en-US">
                <a:ea typeface="Calibri"/>
                <a:cs typeface="Calibri"/>
              </a:rPr>
              <a:t> 2 with half the channels of a real system and thus results in smaller used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7854E-2B0C-E52C-BC6F-9713064B1C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65BF41-557F-464F-A572-936F8C7D1291}" type="slidenum">
              <a:rPr lang="tr-TR" smtClean="0"/>
              <a:t>43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38289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C702D-6A17-7571-EE67-81542AFB6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>
            <a:extLst>
              <a:ext uri="{FF2B5EF4-FFF2-40B4-BE49-F238E27FC236}">
                <a16:creationId xmlns:a16="http://schemas.microsoft.com/office/drawing/2014/main" id="{32AC5911-2C29-E248-42EF-AE8F54559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2BFF77F7-4DBC-2570-A526-7F9B3A79D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Add screenshot, reduce information</a:t>
            </a:r>
            <a:br>
              <a:rPr lang="en-US" b="0"/>
            </a:br>
            <a:r>
              <a:rPr lang="en-US" b="0"/>
              <a:t>and font sizes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b="0"/>
            </a:br>
            <a:br>
              <a:rPr lang="en-US" b="0"/>
            </a:br>
            <a:r>
              <a:rPr lang="en-US" b="0"/>
              <a:t>We take this opportunity to introduce </a:t>
            </a:r>
            <a:r>
              <a:rPr lang="en-US" b="0" err="1"/>
              <a:t>ramulator</a:t>
            </a:r>
            <a:r>
              <a:rPr lang="en-US" b="0"/>
              <a:t> 2.1, which is a major overhaul of </a:t>
            </a:r>
            <a:r>
              <a:rPr lang="en-US" b="0" err="1"/>
              <a:t>Ramulator</a:t>
            </a:r>
            <a:r>
              <a:rPr lang="en-US" b="0"/>
              <a:t> 2.0</a:t>
            </a:r>
            <a:br>
              <a:rPr lang="en-US" b="0"/>
            </a:br>
            <a:r>
              <a:rPr lang="en-US" b="0"/>
              <a:t>..</a:t>
            </a:r>
            <a:br>
              <a:rPr lang="en-US" b="0"/>
            </a:b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And if you want to learn more about 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You can come to our workshops in ICS and ISCA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/>
              <a:t>And advertise proceedings</a:t>
            </a:r>
            <a:br>
              <a:rPr lang="en-US" b="0"/>
            </a:br>
            <a:br>
              <a:rPr lang="en-US" b="0"/>
            </a:br>
            <a:r>
              <a:rPr lang="en-US" b="0"/>
              <a:t>can be a separate slide for workshops?</a:t>
            </a:r>
            <a:br>
              <a:rPr lang="en-US" b="0"/>
            </a:br>
            <a:br>
              <a:rPr lang="en-US" b="0"/>
            </a:br>
            <a:r>
              <a:rPr lang="en-US" b="0"/>
              <a:t>A lot of info in points, might not be necessary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6550AF3-C5CF-6959-4B23-19236B45D8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575381-7527-4E0E-A355-7550D954D08C}" type="slidenum">
              <a:rPr lang="tr-TR" smtClean="0"/>
              <a:t>44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8152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8FA05-3589-4289-A74B-1B99958C69FD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0362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>
            <a:extLst>
              <a:ext uri="{FF2B5EF4-FFF2-40B4-BE49-F238E27FC236}">
                <a16:creationId xmlns:a16="http://schemas.microsoft.com/office/drawing/2014/main" id="{67A03328-A26B-0D75-E944-B0D91AFD99F5}"/>
              </a:ext>
            </a:extLst>
          </p:cNvPr>
          <p:cNvSpPr/>
          <p:nvPr userDrawn="1"/>
        </p:nvSpPr>
        <p:spPr>
          <a:xfrm>
            <a:off x="0" y="0"/>
            <a:ext cx="9143998" cy="931024"/>
          </a:xfrm>
          <a:prstGeom prst="rect">
            <a:avLst/>
          </a:prstGeom>
          <a:solidFill>
            <a:srgbClr val="CFDEF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51" y="56062"/>
            <a:ext cx="8894618" cy="931025"/>
          </a:xfrm>
        </p:spPr>
        <p:txBody>
          <a:bodyPr>
            <a:noAutofit/>
          </a:bodyPr>
          <a:lstStyle>
            <a:lvl1pPr>
              <a:defRPr sz="3600" b="1">
                <a:solidFill>
                  <a:srgbClr val="2963E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C530EABF-65B2-408A-9519-596A4DE5C5AC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369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004" y="0"/>
            <a:ext cx="8894618" cy="931025"/>
          </a:xfrm>
        </p:spPr>
        <p:txBody>
          <a:bodyPr>
            <a:noAutofit/>
          </a:bodyPr>
          <a:lstStyle>
            <a:lvl1pPr>
              <a:defRPr sz="3200" b="1">
                <a:solidFill>
                  <a:srgbClr val="2963E3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088967"/>
            <a:ext cx="9143999" cy="5087996"/>
          </a:xfr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1078" y="6517178"/>
            <a:ext cx="1033897" cy="204298"/>
          </a:xfrm>
        </p:spPr>
        <p:txBody>
          <a:bodyPr/>
          <a:lstStyle/>
          <a:p>
            <a:fld id="{FAE2AB19-EE39-4F48-843E-34CA948357C1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8299" y="6517178"/>
            <a:ext cx="4427556" cy="204298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95854" y="6517178"/>
            <a:ext cx="489065" cy="204298"/>
          </a:xfrm>
        </p:spPr>
        <p:txBody>
          <a:bodyPr/>
          <a:lstStyle>
            <a:lvl1pPr>
              <a:defRPr sz="1800"/>
            </a:lvl1pPr>
          </a:lstStyle>
          <a:p>
            <a:fld id="{CBE5B309-C2CE-4D90-B104-F7E98438FC65}" type="slidenum">
              <a:rPr lang="tr-TR" smtClean="0"/>
              <a:pPr/>
              <a:t>‹#›</a:t>
            </a:fld>
            <a:endParaRPr lang="tr-TR"/>
          </a:p>
        </p:txBody>
      </p:sp>
      <p:pic>
        <p:nvPicPr>
          <p:cNvPr id="9" name="Graphic 2">
            <a:extLst>
              <a:ext uri="{FF2B5EF4-FFF2-40B4-BE49-F238E27FC236}">
                <a16:creationId xmlns:a16="http://schemas.microsoft.com/office/drawing/2014/main" id="{2D315ADC-F693-4AFB-AC3B-1C4C4DCE7A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300" y="6514678"/>
            <a:ext cx="1315489" cy="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68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818DB-4708-433C-B848-CD41E4B7EF16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060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364C6-4BE7-4E72-A29F-FF09B2F63C89}" type="datetime1">
              <a:rPr lang="tr-TR" smtClean="0"/>
              <a:t>21.06.2026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7243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BF1D8-E55B-4366-B04D-67EEA78B8CD9}" type="datetime1">
              <a:rPr lang="tr-TR" smtClean="0"/>
              <a:t>21.06.2026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4607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2C7A75-8BB7-4F27-A9A4-7FCFEFB5ED17}" type="datetime1">
              <a:rPr lang="tr-TR" smtClean="0"/>
              <a:t>21.06.2026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2647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F6FC5-8973-4F49-BE79-FF208D287DA4}" type="datetime1">
              <a:rPr lang="tr-TR" smtClean="0"/>
              <a:t>21.06.2026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6348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6BC50-E615-44FD-A83F-E75145FE5AE6}" type="datetime1">
              <a:rPr lang="tr-TR" smtClean="0"/>
              <a:t>21.06.2026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5387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42D04-3D9E-4A34-BC89-C627E89EF33D}" type="datetime1">
              <a:rPr lang="tr-TR" smtClean="0"/>
              <a:t>21.06.2026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886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BCCFB-E6A4-45C9-B8C5-12A9EA9E0CA9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9358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97B1D-9604-43BF-8861-CB7A6BA51A87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3987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>
            <a:lvl1pPr>
              <a:buClr>
                <a:srgbClr val="CC9900"/>
              </a:buClr>
              <a:defRPr/>
            </a:lvl1pPr>
            <a:lvl2pPr>
              <a:buClr>
                <a:srgbClr val="006633"/>
              </a:buClr>
              <a:defRPr/>
            </a:lvl2pPr>
            <a:lvl3pPr>
              <a:buClr>
                <a:srgbClr val="CC9900"/>
              </a:buClr>
              <a:defRPr/>
            </a:lvl3pPr>
            <a:lvl4pPr>
              <a:buClr>
                <a:srgbClr val="006633"/>
              </a:buClr>
              <a:defRPr/>
            </a:lvl4pPr>
            <a:lvl5pPr>
              <a:buClr>
                <a:srgbClr val="CC9900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9530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50376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82562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255666-236B-4226-92C5-3C1DE783E983}" type="datetime1">
              <a:rPr lang="tr-TR" smtClean="0"/>
              <a:t>21.06.2026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E5B309-C2CE-4D90-B104-F7E98438FC65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Dikdörtgen 22">
            <a:extLst>
              <a:ext uri="{FF2B5EF4-FFF2-40B4-BE49-F238E27FC236}">
                <a16:creationId xmlns:a16="http://schemas.microsoft.com/office/drawing/2014/main" id="{68EA19BC-84E2-B20E-D9CA-F6EC07ACDA63}"/>
              </a:ext>
            </a:extLst>
          </p:cNvPr>
          <p:cNvSpPr/>
          <p:nvPr userDrawn="1"/>
        </p:nvSpPr>
        <p:spPr>
          <a:xfrm>
            <a:off x="-1089858" y="27727"/>
            <a:ext cx="849085" cy="466531"/>
          </a:xfrm>
          <a:prstGeom prst="rect">
            <a:avLst/>
          </a:prstGeom>
          <a:solidFill>
            <a:srgbClr val="6292F7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4" name="Dikdörtgen 23">
            <a:extLst>
              <a:ext uri="{FF2B5EF4-FFF2-40B4-BE49-F238E27FC236}">
                <a16:creationId xmlns:a16="http://schemas.microsoft.com/office/drawing/2014/main" id="{1CA6EA86-CEF8-C463-FE7C-0B40F3AFCADF}"/>
              </a:ext>
            </a:extLst>
          </p:cNvPr>
          <p:cNvSpPr/>
          <p:nvPr userDrawn="1"/>
        </p:nvSpPr>
        <p:spPr>
          <a:xfrm>
            <a:off x="-1089859" y="565792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5" name="Dikdörtgen 24">
            <a:extLst>
              <a:ext uri="{FF2B5EF4-FFF2-40B4-BE49-F238E27FC236}">
                <a16:creationId xmlns:a16="http://schemas.microsoft.com/office/drawing/2014/main" id="{43F55123-6402-8B8A-CAD4-A9BD906B569D}"/>
              </a:ext>
            </a:extLst>
          </p:cNvPr>
          <p:cNvSpPr/>
          <p:nvPr userDrawn="1"/>
        </p:nvSpPr>
        <p:spPr>
          <a:xfrm>
            <a:off x="-1089859" y="1103857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Dikdörtgen 25">
            <a:extLst>
              <a:ext uri="{FF2B5EF4-FFF2-40B4-BE49-F238E27FC236}">
                <a16:creationId xmlns:a16="http://schemas.microsoft.com/office/drawing/2014/main" id="{A45B484E-4836-A2F4-9832-3B0D69CA46A4}"/>
              </a:ext>
            </a:extLst>
          </p:cNvPr>
          <p:cNvSpPr/>
          <p:nvPr userDrawn="1"/>
        </p:nvSpPr>
        <p:spPr>
          <a:xfrm>
            <a:off x="-1089860" y="1643319"/>
            <a:ext cx="849085" cy="466531"/>
          </a:xfrm>
          <a:prstGeom prst="rect">
            <a:avLst/>
          </a:prstGeom>
          <a:solidFill>
            <a:srgbClr val="FF5F2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7" name="Dikdörtgen 26">
            <a:extLst>
              <a:ext uri="{FF2B5EF4-FFF2-40B4-BE49-F238E27FC236}">
                <a16:creationId xmlns:a16="http://schemas.microsoft.com/office/drawing/2014/main" id="{2F4B1A99-F06E-82E8-CD81-123648DC1EBE}"/>
              </a:ext>
            </a:extLst>
          </p:cNvPr>
          <p:cNvSpPr/>
          <p:nvPr userDrawn="1"/>
        </p:nvSpPr>
        <p:spPr>
          <a:xfrm>
            <a:off x="-1089861" y="2181384"/>
            <a:ext cx="849085" cy="466531"/>
          </a:xfrm>
          <a:prstGeom prst="rect">
            <a:avLst/>
          </a:prstGeom>
          <a:solidFill>
            <a:srgbClr val="FFAE3C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7A4F6B98-E975-0A4F-B04B-5F3FD87BA154}"/>
              </a:ext>
            </a:extLst>
          </p:cNvPr>
          <p:cNvSpPr/>
          <p:nvPr userDrawn="1"/>
        </p:nvSpPr>
        <p:spPr>
          <a:xfrm>
            <a:off x="-2067758" y="27727"/>
            <a:ext cx="849085" cy="466531"/>
          </a:xfrm>
          <a:prstGeom prst="rect">
            <a:avLst/>
          </a:prstGeom>
          <a:solidFill>
            <a:srgbClr val="C4D7FC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3FD0C4-2418-8E58-968D-B3352EDC4962}"/>
              </a:ext>
            </a:extLst>
          </p:cNvPr>
          <p:cNvSpPr/>
          <p:nvPr userDrawn="1"/>
        </p:nvSpPr>
        <p:spPr>
          <a:xfrm>
            <a:off x="-2067759" y="565792"/>
            <a:ext cx="849085" cy="466531"/>
          </a:xfrm>
          <a:prstGeom prst="rect">
            <a:avLst/>
          </a:prstGeom>
          <a:solidFill>
            <a:srgbClr val="DAD3F9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EF99CE5C-B9DD-70C9-7D13-418B7A165D7F}"/>
              </a:ext>
            </a:extLst>
          </p:cNvPr>
          <p:cNvSpPr/>
          <p:nvPr userDrawn="1"/>
        </p:nvSpPr>
        <p:spPr>
          <a:xfrm>
            <a:off x="-2067759" y="1103857"/>
            <a:ext cx="849085" cy="466531"/>
          </a:xfrm>
          <a:prstGeom prst="rect">
            <a:avLst/>
          </a:prstGeom>
          <a:solidFill>
            <a:srgbClr val="F9D3E4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2188929A-C5F3-4188-7020-EB1FFA19992C}"/>
              </a:ext>
            </a:extLst>
          </p:cNvPr>
          <p:cNvSpPr/>
          <p:nvPr userDrawn="1"/>
        </p:nvSpPr>
        <p:spPr>
          <a:xfrm>
            <a:off x="-2067760" y="1643319"/>
            <a:ext cx="849085" cy="466531"/>
          </a:xfrm>
          <a:prstGeom prst="rect">
            <a:avLst/>
          </a:prstGeom>
          <a:solidFill>
            <a:srgbClr val="FFE0D5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A6E8508F-0BC5-6B63-2377-26895A041F3E}"/>
              </a:ext>
            </a:extLst>
          </p:cNvPr>
          <p:cNvSpPr/>
          <p:nvPr userDrawn="1"/>
        </p:nvSpPr>
        <p:spPr>
          <a:xfrm>
            <a:off x="-2067761" y="2181384"/>
            <a:ext cx="849085" cy="466531"/>
          </a:xfrm>
          <a:prstGeom prst="rect">
            <a:avLst/>
          </a:prstGeom>
          <a:solidFill>
            <a:srgbClr val="FFEBCD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Dikdörtgen 18">
            <a:extLst>
              <a:ext uri="{FF2B5EF4-FFF2-40B4-BE49-F238E27FC236}">
                <a16:creationId xmlns:a16="http://schemas.microsoft.com/office/drawing/2014/main" id="{EACC24E1-3D4E-7201-E434-FBF75F2CE77F}"/>
              </a:ext>
            </a:extLst>
          </p:cNvPr>
          <p:cNvSpPr/>
          <p:nvPr userDrawn="1"/>
        </p:nvSpPr>
        <p:spPr>
          <a:xfrm>
            <a:off x="-1089858" y="2827758"/>
            <a:ext cx="849085" cy="466531"/>
          </a:xfrm>
          <a:prstGeom prst="rect">
            <a:avLst/>
          </a:prstGeom>
          <a:solidFill>
            <a:srgbClr val="316CE3"/>
          </a:solidFill>
          <a:ln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20" name="Dikdörtgen 19">
            <a:extLst>
              <a:ext uri="{FF2B5EF4-FFF2-40B4-BE49-F238E27FC236}">
                <a16:creationId xmlns:a16="http://schemas.microsoft.com/office/drawing/2014/main" id="{45B9A5FD-9A57-5F6B-EF78-3522196A3F17}"/>
              </a:ext>
            </a:extLst>
          </p:cNvPr>
          <p:cNvSpPr/>
          <p:nvPr userDrawn="1"/>
        </p:nvSpPr>
        <p:spPr>
          <a:xfrm>
            <a:off x="-1089859" y="3365823"/>
            <a:ext cx="849085" cy="466531"/>
          </a:xfrm>
          <a:prstGeom prst="rect">
            <a:avLst/>
          </a:prstGeom>
          <a:solidFill>
            <a:srgbClr val="6D40DC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1" name="Dikdörtgen 20">
            <a:extLst>
              <a:ext uri="{FF2B5EF4-FFF2-40B4-BE49-F238E27FC236}">
                <a16:creationId xmlns:a16="http://schemas.microsoft.com/office/drawing/2014/main" id="{757EAE82-DA6F-8200-93B7-2D9FECEAD20F}"/>
              </a:ext>
            </a:extLst>
          </p:cNvPr>
          <p:cNvSpPr/>
          <p:nvPr userDrawn="1"/>
        </p:nvSpPr>
        <p:spPr>
          <a:xfrm>
            <a:off x="-1089859" y="3903888"/>
            <a:ext cx="849085" cy="466531"/>
          </a:xfrm>
          <a:prstGeom prst="rect">
            <a:avLst/>
          </a:prstGeom>
          <a:solidFill>
            <a:srgbClr val="B3195F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2" name="Dikdörtgen 21">
            <a:extLst>
              <a:ext uri="{FF2B5EF4-FFF2-40B4-BE49-F238E27FC236}">
                <a16:creationId xmlns:a16="http://schemas.microsoft.com/office/drawing/2014/main" id="{A0108268-F182-A605-81F2-7244B77BDE3C}"/>
              </a:ext>
            </a:extLst>
          </p:cNvPr>
          <p:cNvSpPr/>
          <p:nvPr userDrawn="1"/>
        </p:nvSpPr>
        <p:spPr>
          <a:xfrm>
            <a:off x="-1089860" y="4443350"/>
            <a:ext cx="849085" cy="466531"/>
          </a:xfrm>
          <a:prstGeom prst="rect">
            <a:avLst/>
          </a:prstGeom>
          <a:solidFill>
            <a:srgbClr val="F23F00"/>
          </a:solidFill>
          <a:ln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8" name="Dikdörtgen 27">
            <a:extLst>
              <a:ext uri="{FF2B5EF4-FFF2-40B4-BE49-F238E27FC236}">
                <a16:creationId xmlns:a16="http://schemas.microsoft.com/office/drawing/2014/main" id="{4C75A030-42E4-77C7-5F87-BBC2F3410A37}"/>
              </a:ext>
            </a:extLst>
          </p:cNvPr>
          <p:cNvSpPr/>
          <p:nvPr userDrawn="1"/>
        </p:nvSpPr>
        <p:spPr>
          <a:xfrm>
            <a:off x="-1089861" y="4981415"/>
            <a:ext cx="849085" cy="466531"/>
          </a:xfrm>
          <a:prstGeom prst="rect">
            <a:avLst/>
          </a:prstGeom>
          <a:solidFill>
            <a:srgbClr val="E28700"/>
          </a:solidFill>
          <a:ln>
            <a:solidFill>
              <a:srgbClr val="FFAE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26">
            <a:extLst>
              <a:ext uri="{FF2B5EF4-FFF2-40B4-BE49-F238E27FC236}">
                <a16:creationId xmlns:a16="http://schemas.microsoft.com/office/drawing/2014/main" id="{18BC47F7-47D0-905B-9696-9FB9131D8916}"/>
              </a:ext>
            </a:extLst>
          </p:cNvPr>
          <p:cNvSpPr/>
          <p:nvPr userDrawn="1"/>
        </p:nvSpPr>
        <p:spPr>
          <a:xfrm>
            <a:off x="-2067761" y="3365823"/>
            <a:ext cx="849085" cy="46653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0">
            <a:extLst>
              <a:ext uri="{FF2B5EF4-FFF2-40B4-BE49-F238E27FC236}">
                <a16:creationId xmlns:a16="http://schemas.microsoft.com/office/drawing/2014/main" id="{B720211F-BE65-DAE8-887E-34C8FE06D271}"/>
              </a:ext>
            </a:extLst>
          </p:cNvPr>
          <p:cNvSpPr/>
          <p:nvPr userDrawn="1"/>
        </p:nvSpPr>
        <p:spPr>
          <a:xfrm>
            <a:off x="-2067761" y="2827758"/>
            <a:ext cx="849085" cy="4665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27">
            <a:extLst>
              <a:ext uri="{FF2B5EF4-FFF2-40B4-BE49-F238E27FC236}">
                <a16:creationId xmlns:a16="http://schemas.microsoft.com/office/drawing/2014/main" id="{6976B987-B634-5BED-D4D3-90E0E40467AC}"/>
              </a:ext>
            </a:extLst>
          </p:cNvPr>
          <p:cNvSpPr/>
          <p:nvPr userDrawn="1"/>
        </p:nvSpPr>
        <p:spPr>
          <a:xfrm>
            <a:off x="-2067762" y="3903887"/>
            <a:ext cx="849085" cy="4665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9152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3" r:id="rId2"/>
    <p:sldLayoutId id="2147483675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4" r:id="rId13"/>
    <p:sldLayoutId id="214748367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546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ramulator2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ramulator2/tree/mes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2/tree/mes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2/tree/mess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DAMOV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510.15744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Cleaning-up-the-Mess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2/tree/v2.1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events.safari.ethz.ch/isca26-ramulator-drambende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safari.ethz.ch/isca26-ramulator-drambender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2/tree/v2.1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765D7-D2F9-E6DB-09DE-DC737542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160C4220-9E2E-8E3F-72A9-D1F22DB065F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3979309"/>
          </a:xfrm>
          <a:prstGeom prst="rect">
            <a:avLst/>
          </a:prstGeom>
          <a:solidFill>
            <a:srgbClr val="CFDEF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pic>
        <p:nvPicPr>
          <p:cNvPr id="2" name="Picture 1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ADAB0EE9-DA8A-A6E2-1FFB-587FD6A03B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04" y="139787"/>
            <a:ext cx="984643" cy="979434"/>
          </a:xfrm>
          <a:prstGeom prst="rect">
            <a:avLst/>
          </a:prstGeom>
        </p:spPr>
      </p:pic>
      <p:pic>
        <p:nvPicPr>
          <p:cNvPr id="4" name="Picture 3" descr="A green circle with white text and a white circle with a white circle and a white circle with a white circle with a white circle with a white circle with a white circle with a white circle with&#10;&#10;AI-generated content may be incorrect.">
            <a:extLst>
              <a:ext uri="{FF2B5EF4-FFF2-40B4-BE49-F238E27FC236}">
                <a16:creationId xmlns:a16="http://schemas.microsoft.com/office/drawing/2014/main" id="{B04C5653-1997-C854-14EA-F21C3C0657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6" y="139787"/>
            <a:ext cx="984643" cy="979434"/>
          </a:xfrm>
          <a:prstGeom prst="rect">
            <a:avLst/>
          </a:prstGeom>
        </p:spPr>
      </p:pic>
      <p:pic>
        <p:nvPicPr>
          <p:cNvPr id="5" name="Picture 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6208498F-21D9-4239-8704-9C4F1AD38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33" y="139787"/>
            <a:ext cx="984643" cy="979434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0763AE77-852A-1A7D-ECB6-9D272D19A8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56" y="1549927"/>
            <a:ext cx="8394888" cy="23876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75000"/>
              </a:lnSpc>
            </a:pPr>
            <a:r>
              <a:rPr lang="en-US" b="1">
                <a:solidFill>
                  <a:srgbClr val="DC5F0B"/>
                </a:solidFill>
              </a:rPr>
              <a:t>Cleaning up the Mess</a:t>
            </a:r>
            <a:br>
              <a:rPr lang="en-US" sz="5400" b="1">
                <a:solidFill>
                  <a:srgbClr val="DC5F0B"/>
                </a:solidFill>
              </a:rPr>
            </a:br>
            <a:br>
              <a:rPr lang="en-US" sz="1000" b="1">
                <a:solidFill>
                  <a:srgbClr val="DC5F0B"/>
                </a:solidFill>
              </a:rPr>
            </a:br>
            <a:r>
              <a:rPr lang="en-US" sz="3600" b="1" spc="100"/>
              <a:t>Re-Evaluating the Real-System</a:t>
            </a:r>
            <a:br>
              <a:rPr lang="en-US" sz="3600" b="1" spc="100"/>
            </a:br>
            <a:r>
              <a:rPr lang="en-US" sz="3600" b="1" spc="100"/>
              <a:t>Modeling Accuracy of </a:t>
            </a:r>
            <a:r>
              <a:rPr lang="en-US" sz="3600" b="1" spc="100" err="1"/>
              <a:t>Ramulator</a:t>
            </a:r>
            <a:r>
              <a:rPr lang="en-US" sz="3600" b="1" spc="100"/>
              <a:t> 2.0</a:t>
            </a:r>
            <a:endParaRPr lang="en-US" sz="4800" b="1" spc="100">
              <a:cs typeface="Cambria"/>
            </a:endParaRPr>
          </a:p>
        </p:txBody>
      </p:sp>
      <p:sp>
        <p:nvSpPr>
          <p:cNvPr id="103" name="Subtitle 2">
            <a:extLst>
              <a:ext uri="{FF2B5EF4-FFF2-40B4-BE49-F238E27FC236}">
                <a16:creationId xmlns:a16="http://schemas.microsoft.com/office/drawing/2014/main" id="{053C8A8E-2DD3-CB03-6219-8167687BC0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56" y="4100370"/>
            <a:ext cx="8394888" cy="19074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+mj-lt"/>
                <a:cs typeface="Cambria"/>
              </a:rPr>
              <a:t>F. Nisa </a:t>
            </a:r>
            <a:r>
              <a:rPr lang="en-US" err="1">
                <a:latin typeface="+mj-lt"/>
                <a:cs typeface="Cambria"/>
              </a:rPr>
              <a:t>Bostanc</a:t>
            </a:r>
            <a:r>
              <a:rPr lang="tr-TR">
                <a:latin typeface="+mj-lt"/>
                <a:cs typeface="Cambria"/>
              </a:rPr>
              <a:t>ı</a:t>
            </a:r>
            <a:r>
              <a:rPr lang="en-US">
                <a:latin typeface="+mj-lt"/>
                <a:cs typeface="Cambria"/>
              </a:rPr>
              <a:t>*	</a:t>
            </a:r>
            <a:r>
              <a:rPr lang="en-US" err="1">
                <a:latin typeface="+mj-lt"/>
                <a:cs typeface="Cambria"/>
              </a:rPr>
              <a:t>Haocong</a:t>
            </a:r>
            <a:r>
              <a:rPr lang="en-US">
                <a:latin typeface="+mj-lt"/>
                <a:cs typeface="Cambria"/>
              </a:rPr>
              <a:t> Luo*		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Ataberk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 Olgun*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Maria 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Makeenkova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Geraldo F. de Oliveira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A. Giray Ya</a:t>
            </a:r>
            <a:r>
              <a:rPr lang="tr-TR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ğlıkçı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Onur Mutlu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b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 sz="1800">
                <a:solidFill>
                  <a:schemeClr val="bg2">
                    <a:lumMod val="75000"/>
                  </a:schemeClr>
                </a:solidFill>
                <a:latin typeface="+mj-lt"/>
                <a:cs typeface="Cambria"/>
              </a:rPr>
              <a:t>* Equal Contribution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AD0E2E-F619-F097-2DCF-D3A3BD4B9B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A70F5A-8170-C499-0AF4-95D399E40EC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1477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8C53B-8D7C-9F69-B652-762A19351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2A39ED-E056-56E9-EF5A-E4424669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DRAM and Memory System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AC5F7-99F0-E7F8-6D90-721C46ADA3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69726"/>
            <a:ext cx="9143999" cy="5538892"/>
          </a:xfrm>
        </p:spPr>
        <p:txBody>
          <a:bodyPr>
            <a:normAutofit lnSpcReduction="10000"/>
          </a:bodyPr>
          <a:lstStyle/>
          <a:p>
            <a:r>
              <a:rPr lang="en-US"/>
              <a:t>Cycle-level DRAM simulators provide </a:t>
            </a:r>
            <a:r>
              <a:rPr lang="en-US" b="1">
                <a:solidFill>
                  <a:srgbClr val="F23F00"/>
                </a:solidFill>
              </a:rPr>
              <a:t>accurate</a:t>
            </a:r>
            <a:r>
              <a:rPr lang="en-US"/>
              <a:t> and </a:t>
            </a:r>
            <a:br>
              <a:rPr lang="en-US"/>
            </a:br>
            <a:r>
              <a:rPr lang="en-US" b="1">
                <a:solidFill>
                  <a:srgbClr val="F23F00"/>
                </a:solidFill>
              </a:rPr>
              <a:t>flexible</a:t>
            </a:r>
            <a:r>
              <a:rPr lang="en-US">
                <a:solidFill>
                  <a:srgbClr val="F23F00"/>
                </a:solidFill>
              </a:rPr>
              <a:t> </a:t>
            </a:r>
            <a:r>
              <a:rPr lang="en-US" b="1">
                <a:solidFill>
                  <a:srgbClr val="F23F00"/>
                </a:solidFill>
              </a:rPr>
              <a:t>models</a:t>
            </a:r>
            <a:r>
              <a:rPr lang="en-US">
                <a:solidFill>
                  <a:srgbClr val="F23F00"/>
                </a:solidFill>
              </a:rPr>
              <a:t> </a:t>
            </a:r>
            <a:r>
              <a:rPr lang="en-US"/>
              <a:t>for DRAM and memory controller operations</a:t>
            </a:r>
          </a:p>
          <a:p>
            <a:endParaRPr lang="en-US" sz="1600"/>
          </a:p>
          <a:p>
            <a:r>
              <a:rPr lang="en-US"/>
              <a:t>Enable research on </a:t>
            </a:r>
            <a:r>
              <a:rPr lang="en-US" b="1">
                <a:solidFill>
                  <a:srgbClr val="548235"/>
                </a:solidFill>
              </a:rPr>
              <a:t>current</a:t>
            </a:r>
            <a:r>
              <a:rPr lang="en-US">
                <a:solidFill>
                  <a:srgbClr val="548235"/>
                </a:solidFill>
              </a:rPr>
              <a:t> </a:t>
            </a:r>
            <a:r>
              <a:rPr lang="en-US"/>
              <a:t>and </a:t>
            </a:r>
            <a:r>
              <a:rPr lang="en-US" b="1">
                <a:solidFill>
                  <a:srgbClr val="548235"/>
                </a:solidFill>
              </a:rPr>
              <a:t>future memory systems</a:t>
            </a:r>
          </a:p>
          <a:p>
            <a:endParaRPr lang="en-US">
              <a:solidFill>
                <a:srgbClr val="548235"/>
              </a:solidFill>
            </a:endParaRPr>
          </a:p>
          <a:p>
            <a:endParaRPr lang="en-US">
              <a:solidFill>
                <a:srgbClr val="548235"/>
              </a:solidFill>
            </a:endParaRPr>
          </a:p>
          <a:p>
            <a:endParaRPr lang="en-US">
              <a:solidFill>
                <a:srgbClr val="548235"/>
              </a:solidFill>
            </a:endParaRPr>
          </a:p>
          <a:p>
            <a:endParaRPr lang="en-US"/>
          </a:p>
          <a:p>
            <a:endParaRPr lang="en-US" sz="3600"/>
          </a:p>
          <a:p>
            <a:r>
              <a:rPr lang="en-US"/>
              <a:t>Critical for 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>improving</a:t>
            </a:r>
            <a:r>
              <a:rPr lang="en-US"/>
              <a:t> the </a:t>
            </a:r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>performance, efficiency,</a:t>
            </a:r>
            <a:br>
              <a:rPr lang="en-US" b="1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b="1">
                <a:solidFill>
                  <a:schemeClr val="accent6">
                    <a:lumMod val="75000"/>
                  </a:schemeClr>
                </a:solidFill>
              </a:rPr>
              <a:t>and robustness (security, safety, reliability) </a:t>
            </a:r>
            <a:r>
              <a:rPr lang="en-US"/>
              <a:t>of </a:t>
            </a:r>
            <a:br>
              <a:rPr lang="en-US"/>
            </a:br>
            <a:r>
              <a:rPr lang="en-US"/>
              <a:t>memory systems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1796EA-9DB5-E857-9587-3BD02155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</a:t>
            </a:fld>
            <a:endParaRPr lang="tr-TR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ED002D8-8D76-D257-C513-057E2FEA2391}"/>
              </a:ext>
            </a:extLst>
          </p:cNvPr>
          <p:cNvGrpSpPr/>
          <p:nvPr/>
        </p:nvGrpSpPr>
        <p:grpSpPr>
          <a:xfrm>
            <a:off x="494305" y="2814476"/>
            <a:ext cx="2529443" cy="2077417"/>
            <a:chOff x="259081" y="2814476"/>
            <a:chExt cx="2529443" cy="207741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81B8565-0FEC-987D-D8F0-0E40D9A17D56}"/>
                </a:ext>
              </a:extLst>
            </p:cNvPr>
            <p:cNvSpPr txBox="1"/>
            <p:nvPr/>
          </p:nvSpPr>
          <p:spPr>
            <a:xfrm>
              <a:off x="259081" y="4184007"/>
              <a:ext cx="25294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solidFill>
                    <a:srgbClr val="F23F00"/>
                  </a:solidFill>
                  <a:latin typeface="+mj-lt"/>
                </a:rPr>
                <a:t>DRAM performance and latency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038788D-8244-1908-8DC2-B00A6629C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27" t="18393" r="52273" b="24627"/>
            <a:stretch>
              <a:fillRect/>
            </a:stretch>
          </p:blipFill>
          <p:spPr>
            <a:xfrm>
              <a:off x="809946" y="2814476"/>
              <a:ext cx="1427711" cy="1369531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32100F-66CC-F7BE-19C6-4E38D131296C}"/>
              </a:ext>
            </a:extLst>
          </p:cNvPr>
          <p:cNvGrpSpPr/>
          <p:nvPr/>
        </p:nvGrpSpPr>
        <p:grpSpPr>
          <a:xfrm>
            <a:off x="3307279" y="2824979"/>
            <a:ext cx="2529443" cy="2066914"/>
            <a:chOff x="3307279" y="2824979"/>
            <a:chExt cx="2529443" cy="206691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19ABE3C-C528-F1FE-0F42-16EDAC2F8649}"/>
                </a:ext>
              </a:extLst>
            </p:cNvPr>
            <p:cNvSpPr txBox="1"/>
            <p:nvPr/>
          </p:nvSpPr>
          <p:spPr>
            <a:xfrm>
              <a:off x="3307279" y="4184007"/>
              <a:ext cx="25294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solidFill>
                    <a:srgbClr val="F23F00"/>
                  </a:solidFill>
                  <a:latin typeface="+mj-lt"/>
                </a:rPr>
                <a:t>Solutions for robustness issues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594071B-DD25-A679-C7AD-6A6592F5EF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35" t="19173" r="7756" b="26003"/>
            <a:stretch>
              <a:fillRect/>
            </a:stretch>
          </p:blipFill>
          <p:spPr>
            <a:xfrm>
              <a:off x="3901421" y="2824979"/>
              <a:ext cx="1341153" cy="1313901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BEE3B7F-342A-0092-631F-0FFD6A3F603E}"/>
              </a:ext>
            </a:extLst>
          </p:cNvPr>
          <p:cNvGrpSpPr/>
          <p:nvPr/>
        </p:nvGrpSpPr>
        <p:grpSpPr>
          <a:xfrm>
            <a:off x="6181716" y="2824978"/>
            <a:ext cx="2529443" cy="2066915"/>
            <a:chOff x="6355476" y="2824978"/>
            <a:chExt cx="2529443" cy="206691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61E03F3-5DF6-7562-820F-CBF1EFB4F02A}"/>
                </a:ext>
              </a:extLst>
            </p:cNvPr>
            <p:cNvSpPr txBox="1"/>
            <p:nvPr/>
          </p:nvSpPr>
          <p:spPr>
            <a:xfrm>
              <a:off x="6355476" y="4184007"/>
              <a:ext cx="25294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solidFill>
                    <a:srgbClr val="F23F00"/>
                  </a:solidFill>
                  <a:latin typeface="+mj-lt"/>
                </a:rPr>
                <a:t>Emerging architectures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A0A0BBA-E0F8-7E0B-8FD5-2AC63582A0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7" t="2500" r="3704" b="4970"/>
            <a:stretch>
              <a:fillRect/>
            </a:stretch>
          </p:blipFill>
          <p:spPr>
            <a:xfrm>
              <a:off x="6964586" y="2824978"/>
              <a:ext cx="1312003" cy="1317709"/>
            </a:xfrm>
            <a:prstGeom prst="ellipse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3726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9E9DC-7523-C579-F353-87650ADC3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-100"/>
              <a:t>Mess: A MICRO'24 Best Paper Runner-Up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A6FCB-25AF-665A-B248-286EEB88F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5012-ED67-F260-733E-607D66E410C7}"/>
              </a:ext>
            </a:extLst>
          </p:cNvPr>
          <p:cNvSpPr/>
          <p:nvPr/>
        </p:nvSpPr>
        <p:spPr>
          <a:xfrm>
            <a:off x="5763250" y="2337321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6916390-1A53-71A5-8F9D-62487E91B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7087"/>
            <a:ext cx="9143999" cy="5258070"/>
          </a:xfrm>
        </p:spPr>
        <p:txBody>
          <a:bodyPr>
            <a:normAutofit/>
          </a:bodyPr>
          <a:lstStyle/>
          <a:p>
            <a:r>
              <a:rPr lang="en-GB" sz="2400" b="1" i="1"/>
              <a:t>"A Mess of Memory System Benchmarking, Simulation</a:t>
            </a:r>
            <a:br>
              <a:rPr lang="en-GB" sz="2400" b="1" i="1"/>
            </a:br>
            <a:r>
              <a:rPr lang="en-GB" sz="2400" b="1" i="1"/>
              <a:t>and Application Profiling", </a:t>
            </a:r>
            <a:r>
              <a:rPr lang="en-GB" sz="2400"/>
              <a:t>MICRO'24</a:t>
            </a:r>
          </a:p>
          <a:p>
            <a:pPr lvl="1">
              <a:buClr>
                <a:schemeClr val="tx1"/>
              </a:buClr>
            </a:pPr>
            <a:r>
              <a:rPr lang="en-GB" b="1">
                <a:solidFill>
                  <a:srgbClr val="FF5F25"/>
                </a:solidFill>
              </a:rPr>
              <a:t>A best paper runner-up </a:t>
            </a:r>
            <a:r>
              <a:rPr lang="en-GB"/>
              <a:t>with </a:t>
            </a:r>
            <a:r>
              <a:rPr lang="en-GB" b="1">
                <a:solidFill>
                  <a:srgbClr val="FF5F25"/>
                </a:solidFill>
              </a:rPr>
              <a:t>all 3 artifact badges</a:t>
            </a:r>
            <a:r>
              <a:rPr lang="en-GB" b="1" i="1">
                <a:solidFill>
                  <a:srgbClr val="FF5F25"/>
                </a:solidFill>
              </a:rPr>
              <a:t> </a:t>
            </a:r>
            <a:br>
              <a:rPr lang="en-GB" b="1" i="1">
                <a:solidFill>
                  <a:srgbClr val="FF5F25"/>
                </a:solidFill>
              </a:rPr>
            </a:br>
            <a:r>
              <a:rPr lang="en-GB"/>
              <a:t>(including </a:t>
            </a:r>
            <a:r>
              <a:rPr lang="en-GB" i="1"/>
              <a:t>"Reproducible"</a:t>
            </a:r>
            <a:r>
              <a:rPr lang="en-GB"/>
              <a:t>)</a:t>
            </a:r>
          </a:p>
          <a:p>
            <a:pPr>
              <a:buClr>
                <a:schemeClr val="tx1"/>
              </a:buClr>
            </a:pPr>
            <a:endParaRPr lang="en-GB" sz="2400" spc="-70"/>
          </a:p>
          <a:p>
            <a:r>
              <a:rPr lang="en-US" sz="2400"/>
              <a:t>Proposes </a:t>
            </a:r>
            <a:r>
              <a:rPr lang="en-US" sz="2400" b="1"/>
              <a:t>a new benchmark</a:t>
            </a:r>
            <a:r>
              <a:rPr lang="en-US" sz="2400"/>
              <a:t> to evaluate </a:t>
            </a:r>
            <a:r>
              <a:rPr lang="en-US" sz="2400" b="1"/>
              <a:t>the real</a:t>
            </a:r>
            <a:r>
              <a:rPr lang="en-US" sz="2400"/>
              <a:t> and </a:t>
            </a:r>
            <a:r>
              <a:rPr lang="en-US" sz="2400" b="1"/>
              <a:t>simulated memory system performance</a:t>
            </a:r>
          </a:p>
          <a:p>
            <a:endParaRPr lang="en-US" sz="2400" b="1"/>
          </a:p>
          <a:p>
            <a:r>
              <a:rPr lang="en-US" sz="2400"/>
              <a:t>Makes </a:t>
            </a:r>
            <a:r>
              <a:rPr lang="en-US" sz="2400" b="1">
                <a:solidFill>
                  <a:srgbClr val="FF5F25"/>
                </a:solidFill>
              </a:rPr>
              <a:t>strong negative claims </a:t>
            </a:r>
            <a:r>
              <a:rPr lang="en-US" sz="2400"/>
              <a:t>about two of our simulation infrastructures, </a:t>
            </a:r>
            <a:r>
              <a:rPr lang="en-US" sz="2400" err="1"/>
              <a:t>Ramulator</a:t>
            </a:r>
            <a:r>
              <a:rPr lang="en-US" sz="2400"/>
              <a:t> 2.0 and DAMOV, </a:t>
            </a:r>
            <a:br>
              <a:rPr lang="en-US" sz="2400"/>
            </a:br>
            <a:r>
              <a:rPr lang="en-US" sz="2400"/>
              <a:t>and shows </a:t>
            </a:r>
            <a:r>
              <a:rPr lang="en-US" sz="2400" b="1">
                <a:solidFill>
                  <a:srgbClr val="FF5F25"/>
                </a:solidFill>
              </a:rPr>
              <a:t>unexpected results</a:t>
            </a:r>
          </a:p>
          <a:p>
            <a:pPr lvl="1"/>
            <a:r>
              <a:rPr lang="en-US"/>
              <a:t>Contending that they </a:t>
            </a:r>
            <a:r>
              <a:rPr lang="en-US" i="1"/>
              <a:t>"poorly resemble the actual system performance"</a:t>
            </a:r>
          </a:p>
        </p:txBody>
      </p:sp>
    </p:spTree>
    <p:extLst>
      <p:ext uri="{BB962C8B-B14F-4D97-AF65-F5344CB8AC3E}">
        <p14:creationId xmlns:p14="http://schemas.microsoft.com/office/powerpoint/2010/main" val="4217128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7783E-6F2B-070E-534E-755251C92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C799-CACB-F9F7-B275-7CC4AE50A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F09BAA-5326-2B6D-6B0E-08165E31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97EF6B-F189-03C3-0D8D-0E22B911F29D}"/>
              </a:ext>
            </a:extLst>
          </p:cNvPr>
          <p:cNvSpPr/>
          <p:nvPr/>
        </p:nvSpPr>
        <p:spPr>
          <a:xfrm>
            <a:off x="5763250" y="2337321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30B448-1FFC-D7D0-B486-A7D1598EC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314132"/>
          </a:xfrm>
        </p:spPr>
        <p:txBody>
          <a:bodyPr>
            <a:normAutofit/>
          </a:bodyPr>
          <a:lstStyle/>
          <a:p>
            <a:endParaRPr lang="en-US" sz="2200" i="1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9254E85-A4A5-3CBD-7AF6-DD3F403DE4D2}"/>
              </a:ext>
            </a:extLst>
          </p:cNvPr>
          <p:cNvSpPr txBox="1">
            <a:spLocks/>
          </p:cNvSpPr>
          <p:nvPr/>
        </p:nvSpPr>
        <p:spPr>
          <a:xfrm>
            <a:off x="0" y="1385574"/>
            <a:ext cx="9144000" cy="1285872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>
                <a:solidFill>
                  <a:srgbClr val="F23F00"/>
                </a:solidFill>
                <a:latin typeface="+mj-lt"/>
              </a:rPr>
              <a:t>We demonstrate that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these claims and results are incorrect </a:t>
            </a:r>
            <a:br>
              <a:rPr lang="en-GB" sz="2400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and are due to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configuration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 and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simulator usage errors </a:t>
            </a:r>
            <a:br>
              <a:rPr lang="en-GB" sz="2400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made in the Mess paper</a:t>
            </a:r>
            <a:endParaRPr lang="en-US" sz="2400">
              <a:solidFill>
                <a:srgbClr val="F23F00"/>
              </a:solidFill>
              <a:latin typeface="+mj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8F820-7E13-A663-D618-36190EABFD44}"/>
              </a:ext>
            </a:extLst>
          </p:cNvPr>
          <p:cNvSpPr txBox="1">
            <a:spLocks/>
          </p:cNvSpPr>
          <p:nvPr/>
        </p:nvSpPr>
        <p:spPr>
          <a:xfrm>
            <a:off x="-240" y="3150353"/>
            <a:ext cx="9144000" cy="1285872"/>
          </a:xfrm>
          <a:prstGeom prst="rect">
            <a:avLst/>
          </a:prstGeom>
          <a:solidFill>
            <a:srgbClr val="E3DEFA"/>
          </a:solidFill>
          <a:ln w="28575">
            <a:solidFill>
              <a:srgbClr val="6D40DC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>
                <a:solidFill>
                  <a:srgbClr val="6D40DC"/>
                </a:solidFill>
                <a:latin typeface="+mj-lt"/>
              </a:rPr>
              <a:t>We describe </a:t>
            </a:r>
            <a:r>
              <a:rPr lang="en-GB" sz="2400" b="1">
                <a:solidFill>
                  <a:srgbClr val="6D40DC"/>
                </a:solidFill>
                <a:latin typeface="+mj-lt"/>
              </a:rPr>
              <a:t>four best practices </a:t>
            </a:r>
            <a:br>
              <a:rPr lang="en-GB" sz="2400">
                <a:solidFill>
                  <a:srgbClr val="6D40DC"/>
                </a:solidFill>
                <a:latin typeface="+mj-lt"/>
              </a:rPr>
            </a:br>
            <a:r>
              <a:rPr lang="en-GB" sz="2400">
                <a:solidFill>
                  <a:srgbClr val="6D40DC"/>
                </a:solidFill>
                <a:latin typeface="+mj-lt"/>
              </a:rPr>
              <a:t>to aid users and developers of simulation tools</a:t>
            </a:r>
            <a:endParaRPr lang="en-US" sz="2400">
              <a:solidFill>
                <a:srgbClr val="6D40DC"/>
              </a:solidFill>
              <a:latin typeface="+mj-lt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764A39-06C4-3AF6-23B5-FF9EDF962B6B}"/>
              </a:ext>
            </a:extLst>
          </p:cNvPr>
          <p:cNvSpPr txBox="1">
            <a:spLocks/>
          </p:cNvSpPr>
          <p:nvPr/>
        </p:nvSpPr>
        <p:spPr>
          <a:xfrm>
            <a:off x="-240" y="4915132"/>
            <a:ext cx="9144000" cy="1285872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>
                <a:latin typeface="+mj-lt"/>
              </a:rPr>
              <a:t>To facilitate transparency and reproducibility, </a:t>
            </a:r>
            <a:br>
              <a:rPr lang="en-GB" sz="2400">
                <a:latin typeface="+mj-lt"/>
              </a:rPr>
            </a:br>
            <a:r>
              <a:rPr lang="en-GB" sz="2400">
                <a:latin typeface="+mj-lt"/>
              </a:rPr>
              <a:t>we </a:t>
            </a:r>
            <a:r>
              <a:rPr lang="en-GB" sz="2400" b="1">
                <a:latin typeface="+mj-lt"/>
              </a:rPr>
              <a:t>open source all our code </a:t>
            </a:r>
            <a:r>
              <a:rPr lang="en-GB" sz="2400">
                <a:latin typeface="+mj-lt"/>
              </a:rPr>
              <a:t>and </a:t>
            </a:r>
            <a:r>
              <a:rPr lang="en-GB" sz="2400" b="1">
                <a:latin typeface="+mj-lt"/>
              </a:rPr>
              <a:t>results</a:t>
            </a:r>
            <a:r>
              <a:rPr lang="en-GB" sz="2400">
                <a:latin typeface="+mj-lt"/>
              </a:rPr>
              <a:t>: </a:t>
            </a:r>
            <a:br>
              <a:rPr lang="en-GB" sz="2400">
                <a:latin typeface="+mj-lt"/>
              </a:rPr>
            </a:br>
            <a:r>
              <a:rPr lang="en-GB" sz="2400">
                <a:latin typeface="+mj-lt"/>
                <a:hlinkClick r:id="rId3"/>
              </a:rPr>
              <a:t>https://github.com/CMU-SAFARI/Cleaning-up-the-Mess</a:t>
            </a:r>
            <a:endParaRPr lang="en-GB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43958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A162-5EA2-E04F-1073-0210EE2D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735D8F-CCCA-0F67-3A30-6955C191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3EC3FBD-17C8-0CB9-8D40-5B78D66CCD93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>
                <a:solidFill>
                  <a:srgbClr val="D67F00"/>
                </a:solidFill>
                <a:latin typeface="+mj-lt"/>
              </a:rPr>
              <a:t>Analysis of the Evaluation of </a:t>
            </a:r>
            <a:r>
              <a:rPr lang="en-US" sz="3200" b="1" err="1">
                <a:solidFill>
                  <a:srgbClr val="D67F00"/>
                </a:solidFill>
                <a:latin typeface="+mj-lt"/>
              </a:rPr>
              <a:t>Ramulator</a:t>
            </a:r>
            <a:r>
              <a:rPr lang="en-US" sz="3200" b="1">
                <a:solidFill>
                  <a:srgbClr val="D67F00"/>
                </a:solidFill>
                <a:latin typeface="+mj-lt"/>
              </a:rPr>
              <a:t> 2.0</a:t>
            </a:r>
            <a:br>
              <a:rPr lang="en-US" sz="3200" b="1">
                <a:solidFill>
                  <a:srgbClr val="D67F00"/>
                </a:solidFill>
                <a:latin typeface="+mj-lt"/>
              </a:rPr>
            </a:br>
            <a:r>
              <a:rPr lang="en-US" sz="3200" b="1">
                <a:solidFill>
                  <a:srgbClr val="D67F00"/>
                </a:solidFill>
                <a:latin typeface="+mj-lt"/>
              </a:rPr>
              <a:t>in the Mess Paper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DC05C6C-E89E-4305-A65B-6ECB4A89ED18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>
                <a:solidFill>
                  <a:srgbClr val="D67F00"/>
                </a:solidFill>
                <a:latin typeface="+mj-lt"/>
              </a:rPr>
              <a:t>Analysis of the Evaluation of DAMOV </a:t>
            </a:r>
            <a:br>
              <a:rPr lang="en-US" sz="3200" b="1">
                <a:latin typeface="+mj-lt"/>
              </a:rPr>
            </a:br>
            <a:r>
              <a:rPr lang="en-US" sz="3200" b="1">
                <a:solidFill>
                  <a:srgbClr val="D67F00"/>
                </a:solidFill>
                <a:latin typeface="+mj-lt"/>
              </a:rPr>
              <a:t>in the Mess Paper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B99D81A-4214-C983-43F0-CF819A0A1C77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 err="1">
                <a:solidFill>
                  <a:srgbClr val="D67F00"/>
                </a:solidFill>
                <a:latin typeface="+mj-lt"/>
              </a:rPr>
              <a:t>Ramulator</a:t>
            </a:r>
            <a:r>
              <a:rPr lang="en-US" sz="3200" b="1">
                <a:solidFill>
                  <a:srgbClr val="D67F00"/>
                </a:solidFill>
                <a:latin typeface="+mj-lt"/>
              </a:rPr>
              <a:t> 2.0 and DAMOV Best Practices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8EAF572-050E-5A96-662E-0B7C319DA563}"/>
              </a:ext>
            </a:extLst>
          </p:cNvPr>
          <p:cNvSpPr/>
          <p:nvPr/>
        </p:nvSpPr>
        <p:spPr>
          <a:xfrm>
            <a:off x="246867" y="2838438"/>
            <a:ext cx="8649325" cy="3329199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523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30C55A8-F7CF-4984-A1C7-0D1BFCF0D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err="1"/>
              <a:t>Ramulator</a:t>
            </a:r>
            <a:r>
              <a:rPr lang="en-US" sz="3200"/>
              <a:t> 2.0: A Modern, Modular, and Extensible DRAM Simulator</a:t>
            </a:r>
            <a:endParaRPr lang="tr-TR" sz="320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54E5C6-8092-46E1-A98C-201D5F079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400" b="1" err="1"/>
              <a:t>Ramulator</a:t>
            </a:r>
            <a:r>
              <a:rPr lang="en-US" sz="2400" b="1"/>
              <a:t> 2.0</a:t>
            </a:r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Arial"/>
              </a:rPr>
              <a:t>[Luo+, CAL'24]</a:t>
            </a:r>
            <a:r>
              <a:rPr lang="en-US" sz="2400"/>
              <a:t> models a wide range of </a:t>
            </a:r>
            <a:r>
              <a:rPr lang="en-US" sz="2400" b="1">
                <a:solidFill>
                  <a:srgbClr val="F23F00"/>
                </a:solidFill>
              </a:rPr>
              <a:t>DRAM standards </a:t>
            </a:r>
            <a:br>
              <a:rPr lang="en-US" sz="2400" b="1">
                <a:solidFill>
                  <a:srgbClr val="F23F00"/>
                </a:solidFill>
              </a:rPr>
            </a:br>
            <a:r>
              <a:rPr lang="en-US" sz="2400"/>
              <a:t>and </a:t>
            </a:r>
            <a:r>
              <a:rPr lang="en-US" sz="2400" b="1">
                <a:solidFill>
                  <a:srgbClr val="F23F00"/>
                </a:solidFill>
              </a:rPr>
              <a:t>memory controller functionalities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>
                <a:solidFill>
                  <a:srgbClr val="F23F00"/>
                </a:solidFill>
              </a:rPr>
              <a:t>Modular and extensible </a:t>
            </a:r>
            <a:r>
              <a:rPr lang="en-US"/>
              <a:t>software architecture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100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sz="2400"/>
              <a:t>Enables </a:t>
            </a:r>
            <a:r>
              <a:rPr lang="en-US" sz="2400" b="1">
                <a:solidFill>
                  <a:srgbClr val="F23F00"/>
                </a:solidFill>
              </a:rPr>
              <a:t>fine-grained modeling </a:t>
            </a:r>
            <a:r>
              <a:rPr lang="en-US" sz="2400"/>
              <a:t>of DRAM operation (cycle-level)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Used in a wide range of research works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4E8AF-23DB-AE33-F69D-58517A423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6</a:t>
            </a:fld>
            <a:endParaRPr lang="tr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B1971C-CFD6-5843-1FF3-7E12D2B6F4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8677"/>
          <a:stretch>
            <a:fillRect/>
          </a:stretch>
        </p:blipFill>
        <p:spPr>
          <a:xfrm>
            <a:off x="446924" y="3276476"/>
            <a:ext cx="8250148" cy="2875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33BA3E-E44F-4A49-5DFC-09B65AF2CEF3}"/>
              </a:ext>
            </a:extLst>
          </p:cNvPr>
          <p:cNvSpPr txBox="1"/>
          <p:nvPr/>
        </p:nvSpPr>
        <p:spPr>
          <a:xfrm>
            <a:off x="1800689" y="6340273"/>
            <a:ext cx="6349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+mj-lt"/>
                <a:hlinkClick r:id="rId4"/>
              </a:rPr>
              <a:t>https://github.com/CMU-SAFARI/ramulator2</a:t>
            </a:r>
            <a:endParaRPr lang="en-US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3975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F11BC-ED36-CA5D-00ED-1DF64D82E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>
                <a:ea typeface="Calibri"/>
                <a:cs typeface="Calibri"/>
              </a:rPr>
              <a:t>High-Level Memory System </a:t>
            </a:r>
            <a:br>
              <a:rPr lang="en-US" sz="3200">
                <a:ea typeface="Calibri"/>
                <a:cs typeface="Calibri"/>
              </a:rPr>
            </a:br>
            <a:r>
              <a:rPr lang="en-US" sz="3200">
                <a:ea typeface="Calibri"/>
                <a:cs typeface="Calibri"/>
              </a:rPr>
              <a:t>Performance Evaluation &amp;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B2404-61DD-401B-607F-CCCEDBDAE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4"/>
            <a:ext cx="9143999" cy="568821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85750" indent="-285750"/>
            <a:r>
              <a:rPr lang="en-US" sz="2400" b="1"/>
              <a:t>The Mess benchmark </a:t>
            </a:r>
            <a:r>
              <a:rPr lang="en-US" sz="2400"/>
              <a:t>aims to characterize a memory system</a:t>
            </a:r>
            <a:br>
              <a:rPr lang="en-US" sz="2400"/>
            </a:br>
            <a:r>
              <a:rPr lang="en-US" sz="2400"/>
              <a:t>based on a set of </a:t>
            </a:r>
            <a:r>
              <a:rPr lang="en-US" sz="2400" i="1"/>
              <a:t>latency-throughput ("used bandwidth") curves</a:t>
            </a:r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endParaRPr lang="en-US" sz="2400"/>
          </a:p>
          <a:p>
            <a:pPr marL="285750" indent="-285750"/>
            <a:r>
              <a:rPr lang="en-US" sz="2400"/>
              <a:t>Consists of two concurrently running workloads: </a:t>
            </a:r>
            <a:br>
              <a:rPr lang="en-US" sz="2400"/>
            </a:br>
            <a:r>
              <a:rPr lang="en-US" sz="2400" i="1"/>
              <a:t>Streaming </a:t>
            </a:r>
            <a:r>
              <a:rPr lang="en-US" sz="2400"/>
              <a:t>and </a:t>
            </a:r>
            <a:r>
              <a:rPr lang="en-US" sz="2400" i="1"/>
              <a:t>Pointer-Chasing </a:t>
            </a:r>
            <a:r>
              <a:rPr lang="en-US" sz="2400"/>
              <a:t>patterns</a:t>
            </a:r>
          </a:p>
          <a:p>
            <a:pPr marL="742950" lvl="1" indent="-285750">
              <a:buClr>
                <a:schemeClr val="tx1"/>
              </a:buClr>
            </a:pPr>
            <a:r>
              <a:rPr lang="en-US" b="1">
                <a:solidFill>
                  <a:srgbClr val="E28700"/>
                </a:solidFill>
              </a:rPr>
              <a:t>Varies the memory intensity </a:t>
            </a:r>
            <a:r>
              <a:rPr lang="en-US"/>
              <a:t>using NOPs between requests</a:t>
            </a:r>
          </a:p>
          <a:p>
            <a:pPr marL="742950" lvl="1" indent="-285750"/>
            <a:r>
              <a:rPr lang="en-US"/>
              <a:t>Evaluates </a:t>
            </a:r>
            <a:r>
              <a:rPr lang="en-US" b="1">
                <a:gradFill>
                  <a:gsLst>
                    <a:gs pos="86000">
                      <a:srgbClr val="316CE3"/>
                    </a:gs>
                    <a:gs pos="52000">
                      <a:srgbClr val="842E60"/>
                    </a:gs>
                    <a:gs pos="19000">
                      <a:srgbClr val="C00000"/>
                    </a:gs>
                  </a:gsLst>
                  <a:lin ang="0" scaled="0"/>
                </a:gradFill>
              </a:rPr>
              <a:t>a sweep of read/write intensities </a:t>
            </a:r>
            <a:endParaRPr lang="en-US">
              <a:gradFill>
                <a:gsLst>
                  <a:gs pos="30000">
                    <a:srgbClr val="316CE3"/>
                  </a:gs>
                  <a:gs pos="56000">
                    <a:srgbClr val="842E60"/>
                  </a:gs>
                  <a:gs pos="79000">
                    <a:srgbClr val="C00000"/>
                  </a:gs>
                </a:gsLst>
                <a:lin ang="0" scaled="0"/>
              </a:gradFill>
            </a:endParaRPr>
          </a:p>
          <a:p>
            <a:pPr marL="742950" lvl="1" indent="-285750"/>
            <a:r>
              <a:rPr lang="en-US"/>
              <a:t>(from </a:t>
            </a:r>
            <a:r>
              <a:rPr lang="en-US" b="1">
                <a:solidFill>
                  <a:srgbClr val="C00000"/>
                </a:solidFill>
              </a:rPr>
              <a:t>50%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/>
              <a:t>to </a:t>
            </a:r>
            <a:r>
              <a:rPr lang="en-US" b="1">
                <a:solidFill>
                  <a:srgbClr val="316CE3"/>
                </a:solidFill>
              </a:rPr>
              <a:t>100%</a:t>
            </a:r>
            <a:r>
              <a:rPr lang="en-US"/>
              <a:t> reads)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C17CE-52AA-31D8-BBBC-159D36F3B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7</a:t>
            </a:fld>
            <a:endParaRPr lang="tr-TR"/>
          </a:p>
        </p:txBody>
      </p:sp>
      <p:pic>
        <p:nvPicPr>
          <p:cNvPr id="7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8C7EA3F2-82DD-6BB2-BE41-2A0701DEA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2" t="16711" r="34911"/>
          <a:stretch>
            <a:fillRect/>
          </a:stretch>
        </p:blipFill>
        <p:spPr>
          <a:xfrm>
            <a:off x="1949763" y="1707715"/>
            <a:ext cx="5015326" cy="27729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1AD1A4F-DA1C-DFB0-B387-E4F2156CDDBA}"/>
              </a:ext>
            </a:extLst>
          </p:cNvPr>
          <p:cNvSpPr/>
          <p:nvPr/>
        </p:nvSpPr>
        <p:spPr>
          <a:xfrm>
            <a:off x="2639707" y="1928991"/>
            <a:ext cx="3985260" cy="1961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4261196-BC12-827C-D6F7-2FC846489FA2}"/>
              </a:ext>
            </a:extLst>
          </p:cNvPr>
          <p:cNvCxnSpPr>
            <a:cxnSpLocks/>
          </p:cNvCxnSpPr>
          <p:nvPr/>
        </p:nvCxnSpPr>
        <p:spPr>
          <a:xfrm>
            <a:off x="2614083" y="3728687"/>
            <a:ext cx="416984" cy="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FEBFD48-2C05-9AEA-F44D-87BC37E71F6F}"/>
              </a:ext>
            </a:extLst>
          </p:cNvPr>
          <p:cNvSpPr/>
          <p:nvPr/>
        </p:nvSpPr>
        <p:spPr>
          <a:xfrm>
            <a:off x="3188199" y="2272445"/>
            <a:ext cx="2979717" cy="1450873"/>
          </a:xfrm>
          <a:custGeom>
            <a:avLst/>
            <a:gdLst>
              <a:gd name="connsiteX0" fmla="*/ 0 w 2720340"/>
              <a:gd name="connsiteY0" fmla="*/ 1272540 h 1272540"/>
              <a:gd name="connsiteX1" fmla="*/ 1546860 w 2720340"/>
              <a:gd name="connsiteY1" fmla="*/ 1200150 h 1272540"/>
              <a:gd name="connsiteX2" fmla="*/ 2240280 w 2720340"/>
              <a:gd name="connsiteY2" fmla="*/ 1002030 h 1272540"/>
              <a:gd name="connsiteX3" fmla="*/ 2613660 w 2720340"/>
              <a:gd name="connsiteY3" fmla="*/ 464820 h 1272540"/>
              <a:gd name="connsiteX4" fmla="*/ 2720340 w 2720340"/>
              <a:gd name="connsiteY4" fmla="*/ 0 h 12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340" h="1272540">
                <a:moveTo>
                  <a:pt x="0" y="1272540"/>
                </a:moveTo>
                <a:cubicBezTo>
                  <a:pt x="586740" y="1258887"/>
                  <a:pt x="1173480" y="1245235"/>
                  <a:pt x="1546860" y="1200150"/>
                </a:cubicBezTo>
                <a:cubicBezTo>
                  <a:pt x="1920240" y="1155065"/>
                  <a:pt x="2062480" y="1124585"/>
                  <a:pt x="2240280" y="1002030"/>
                </a:cubicBezTo>
                <a:cubicBezTo>
                  <a:pt x="2418080" y="879475"/>
                  <a:pt x="2533650" y="631825"/>
                  <a:pt x="2613660" y="464820"/>
                </a:cubicBezTo>
                <a:cubicBezTo>
                  <a:pt x="2693670" y="297815"/>
                  <a:pt x="2707005" y="148907"/>
                  <a:pt x="2720340" y="0"/>
                </a:cubicBezTo>
              </a:path>
            </a:pathLst>
          </a:custGeom>
          <a:noFill/>
          <a:ln w="76200">
            <a:solidFill>
              <a:srgbClr val="316C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22C13BD-8D8D-CB79-4D68-DFC072B7D8B1}"/>
              </a:ext>
            </a:extLst>
          </p:cNvPr>
          <p:cNvCxnSpPr>
            <a:cxnSpLocks/>
          </p:cNvCxnSpPr>
          <p:nvPr/>
        </p:nvCxnSpPr>
        <p:spPr>
          <a:xfrm>
            <a:off x="3129817" y="3820424"/>
            <a:ext cx="0" cy="110227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B25DF7E1-7188-B7FD-919A-FFAF7EF33936}"/>
              </a:ext>
            </a:extLst>
          </p:cNvPr>
          <p:cNvGrpSpPr/>
          <p:nvPr/>
        </p:nvGrpSpPr>
        <p:grpSpPr>
          <a:xfrm>
            <a:off x="2821259" y="2202752"/>
            <a:ext cx="3051810" cy="1230630"/>
            <a:chOff x="2688436" y="3203769"/>
            <a:chExt cx="3051810" cy="1230630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D89031BA-CC69-D42E-A942-8267FEF6BC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13710" y="3203769"/>
              <a:ext cx="2708910" cy="1230630"/>
            </a:xfrm>
            <a:prstGeom prst="straightConnector1">
              <a:avLst/>
            </a:prstGeom>
            <a:ln w="76200">
              <a:solidFill>
                <a:srgbClr val="E287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8BEBC66-A65C-CF93-E016-EB9E550720B6}"/>
                </a:ext>
              </a:extLst>
            </p:cNvPr>
            <p:cNvSpPr txBox="1"/>
            <p:nvPr/>
          </p:nvSpPr>
          <p:spPr>
            <a:xfrm rot="20118121">
              <a:off x="2688436" y="3444384"/>
              <a:ext cx="30518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E28700"/>
                  </a:solidFill>
                </a:rPr>
                <a:t>increasing memory intensity</a:t>
              </a:r>
            </a:p>
          </p:txBody>
        </p:sp>
      </p:grp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4CBD95F-B729-18FF-7788-28E9AD85857B}"/>
              </a:ext>
            </a:extLst>
          </p:cNvPr>
          <p:cNvSpPr/>
          <p:nvPr/>
        </p:nvSpPr>
        <p:spPr>
          <a:xfrm>
            <a:off x="3237973" y="2272445"/>
            <a:ext cx="2773436" cy="1450873"/>
          </a:xfrm>
          <a:custGeom>
            <a:avLst/>
            <a:gdLst>
              <a:gd name="connsiteX0" fmla="*/ 0 w 2720340"/>
              <a:gd name="connsiteY0" fmla="*/ 1272540 h 1272540"/>
              <a:gd name="connsiteX1" fmla="*/ 1546860 w 2720340"/>
              <a:gd name="connsiteY1" fmla="*/ 1200150 h 1272540"/>
              <a:gd name="connsiteX2" fmla="*/ 2240280 w 2720340"/>
              <a:gd name="connsiteY2" fmla="*/ 1002030 h 1272540"/>
              <a:gd name="connsiteX3" fmla="*/ 2613660 w 2720340"/>
              <a:gd name="connsiteY3" fmla="*/ 464820 h 1272540"/>
              <a:gd name="connsiteX4" fmla="*/ 2720340 w 2720340"/>
              <a:gd name="connsiteY4" fmla="*/ 0 h 12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340" h="1272540">
                <a:moveTo>
                  <a:pt x="0" y="1272540"/>
                </a:moveTo>
                <a:cubicBezTo>
                  <a:pt x="586740" y="1258887"/>
                  <a:pt x="1173480" y="1245235"/>
                  <a:pt x="1546860" y="1200150"/>
                </a:cubicBezTo>
                <a:cubicBezTo>
                  <a:pt x="1920240" y="1155065"/>
                  <a:pt x="2062480" y="1124585"/>
                  <a:pt x="2240280" y="1002030"/>
                </a:cubicBezTo>
                <a:cubicBezTo>
                  <a:pt x="2418080" y="879475"/>
                  <a:pt x="2533650" y="631825"/>
                  <a:pt x="2613660" y="464820"/>
                </a:cubicBezTo>
                <a:cubicBezTo>
                  <a:pt x="2693670" y="297815"/>
                  <a:pt x="2707005" y="148907"/>
                  <a:pt x="2720340" y="0"/>
                </a:cubicBezTo>
              </a:path>
            </a:pathLst>
          </a:custGeom>
          <a:noFill/>
          <a:ln w="76200">
            <a:solidFill>
              <a:srgbClr val="65459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B2E0266A-801F-DFE7-3DB1-9F70B9BCF5C0}"/>
              </a:ext>
            </a:extLst>
          </p:cNvPr>
          <p:cNvSpPr/>
          <p:nvPr/>
        </p:nvSpPr>
        <p:spPr>
          <a:xfrm>
            <a:off x="3188199" y="2272445"/>
            <a:ext cx="2679298" cy="1450873"/>
          </a:xfrm>
          <a:custGeom>
            <a:avLst/>
            <a:gdLst>
              <a:gd name="connsiteX0" fmla="*/ 0 w 2720340"/>
              <a:gd name="connsiteY0" fmla="*/ 1272540 h 1272540"/>
              <a:gd name="connsiteX1" fmla="*/ 1546860 w 2720340"/>
              <a:gd name="connsiteY1" fmla="*/ 1200150 h 1272540"/>
              <a:gd name="connsiteX2" fmla="*/ 2240280 w 2720340"/>
              <a:gd name="connsiteY2" fmla="*/ 1002030 h 1272540"/>
              <a:gd name="connsiteX3" fmla="*/ 2613660 w 2720340"/>
              <a:gd name="connsiteY3" fmla="*/ 464820 h 1272540"/>
              <a:gd name="connsiteX4" fmla="*/ 2720340 w 2720340"/>
              <a:gd name="connsiteY4" fmla="*/ 0 h 12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20340" h="1272540">
                <a:moveTo>
                  <a:pt x="0" y="1272540"/>
                </a:moveTo>
                <a:cubicBezTo>
                  <a:pt x="586740" y="1258887"/>
                  <a:pt x="1173480" y="1245235"/>
                  <a:pt x="1546860" y="1200150"/>
                </a:cubicBezTo>
                <a:cubicBezTo>
                  <a:pt x="1920240" y="1155065"/>
                  <a:pt x="2062480" y="1124585"/>
                  <a:pt x="2240280" y="1002030"/>
                </a:cubicBezTo>
                <a:cubicBezTo>
                  <a:pt x="2418080" y="879475"/>
                  <a:pt x="2533650" y="631825"/>
                  <a:pt x="2613660" y="464820"/>
                </a:cubicBezTo>
                <a:cubicBezTo>
                  <a:pt x="2693670" y="297815"/>
                  <a:pt x="2707005" y="148907"/>
                  <a:pt x="2720340" y="0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BDF3E9-A7FD-704D-2009-3661FA23F71C}"/>
              </a:ext>
            </a:extLst>
          </p:cNvPr>
          <p:cNvSpPr/>
          <p:nvPr/>
        </p:nvSpPr>
        <p:spPr>
          <a:xfrm>
            <a:off x="3046548" y="3645418"/>
            <a:ext cx="166538" cy="166538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FB60F6F-07B7-F9CC-D1D7-08AF0710AF21}"/>
              </a:ext>
            </a:extLst>
          </p:cNvPr>
          <p:cNvGrpSpPr/>
          <p:nvPr/>
        </p:nvGrpSpPr>
        <p:grpSpPr>
          <a:xfrm>
            <a:off x="1298575" y="3801533"/>
            <a:ext cx="1745192" cy="647783"/>
            <a:chOff x="1298575" y="3801533"/>
            <a:chExt cx="1745192" cy="64778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AA8A6CA-D307-9B5B-537B-79D96A784BB1}"/>
                </a:ext>
              </a:extLst>
            </p:cNvPr>
            <p:cNvSpPr txBox="1"/>
            <p:nvPr/>
          </p:nvSpPr>
          <p:spPr>
            <a:xfrm>
              <a:off x="1298575" y="4049206"/>
              <a:ext cx="1524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i="1">
                  <a:latin typeface="+mj-lt"/>
                </a:rPr>
                <a:t>1 experiment</a:t>
              </a: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2FFDB2-9D37-DD6C-C35E-AF37E644F6E4}"/>
                </a:ext>
              </a:extLst>
            </p:cNvPr>
            <p:cNvSpPr/>
            <p:nvPr/>
          </p:nvSpPr>
          <p:spPr>
            <a:xfrm>
              <a:off x="2815167" y="3801533"/>
              <a:ext cx="228600" cy="389467"/>
            </a:xfrm>
            <a:custGeom>
              <a:avLst/>
              <a:gdLst>
                <a:gd name="csX0" fmla="*/ 228600 w 228600"/>
                <a:gd name="csY0" fmla="*/ 0 h 389467"/>
                <a:gd name="csX1" fmla="*/ 152400 w 228600"/>
                <a:gd name="csY1" fmla="*/ 177800 h 389467"/>
                <a:gd name="csX2" fmla="*/ 0 w 228600"/>
                <a:gd name="csY2" fmla="*/ 389467 h 3894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28600" h="389467">
                  <a:moveTo>
                    <a:pt x="228600" y="0"/>
                  </a:moveTo>
                  <a:cubicBezTo>
                    <a:pt x="209550" y="56444"/>
                    <a:pt x="190500" y="112889"/>
                    <a:pt x="152400" y="177800"/>
                  </a:cubicBezTo>
                  <a:cubicBezTo>
                    <a:pt x="114300" y="242711"/>
                    <a:pt x="57150" y="316089"/>
                    <a:pt x="0" y="389467"/>
                  </a:cubicBezTo>
                </a:path>
              </a:pathLst>
            </a:custGeom>
            <a:noFill/>
            <a:ln w="19050"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4A9D35A-17FA-B065-7F08-C500B7F85607}"/>
              </a:ext>
            </a:extLst>
          </p:cNvPr>
          <p:cNvGrpSpPr/>
          <p:nvPr/>
        </p:nvGrpSpPr>
        <p:grpSpPr>
          <a:xfrm>
            <a:off x="2017689" y="1585705"/>
            <a:ext cx="4436411" cy="2734453"/>
            <a:chOff x="2017689" y="1585705"/>
            <a:chExt cx="4436411" cy="273445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EE1A607-1DB7-0C6B-87D0-48CEF9FC3EC3}"/>
                </a:ext>
              </a:extLst>
            </p:cNvPr>
            <p:cNvSpPr/>
            <p:nvPr/>
          </p:nvSpPr>
          <p:spPr>
            <a:xfrm>
              <a:off x="3036765" y="4113914"/>
              <a:ext cx="3417335" cy="2062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Used Memory Bandwidth (GB/s)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BA6F0A-6967-F876-1071-897B691A8B4C}"/>
                </a:ext>
              </a:extLst>
            </p:cNvPr>
            <p:cNvSpPr/>
            <p:nvPr/>
          </p:nvSpPr>
          <p:spPr>
            <a:xfrm rot="16200000">
              <a:off x="871760" y="2731634"/>
              <a:ext cx="2567495" cy="2756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>
                  <a:solidFill>
                    <a:schemeClr val="tx1"/>
                  </a:solidFill>
                  <a:latin typeface="+mj-lt"/>
                </a:rPr>
                <a:t>Memory Access Latency (ns)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42D03D8-66D8-8207-2CF4-3A8271E973F9}"/>
              </a:ext>
            </a:extLst>
          </p:cNvPr>
          <p:cNvSpPr txBox="1"/>
          <p:nvPr/>
        </p:nvSpPr>
        <p:spPr>
          <a:xfrm rot="17359697">
            <a:off x="5357193" y="2508530"/>
            <a:ext cx="6242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n w="3175">
                  <a:noFill/>
                </a:ln>
                <a:solidFill>
                  <a:srgbClr val="C00000"/>
                </a:solidFill>
                <a:latin typeface="+mj-lt"/>
              </a:rPr>
              <a:t>50%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E2B041-8DC4-D07A-9A38-82578708A875}"/>
              </a:ext>
            </a:extLst>
          </p:cNvPr>
          <p:cNvSpPr txBox="1"/>
          <p:nvPr/>
        </p:nvSpPr>
        <p:spPr>
          <a:xfrm rot="17359697">
            <a:off x="5834173" y="2652984"/>
            <a:ext cx="688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n w="3175">
                  <a:noFill/>
                </a:ln>
                <a:solidFill>
                  <a:srgbClr val="316CE3"/>
                </a:solidFill>
                <a:latin typeface="+mj-lt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06121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4.07407E-6 L -1.11111E-6 0.00023 L 0.02379 4.07407E-6 L 0.11493 -0.00649 L 0.18056 -0.01158 L 0.23351 -0.02107 L 0.26788 -0.03843 L 0.29011 -0.06459 L 0.30851 -0.10417 L 0.32274 -0.1463 L 0.32778 -0.16991 L 0.33212 -0.21204 " pathEditMode="relative" rAng="0" ptsTypes="AAAAAAAAAAAA">
                                      <p:cBhvr>
                                        <p:cTn id="4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597" y="-1060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3" grpId="0" animBg="1"/>
      <p:bldP spid="14" grpId="0" animBg="1"/>
      <p:bldP spid="15" grpId="0" animBg="1"/>
      <p:bldP spid="15" grpId="1" animBg="1"/>
      <p:bldP spid="15" grpId="2" animBg="1"/>
      <p:bldP spid="17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762A59-6E62-C20A-A9C1-E045147D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8707-7CEC-DD28-6826-DAED0A4FB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9" y="56062"/>
            <a:ext cx="9044949" cy="931025"/>
          </a:xfrm>
        </p:spPr>
        <p:txBody>
          <a:bodyPr/>
          <a:lstStyle/>
          <a:p>
            <a:r>
              <a:rPr lang="en-US"/>
              <a:t>The Mess Paper's Evaluation of </a:t>
            </a:r>
            <a:r>
              <a:rPr lang="en-US" err="1"/>
              <a:t>Ramulator</a:t>
            </a:r>
            <a:r>
              <a:rPr lang="en-US"/>
              <a:t> 2.0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BA070-FD74-95C3-56EB-CA53C40AD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12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9AB62C75-E787-AD46-5C7E-E572855C7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82" r="34911"/>
          <a:stretch>
            <a:fillRect/>
          </a:stretch>
        </p:blipFill>
        <p:spPr>
          <a:xfrm>
            <a:off x="144594" y="1137069"/>
            <a:ext cx="4572000" cy="3034972"/>
          </a:xfrm>
        </p:spPr>
      </p:pic>
      <p:pic>
        <p:nvPicPr>
          <p:cNvPr id="13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1055147B-38D0-886C-91D4-A86CFC0CD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47"/>
          <a:stretch>
            <a:fillRect/>
          </a:stretch>
        </p:blipFill>
        <p:spPr>
          <a:xfrm>
            <a:off x="4541787" y="1137069"/>
            <a:ext cx="4451882" cy="30349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AA94AFA-2956-B2D8-B7C0-691260F789F9}"/>
              </a:ext>
            </a:extLst>
          </p:cNvPr>
          <p:cNvSpPr/>
          <p:nvPr/>
        </p:nvSpPr>
        <p:spPr>
          <a:xfrm>
            <a:off x="1511065" y="1151537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5B83ADA-5B16-BD4C-BCAB-A47335DB962F}"/>
              </a:ext>
            </a:extLst>
          </p:cNvPr>
          <p:cNvSpPr/>
          <p:nvPr/>
        </p:nvSpPr>
        <p:spPr>
          <a:xfrm>
            <a:off x="5763250" y="1151537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3908CF7-6B36-A879-78CC-91DAC1FADD92}"/>
              </a:ext>
            </a:extLst>
          </p:cNvPr>
          <p:cNvSpPr txBox="1">
            <a:spLocks/>
          </p:cNvSpPr>
          <p:nvPr/>
        </p:nvSpPr>
        <p:spPr>
          <a:xfrm>
            <a:off x="0" y="5445033"/>
            <a:ext cx="9144000" cy="830996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err="1">
                <a:solidFill>
                  <a:srgbClr val="F23F00"/>
                </a:solidFill>
                <a:latin typeface="+mj-lt"/>
              </a:rPr>
              <a:t>Ramulator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 2.0 simulation results in the Mess paper are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incorrect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 </a:t>
            </a:r>
            <a:br>
              <a:rPr lang="en-GB" sz="2400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and, at the time of the publication of the Mess paper,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irreproducible</a:t>
            </a:r>
            <a:endParaRPr lang="en-US" sz="2400" b="1">
              <a:solidFill>
                <a:srgbClr val="F23F00"/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784916-D005-DF22-BDCA-66F6993DC4D9}"/>
              </a:ext>
            </a:extLst>
          </p:cNvPr>
          <p:cNvSpPr txBox="1"/>
          <p:nvPr/>
        </p:nvSpPr>
        <p:spPr>
          <a:xfrm>
            <a:off x="-57159" y="4369380"/>
            <a:ext cx="8894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+mj-lt"/>
              </a:rPr>
              <a:t>Contending that </a:t>
            </a:r>
            <a:r>
              <a:rPr lang="en-US" sz="2400" err="1">
                <a:latin typeface="+mj-lt"/>
              </a:rPr>
              <a:t>Ramulator</a:t>
            </a:r>
            <a:r>
              <a:rPr lang="en-US" sz="2400">
                <a:latin typeface="+mj-lt"/>
              </a:rPr>
              <a:t> 2.0 </a:t>
            </a:r>
            <a:r>
              <a:rPr lang="en-US" sz="2400" i="1">
                <a:latin typeface="+mj-lt"/>
              </a:rPr>
              <a:t>"poorly resembles </a:t>
            </a:r>
            <a:br>
              <a:rPr lang="en-US" sz="2400" i="1">
                <a:latin typeface="+mj-lt"/>
              </a:rPr>
            </a:br>
            <a:r>
              <a:rPr lang="en-US" sz="2400" i="1">
                <a:latin typeface="+mj-lt"/>
              </a:rPr>
              <a:t>the actual system performance"</a:t>
            </a:r>
            <a:endParaRPr lang="en-US" sz="2400" i="1">
              <a:solidFill>
                <a:srgbClr val="316CE3"/>
              </a:solidFill>
              <a:latin typeface="+mj-l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691317C-E00F-3905-780A-1A5F55AAE024}"/>
              </a:ext>
            </a:extLst>
          </p:cNvPr>
          <p:cNvGrpSpPr/>
          <p:nvPr/>
        </p:nvGrpSpPr>
        <p:grpSpPr>
          <a:xfrm>
            <a:off x="6593760" y="2805900"/>
            <a:ext cx="2046626" cy="773992"/>
            <a:chOff x="6731508" y="2841460"/>
            <a:chExt cx="2046626" cy="773992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1844B77-F331-2D64-B3F3-7B14ACF74864}"/>
                </a:ext>
              </a:extLst>
            </p:cNvPr>
            <p:cNvSpPr/>
            <p:nvPr/>
          </p:nvSpPr>
          <p:spPr>
            <a:xfrm>
              <a:off x="7584641" y="2841460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1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A4EF92D4-BC92-1BC2-65B1-67C5377D343C}"/>
                </a:ext>
              </a:extLst>
            </p:cNvPr>
            <p:cNvCxnSpPr>
              <a:cxnSpLocks/>
            </p:cNvCxnSpPr>
            <p:nvPr/>
          </p:nvCxnSpPr>
          <p:spPr>
            <a:xfrm>
              <a:off x="6754061" y="3246120"/>
              <a:ext cx="2001520" cy="0"/>
            </a:xfrm>
            <a:prstGeom prst="straightConnector1">
              <a:avLst/>
            </a:prstGeom>
            <a:ln w="381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6BD4F6C-FB20-A88E-FA80-B0EE057AEC36}"/>
                </a:ext>
              </a:extLst>
            </p:cNvPr>
            <p:cNvSpPr txBox="1"/>
            <p:nvPr/>
          </p:nvSpPr>
          <p:spPr>
            <a:xfrm>
              <a:off x="6731508" y="3246120"/>
              <a:ext cx="20466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>
                  <a:solidFill>
                    <a:srgbClr val="F23F00"/>
                  </a:solidFill>
                  <a:latin typeface="+mj-lt"/>
                </a:rPr>
                <a:t>smaller bandwidth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921BBC8-6010-F416-08FE-EF8EA3F7F529}"/>
              </a:ext>
            </a:extLst>
          </p:cNvPr>
          <p:cNvGrpSpPr/>
          <p:nvPr/>
        </p:nvGrpSpPr>
        <p:grpSpPr>
          <a:xfrm rot="16200000">
            <a:off x="5342564" y="2404126"/>
            <a:ext cx="1011959" cy="1243417"/>
            <a:chOff x="6780190" y="3190066"/>
            <a:chExt cx="1011959" cy="1243417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CDB116C-4BCB-97CB-5AD8-D658EB439E57}"/>
                </a:ext>
              </a:extLst>
            </p:cNvPr>
            <p:cNvSpPr/>
            <p:nvPr/>
          </p:nvSpPr>
          <p:spPr>
            <a:xfrm rot="5400000">
              <a:off x="7298805" y="3190066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D5605C56-FAFA-7D6C-B5A6-49243EFD642D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915345" y="3127872"/>
              <a:ext cx="2660" cy="272970"/>
            </a:xfrm>
            <a:prstGeom prst="straightConnector1">
              <a:avLst/>
            </a:prstGeom>
            <a:ln w="254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9092C4-EF49-0338-F4FA-246995BBBA7C}"/>
                </a:ext>
              </a:extLst>
            </p:cNvPr>
            <p:cNvSpPr txBox="1"/>
            <p:nvPr/>
          </p:nvSpPr>
          <p:spPr>
            <a:xfrm rot="5400000">
              <a:off x="6988619" y="3629952"/>
              <a:ext cx="9607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>
                  <a:solidFill>
                    <a:srgbClr val="F23F00"/>
                  </a:solidFill>
                  <a:latin typeface="+mj-lt"/>
                </a:rPr>
                <a:t>smaller</a:t>
              </a:r>
            </a:p>
            <a:p>
              <a:pPr algn="ctr"/>
              <a:r>
                <a:rPr lang="en-US" i="1">
                  <a:solidFill>
                    <a:srgbClr val="F23F00"/>
                  </a:solidFill>
                  <a:latin typeface="+mj-lt"/>
                </a:rPr>
                <a:t>latency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D2A6A1E-950D-CE98-4771-071C82924E25}"/>
              </a:ext>
            </a:extLst>
          </p:cNvPr>
          <p:cNvGrpSpPr/>
          <p:nvPr/>
        </p:nvGrpSpPr>
        <p:grpSpPr>
          <a:xfrm>
            <a:off x="762291" y="3271360"/>
            <a:ext cx="4927357" cy="244034"/>
            <a:chOff x="762291" y="3271360"/>
            <a:chExt cx="4927357" cy="244034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D6A78BA-0594-11D3-C161-E20321D40EE3}"/>
                </a:ext>
              </a:extLst>
            </p:cNvPr>
            <p:cNvCxnSpPr/>
            <p:nvPr/>
          </p:nvCxnSpPr>
          <p:spPr>
            <a:xfrm>
              <a:off x="762291" y="3271360"/>
              <a:ext cx="4926439" cy="1886"/>
            </a:xfrm>
            <a:prstGeom prst="straightConnector1">
              <a:avLst/>
            </a:prstGeom>
            <a:ln w="28575">
              <a:solidFill>
                <a:srgbClr val="F23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7F5E918-623D-2E15-B066-11B867A58CFA}"/>
                </a:ext>
              </a:extLst>
            </p:cNvPr>
            <p:cNvCxnSpPr/>
            <p:nvPr/>
          </p:nvCxnSpPr>
          <p:spPr>
            <a:xfrm flipV="1">
              <a:off x="5150208" y="3512863"/>
              <a:ext cx="539440" cy="2531"/>
            </a:xfrm>
            <a:prstGeom prst="straightConnector1">
              <a:avLst/>
            </a:prstGeom>
            <a:ln w="28575">
              <a:solidFill>
                <a:srgbClr val="F23F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32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7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DD091-F1D7-9F92-446F-1520C914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Analysis of the Evaluation of </a:t>
            </a:r>
            <a:r>
              <a:rPr lang="en-GB" sz="3200" err="1"/>
              <a:t>Ramulator</a:t>
            </a:r>
            <a:r>
              <a:rPr lang="en-GB" sz="3200"/>
              <a:t> 2.0</a:t>
            </a:r>
            <a:br>
              <a:rPr lang="en-GB" sz="3200"/>
            </a:br>
            <a:r>
              <a:rPr lang="en-GB" sz="3200"/>
              <a:t>in the Mess Paper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B3273-A7A2-1D12-B146-17E8CF566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6DE9C0-2FDD-D930-E80B-E1437273A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6E77B85-B04A-B72C-77AA-A2C52E5AC387}"/>
              </a:ext>
            </a:extLst>
          </p:cNvPr>
          <p:cNvSpPr/>
          <p:nvPr/>
        </p:nvSpPr>
        <p:spPr>
          <a:xfrm>
            <a:off x="99051" y="1006818"/>
            <a:ext cx="8894618" cy="1126782"/>
          </a:xfrm>
          <a:prstGeom prst="roundRect">
            <a:avLst>
              <a:gd name="adj" fmla="val 7122"/>
            </a:avLst>
          </a:prstGeom>
          <a:solidFill>
            <a:srgbClr val="FFEBCD"/>
          </a:solidFill>
          <a:ln w="28575">
            <a:solidFill>
              <a:srgbClr val="FFAE3C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80000"/>
              </a:lnSpc>
            </a:pPr>
            <a:r>
              <a:rPr lang="en-US" sz="2400" b="1">
                <a:solidFill>
                  <a:srgbClr val="E28700"/>
                </a:solidFill>
                <a:latin typeface="+mj-lt"/>
              </a:rPr>
              <a:t>Reproducibility Issues:</a:t>
            </a:r>
          </a:p>
          <a:p>
            <a:r>
              <a:rPr lang="en-US" sz="2000">
                <a:solidFill>
                  <a:srgbClr val="E28700"/>
                </a:solidFill>
                <a:latin typeface="+mj-lt"/>
              </a:rPr>
              <a:t>It was </a:t>
            </a:r>
            <a:r>
              <a:rPr lang="en-US" sz="2000" i="1">
                <a:solidFill>
                  <a:srgbClr val="E28700"/>
                </a:solidFill>
                <a:latin typeface="+mj-lt"/>
              </a:rPr>
              <a:t>not possible</a:t>
            </a:r>
            <a:r>
              <a:rPr lang="en-US" sz="2000">
                <a:solidFill>
                  <a:srgbClr val="E28700"/>
                </a:solidFill>
                <a:latin typeface="+mj-lt"/>
              </a:rPr>
              <a:t> to reproduce </a:t>
            </a:r>
            <a:r>
              <a:rPr lang="en-US" sz="2000" i="1">
                <a:solidFill>
                  <a:srgbClr val="E28700"/>
                </a:solidFill>
                <a:latin typeface="+mj-lt"/>
              </a:rPr>
              <a:t>any </a:t>
            </a:r>
            <a:r>
              <a:rPr lang="en-US" sz="2000" err="1">
                <a:solidFill>
                  <a:srgbClr val="E28700"/>
                </a:solidFill>
                <a:latin typeface="+mj-lt"/>
              </a:rPr>
              <a:t>Ramulator</a:t>
            </a:r>
            <a:r>
              <a:rPr lang="en-US" sz="2000">
                <a:solidFill>
                  <a:srgbClr val="E28700"/>
                </a:solidFill>
                <a:latin typeface="+mj-lt"/>
              </a:rPr>
              <a:t> 2.0 result from the Mess paper artifacts available at the time of publication and artifact evaluation of the paper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8913247-F457-2626-F839-14E24FE570DE}"/>
              </a:ext>
            </a:extLst>
          </p:cNvPr>
          <p:cNvSpPr/>
          <p:nvPr/>
        </p:nvSpPr>
        <p:spPr>
          <a:xfrm>
            <a:off x="99051" y="2018408"/>
            <a:ext cx="8894618" cy="638685"/>
          </a:xfrm>
          <a:prstGeom prst="roundRect">
            <a:avLst>
              <a:gd name="adj" fmla="val 0"/>
            </a:avLst>
          </a:prstGeom>
          <a:solidFill>
            <a:srgbClr val="E28700"/>
          </a:solidFill>
          <a:ln w="1905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+mj-lt"/>
              </a:rPr>
              <a:t>The missing source codes were uploaded to the Mess GitHub repository</a:t>
            </a:r>
            <a:br>
              <a:rPr lang="en-US" sz="2000" b="1" dirty="0">
                <a:solidFill>
                  <a:schemeClr val="bg1"/>
                </a:solidFill>
                <a:latin typeface="+mj-lt"/>
              </a:rPr>
            </a:br>
            <a:r>
              <a:rPr lang="en-US" sz="2000" b="1" dirty="0">
                <a:solidFill>
                  <a:schemeClr val="bg1"/>
                </a:solidFill>
                <a:latin typeface="+mj-lt"/>
              </a:rPr>
              <a:t>10 months after the artifact evaluation badges</a:t>
            </a:r>
            <a:endParaRPr 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558E58C-9723-050E-53C5-66E2FAA9F656}"/>
              </a:ext>
            </a:extLst>
          </p:cNvPr>
          <p:cNvSpPr/>
          <p:nvPr/>
        </p:nvSpPr>
        <p:spPr>
          <a:xfrm>
            <a:off x="99051" y="2789080"/>
            <a:ext cx="8894618" cy="1738174"/>
          </a:xfrm>
          <a:prstGeom prst="roundRect">
            <a:avLst>
              <a:gd name="adj" fmla="val 7122"/>
            </a:avLst>
          </a:prstGeom>
          <a:solidFill>
            <a:srgbClr val="FFEDE7"/>
          </a:solidFill>
          <a:ln w="28575">
            <a:solidFill>
              <a:srgbClr val="FF5F25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2400" b="1">
                <a:solidFill>
                  <a:srgbClr val="F23F00"/>
                </a:solidFill>
                <a:latin typeface="+mj-lt"/>
              </a:rPr>
              <a:t>Fundamental Configuration Errors:</a:t>
            </a:r>
          </a:p>
          <a:p>
            <a:pPr marL="457200" indent="-457200">
              <a:buAutoNum type="arabicParenR"/>
            </a:pPr>
            <a:r>
              <a:rPr lang="en-US" sz="2000">
                <a:solidFill>
                  <a:srgbClr val="F23F00"/>
                </a:solidFill>
                <a:latin typeface="+mj-lt"/>
              </a:rPr>
              <a:t>The Mess paper effectively compares an </a:t>
            </a:r>
            <a:r>
              <a:rPr lang="en-US" sz="2000" b="1">
                <a:solidFill>
                  <a:srgbClr val="F23F00"/>
                </a:solidFill>
                <a:latin typeface="+mj-lt"/>
              </a:rPr>
              <a:t>8-channel </a:t>
            </a:r>
            <a:r>
              <a:rPr lang="en-US" sz="2000">
                <a:solidFill>
                  <a:srgbClr val="F23F00"/>
                </a:solidFill>
                <a:latin typeface="+mj-lt"/>
              </a:rPr>
              <a:t>DDR5 memory</a:t>
            </a:r>
            <a:br>
              <a:rPr lang="en-US" sz="2000">
                <a:solidFill>
                  <a:srgbClr val="F23F00"/>
                </a:solidFill>
                <a:latin typeface="+mj-lt"/>
              </a:rPr>
            </a:br>
            <a:r>
              <a:rPr lang="en-US" sz="2000">
                <a:solidFill>
                  <a:srgbClr val="F23F00"/>
                </a:solidFill>
                <a:latin typeface="+mj-lt"/>
              </a:rPr>
              <a:t>system in </a:t>
            </a:r>
            <a:r>
              <a:rPr lang="en-US" sz="2000" err="1">
                <a:solidFill>
                  <a:srgbClr val="F23F00"/>
                </a:solidFill>
                <a:latin typeface="+mj-lt"/>
              </a:rPr>
              <a:t>Ramulator</a:t>
            </a:r>
            <a:r>
              <a:rPr lang="en-US" sz="2000">
                <a:solidFill>
                  <a:srgbClr val="F23F00"/>
                </a:solidFill>
                <a:latin typeface="+mj-lt"/>
              </a:rPr>
              <a:t> 2.0 against a </a:t>
            </a:r>
            <a:r>
              <a:rPr lang="en-US" sz="2000" b="1">
                <a:solidFill>
                  <a:srgbClr val="F23F00"/>
                </a:solidFill>
                <a:latin typeface="+mj-lt"/>
              </a:rPr>
              <a:t>16-channel </a:t>
            </a:r>
            <a:r>
              <a:rPr lang="en-US" sz="2000">
                <a:solidFill>
                  <a:srgbClr val="F23F00"/>
                </a:solidFill>
                <a:latin typeface="+mj-lt"/>
              </a:rPr>
              <a:t>real DDR5 memory system </a:t>
            </a:r>
          </a:p>
          <a:p>
            <a:pPr marL="457200" indent="-457200">
              <a:buAutoNum type="arabicParenR"/>
            </a:pPr>
            <a:r>
              <a:rPr lang="en-US" sz="2000">
                <a:solidFill>
                  <a:srgbClr val="F23F00"/>
                </a:solidFill>
                <a:latin typeface="+mj-lt"/>
              </a:rPr>
              <a:t>The Mess paper uses </a:t>
            </a:r>
            <a:r>
              <a:rPr lang="en-US" sz="2000" b="1">
                <a:solidFill>
                  <a:srgbClr val="F23F00"/>
                </a:solidFill>
                <a:latin typeface="+mj-lt"/>
              </a:rPr>
              <a:t>unrealistically low cache latency configurations </a:t>
            </a:r>
            <a:br>
              <a:rPr lang="en-US" sz="2000" b="1">
                <a:solidFill>
                  <a:srgbClr val="F23F00"/>
                </a:solidFill>
                <a:latin typeface="+mj-lt"/>
              </a:rPr>
            </a:br>
            <a:r>
              <a:rPr lang="en-US" sz="2000">
                <a:solidFill>
                  <a:srgbClr val="F23F00"/>
                </a:solidFill>
                <a:latin typeface="+mj-lt"/>
              </a:rPr>
              <a:t>that lead to </a:t>
            </a:r>
            <a:r>
              <a:rPr lang="en-US" sz="2000" b="1">
                <a:solidFill>
                  <a:srgbClr val="F23F00"/>
                </a:solidFill>
                <a:latin typeface="+mj-lt"/>
              </a:rPr>
              <a:t>low memory access latency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1795BCD-6583-960F-27B6-07C776F155FF}"/>
              </a:ext>
            </a:extLst>
          </p:cNvPr>
          <p:cNvSpPr/>
          <p:nvPr/>
        </p:nvSpPr>
        <p:spPr>
          <a:xfrm>
            <a:off x="99051" y="4659241"/>
            <a:ext cx="8894618" cy="1639456"/>
          </a:xfrm>
          <a:prstGeom prst="roundRect">
            <a:avLst>
              <a:gd name="adj" fmla="val 7122"/>
            </a:avLst>
          </a:prstGeom>
          <a:solidFill>
            <a:srgbClr val="E9E5FB"/>
          </a:solidFill>
          <a:ln w="28575">
            <a:solidFill>
              <a:srgbClr val="6D40DC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2400" b="1">
                <a:solidFill>
                  <a:srgbClr val="6D40DC"/>
                </a:solidFill>
                <a:latin typeface="+mj-lt"/>
              </a:rPr>
              <a:t>Scholarship Issues:</a:t>
            </a:r>
          </a:p>
          <a:p>
            <a:r>
              <a:rPr lang="en-US" sz="2000">
                <a:solidFill>
                  <a:srgbClr val="6D40DC"/>
                </a:solidFill>
              </a:rPr>
              <a:t>The Mess paper </a:t>
            </a:r>
            <a:r>
              <a:rPr lang="en-US" sz="2000" b="1">
                <a:solidFill>
                  <a:srgbClr val="6D40DC"/>
                </a:solidFill>
              </a:rPr>
              <a:t>does </a:t>
            </a:r>
            <a:r>
              <a:rPr lang="en-US" sz="2000" b="1" i="1">
                <a:solidFill>
                  <a:srgbClr val="6D40DC"/>
                </a:solidFill>
              </a:rPr>
              <a:t>not</a:t>
            </a:r>
            <a:r>
              <a:rPr lang="en-US" sz="2000" b="1">
                <a:solidFill>
                  <a:srgbClr val="6D40DC"/>
                </a:solidFill>
              </a:rPr>
              <a:t> disclose </a:t>
            </a:r>
            <a:br>
              <a:rPr lang="en-US" sz="2000">
                <a:solidFill>
                  <a:srgbClr val="6D40DC"/>
                </a:solidFill>
              </a:rPr>
            </a:br>
            <a:r>
              <a:rPr lang="en-US" sz="2000">
                <a:solidFill>
                  <a:srgbClr val="6D40DC"/>
                </a:solidFill>
              </a:rPr>
              <a:t>1) </a:t>
            </a:r>
            <a:r>
              <a:rPr lang="en-US" sz="2000" b="1">
                <a:solidFill>
                  <a:srgbClr val="6D40DC"/>
                </a:solidFill>
              </a:rPr>
              <a:t>modifications </a:t>
            </a:r>
            <a:r>
              <a:rPr lang="en-US" sz="2000">
                <a:solidFill>
                  <a:srgbClr val="6D40DC"/>
                </a:solidFill>
              </a:rPr>
              <a:t>to the cache latency configurations, and </a:t>
            </a:r>
          </a:p>
          <a:p>
            <a:r>
              <a:rPr lang="en-US" sz="2000">
                <a:solidFill>
                  <a:srgbClr val="6D40DC"/>
                </a:solidFill>
              </a:rPr>
              <a:t>2) </a:t>
            </a:r>
            <a:r>
              <a:rPr lang="en-US" sz="2000" b="1">
                <a:solidFill>
                  <a:srgbClr val="6D40DC"/>
                </a:solidFill>
              </a:rPr>
              <a:t>differences in evaluation methodology </a:t>
            </a:r>
            <a:r>
              <a:rPr lang="en-US" sz="2000">
                <a:solidFill>
                  <a:srgbClr val="6D40DC"/>
                </a:solidFill>
              </a:rPr>
              <a:t>between simulation and </a:t>
            </a:r>
            <a:br>
              <a:rPr lang="en-US" sz="2000">
                <a:solidFill>
                  <a:srgbClr val="6D40DC"/>
                </a:solidFill>
              </a:rPr>
            </a:br>
            <a:r>
              <a:rPr lang="en-US" sz="2000">
                <a:solidFill>
                  <a:srgbClr val="6D40DC"/>
                </a:solidFill>
              </a:rPr>
              <a:t>real system results (identified via email exchange with Mess paper's authors)</a:t>
            </a:r>
            <a:endParaRPr lang="en-US" sz="2000" b="1">
              <a:solidFill>
                <a:srgbClr val="6D40DC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F6190B-82C8-85AD-284E-6A4472D49446}"/>
              </a:ext>
            </a:extLst>
          </p:cNvPr>
          <p:cNvSpPr txBox="1"/>
          <p:nvPr/>
        </p:nvSpPr>
        <p:spPr>
          <a:xfrm>
            <a:off x="8418870" y="931025"/>
            <a:ext cx="57479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rgbClr val="FFAE3C">
                    <a:alpha val="80000"/>
                  </a:srgbClr>
                </a:solidFill>
                <a:latin typeface="+mj-lt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57F586-AB1C-3B1F-33D2-535AAD303CAC}"/>
              </a:ext>
            </a:extLst>
          </p:cNvPr>
          <p:cNvSpPr txBox="1"/>
          <p:nvPr/>
        </p:nvSpPr>
        <p:spPr>
          <a:xfrm>
            <a:off x="8418870" y="2729318"/>
            <a:ext cx="57479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rgbClr val="FF5F25">
                    <a:alpha val="80000"/>
                  </a:srgbClr>
                </a:solidFill>
                <a:latin typeface="+mj-lt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C79CDF-83F4-9018-F2DD-3A2A51791448}"/>
              </a:ext>
            </a:extLst>
          </p:cNvPr>
          <p:cNvSpPr txBox="1"/>
          <p:nvPr/>
        </p:nvSpPr>
        <p:spPr>
          <a:xfrm>
            <a:off x="8395601" y="4587016"/>
            <a:ext cx="574799" cy="92333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solidFill>
                  <a:srgbClr val="7A62E7">
                    <a:alpha val="80000"/>
                  </a:srgbClr>
                </a:solidFill>
                <a:latin typeface="+mj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4907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2" grpId="0" animBg="1"/>
      <p:bldP spid="7" grpId="0"/>
      <p:bldP spid="11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6D35D-5A26-BE70-A3FD-3D84AE52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29D7EC2-B154-9EB0-8422-9C4ACBFA4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7087"/>
            <a:ext cx="9143999" cy="5189876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b="1">
                <a:solidFill>
                  <a:srgbClr val="F23F00"/>
                </a:solidFill>
              </a:rPr>
              <a:t>The Mess paper's configuration errors </a:t>
            </a:r>
            <a:r>
              <a:rPr lang="en-US"/>
              <a:t>result in </a:t>
            </a:r>
            <a:br>
              <a:rPr lang="en-US"/>
            </a:br>
            <a:r>
              <a:rPr lang="en-US"/>
              <a:t>the claimed </a:t>
            </a:r>
            <a:r>
              <a:rPr lang="en-US" err="1"/>
              <a:t>Ramulator</a:t>
            </a:r>
            <a:r>
              <a:rPr lang="en-US"/>
              <a:t> 2.0 inaccuracies</a:t>
            </a:r>
            <a:endParaRPr lang="en-US" b="1">
              <a:solidFill>
                <a:srgbClr val="F23F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A3C6AB-C02F-5D49-AE1A-FA1F346C9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79" y="56062"/>
            <a:ext cx="9044949" cy="931025"/>
          </a:xfrm>
        </p:spPr>
        <p:txBody>
          <a:bodyPr/>
          <a:lstStyle/>
          <a:p>
            <a:r>
              <a:rPr lang="en-US"/>
              <a:t>Fundamental Configuration Errors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656E51-FACA-0079-9123-75C74717A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BFB69E-CC23-8FEF-7379-47488DE13CF9}"/>
              </a:ext>
            </a:extLst>
          </p:cNvPr>
          <p:cNvSpPr/>
          <p:nvPr/>
        </p:nvSpPr>
        <p:spPr>
          <a:xfrm>
            <a:off x="1511065" y="1876518"/>
            <a:ext cx="399394" cy="2475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1" descr="A blue and black text&#10;&#10;AI-generated content may be incorrect.">
            <a:extLst>
              <a:ext uri="{FF2B5EF4-FFF2-40B4-BE49-F238E27FC236}">
                <a16:creationId xmlns:a16="http://schemas.microsoft.com/office/drawing/2014/main" id="{CBF00FA1-3AAF-D05F-79BF-AC3F1BC777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347" b="5333"/>
          <a:stretch>
            <a:fillRect/>
          </a:stretch>
        </p:blipFill>
        <p:spPr>
          <a:xfrm>
            <a:off x="1108097" y="1929784"/>
            <a:ext cx="6927802" cy="447101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BDA41C2-A7BD-B771-E898-4F53844CF49E}"/>
              </a:ext>
            </a:extLst>
          </p:cNvPr>
          <p:cNvSpPr/>
          <p:nvPr/>
        </p:nvSpPr>
        <p:spPr>
          <a:xfrm>
            <a:off x="3008878" y="1952298"/>
            <a:ext cx="621517" cy="38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E65E08-18DC-884D-E513-2F8DE6EF950C}"/>
              </a:ext>
            </a:extLst>
          </p:cNvPr>
          <p:cNvGrpSpPr/>
          <p:nvPr/>
        </p:nvGrpSpPr>
        <p:grpSpPr>
          <a:xfrm>
            <a:off x="4301277" y="4526738"/>
            <a:ext cx="3184860" cy="1091377"/>
            <a:chOff x="6731508" y="2841460"/>
            <a:chExt cx="2046626" cy="701331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27B6BD5-27CB-C10D-F81B-F6C8411C6ED5}"/>
                </a:ext>
              </a:extLst>
            </p:cNvPr>
            <p:cNvSpPr/>
            <p:nvPr/>
          </p:nvSpPr>
          <p:spPr>
            <a:xfrm>
              <a:off x="7584641" y="2841460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/>
                <a:t>1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7953332-5263-3E42-C995-D12F9E09AE8B}"/>
                </a:ext>
              </a:extLst>
            </p:cNvPr>
            <p:cNvCxnSpPr>
              <a:cxnSpLocks/>
            </p:cNvCxnSpPr>
            <p:nvPr/>
          </p:nvCxnSpPr>
          <p:spPr>
            <a:xfrm>
              <a:off x="6754061" y="3246120"/>
              <a:ext cx="2001520" cy="0"/>
            </a:xfrm>
            <a:prstGeom prst="straightConnector1">
              <a:avLst/>
            </a:prstGeom>
            <a:ln w="381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0B32247-AD59-8667-40D9-1FF7D804160E}"/>
                </a:ext>
              </a:extLst>
            </p:cNvPr>
            <p:cNvSpPr txBox="1"/>
            <p:nvPr/>
          </p:nvSpPr>
          <p:spPr>
            <a:xfrm>
              <a:off x="6731508" y="3246120"/>
              <a:ext cx="2046626" cy="296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>
                  <a:solidFill>
                    <a:srgbClr val="F23F00"/>
                  </a:solidFill>
                  <a:latin typeface="+mj-lt"/>
                </a:rPr>
                <a:t>smaller bandwidth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0D509A-A009-F2CD-3B4E-42CD087F96CD}"/>
              </a:ext>
            </a:extLst>
          </p:cNvPr>
          <p:cNvGrpSpPr/>
          <p:nvPr/>
        </p:nvGrpSpPr>
        <p:grpSpPr>
          <a:xfrm rot="16200000">
            <a:off x="2469191" y="3999316"/>
            <a:ext cx="1243194" cy="1845938"/>
            <a:chOff x="6852482" y="3186008"/>
            <a:chExt cx="798891" cy="118622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4832D8D-40C6-B1C0-AB01-DEFE204B245D}"/>
                </a:ext>
              </a:extLst>
            </p:cNvPr>
            <p:cNvSpPr/>
            <p:nvPr/>
          </p:nvSpPr>
          <p:spPr>
            <a:xfrm rot="5400000">
              <a:off x="7237315" y="3186008"/>
              <a:ext cx="340360" cy="340360"/>
            </a:xfrm>
            <a:prstGeom prst="ellipse">
              <a:avLst/>
            </a:prstGeom>
            <a:solidFill>
              <a:srgbClr val="FF5F25"/>
            </a:solidFill>
            <a:ln>
              <a:solidFill>
                <a:srgbClr val="FF5F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/>
                <a:t>2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67B5891-5D1C-52C1-889B-695527D5F1A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7009116" y="3055641"/>
              <a:ext cx="0" cy="313267"/>
            </a:xfrm>
            <a:prstGeom prst="straightConnector1">
              <a:avLst/>
            </a:prstGeom>
            <a:ln w="38100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A13F1CC-AB0F-B2AC-80FB-70A4B20CF5B1}"/>
                </a:ext>
              </a:extLst>
            </p:cNvPr>
            <p:cNvSpPr txBox="1"/>
            <p:nvPr/>
          </p:nvSpPr>
          <p:spPr>
            <a:xfrm rot="5400000">
              <a:off x="6904004" y="3624859"/>
              <a:ext cx="960730" cy="534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>
                  <a:solidFill>
                    <a:srgbClr val="F23F00"/>
                  </a:solidFill>
                  <a:latin typeface="+mj-lt"/>
                </a:rPr>
                <a:t>smaller</a:t>
              </a:r>
            </a:p>
            <a:p>
              <a:pPr algn="ctr"/>
              <a:r>
                <a:rPr lang="en-US" sz="2400" i="1">
                  <a:solidFill>
                    <a:srgbClr val="F23F00"/>
                  </a:solidFill>
                  <a:latin typeface="+mj-lt"/>
                </a:rPr>
                <a:t>latency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41932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75968-4E6A-8BF2-7A57-A5965EB60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1B4E-AF87-8550-C0EF-DE951F9F4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44387-20BB-875E-A934-44393883A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0AE998F-969A-830D-CAB2-332859E9EE1B}"/>
              </a:ext>
            </a:extLst>
          </p:cNvPr>
          <p:cNvSpPr/>
          <p:nvPr/>
        </p:nvSpPr>
        <p:spPr>
          <a:xfrm>
            <a:off x="99051" y="986209"/>
            <a:ext cx="4358787" cy="88387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Mess Paper’s </a:t>
            </a:r>
            <a:br>
              <a:rPr lang="en-US" sz="2400" b="1">
                <a:latin typeface="+mj-lt"/>
              </a:rPr>
            </a:br>
            <a:r>
              <a:rPr lang="en-US" sz="2400" b="1" err="1">
                <a:latin typeface="+mj-lt"/>
              </a:rPr>
              <a:t>Ramulator</a:t>
            </a:r>
            <a:r>
              <a:rPr lang="en-US" sz="2400" b="1">
                <a:latin typeface="+mj-lt"/>
              </a:rPr>
              <a:t> 2.0 Configuration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6841FAA-D8F0-ED82-B2B0-04257EAC3543}"/>
              </a:ext>
            </a:extLst>
          </p:cNvPr>
          <p:cNvSpPr/>
          <p:nvPr/>
        </p:nvSpPr>
        <p:spPr>
          <a:xfrm>
            <a:off x="4633165" y="982681"/>
            <a:ext cx="4358787" cy="88386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Mess Paper’s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Real System Configuration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3B823F8-2F44-6DF2-A51C-D43B987C002E}"/>
              </a:ext>
            </a:extLst>
          </p:cNvPr>
          <p:cNvCxnSpPr>
            <a:cxnSpLocks/>
          </p:cNvCxnSpPr>
          <p:nvPr/>
        </p:nvCxnSpPr>
        <p:spPr>
          <a:xfrm>
            <a:off x="4546360" y="1545937"/>
            <a:ext cx="0" cy="4488693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45CA389B-28A0-B2DA-65AD-4CB0F2902497}"/>
              </a:ext>
            </a:extLst>
          </p:cNvPr>
          <p:cNvSpPr txBox="1"/>
          <p:nvPr/>
        </p:nvSpPr>
        <p:spPr>
          <a:xfrm>
            <a:off x="140282" y="5163905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E28700"/>
                </a:solidFill>
                <a:latin typeface="+mj-lt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85E952AF-6785-8C46-152B-AA8AF61C503B}"/>
              </a:ext>
            </a:extLst>
          </p:cNvPr>
          <p:cNvSpPr txBox="1"/>
          <p:nvPr/>
        </p:nvSpPr>
        <p:spPr>
          <a:xfrm>
            <a:off x="4715628" y="5163905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B3195F"/>
                </a:solidFill>
                <a:latin typeface="+mj-lt"/>
              </a:rPr>
              <a:t>16 DDR5 channels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292CAF-FA7B-DE34-B94E-D8FBE855CD99}"/>
              </a:ext>
            </a:extLst>
          </p:cNvPr>
          <p:cNvSpPr txBox="1"/>
          <p:nvPr/>
        </p:nvSpPr>
        <p:spPr>
          <a:xfrm>
            <a:off x="4732424" y="2170023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B2195F"/>
                </a:solidFill>
                <a:latin typeface="+mj-lt"/>
              </a:rPr>
              <a:t>“8 x DDR5”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1D357A-5DA3-7333-A519-E253C2FF4D1A}"/>
              </a:ext>
            </a:extLst>
          </p:cNvPr>
          <p:cNvSpPr txBox="1"/>
          <p:nvPr/>
        </p:nvSpPr>
        <p:spPr>
          <a:xfrm>
            <a:off x="160426" y="2170023"/>
            <a:ext cx="42763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solidFill>
                  <a:srgbClr val="E18600"/>
                </a:solidFill>
                <a:latin typeface="Aptos Mono" panose="020F0502020204030204" pitchFamily="49" charset="0"/>
              </a:rPr>
              <a:t>channel: 8</a:t>
            </a:r>
          </a:p>
        </p:txBody>
      </p:sp>
      <p:pic>
        <p:nvPicPr>
          <p:cNvPr id="1026" name="Picture 2" descr="Micron 32GB DDR5-4800 RDIMM 2Rx8 CL40 | MTC20F2085S1RC48BR | crucial.com">
            <a:extLst>
              <a:ext uri="{FF2B5EF4-FFF2-40B4-BE49-F238E27FC236}">
                <a16:creationId xmlns:a16="http://schemas.microsoft.com/office/drawing/2014/main" id="{7429CEE8-0DCC-22E7-5CE2-27CFDAD84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322" y="3211083"/>
            <a:ext cx="4024992" cy="94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7702D19-CA77-1F86-58C5-2B792A34B55B}"/>
              </a:ext>
            </a:extLst>
          </p:cNvPr>
          <p:cNvGrpSpPr/>
          <p:nvPr/>
        </p:nvGrpSpPr>
        <p:grpSpPr>
          <a:xfrm>
            <a:off x="4907069" y="2751324"/>
            <a:ext cx="4017245" cy="1254604"/>
            <a:chOff x="4907069" y="2751324"/>
            <a:chExt cx="4017245" cy="125460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2F75FD0-E3A7-ACA6-06AD-8720E1823FA2}"/>
                </a:ext>
              </a:extLst>
            </p:cNvPr>
            <p:cNvSpPr/>
            <p:nvPr/>
          </p:nvSpPr>
          <p:spPr>
            <a:xfrm>
              <a:off x="4907069" y="3480487"/>
              <a:ext cx="1883646" cy="525441"/>
            </a:xfrm>
            <a:prstGeom prst="rect">
              <a:avLst/>
            </a:prstGeom>
            <a:noFill/>
            <a:ln w="5715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4613407-AB16-1E72-DCDC-564D0FA5D6AF}"/>
                </a:ext>
              </a:extLst>
            </p:cNvPr>
            <p:cNvSpPr txBox="1"/>
            <p:nvPr/>
          </p:nvSpPr>
          <p:spPr>
            <a:xfrm>
              <a:off x="4926102" y="2764515"/>
              <a:ext cx="1864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C00000"/>
                  </a:solidFill>
                </a:rPr>
                <a:t>Channel A</a:t>
              </a:r>
              <a:endParaRPr lang="LID4096" sz="2800" b="1">
                <a:solidFill>
                  <a:srgbClr val="C00000"/>
                </a:solidFill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F60D09A-57F4-CA20-C7B1-91376E89B13A}"/>
                </a:ext>
              </a:extLst>
            </p:cNvPr>
            <p:cNvSpPr/>
            <p:nvPr/>
          </p:nvSpPr>
          <p:spPr>
            <a:xfrm>
              <a:off x="7040668" y="3467296"/>
              <a:ext cx="1883646" cy="525441"/>
            </a:xfrm>
            <a:prstGeom prst="rect">
              <a:avLst/>
            </a:prstGeom>
            <a:noFill/>
            <a:ln w="57150">
              <a:solidFill>
                <a:srgbClr val="316C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4C25916-7C1F-AC04-3558-5C421DB5C54B}"/>
                </a:ext>
              </a:extLst>
            </p:cNvPr>
            <p:cNvSpPr txBox="1"/>
            <p:nvPr/>
          </p:nvSpPr>
          <p:spPr>
            <a:xfrm>
              <a:off x="7059701" y="2751324"/>
              <a:ext cx="18646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>
                  <a:solidFill>
                    <a:srgbClr val="316CE3"/>
                  </a:solidFill>
                </a:rPr>
                <a:t>Channel B</a:t>
              </a:r>
              <a:endParaRPr lang="LID4096" sz="2800" b="1">
                <a:solidFill>
                  <a:srgbClr val="316CE3"/>
                </a:solidFill>
              </a:endParaRPr>
            </a:p>
          </p:txBody>
        </p: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E32A20F-7D16-D108-60C1-5C4C329FED1C}"/>
              </a:ext>
            </a:extLst>
          </p:cNvPr>
          <p:cNvCxnSpPr>
            <a:cxnSpLocks/>
          </p:cNvCxnSpPr>
          <p:nvPr/>
        </p:nvCxnSpPr>
        <p:spPr>
          <a:xfrm>
            <a:off x="2278444" y="2915338"/>
            <a:ext cx="0" cy="2342462"/>
          </a:xfrm>
          <a:prstGeom prst="straightConnector1">
            <a:avLst/>
          </a:prstGeom>
          <a:ln w="101600">
            <a:solidFill>
              <a:srgbClr val="E28700">
                <a:alpha val="7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7EBC60F-929B-96F1-E860-2AA2F43418AA}"/>
              </a:ext>
            </a:extLst>
          </p:cNvPr>
          <p:cNvCxnSpPr>
            <a:cxnSpLocks/>
          </p:cNvCxnSpPr>
          <p:nvPr/>
        </p:nvCxnSpPr>
        <p:spPr>
          <a:xfrm>
            <a:off x="6831694" y="4379333"/>
            <a:ext cx="0" cy="878467"/>
          </a:xfrm>
          <a:prstGeom prst="straightConnector1">
            <a:avLst/>
          </a:prstGeom>
          <a:ln w="101600">
            <a:solidFill>
              <a:srgbClr val="B3195F">
                <a:alpha val="7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678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31" grpId="0" animBg="1"/>
      <p:bldP spid="79" grpId="0"/>
      <p:bldP spid="84" grpId="0"/>
      <p:bldP spid="3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3913F-F73E-E1C9-8216-DB69A7F5FF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B48B6-C1A3-BDF7-7F53-CF65488D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EF8EA0-14CD-76CF-6064-155909661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209"/>
            <a:ext cx="9143999" cy="14567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DAFCD9-FA31-297B-D72B-73EFBBF9F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12</a:t>
            </a:fld>
            <a:endParaRPr lang="tr-T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DB40D3-8126-11F9-223A-9FC1161B120D}"/>
              </a:ext>
            </a:extLst>
          </p:cNvPr>
          <p:cNvSpPr/>
          <p:nvPr/>
        </p:nvSpPr>
        <p:spPr>
          <a:xfrm>
            <a:off x="99051" y="986209"/>
            <a:ext cx="4358787" cy="88387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Mess Paper’s </a:t>
            </a:r>
            <a:br>
              <a:rPr lang="en-US" sz="2400" b="1">
                <a:latin typeface="+mj-lt"/>
              </a:rPr>
            </a:br>
            <a:r>
              <a:rPr lang="en-US" sz="2400" b="1" err="1">
                <a:latin typeface="+mj-lt"/>
              </a:rPr>
              <a:t>Ramulator</a:t>
            </a:r>
            <a:r>
              <a:rPr lang="en-US" sz="2400" b="1">
                <a:latin typeface="+mj-lt"/>
              </a:rPr>
              <a:t> 2.0 Configuration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6E25E9-A443-4D98-88E6-8AA2189CD938}"/>
              </a:ext>
            </a:extLst>
          </p:cNvPr>
          <p:cNvSpPr/>
          <p:nvPr/>
        </p:nvSpPr>
        <p:spPr>
          <a:xfrm>
            <a:off x="4633165" y="982681"/>
            <a:ext cx="4358787" cy="88386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Mess Paper’s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Real System Configuration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10B282B-7C15-F6C3-4F4D-14DFDA7E69E0}"/>
              </a:ext>
            </a:extLst>
          </p:cNvPr>
          <p:cNvCxnSpPr>
            <a:cxnSpLocks/>
          </p:cNvCxnSpPr>
          <p:nvPr/>
        </p:nvCxnSpPr>
        <p:spPr>
          <a:xfrm>
            <a:off x="4546360" y="1545937"/>
            <a:ext cx="0" cy="37256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E966A397-BC53-6FD9-9ACF-5F8395163EDF}"/>
              </a:ext>
            </a:extLst>
          </p:cNvPr>
          <p:cNvSpPr txBox="1"/>
          <p:nvPr/>
        </p:nvSpPr>
        <p:spPr>
          <a:xfrm>
            <a:off x="97334" y="1866550"/>
            <a:ext cx="4367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E28700"/>
                </a:solidFill>
                <a:latin typeface="+mj-lt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53A42842-7865-15AE-8A83-9D5529D8D1D9}"/>
              </a:ext>
            </a:extLst>
          </p:cNvPr>
          <p:cNvSpPr txBox="1"/>
          <p:nvPr/>
        </p:nvSpPr>
        <p:spPr>
          <a:xfrm>
            <a:off x="4698889" y="1866550"/>
            <a:ext cx="427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B3195F"/>
                </a:solidFill>
                <a:latin typeface="+mj-lt"/>
              </a:rPr>
              <a:t>16 DDR5 channels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97660DE-022A-229C-1FD2-99F36E9C1FA4}"/>
              </a:ext>
            </a:extLst>
          </p:cNvPr>
          <p:cNvGrpSpPr/>
          <p:nvPr/>
        </p:nvGrpSpPr>
        <p:grpSpPr>
          <a:xfrm>
            <a:off x="4597398" y="2388809"/>
            <a:ext cx="4572000" cy="3034972"/>
            <a:chOff x="4571998" y="1952950"/>
            <a:chExt cx="4572000" cy="3034972"/>
          </a:xfrm>
        </p:grpSpPr>
        <p:pic>
          <p:nvPicPr>
            <p:cNvPr id="14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D92A441E-EF68-CBB9-3094-4208FA4F3B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2" r="34911"/>
            <a:stretch>
              <a:fillRect/>
            </a:stretch>
          </p:blipFill>
          <p:spPr>
            <a:xfrm>
              <a:off x="4571998" y="1952950"/>
              <a:ext cx="4572000" cy="303497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8378BBE-C221-D10F-9F24-BF7E59EEE40E}"/>
                </a:ext>
              </a:extLst>
            </p:cNvPr>
            <p:cNvSpPr/>
            <p:nvPr/>
          </p:nvSpPr>
          <p:spPr>
            <a:xfrm>
              <a:off x="5938469" y="1967418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05DC99-AFDE-30D5-3F8A-7C825C3359D3}"/>
              </a:ext>
            </a:extLst>
          </p:cNvPr>
          <p:cNvGrpSpPr/>
          <p:nvPr/>
        </p:nvGrpSpPr>
        <p:grpSpPr>
          <a:xfrm>
            <a:off x="81588" y="2403277"/>
            <a:ext cx="4451882" cy="3034972"/>
            <a:chOff x="99051" y="1967418"/>
            <a:chExt cx="4451882" cy="3034972"/>
          </a:xfrm>
        </p:grpSpPr>
        <p:pic>
          <p:nvPicPr>
            <p:cNvPr id="18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9A5AA4FD-EE3B-5F43-79A2-5188FDE88A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47"/>
            <a:stretch>
              <a:fillRect/>
            </a:stretch>
          </p:blipFill>
          <p:spPr>
            <a:xfrm>
              <a:off x="99051" y="1967418"/>
              <a:ext cx="4451882" cy="3034972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BF4C980-43E1-5DBA-635F-45F23BDDB706}"/>
                </a:ext>
              </a:extLst>
            </p:cNvPr>
            <p:cNvSpPr/>
            <p:nvPr/>
          </p:nvSpPr>
          <p:spPr>
            <a:xfrm>
              <a:off x="1320514" y="1981886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78EF2B8-27D1-6C1E-9F7B-39083138DD8C}"/>
              </a:ext>
            </a:extLst>
          </p:cNvPr>
          <p:cNvGrpSpPr/>
          <p:nvPr/>
        </p:nvGrpSpPr>
        <p:grpSpPr>
          <a:xfrm>
            <a:off x="2197100" y="3086100"/>
            <a:ext cx="6438900" cy="1816100"/>
            <a:chOff x="2197100" y="3086100"/>
            <a:chExt cx="6438900" cy="18161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C38759D-7A67-40CD-8A19-E509A3A138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00" y="4356100"/>
              <a:ext cx="1828800" cy="0"/>
            </a:xfrm>
            <a:prstGeom prst="straightConnector1">
              <a:avLst/>
            </a:prstGeom>
            <a:ln w="101600">
              <a:solidFill>
                <a:srgbClr val="F23F00">
                  <a:alpha val="7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4BB0856-DE59-6800-081E-CB73A3FEAF21}"/>
                </a:ext>
              </a:extLst>
            </p:cNvPr>
            <p:cNvCxnSpPr/>
            <p:nvPr/>
          </p:nvCxnSpPr>
          <p:spPr>
            <a:xfrm>
              <a:off x="86360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49F0D35-F2C3-81E7-5E71-728466C7F0DE}"/>
                </a:ext>
              </a:extLst>
            </p:cNvPr>
            <p:cNvCxnSpPr/>
            <p:nvPr/>
          </p:nvCxnSpPr>
          <p:spPr>
            <a:xfrm>
              <a:off x="21971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E3C9BBAB-065D-CC0D-4CA9-6205E8F865D1}"/>
              </a:ext>
            </a:extLst>
          </p:cNvPr>
          <p:cNvSpPr txBox="1"/>
          <p:nvPr/>
        </p:nvSpPr>
        <p:spPr>
          <a:xfrm>
            <a:off x="181514" y="5271626"/>
            <a:ext cx="8724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+mj-lt"/>
              </a:rPr>
              <a:t>The Mess paper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incorrectly assumes</a:t>
            </a:r>
            <a:r>
              <a:rPr lang="en-US" sz="2400" b="1">
                <a:latin typeface="+mj-lt"/>
              </a:rPr>
              <a:t> </a:t>
            </a:r>
            <a:r>
              <a:rPr lang="en-US" sz="2400">
                <a:latin typeface="+mj-lt"/>
              </a:rPr>
              <a:t>a DDR5 channel in </a:t>
            </a:r>
            <a:br>
              <a:rPr lang="en-US" sz="2400">
                <a:latin typeface="+mj-lt"/>
              </a:rPr>
            </a:br>
            <a:r>
              <a:rPr lang="en-US" sz="2400" err="1">
                <a:latin typeface="+mj-lt"/>
              </a:rPr>
              <a:t>Ramulator</a:t>
            </a:r>
            <a:r>
              <a:rPr lang="en-US" sz="2400">
                <a:latin typeface="+mj-lt"/>
              </a:rPr>
              <a:t> 2.0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64-bit</a:t>
            </a:r>
            <a:r>
              <a:rPr lang="en-US" sz="2400" b="1">
                <a:latin typeface="+mj-lt"/>
              </a:rPr>
              <a:t>, </a:t>
            </a:r>
            <a:r>
              <a:rPr lang="en-US" sz="2400">
                <a:latin typeface="+mj-lt"/>
              </a:rPr>
              <a:t>instead of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the actual width of 32-bit</a:t>
            </a:r>
            <a:r>
              <a:rPr lang="en-US" sz="2400">
                <a:latin typeface="+mj-lt"/>
              </a:rPr>
              <a:t> </a:t>
            </a:r>
            <a:br>
              <a:rPr lang="en-US" sz="2400">
                <a:latin typeface="+mj-lt"/>
              </a:rPr>
            </a:br>
            <a:r>
              <a:rPr lang="en-US" sz="2400">
                <a:latin typeface="+mj-lt"/>
              </a:rPr>
              <a:t>that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consistent</a:t>
            </a:r>
            <a:r>
              <a:rPr lang="en-US" sz="2400" b="1">
                <a:latin typeface="+mj-lt"/>
              </a:rPr>
              <a:t> 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with</a:t>
            </a:r>
            <a:r>
              <a:rPr lang="en-US" sz="2400" b="1">
                <a:latin typeface="+mj-lt"/>
              </a:rPr>
              <a:t>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JEDEC DDR5 standards </a:t>
            </a:r>
            <a:r>
              <a:rPr lang="en-US" sz="2400">
                <a:latin typeface="+mj-lt"/>
              </a:rPr>
              <a:t>(JESD79-5)</a:t>
            </a:r>
          </a:p>
        </p:txBody>
      </p:sp>
    </p:spTree>
    <p:extLst>
      <p:ext uri="{BB962C8B-B14F-4D97-AF65-F5344CB8AC3E}">
        <p14:creationId xmlns:p14="http://schemas.microsoft.com/office/powerpoint/2010/main" val="2141615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B0FB6-7CAB-BA2D-E9E0-23D72D05E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5F4E-FC4A-A9AD-598A-FA2CCD187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056768-EA91-916F-D159-6D8CD9398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209"/>
            <a:ext cx="9143999" cy="145679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C8115-E048-740F-5F3C-FC691D996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13</a:t>
            </a:fld>
            <a:endParaRPr lang="tr-T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9A0C72-4D65-D260-FD91-7B95D7331FBB}"/>
              </a:ext>
            </a:extLst>
          </p:cNvPr>
          <p:cNvSpPr/>
          <p:nvPr/>
        </p:nvSpPr>
        <p:spPr>
          <a:xfrm>
            <a:off x="99051" y="986209"/>
            <a:ext cx="4358787" cy="88387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Mess Paper’s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Ramulator 2.0 Configuration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3DAE48E-DC7D-22C8-4BA3-B9735F3B5E5B}"/>
              </a:ext>
            </a:extLst>
          </p:cNvPr>
          <p:cNvSpPr/>
          <p:nvPr/>
        </p:nvSpPr>
        <p:spPr>
          <a:xfrm>
            <a:off x="4633165" y="982681"/>
            <a:ext cx="4358787" cy="88386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latin typeface="+mj-lt"/>
              </a:rPr>
              <a:t>Mess Paper’s </a:t>
            </a:r>
            <a:br>
              <a:rPr lang="en-US" sz="2400" b="1">
                <a:latin typeface="+mj-lt"/>
              </a:rPr>
            </a:br>
            <a:r>
              <a:rPr lang="en-US" sz="2400" b="1">
                <a:latin typeface="+mj-lt"/>
              </a:rPr>
              <a:t>Real System Configuration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8D786BC-5FCB-D98B-FD1C-74BB257D2E6D}"/>
              </a:ext>
            </a:extLst>
          </p:cNvPr>
          <p:cNvCxnSpPr>
            <a:cxnSpLocks/>
          </p:cNvCxnSpPr>
          <p:nvPr/>
        </p:nvCxnSpPr>
        <p:spPr>
          <a:xfrm>
            <a:off x="4546360" y="1545937"/>
            <a:ext cx="0" cy="3725689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B1F40009-92B8-0EF6-D29A-837AD4BFD402}"/>
              </a:ext>
            </a:extLst>
          </p:cNvPr>
          <p:cNvSpPr txBox="1"/>
          <p:nvPr/>
        </p:nvSpPr>
        <p:spPr>
          <a:xfrm>
            <a:off x="86350" y="1866550"/>
            <a:ext cx="4384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E28700"/>
                </a:solidFill>
                <a:latin typeface="+mj-lt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35F87D2E-DC7A-419D-3EAA-DF576FFF04CF}"/>
              </a:ext>
            </a:extLst>
          </p:cNvPr>
          <p:cNvSpPr txBox="1"/>
          <p:nvPr/>
        </p:nvSpPr>
        <p:spPr>
          <a:xfrm>
            <a:off x="4698889" y="1866550"/>
            <a:ext cx="42763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>
                <a:solidFill>
                  <a:srgbClr val="B3195F"/>
                </a:solidFill>
                <a:latin typeface="+mj-lt"/>
              </a:rPr>
              <a:t>16 DDR5 channels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F126698-3AFE-AC3E-0FBA-D0490323D3DA}"/>
              </a:ext>
            </a:extLst>
          </p:cNvPr>
          <p:cNvGrpSpPr/>
          <p:nvPr/>
        </p:nvGrpSpPr>
        <p:grpSpPr>
          <a:xfrm>
            <a:off x="4597398" y="2388809"/>
            <a:ext cx="4572000" cy="3034972"/>
            <a:chOff x="4571998" y="1952950"/>
            <a:chExt cx="4572000" cy="3034972"/>
          </a:xfrm>
        </p:grpSpPr>
        <p:pic>
          <p:nvPicPr>
            <p:cNvPr id="14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3BB35D14-5C80-5544-0871-A8C800EC6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2" r="34911"/>
            <a:stretch>
              <a:fillRect/>
            </a:stretch>
          </p:blipFill>
          <p:spPr>
            <a:xfrm>
              <a:off x="4571998" y="1952950"/>
              <a:ext cx="4572000" cy="3034972"/>
            </a:xfrm>
            <a:prstGeom prst="rect">
              <a:avLst/>
            </a:prstGeom>
          </p:spPr>
        </p:pic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A784C06-8E3B-323C-0595-EDCBA31C7BEE}"/>
                </a:ext>
              </a:extLst>
            </p:cNvPr>
            <p:cNvSpPr/>
            <p:nvPr/>
          </p:nvSpPr>
          <p:spPr>
            <a:xfrm>
              <a:off x="5938469" y="1967418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DECFFAB-2F17-1B09-2FDB-9187BE8B710E}"/>
              </a:ext>
            </a:extLst>
          </p:cNvPr>
          <p:cNvGrpSpPr/>
          <p:nvPr/>
        </p:nvGrpSpPr>
        <p:grpSpPr>
          <a:xfrm>
            <a:off x="81588" y="2403277"/>
            <a:ext cx="4451882" cy="3034972"/>
            <a:chOff x="99051" y="1967418"/>
            <a:chExt cx="4451882" cy="3034972"/>
          </a:xfrm>
        </p:grpSpPr>
        <p:pic>
          <p:nvPicPr>
            <p:cNvPr id="18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2E301435-2145-E11E-BC31-8156028CF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47"/>
            <a:stretch>
              <a:fillRect/>
            </a:stretch>
          </p:blipFill>
          <p:spPr>
            <a:xfrm>
              <a:off x="99051" y="1967418"/>
              <a:ext cx="4451882" cy="3034972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260AEA6-BA62-0E5D-FA91-14A8AE905DA8}"/>
                </a:ext>
              </a:extLst>
            </p:cNvPr>
            <p:cNvSpPr/>
            <p:nvPr/>
          </p:nvSpPr>
          <p:spPr>
            <a:xfrm>
              <a:off x="1320514" y="1981886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AB5A04-19E8-BCAC-77D6-4557A6486F21}"/>
              </a:ext>
            </a:extLst>
          </p:cNvPr>
          <p:cNvGrpSpPr/>
          <p:nvPr/>
        </p:nvGrpSpPr>
        <p:grpSpPr>
          <a:xfrm>
            <a:off x="2197100" y="3086100"/>
            <a:ext cx="6438900" cy="1816100"/>
            <a:chOff x="2197100" y="3086100"/>
            <a:chExt cx="6438900" cy="1816100"/>
          </a:xfrm>
        </p:grpSpPr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B0B67A2B-3F3D-140B-8B4A-FB55F228DF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00" y="4356100"/>
              <a:ext cx="1828800" cy="0"/>
            </a:xfrm>
            <a:prstGeom prst="straightConnector1">
              <a:avLst/>
            </a:prstGeom>
            <a:ln w="101600">
              <a:solidFill>
                <a:srgbClr val="F23F00">
                  <a:alpha val="7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62629AB-BC96-031D-4F30-99F39F0A4CE9}"/>
                </a:ext>
              </a:extLst>
            </p:cNvPr>
            <p:cNvCxnSpPr/>
            <p:nvPr/>
          </p:nvCxnSpPr>
          <p:spPr>
            <a:xfrm>
              <a:off x="86360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F40F630-F358-3A7B-9D49-88FD02D802A2}"/>
                </a:ext>
              </a:extLst>
            </p:cNvPr>
            <p:cNvCxnSpPr/>
            <p:nvPr/>
          </p:nvCxnSpPr>
          <p:spPr>
            <a:xfrm>
              <a:off x="21971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A5CDCD9B-333C-D285-89D6-489FC7E53940}"/>
              </a:ext>
            </a:extLst>
          </p:cNvPr>
          <p:cNvSpPr txBox="1"/>
          <p:nvPr/>
        </p:nvSpPr>
        <p:spPr>
          <a:xfrm>
            <a:off x="181514" y="5271626"/>
            <a:ext cx="8724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+mj-lt"/>
              </a:rPr>
              <a:t>The Mess paper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incorrectly assumes</a:t>
            </a:r>
            <a:r>
              <a:rPr lang="en-US" sz="2400" b="1">
                <a:latin typeface="+mj-lt"/>
              </a:rPr>
              <a:t> </a:t>
            </a:r>
            <a:r>
              <a:rPr lang="en-US" sz="2400">
                <a:latin typeface="+mj-lt"/>
              </a:rPr>
              <a:t>a DDR5 channel in </a:t>
            </a:r>
            <a:br>
              <a:rPr lang="en-US" sz="2400">
                <a:latin typeface="+mj-lt"/>
              </a:rPr>
            </a:br>
            <a:r>
              <a:rPr lang="en-US" sz="2400" err="1">
                <a:latin typeface="+mj-lt"/>
              </a:rPr>
              <a:t>Ramulator</a:t>
            </a:r>
            <a:r>
              <a:rPr lang="en-US" sz="2400">
                <a:latin typeface="+mj-lt"/>
              </a:rPr>
              <a:t> 2.0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64-bit</a:t>
            </a:r>
            <a:r>
              <a:rPr lang="en-US" sz="2400" b="1">
                <a:latin typeface="+mj-lt"/>
              </a:rPr>
              <a:t>, </a:t>
            </a:r>
            <a:r>
              <a:rPr lang="en-US" sz="2400">
                <a:latin typeface="+mj-lt"/>
              </a:rPr>
              <a:t>instead of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the actual width of 32-bit</a:t>
            </a:r>
            <a:r>
              <a:rPr lang="en-US" sz="2400">
                <a:latin typeface="+mj-lt"/>
              </a:rPr>
              <a:t> </a:t>
            </a:r>
            <a:br>
              <a:rPr lang="en-US" sz="2400">
                <a:latin typeface="+mj-lt"/>
              </a:rPr>
            </a:br>
            <a:r>
              <a:rPr lang="en-US" sz="2400">
                <a:latin typeface="+mj-lt"/>
              </a:rPr>
              <a:t>that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consistent</a:t>
            </a:r>
            <a:r>
              <a:rPr lang="en-US" sz="2400" b="1">
                <a:latin typeface="+mj-lt"/>
              </a:rPr>
              <a:t> 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with</a:t>
            </a:r>
            <a:r>
              <a:rPr lang="en-US" sz="2400" b="1">
                <a:latin typeface="+mj-lt"/>
              </a:rPr>
              <a:t>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JEDEC DDR5 standards </a:t>
            </a:r>
            <a:r>
              <a:rPr lang="en-US" sz="2400">
                <a:latin typeface="+mj-lt"/>
              </a:rPr>
              <a:t>(JESD79-5)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68D629-810A-5563-7EFC-F46F42A99FF5}"/>
              </a:ext>
            </a:extLst>
          </p:cNvPr>
          <p:cNvSpPr txBox="1">
            <a:spLocks/>
          </p:cNvSpPr>
          <p:nvPr/>
        </p:nvSpPr>
        <p:spPr>
          <a:xfrm>
            <a:off x="0" y="5367661"/>
            <a:ext cx="9144000" cy="1008259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spc="-60">
                <a:solidFill>
                  <a:srgbClr val="F23F00"/>
                </a:solidFill>
                <a:latin typeface="+mj-lt"/>
              </a:rPr>
              <a:t>The Mess paper configures Ramulator 2.0 with </a:t>
            </a:r>
            <a:r>
              <a:rPr lang="en-US" sz="2400" b="1" spc="-60">
                <a:solidFill>
                  <a:srgbClr val="F23F00"/>
                </a:solidFill>
                <a:latin typeface="+mj-lt"/>
              </a:rPr>
              <a:t>half the channels </a:t>
            </a:r>
            <a:r>
              <a:rPr lang="en-US" sz="2400" spc="-60">
                <a:solidFill>
                  <a:srgbClr val="F23F00"/>
                </a:solidFill>
                <a:latin typeface="+mj-lt"/>
              </a:rPr>
              <a:t>of </a:t>
            </a:r>
            <a:br>
              <a:rPr lang="en-US" sz="2400" spc="-60">
                <a:solidFill>
                  <a:srgbClr val="F23F00"/>
                </a:solidFill>
                <a:latin typeface="+mj-lt"/>
              </a:rPr>
            </a:br>
            <a:r>
              <a:rPr lang="en-US" sz="2400" spc="-60">
                <a:solidFill>
                  <a:srgbClr val="F23F00"/>
                </a:solidFill>
                <a:latin typeface="+mj-lt"/>
              </a:rPr>
              <a:t>a real system, and thus, results </a:t>
            </a:r>
            <a:r>
              <a:rPr lang="en-US" sz="2400" b="1" spc="-60">
                <a:solidFill>
                  <a:srgbClr val="F23F00"/>
                </a:solidFill>
                <a:latin typeface="+mj-lt"/>
              </a:rPr>
              <a:t>in smaller used bandwidth</a:t>
            </a:r>
          </a:p>
        </p:txBody>
      </p:sp>
    </p:spTree>
    <p:extLst>
      <p:ext uri="{BB962C8B-B14F-4D97-AF65-F5344CB8AC3E}">
        <p14:creationId xmlns:p14="http://schemas.microsoft.com/office/powerpoint/2010/main" val="33637059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F03B1-7324-3FEF-E7ED-118DB0B89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8D8A0-92EC-6FF3-6D7E-102E602E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Memory Access Latency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7B683-D07B-2D2A-5490-826013734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151467"/>
            <a:ext cx="9143999" cy="5260908"/>
          </a:xfrm>
        </p:spPr>
        <p:txBody>
          <a:bodyPr>
            <a:normAutofit/>
          </a:bodyPr>
          <a:lstStyle/>
          <a:p>
            <a:r>
              <a:rPr lang="en-US"/>
              <a:t>The Mess paper's artifact hardcodes</a:t>
            </a:r>
          </a:p>
          <a:p>
            <a:pPr lvl="1"/>
            <a:r>
              <a:rPr lang="en-US" sz="2800"/>
              <a:t>the cache latency as </a:t>
            </a:r>
            <a:r>
              <a:rPr lang="en-US" sz="2800" b="1">
                <a:solidFill>
                  <a:srgbClr val="F23F00"/>
                </a:solidFill>
              </a:rPr>
              <a:t>0 cycles</a:t>
            </a:r>
          </a:p>
          <a:p>
            <a:pPr lvl="1"/>
            <a:r>
              <a:rPr lang="en-US" sz="2800"/>
              <a:t>the number of miss-status holding registers (MSHRs)</a:t>
            </a:r>
            <a:br>
              <a:rPr lang="en-US" sz="2800"/>
            </a:br>
            <a:r>
              <a:rPr lang="en-US" sz="2800"/>
              <a:t>per CPU as </a:t>
            </a:r>
            <a:r>
              <a:rPr lang="en-US" sz="2800" b="1">
                <a:solidFill>
                  <a:srgbClr val="F23F00"/>
                </a:solidFill>
              </a:rPr>
              <a:t>1024</a:t>
            </a:r>
          </a:p>
          <a:p>
            <a:endParaRPr lang="en-US" b="1"/>
          </a:p>
          <a:p>
            <a:r>
              <a:rPr lang="en-US"/>
              <a:t>This leads to significantly smaller DRAM round-trip latency </a:t>
            </a:r>
            <a:br>
              <a:rPr lang="en-US"/>
            </a:br>
            <a:r>
              <a:rPr lang="en-US"/>
              <a:t>and queueing delays, thus </a:t>
            </a:r>
            <a:r>
              <a:rPr lang="en-US" b="1"/>
              <a:t>smaller memory access latency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0E3B6A-525E-A63C-0E05-7DC1F51B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14</a:t>
            </a:fld>
            <a:endParaRPr lang="tr-TR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A6B0CAA2-E1AD-C9C7-DDCD-C75FDDB53F0B}"/>
              </a:ext>
            </a:extLst>
          </p:cNvPr>
          <p:cNvSpPr txBox="1">
            <a:spLocks/>
          </p:cNvSpPr>
          <p:nvPr/>
        </p:nvSpPr>
        <p:spPr>
          <a:xfrm>
            <a:off x="0" y="4903743"/>
            <a:ext cx="9144000" cy="1173207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>
                <a:solidFill>
                  <a:srgbClr val="F23F00"/>
                </a:solidFill>
                <a:latin typeface="+mj-lt"/>
              </a:rPr>
              <a:t>The Mess paper uses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unrealistically low cache latency configurations </a:t>
            </a:r>
            <a:br>
              <a:rPr lang="en-GB" sz="2400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resulting in the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low memory access latency </a:t>
            </a:r>
            <a:br>
              <a:rPr lang="en-GB" sz="2400" b="1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that it attributes to </a:t>
            </a:r>
            <a:r>
              <a:rPr lang="en-GB" sz="2400" err="1">
                <a:solidFill>
                  <a:srgbClr val="F23F00"/>
                </a:solidFill>
                <a:latin typeface="+mj-lt"/>
              </a:rPr>
              <a:t>Ramulator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 2.0 </a:t>
            </a:r>
          </a:p>
        </p:txBody>
      </p:sp>
    </p:spTree>
    <p:extLst>
      <p:ext uri="{BB962C8B-B14F-4D97-AF65-F5344CB8AC3E}">
        <p14:creationId xmlns:p14="http://schemas.microsoft.com/office/powerpoint/2010/main" val="136874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9AB25-AC8F-8F49-825A-B17EAFD04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Evaluation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FA2D5-5084-4450-3540-CCB6E19648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086591"/>
            <a:ext cx="9143999" cy="509037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We </a:t>
            </a:r>
            <a:r>
              <a:rPr lang="en-US" b="1">
                <a:solidFill>
                  <a:srgbClr val="6D40DC"/>
                </a:solidFill>
              </a:rPr>
              <a:t>independently evaluate the Mess benchmark</a:t>
            </a:r>
            <a:br>
              <a:rPr lang="en-US"/>
            </a:br>
            <a:r>
              <a:rPr lang="en-US"/>
              <a:t>by executing the same access pattern</a:t>
            </a:r>
          </a:p>
          <a:p>
            <a:pPr lvl="1"/>
            <a:r>
              <a:rPr lang="en-US" i="1"/>
              <a:t>Streaming </a:t>
            </a:r>
            <a:r>
              <a:rPr lang="en-US"/>
              <a:t>and </a:t>
            </a:r>
            <a:r>
              <a:rPr lang="en-US" i="1"/>
              <a:t>Pointer-Chasing </a:t>
            </a:r>
            <a:r>
              <a:rPr lang="en-US"/>
              <a:t>access patterns</a:t>
            </a:r>
          </a:p>
          <a:p>
            <a:pPr lvl="1"/>
            <a:r>
              <a:rPr lang="en-US"/>
              <a:t>Sweeping memory intensity</a:t>
            </a:r>
          </a:p>
          <a:p>
            <a:pPr lvl="1"/>
            <a:endParaRPr lang="en-US"/>
          </a:p>
          <a:p>
            <a:r>
              <a:rPr lang="en-US"/>
              <a:t>We </a:t>
            </a:r>
            <a:r>
              <a:rPr lang="en-US" b="1">
                <a:solidFill>
                  <a:srgbClr val="316CE3"/>
                </a:solidFill>
              </a:rPr>
              <a:t>correctly configure Ramulator 2.0</a:t>
            </a:r>
          </a:p>
          <a:p>
            <a:pPr lvl="1"/>
            <a:r>
              <a:rPr lang="en-US"/>
              <a:t>Provide the same number of channels as the real system</a:t>
            </a:r>
          </a:p>
          <a:p>
            <a:pPr lvl="1"/>
            <a:r>
              <a:rPr lang="en-US"/>
              <a:t>Evaluate the memory access latency from the memory controller </a:t>
            </a:r>
            <a:br>
              <a:rPr lang="en-US"/>
            </a:br>
            <a:r>
              <a:rPr lang="en-US"/>
              <a:t>to isolate the DDR5 model's simulation accuracy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0DF95C-8A00-CB87-52EA-CCB9BE3F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6277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30CDD-E37B-763F-5AE7-8615CE9D4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73418-D967-B984-9136-9F46D5E3C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4C8C85-B6CD-B036-C0A7-ABA98C95E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881DE95-EB54-2F32-BD77-508A5C6DCB8A}"/>
              </a:ext>
            </a:extLst>
          </p:cNvPr>
          <p:cNvSpPr txBox="1">
            <a:spLocks/>
          </p:cNvSpPr>
          <p:nvPr/>
        </p:nvSpPr>
        <p:spPr>
          <a:xfrm>
            <a:off x="-1" y="5108543"/>
            <a:ext cx="9144000" cy="1148843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400">
                <a:solidFill>
                  <a:srgbClr val="F23F00"/>
                </a:solidFill>
                <a:latin typeface="+mj-lt"/>
              </a:rPr>
              <a:t>Ramulator 2.0's memory model achieves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high used memory bandwidth</a:t>
            </a:r>
            <a:r>
              <a:rPr lang="en-US" sz="2400">
                <a:solidFill>
                  <a:srgbClr val="F23F00"/>
                </a:solidFill>
                <a:latin typeface="+mj-lt"/>
              </a:rPr>
              <a:t>, close to the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achievable bandwidth value</a:t>
            </a:r>
            <a:r>
              <a:rPr lang="en-US" sz="2400">
                <a:solidFill>
                  <a:srgbClr val="F23F00"/>
                </a:solidFill>
                <a:latin typeface="+mj-lt"/>
              </a:rPr>
              <a:t>, </a:t>
            </a:r>
            <a:br>
              <a:rPr lang="en-US" sz="2400">
                <a:solidFill>
                  <a:srgbClr val="F23F00"/>
                </a:solidFill>
                <a:latin typeface="+mj-lt"/>
              </a:rPr>
            </a:br>
            <a:r>
              <a:rPr lang="en-US" sz="2400">
                <a:solidFill>
                  <a:srgbClr val="F23F00"/>
                </a:solidFill>
                <a:latin typeface="+mj-lt"/>
              </a:rPr>
              <a:t>as opposed to the claims of the Mess paper</a:t>
            </a:r>
          </a:p>
        </p:txBody>
      </p:sp>
      <p:pic>
        <p:nvPicPr>
          <p:cNvPr id="12" name="Content Placeholder 11" descr="A blue and white graphic&#10;&#10;AI-generated content may be incorrect.">
            <a:extLst>
              <a:ext uri="{FF2B5EF4-FFF2-40B4-BE49-F238E27FC236}">
                <a16:creationId xmlns:a16="http://schemas.microsoft.com/office/drawing/2014/main" id="{A9F7C100-DBA5-BA80-8964-13A3E16C05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7" t="11957"/>
          <a:stretch>
            <a:fillRect/>
          </a:stretch>
        </p:blipFill>
        <p:spPr>
          <a:xfrm>
            <a:off x="1289974" y="1191627"/>
            <a:ext cx="6603295" cy="3712376"/>
          </a:xfr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698647-CA14-ECAB-591D-6C3BB58F33B6}"/>
              </a:ext>
            </a:extLst>
          </p:cNvPr>
          <p:cNvSpPr txBox="1"/>
          <p:nvPr/>
        </p:nvSpPr>
        <p:spPr>
          <a:xfrm>
            <a:off x="2144110" y="6390562"/>
            <a:ext cx="574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4"/>
              </a:rPr>
              <a:t>https://github.com/CMU-SAFARI/ramulator2/tree/mess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AD14C7-2E04-0A1B-D5F9-A0B11F969711}"/>
              </a:ext>
            </a:extLst>
          </p:cNvPr>
          <p:cNvSpPr/>
          <p:nvPr/>
        </p:nvSpPr>
        <p:spPr>
          <a:xfrm>
            <a:off x="2151550" y="1227820"/>
            <a:ext cx="4547824" cy="699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A79BA5-17E9-3BB6-2294-4CFA729A2347}"/>
              </a:ext>
            </a:extLst>
          </p:cNvPr>
          <p:cNvSpPr/>
          <p:nvPr/>
        </p:nvSpPr>
        <p:spPr>
          <a:xfrm>
            <a:off x="2139411" y="2101140"/>
            <a:ext cx="4048792" cy="22392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74FF72-A9F2-E9DF-B5FC-020D29A332EF}"/>
              </a:ext>
            </a:extLst>
          </p:cNvPr>
          <p:cNvSpPr/>
          <p:nvPr/>
        </p:nvSpPr>
        <p:spPr>
          <a:xfrm>
            <a:off x="6192902" y="2074740"/>
            <a:ext cx="329113" cy="2283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CD4AB5-44AB-CE5B-12E3-27F1C6091DAB}"/>
              </a:ext>
            </a:extLst>
          </p:cNvPr>
          <p:cNvSpPr/>
          <p:nvPr/>
        </p:nvSpPr>
        <p:spPr>
          <a:xfrm>
            <a:off x="6531413" y="2061295"/>
            <a:ext cx="347402" cy="2283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E7B2F1-8F75-17B6-52DA-1EFB8735FB11}"/>
              </a:ext>
            </a:extLst>
          </p:cNvPr>
          <p:cNvSpPr/>
          <p:nvPr/>
        </p:nvSpPr>
        <p:spPr>
          <a:xfrm>
            <a:off x="6041052" y="1863748"/>
            <a:ext cx="449213" cy="15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93B020F-C717-E026-A77B-5B0504BFB801}"/>
              </a:ext>
            </a:extLst>
          </p:cNvPr>
          <p:cNvSpPr/>
          <p:nvPr/>
        </p:nvSpPr>
        <p:spPr>
          <a:xfrm>
            <a:off x="2402332" y="1537568"/>
            <a:ext cx="4164627" cy="272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4E998BA-6291-EEE3-1AEB-48BD8B03F6F7}"/>
              </a:ext>
            </a:extLst>
          </p:cNvPr>
          <p:cNvCxnSpPr>
            <a:cxnSpLocks/>
          </p:cNvCxnSpPr>
          <p:nvPr/>
        </p:nvCxnSpPr>
        <p:spPr>
          <a:xfrm flipH="1">
            <a:off x="6311900" y="1612900"/>
            <a:ext cx="616701" cy="1595967"/>
          </a:xfrm>
          <a:prstGeom prst="straightConnector1">
            <a:avLst/>
          </a:prstGeom>
          <a:ln w="76200">
            <a:solidFill>
              <a:srgbClr val="FF0000">
                <a:alpha val="50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873D9D6-F534-6C44-9BD3-3FB6C188A584}"/>
              </a:ext>
            </a:extLst>
          </p:cNvPr>
          <p:cNvSpPr/>
          <p:nvPr/>
        </p:nvSpPr>
        <p:spPr>
          <a:xfrm>
            <a:off x="2298700" y="2349500"/>
            <a:ext cx="3056467" cy="1794933"/>
          </a:xfrm>
          <a:custGeom>
            <a:avLst/>
            <a:gdLst>
              <a:gd name="csX0" fmla="*/ 0 w 3056467"/>
              <a:gd name="csY0" fmla="*/ 1794933 h 1794933"/>
              <a:gd name="csX1" fmla="*/ 1625600 w 3056467"/>
              <a:gd name="csY1" fmla="*/ 1325033 h 1794933"/>
              <a:gd name="csX2" fmla="*/ 2683933 w 3056467"/>
              <a:gd name="csY2" fmla="*/ 850900 h 1794933"/>
              <a:gd name="csX3" fmla="*/ 3056467 w 3056467"/>
              <a:gd name="csY3" fmla="*/ 0 h 17949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56467" h="1794933">
                <a:moveTo>
                  <a:pt x="0" y="1794933"/>
                </a:moveTo>
                <a:cubicBezTo>
                  <a:pt x="589139" y="1638652"/>
                  <a:pt x="1178278" y="1482372"/>
                  <a:pt x="1625600" y="1325033"/>
                </a:cubicBezTo>
                <a:cubicBezTo>
                  <a:pt x="2072922" y="1167694"/>
                  <a:pt x="2445455" y="1071739"/>
                  <a:pt x="2683933" y="850900"/>
                </a:cubicBezTo>
                <a:cubicBezTo>
                  <a:pt x="2922411" y="630061"/>
                  <a:pt x="2989439" y="315030"/>
                  <a:pt x="3056467" y="0"/>
                </a:cubicBezTo>
              </a:path>
            </a:pathLst>
          </a:custGeom>
          <a:noFill/>
          <a:ln w="76200">
            <a:solidFill>
              <a:srgbClr val="FF0000">
                <a:alpha val="51000"/>
              </a:srgbClr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Content Placeholder 11" descr="A blue and white graphic&#10;&#10;AI-generated content may be incorrect.">
            <a:extLst>
              <a:ext uri="{FF2B5EF4-FFF2-40B4-BE49-F238E27FC236}">
                <a16:creationId xmlns:a16="http://schemas.microsoft.com/office/drawing/2014/main" id="{C0D77BD7-9D2D-7073-8FA6-A59843AF8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07" t="11957"/>
          <a:stretch>
            <a:fillRect/>
          </a:stretch>
        </p:blipFill>
        <p:spPr>
          <a:xfrm>
            <a:off x="1270352" y="1195008"/>
            <a:ext cx="6603295" cy="37123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49AF2AC-F3C6-3EE3-DA06-6D261133F114}"/>
              </a:ext>
            </a:extLst>
          </p:cNvPr>
          <p:cNvSpPr/>
          <p:nvPr/>
        </p:nvSpPr>
        <p:spPr>
          <a:xfrm>
            <a:off x="6479388" y="1882749"/>
            <a:ext cx="449213" cy="15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B858C4C-AEAD-5419-A0D7-ADDAD913AAB0}"/>
              </a:ext>
            </a:extLst>
          </p:cNvPr>
          <p:cNvSpPr/>
          <p:nvPr/>
        </p:nvSpPr>
        <p:spPr>
          <a:xfrm>
            <a:off x="2402332" y="1377863"/>
            <a:ext cx="3390956" cy="156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63796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5" grpId="0" animBg="1"/>
      <p:bldP spid="6" grpId="0" animBg="1"/>
      <p:bldP spid="9" grpId="0" animBg="1"/>
      <p:bldP spid="10" grpId="0" animBg="1"/>
      <p:bldP spid="11" grpId="0" animBg="1"/>
      <p:bldP spid="19" grpId="0" animBg="1"/>
      <p:bldP spid="14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2A5EE-302B-CAD6-0E4E-79530812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4D93DA-D1B4-4E94-06C7-31BE78D37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136226-BA58-1D4E-990E-304C4B51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F8EF32F-F1B9-28D8-E75D-62B5065E0BC1}"/>
              </a:ext>
            </a:extLst>
          </p:cNvPr>
          <p:cNvSpPr txBox="1">
            <a:spLocks/>
          </p:cNvSpPr>
          <p:nvPr/>
        </p:nvSpPr>
        <p:spPr>
          <a:xfrm>
            <a:off x="10510" y="5321565"/>
            <a:ext cx="9144000" cy="807740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400">
                <a:solidFill>
                  <a:srgbClr val="F23F00"/>
                </a:solidFill>
                <a:latin typeface="+mj-lt"/>
              </a:rPr>
              <a:t>The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memory access latency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 of Ramulator 2.0’s model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increases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 </a:t>
            </a:r>
            <a:br>
              <a:rPr lang="en-GB" sz="2400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as the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used memory bandwidth 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and the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write ratio increases</a:t>
            </a:r>
            <a:endParaRPr lang="en-US" sz="2400" b="1">
              <a:solidFill>
                <a:srgbClr val="F23F00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2E16FD7-CFD4-3AC3-3073-65CFDB1D6EEA}"/>
              </a:ext>
            </a:extLst>
          </p:cNvPr>
          <p:cNvSpPr txBox="1"/>
          <p:nvPr/>
        </p:nvSpPr>
        <p:spPr>
          <a:xfrm>
            <a:off x="2144110" y="6390562"/>
            <a:ext cx="574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https://github.com/CMU-SAFARI/ramulator2/tree/mess</a:t>
            </a:r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DC3CD93-D1B5-7CB1-199D-1D4B20339D9F}"/>
              </a:ext>
            </a:extLst>
          </p:cNvPr>
          <p:cNvGrpSpPr/>
          <p:nvPr/>
        </p:nvGrpSpPr>
        <p:grpSpPr>
          <a:xfrm>
            <a:off x="1270353" y="1195008"/>
            <a:ext cx="6603295" cy="3712376"/>
            <a:chOff x="1270353" y="1195008"/>
            <a:chExt cx="6603295" cy="3712376"/>
          </a:xfrm>
        </p:grpSpPr>
        <p:pic>
          <p:nvPicPr>
            <p:cNvPr id="18" name="Content Placeholder 11" descr="A blue and white graphic&#10;&#10;AI-generated content may be incorrect.">
              <a:extLst>
                <a:ext uri="{FF2B5EF4-FFF2-40B4-BE49-F238E27FC236}">
                  <a16:creationId xmlns:a16="http://schemas.microsoft.com/office/drawing/2014/main" id="{D4BFC35C-94B4-46B9-7D0B-E62A2F3A4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07" t="11957"/>
            <a:stretch>
              <a:fillRect/>
            </a:stretch>
          </p:blipFill>
          <p:spPr>
            <a:xfrm>
              <a:off x="1270353" y="1195008"/>
              <a:ext cx="6603295" cy="3712376"/>
            </a:xfrm>
            <a:prstGeom prst="rect">
              <a:avLst/>
            </a:prstGeom>
          </p:spPr>
        </p:pic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40D7CF8-EB27-9921-CEBF-90EB04A4E2DF}"/>
                </a:ext>
              </a:extLst>
            </p:cNvPr>
            <p:cNvSpPr/>
            <p:nvPr/>
          </p:nvSpPr>
          <p:spPr>
            <a:xfrm>
              <a:off x="2298700" y="2349500"/>
              <a:ext cx="3056467" cy="1794933"/>
            </a:xfrm>
            <a:custGeom>
              <a:avLst/>
              <a:gdLst>
                <a:gd name="csX0" fmla="*/ 0 w 3056467"/>
                <a:gd name="csY0" fmla="*/ 1794933 h 1794933"/>
                <a:gd name="csX1" fmla="*/ 1625600 w 3056467"/>
                <a:gd name="csY1" fmla="*/ 1325033 h 1794933"/>
                <a:gd name="csX2" fmla="*/ 2683933 w 3056467"/>
                <a:gd name="csY2" fmla="*/ 850900 h 1794933"/>
                <a:gd name="csX3" fmla="*/ 3056467 w 3056467"/>
                <a:gd name="csY3" fmla="*/ 0 h 17949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056467" h="1794933">
                  <a:moveTo>
                    <a:pt x="0" y="1794933"/>
                  </a:moveTo>
                  <a:cubicBezTo>
                    <a:pt x="589139" y="1638652"/>
                    <a:pt x="1178278" y="1482372"/>
                    <a:pt x="1625600" y="1325033"/>
                  </a:cubicBezTo>
                  <a:cubicBezTo>
                    <a:pt x="2072922" y="1167694"/>
                    <a:pt x="2445455" y="1071739"/>
                    <a:pt x="2683933" y="850900"/>
                  </a:cubicBezTo>
                  <a:cubicBezTo>
                    <a:pt x="2922411" y="630061"/>
                    <a:pt x="2989439" y="315030"/>
                    <a:pt x="3056467" y="0"/>
                  </a:cubicBezTo>
                </a:path>
              </a:pathLst>
            </a:custGeom>
            <a:noFill/>
            <a:ln w="76200">
              <a:solidFill>
                <a:srgbClr val="FF0000">
                  <a:alpha val="51000"/>
                </a:srgbClr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19450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A0BB7-4709-76C7-916D-4D086695C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D0161-F653-841E-34C6-6D531193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D2929-8E7F-6BF8-4905-AB89B0CF1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107E623-50A6-CD57-D629-6B541EC2FDD9}"/>
              </a:ext>
            </a:extLst>
          </p:cNvPr>
          <p:cNvSpPr txBox="1">
            <a:spLocks/>
          </p:cNvSpPr>
          <p:nvPr/>
        </p:nvSpPr>
        <p:spPr>
          <a:xfrm>
            <a:off x="10510" y="5321565"/>
            <a:ext cx="9144000" cy="807740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400">
                <a:solidFill>
                  <a:srgbClr val="F23F00"/>
                </a:solidFill>
                <a:latin typeface="+mj-lt"/>
              </a:rPr>
              <a:t>When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correctly configured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, Ramulator 2.0’s simulated memory system performance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resembles real system characteristics</a:t>
            </a:r>
            <a:endParaRPr lang="en-US" sz="2400" b="1">
              <a:solidFill>
                <a:srgbClr val="F23F00"/>
              </a:solidFill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A9DDD4-D8E0-9567-A09C-BBCB2AED112D}"/>
              </a:ext>
            </a:extLst>
          </p:cNvPr>
          <p:cNvSpPr txBox="1"/>
          <p:nvPr/>
        </p:nvSpPr>
        <p:spPr>
          <a:xfrm>
            <a:off x="2144110" y="6390562"/>
            <a:ext cx="5749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hlinkClick r:id="rId3"/>
              </a:rPr>
              <a:t>https://github.com/CMU-SAFARI/ramulator2/tree/mess</a:t>
            </a: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720105-67E6-63A1-A624-167DDB631205}"/>
              </a:ext>
            </a:extLst>
          </p:cNvPr>
          <p:cNvSpPr/>
          <p:nvPr/>
        </p:nvSpPr>
        <p:spPr>
          <a:xfrm>
            <a:off x="2151550" y="1227820"/>
            <a:ext cx="4547824" cy="6999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ED406D-69B4-B700-30FF-959E634B82C4}"/>
              </a:ext>
            </a:extLst>
          </p:cNvPr>
          <p:cNvSpPr/>
          <p:nvPr/>
        </p:nvSpPr>
        <p:spPr>
          <a:xfrm>
            <a:off x="6041052" y="1863748"/>
            <a:ext cx="449213" cy="1510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B3AC4B-1C11-A523-D197-BF4DD2014124}"/>
              </a:ext>
            </a:extLst>
          </p:cNvPr>
          <p:cNvSpPr/>
          <p:nvPr/>
        </p:nvSpPr>
        <p:spPr>
          <a:xfrm>
            <a:off x="2402332" y="1537568"/>
            <a:ext cx="4164627" cy="272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98D0C39-A8B8-3CEF-DEF7-B589DAE7C835}"/>
              </a:ext>
            </a:extLst>
          </p:cNvPr>
          <p:cNvGrpSpPr/>
          <p:nvPr/>
        </p:nvGrpSpPr>
        <p:grpSpPr>
          <a:xfrm>
            <a:off x="1270353" y="1195008"/>
            <a:ext cx="6603295" cy="3712376"/>
            <a:chOff x="1270353" y="1195008"/>
            <a:chExt cx="6603295" cy="3712376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FEBBF1-FF66-CE15-7EA4-C380ED25E656}"/>
                </a:ext>
              </a:extLst>
            </p:cNvPr>
            <p:cNvGrpSpPr/>
            <p:nvPr/>
          </p:nvGrpSpPr>
          <p:grpSpPr>
            <a:xfrm>
              <a:off x="1270353" y="1195008"/>
              <a:ext cx="6603295" cy="3712376"/>
              <a:chOff x="1270353" y="1195008"/>
              <a:chExt cx="6603295" cy="3712376"/>
            </a:xfrm>
          </p:grpSpPr>
          <p:pic>
            <p:nvPicPr>
              <p:cNvPr id="21" name="Content Placeholder 11" descr="A blue and white graphic&#10;&#10;AI-generated content may be incorrect.">
                <a:extLst>
                  <a:ext uri="{FF2B5EF4-FFF2-40B4-BE49-F238E27FC236}">
                    <a16:creationId xmlns:a16="http://schemas.microsoft.com/office/drawing/2014/main" id="{0A9E6254-130C-2AF8-B567-6A5D6E88EC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6207" t="11957"/>
              <a:stretch>
                <a:fillRect/>
              </a:stretch>
            </p:blipFill>
            <p:spPr>
              <a:xfrm>
                <a:off x="1270353" y="1195008"/>
                <a:ext cx="6603295" cy="3712376"/>
              </a:xfrm>
              <a:prstGeom prst="rect">
                <a:avLst/>
              </a:prstGeom>
            </p:spPr>
          </p:pic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170FED5-1F8C-C76B-4D0C-DEB6E700DB74}"/>
                  </a:ext>
                </a:extLst>
              </p:cNvPr>
              <p:cNvSpPr/>
              <p:nvPr/>
            </p:nvSpPr>
            <p:spPr>
              <a:xfrm>
                <a:off x="2298700" y="2349500"/>
                <a:ext cx="3056467" cy="1794933"/>
              </a:xfrm>
              <a:custGeom>
                <a:avLst/>
                <a:gdLst>
                  <a:gd name="csX0" fmla="*/ 0 w 3056467"/>
                  <a:gd name="csY0" fmla="*/ 1794933 h 1794933"/>
                  <a:gd name="csX1" fmla="*/ 1625600 w 3056467"/>
                  <a:gd name="csY1" fmla="*/ 1325033 h 1794933"/>
                  <a:gd name="csX2" fmla="*/ 2683933 w 3056467"/>
                  <a:gd name="csY2" fmla="*/ 850900 h 1794933"/>
                  <a:gd name="csX3" fmla="*/ 3056467 w 3056467"/>
                  <a:gd name="csY3" fmla="*/ 0 h 17949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3056467" h="1794933">
                    <a:moveTo>
                      <a:pt x="0" y="1794933"/>
                    </a:moveTo>
                    <a:cubicBezTo>
                      <a:pt x="589139" y="1638652"/>
                      <a:pt x="1178278" y="1482372"/>
                      <a:pt x="1625600" y="1325033"/>
                    </a:cubicBezTo>
                    <a:cubicBezTo>
                      <a:pt x="2072922" y="1167694"/>
                      <a:pt x="2445455" y="1071739"/>
                      <a:pt x="2683933" y="850900"/>
                    </a:cubicBezTo>
                    <a:cubicBezTo>
                      <a:pt x="2922411" y="630061"/>
                      <a:pt x="2989439" y="315030"/>
                      <a:pt x="3056467" y="0"/>
                    </a:cubicBezTo>
                  </a:path>
                </a:pathLst>
              </a:custGeom>
              <a:noFill/>
              <a:ln w="76200">
                <a:solidFill>
                  <a:srgbClr val="FF0000">
                    <a:alpha val="51000"/>
                  </a:srgbClr>
                </a:solidFill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3605769-4899-8F8C-643E-5993161E90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11900" y="1612900"/>
              <a:ext cx="616701" cy="1595967"/>
            </a:xfrm>
            <a:prstGeom prst="straightConnector1">
              <a:avLst/>
            </a:prstGeom>
            <a:ln w="76200">
              <a:solidFill>
                <a:srgbClr val="FF0000">
                  <a:alpha val="5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616046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AD362-A196-FEF4-6B6B-03D813384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1BF54-7B35-B191-FC4E-1262C099C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C9C20B-6D71-EB80-5137-9A82D07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0FB7724-6F89-2730-62DE-59A7F069AE2A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>
                <a:solidFill>
                  <a:srgbClr val="D67F00"/>
                </a:solidFill>
                <a:latin typeface="+mj-lt"/>
              </a:rPr>
              <a:t>Analysis of the Evaluation of </a:t>
            </a:r>
            <a:r>
              <a:rPr lang="en-US" sz="3200" b="1" err="1">
                <a:solidFill>
                  <a:srgbClr val="D67F00"/>
                </a:solidFill>
                <a:latin typeface="+mj-lt"/>
              </a:rPr>
              <a:t>Ramulator</a:t>
            </a:r>
            <a:r>
              <a:rPr lang="en-US" sz="3200" b="1">
                <a:solidFill>
                  <a:srgbClr val="D67F00"/>
                </a:solidFill>
                <a:latin typeface="+mj-lt"/>
              </a:rPr>
              <a:t> 2.0</a:t>
            </a:r>
            <a:br>
              <a:rPr lang="en-US" sz="3200" b="1">
                <a:solidFill>
                  <a:srgbClr val="D67F00"/>
                </a:solidFill>
                <a:latin typeface="+mj-lt"/>
              </a:rPr>
            </a:br>
            <a:r>
              <a:rPr lang="en-US" sz="3200" b="1">
                <a:solidFill>
                  <a:srgbClr val="D67F00"/>
                </a:solidFill>
                <a:latin typeface="+mj-lt"/>
              </a:rPr>
              <a:t>in the Mess Paper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560796-2A27-D8EB-0C1E-A0A9524C0933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>
                <a:solidFill>
                  <a:srgbClr val="D67F00"/>
                </a:solidFill>
                <a:latin typeface="+mj-lt"/>
              </a:rPr>
              <a:t>Analysis of the Evaluation of DAMOV </a:t>
            </a:r>
            <a:br>
              <a:rPr lang="en-US" sz="3200" b="1">
                <a:latin typeface="+mj-lt"/>
              </a:rPr>
            </a:br>
            <a:r>
              <a:rPr lang="en-US" sz="3200" b="1">
                <a:solidFill>
                  <a:srgbClr val="D67F00"/>
                </a:solidFill>
                <a:latin typeface="+mj-lt"/>
              </a:rPr>
              <a:t>in the Mess Paper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555F522-623D-C1E1-83E5-31E69F9E4AF6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 err="1">
                <a:solidFill>
                  <a:srgbClr val="D67F00"/>
                </a:solidFill>
                <a:latin typeface="+mj-lt"/>
              </a:rPr>
              <a:t>Ramulator</a:t>
            </a:r>
            <a:r>
              <a:rPr lang="en-US" sz="3200" b="1">
                <a:solidFill>
                  <a:srgbClr val="D67F00"/>
                </a:solidFill>
                <a:latin typeface="+mj-lt"/>
              </a:rPr>
              <a:t> 2.0 and DAMOV Best Practices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EB1208-7895-FE10-C711-B23E9D9BE57F}"/>
              </a:ext>
            </a:extLst>
          </p:cNvPr>
          <p:cNvSpPr/>
          <p:nvPr/>
        </p:nvSpPr>
        <p:spPr>
          <a:xfrm flipV="1">
            <a:off x="147115" y="1182392"/>
            <a:ext cx="8737803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A187FB-1C55-CC03-9C57-4940E7393079}"/>
              </a:ext>
            </a:extLst>
          </p:cNvPr>
          <p:cNvSpPr/>
          <p:nvPr/>
        </p:nvSpPr>
        <p:spPr>
          <a:xfrm flipV="1">
            <a:off x="147114" y="4540736"/>
            <a:ext cx="8645169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53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84429-6F9B-F513-29D9-B02EB2F32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DAMOV: A Simulation Framework for </a:t>
            </a:r>
            <a:r>
              <a:rPr lang="en-US" err="1"/>
              <a:t>PiM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CFF618-7B6D-8142-2FBA-263E10B419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DAMOV integrates ZSim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[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ea typeface="+mj-lt"/>
                <a:cs typeface="+mj-lt"/>
              </a:rPr>
              <a:t>Sanchez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+, ISCA'13]</a:t>
            </a:r>
            <a:r>
              <a:rPr lang="en-US">
                <a:solidFill>
                  <a:srgbClr val="FF0000"/>
                </a:solidFill>
              </a:rPr>
              <a:t> </a:t>
            </a:r>
            <a:r>
              <a:rPr lang="en-US"/>
              <a:t>with </a:t>
            </a:r>
            <a:r>
              <a:rPr lang="en-US" err="1"/>
              <a:t>Ramulator</a:t>
            </a:r>
            <a:r>
              <a:rPr lang="en-US"/>
              <a:t>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  <a:cs typeface="Arial"/>
              </a:rPr>
              <a:t>[Kim+, CAL'15]</a:t>
            </a:r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/>
              <a:t>Enables evaluating </a:t>
            </a:r>
            <a:r>
              <a:rPr lang="en-US">
                <a:solidFill>
                  <a:srgbClr val="316CE3"/>
                </a:solidFill>
              </a:rPr>
              <a:t>emerging</a:t>
            </a:r>
            <a:r>
              <a:rPr lang="en-US"/>
              <a:t> </a:t>
            </a:r>
            <a:r>
              <a:rPr lang="en-US">
                <a:solidFill>
                  <a:srgbClr val="316CE3"/>
                </a:solidFill>
              </a:rPr>
              <a:t>processing-in-memory architectures</a:t>
            </a:r>
            <a:r>
              <a:rPr lang="en-US"/>
              <a:t> </a:t>
            </a:r>
            <a:br>
              <a:rPr lang="en-US"/>
            </a:br>
            <a:endParaRPr lang="en-US">
              <a:solidFill>
                <a:srgbClr val="316CE3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9480A-D940-3856-CD80-64A28A1E2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20</a:t>
            </a:fld>
            <a:endParaRPr lang="tr-T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BF6F23-A394-4DD3-8C52-5C733C7EE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46" y="2033004"/>
            <a:ext cx="7006975" cy="35121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742688-8186-3478-E60A-6BF8AECE8656}"/>
              </a:ext>
            </a:extLst>
          </p:cNvPr>
          <p:cNvSpPr txBox="1"/>
          <p:nvPr/>
        </p:nvSpPr>
        <p:spPr>
          <a:xfrm>
            <a:off x="1356189" y="5800352"/>
            <a:ext cx="6349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+mj-lt"/>
                <a:hlinkClick r:id="rId4"/>
              </a:rPr>
              <a:t>https://github.com/CMU-SAFARI/DAMOV</a:t>
            </a:r>
            <a:endParaRPr lang="en-US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27373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B00BB-133C-8D81-A690-0CC4D3C78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Mess Paper's Evaluation of DAMOV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79DC4A2-D9CE-863E-241E-0313A09934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" t="3868" r="50054" b="65146"/>
          <a:stretch>
            <a:fillRect/>
          </a:stretch>
        </p:blipFill>
        <p:spPr>
          <a:xfrm>
            <a:off x="99051" y="1940545"/>
            <a:ext cx="4349320" cy="27880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9761F-94E3-7C35-A759-00C6E1DF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5767FF-86D8-7809-132B-863191E4FDAD}"/>
              </a:ext>
            </a:extLst>
          </p:cNvPr>
          <p:cNvSpPr txBox="1"/>
          <p:nvPr/>
        </p:nvSpPr>
        <p:spPr>
          <a:xfrm>
            <a:off x="99051" y="1375815"/>
            <a:ext cx="4349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latin typeface="+mj-lt"/>
              </a:rPr>
              <a:t>Mess Real System </a:t>
            </a:r>
            <a:br>
              <a:rPr lang="en-US" sz="2000">
                <a:latin typeface="+mj-lt"/>
              </a:rPr>
            </a:br>
            <a:r>
              <a:rPr lang="en-US" sz="2000">
                <a:latin typeface="+mj-lt"/>
              </a:rPr>
              <a:t>(claimed by the Mess paper)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C6AB50E-2BE3-8252-D5F1-EBE65B6D8D9C}"/>
              </a:ext>
            </a:extLst>
          </p:cNvPr>
          <p:cNvGrpSpPr/>
          <p:nvPr/>
        </p:nvGrpSpPr>
        <p:grpSpPr>
          <a:xfrm>
            <a:off x="4777047" y="1375815"/>
            <a:ext cx="4366953" cy="3262490"/>
            <a:chOff x="4777047" y="1375815"/>
            <a:chExt cx="4366953" cy="326249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FFA9100-9DD6-0AD2-2868-3AE73B3CA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68642"/>
            <a:stretch>
              <a:fillRect/>
            </a:stretch>
          </p:blipFill>
          <p:spPr>
            <a:xfrm>
              <a:off x="4777047" y="1850233"/>
              <a:ext cx="4366953" cy="2788072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E5C023F-FF2C-561C-29A8-E25A181950FC}"/>
                </a:ext>
              </a:extLst>
            </p:cNvPr>
            <p:cNvSpPr txBox="1"/>
            <p:nvPr/>
          </p:nvSpPr>
          <p:spPr>
            <a:xfrm>
              <a:off x="4777047" y="1375815"/>
              <a:ext cx="434932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>
                  <a:latin typeface="+mj-lt"/>
                </a:rPr>
                <a:t>Mess DAMOV</a:t>
              </a:r>
              <a:br>
                <a:rPr lang="en-US" sz="2000">
                  <a:latin typeface="+mj-lt"/>
                </a:rPr>
              </a:br>
              <a:r>
                <a:rPr lang="en-US" sz="2000">
                  <a:latin typeface="+mj-lt"/>
                </a:rPr>
                <a:t>(claimed by the Mess paper)</a:t>
              </a:r>
            </a:p>
          </p:txBody>
        </p:sp>
      </p:grp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C2B51D9-472E-3877-CDEE-CC1F0E53EE6B}"/>
              </a:ext>
            </a:extLst>
          </p:cNvPr>
          <p:cNvSpPr txBox="1">
            <a:spLocks/>
          </p:cNvSpPr>
          <p:nvPr/>
        </p:nvSpPr>
        <p:spPr>
          <a:xfrm>
            <a:off x="0" y="5297454"/>
            <a:ext cx="9144000" cy="830996"/>
          </a:xfrm>
          <a:prstGeom prst="rect">
            <a:avLst/>
          </a:prstGeom>
          <a:solidFill>
            <a:srgbClr val="FFEDE7"/>
          </a:solidFill>
          <a:ln w="28575">
            <a:solidFill>
              <a:srgbClr val="F23F0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>
                <a:solidFill>
                  <a:srgbClr val="F23F00"/>
                </a:solidFill>
                <a:latin typeface="+mj-lt"/>
              </a:rPr>
              <a:t>DAMOV results in the Mess paper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use incorrect simulation statistics </a:t>
            </a:r>
            <a:br>
              <a:rPr lang="en-GB" sz="2400" b="1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that are unrelated to the simulated DRAM performance</a:t>
            </a:r>
            <a:endParaRPr lang="en-US" sz="2400">
              <a:solidFill>
                <a:srgbClr val="F23F00"/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6666E59-AC77-FB11-841D-D83D11CFA91A}"/>
              </a:ext>
            </a:extLst>
          </p:cNvPr>
          <p:cNvGrpSpPr/>
          <p:nvPr/>
        </p:nvGrpSpPr>
        <p:grpSpPr>
          <a:xfrm>
            <a:off x="5486400" y="3244269"/>
            <a:ext cx="3153986" cy="400110"/>
            <a:chOff x="5624148" y="2872537"/>
            <a:chExt cx="3153986" cy="40011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631E7A6-6AD2-6638-149E-E9F56846EDE4}"/>
                </a:ext>
              </a:extLst>
            </p:cNvPr>
            <p:cNvCxnSpPr>
              <a:cxnSpLocks/>
            </p:cNvCxnSpPr>
            <p:nvPr/>
          </p:nvCxnSpPr>
          <p:spPr>
            <a:xfrm>
              <a:off x="5624148" y="3246120"/>
              <a:ext cx="3131433" cy="0"/>
            </a:xfrm>
            <a:prstGeom prst="straightConnector1">
              <a:avLst/>
            </a:prstGeom>
            <a:ln w="28575">
              <a:solidFill>
                <a:srgbClr val="FF5F25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0BA47F-B92D-8685-3107-98A59DF50C04}"/>
                </a:ext>
              </a:extLst>
            </p:cNvPr>
            <p:cNvSpPr txBox="1"/>
            <p:nvPr/>
          </p:nvSpPr>
          <p:spPr>
            <a:xfrm>
              <a:off x="5646701" y="2872537"/>
              <a:ext cx="31314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i="1">
                  <a:solidFill>
                    <a:srgbClr val="F23F00"/>
                  </a:solidFill>
                  <a:latin typeface="+mj-lt"/>
                </a:rPr>
                <a:t>constant latency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1626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54B34-264D-B651-3369-DBA51F67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Analysis of the Evaluation of DAMOV</a:t>
            </a:r>
            <a:br>
              <a:rPr lang="en-GB" sz="3200"/>
            </a:br>
            <a:r>
              <a:rPr lang="en-GB" sz="3200"/>
              <a:t>in the Mess Paper</a:t>
            </a:r>
            <a:endParaRPr lang="en-US" sz="32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9956A-3742-CDF3-69F1-DE4B193E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A5DE93-26F5-D06A-C390-82013C2B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AFC5AE4-833A-FA38-E15F-D5EB19CAA082}"/>
              </a:ext>
            </a:extLst>
          </p:cNvPr>
          <p:cNvSpPr/>
          <p:nvPr/>
        </p:nvSpPr>
        <p:spPr>
          <a:xfrm>
            <a:off x="99051" y="5039191"/>
            <a:ext cx="8894618" cy="1135434"/>
          </a:xfrm>
          <a:prstGeom prst="roundRect">
            <a:avLst>
              <a:gd name="adj" fmla="val 0"/>
            </a:avLst>
          </a:prstGeom>
          <a:solidFill>
            <a:srgbClr val="E28700"/>
          </a:solidFill>
          <a:ln w="19050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+mj-lt"/>
              </a:rPr>
              <a:t>We independently evaluate DAMOV by executing the Mess benchmark</a:t>
            </a:r>
            <a:br>
              <a:rPr lang="en-US" sz="2000" b="1">
                <a:solidFill>
                  <a:schemeClr val="bg1"/>
                </a:solidFill>
                <a:latin typeface="+mj-lt"/>
              </a:rPr>
            </a:br>
            <a:r>
              <a:rPr lang="en-US" sz="2000" b="1">
                <a:solidFill>
                  <a:schemeClr val="bg1"/>
                </a:solidFill>
                <a:latin typeface="+mj-lt"/>
              </a:rPr>
              <a:t>and adding missing pieces to the artifact in a best-guess manner </a:t>
            </a:r>
            <a:br>
              <a:rPr lang="en-US" sz="2000" b="1">
                <a:solidFill>
                  <a:schemeClr val="bg1"/>
                </a:solidFill>
                <a:latin typeface="+mj-lt"/>
              </a:rPr>
            </a:br>
            <a:r>
              <a:rPr lang="en-US" sz="2000" b="1">
                <a:solidFill>
                  <a:schemeClr val="bg1"/>
                </a:solidFill>
                <a:latin typeface="+mj-lt"/>
              </a:rPr>
              <a:t>and measure the </a:t>
            </a:r>
            <a:r>
              <a:rPr lang="en-GB" sz="2000" b="1">
                <a:solidFill>
                  <a:schemeClr val="bg1"/>
                </a:solidFill>
                <a:latin typeface="+mj-lt"/>
              </a:rPr>
              <a:t>used bandwidth statistics reported by Ramulator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31BEB5D-3D0D-0922-6EB6-DA7EB827A2B9}"/>
              </a:ext>
            </a:extLst>
          </p:cNvPr>
          <p:cNvGrpSpPr/>
          <p:nvPr/>
        </p:nvGrpSpPr>
        <p:grpSpPr>
          <a:xfrm>
            <a:off x="99051" y="1093190"/>
            <a:ext cx="8894618" cy="1801718"/>
            <a:chOff x="99051" y="1093190"/>
            <a:chExt cx="8894618" cy="1801718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645540D1-5369-B6B5-6998-FF14F9269CC7}"/>
                </a:ext>
              </a:extLst>
            </p:cNvPr>
            <p:cNvSpPr/>
            <p:nvPr/>
          </p:nvSpPr>
          <p:spPr>
            <a:xfrm>
              <a:off x="99051" y="1093190"/>
              <a:ext cx="8894618" cy="1801718"/>
            </a:xfrm>
            <a:prstGeom prst="roundRect">
              <a:avLst>
                <a:gd name="adj" fmla="val 7122"/>
              </a:avLst>
            </a:prstGeom>
            <a:solidFill>
              <a:srgbClr val="FFEBCD"/>
            </a:solidFill>
            <a:ln w="57150">
              <a:solidFill>
                <a:srgbClr val="FFAE3C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80000"/>
                </a:lnSpc>
              </a:pPr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EF71E00-1125-1A8B-7907-C9EFB6E759D3}"/>
                </a:ext>
              </a:extLst>
            </p:cNvPr>
            <p:cNvSpPr txBox="1"/>
            <p:nvPr/>
          </p:nvSpPr>
          <p:spPr>
            <a:xfrm>
              <a:off x="754833" y="1182005"/>
              <a:ext cx="8238836" cy="16189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>
                  <a:solidFill>
                    <a:srgbClr val="E28700"/>
                  </a:solidFill>
                  <a:latin typeface="+mj-lt"/>
                </a:rPr>
                <a:t>Reproducibility Issues:</a:t>
              </a:r>
            </a:p>
            <a:p>
              <a:r>
                <a:rPr lang="en-US" sz="2000">
                  <a:solidFill>
                    <a:srgbClr val="E28700"/>
                  </a:solidFill>
                  <a:latin typeface="+mj-lt"/>
                </a:rPr>
                <a:t>We could not reproduce any DAMOV results in the Mess paper, using the Mess paper's artifact due to:</a:t>
              </a:r>
            </a:p>
            <a:p>
              <a:pPr marL="457200" indent="-457200">
                <a:buFont typeface="+mj-lt"/>
                <a:buAutoNum type="alphaLcParenR"/>
              </a:pPr>
              <a:r>
                <a:rPr lang="en-US" sz="2000">
                  <a:solidFill>
                    <a:srgbClr val="E28700"/>
                  </a:solidFill>
                  <a:latin typeface="+mj-lt"/>
                </a:rPr>
                <a:t>​</a:t>
              </a:r>
              <a:r>
                <a:rPr lang="en-US" sz="2000" b="1">
                  <a:solidFill>
                    <a:srgbClr val="E28700"/>
                  </a:solidFill>
                  <a:latin typeface="+mj-lt"/>
                </a:rPr>
                <a:t>Missing source code and configurations </a:t>
              </a:r>
              <a:r>
                <a:rPr lang="en-US" sz="2000">
                  <a:solidFill>
                    <a:srgbClr val="E28700"/>
                  </a:solidFill>
                  <a:latin typeface="+mj-lt"/>
                </a:rPr>
                <a:t>of Ramulator</a:t>
              </a:r>
            </a:p>
            <a:p>
              <a:pPr marL="457200" indent="-457200">
                <a:buFont typeface="+mj-lt"/>
                <a:buAutoNum type="alphaLcParenR"/>
              </a:pPr>
              <a:r>
                <a:rPr lang="en-US" sz="2000">
                  <a:solidFill>
                    <a:srgbClr val="E28700"/>
                  </a:solidFill>
                  <a:latin typeface="+mj-lt"/>
                </a:rPr>
                <a:t>Rigid </a:t>
              </a:r>
              <a:r>
                <a:rPr lang="en-US" sz="2000" b="1">
                  <a:solidFill>
                    <a:srgbClr val="E28700"/>
                  </a:solidFill>
                  <a:latin typeface="+mj-lt"/>
                </a:rPr>
                <a:t>assertion failure</a:t>
              </a:r>
              <a:r>
                <a:rPr lang="en-US" sz="2000">
                  <a:solidFill>
                    <a:srgbClr val="E28700"/>
                  </a:solidFill>
                  <a:latin typeface="+mj-lt"/>
                </a:rPr>
                <a:t> according to the </a:t>
              </a:r>
              <a:r>
                <a:rPr lang="en-US" sz="2000" err="1">
                  <a:solidFill>
                    <a:srgbClr val="E28700"/>
                  </a:solidFill>
                  <a:latin typeface="+mj-lt"/>
                </a:rPr>
                <a:t>ZSim</a:t>
              </a:r>
              <a:r>
                <a:rPr lang="en-US" sz="2000">
                  <a:solidFill>
                    <a:srgbClr val="E28700"/>
                  </a:solidFill>
                  <a:latin typeface="+mj-lt"/>
                </a:rPr>
                <a:t> configurations</a:t>
              </a:r>
              <a:endParaRPr lang="en-US" sz="20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EF00839-07A1-06FA-9EDD-D01FDAD4EE54}"/>
                </a:ext>
              </a:extLst>
            </p:cNvPr>
            <p:cNvSpPr txBox="1"/>
            <p:nvPr/>
          </p:nvSpPr>
          <p:spPr>
            <a:xfrm>
              <a:off x="180034" y="1511082"/>
              <a:ext cx="574799" cy="92333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>
                  <a:solidFill>
                    <a:srgbClr val="FFAE3C">
                      <a:alpha val="80000"/>
                    </a:srgbClr>
                  </a:solidFill>
                  <a:latin typeface="+mj-lt"/>
                </a:rPr>
                <a:t>1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94C2F6-C962-9FB4-1E0A-7F4165766D87}"/>
              </a:ext>
            </a:extLst>
          </p:cNvPr>
          <p:cNvGrpSpPr/>
          <p:nvPr/>
        </p:nvGrpSpPr>
        <p:grpSpPr>
          <a:xfrm>
            <a:off x="99051" y="3089826"/>
            <a:ext cx="8894618" cy="1754446"/>
            <a:chOff x="99051" y="3089826"/>
            <a:chExt cx="8894618" cy="175444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2C99FF9B-7FE5-BCC9-0F7F-9CF5E183B6E1}"/>
                </a:ext>
              </a:extLst>
            </p:cNvPr>
            <p:cNvSpPr/>
            <p:nvPr/>
          </p:nvSpPr>
          <p:spPr>
            <a:xfrm>
              <a:off x="99051" y="3089826"/>
              <a:ext cx="8894618" cy="1754446"/>
            </a:xfrm>
            <a:prstGeom prst="roundRect">
              <a:avLst>
                <a:gd name="adj" fmla="val 7122"/>
              </a:avLst>
            </a:prstGeom>
            <a:solidFill>
              <a:srgbClr val="FFEDE7"/>
            </a:solidFill>
            <a:ln w="57150">
              <a:solidFill>
                <a:srgbClr val="FF5F25">
                  <a:alpha val="8000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>
                <a:lnSpc>
                  <a:spcPct val="80000"/>
                </a:lnSpc>
              </a:pPr>
              <a:endParaRPr lang="en-US" sz="2000">
                <a:solidFill>
                  <a:srgbClr val="F23F00"/>
                </a:solidFill>
                <a:latin typeface="+mj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00AD42-8DCE-73BB-69B7-00DC00F69A53}"/>
                </a:ext>
              </a:extLst>
            </p:cNvPr>
            <p:cNvSpPr txBox="1"/>
            <p:nvPr/>
          </p:nvSpPr>
          <p:spPr>
            <a:xfrm>
              <a:off x="754833" y="3174972"/>
              <a:ext cx="8238836" cy="161890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400" b="1">
                  <a:solidFill>
                    <a:srgbClr val="F23F00"/>
                  </a:solidFill>
                  <a:latin typeface="+mj-lt"/>
                </a:rPr>
                <a:t>Technical Simulator Usage Errors:</a:t>
              </a:r>
            </a:p>
            <a:p>
              <a:pPr marL="457200" indent="-457200">
                <a:buFont typeface="+mj-lt"/>
                <a:buAutoNum type="alphaLcParenR"/>
              </a:pPr>
              <a:r>
                <a:rPr lang="en-US" sz="2000">
                  <a:solidFill>
                    <a:srgbClr val="F23F00"/>
                  </a:solidFill>
                  <a:latin typeface="+mj-lt"/>
                </a:rPr>
                <a:t>Uses two </a:t>
              </a:r>
              <a:r>
                <a:rPr lang="en-US" sz="2000" err="1">
                  <a:solidFill>
                    <a:srgbClr val="F23F00"/>
                  </a:solidFill>
                  <a:latin typeface="+mj-lt"/>
                </a:rPr>
                <a:t>ZSim</a:t>
              </a:r>
              <a:r>
                <a:rPr lang="en-US" sz="2000">
                  <a:solidFill>
                    <a:srgbClr val="F23F00"/>
                  </a:solidFill>
                  <a:latin typeface="+mj-lt"/>
                </a:rPr>
                <a:t> statistics for DRAM latency: </a:t>
              </a:r>
              <a:r>
                <a:rPr lang="en-US" sz="2000" b="1" err="1">
                  <a:solidFill>
                    <a:srgbClr val="F23F00"/>
                  </a:solidFill>
                  <a:latin typeface="+mj-lt"/>
                </a:rPr>
                <a:t>latGETnl</a:t>
              </a:r>
              <a:r>
                <a:rPr lang="en-US" sz="2000">
                  <a:solidFill>
                    <a:srgbClr val="F23F00"/>
                  </a:solidFill>
                  <a:latin typeface="+mj-lt"/>
                </a:rPr>
                <a:t> and </a:t>
              </a:r>
              <a:r>
                <a:rPr lang="en-US" sz="2000" b="1" err="1">
                  <a:solidFill>
                    <a:srgbClr val="F23F00"/>
                  </a:solidFill>
                  <a:latin typeface="+mj-lt"/>
                </a:rPr>
                <a:t>mGETs</a:t>
              </a:r>
              <a:r>
                <a:rPr lang="en-US" sz="2000">
                  <a:solidFill>
                    <a:srgbClr val="F23F00"/>
                  </a:solidFill>
                  <a:latin typeface="+mj-lt"/>
                </a:rPr>
                <a:t> </a:t>
              </a:r>
              <a:br>
                <a:rPr lang="en-US" sz="2000">
                  <a:solidFill>
                    <a:srgbClr val="F23F00"/>
                  </a:solidFill>
                  <a:latin typeface="+mj-lt"/>
                </a:rPr>
              </a:br>
              <a:r>
                <a:rPr lang="en-US" sz="2000">
                  <a:solidFill>
                    <a:srgbClr val="F23F00"/>
                  </a:solidFill>
                  <a:latin typeface="+mj-lt"/>
                </a:rPr>
                <a:t>from the L1-D cache</a:t>
              </a:r>
            </a:p>
            <a:p>
              <a:pPr marL="457200" indent="-457200">
                <a:buFont typeface="+mj-lt"/>
                <a:buAutoNum type="alphaLcParenR"/>
              </a:pPr>
              <a:r>
                <a:rPr lang="en-US" sz="2000">
                  <a:solidFill>
                    <a:srgbClr val="F23F00"/>
                  </a:solidFill>
                  <a:latin typeface="+mj-lt"/>
                </a:rPr>
                <a:t>These statistics are </a:t>
              </a:r>
              <a:r>
                <a:rPr lang="en-US" sz="2000" b="1">
                  <a:solidFill>
                    <a:srgbClr val="F23F00"/>
                  </a:solidFill>
                  <a:latin typeface="+mj-lt"/>
                </a:rPr>
                <a:t>not Ramulator statistics</a:t>
              </a:r>
              <a:r>
                <a:rPr lang="en-US" sz="2000">
                  <a:solidFill>
                    <a:srgbClr val="F23F00"/>
                  </a:solidFill>
                  <a:latin typeface="+mj-lt"/>
                </a:rPr>
                <a:t> and </a:t>
              </a:r>
              <a:br>
                <a:rPr lang="en-US" sz="2000">
                  <a:solidFill>
                    <a:srgbClr val="F23F00"/>
                  </a:solidFill>
                  <a:latin typeface="+mj-lt"/>
                </a:rPr>
              </a:br>
              <a:r>
                <a:rPr lang="en-US" sz="2000" b="1">
                  <a:solidFill>
                    <a:srgbClr val="F23F00"/>
                  </a:solidFill>
                  <a:latin typeface="+mj-lt"/>
                </a:rPr>
                <a:t>does not reflect simulated DRAM latency</a:t>
              </a:r>
              <a:r>
                <a:rPr lang="en-US" sz="2000">
                  <a:solidFill>
                    <a:srgbClr val="F23F00"/>
                  </a:solidFill>
                  <a:latin typeface="+mj-lt"/>
                </a:rPr>
                <a:t> from Ramulator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C60D3F6-C90D-37EF-1A41-306E025D458B}"/>
                </a:ext>
              </a:extLst>
            </p:cNvPr>
            <p:cNvSpPr txBox="1"/>
            <p:nvPr/>
          </p:nvSpPr>
          <p:spPr>
            <a:xfrm>
              <a:off x="180033" y="3506342"/>
              <a:ext cx="574799" cy="92333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>
                  <a:solidFill>
                    <a:srgbClr val="FF5F25">
                      <a:alpha val="80000"/>
                    </a:srgbClr>
                  </a:solidFill>
                  <a:latin typeface="+mj-lt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339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9A54B-E5F8-A030-5B0D-FA9F0BE61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Our Key DAMOV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2A2D1-9069-71B7-A411-5C57061D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E17223C-B126-DB96-FE59-360753E58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1FA2AF-AEA2-8BE0-47D3-CA4617592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/>
          <a:stretch>
            <a:fillRect/>
          </a:stretch>
        </p:blipFill>
        <p:spPr>
          <a:xfrm>
            <a:off x="940970" y="1182518"/>
            <a:ext cx="7503626" cy="4183264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76E7029-F7C6-EC78-C2BB-1770E40392C7}"/>
              </a:ext>
            </a:extLst>
          </p:cNvPr>
          <p:cNvSpPr txBox="1">
            <a:spLocks/>
          </p:cNvSpPr>
          <p:nvPr/>
        </p:nvSpPr>
        <p:spPr>
          <a:xfrm>
            <a:off x="-8540" y="5427864"/>
            <a:ext cx="9144000" cy="807740"/>
          </a:xfrm>
          <a:prstGeom prst="rect">
            <a:avLst/>
          </a:prstGeom>
          <a:solidFill>
            <a:srgbClr val="FFEDE7"/>
          </a:solidFill>
          <a:ln w="28575">
            <a:solidFill>
              <a:srgbClr val="F23F0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GB" sz="2400">
                <a:solidFill>
                  <a:srgbClr val="F23F00"/>
                </a:solidFill>
                <a:latin typeface="+mj-lt"/>
              </a:rPr>
              <a:t>When correct statistics are used, DAMOV's memory access latency</a:t>
            </a:r>
            <a:br>
              <a:rPr lang="en-GB" sz="2400">
                <a:solidFill>
                  <a:srgbClr val="F23F00"/>
                </a:solidFill>
                <a:latin typeface="+mj-lt"/>
              </a:rPr>
            </a:br>
            <a:r>
              <a:rPr lang="en-GB" sz="2400">
                <a:solidFill>
                  <a:srgbClr val="F23F00"/>
                </a:solidFill>
                <a:latin typeface="+mj-lt"/>
              </a:rPr>
              <a:t> is </a:t>
            </a:r>
            <a:r>
              <a:rPr lang="en-GB" sz="2400" b="1" i="1">
                <a:solidFill>
                  <a:srgbClr val="F23F00"/>
                </a:solidFill>
                <a:latin typeface="+mj-lt"/>
              </a:rPr>
              <a:t>not 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constant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,</a:t>
            </a:r>
            <a:r>
              <a:rPr lang="en-GB" sz="2400" b="1">
                <a:solidFill>
                  <a:srgbClr val="F23F00"/>
                </a:solidFill>
                <a:latin typeface="+mj-lt"/>
              </a:rPr>
              <a:t> </a:t>
            </a:r>
            <a:r>
              <a:rPr lang="en-GB" sz="2400">
                <a:solidFill>
                  <a:srgbClr val="F23F00"/>
                </a:solidFill>
                <a:latin typeface="+mj-lt"/>
              </a:rPr>
              <a:t>in contrast to the claims of the Mess paper</a:t>
            </a:r>
            <a:endParaRPr lang="en-US" sz="2400">
              <a:solidFill>
                <a:srgbClr val="F23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8551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12070-39B3-242E-AD9E-EED6EE52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E3D20-9EE3-8E84-2382-FD5F0A9EC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More in the Paper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AD2E0-FC60-99BA-7EE7-66139B570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70874E2-8725-F2BC-7FF9-8ECED58B09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02" y="5755279"/>
            <a:ext cx="9143999" cy="5439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>
                <a:hlinkClick r:id="rId3"/>
              </a:rPr>
              <a:t>https://arxiv.org/pdf/2510.15744</a:t>
            </a:r>
            <a:endParaRPr lang="en-US" sz="32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0307C7-730F-291D-ED83-B08A40E5B8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36" y="1549818"/>
            <a:ext cx="8805333" cy="38361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68A46AE-D734-E574-6790-46C1E925347B}"/>
              </a:ext>
            </a:extLst>
          </p:cNvPr>
          <p:cNvSpPr txBox="1"/>
          <p:nvPr/>
        </p:nvSpPr>
        <p:spPr>
          <a:xfrm>
            <a:off x="7008341" y="5385947"/>
            <a:ext cx="32640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* Equal contribution</a:t>
            </a:r>
          </a:p>
        </p:txBody>
      </p:sp>
    </p:spTree>
    <p:extLst>
      <p:ext uri="{BB962C8B-B14F-4D97-AF65-F5344CB8AC3E}">
        <p14:creationId xmlns:p14="http://schemas.microsoft.com/office/powerpoint/2010/main" val="1998951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3296A-5EF6-E408-BC23-A4BBD5C8D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 is Open Source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528C3-3000-0E43-18E8-28D6B80DF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C8948DF-EC0C-9497-F435-F43601FA31C5}"/>
              </a:ext>
            </a:extLst>
          </p:cNvPr>
          <p:cNvSpPr txBox="1">
            <a:spLocks/>
          </p:cNvSpPr>
          <p:nvPr/>
        </p:nvSpPr>
        <p:spPr>
          <a:xfrm>
            <a:off x="192241" y="5888507"/>
            <a:ext cx="9143999" cy="543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>
                <a:hlinkClick r:id="rId3"/>
              </a:rPr>
              <a:t>https://github.com/CMU-SAFARI/Cleaning-up-the-Mess</a:t>
            </a:r>
            <a:endParaRPr lang="en-US" sz="32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6685A90-A398-C8E0-8101-F81B299DAFCA}"/>
              </a:ext>
            </a:extLst>
          </p:cNvPr>
          <p:cNvGrpSpPr/>
          <p:nvPr/>
        </p:nvGrpSpPr>
        <p:grpSpPr>
          <a:xfrm>
            <a:off x="2033126" y="1343545"/>
            <a:ext cx="6607260" cy="4247658"/>
            <a:chOff x="1" y="1303056"/>
            <a:chExt cx="6804079" cy="437418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4B2398-E795-F148-BF11-D3F0D0562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25590"/>
            <a:stretch>
              <a:fillRect/>
            </a:stretch>
          </p:blipFill>
          <p:spPr>
            <a:xfrm>
              <a:off x="1" y="1303056"/>
              <a:ext cx="6804079" cy="437418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522179E-286E-D7CF-4F71-92EE9F65B74A}"/>
                </a:ext>
              </a:extLst>
            </p:cNvPr>
            <p:cNvSpPr/>
            <p:nvPr/>
          </p:nvSpPr>
          <p:spPr>
            <a:xfrm>
              <a:off x="1947553" y="1306286"/>
              <a:ext cx="682831" cy="24938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6581C3D-E167-BCBE-1BA7-AD0A26F3DC49}"/>
                </a:ext>
              </a:extLst>
            </p:cNvPr>
            <p:cNvSpPr/>
            <p:nvPr/>
          </p:nvSpPr>
          <p:spPr>
            <a:xfrm>
              <a:off x="6036966" y="1306286"/>
              <a:ext cx="767114" cy="277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39D7726-44F4-22A7-6878-F9E56843AE3D}"/>
              </a:ext>
            </a:extLst>
          </p:cNvPr>
          <p:cNvGrpSpPr/>
          <p:nvPr/>
        </p:nvGrpSpPr>
        <p:grpSpPr>
          <a:xfrm>
            <a:off x="403514" y="1343320"/>
            <a:ext cx="1368009" cy="4247220"/>
            <a:chOff x="7331999" y="1343320"/>
            <a:chExt cx="1368009" cy="4247220"/>
          </a:xfrm>
        </p:grpSpPr>
        <p:pic>
          <p:nvPicPr>
            <p:cNvPr id="5" name="Picture 4" descr="A red circle with white text&#10;&#10;AI-generated content may be incorrect.">
              <a:extLst>
                <a:ext uri="{FF2B5EF4-FFF2-40B4-BE49-F238E27FC236}">
                  <a16:creationId xmlns:a16="http://schemas.microsoft.com/office/drawing/2014/main" id="{2B6892E9-8979-1092-7086-E748B62E1F3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2000" y="2786545"/>
              <a:ext cx="1368007" cy="1360770"/>
            </a:xfrm>
            <a:prstGeom prst="rect">
              <a:avLst/>
            </a:prstGeom>
          </p:spPr>
        </p:pic>
        <p:pic>
          <p:nvPicPr>
            <p:cNvPr id="7" name="Picture 6" descr="A green circle with white text and a white circle with a white circle and a white circle with a white circle with a white circle with a white circle with a white circle with a white circle with&#10;&#10;AI-generated content may be incorrect.">
              <a:extLst>
                <a:ext uri="{FF2B5EF4-FFF2-40B4-BE49-F238E27FC236}">
                  <a16:creationId xmlns:a16="http://schemas.microsoft.com/office/drawing/2014/main" id="{6106C0A7-9390-EA85-D894-63885DF32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1999" y="1343320"/>
              <a:ext cx="1368007" cy="1360770"/>
            </a:xfrm>
            <a:prstGeom prst="rect">
              <a:avLst/>
            </a:prstGeom>
          </p:spPr>
        </p:pic>
        <p:pic>
          <p:nvPicPr>
            <p:cNvPr id="10" name="Picture 9" descr="A blue circle with white text&#10;&#10;AI-generated content may be incorrect.">
              <a:extLst>
                <a:ext uri="{FF2B5EF4-FFF2-40B4-BE49-F238E27FC236}">
                  <a16:creationId xmlns:a16="http://schemas.microsoft.com/office/drawing/2014/main" id="{B06C406B-00A3-C9BB-D586-F78D13AFE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2001" y="4229770"/>
              <a:ext cx="1368007" cy="13607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49207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8A5DD-A56D-B8F4-0CB5-E941D1C80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7A4AA-8E39-DD5C-0461-D18F3B97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Cleaning up the Mess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3200A6-0894-927E-53FC-CF2C5A678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3CAE000-CD9B-3065-E810-8105E4449244}"/>
              </a:ext>
            </a:extLst>
          </p:cNvPr>
          <p:cNvSpPr/>
          <p:nvPr/>
        </p:nvSpPr>
        <p:spPr>
          <a:xfrm>
            <a:off x="428625" y="1384241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>
                <a:solidFill>
                  <a:srgbClr val="D67F00"/>
                </a:solidFill>
                <a:latin typeface="Aptos Display"/>
                <a:ea typeface="Calibri"/>
                <a:cs typeface="Calibri"/>
              </a:rPr>
              <a:t>Analysis of the Evaluation of </a:t>
            </a:r>
            <a:r>
              <a:rPr lang="en-US" sz="3200" b="1" err="1">
                <a:solidFill>
                  <a:srgbClr val="D67F00"/>
                </a:solidFill>
                <a:latin typeface="Aptos Display"/>
                <a:ea typeface="Calibri"/>
                <a:cs typeface="Calibri"/>
              </a:rPr>
              <a:t>Ramulator</a:t>
            </a:r>
            <a:r>
              <a:rPr lang="en-US" sz="3200" b="1">
                <a:solidFill>
                  <a:srgbClr val="D67F00"/>
                </a:solidFill>
                <a:latin typeface="Aptos Display"/>
                <a:ea typeface="Calibri"/>
                <a:cs typeface="Calibri"/>
              </a:rPr>
              <a:t> 2.0</a:t>
            </a:r>
            <a:br>
              <a:rPr lang="en-US" sz="3200" b="1">
                <a:solidFill>
                  <a:srgbClr val="D67F00"/>
                </a:solidFill>
                <a:latin typeface="Aptos Display"/>
                <a:ea typeface="Calibri"/>
                <a:cs typeface="Calibri"/>
              </a:rPr>
            </a:br>
            <a:r>
              <a:rPr lang="en-US" sz="3200" b="1">
                <a:solidFill>
                  <a:srgbClr val="D67F00"/>
                </a:solidFill>
                <a:latin typeface="Aptos Display"/>
                <a:ea typeface="Calibri"/>
                <a:cs typeface="Calibri"/>
              </a:rPr>
              <a:t>in the Mess Paper</a:t>
            </a:r>
            <a:endParaRPr lang="en-US" sz="3200" b="1">
              <a:solidFill>
                <a:srgbClr val="D67F00"/>
              </a:solidFill>
              <a:latin typeface="+mj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B27F2D-A47B-CFC9-47A3-64DDF95ACBBC}"/>
              </a:ext>
            </a:extLst>
          </p:cNvPr>
          <p:cNvSpPr/>
          <p:nvPr/>
        </p:nvSpPr>
        <p:spPr>
          <a:xfrm>
            <a:off x="428625" y="3063845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>
                <a:solidFill>
                  <a:srgbClr val="D67F00"/>
                </a:solidFill>
                <a:latin typeface="+mj-lt"/>
              </a:rPr>
              <a:t>Analysis of the Evaluation of DAMOV </a:t>
            </a:r>
            <a:br>
              <a:rPr lang="en-US" sz="3200" b="1">
                <a:latin typeface="+mj-lt"/>
              </a:rPr>
            </a:br>
            <a:r>
              <a:rPr lang="en-US" sz="3200" b="1">
                <a:solidFill>
                  <a:srgbClr val="D67F00"/>
                </a:solidFill>
                <a:latin typeface="+mj-lt"/>
              </a:rPr>
              <a:t>in the Mess Paper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5BF90EA-B766-2661-5CF6-0BAB1C3FE841}"/>
              </a:ext>
            </a:extLst>
          </p:cNvPr>
          <p:cNvSpPr/>
          <p:nvPr/>
        </p:nvSpPr>
        <p:spPr>
          <a:xfrm>
            <a:off x="428625" y="4743450"/>
            <a:ext cx="8277225" cy="1158933"/>
          </a:xfrm>
          <a:prstGeom prst="roundRect">
            <a:avLst>
              <a:gd name="adj" fmla="val 11749"/>
            </a:avLst>
          </a:prstGeom>
          <a:solidFill>
            <a:srgbClr val="FFE3B9"/>
          </a:solidFill>
          <a:ln w="57150">
            <a:solidFill>
              <a:srgbClr val="D67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45720" rIns="91440" bIns="45720" rtlCol="0" anchor="ctr"/>
          <a:lstStyle/>
          <a:p>
            <a:r>
              <a:rPr lang="en-US" sz="3200" b="1" err="1">
                <a:solidFill>
                  <a:srgbClr val="D67F00"/>
                </a:solidFill>
                <a:latin typeface="+mj-lt"/>
              </a:rPr>
              <a:t>Ramulator</a:t>
            </a:r>
            <a:r>
              <a:rPr lang="en-US" sz="3200" b="1">
                <a:solidFill>
                  <a:srgbClr val="D67F00"/>
                </a:solidFill>
                <a:latin typeface="+mj-lt"/>
              </a:rPr>
              <a:t> 2.0 and DAMOV Best Practices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D63D088-7A7C-155E-0AF4-3496B28E687C}"/>
              </a:ext>
            </a:extLst>
          </p:cNvPr>
          <p:cNvSpPr/>
          <p:nvPr/>
        </p:nvSpPr>
        <p:spPr>
          <a:xfrm flipV="1">
            <a:off x="142958" y="1115891"/>
            <a:ext cx="8645168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C0BC71-37D4-7B74-5B5A-EDF0F9087287}"/>
              </a:ext>
            </a:extLst>
          </p:cNvPr>
          <p:cNvSpPr/>
          <p:nvPr/>
        </p:nvSpPr>
        <p:spPr>
          <a:xfrm flipV="1">
            <a:off x="142957" y="2861565"/>
            <a:ext cx="8645169" cy="1608561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023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AF681-B6B9-F597-9952-A196A665B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Ramulator</a:t>
            </a:r>
            <a:r>
              <a:rPr lang="en-US"/>
              <a:t> 2.0 and DAMOV Best Practices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62847-00D3-6CC2-367E-6A763B8BE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27</a:t>
            </a:fld>
            <a:endParaRPr lang="tr-TR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12B9B8-94E6-4067-0CE7-0F71E85E37D3}"/>
              </a:ext>
            </a:extLst>
          </p:cNvPr>
          <p:cNvGrpSpPr/>
          <p:nvPr/>
        </p:nvGrpSpPr>
        <p:grpSpPr>
          <a:xfrm>
            <a:off x="124691" y="1096840"/>
            <a:ext cx="8894618" cy="1200329"/>
            <a:chOff x="124691" y="1096840"/>
            <a:chExt cx="8894618" cy="120032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3D85FEB-6209-7F28-9B04-E8C3EC9AEB3E}"/>
                </a:ext>
              </a:extLst>
            </p:cNvPr>
            <p:cNvGrpSpPr/>
            <p:nvPr/>
          </p:nvGrpSpPr>
          <p:grpSpPr>
            <a:xfrm>
              <a:off x="124691" y="1111550"/>
              <a:ext cx="8894618" cy="1170910"/>
              <a:chOff x="99051" y="1284270"/>
              <a:chExt cx="8894618" cy="1170910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B425B586-CC95-0BDC-2D64-BD78A72F123F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FFEBCD"/>
              </a:solidFill>
              <a:ln w="28575">
                <a:solidFill>
                  <a:srgbClr val="FFAE3C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>
                  <a:solidFill>
                    <a:srgbClr val="E28700"/>
                  </a:solidFill>
                  <a:latin typeface="+mj-lt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026FE7E-8920-6721-CF60-B6313789B419}"/>
                  </a:ext>
                </a:extLst>
              </p:cNvPr>
              <p:cNvSpPr txBox="1"/>
              <p:nvPr/>
            </p:nvSpPr>
            <p:spPr>
              <a:xfrm>
                <a:off x="201611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>
                    <a:solidFill>
                      <a:srgbClr val="FFAE3C">
                        <a:alpha val="80000"/>
                      </a:srgbClr>
                    </a:solidFill>
                    <a:latin typeface="+mj-lt"/>
                  </a:rPr>
                  <a:t>1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9A6CDE-9F48-B162-374C-47D6F00789D4}"/>
                </a:ext>
              </a:extLst>
            </p:cNvPr>
            <p:cNvSpPr txBox="1"/>
            <p:nvPr/>
          </p:nvSpPr>
          <p:spPr>
            <a:xfrm>
              <a:off x="537520" y="1096840"/>
              <a:ext cx="8379229" cy="1200329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en-US" sz="2400" b="1">
                  <a:solidFill>
                    <a:srgbClr val="E28700"/>
                  </a:solidFill>
                  <a:latin typeface="+mj-lt"/>
                </a:rPr>
                <a:t>Be familiarized with JEDEC standard documents</a:t>
              </a:r>
              <a:br>
                <a:rPr lang="en-US" sz="2400" b="1">
                  <a:latin typeface="+mj-lt"/>
                </a:rPr>
              </a:br>
              <a:r>
                <a:rPr lang="en-US" sz="2400">
                  <a:solidFill>
                    <a:srgbClr val="E28700"/>
                  </a:solidFill>
                  <a:latin typeface="+mj-lt"/>
                </a:rPr>
                <a:t>instead of relying on information other than the official standard</a:t>
              </a:r>
              <a:br>
                <a:rPr lang="en-US" sz="2400">
                  <a:latin typeface="+mj-lt"/>
                </a:rPr>
              </a:br>
              <a:r>
                <a:rPr lang="en-US" sz="2400">
                  <a:solidFill>
                    <a:srgbClr val="E28700"/>
                  </a:solidFill>
                  <a:latin typeface="+mj-lt"/>
                </a:rPr>
                <a:t>or the simulator documentation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CDD0F69-4717-235D-C84C-BF69E6A9E654}"/>
              </a:ext>
            </a:extLst>
          </p:cNvPr>
          <p:cNvGrpSpPr/>
          <p:nvPr/>
        </p:nvGrpSpPr>
        <p:grpSpPr>
          <a:xfrm>
            <a:off x="124691" y="2422764"/>
            <a:ext cx="8894618" cy="1200329"/>
            <a:chOff x="124691" y="2422764"/>
            <a:chExt cx="8894618" cy="120032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05373C3A-5E02-A106-7170-427592786A26}"/>
                </a:ext>
              </a:extLst>
            </p:cNvPr>
            <p:cNvGrpSpPr/>
            <p:nvPr/>
          </p:nvGrpSpPr>
          <p:grpSpPr>
            <a:xfrm>
              <a:off x="124691" y="2425577"/>
              <a:ext cx="8894618" cy="1170910"/>
              <a:chOff x="99051" y="1284270"/>
              <a:chExt cx="8894618" cy="1170910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58DA9C2F-9AE1-CB3E-C49B-232E5021E576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FFE0D5"/>
              </a:solidFill>
              <a:ln w="28575">
                <a:solidFill>
                  <a:srgbClr val="FF5F25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400">
                  <a:solidFill>
                    <a:srgbClr val="F23F00"/>
                  </a:solidFill>
                  <a:latin typeface="+mj-lt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203C441-7B46-6F99-ACD7-56240B9A8222}"/>
                  </a:ext>
                </a:extLst>
              </p:cNvPr>
              <p:cNvSpPr txBox="1"/>
              <p:nvPr/>
            </p:nvSpPr>
            <p:spPr>
              <a:xfrm>
                <a:off x="205377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>
                    <a:solidFill>
                      <a:srgbClr val="FF5F25">
                        <a:alpha val="80000"/>
                      </a:srgbClr>
                    </a:solidFill>
                    <a:latin typeface="+mj-lt"/>
                  </a:rPr>
                  <a:t>2</a:t>
                </a:r>
              </a:p>
            </p:txBody>
          </p:sp>
        </p:grp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9D68EB-8CE6-B8EF-E794-A4BF5312F880}"/>
                </a:ext>
              </a:extLst>
            </p:cNvPr>
            <p:cNvSpPr txBox="1"/>
            <p:nvPr/>
          </p:nvSpPr>
          <p:spPr>
            <a:xfrm>
              <a:off x="802051" y="2422764"/>
              <a:ext cx="811093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>
                  <a:solidFill>
                    <a:srgbClr val="F23F00"/>
                  </a:solidFill>
                  <a:latin typeface="+mj-lt"/>
                </a:rPr>
                <a:t>Understand Ramulator 2.0’s </a:t>
              </a:r>
              <a:br>
                <a:rPr lang="en-US" sz="2400" b="1">
                  <a:solidFill>
                    <a:srgbClr val="F23F00"/>
                  </a:solidFill>
                  <a:latin typeface="+mj-lt"/>
                </a:rPr>
              </a:br>
              <a:r>
                <a:rPr lang="en-US" sz="2400" b="1">
                  <a:solidFill>
                    <a:srgbClr val="F23F00"/>
                  </a:solidFill>
                  <a:latin typeface="+mj-lt"/>
                </a:rPr>
                <a:t>memory organization and configurations,</a:t>
              </a:r>
              <a:br>
                <a:rPr lang="en-US" sz="2400" b="1">
                  <a:latin typeface="+mj-lt"/>
                </a:rPr>
              </a:br>
              <a:r>
                <a:rPr lang="en-US" sz="2400">
                  <a:solidFill>
                    <a:srgbClr val="F23F00"/>
                  </a:solidFill>
                  <a:latin typeface="+mj-lt"/>
                </a:rPr>
                <a:t>which are documented in the code and in the repository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82908D0-8C3C-9715-710C-FB0A59B05EDD}"/>
              </a:ext>
            </a:extLst>
          </p:cNvPr>
          <p:cNvGrpSpPr/>
          <p:nvPr/>
        </p:nvGrpSpPr>
        <p:grpSpPr>
          <a:xfrm>
            <a:off x="124691" y="3739604"/>
            <a:ext cx="8894618" cy="1209413"/>
            <a:chOff x="124691" y="3739604"/>
            <a:chExt cx="8894618" cy="1209413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1A68B9E-90F6-6DDC-C7CC-54D08EFE8D1F}"/>
                </a:ext>
              </a:extLst>
            </p:cNvPr>
            <p:cNvGrpSpPr/>
            <p:nvPr/>
          </p:nvGrpSpPr>
          <p:grpSpPr>
            <a:xfrm>
              <a:off x="124691" y="3739604"/>
              <a:ext cx="8894618" cy="1170910"/>
              <a:chOff x="99051" y="1284270"/>
              <a:chExt cx="8894618" cy="1170910"/>
            </a:xfrm>
          </p:grpSpPr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B702B476-44AD-E240-B6B3-D6A346FAA300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E9E5FB"/>
              </a:solidFill>
              <a:ln w="28575">
                <a:solidFill>
                  <a:srgbClr val="7A62E7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000">
                  <a:solidFill>
                    <a:srgbClr val="6D40DC"/>
                  </a:solidFill>
                  <a:latin typeface="+mj-lt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851D501-BEAE-121D-BCAE-3DD753093CA2}"/>
                  </a:ext>
                </a:extLst>
              </p:cNvPr>
              <p:cNvSpPr txBox="1"/>
              <p:nvPr/>
            </p:nvSpPr>
            <p:spPr>
              <a:xfrm>
                <a:off x="175973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>
                    <a:solidFill>
                      <a:srgbClr val="7A62E7">
                        <a:alpha val="80000"/>
                      </a:srgbClr>
                    </a:solidFill>
                    <a:latin typeface="+mj-lt"/>
                  </a:rPr>
                  <a:t>3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DB385CA-A123-A30E-877D-8F030600D2FA}"/>
                </a:ext>
              </a:extLst>
            </p:cNvPr>
            <p:cNvSpPr txBox="1"/>
            <p:nvPr/>
          </p:nvSpPr>
          <p:spPr>
            <a:xfrm>
              <a:off x="1767840" y="3748688"/>
              <a:ext cx="560832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>
                  <a:solidFill>
                    <a:srgbClr val="6D40DC"/>
                  </a:solidFill>
                  <a:latin typeface="+mj-lt"/>
                </a:rPr>
                <a:t>Understand simulation methodology and simulator implementations </a:t>
              </a:r>
              <a:br>
                <a:rPr lang="en-US" sz="2400" b="1">
                  <a:latin typeface="+mj-lt"/>
                </a:rPr>
              </a:br>
              <a:r>
                <a:rPr lang="en-US" sz="2400">
                  <a:solidFill>
                    <a:srgbClr val="6D40DC"/>
                  </a:solidFill>
                  <a:latin typeface="+mj-lt"/>
                </a:rPr>
                <a:t>sufficiently to use the correct statistics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9916E69-31A7-4F61-A321-DAB5F4642725}"/>
              </a:ext>
            </a:extLst>
          </p:cNvPr>
          <p:cNvGrpSpPr/>
          <p:nvPr/>
        </p:nvGrpSpPr>
        <p:grpSpPr>
          <a:xfrm>
            <a:off x="124691" y="5027025"/>
            <a:ext cx="8894618" cy="1200329"/>
            <a:chOff x="124691" y="5027025"/>
            <a:chExt cx="8894618" cy="120032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4E0ACBC-9D16-5C1F-9109-96900A962130}"/>
                </a:ext>
              </a:extLst>
            </p:cNvPr>
            <p:cNvGrpSpPr/>
            <p:nvPr/>
          </p:nvGrpSpPr>
          <p:grpSpPr>
            <a:xfrm>
              <a:off x="124691" y="5053630"/>
              <a:ext cx="8894618" cy="1170910"/>
              <a:chOff x="99051" y="1284270"/>
              <a:chExt cx="8894618" cy="1170910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178A5441-2A49-A42B-369D-5F8092F050B2}"/>
                  </a:ext>
                </a:extLst>
              </p:cNvPr>
              <p:cNvSpPr/>
              <p:nvPr/>
            </p:nvSpPr>
            <p:spPr>
              <a:xfrm>
                <a:off x="99051" y="1284270"/>
                <a:ext cx="8894618" cy="1170910"/>
              </a:xfrm>
              <a:prstGeom prst="roundRect">
                <a:avLst/>
              </a:prstGeom>
              <a:solidFill>
                <a:srgbClr val="E2F0D9"/>
              </a:solidFill>
              <a:ln w="28575">
                <a:solidFill>
                  <a:srgbClr val="548235">
                    <a:alpha val="80000"/>
                  </a:srgb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algn="ctr"/>
                <a:endParaRPr lang="en-US" sz="2000">
                  <a:solidFill>
                    <a:srgbClr val="385723"/>
                  </a:solidFill>
                  <a:latin typeface="+mj-lt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BF904C3-D96F-B41F-CC46-147E3E11B7BC}"/>
                  </a:ext>
                </a:extLst>
              </p:cNvPr>
              <p:cNvSpPr txBox="1"/>
              <p:nvPr/>
            </p:nvSpPr>
            <p:spPr>
              <a:xfrm>
                <a:off x="150331" y="1408060"/>
                <a:ext cx="574799" cy="923330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5400">
                    <a:solidFill>
                      <a:srgbClr val="548235">
                        <a:alpha val="80000"/>
                      </a:srgbClr>
                    </a:solidFill>
                    <a:latin typeface="+mj-lt"/>
                  </a:rPr>
                  <a:t>4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EC04609-BA86-4753-64BB-CD3F205FC22A}"/>
                </a:ext>
              </a:extLst>
            </p:cNvPr>
            <p:cNvSpPr txBox="1"/>
            <p:nvPr/>
          </p:nvSpPr>
          <p:spPr>
            <a:xfrm>
              <a:off x="625194" y="5027025"/>
              <a:ext cx="828778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>
                  <a:solidFill>
                    <a:srgbClr val="385723"/>
                  </a:solidFill>
                  <a:latin typeface="+mj-lt"/>
                </a:rPr>
                <a:t>Communicate with the simulator developers</a:t>
              </a:r>
              <a:br>
                <a:rPr lang="en-US" sz="2400" b="1">
                  <a:latin typeface="+mj-lt"/>
                </a:rPr>
              </a:br>
              <a:r>
                <a:rPr lang="en-US" sz="2400">
                  <a:solidFill>
                    <a:srgbClr val="385723"/>
                  </a:solidFill>
                  <a:latin typeface="+mj-lt"/>
                </a:rPr>
                <a:t>or user community when unexpected results are observed </a:t>
              </a:r>
              <a:br>
                <a:rPr lang="en-US" sz="2400">
                  <a:solidFill>
                    <a:srgbClr val="385723"/>
                  </a:solidFill>
                  <a:latin typeface="+mj-lt"/>
                </a:rPr>
              </a:br>
              <a:r>
                <a:rPr lang="en-US" sz="2400">
                  <a:solidFill>
                    <a:srgbClr val="385723"/>
                  </a:solidFill>
                  <a:latin typeface="+mj-lt"/>
                </a:rPr>
                <a:t>to ensure correct simulator usage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904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779A4-8067-B812-AC65-CFD9D8842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5D3C2-49FC-C0E9-9FCD-EE56BFF7A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9C26D-6E8C-85BE-B502-5FB5B72B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375C58-BE9A-FBCE-EF01-8B63C79361E5}"/>
              </a:ext>
            </a:extLst>
          </p:cNvPr>
          <p:cNvSpPr/>
          <p:nvPr/>
        </p:nvSpPr>
        <p:spPr>
          <a:xfrm>
            <a:off x="124691" y="1134872"/>
            <a:ext cx="8894618" cy="1164985"/>
          </a:xfrm>
          <a:prstGeom prst="roundRect">
            <a:avLst>
              <a:gd name="adj" fmla="val 0"/>
            </a:avLst>
          </a:prstGeom>
          <a:solidFill>
            <a:srgbClr val="FFE0D5"/>
          </a:solidFill>
          <a:ln w="28575">
            <a:solidFill>
              <a:srgbClr val="FF5F25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200">
                <a:solidFill>
                  <a:srgbClr val="F23F00"/>
                </a:solidFill>
                <a:latin typeface="+mj-lt"/>
              </a:rPr>
              <a:t>A recent paper, </a:t>
            </a:r>
            <a:r>
              <a:rPr lang="en-GB" sz="2200" b="1">
                <a:solidFill>
                  <a:srgbClr val="F23F00"/>
                </a:solidFill>
                <a:latin typeface="+mj-lt"/>
              </a:rPr>
              <a:t>"A Mess of Memory System Benchmarking, Simulation and Application Profiling", </a:t>
            </a:r>
            <a:r>
              <a:rPr lang="en-GB" sz="2200">
                <a:solidFill>
                  <a:srgbClr val="F23F00"/>
                </a:solidFill>
                <a:latin typeface="+mj-lt"/>
              </a:rPr>
              <a:t>MICRO'24 makes </a:t>
            </a:r>
            <a:r>
              <a:rPr lang="en-GB" sz="2200" b="1">
                <a:solidFill>
                  <a:srgbClr val="F23F00"/>
                </a:solidFill>
                <a:latin typeface="+mj-lt"/>
              </a:rPr>
              <a:t>strong negative claims </a:t>
            </a:r>
            <a:br>
              <a:rPr lang="en-GB" sz="2200" b="1">
                <a:solidFill>
                  <a:srgbClr val="F23F00"/>
                </a:solidFill>
                <a:latin typeface="+mj-lt"/>
              </a:rPr>
            </a:br>
            <a:r>
              <a:rPr lang="en-GB" sz="2200">
                <a:solidFill>
                  <a:srgbClr val="F23F00"/>
                </a:solidFill>
                <a:latin typeface="+mj-lt"/>
              </a:rPr>
              <a:t>about Ramulator 2.0 and DAMOV and shows </a:t>
            </a:r>
            <a:r>
              <a:rPr lang="en-GB" sz="2200" b="1">
                <a:solidFill>
                  <a:srgbClr val="F23F00"/>
                </a:solidFill>
                <a:latin typeface="+mj-lt"/>
              </a:rPr>
              <a:t>unexpected results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0B6D464-7C54-DC77-DE52-715563C08414}"/>
              </a:ext>
            </a:extLst>
          </p:cNvPr>
          <p:cNvSpPr/>
          <p:nvPr/>
        </p:nvSpPr>
        <p:spPr>
          <a:xfrm>
            <a:off x="124691" y="2584004"/>
            <a:ext cx="8894618" cy="1161658"/>
          </a:xfrm>
          <a:prstGeom prst="roundRect">
            <a:avLst>
              <a:gd name="adj" fmla="val 0"/>
            </a:avLst>
          </a:prstGeom>
          <a:solidFill>
            <a:srgbClr val="E9E5FB"/>
          </a:solidFill>
          <a:ln w="28575">
            <a:solidFill>
              <a:srgbClr val="7A62E7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200">
                <a:solidFill>
                  <a:srgbClr val="6D40DC"/>
                </a:solidFill>
                <a:latin typeface="+mj-lt"/>
              </a:rPr>
              <a:t>We demonstrate that these claims and results are </a:t>
            </a:r>
            <a:r>
              <a:rPr lang="en-GB" sz="2200" b="1">
                <a:solidFill>
                  <a:srgbClr val="6D40DC"/>
                </a:solidFill>
                <a:latin typeface="+mj-lt"/>
              </a:rPr>
              <a:t>incorrect</a:t>
            </a:r>
            <a:r>
              <a:rPr lang="en-GB" sz="2200">
                <a:solidFill>
                  <a:srgbClr val="6D40DC"/>
                </a:solidFill>
                <a:latin typeface="+mj-lt"/>
              </a:rPr>
              <a:t> </a:t>
            </a:r>
            <a:br>
              <a:rPr lang="en-GB" sz="2200">
                <a:solidFill>
                  <a:srgbClr val="6D40DC"/>
                </a:solidFill>
                <a:latin typeface="+mj-lt"/>
              </a:rPr>
            </a:br>
            <a:r>
              <a:rPr lang="en-GB" sz="2200">
                <a:solidFill>
                  <a:srgbClr val="6D40DC"/>
                </a:solidFill>
                <a:latin typeface="+mj-lt"/>
              </a:rPr>
              <a:t>and are due to </a:t>
            </a:r>
            <a:r>
              <a:rPr lang="en-GB" sz="2200" b="1">
                <a:solidFill>
                  <a:srgbClr val="6D40DC"/>
                </a:solidFill>
                <a:latin typeface="+mj-lt"/>
              </a:rPr>
              <a:t>configuration and simulator usage errors </a:t>
            </a:r>
            <a:r>
              <a:rPr lang="en-GB" sz="2200">
                <a:solidFill>
                  <a:srgbClr val="6D40DC"/>
                </a:solidFill>
                <a:latin typeface="+mj-lt"/>
              </a:rPr>
              <a:t>made </a:t>
            </a:r>
            <a:br>
              <a:rPr lang="en-GB" sz="2200">
                <a:solidFill>
                  <a:srgbClr val="6D40DC"/>
                </a:solidFill>
                <a:latin typeface="+mj-lt"/>
              </a:rPr>
            </a:br>
            <a:r>
              <a:rPr lang="en-GB" sz="2200">
                <a:solidFill>
                  <a:srgbClr val="6D40DC"/>
                </a:solidFill>
                <a:latin typeface="+mj-lt"/>
              </a:rPr>
              <a:t>in the Mess paper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4110403-CD25-5D62-4B9C-C4E6D8332D77}"/>
              </a:ext>
            </a:extLst>
          </p:cNvPr>
          <p:cNvSpPr/>
          <p:nvPr/>
        </p:nvSpPr>
        <p:spPr>
          <a:xfrm>
            <a:off x="124691" y="4029809"/>
            <a:ext cx="8894618" cy="1161658"/>
          </a:xfrm>
          <a:prstGeom prst="roundRect">
            <a:avLst>
              <a:gd name="adj" fmla="val 0"/>
            </a:avLst>
          </a:prstGeom>
          <a:solidFill>
            <a:srgbClr val="E2F0D9"/>
          </a:solidFill>
          <a:ln w="28575">
            <a:solidFill>
              <a:srgbClr val="548235">
                <a:alpha val="8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200">
                <a:solidFill>
                  <a:srgbClr val="385723"/>
                </a:solidFill>
                <a:latin typeface="+mj-lt"/>
              </a:rPr>
              <a:t>We strongly encourage the computer architecture community to consider </a:t>
            </a:r>
            <a:br>
              <a:rPr lang="en-GB" sz="2200">
                <a:solidFill>
                  <a:srgbClr val="385723"/>
                </a:solidFill>
                <a:latin typeface="+mj-lt"/>
              </a:rPr>
            </a:br>
            <a:r>
              <a:rPr lang="en-GB" sz="2200">
                <a:solidFill>
                  <a:srgbClr val="385723"/>
                </a:solidFill>
                <a:latin typeface="+mj-lt"/>
              </a:rPr>
              <a:t>our corrections to the Ramulator 2.0 and DAMOV results of the Mess paper </a:t>
            </a:r>
            <a:br>
              <a:rPr lang="en-GB" sz="2200">
                <a:solidFill>
                  <a:srgbClr val="385723"/>
                </a:solidFill>
                <a:latin typeface="+mj-lt"/>
              </a:rPr>
            </a:br>
            <a:r>
              <a:rPr lang="en-GB" sz="2200">
                <a:solidFill>
                  <a:srgbClr val="385723"/>
                </a:solidFill>
                <a:latin typeface="+mj-lt"/>
              </a:rPr>
              <a:t>to </a:t>
            </a:r>
            <a:r>
              <a:rPr lang="en-GB" sz="2200" b="1">
                <a:solidFill>
                  <a:srgbClr val="385723"/>
                </a:solidFill>
                <a:latin typeface="+mj-lt"/>
              </a:rPr>
              <a:t>prevent the propagation of inaccurate and misleading results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31801108-DBA4-673F-8E8E-A4C731677CAA}"/>
              </a:ext>
            </a:extLst>
          </p:cNvPr>
          <p:cNvSpPr/>
          <p:nvPr/>
        </p:nvSpPr>
        <p:spPr>
          <a:xfrm>
            <a:off x="124691" y="5475615"/>
            <a:ext cx="8894618" cy="787832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2857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2200">
                <a:solidFill>
                  <a:schemeClr val="tx1"/>
                </a:solidFill>
                <a:latin typeface="+mj-lt"/>
              </a:rPr>
              <a:t>To facilitate </a:t>
            </a:r>
            <a:r>
              <a:rPr lang="en-GB" sz="2200" b="1">
                <a:solidFill>
                  <a:schemeClr val="tx1"/>
                </a:solidFill>
                <a:latin typeface="+mj-lt"/>
              </a:rPr>
              <a:t>transparency and reproducibility</a:t>
            </a:r>
            <a:r>
              <a:rPr lang="en-GB" sz="2200">
                <a:solidFill>
                  <a:schemeClr val="tx1"/>
                </a:solidFill>
                <a:latin typeface="+mj-lt"/>
              </a:rPr>
              <a:t>, we open source all our </a:t>
            </a:r>
            <a:br>
              <a:rPr lang="en-GB" sz="2200">
                <a:solidFill>
                  <a:schemeClr val="tx1"/>
                </a:solidFill>
                <a:latin typeface="+mj-lt"/>
              </a:rPr>
            </a:br>
            <a:r>
              <a:rPr lang="en-GB" sz="2200">
                <a:solidFill>
                  <a:schemeClr val="tx1"/>
                </a:solidFill>
                <a:latin typeface="+mj-lt"/>
              </a:rPr>
              <a:t>code and results: </a:t>
            </a:r>
            <a:r>
              <a:rPr lang="en-GB" sz="2200">
                <a:solidFill>
                  <a:srgbClr val="385723"/>
                </a:solidFill>
                <a:latin typeface="+mj-lt"/>
                <a:hlinkClick r:id="rId3"/>
              </a:rPr>
              <a:t>https://github.com/CMU-SAFARI/Cleaning-up-the-Mess</a:t>
            </a:r>
            <a:endParaRPr lang="en-GB" sz="2200">
              <a:solidFill>
                <a:srgbClr val="385723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1948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D1908-FA41-72BD-D933-CA812EFEE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9225ED6-0AC8-8C37-BF62-724458DFD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err="1"/>
              <a:t>Ramulator</a:t>
            </a:r>
            <a:r>
              <a:rPr lang="en-US"/>
              <a:t> 2.1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FFB95F-B4BE-8011-BDF6-AAD88F85DC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/>
              <a:t>Major overhaul of Ramulator 2.0</a:t>
            </a: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2400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endParaRPr lang="en-US" sz="1000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r>
              <a:rPr lang="en-US"/>
              <a:t>Currently available as a pre-release in the v2.1 branch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r>
              <a:rPr lang="en-US"/>
              <a:t>Welcomes your use, contribution, and feedback!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 b="1">
                <a:solidFill>
                  <a:srgbClr val="316CE3"/>
                </a:solidFill>
              </a:rPr>
              <a:t> We will be making v2.1 the default branch soon</a:t>
            </a:r>
            <a:endParaRPr lang="en-US">
              <a:solidFill>
                <a:srgbClr val="316CE3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209BE-1FB1-EB1E-4EDE-C4697A83A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BD25E6-E989-4CA4-75CC-864A2A6985B5}"/>
              </a:ext>
            </a:extLst>
          </p:cNvPr>
          <p:cNvSpPr txBox="1"/>
          <p:nvPr/>
        </p:nvSpPr>
        <p:spPr>
          <a:xfrm>
            <a:off x="415452" y="4595243"/>
            <a:ext cx="826181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>
                <a:latin typeface="+mj-lt"/>
                <a:hlinkClick r:id="rId3"/>
              </a:rPr>
              <a:t>https://github.com/CMU-SAFARI/ramulator2/tree/v2.1</a:t>
            </a:r>
            <a:endParaRPr lang="en-US" sz="2400">
              <a:latin typeface="+mj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663F95-E374-D22D-82AC-561092D86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25" y="1482507"/>
            <a:ext cx="7656945" cy="2454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190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0A2DC-8266-6043-2138-FDCFC7571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D13E26-7482-F1AE-2E04-E3E94ABC801E}"/>
              </a:ext>
            </a:extLst>
          </p:cNvPr>
          <p:cNvSpPr/>
          <p:nvPr/>
        </p:nvSpPr>
        <p:spPr>
          <a:xfrm>
            <a:off x="-6532" y="1148200"/>
            <a:ext cx="9165613" cy="827562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>
                <a:latin typeface="+mj-lt"/>
              </a:rPr>
              <a:t>2</a:t>
            </a:r>
            <a:r>
              <a:rPr lang="en-US" sz="3000" b="1" baseline="30000">
                <a:latin typeface="+mj-lt"/>
              </a:rPr>
              <a:t>nd</a:t>
            </a:r>
            <a:r>
              <a:rPr lang="en-US" sz="3000" b="1">
                <a:latin typeface="+mj-lt"/>
              </a:rPr>
              <a:t> Tutorial on </a:t>
            </a:r>
            <a:r>
              <a:rPr lang="en-US" sz="3000" b="1" err="1">
                <a:latin typeface="+mj-lt"/>
              </a:rPr>
              <a:t>Ramulator</a:t>
            </a:r>
            <a:r>
              <a:rPr lang="en-US" sz="3000" b="1">
                <a:latin typeface="+mj-lt"/>
              </a:rPr>
              <a:t> &amp; DRAM Bender:</a:t>
            </a:r>
            <a:br>
              <a:rPr lang="en-US" sz="3000" b="1">
                <a:latin typeface="+mj-lt"/>
              </a:rPr>
            </a:br>
            <a:r>
              <a:rPr lang="en-GB" sz="2100" b="1" spc="-83"/>
              <a:t>Cutting-Edge Infrastructures for Real and Future Memory System Evaluation</a:t>
            </a:r>
            <a:endParaRPr lang="en-GB" b="1" spc="-83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462C92-5536-2742-B88D-83B91BF7B464}"/>
              </a:ext>
            </a:extLst>
          </p:cNvPr>
          <p:cNvSpPr/>
          <p:nvPr/>
        </p:nvSpPr>
        <p:spPr>
          <a:xfrm>
            <a:off x="3836914" y="2652765"/>
            <a:ext cx="5265878" cy="1230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1">
                <a:solidFill>
                  <a:schemeClr val="tx1"/>
                </a:solidFill>
                <a:latin typeface="+mj-lt"/>
              </a:rPr>
              <a:t>A full-day tutorial </a:t>
            </a:r>
            <a:r>
              <a:rPr lang="en-US" b="1" i="1">
                <a:solidFill>
                  <a:schemeClr val="tx1"/>
                </a:solidFill>
              </a:rPr>
              <a:t>@ ISCA 2026, Raleigh, USA</a:t>
            </a:r>
            <a:br>
              <a:rPr lang="en-US" b="1" i="1">
                <a:solidFill>
                  <a:schemeClr val="tx1"/>
                </a:solidFill>
              </a:rPr>
            </a:br>
            <a:r>
              <a:rPr lang="en-US" b="1" i="1">
                <a:solidFill>
                  <a:schemeClr val="tx1"/>
                </a:solidFill>
              </a:rPr>
              <a:t>27 June 2026 (Saturday)</a:t>
            </a:r>
            <a:endParaRPr lang="en-US" sz="825" b="1">
              <a:solidFill>
                <a:schemeClr val="tx1"/>
              </a:solidFill>
              <a:latin typeface="+mj-lt"/>
            </a:endParaRPr>
          </a:p>
          <a:p>
            <a:r>
              <a:rPr lang="en-US" sz="1500" b="1">
                <a:solidFill>
                  <a:schemeClr val="tx1"/>
                </a:solidFill>
                <a:latin typeface="+mj-lt"/>
              </a:rPr>
              <a:t>Organizers: </a:t>
            </a:r>
            <a:r>
              <a:rPr lang="en-US" sz="1350">
                <a:solidFill>
                  <a:schemeClr val="tx1"/>
                </a:solidFill>
                <a:latin typeface="+mj-lt"/>
              </a:rPr>
              <a:t>Nisa Bostanci, </a:t>
            </a:r>
            <a:r>
              <a:rPr lang="en-US" sz="1350" err="1">
                <a:solidFill>
                  <a:schemeClr val="tx1"/>
                </a:solidFill>
                <a:latin typeface="+mj-lt"/>
              </a:rPr>
              <a:t>Ataberk</a:t>
            </a:r>
            <a:r>
              <a:rPr lang="en-US" sz="1350">
                <a:solidFill>
                  <a:schemeClr val="tx1"/>
                </a:solidFill>
                <a:latin typeface="+mj-lt"/>
              </a:rPr>
              <a:t> Olgun, Ismail Yuksel, </a:t>
            </a:r>
            <a:r>
              <a:rPr lang="en-US" sz="1350" err="1">
                <a:solidFill>
                  <a:schemeClr val="tx1"/>
                </a:solidFill>
                <a:latin typeface="+mj-lt"/>
              </a:rPr>
              <a:t>Haocong</a:t>
            </a:r>
            <a:r>
              <a:rPr lang="en-US" sz="1350">
                <a:solidFill>
                  <a:schemeClr val="tx1"/>
                </a:solidFill>
                <a:latin typeface="+mj-lt"/>
              </a:rPr>
              <a:t> Luo, Prof. Onur Mutlu</a:t>
            </a:r>
          </a:p>
          <a:p>
            <a:endParaRPr lang="en-US" sz="1500">
              <a:solidFill>
                <a:srgbClr val="7030A0"/>
              </a:solidFill>
              <a:latin typeface="+mj-lt"/>
            </a:endParaRPr>
          </a:p>
          <a:p>
            <a:endParaRPr lang="en-US" sz="1500">
              <a:solidFill>
                <a:srgbClr val="7030A0"/>
              </a:solidFill>
              <a:latin typeface="+mj-lt"/>
            </a:endParaRPr>
          </a:p>
          <a:p>
            <a:endParaRPr lang="en-US" sz="10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9B948E-8F0F-F11B-5646-9AC81D5AA464}"/>
              </a:ext>
            </a:extLst>
          </p:cNvPr>
          <p:cNvSpPr/>
          <p:nvPr/>
        </p:nvSpPr>
        <p:spPr>
          <a:xfrm>
            <a:off x="3827414" y="4209876"/>
            <a:ext cx="5278422" cy="1693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t"/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en-US" sz="150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7601E1-151E-6C68-C604-356FA46A121A}"/>
              </a:ext>
            </a:extLst>
          </p:cNvPr>
          <p:cNvSpPr/>
          <p:nvPr/>
        </p:nvSpPr>
        <p:spPr>
          <a:xfrm>
            <a:off x="3830382" y="1947116"/>
            <a:ext cx="5265878" cy="714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500" b="1">
                <a:solidFill>
                  <a:srgbClr val="3939A1"/>
                </a:solidFill>
                <a:latin typeface="+mj-lt"/>
              </a:rPr>
              <a:t>R&amp;DB: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CCDCB7A-9F49-1771-C20C-BE9F18D1820C}"/>
              </a:ext>
            </a:extLst>
          </p:cNvPr>
          <p:cNvSpPr/>
          <p:nvPr/>
        </p:nvSpPr>
        <p:spPr>
          <a:xfrm>
            <a:off x="-6537" y="1916341"/>
            <a:ext cx="62822" cy="4429420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latin typeface="+mj-lt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354C946-C95D-D8A6-95B1-AF087ED9CAF5}"/>
              </a:ext>
            </a:extLst>
          </p:cNvPr>
          <p:cNvSpPr/>
          <p:nvPr/>
        </p:nvSpPr>
        <p:spPr>
          <a:xfrm>
            <a:off x="-4037" y="6311489"/>
            <a:ext cx="9153762" cy="44576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9A691CF-04BF-A947-F563-D6D03EAD2F05}"/>
              </a:ext>
            </a:extLst>
          </p:cNvPr>
          <p:cNvSpPr/>
          <p:nvPr/>
        </p:nvSpPr>
        <p:spPr>
          <a:xfrm>
            <a:off x="9102791" y="1909808"/>
            <a:ext cx="62822" cy="4429420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latin typeface="+mj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6C6C59-D826-12A1-D4E5-B423370E1F93}"/>
              </a:ext>
            </a:extLst>
          </p:cNvPr>
          <p:cNvSpPr/>
          <p:nvPr/>
        </p:nvSpPr>
        <p:spPr>
          <a:xfrm>
            <a:off x="1079697" y="5987008"/>
            <a:ext cx="7236905" cy="36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https://events.safari.ethz.ch/isca26-ramulator-drambender/</a:t>
            </a:r>
            <a:endParaRPr lang="en-US" sz="225" b="1">
              <a:solidFill>
                <a:schemeClr val="tx2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199CD54-369B-04CE-1FEC-CDAD0AAE742A}"/>
              </a:ext>
            </a:extLst>
          </p:cNvPr>
          <p:cNvSpPr/>
          <p:nvPr/>
        </p:nvSpPr>
        <p:spPr>
          <a:xfrm>
            <a:off x="4572000" y="5543341"/>
            <a:ext cx="4319635" cy="54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rgbClr val="3939A1"/>
                </a:solidFill>
                <a:latin typeface="+mj-lt"/>
              </a:rPr>
              <a:t>More information &amp; </a:t>
            </a:r>
            <a:br>
              <a:rPr lang="en-US" b="1" i="1">
                <a:solidFill>
                  <a:srgbClr val="3939A1"/>
                </a:solidFill>
                <a:latin typeface="+mj-lt"/>
              </a:rPr>
            </a:br>
            <a:r>
              <a:rPr lang="en-US" b="1" i="1">
                <a:solidFill>
                  <a:srgbClr val="3939A1"/>
                </a:solidFill>
                <a:latin typeface="+mj-lt"/>
              </a:rPr>
              <a:t>call for presentation: </a:t>
            </a:r>
            <a:br>
              <a:rPr lang="en-US" b="1" i="1">
                <a:solidFill>
                  <a:srgbClr val="3939A1"/>
                </a:solidFill>
                <a:latin typeface="+mj-lt"/>
              </a:rPr>
            </a:br>
            <a:endParaRPr lang="en-US" sz="150">
              <a:solidFill>
                <a:srgbClr val="3939A1"/>
              </a:solidFill>
              <a:latin typeface="+mj-lt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3507E1D9-3C58-7B65-4F5D-99574789B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92" y="4487700"/>
            <a:ext cx="36576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AEE32D42-7A69-E4C8-39AA-941D18C4B698}"/>
              </a:ext>
            </a:extLst>
          </p:cNvPr>
          <p:cNvSpPr/>
          <p:nvPr/>
        </p:nvSpPr>
        <p:spPr>
          <a:xfrm>
            <a:off x="3941714" y="3883096"/>
            <a:ext cx="5189387" cy="1884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marL="188595" indent="-188595">
              <a:buFont typeface="Arial" panose="020B0604020202020204" pitchFamily="34" charset="0"/>
              <a:buChar char="•"/>
            </a:pPr>
            <a:r>
              <a:rPr lang="en-GB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Evaluating memory performance, emerging memory technologies, and architectural mechanisms</a:t>
            </a:r>
          </a:p>
          <a:p>
            <a:pPr marL="188595" indent="-188595">
              <a:buFont typeface="Arial" panose="020B0604020202020204" pitchFamily="34" charset="0"/>
              <a:buChar char="•"/>
            </a:pPr>
            <a:r>
              <a:rPr lang="en-US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Real DRAM device characterization studies </a:t>
            </a:r>
          </a:p>
          <a:p>
            <a:pPr marL="188595" indent="-188595">
              <a:buFont typeface="Arial" panose="020B0604020202020204" pitchFamily="34" charset="0"/>
              <a:buChar char="•"/>
            </a:pPr>
            <a:r>
              <a:rPr lang="en-US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New features, extensions, and enhancements</a:t>
            </a:r>
          </a:p>
          <a:p>
            <a:pPr marL="188595" indent="-188595">
              <a:buFont typeface="Arial" panose="020B0604020202020204" pitchFamily="34" charset="0"/>
              <a:buChar char="•"/>
            </a:pPr>
            <a:r>
              <a:rPr lang="en-GB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Cross-layer research that combines memory system simulation with real-chip DRAM characterization</a:t>
            </a:r>
            <a:endParaRPr lang="en-US" sz="1350" b="1" i="1">
              <a:solidFill>
                <a:schemeClr val="tx2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030" name="Picture 6" descr="QR Code Image">
            <a:extLst>
              <a:ext uri="{FF2B5EF4-FFF2-40B4-BE49-F238E27FC236}">
                <a16:creationId xmlns:a16="http://schemas.microsoft.com/office/drawing/2014/main" id="{BD3AE826-EFED-B389-435C-4ED46550D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4415" y="5154362"/>
            <a:ext cx="1157126" cy="115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C8B702-74E4-DB1A-AE4D-52AEE81A9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3"/>
          <a:stretch>
            <a:fillRect/>
          </a:stretch>
        </p:blipFill>
        <p:spPr bwMode="auto">
          <a:xfrm>
            <a:off x="146938" y="2064626"/>
            <a:ext cx="3641054" cy="236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3DAD91-09AD-A353-275C-1E582BEAD7E2}"/>
              </a:ext>
            </a:extLst>
          </p:cNvPr>
          <p:cNvSpPr txBox="1"/>
          <p:nvPr/>
        </p:nvSpPr>
        <p:spPr>
          <a:xfrm>
            <a:off x="2017388" y="3961065"/>
            <a:ext cx="18474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ISCA 2026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AFF3F45-65E6-E0B8-E129-CA56723A7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 us at ISCA 2026!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9BC8A8-086E-0EF2-7694-F4CACA828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7156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7FB57-0FDE-0CB6-F30D-809EE2F76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E55A17D3-3B54-33AE-4B5A-09F54B672FD9}"/>
              </a:ext>
            </a:extLst>
          </p:cNvPr>
          <p:cNvSpPr/>
          <p:nvPr/>
        </p:nvSpPr>
        <p:spPr>
          <a:xfrm>
            <a:off x="-6532" y="1148200"/>
            <a:ext cx="9165613" cy="827562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>
                <a:latin typeface="+mj-lt"/>
              </a:rPr>
              <a:t>3</a:t>
            </a:r>
            <a:r>
              <a:rPr lang="en-US" sz="3000" b="1" baseline="30000">
                <a:latin typeface="+mj-lt"/>
              </a:rPr>
              <a:t>rd</a:t>
            </a:r>
            <a:r>
              <a:rPr lang="en-US" sz="3000" b="1">
                <a:latin typeface="+mj-lt"/>
              </a:rPr>
              <a:t> Tutorial on </a:t>
            </a:r>
            <a:r>
              <a:rPr lang="en-US" sz="3000" b="1" err="1">
                <a:latin typeface="+mj-lt"/>
              </a:rPr>
              <a:t>Ramulator</a:t>
            </a:r>
            <a:r>
              <a:rPr lang="en-US" sz="3000" b="1">
                <a:latin typeface="+mj-lt"/>
              </a:rPr>
              <a:t> &amp; DRAM Bender:</a:t>
            </a:r>
            <a:br>
              <a:rPr lang="en-US" sz="3000" b="1">
                <a:latin typeface="+mj-lt"/>
              </a:rPr>
            </a:br>
            <a:r>
              <a:rPr lang="en-GB" sz="2100" b="1" spc="-83"/>
              <a:t>Cutting-Edge Infrastructures for Real and Future Memory System Evaluation</a:t>
            </a:r>
            <a:endParaRPr lang="en-GB" b="1" spc="-83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F1ED89-1AD7-9043-D7C2-A9E30465515D}"/>
              </a:ext>
            </a:extLst>
          </p:cNvPr>
          <p:cNvSpPr/>
          <p:nvPr/>
        </p:nvSpPr>
        <p:spPr>
          <a:xfrm>
            <a:off x="3836914" y="2652765"/>
            <a:ext cx="5265878" cy="1230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i="1">
                <a:solidFill>
                  <a:schemeClr val="tx1"/>
                </a:solidFill>
                <a:latin typeface="+mj-lt"/>
              </a:rPr>
              <a:t>A half-day tutorial </a:t>
            </a:r>
            <a:r>
              <a:rPr lang="en-US" b="1" i="1">
                <a:solidFill>
                  <a:schemeClr val="tx1"/>
                </a:solidFill>
              </a:rPr>
              <a:t>@ ICS 2026, </a:t>
            </a:r>
            <a:r>
              <a:rPr lang="en-GB" b="1" i="1">
                <a:solidFill>
                  <a:schemeClr val="tx1"/>
                </a:solidFill>
              </a:rPr>
              <a:t>Belfast, Northern Ireland, United Kingdom, </a:t>
            </a:r>
            <a:r>
              <a:rPr lang="en-US" b="1" i="1">
                <a:solidFill>
                  <a:schemeClr val="tx1"/>
                </a:solidFill>
              </a:rPr>
              <a:t>6</a:t>
            </a:r>
            <a:r>
              <a:rPr lang="en-US" b="1" i="1" baseline="30000">
                <a:solidFill>
                  <a:schemeClr val="tx1"/>
                </a:solidFill>
              </a:rPr>
              <a:t>th</a:t>
            </a:r>
            <a:r>
              <a:rPr lang="en-US" b="1" i="1">
                <a:solidFill>
                  <a:schemeClr val="tx1"/>
                </a:solidFill>
              </a:rPr>
              <a:t> July 2026 (Monday)</a:t>
            </a:r>
            <a:endParaRPr lang="en-US" sz="825" b="1">
              <a:solidFill>
                <a:schemeClr val="tx1"/>
              </a:solidFill>
              <a:latin typeface="+mj-lt"/>
            </a:endParaRPr>
          </a:p>
          <a:p>
            <a:r>
              <a:rPr lang="en-US" sz="1500" b="1">
                <a:solidFill>
                  <a:schemeClr val="tx1"/>
                </a:solidFill>
                <a:latin typeface="+mj-lt"/>
              </a:rPr>
              <a:t>Organizers: </a:t>
            </a:r>
            <a:r>
              <a:rPr lang="en-US" sz="1350">
                <a:solidFill>
                  <a:schemeClr val="tx1"/>
                </a:solidFill>
                <a:latin typeface="+mj-lt"/>
              </a:rPr>
              <a:t>Nisa Bostanci, </a:t>
            </a:r>
            <a:r>
              <a:rPr lang="en-US" sz="1350" err="1">
                <a:solidFill>
                  <a:schemeClr val="tx1"/>
                </a:solidFill>
                <a:latin typeface="+mj-lt"/>
              </a:rPr>
              <a:t>Ataberk</a:t>
            </a:r>
            <a:r>
              <a:rPr lang="en-US" sz="1350">
                <a:solidFill>
                  <a:schemeClr val="tx1"/>
                </a:solidFill>
                <a:latin typeface="+mj-lt"/>
              </a:rPr>
              <a:t> Olgun, Ismail Yuksel, </a:t>
            </a:r>
            <a:r>
              <a:rPr lang="en-US" sz="1350" err="1">
                <a:solidFill>
                  <a:schemeClr val="tx1"/>
                </a:solidFill>
                <a:latin typeface="+mj-lt"/>
              </a:rPr>
              <a:t>Haocong</a:t>
            </a:r>
            <a:r>
              <a:rPr lang="en-US" sz="1350">
                <a:solidFill>
                  <a:schemeClr val="tx1"/>
                </a:solidFill>
                <a:latin typeface="+mj-lt"/>
              </a:rPr>
              <a:t> Luo, Prof. Onur Mutlu</a:t>
            </a:r>
          </a:p>
          <a:p>
            <a:endParaRPr lang="en-US" sz="1500">
              <a:solidFill>
                <a:srgbClr val="7030A0"/>
              </a:solidFill>
              <a:latin typeface="+mj-lt"/>
            </a:endParaRPr>
          </a:p>
          <a:p>
            <a:endParaRPr lang="en-US" sz="1500">
              <a:solidFill>
                <a:srgbClr val="7030A0"/>
              </a:solidFill>
              <a:latin typeface="+mj-lt"/>
            </a:endParaRPr>
          </a:p>
          <a:p>
            <a:endParaRPr lang="en-US" sz="10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152686-AC95-43AA-C456-618FCBDB0390}"/>
              </a:ext>
            </a:extLst>
          </p:cNvPr>
          <p:cNvSpPr/>
          <p:nvPr/>
        </p:nvSpPr>
        <p:spPr>
          <a:xfrm>
            <a:off x="3827414" y="4209876"/>
            <a:ext cx="5278422" cy="1693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t"/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en-US" sz="150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0E1BE85-1A64-870D-DD9A-15DDB19DDD72}"/>
              </a:ext>
            </a:extLst>
          </p:cNvPr>
          <p:cNvSpPr/>
          <p:nvPr/>
        </p:nvSpPr>
        <p:spPr>
          <a:xfrm>
            <a:off x="3830382" y="1947116"/>
            <a:ext cx="5265878" cy="714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500" b="1">
                <a:solidFill>
                  <a:srgbClr val="3939A1"/>
                </a:solidFill>
                <a:latin typeface="+mj-lt"/>
              </a:rPr>
              <a:t>R&amp;DB: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0A9A8DB-64A0-4B32-7908-DA96659DBC62}"/>
              </a:ext>
            </a:extLst>
          </p:cNvPr>
          <p:cNvSpPr/>
          <p:nvPr/>
        </p:nvSpPr>
        <p:spPr>
          <a:xfrm>
            <a:off x="-6537" y="1916341"/>
            <a:ext cx="62822" cy="4429420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E4721D0-6CDF-57F2-EAB9-F76999B0EBBF}"/>
              </a:ext>
            </a:extLst>
          </p:cNvPr>
          <p:cNvSpPr/>
          <p:nvPr/>
        </p:nvSpPr>
        <p:spPr>
          <a:xfrm>
            <a:off x="-4037" y="6311489"/>
            <a:ext cx="9153762" cy="44576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latin typeface="+mj-lt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9F9C0F2-407E-09FC-1256-E1A810F4DB7E}"/>
              </a:ext>
            </a:extLst>
          </p:cNvPr>
          <p:cNvSpPr/>
          <p:nvPr/>
        </p:nvSpPr>
        <p:spPr>
          <a:xfrm>
            <a:off x="9102791" y="1909808"/>
            <a:ext cx="62822" cy="4429420"/>
          </a:xfrm>
          <a:prstGeom prst="rect">
            <a:avLst/>
          </a:prstGeom>
          <a:solidFill>
            <a:srgbClr val="3939A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000" b="1">
              <a:latin typeface="+mj-lt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D89F40-3EDA-02F5-F5F7-7442C8812C03}"/>
              </a:ext>
            </a:extLst>
          </p:cNvPr>
          <p:cNvSpPr/>
          <p:nvPr/>
        </p:nvSpPr>
        <p:spPr>
          <a:xfrm>
            <a:off x="1079697" y="5987008"/>
            <a:ext cx="7236905" cy="36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https://events.safari.ethz.ch/ics26-ramulator-drambender/</a:t>
            </a:r>
            <a:endParaRPr lang="en-US" sz="225" b="1">
              <a:solidFill>
                <a:schemeClr val="tx2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50B11E-A149-EB9F-68AB-C452174A48E8}"/>
              </a:ext>
            </a:extLst>
          </p:cNvPr>
          <p:cNvSpPr/>
          <p:nvPr/>
        </p:nvSpPr>
        <p:spPr>
          <a:xfrm>
            <a:off x="4572000" y="5543341"/>
            <a:ext cx="4319635" cy="5421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>
                <a:solidFill>
                  <a:srgbClr val="3939A1"/>
                </a:solidFill>
                <a:latin typeface="+mj-lt"/>
              </a:rPr>
              <a:t>More information &amp; </a:t>
            </a:r>
            <a:br>
              <a:rPr lang="en-US" b="1" i="1">
                <a:solidFill>
                  <a:srgbClr val="3939A1"/>
                </a:solidFill>
                <a:latin typeface="+mj-lt"/>
              </a:rPr>
            </a:br>
            <a:r>
              <a:rPr lang="en-US" b="1" i="1">
                <a:solidFill>
                  <a:srgbClr val="3939A1"/>
                </a:solidFill>
                <a:latin typeface="+mj-lt"/>
              </a:rPr>
              <a:t>call for presentation: </a:t>
            </a:r>
            <a:br>
              <a:rPr lang="en-US" b="1" i="1">
                <a:solidFill>
                  <a:srgbClr val="3939A1"/>
                </a:solidFill>
                <a:latin typeface="+mj-lt"/>
              </a:rPr>
            </a:br>
            <a:endParaRPr lang="en-US" sz="150">
              <a:solidFill>
                <a:srgbClr val="3939A1"/>
              </a:solidFill>
              <a:latin typeface="+mj-lt"/>
            </a:endParaRPr>
          </a:p>
        </p:txBody>
      </p:sp>
      <p:pic>
        <p:nvPicPr>
          <p:cNvPr id="23" name="Picture 4">
            <a:extLst>
              <a:ext uri="{FF2B5EF4-FFF2-40B4-BE49-F238E27FC236}">
                <a16:creationId xmlns:a16="http://schemas.microsoft.com/office/drawing/2014/main" id="{71C3F6C5-6913-E268-2005-7462A8FACA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92" y="4487700"/>
            <a:ext cx="36576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6967C2D2-55CD-A787-D132-50E27AEC29F6}"/>
              </a:ext>
            </a:extLst>
          </p:cNvPr>
          <p:cNvSpPr/>
          <p:nvPr/>
        </p:nvSpPr>
        <p:spPr>
          <a:xfrm>
            <a:off x="3941714" y="3883096"/>
            <a:ext cx="5189387" cy="1884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t"/>
          <a:lstStyle/>
          <a:p>
            <a:pPr marL="188595" indent="-188595">
              <a:buFont typeface="Arial" panose="020B0604020202020204" pitchFamily="34" charset="0"/>
              <a:buChar char="•"/>
            </a:pPr>
            <a:r>
              <a:rPr lang="en-GB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Evaluating memory performance, emerging memory technologies, and architectural mechanisms</a:t>
            </a:r>
          </a:p>
          <a:p>
            <a:pPr marL="188595" indent="-188595">
              <a:buFont typeface="Arial" panose="020B0604020202020204" pitchFamily="34" charset="0"/>
              <a:buChar char="•"/>
            </a:pPr>
            <a:r>
              <a:rPr lang="en-US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Real DRAM device characterization studies </a:t>
            </a:r>
          </a:p>
          <a:p>
            <a:pPr marL="188595" indent="-188595">
              <a:buFont typeface="Arial" panose="020B0604020202020204" pitchFamily="34" charset="0"/>
              <a:buChar char="•"/>
            </a:pPr>
            <a:r>
              <a:rPr lang="en-US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New features, extensions, and enhancements</a:t>
            </a:r>
          </a:p>
          <a:p>
            <a:pPr marL="188595" indent="-188595">
              <a:buFont typeface="Arial" panose="020B0604020202020204" pitchFamily="34" charset="0"/>
              <a:buChar char="•"/>
            </a:pPr>
            <a:r>
              <a:rPr lang="en-GB" sz="1350" b="1" i="1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rPr>
              <a:t>Cross-layer research that combines memory system simulation with real-chip DRAM characterization</a:t>
            </a:r>
            <a:endParaRPr lang="en-US" sz="1350" b="1" i="1">
              <a:solidFill>
                <a:schemeClr val="tx2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id="{8D4E23D6-0FCC-7E23-15EB-F7DDD196B4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2"/>
          <a:stretch>
            <a:fillRect/>
          </a:stretch>
        </p:blipFill>
        <p:spPr bwMode="auto">
          <a:xfrm>
            <a:off x="136187" y="2053732"/>
            <a:ext cx="3657600" cy="2354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7A316C0-EE6C-683D-C5FC-1ED98CBA72D9}"/>
              </a:ext>
            </a:extLst>
          </p:cNvPr>
          <p:cNvSpPr txBox="1"/>
          <p:nvPr/>
        </p:nvSpPr>
        <p:spPr>
          <a:xfrm>
            <a:off x="2017388" y="3961065"/>
            <a:ext cx="18474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ICS 2026</a:t>
            </a:r>
          </a:p>
        </p:txBody>
      </p:sp>
      <p:pic>
        <p:nvPicPr>
          <p:cNvPr id="27" name="Picture 4" descr="QR Code Image">
            <a:extLst>
              <a:ext uri="{FF2B5EF4-FFF2-40B4-BE49-F238E27FC236}">
                <a16:creationId xmlns:a16="http://schemas.microsoft.com/office/drawing/2014/main" id="{F2AFB7E2-EA9B-551C-663C-3F13BA3DA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8865" y="5161303"/>
            <a:ext cx="1140943" cy="114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801FD4-6C94-DC67-3D06-FA6AC19D22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 us at ICS 2026!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62201-0206-34AF-FDFA-05D8BA74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31</a:t>
            </a:fld>
            <a:endParaRPr lang="tr-TR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C68FBC4-09B3-3B2B-1B7A-D423B3D99730}"/>
              </a:ext>
            </a:extLst>
          </p:cNvPr>
          <p:cNvGrpSpPr/>
          <p:nvPr/>
        </p:nvGrpSpPr>
        <p:grpSpPr>
          <a:xfrm>
            <a:off x="-1036320" y="2081044"/>
            <a:ext cx="5608320" cy="2019300"/>
            <a:chOff x="3779520" y="2294404"/>
            <a:chExt cx="5608320" cy="2019300"/>
          </a:xfrm>
        </p:grpSpPr>
        <p:sp>
          <p:nvSpPr>
            <p:cNvPr id="3" name="Explosion: 14 Points 2">
              <a:extLst>
                <a:ext uri="{FF2B5EF4-FFF2-40B4-BE49-F238E27FC236}">
                  <a16:creationId xmlns:a16="http://schemas.microsoft.com/office/drawing/2014/main" id="{87A15425-6F23-AA29-C51C-BCF88ECE4892}"/>
                </a:ext>
              </a:extLst>
            </p:cNvPr>
            <p:cNvSpPr/>
            <p:nvPr/>
          </p:nvSpPr>
          <p:spPr>
            <a:xfrm>
              <a:off x="4862594" y="2294404"/>
              <a:ext cx="3717525" cy="2019300"/>
            </a:xfrm>
            <a:prstGeom prst="irregularSeal2">
              <a:avLst/>
            </a:prstGeom>
            <a:solidFill>
              <a:srgbClr val="FF5F25"/>
            </a:solidFill>
            <a:ln w="57150">
              <a:solidFill>
                <a:srgbClr val="F23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b="1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D0ABBEE-E7C4-65DC-190B-83237B2E5F85}"/>
                </a:ext>
              </a:extLst>
            </p:cNvPr>
            <p:cNvSpPr txBox="1"/>
            <p:nvPr/>
          </p:nvSpPr>
          <p:spPr>
            <a:xfrm rot="20451952">
              <a:off x="3779520" y="2957692"/>
              <a:ext cx="560832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</a:rPr>
                <a:t>Included in </a:t>
              </a:r>
              <a:br>
                <a:rPr lang="en-US" sz="2400" b="1">
                  <a:solidFill>
                    <a:schemeClr val="bg1"/>
                  </a:solidFill>
                </a:rPr>
              </a:br>
              <a:r>
                <a:rPr lang="en-US" sz="2400" b="1">
                  <a:solidFill>
                    <a:schemeClr val="bg1"/>
                  </a:solidFill>
                </a:rPr>
                <a:t>Proceedings!</a:t>
              </a:r>
              <a:endParaRPr lang="LID4096" sz="24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181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27FC6-9A31-BF2C-7C32-DBF8A3141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5739B055-B712-ED7B-D659-CC8D0AD67B44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3979309"/>
          </a:xfrm>
          <a:prstGeom prst="rect">
            <a:avLst/>
          </a:prstGeom>
          <a:solidFill>
            <a:srgbClr val="CFDEF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pic>
        <p:nvPicPr>
          <p:cNvPr id="2" name="Picture 1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6FF3EFD5-1A77-9782-5643-7C3E6264A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04" y="139787"/>
            <a:ext cx="984643" cy="979434"/>
          </a:xfrm>
          <a:prstGeom prst="rect">
            <a:avLst/>
          </a:prstGeom>
        </p:spPr>
      </p:pic>
      <p:pic>
        <p:nvPicPr>
          <p:cNvPr id="4" name="Picture 3" descr="A green circle with white text and a white circle with a white circle and a white circle with a white circle with a white circle with a white circle with a white circle with a white circle with&#10;&#10;AI-generated content may be incorrect.">
            <a:extLst>
              <a:ext uri="{FF2B5EF4-FFF2-40B4-BE49-F238E27FC236}">
                <a16:creationId xmlns:a16="http://schemas.microsoft.com/office/drawing/2014/main" id="{BE2D6CAD-4808-9DC1-69B1-73FCD47557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6" y="139787"/>
            <a:ext cx="984643" cy="979434"/>
          </a:xfrm>
          <a:prstGeom prst="rect">
            <a:avLst/>
          </a:prstGeom>
        </p:spPr>
      </p:pic>
      <p:pic>
        <p:nvPicPr>
          <p:cNvPr id="5" name="Picture 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70CB62AA-4DE7-7286-CDDE-853C8D9E2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33" y="139787"/>
            <a:ext cx="984643" cy="979434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1C5913FA-6DA3-4128-6CAD-7B8D565B6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56" y="1549927"/>
            <a:ext cx="8394888" cy="23876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75000"/>
              </a:lnSpc>
            </a:pPr>
            <a:r>
              <a:rPr lang="en-US" b="1">
                <a:solidFill>
                  <a:srgbClr val="DC5F0B"/>
                </a:solidFill>
              </a:rPr>
              <a:t>Cleaning up the Mess</a:t>
            </a:r>
            <a:br>
              <a:rPr lang="en-US" sz="5400" b="1">
                <a:solidFill>
                  <a:srgbClr val="DC5F0B"/>
                </a:solidFill>
              </a:rPr>
            </a:br>
            <a:br>
              <a:rPr lang="en-US" sz="1000" b="1">
                <a:solidFill>
                  <a:srgbClr val="DC5F0B"/>
                </a:solidFill>
              </a:rPr>
            </a:br>
            <a:r>
              <a:rPr lang="en-US" sz="3600" b="1" spc="100"/>
              <a:t>Re-Evaluating the Real-System</a:t>
            </a:r>
            <a:br>
              <a:rPr lang="en-US" sz="3600" b="1" spc="100"/>
            </a:br>
            <a:r>
              <a:rPr lang="en-US" sz="3600" b="1" spc="100"/>
              <a:t>Modeling Accuracy of </a:t>
            </a:r>
            <a:r>
              <a:rPr lang="en-US" sz="3600" b="1" spc="100" err="1"/>
              <a:t>Ramulator</a:t>
            </a:r>
            <a:r>
              <a:rPr lang="en-US" sz="3600" b="1" spc="100"/>
              <a:t> 2.0</a:t>
            </a:r>
            <a:endParaRPr lang="en-US" sz="4800" b="1" spc="100">
              <a:cs typeface="Cambria"/>
            </a:endParaRPr>
          </a:p>
        </p:txBody>
      </p:sp>
      <p:sp>
        <p:nvSpPr>
          <p:cNvPr id="103" name="Subtitle 2">
            <a:extLst>
              <a:ext uri="{FF2B5EF4-FFF2-40B4-BE49-F238E27FC236}">
                <a16:creationId xmlns:a16="http://schemas.microsoft.com/office/drawing/2014/main" id="{23A17805-39EE-4E03-4B13-20B2929AF5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56" y="4100370"/>
            <a:ext cx="8394888" cy="19074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+mj-lt"/>
                <a:cs typeface="Cambria"/>
              </a:rPr>
              <a:t>F. Nisa </a:t>
            </a:r>
            <a:r>
              <a:rPr lang="en-US" err="1">
                <a:latin typeface="+mj-lt"/>
                <a:cs typeface="Cambria"/>
              </a:rPr>
              <a:t>Bostanc</a:t>
            </a:r>
            <a:r>
              <a:rPr lang="tr-TR">
                <a:latin typeface="+mj-lt"/>
                <a:cs typeface="Cambria"/>
              </a:rPr>
              <a:t>ı</a:t>
            </a:r>
            <a:r>
              <a:rPr lang="en-US">
                <a:latin typeface="+mj-lt"/>
                <a:cs typeface="Cambria"/>
              </a:rPr>
              <a:t>*	</a:t>
            </a:r>
            <a:r>
              <a:rPr lang="en-US" err="1">
                <a:latin typeface="+mj-lt"/>
                <a:cs typeface="Cambria"/>
              </a:rPr>
              <a:t>Haocong</a:t>
            </a:r>
            <a:r>
              <a:rPr lang="en-US">
                <a:latin typeface="+mj-lt"/>
                <a:cs typeface="Cambria"/>
              </a:rPr>
              <a:t> Luo*		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Ataberk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 Olgun*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Maria 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Makeenkova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Geraldo F. de Oliveira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A. Giray Ya</a:t>
            </a:r>
            <a:r>
              <a:rPr lang="tr-TR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ğlıkçı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Onur Mutlu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b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 sz="1800">
                <a:solidFill>
                  <a:schemeClr val="bg2">
                    <a:lumMod val="75000"/>
                  </a:schemeClr>
                </a:solidFill>
                <a:latin typeface="+mj-lt"/>
                <a:cs typeface="Cambria"/>
              </a:rPr>
              <a:t>* Equal Contribution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CC374F2D-DBE9-B670-D1B3-2C92824754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0E3627D-2331-BEBF-951F-EE211F07A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3872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3FD278-F5EB-8545-45C1-21C2381C1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FEF68B9D-DDAB-44DC-B1E0-2DB386828ADD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3979309"/>
          </a:xfrm>
          <a:prstGeom prst="rect">
            <a:avLst/>
          </a:prstGeom>
          <a:solidFill>
            <a:srgbClr val="CFDEF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pic>
        <p:nvPicPr>
          <p:cNvPr id="2" name="Picture 1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8B044086-0C09-362A-C065-ED4C41171A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04" y="139787"/>
            <a:ext cx="984643" cy="979434"/>
          </a:xfrm>
          <a:prstGeom prst="rect">
            <a:avLst/>
          </a:prstGeom>
        </p:spPr>
      </p:pic>
      <p:pic>
        <p:nvPicPr>
          <p:cNvPr id="4" name="Picture 3" descr="A green circle with white text and a white circle with a white circle and a white circle with a white circle with a white circle with a white circle with a white circle with a white circle with&#10;&#10;AI-generated content may be incorrect.">
            <a:extLst>
              <a:ext uri="{FF2B5EF4-FFF2-40B4-BE49-F238E27FC236}">
                <a16:creationId xmlns:a16="http://schemas.microsoft.com/office/drawing/2014/main" id="{0934AC58-6FF3-9106-6348-750A1C296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6" y="139787"/>
            <a:ext cx="984643" cy="979434"/>
          </a:xfrm>
          <a:prstGeom prst="rect">
            <a:avLst/>
          </a:prstGeom>
        </p:spPr>
      </p:pic>
      <p:pic>
        <p:nvPicPr>
          <p:cNvPr id="5" name="Picture 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AB577322-3F4F-3CF5-1640-FCAB40E241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33" y="139787"/>
            <a:ext cx="984643" cy="979434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01EE38A4-30C0-43A4-C043-2CB89A76E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56" y="1549927"/>
            <a:ext cx="8394888" cy="23876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75000"/>
              </a:lnSpc>
            </a:pPr>
            <a:r>
              <a:rPr lang="en-US" b="1">
                <a:solidFill>
                  <a:srgbClr val="DC5F0B"/>
                </a:solidFill>
              </a:rPr>
              <a:t>Cleaning up the Mess</a:t>
            </a:r>
            <a:br>
              <a:rPr lang="en-US" sz="5400" b="1">
                <a:solidFill>
                  <a:srgbClr val="DC5F0B"/>
                </a:solidFill>
              </a:rPr>
            </a:br>
            <a:br>
              <a:rPr lang="en-US" sz="1000" b="1">
                <a:solidFill>
                  <a:srgbClr val="DC5F0B"/>
                </a:solidFill>
              </a:rPr>
            </a:br>
            <a:r>
              <a:rPr lang="en-US" sz="3600" b="1" spc="100"/>
              <a:t>Re-Evaluating the Real-System</a:t>
            </a:r>
            <a:br>
              <a:rPr lang="en-US" sz="3600" b="1" spc="100"/>
            </a:br>
            <a:r>
              <a:rPr lang="en-US" sz="3600" b="1" spc="100"/>
              <a:t>Modeling Accuracy of </a:t>
            </a:r>
            <a:r>
              <a:rPr lang="en-US" sz="3600" b="1" spc="100" err="1"/>
              <a:t>Ramulator</a:t>
            </a:r>
            <a:r>
              <a:rPr lang="en-US" sz="3600" b="1" spc="100"/>
              <a:t> 2.0</a:t>
            </a:r>
            <a:endParaRPr lang="en-US" sz="4800" b="1" spc="100">
              <a:cs typeface="Cambria"/>
            </a:endParaRPr>
          </a:p>
        </p:txBody>
      </p:sp>
      <p:sp>
        <p:nvSpPr>
          <p:cNvPr id="103" name="Subtitle 2">
            <a:extLst>
              <a:ext uri="{FF2B5EF4-FFF2-40B4-BE49-F238E27FC236}">
                <a16:creationId xmlns:a16="http://schemas.microsoft.com/office/drawing/2014/main" id="{6394D9A4-AB11-3DA6-3203-687995C8D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56" y="4100370"/>
            <a:ext cx="8394888" cy="19074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+mj-lt"/>
                <a:cs typeface="Cambria"/>
              </a:rPr>
              <a:t>F. Nisa </a:t>
            </a:r>
            <a:r>
              <a:rPr lang="en-US" err="1">
                <a:latin typeface="+mj-lt"/>
                <a:cs typeface="Cambria"/>
              </a:rPr>
              <a:t>Bostanc</a:t>
            </a:r>
            <a:r>
              <a:rPr lang="tr-TR">
                <a:latin typeface="+mj-lt"/>
                <a:cs typeface="Cambria"/>
              </a:rPr>
              <a:t>ı</a:t>
            </a:r>
            <a:r>
              <a:rPr lang="en-US">
                <a:latin typeface="+mj-lt"/>
                <a:cs typeface="Cambria"/>
              </a:rPr>
              <a:t>*	</a:t>
            </a:r>
            <a:r>
              <a:rPr lang="en-US" err="1">
                <a:latin typeface="+mj-lt"/>
                <a:cs typeface="Cambria"/>
              </a:rPr>
              <a:t>Haocong</a:t>
            </a:r>
            <a:r>
              <a:rPr lang="en-US">
                <a:latin typeface="+mj-lt"/>
                <a:cs typeface="Cambria"/>
              </a:rPr>
              <a:t> Luo*		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Ataberk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 Olgun*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Maria 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Makeenkova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Geraldo F. de Oliveira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A. Giray Ya</a:t>
            </a:r>
            <a:r>
              <a:rPr lang="tr-TR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ğlıkçı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Onur Mutlu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b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 sz="1800">
                <a:solidFill>
                  <a:schemeClr val="bg2">
                    <a:lumMod val="75000"/>
                  </a:schemeClr>
                </a:solidFill>
                <a:latin typeface="+mj-lt"/>
                <a:cs typeface="Cambria"/>
              </a:rPr>
              <a:t>* Equal Contribution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26D430D-03BE-A814-6ECE-4429B4A510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6D3047F-1C26-7609-FD56-5C17D591B0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195531C-08BF-1755-B3C7-D4E2FD33E237}"/>
              </a:ext>
            </a:extLst>
          </p:cNvPr>
          <p:cNvGrpSpPr/>
          <p:nvPr/>
        </p:nvGrpSpPr>
        <p:grpSpPr>
          <a:xfrm>
            <a:off x="190524" y="174423"/>
            <a:ext cx="1127875" cy="1445871"/>
            <a:chOff x="190524" y="174423"/>
            <a:chExt cx="1127875" cy="1445871"/>
          </a:xfrm>
        </p:grpSpPr>
        <p:pic>
          <p:nvPicPr>
            <p:cNvPr id="1026" name="Picture 2" descr="QR Code Image">
              <a:extLst>
                <a:ext uri="{FF2B5EF4-FFF2-40B4-BE49-F238E27FC236}">
                  <a16:creationId xmlns:a16="http://schemas.microsoft.com/office/drawing/2014/main" id="{810C4DB0-66FD-A9F8-F30F-F8BEBAA5F8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524" y="174423"/>
              <a:ext cx="1127875" cy="1127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D81523B-65C0-0F88-EA6C-CC9771F1F3D2}"/>
                </a:ext>
              </a:extLst>
            </p:cNvPr>
            <p:cNvSpPr txBox="1"/>
            <p:nvPr/>
          </p:nvSpPr>
          <p:spPr>
            <a:xfrm>
              <a:off x="222069" y="1281740"/>
              <a:ext cx="1084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>
                  <a:latin typeface="+mj-lt"/>
                </a:rPr>
                <a:t>Paper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9D44F35-2FDA-3350-9040-0DDD2DB53DCA}"/>
              </a:ext>
            </a:extLst>
          </p:cNvPr>
          <p:cNvGrpSpPr/>
          <p:nvPr/>
        </p:nvGrpSpPr>
        <p:grpSpPr>
          <a:xfrm>
            <a:off x="1423359" y="174422"/>
            <a:ext cx="1127875" cy="1471575"/>
            <a:chOff x="1423359" y="174422"/>
            <a:chExt cx="1127875" cy="1471575"/>
          </a:xfrm>
        </p:grpSpPr>
        <p:pic>
          <p:nvPicPr>
            <p:cNvPr id="1028" name="Picture 4" descr="QR Code Image">
              <a:extLst>
                <a:ext uri="{FF2B5EF4-FFF2-40B4-BE49-F238E27FC236}">
                  <a16:creationId xmlns:a16="http://schemas.microsoft.com/office/drawing/2014/main" id="{6B43F2DD-01BC-0882-2FA8-E3D9E79B2E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359" y="174422"/>
              <a:ext cx="1127875" cy="1127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F77062D-11BD-801B-3179-F94B52E6F7ED}"/>
                </a:ext>
              </a:extLst>
            </p:cNvPr>
            <p:cNvSpPr txBox="1"/>
            <p:nvPr/>
          </p:nvSpPr>
          <p:spPr>
            <a:xfrm>
              <a:off x="1445187" y="1307443"/>
              <a:ext cx="108421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>
                  <a:latin typeface="+mj-lt"/>
                </a:rPr>
                <a:t>GitHub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44422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20AE3-104E-AD06-6E2C-1E48F3CCC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>
            <a:extLst>
              <a:ext uri="{FF2B5EF4-FFF2-40B4-BE49-F238E27FC236}">
                <a16:creationId xmlns:a16="http://schemas.microsoft.com/office/drawing/2014/main" id="{49ED4C44-AFEE-8058-B87F-DD8855869AE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9144000" cy="3979309"/>
          </a:xfrm>
          <a:prstGeom prst="rect">
            <a:avLst/>
          </a:prstGeom>
          <a:solidFill>
            <a:srgbClr val="CFDEFD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600" b="1">
              <a:solidFill>
                <a:srgbClr val="70AD47"/>
              </a:solidFill>
            </a:endParaRPr>
          </a:p>
        </p:txBody>
      </p:sp>
      <p:pic>
        <p:nvPicPr>
          <p:cNvPr id="2" name="Picture 1" descr="A red circle with white text&#10;&#10;AI-generated content may be incorrect.">
            <a:extLst>
              <a:ext uri="{FF2B5EF4-FFF2-40B4-BE49-F238E27FC236}">
                <a16:creationId xmlns:a16="http://schemas.microsoft.com/office/drawing/2014/main" id="{44091162-FCE2-A6E9-9135-D2AD0CFFF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104" y="139787"/>
            <a:ext cx="984643" cy="979434"/>
          </a:xfrm>
          <a:prstGeom prst="rect">
            <a:avLst/>
          </a:prstGeom>
        </p:spPr>
      </p:pic>
      <p:pic>
        <p:nvPicPr>
          <p:cNvPr id="4" name="Picture 3" descr="A green circle with white text and a white circle with a white circle and a white circle with a white circle with a white circle with a white circle with a white circle with a white circle with&#10;&#10;AI-generated content may be incorrect.">
            <a:extLst>
              <a:ext uri="{FF2B5EF4-FFF2-40B4-BE49-F238E27FC236}">
                <a16:creationId xmlns:a16="http://schemas.microsoft.com/office/drawing/2014/main" id="{34A50D65-6AE6-E68C-B3FE-54FA7E57FD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376" y="139787"/>
            <a:ext cx="984643" cy="979434"/>
          </a:xfrm>
          <a:prstGeom prst="rect">
            <a:avLst/>
          </a:prstGeom>
        </p:spPr>
      </p:pic>
      <p:pic>
        <p:nvPicPr>
          <p:cNvPr id="5" name="Picture 4" descr="A blue circle with white text&#10;&#10;AI-generated content may be incorrect.">
            <a:extLst>
              <a:ext uri="{FF2B5EF4-FFF2-40B4-BE49-F238E27FC236}">
                <a16:creationId xmlns:a16="http://schemas.microsoft.com/office/drawing/2014/main" id="{89A66EDB-7BF5-EF92-D663-6D4000AFB2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833" y="139787"/>
            <a:ext cx="984643" cy="979434"/>
          </a:xfrm>
          <a:prstGeom prst="rect">
            <a:avLst/>
          </a:prstGeom>
        </p:spPr>
      </p:pic>
      <p:sp>
        <p:nvSpPr>
          <p:cNvPr id="102" name="Title 1">
            <a:extLst>
              <a:ext uri="{FF2B5EF4-FFF2-40B4-BE49-F238E27FC236}">
                <a16:creationId xmlns:a16="http://schemas.microsoft.com/office/drawing/2014/main" id="{E92768D0-BEB8-78EC-37D7-72755D11F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4556" y="1549927"/>
            <a:ext cx="8394888" cy="2387600"/>
          </a:xfrm>
          <a:prstGeom prst="rect">
            <a:avLst/>
          </a:prstGeom>
          <a:noFill/>
        </p:spPr>
        <p:txBody>
          <a:bodyPr anchor="ctr">
            <a:noAutofit/>
          </a:bodyPr>
          <a:lstStyle/>
          <a:p>
            <a:pPr algn="ctr">
              <a:lnSpc>
                <a:spcPct val="75000"/>
              </a:lnSpc>
            </a:pPr>
            <a:r>
              <a:rPr lang="en-US" b="1">
                <a:solidFill>
                  <a:srgbClr val="DC5F0B"/>
                </a:solidFill>
              </a:rPr>
              <a:t>Cleaning up the Mess</a:t>
            </a:r>
            <a:br>
              <a:rPr lang="en-US" sz="5400" b="1">
                <a:solidFill>
                  <a:srgbClr val="DC5F0B"/>
                </a:solidFill>
              </a:rPr>
            </a:br>
            <a:br>
              <a:rPr lang="en-US" sz="1000" b="1">
                <a:solidFill>
                  <a:srgbClr val="DC5F0B"/>
                </a:solidFill>
              </a:rPr>
            </a:br>
            <a:r>
              <a:rPr lang="en-US" sz="3600" b="1" spc="100"/>
              <a:t>Re-Evaluating the Real-System</a:t>
            </a:r>
            <a:br>
              <a:rPr lang="en-US" sz="3600" b="1" spc="100"/>
            </a:br>
            <a:r>
              <a:rPr lang="en-US" sz="3600" b="1" spc="100"/>
              <a:t>Modeling Accuracy of </a:t>
            </a:r>
            <a:r>
              <a:rPr lang="en-US" sz="3600" b="1" spc="100" err="1"/>
              <a:t>Ramulator</a:t>
            </a:r>
            <a:r>
              <a:rPr lang="en-US" sz="3600" b="1" spc="100"/>
              <a:t> 2.0</a:t>
            </a:r>
            <a:endParaRPr lang="en-US" sz="4800" b="1" spc="100">
              <a:cs typeface="Cambria"/>
            </a:endParaRPr>
          </a:p>
        </p:txBody>
      </p:sp>
      <p:sp>
        <p:nvSpPr>
          <p:cNvPr id="103" name="Subtitle 2">
            <a:extLst>
              <a:ext uri="{FF2B5EF4-FFF2-40B4-BE49-F238E27FC236}">
                <a16:creationId xmlns:a16="http://schemas.microsoft.com/office/drawing/2014/main" id="{3F94AECB-5688-BCF3-7D66-B39529F71A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56" y="4100370"/>
            <a:ext cx="8394888" cy="1907493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>
                <a:latin typeface="+mj-lt"/>
                <a:cs typeface="Cambria"/>
              </a:rPr>
              <a:t>F. Nisa </a:t>
            </a:r>
            <a:r>
              <a:rPr lang="en-US" err="1">
                <a:latin typeface="+mj-lt"/>
                <a:cs typeface="Cambria"/>
              </a:rPr>
              <a:t>Bostanc</a:t>
            </a:r>
            <a:r>
              <a:rPr lang="tr-TR">
                <a:latin typeface="+mj-lt"/>
                <a:cs typeface="Cambria"/>
              </a:rPr>
              <a:t>ı</a:t>
            </a:r>
            <a:r>
              <a:rPr lang="en-US">
                <a:latin typeface="+mj-lt"/>
                <a:cs typeface="Cambria"/>
              </a:rPr>
              <a:t>*	</a:t>
            </a:r>
            <a:r>
              <a:rPr lang="en-US" err="1">
                <a:latin typeface="+mj-lt"/>
                <a:cs typeface="Cambria"/>
              </a:rPr>
              <a:t>Haocong</a:t>
            </a:r>
            <a:r>
              <a:rPr lang="en-US">
                <a:latin typeface="+mj-lt"/>
                <a:cs typeface="Cambria"/>
              </a:rPr>
              <a:t> Luo*		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Ataberk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 Olgun*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Maria </a:t>
            </a:r>
            <a:r>
              <a:rPr lang="en-US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Makeenkova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Geraldo F. de Oliveira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A. Giray Ya</a:t>
            </a:r>
            <a:r>
              <a:rPr lang="tr-TR" err="1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ğlıkçı</a:t>
            </a:r>
            <a: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  <a:t>	Onur Mutlu</a:t>
            </a:r>
            <a:br>
              <a:rPr lang="en-US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br>
              <a:rPr lang="en-US" sz="1000">
                <a:solidFill>
                  <a:schemeClr val="bg2">
                    <a:lumMod val="50000"/>
                  </a:schemeClr>
                </a:solidFill>
                <a:latin typeface="+mj-lt"/>
                <a:cs typeface="Cambria"/>
              </a:rPr>
            </a:br>
            <a:r>
              <a:rPr lang="en-US" sz="1800">
                <a:solidFill>
                  <a:schemeClr val="bg2">
                    <a:lumMod val="75000"/>
                  </a:schemeClr>
                </a:solidFill>
                <a:latin typeface="+mj-lt"/>
                <a:cs typeface="Cambria"/>
              </a:rPr>
              <a:t>* Equal Contribution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A8B1527-B505-2B58-42B3-B690F188A8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4556" y="6128926"/>
            <a:ext cx="2176678" cy="4187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325262-12C3-706D-6091-2A94F3B84B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1820" t="33599" r="12247" b="30996"/>
          <a:stretch/>
        </p:blipFill>
        <p:spPr>
          <a:xfrm>
            <a:off x="6111979" y="6090478"/>
            <a:ext cx="2657465" cy="457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26DFD74-D89D-7619-8927-B9E1675764BA}"/>
              </a:ext>
            </a:extLst>
          </p:cNvPr>
          <p:cNvSpPr/>
          <p:nvPr/>
        </p:nvSpPr>
        <p:spPr>
          <a:xfrm>
            <a:off x="0" y="3618411"/>
            <a:ext cx="9144000" cy="440178"/>
          </a:xfrm>
          <a:prstGeom prst="rect">
            <a:avLst/>
          </a:prstGeom>
          <a:solidFill>
            <a:srgbClr val="FF5F25"/>
          </a:solidFill>
          <a:ln>
            <a:solidFill>
              <a:srgbClr val="F23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886389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0256A4-7009-BB5F-946B-34E962BD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Achievable Bandwidth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47DA0-04BF-ABF5-AEC8-71E498F4D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B3D59-8433-291E-F054-BF20033C8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35</a:t>
            </a:fld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C1F53C-59FC-C0BD-AD08-2006FACEB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663"/>
            <a:ext cx="9144000" cy="222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2074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ED0AB-93EF-DE39-7658-5FBA13CC4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Further Evaluation of DAMOV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BBDA6-BED3-8DB1-C1E6-58ACC5FC6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4870763"/>
            <a:ext cx="9143999" cy="1306199"/>
          </a:xfrm>
        </p:spPr>
        <p:txBody>
          <a:bodyPr>
            <a:normAutofit fontScale="92500" lnSpcReduction="20000"/>
          </a:bodyPr>
          <a:lstStyle/>
          <a:p>
            <a:r>
              <a:rPr lang="en-GB" sz="2600"/>
              <a:t>The bandwidth gap can be caused by a combination of workload characteristics, system configuration, and the integration of the core and memory models</a:t>
            </a:r>
          </a:p>
          <a:p>
            <a:pPr lvl="1"/>
            <a:r>
              <a:rPr lang="en-GB" sz="2600"/>
              <a:t>E.g., DRAM address mapping, core model optimizations 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8A845-CB90-021C-0D04-FA37E6D1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36</a:t>
            </a:fld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F60B3A-87CD-5471-5579-BB0DF04E25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4"/>
          <a:stretch>
            <a:fillRect/>
          </a:stretch>
        </p:blipFill>
        <p:spPr>
          <a:xfrm>
            <a:off x="1387881" y="987087"/>
            <a:ext cx="6845010" cy="381608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18D91B9-FD8A-962E-897F-AB13A8CF5834}"/>
              </a:ext>
            </a:extLst>
          </p:cNvPr>
          <p:cNvSpPr/>
          <p:nvPr/>
        </p:nvSpPr>
        <p:spPr>
          <a:xfrm>
            <a:off x="5625494" y="1826928"/>
            <a:ext cx="1090164" cy="2395056"/>
          </a:xfrm>
          <a:prstGeom prst="rect">
            <a:avLst/>
          </a:prstGeom>
          <a:solidFill>
            <a:srgbClr val="F23F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1085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DEB20-62DA-4AA4-97A7-D832CC7A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Ramulator</a:t>
            </a:r>
            <a:r>
              <a:rPr lang="en-US"/>
              <a:t> (v1) – Mess Benchmark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8BC84A-EABB-E1F3-4004-BBD21B671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37</a:t>
            </a:fld>
            <a:endParaRPr lang="tr-TR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F6B40E2-C195-0DD9-4E28-46C1B4AED6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1854"/>
            <a:ext cx="9144000" cy="5220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09951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2AC72D-34CB-9659-5DD4-9B57C9DF9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Another DDR4 Real System Result </a:t>
            </a:r>
            <a:br>
              <a:rPr lang="en-US"/>
            </a:br>
            <a:r>
              <a:rPr lang="en-US"/>
              <a:t>from the Mess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2334E-1A32-EE25-35D7-EF358A4F1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DEE40E-D75F-1E8B-946B-0E839813C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38</a:t>
            </a:fld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F9A4A2-3DF9-4F7F-50BE-AD790BDC8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85" y="1108446"/>
            <a:ext cx="8069943" cy="53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774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DDA57-84F3-0B86-8563-1E577043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C43D7E-AFDB-E465-FF10-992474D13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err="1"/>
              <a:t>Ramulator</a:t>
            </a:r>
            <a:r>
              <a:rPr lang="en-US"/>
              <a:t> 2.1 DRAM Standards Lat-</a:t>
            </a:r>
            <a:r>
              <a:rPr lang="en-US" err="1"/>
              <a:t>Tp</a:t>
            </a:r>
            <a:r>
              <a:rPr lang="en-US"/>
              <a:t> Plots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3F414-2214-A2C8-A576-18FDCA6E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39</a:t>
            </a:fld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AA1DF1-8102-209F-6F73-F3CB2D42BC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3" y="1195036"/>
            <a:ext cx="3437737" cy="2383566"/>
          </a:xfrm>
          <a:prstGeom prst="rect">
            <a:avLst/>
          </a:prstGeom>
        </p:spPr>
      </p:pic>
      <p:pic>
        <p:nvPicPr>
          <p:cNvPr id="9" name="Picture 8" descr="A graph of a number of data&#10;&#10;AI-generated content may be incorrect.">
            <a:extLst>
              <a:ext uri="{FF2B5EF4-FFF2-40B4-BE49-F238E27FC236}">
                <a16:creationId xmlns:a16="http://schemas.microsoft.com/office/drawing/2014/main" id="{A353840F-AC5E-20D8-7FE1-EEA510D096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58" y="1195036"/>
            <a:ext cx="3444068" cy="238356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755440-4F05-1F0A-5BC4-E1CAC8E142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81" y="3748998"/>
            <a:ext cx="3444069" cy="23835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1014FA5-6558-03F4-2F9C-C626F971F2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958" y="3748997"/>
            <a:ext cx="3444067" cy="238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1345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DBB2-A3E4-5413-470D-AB6D46BCE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FC24EAC-C04E-A888-BDFC-59FC535BD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err="1"/>
              <a:t>Ramulator</a:t>
            </a:r>
            <a:r>
              <a:rPr lang="en-US"/>
              <a:t> 2.1 DRAM Standards Lat-</a:t>
            </a:r>
            <a:r>
              <a:rPr lang="en-US" err="1"/>
              <a:t>Tp</a:t>
            </a:r>
            <a:r>
              <a:rPr lang="en-US"/>
              <a:t> Plots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88DBA7-91F5-BF35-8336-4DFA3C009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40</a:t>
            </a:fld>
            <a:endParaRPr lang="tr-TR"/>
          </a:p>
        </p:txBody>
      </p:sp>
      <p:pic>
        <p:nvPicPr>
          <p:cNvPr id="5" name="Picture 4" descr="A graph of a graph&#10;&#10;AI-generated content may be incorrect.">
            <a:extLst>
              <a:ext uri="{FF2B5EF4-FFF2-40B4-BE49-F238E27FC236}">
                <a16:creationId xmlns:a16="http://schemas.microsoft.com/office/drawing/2014/main" id="{B0C10B5A-5650-7787-975C-CB4D382E1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62" y="1538007"/>
            <a:ext cx="3380743" cy="233923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D451E5-943B-0E84-A78D-3C21D77C4C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4686" y="1538007"/>
            <a:ext cx="3387075" cy="23392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70CB72C-F54E-14ED-E1EF-61D92854AB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450" y="3938141"/>
            <a:ext cx="3387074" cy="2339236"/>
          </a:xfrm>
          <a:prstGeom prst="rect">
            <a:avLst/>
          </a:prstGeom>
        </p:spPr>
      </p:pic>
      <p:sp>
        <p:nvSpPr>
          <p:cNvPr id="15" name="İçerik Yer Tutucusu 2">
            <a:extLst>
              <a:ext uri="{FF2B5EF4-FFF2-40B4-BE49-F238E27FC236}">
                <a16:creationId xmlns:a16="http://schemas.microsoft.com/office/drawing/2014/main" id="{8C7865AB-57F8-DB7B-88D8-D394AB553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31025"/>
            <a:ext cx="9143999" cy="524593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None/>
            </a:pPr>
            <a:r>
              <a:rPr lang="en-US"/>
              <a:t>* HBM timings are guestimates</a:t>
            </a:r>
          </a:p>
        </p:txBody>
      </p:sp>
    </p:spTree>
    <p:extLst>
      <p:ext uri="{BB962C8B-B14F-4D97-AF65-F5344CB8AC3E}">
        <p14:creationId xmlns:p14="http://schemas.microsoft.com/office/powerpoint/2010/main" val="310475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26DC5-3ED7-563A-64FE-847FF098E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3EE1B1-8E4E-0D56-489A-5F7E70548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err="1"/>
              <a:t>Ramulator</a:t>
            </a:r>
            <a:r>
              <a:rPr lang="en-US"/>
              <a:t> 2.1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1E46EE7-2842-6485-18E7-D981618EA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en-US" b="1"/>
              <a:t>Major overhaul of </a:t>
            </a:r>
            <a:r>
              <a:rPr lang="en-US" b="1" err="1"/>
              <a:t>Ramulator</a:t>
            </a:r>
            <a:r>
              <a:rPr lang="en-US" b="1"/>
              <a:t> 2.0</a:t>
            </a:r>
            <a:r>
              <a:rPr lang="en-US"/>
              <a:t> that includes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/>
              <a:t>  Aggregated bug fixes and code quality improvements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/>
              <a:t>  Better support of newer DRAM and controller features, e.g.,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§"/>
            </a:pPr>
            <a:r>
              <a:rPr lang="en-US">
                <a:solidFill>
                  <a:srgbClr val="548235"/>
                </a:solidFill>
              </a:rPr>
              <a:t>Row-Col command dual issue controller for HBM2+</a:t>
            </a:r>
          </a:p>
          <a:p>
            <a:pPr lvl="2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§"/>
            </a:pPr>
            <a:r>
              <a:rPr lang="en-US">
                <a:solidFill>
                  <a:srgbClr val="548235"/>
                </a:solidFill>
                <a:ea typeface="+mj-lt"/>
                <a:cs typeface="+mj-lt"/>
              </a:rPr>
              <a:t>WCK2CK sync and expiry tracking </a:t>
            </a:r>
            <a:r>
              <a:rPr lang="en-US">
                <a:solidFill>
                  <a:srgbClr val="548235"/>
                </a:solidFill>
              </a:rPr>
              <a:t>and ACT-1/ACT-2 split with </a:t>
            </a:r>
            <a:r>
              <a:rPr lang="en-US" err="1">
                <a:solidFill>
                  <a:srgbClr val="548235"/>
                </a:solidFill>
              </a:rPr>
              <a:t>tAAD</a:t>
            </a:r>
            <a:r>
              <a:rPr lang="en-US">
                <a:solidFill>
                  <a:srgbClr val="548235"/>
                </a:solidFill>
              </a:rPr>
              <a:t> </a:t>
            </a:r>
            <a:br>
              <a:rPr lang="en-US">
                <a:solidFill>
                  <a:srgbClr val="F23F00"/>
                </a:solidFill>
              </a:rPr>
            </a:br>
            <a:r>
              <a:rPr lang="en-US">
                <a:solidFill>
                  <a:srgbClr val="548235"/>
                </a:solidFill>
              </a:rPr>
              <a:t>deadline aware scheduling for LPDDR5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/>
              <a:t> Significantly improved ease-of-use, configuration, and extension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/>
              <a:t> More comprehensive test suite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/>
              <a:t> More comprehensive documentation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r>
              <a:rPr lang="en-US"/>
              <a:t>Currently available as a pre-release in the v2.1 branch</a:t>
            </a: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endParaRPr lang="en-US"/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r>
              <a:rPr lang="en-US"/>
              <a:t>Welcomes your use, contribution, and feedback!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Font typeface="Wingdings" panose="020B0604020202020204" pitchFamily="34" charset="0"/>
              <a:buChar char="Ø"/>
            </a:pPr>
            <a:r>
              <a:rPr lang="en-US" b="1">
                <a:solidFill>
                  <a:srgbClr val="316CE3"/>
                </a:solidFill>
              </a:rPr>
              <a:t> We will be making v2.1 the default branch soon</a:t>
            </a:r>
            <a:endParaRPr lang="en-US">
              <a:solidFill>
                <a:srgbClr val="316CE3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0E739C-9857-6763-92D9-908F5396A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41</a:t>
            </a:fld>
            <a:endParaRPr lang="tr-T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F967A8-F83A-5E6D-0F2E-99CE30D5661D}"/>
              </a:ext>
            </a:extLst>
          </p:cNvPr>
          <p:cNvSpPr txBox="1"/>
          <p:nvPr/>
        </p:nvSpPr>
        <p:spPr>
          <a:xfrm>
            <a:off x="437989" y="4692155"/>
            <a:ext cx="8261816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>
                <a:latin typeface="+mj-lt"/>
                <a:hlinkClick r:id="rId3"/>
              </a:rPr>
              <a:t>https://github.com/CMU-SAFARI/ramulator2/tree/v2.1</a:t>
            </a:r>
            <a:endParaRPr lang="en-US" sz="2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95032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4F6FD-F90E-1860-A482-43799E410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2763F190-5979-A90D-50E1-392434B070F1}"/>
              </a:ext>
            </a:extLst>
          </p:cNvPr>
          <p:cNvGrpSpPr/>
          <p:nvPr/>
        </p:nvGrpSpPr>
        <p:grpSpPr>
          <a:xfrm>
            <a:off x="4571998" y="2388809"/>
            <a:ext cx="4572000" cy="3034972"/>
            <a:chOff x="4571998" y="1952950"/>
            <a:chExt cx="4572000" cy="3034972"/>
          </a:xfrm>
        </p:grpSpPr>
        <p:pic>
          <p:nvPicPr>
            <p:cNvPr id="3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01FF3B8D-5259-6653-8364-FD75557A09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2" r="34911"/>
            <a:stretch>
              <a:fillRect/>
            </a:stretch>
          </p:blipFill>
          <p:spPr>
            <a:xfrm>
              <a:off x="4571998" y="1952950"/>
              <a:ext cx="4572000" cy="303497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1363073-8EA9-19DA-12CE-326E4DD7A87D}"/>
                </a:ext>
              </a:extLst>
            </p:cNvPr>
            <p:cNvSpPr/>
            <p:nvPr/>
          </p:nvSpPr>
          <p:spPr>
            <a:xfrm>
              <a:off x="5938469" y="1967418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1827595-B6D0-C428-8DAD-DCB0A9FC1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6BC54A-9F6A-CDBB-E189-8A21AF6EB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209"/>
            <a:ext cx="9143999" cy="1456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The Mess paper's evaluation: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1C283-D07C-B5A3-2B09-33C955CD3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42</a:t>
            </a:fld>
            <a:endParaRPr lang="tr-T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65B1C8-7AD0-FF9E-B2B6-1BB9E4B85D80}"/>
              </a:ext>
            </a:extLst>
          </p:cNvPr>
          <p:cNvSpPr/>
          <p:nvPr/>
        </p:nvSpPr>
        <p:spPr>
          <a:xfrm>
            <a:off x="99051" y="1434219"/>
            <a:ext cx="4358787" cy="43586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100" err="1">
                <a:latin typeface="+mj-lt"/>
              </a:rPr>
              <a:t>Ramulator</a:t>
            </a:r>
            <a:r>
              <a:rPr lang="en-US" sz="2400" b="1" spc="100">
                <a:latin typeface="+mj-lt"/>
              </a:rPr>
              <a:t> 2.0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C62C773-762C-28D1-8EA8-665F0100ABD6}"/>
              </a:ext>
            </a:extLst>
          </p:cNvPr>
          <p:cNvSpPr/>
          <p:nvPr/>
        </p:nvSpPr>
        <p:spPr>
          <a:xfrm>
            <a:off x="4633165" y="1430691"/>
            <a:ext cx="4358787" cy="43585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100">
                <a:latin typeface="+mj-lt"/>
              </a:rPr>
              <a:t>Real System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652416-A4B4-2B40-0E0E-322DB35C4690}"/>
              </a:ext>
            </a:extLst>
          </p:cNvPr>
          <p:cNvCxnSpPr>
            <a:cxnSpLocks/>
          </p:cNvCxnSpPr>
          <p:nvPr/>
        </p:nvCxnSpPr>
        <p:spPr>
          <a:xfrm>
            <a:off x="4572000" y="1580974"/>
            <a:ext cx="0" cy="37022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80785A95-3587-9468-759A-C2A46A153C57}"/>
              </a:ext>
            </a:extLst>
          </p:cNvPr>
          <p:cNvSpPr txBox="1"/>
          <p:nvPr/>
        </p:nvSpPr>
        <p:spPr>
          <a:xfrm>
            <a:off x="181514" y="1866549"/>
            <a:ext cx="4276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E28700"/>
                </a:solidFill>
                <a:latin typeface="+mj-lt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BF67385-4888-DF1A-82B1-54779B9284F3}"/>
              </a:ext>
            </a:extLst>
          </p:cNvPr>
          <p:cNvSpPr txBox="1"/>
          <p:nvPr/>
        </p:nvSpPr>
        <p:spPr>
          <a:xfrm>
            <a:off x="4715628" y="1866548"/>
            <a:ext cx="4276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B3195F"/>
                </a:solidFill>
                <a:latin typeface="+mj-lt"/>
              </a:rPr>
              <a:t>16 DDR5 channels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E27BB30-6D4E-99DA-0B13-BF3394F06907}"/>
              </a:ext>
            </a:extLst>
          </p:cNvPr>
          <p:cNvGrpSpPr/>
          <p:nvPr/>
        </p:nvGrpSpPr>
        <p:grpSpPr>
          <a:xfrm>
            <a:off x="99051" y="2403277"/>
            <a:ext cx="4451882" cy="3034972"/>
            <a:chOff x="99051" y="1967418"/>
            <a:chExt cx="4451882" cy="3034972"/>
          </a:xfrm>
        </p:grpSpPr>
        <p:pic>
          <p:nvPicPr>
            <p:cNvPr id="7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D14A04D7-EB17-C546-559A-0E974863A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47"/>
            <a:stretch>
              <a:fillRect/>
            </a:stretch>
          </p:blipFill>
          <p:spPr>
            <a:xfrm>
              <a:off x="99051" y="1967418"/>
              <a:ext cx="4451882" cy="3034972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7156FB5-DDB9-457F-121D-8DF7D0A6FEE0}"/>
                </a:ext>
              </a:extLst>
            </p:cNvPr>
            <p:cNvSpPr/>
            <p:nvPr/>
          </p:nvSpPr>
          <p:spPr>
            <a:xfrm>
              <a:off x="1320514" y="1981886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3AA8E6D-5F61-695E-F969-ED6209B0BA9C}"/>
              </a:ext>
            </a:extLst>
          </p:cNvPr>
          <p:cNvGrpSpPr/>
          <p:nvPr/>
        </p:nvGrpSpPr>
        <p:grpSpPr>
          <a:xfrm>
            <a:off x="2197100" y="3086100"/>
            <a:ext cx="6438900" cy="1816100"/>
            <a:chOff x="2197100" y="3086100"/>
            <a:chExt cx="6438900" cy="1816100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145D999-F0EF-679D-BDBC-6936E2C573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00" y="4356100"/>
              <a:ext cx="1828800" cy="0"/>
            </a:xfrm>
            <a:prstGeom prst="straightConnector1">
              <a:avLst/>
            </a:prstGeom>
            <a:ln w="101600">
              <a:solidFill>
                <a:srgbClr val="F23F00">
                  <a:alpha val="7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40C3DD7-A7F1-3A1E-DE9D-74DC1CBC74A6}"/>
                </a:ext>
              </a:extLst>
            </p:cNvPr>
            <p:cNvCxnSpPr/>
            <p:nvPr/>
          </p:nvCxnSpPr>
          <p:spPr>
            <a:xfrm>
              <a:off x="86360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5BB442F-7FDD-228F-836F-0322E5F35BD6}"/>
                </a:ext>
              </a:extLst>
            </p:cNvPr>
            <p:cNvCxnSpPr/>
            <p:nvPr/>
          </p:nvCxnSpPr>
          <p:spPr>
            <a:xfrm>
              <a:off x="21971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10F66B80-DCF6-4541-149A-21EFE5ECAEC2}"/>
              </a:ext>
            </a:extLst>
          </p:cNvPr>
          <p:cNvSpPr txBox="1"/>
          <p:nvPr/>
        </p:nvSpPr>
        <p:spPr>
          <a:xfrm>
            <a:off x="181514" y="5271626"/>
            <a:ext cx="8724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+mj-lt"/>
              </a:rPr>
              <a:t>The Mess paper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incorrectly assumes</a:t>
            </a:r>
            <a:r>
              <a:rPr lang="en-US" sz="2400" b="1">
                <a:latin typeface="+mj-lt"/>
              </a:rPr>
              <a:t> </a:t>
            </a:r>
            <a:r>
              <a:rPr lang="en-US" sz="2400">
                <a:latin typeface="+mj-lt"/>
              </a:rPr>
              <a:t>a DDR5 channel in </a:t>
            </a:r>
            <a:br>
              <a:rPr lang="en-US" sz="2400">
                <a:latin typeface="+mj-lt"/>
              </a:rPr>
            </a:br>
            <a:r>
              <a:rPr lang="en-US" sz="2400" err="1">
                <a:latin typeface="+mj-lt"/>
              </a:rPr>
              <a:t>Ramulator</a:t>
            </a:r>
            <a:r>
              <a:rPr lang="en-US" sz="2400">
                <a:latin typeface="+mj-lt"/>
              </a:rPr>
              <a:t> 2.0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64-bit</a:t>
            </a:r>
            <a:r>
              <a:rPr lang="en-US" sz="2400" b="1">
                <a:latin typeface="+mj-lt"/>
              </a:rPr>
              <a:t>, </a:t>
            </a:r>
            <a:r>
              <a:rPr lang="en-US" sz="2400">
                <a:latin typeface="+mj-lt"/>
              </a:rPr>
              <a:t>instead of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the actual width of 32-bit</a:t>
            </a:r>
            <a:r>
              <a:rPr lang="en-US" sz="2400">
                <a:latin typeface="+mj-lt"/>
              </a:rPr>
              <a:t> </a:t>
            </a:r>
            <a:br>
              <a:rPr lang="en-US" sz="2400">
                <a:latin typeface="+mj-lt"/>
              </a:rPr>
            </a:br>
            <a:r>
              <a:rPr lang="en-US" sz="2400">
                <a:latin typeface="+mj-lt"/>
              </a:rPr>
              <a:t>that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consistent</a:t>
            </a:r>
            <a:r>
              <a:rPr lang="en-US" sz="2400" b="1">
                <a:latin typeface="+mj-lt"/>
              </a:rPr>
              <a:t> 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with</a:t>
            </a:r>
            <a:r>
              <a:rPr lang="en-US" sz="2400" b="1">
                <a:latin typeface="+mj-lt"/>
              </a:rPr>
              <a:t>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JEDEC DDR5 standards </a:t>
            </a:r>
            <a:r>
              <a:rPr lang="en-US" sz="2400">
                <a:latin typeface="+mj-lt"/>
              </a:rPr>
              <a:t>(JESD79-5)</a:t>
            </a:r>
          </a:p>
        </p:txBody>
      </p:sp>
    </p:spTree>
    <p:extLst>
      <p:ext uri="{BB962C8B-B14F-4D97-AF65-F5344CB8AC3E}">
        <p14:creationId xmlns:p14="http://schemas.microsoft.com/office/powerpoint/2010/main" val="36391848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A7E4E-9A38-8630-C9EC-1EA6CB6FD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AC1965E1-91D0-8279-D692-B71CF8C0413E}"/>
              </a:ext>
            </a:extLst>
          </p:cNvPr>
          <p:cNvGrpSpPr/>
          <p:nvPr/>
        </p:nvGrpSpPr>
        <p:grpSpPr>
          <a:xfrm>
            <a:off x="4571998" y="2388809"/>
            <a:ext cx="4572000" cy="3034972"/>
            <a:chOff x="4571998" y="1952950"/>
            <a:chExt cx="4572000" cy="3034972"/>
          </a:xfrm>
        </p:grpSpPr>
        <p:pic>
          <p:nvPicPr>
            <p:cNvPr id="3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74E1997D-4D23-F266-B6D7-FA241FD8A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82" r="34911"/>
            <a:stretch>
              <a:fillRect/>
            </a:stretch>
          </p:blipFill>
          <p:spPr>
            <a:xfrm>
              <a:off x="4571998" y="1952950"/>
              <a:ext cx="4572000" cy="303497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60C695B-484C-2B40-271D-6B81A5E06BF3}"/>
                </a:ext>
              </a:extLst>
            </p:cNvPr>
            <p:cNvSpPr/>
            <p:nvPr/>
          </p:nvSpPr>
          <p:spPr>
            <a:xfrm>
              <a:off x="5938469" y="1967418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E079D3E-E629-23ED-0004-6D12A8ADB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Fundamental Configuration Errors:</a:t>
            </a:r>
            <a:br>
              <a:rPr lang="en-US" sz="3200"/>
            </a:br>
            <a:r>
              <a:rPr lang="en-US" sz="3200"/>
              <a:t>Smaller Used Bandwidth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20D0BB-549E-400B-E47D-350F27F82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986209"/>
            <a:ext cx="9143999" cy="14567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/>
              <a:t>The Mess paper's evaluation: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55F5B-AB23-7DD1-E466-31FEE3969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43</a:t>
            </a:fld>
            <a:endParaRPr lang="tr-T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C910564-20FB-8DE8-5846-B7574EAF37A3}"/>
              </a:ext>
            </a:extLst>
          </p:cNvPr>
          <p:cNvSpPr/>
          <p:nvPr/>
        </p:nvSpPr>
        <p:spPr>
          <a:xfrm>
            <a:off x="99051" y="1434219"/>
            <a:ext cx="4358787" cy="435860"/>
          </a:xfrm>
          <a:prstGeom prst="rect">
            <a:avLst/>
          </a:prstGeom>
          <a:solidFill>
            <a:srgbClr val="E28700"/>
          </a:solidFill>
          <a:ln w="28575">
            <a:solidFill>
              <a:srgbClr val="E287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100">
                <a:latin typeface="+mj-lt"/>
              </a:rPr>
              <a:t>Ramulator 2.0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D077EA-5D4C-E003-38EC-A11DF8C91C51}"/>
              </a:ext>
            </a:extLst>
          </p:cNvPr>
          <p:cNvSpPr/>
          <p:nvPr/>
        </p:nvSpPr>
        <p:spPr>
          <a:xfrm>
            <a:off x="4633165" y="1430691"/>
            <a:ext cx="4358787" cy="435859"/>
          </a:xfrm>
          <a:prstGeom prst="rect">
            <a:avLst/>
          </a:prstGeom>
          <a:solidFill>
            <a:srgbClr val="B3195F"/>
          </a:solidFill>
          <a:ln w="28575">
            <a:solidFill>
              <a:srgbClr val="B319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spc="100">
                <a:latin typeface="+mj-lt"/>
              </a:rPr>
              <a:t>Real System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A2E5FA8C-7FBF-3830-794F-332CCF7847D5}"/>
              </a:ext>
            </a:extLst>
          </p:cNvPr>
          <p:cNvCxnSpPr>
            <a:cxnSpLocks/>
          </p:cNvCxnSpPr>
          <p:nvPr/>
        </p:nvCxnSpPr>
        <p:spPr>
          <a:xfrm>
            <a:off x="4572000" y="1580974"/>
            <a:ext cx="0" cy="3702226"/>
          </a:xfrm>
          <a:prstGeom prst="line">
            <a:avLst/>
          </a:prstGeom>
          <a:ln w="2857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A4824D9E-4A9B-4B65-1775-402BAF992330}"/>
              </a:ext>
            </a:extLst>
          </p:cNvPr>
          <p:cNvSpPr txBox="1"/>
          <p:nvPr/>
        </p:nvSpPr>
        <p:spPr>
          <a:xfrm>
            <a:off x="181514" y="1866549"/>
            <a:ext cx="4276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E28700"/>
                </a:solidFill>
                <a:latin typeface="+mj-lt"/>
              </a:rPr>
              <a:t>8 DDR5 channels 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CF592B3-827A-1CDE-9021-E82374FACD18}"/>
              </a:ext>
            </a:extLst>
          </p:cNvPr>
          <p:cNvSpPr txBox="1"/>
          <p:nvPr/>
        </p:nvSpPr>
        <p:spPr>
          <a:xfrm>
            <a:off x="4715628" y="1866548"/>
            <a:ext cx="4276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B3195F"/>
                </a:solidFill>
                <a:latin typeface="+mj-lt"/>
              </a:rPr>
              <a:t>16 DDR5 channels 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3EB622D-C4EE-873D-B6DF-A677AF11252A}"/>
              </a:ext>
            </a:extLst>
          </p:cNvPr>
          <p:cNvGrpSpPr/>
          <p:nvPr/>
        </p:nvGrpSpPr>
        <p:grpSpPr>
          <a:xfrm>
            <a:off x="99051" y="2403277"/>
            <a:ext cx="4451882" cy="3034972"/>
            <a:chOff x="99051" y="1967418"/>
            <a:chExt cx="4451882" cy="3034972"/>
          </a:xfrm>
        </p:grpSpPr>
        <p:pic>
          <p:nvPicPr>
            <p:cNvPr id="7" name="Content Placeholder 11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43846D2E-FA23-CAC6-E5B2-788288380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347"/>
            <a:stretch>
              <a:fillRect/>
            </a:stretch>
          </p:blipFill>
          <p:spPr>
            <a:xfrm>
              <a:off x="99051" y="1967418"/>
              <a:ext cx="4451882" cy="3034972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BB222C7-F885-72DF-EEE1-F0BEC2F04B76}"/>
                </a:ext>
              </a:extLst>
            </p:cNvPr>
            <p:cNvSpPr/>
            <p:nvPr/>
          </p:nvSpPr>
          <p:spPr>
            <a:xfrm>
              <a:off x="1320514" y="1981886"/>
              <a:ext cx="399394" cy="2475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AF1B7E-02EA-1D44-AD0D-8DF10FF10777}"/>
              </a:ext>
            </a:extLst>
          </p:cNvPr>
          <p:cNvGrpSpPr/>
          <p:nvPr/>
        </p:nvGrpSpPr>
        <p:grpSpPr>
          <a:xfrm>
            <a:off x="2197100" y="3086100"/>
            <a:ext cx="6438900" cy="1816100"/>
            <a:chOff x="2197100" y="3086100"/>
            <a:chExt cx="6438900" cy="1816100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0A17A2A-BEE3-A221-43ED-52A0650015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00" y="4356100"/>
              <a:ext cx="1828800" cy="0"/>
            </a:xfrm>
            <a:prstGeom prst="straightConnector1">
              <a:avLst/>
            </a:prstGeom>
            <a:ln w="101600">
              <a:solidFill>
                <a:srgbClr val="F23F00">
                  <a:alpha val="70000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727E04C-E2C7-5A14-2749-BA91AC9538D4}"/>
                </a:ext>
              </a:extLst>
            </p:cNvPr>
            <p:cNvCxnSpPr/>
            <p:nvPr/>
          </p:nvCxnSpPr>
          <p:spPr>
            <a:xfrm>
              <a:off x="86360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C8BD43D-200F-1890-2767-2A3807557714}"/>
                </a:ext>
              </a:extLst>
            </p:cNvPr>
            <p:cNvCxnSpPr/>
            <p:nvPr/>
          </p:nvCxnSpPr>
          <p:spPr>
            <a:xfrm>
              <a:off x="2197100" y="3086100"/>
              <a:ext cx="0" cy="1816100"/>
            </a:xfrm>
            <a:prstGeom prst="line">
              <a:avLst/>
            </a:prstGeom>
            <a:ln w="57150">
              <a:solidFill>
                <a:srgbClr val="F23F00">
                  <a:alpha val="70000"/>
                </a:srgb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62A8FE53-379E-4156-9461-6137473EB3BC}"/>
              </a:ext>
            </a:extLst>
          </p:cNvPr>
          <p:cNvSpPr txBox="1"/>
          <p:nvPr/>
        </p:nvSpPr>
        <p:spPr>
          <a:xfrm>
            <a:off x="181514" y="5271626"/>
            <a:ext cx="87244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>
                <a:latin typeface="+mj-lt"/>
              </a:rPr>
              <a:t>The Mess paper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incorrectly assumes</a:t>
            </a:r>
            <a:r>
              <a:rPr lang="en-US" sz="2400" b="1">
                <a:latin typeface="+mj-lt"/>
              </a:rPr>
              <a:t> </a:t>
            </a:r>
            <a:r>
              <a:rPr lang="en-US" sz="2400">
                <a:latin typeface="+mj-lt"/>
              </a:rPr>
              <a:t>a DDR5 channel in </a:t>
            </a:r>
            <a:br>
              <a:rPr lang="en-US" sz="2400">
                <a:latin typeface="+mj-lt"/>
              </a:rPr>
            </a:br>
            <a:r>
              <a:rPr lang="en-US" sz="2400" err="1">
                <a:latin typeface="+mj-lt"/>
              </a:rPr>
              <a:t>Ramulator</a:t>
            </a:r>
            <a:r>
              <a:rPr lang="en-US" sz="2400">
                <a:latin typeface="+mj-lt"/>
              </a:rPr>
              <a:t> 2.0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64-bit</a:t>
            </a:r>
            <a:r>
              <a:rPr lang="en-US" sz="2400" b="1">
                <a:latin typeface="+mj-lt"/>
              </a:rPr>
              <a:t>, </a:t>
            </a:r>
            <a:r>
              <a:rPr lang="en-US" sz="2400">
                <a:latin typeface="+mj-lt"/>
              </a:rPr>
              <a:t>instead of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the actual width of 32-bit</a:t>
            </a:r>
            <a:r>
              <a:rPr lang="en-US" sz="2400">
                <a:latin typeface="+mj-lt"/>
              </a:rPr>
              <a:t> </a:t>
            </a:r>
            <a:br>
              <a:rPr lang="en-US" sz="2400">
                <a:latin typeface="+mj-lt"/>
              </a:rPr>
            </a:br>
            <a:r>
              <a:rPr lang="en-US" sz="2400">
                <a:latin typeface="+mj-lt"/>
              </a:rPr>
              <a:t>that is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consistent</a:t>
            </a:r>
            <a:r>
              <a:rPr lang="en-US" sz="2400" b="1">
                <a:latin typeface="+mj-lt"/>
              </a:rPr>
              <a:t> 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with</a:t>
            </a:r>
            <a:r>
              <a:rPr lang="en-US" sz="2400" b="1">
                <a:latin typeface="+mj-lt"/>
              </a:rPr>
              <a:t> </a:t>
            </a:r>
            <a:r>
              <a:rPr lang="en-US" sz="2400" b="1">
                <a:solidFill>
                  <a:srgbClr val="F23F00"/>
                </a:solidFill>
                <a:latin typeface="+mj-lt"/>
              </a:rPr>
              <a:t>JEDEC DDR5 standards </a:t>
            </a:r>
            <a:r>
              <a:rPr lang="en-US" sz="2400">
                <a:latin typeface="+mj-lt"/>
              </a:rPr>
              <a:t>(JESD79-5)</a:t>
            </a:r>
          </a:p>
        </p:txBody>
      </p:sp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DB1B1B3A-5432-F9B6-D5A3-94E0D5061AB4}"/>
              </a:ext>
            </a:extLst>
          </p:cNvPr>
          <p:cNvSpPr txBox="1">
            <a:spLocks/>
          </p:cNvSpPr>
          <p:nvPr/>
        </p:nvSpPr>
        <p:spPr>
          <a:xfrm>
            <a:off x="0" y="5367661"/>
            <a:ext cx="9144000" cy="1008259"/>
          </a:xfrm>
          <a:prstGeom prst="rect">
            <a:avLst/>
          </a:prstGeom>
          <a:solidFill>
            <a:srgbClr val="FFEDE7"/>
          </a:solidFill>
          <a:ln w="28575">
            <a:solidFill>
              <a:srgbClr val="FF5F25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defRPr sz="28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spc="-60">
                <a:solidFill>
                  <a:srgbClr val="F23F00"/>
                </a:solidFill>
                <a:latin typeface="+mj-lt"/>
              </a:rPr>
              <a:t>The Mess paper configures Ramulator 2.0 with </a:t>
            </a:r>
            <a:r>
              <a:rPr lang="en-US" sz="2400" b="1" spc="-60">
                <a:solidFill>
                  <a:srgbClr val="F23F00"/>
                </a:solidFill>
                <a:latin typeface="+mj-lt"/>
              </a:rPr>
              <a:t>half the channels </a:t>
            </a:r>
            <a:r>
              <a:rPr lang="en-US" sz="2400" spc="-60">
                <a:solidFill>
                  <a:srgbClr val="F23F00"/>
                </a:solidFill>
                <a:latin typeface="+mj-lt"/>
              </a:rPr>
              <a:t>of </a:t>
            </a:r>
            <a:br>
              <a:rPr lang="en-US" sz="2400" spc="-60">
                <a:solidFill>
                  <a:srgbClr val="F23F00"/>
                </a:solidFill>
                <a:latin typeface="+mj-lt"/>
              </a:rPr>
            </a:br>
            <a:r>
              <a:rPr lang="en-US" sz="2400" spc="-60">
                <a:solidFill>
                  <a:srgbClr val="F23F00"/>
                </a:solidFill>
                <a:latin typeface="+mj-lt"/>
              </a:rPr>
              <a:t>a real system, and thus, results </a:t>
            </a:r>
            <a:r>
              <a:rPr lang="en-US" sz="2400" b="1" spc="-60">
                <a:solidFill>
                  <a:srgbClr val="F23F00"/>
                </a:solidFill>
                <a:latin typeface="+mj-lt"/>
              </a:rPr>
              <a:t>in smaller used bandwidth</a:t>
            </a:r>
          </a:p>
        </p:txBody>
      </p:sp>
    </p:spTree>
    <p:extLst>
      <p:ext uri="{BB962C8B-B14F-4D97-AF65-F5344CB8AC3E}">
        <p14:creationId xmlns:p14="http://schemas.microsoft.com/office/powerpoint/2010/main" val="15871646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E9C68-6CE7-E941-2212-47A51E2C1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CCC7E71-47A0-A7E4-5AC0-5BB3A9A8B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DDR5 Channel Terminology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F8298-0378-E2EB-2AE3-3C2A68759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44</a:t>
            </a:fld>
            <a:endParaRPr lang="tr-T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0256E4-9FFF-CDB2-34A1-20BB43A2A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420" y="987087"/>
            <a:ext cx="8183880" cy="3054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DFCDEC-52FE-5C4B-6119-B286F542EF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4041267"/>
            <a:ext cx="7658100" cy="226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3107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B4C5F-77A4-F31B-94A0-087859248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Ramulator</a:t>
            </a:r>
            <a:r>
              <a:rPr lang="en-US"/>
              <a:t> 2.0 Simulation 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64DE1C-C3FE-42D0-A8E9-551704078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1CBA4C-1804-C294-4302-E7217E500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45</a:t>
            </a:fld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988B2C-FD60-6026-C9FA-2AF28F48E0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838" y="1271286"/>
            <a:ext cx="5906324" cy="4315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349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8B413-094A-D985-03D4-3EBF74774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DAMOV Simulation Configurations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7A10D-0771-E805-83DA-142321D11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AF0C39-41B8-E978-9160-8025E65B1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E5B309-C2CE-4D90-B104-F7E98438FC65}" type="slidenum">
              <a:rPr lang="tr-TR" smtClean="0"/>
              <a:pPr/>
              <a:t>46</a:t>
            </a:fld>
            <a:endParaRPr lang="tr-T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F6FD5F-B128-5FF2-5DF5-1FC9BA674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206" y="1066470"/>
            <a:ext cx="6001588" cy="4725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137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E73A65731EC4191E6F82E6BBBFB73" ma:contentTypeVersion="5" ma:contentTypeDescription="Ein neues Dokument erstellen." ma:contentTypeScope="" ma:versionID="208c80dfdd27b1a033561595813992e0">
  <xsd:schema xmlns:xsd="http://www.w3.org/2001/XMLSchema" xmlns:xs="http://www.w3.org/2001/XMLSchema" xmlns:p="http://schemas.microsoft.com/office/2006/metadata/properties" xmlns:ns3="13f4ca9d-25db-47e1-be59-b40e24fcdcfd" targetNamespace="http://schemas.microsoft.com/office/2006/metadata/properties" ma:root="true" ma:fieldsID="d59238e640e9270267973c11de84b5c9" ns3:_="">
    <xsd:import namespace="13f4ca9d-25db-47e1-be59-b40e24fcdcfd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4ca9d-25db-47e1-be59-b40e24fcdcfd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3f4ca9d-25db-47e1-be59-b40e24fcdcfd" xsi:nil="true"/>
  </documentManagement>
</p:properties>
</file>

<file path=customXml/itemProps1.xml><?xml version="1.0" encoding="utf-8"?>
<ds:datastoreItem xmlns:ds="http://schemas.openxmlformats.org/officeDocument/2006/customXml" ds:itemID="{04C5259E-4A64-40FA-AF0C-652D8ED6530D}">
  <ds:schemaRefs>
    <ds:schemaRef ds:uri="13f4ca9d-25db-47e1-be59-b40e24fcdcf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EAEB93F-40BB-4B51-AC99-8A1AECC66FE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CBBA78-B201-41F7-AD6C-01C16355E05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13f4ca9d-25db-47e1-be59-b40e24fcdcfd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4694</Words>
  <Application>Microsoft Macintosh PowerPoint</Application>
  <PresentationFormat>On-screen Show (4:3)</PresentationFormat>
  <Paragraphs>512</Paragraphs>
  <Slides>46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8" baseType="lpstr">
      <vt:lpstr>ＭＳ Ｐゴシック</vt:lpstr>
      <vt:lpstr>Aptos</vt:lpstr>
      <vt:lpstr>Aptos Display</vt:lpstr>
      <vt:lpstr>Aptos Mono</vt:lpstr>
      <vt:lpstr>Arial</vt:lpstr>
      <vt:lpstr>Calibri</vt:lpstr>
      <vt:lpstr>Cambria</vt:lpstr>
      <vt:lpstr>Garamond</vt:lpstr>
      <vt:lpstr>Tahoma</vt:lpstr>
      <vt:lpstr>Wingdings</vt:lpstr>
      <vt:lpstr>Office Teması</vt:lpstr>
      <vt:lpstr>Edge</vt:lpstr>
      <vt:lpstr>Cleaning up the Mess  Re-Evaluating the Real-System Modeling Accuracy of Ramulator 2.0</vt:lpstr>
      <vt:lpstr>DRAM and Memory System Simulation</vt:lpstr>
      <vt:lpstr>Mess: A MICRO'24 Best Paper Runner-Up</vt:lpstr>
      <vt:lpstr>Cleaning up the Mess</vt:lpstr>
      <vt:lpstr>Cleaning up the Mess</vt:lpstr>
      <vt:lpstr>Ramulator 2.0: A Modern, Modular, and Extensible DRAM Simulator</vt:lpstr>
      <vt:lpstr>High-Level Memory System  Performance Evaluation &amp; Reasoning</vt:lpstr>
      <vt:lpstr>The Mess Paper's Evaluation of Ramulator 2.0</vt:lpstr>
      <vt:lpstr>Analysis of the Evaluation of Ramulator 2.0 in the Mess Paper</vt:lpstr>
      <vt:lpstr>Fundamental Configuration Errors</vt:lpstr>
      <vt:lpstr>Fundamental Configuration Errors: Smaller Used Bandwidth</vt:lpstr>
      <vt:lpstr>Fundamental Configuration Errors: Smaller Used Bandwidth</vt:lpstr>
      <vt:lpstr>Fundamental Configuration Errors: Smaller Used Bandwidth</vt:lpstr>
      <vt:lpstr>Fundamental Configuration Errors: Smaller Memory Access Latency</vt:lpstr>
      <vt:lpstr>Our Evaluation Methodology</vt:lpstr>
      <vt:lpstr>Our Key Results</vt:lpstr>
      <vt:lpstr>Our Key Results</vt:lpstr>
      <vt:lpstr>Our Key Results</vt:lpstr>
      <vt:lpstr>Cleaning up the Mess</vt:lpstr>
      <vt:lpstr>DAMOV: A Simulation Framework for PiM</vt:lpstr>
      <vt:lpstr>The Mess Paper's Evaluation of DAMOV</vt:lpstr>
      <vt:lpstr>Analysis of the Evaluation of DAMOV in the Mess Paper</vt:lpstr>
      <vt:lpstr>Our Key DAMOV Results</vt:lpstr>
      <vt:lpstr>More in the Paper</vt:lpstr>
      <vt:lpstr>Cleaning up the Mess is Open Source</vt:lpstr>
      <vt:lpstr>Cleaning up the Mess</vt:lpstr>
      <vt:lpstr>Ramulator 2.0 and DAMOV Best Practices</vt:lpstr>
      <vt:lpstr>Conclusion</vt:lpstr>
      <vt:lpstr>Ramulator 2.1</vt:lpstr>
      <vt:lpstr>Join us at ISCA 2026!</vt:lpstr>
      <vt:lpstr>Join us at ICS 2026!</vt:lpstr>
      <vt:lpstr>Cleaning up the Mess  Re-Evaluating the Real-System Modeling Accuracy of Ramulator 2.0</vt:lpstr>
      <vt:lpstr>Cleaning up the Mess  Re-Evaluating the Real-System Modeling Accuracy of Ramulator 2.0</vt:lpstr>
      <vt:lpstr>Cleaning up the Mess  Re-Evaluating the Real-System Modeling Accuracy of Ramulator 2.0</vt:lpstr>
      <vt:lpstr>Maximum Achievable Bandwidth</vt:lpstr>
      <vt:lpstr>Further Evaluation of DAMOV Results</vt:lpstr>
      <vt:lpstr>Ramulator (v1) – Mess Benchmark</vt:lpstr>
      <vt:lpstr>Another DDR4 Real System Result  from the Mess Paper</vt:lpstr>
      <vt:lpstr>Ramulator 2.1 DRAM Standards Lat-Tp Plots</vt:lpstr>
      <vt:lpstr>Ramulator 2.1 DRAM Standards Lat-Tp Plots</vt:lpstr>
      <vt:lpstr>Ramulator 2.1</vt:lpstr>
      <vt:lpstr>Fundamental Configuration Errors: Smaller Used Bandwidth</vt:lpstr>
      <vt:lpstr>Fundamental Configuration Errors: Smaller Used Bandwidth</vt:lpstr>
      <vt:lpstr>DDR5 Channel Terminology</vt:lpstr>
      <vt:lpstr>Ramulator 2.0 Simulation Configurations</vt:lpstr>
      <vt:lpstr>DAMOV Simulation Configurations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CUTMess</dc:title>
  <dc:creator>Fatma Nisa Bostancı</dc:creator>
  <cp:lastModifiedBy>Bostanci  Fatma Nisa</cp:lastModifiedBy>
  <cp:revision>3</cp:revision>
  <dcterms:created xsi:type="dcterms:W3CDTF">2022-03-02T08:12:14Z</dcterms:created>
  <dcterms:modified xsi:type="dcterms:W3CDTF">2026-06-21T00:10:15Z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0x010100216E73A65731EC4191E6F82E6BBBFB73</vt:lpwstr>
  </property>
</Properties>
</file>