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vsdx" ContentType="application/vnd.ms-visio.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3593" r:id="rId2"/>
    <p:sldId id="3530" r:id="rId3"/>
    <p:sldId id="3595" r:id="rId4"/>
    <p:sldId id="3594" r:id="rId5"/>
    <p:sldId id="3596" r:id="rId6"/>
    <p:sldId id="258" r:id="rId7"/>
    <p:sldId id="3597" r:id="rId8"/>
    <p:sldId id="3523" r:id="rId9"/>
    <p:sldId id="3599" r:id="rId10"/>
    <p:sldId id="3626" r:id="rId11"/>
    <p:sldId id="3627" r:id="rId12"/>
    <p:sldId id="283" r:id="rId13"/>
    <p:sldId id="3562" r:id="rId14"/>
    <p:sldId id="3625" r:id="rId15"/>
    <p:sldId id="3589" r:id="rId16"/>
    <p:sldId id="293" r:id="rId17"/>
    <p:sldId id="3552" r:id="rId18"/>
    <p:sldId id="3553" r:id="rId19"/>
    <p:sldId id="377" r:id="rId20"/>
    <p:sldId id="299" r:id="rId21"/>
    <p:sldId id="3555" r:id="rId22"/>
    <p:sldId id="3554" r:id="rId23"/>
    <p:sldId id="3549" r:id="rId24"/>
    <p:sldId id="3590" r:id="rId25"/>
    <p:sldId id="380" r:id="rId26"/>
    <p:sldId id="3492" r:id="rId27"/>
    <p:sldId id="3618" r:id="rId28"/>
    <p:sldId id="3591" r:id="rId29"/>
    <p:sldId id="3601" r:id="rId30"/>
    <p:sldId id="3603" r:id="rId31"/>
    <p:sldId id="3619" r:id="rId32"/>
    <p:sldId id="3602" r:id="rId33"/>
    <p:sldId id="3583" r:id="rId34"/>
    <p:sldId id="3605" r:id="rId35"/>
    <p:sldId id="3606" r:id="rId36"/>
    <p:sldId id="3607" r:id="rId37"/>
    <p:sldId id="3608" r:id="rId38"/>
    <p:sldId id="3560" r:id="rId39"/>
    <p:sldId id="264" r:id="rId40"/>
    <p:sldId id="3610" r:id="rId41"/>
    <p:sldId id="3611" r:id="rId42"/>
    <p:sldId id="3563" r:id="rId43"/>
    <p:sldId id="3614" r:id="rId44"/>
    <p:sldId id="3613" r:id="rId45"/>
    <p:sldId id="3517" r:id="rId46"/>
    <p:sldId id="3617" r:id="rId47"/>
    <p:sldId id="3518" r:id="rId48"/>
    <p:sldId id="3534" r:id="rId49"/>
    <p:sldId id="3620" r:id="rId50"/>
    <p:sldId id="385" r:id="rId51"/>
    <p:sldId id="3544" r:id="rId52"/>
    <p:sldId id="3545" r:id="rId53"/>
    <p:sldId id="3519" r:id="rId54"/>
    <p:sldId id="394" r:id="rId55"/>
    <p:sldId id="3621" r:id="rId56"/>
    <p:sldId id="3622" r:id="rId57"/>
    <p:sldId id="3623" r:id="rId58"/>
    <p:sldId id="3624" r:id="rId59"/>
    <p:sldId id="3484" r:id="rId60"/>
    <p:sldId id="279" r:id="rId61"/>
    <p:sldId id="3546" r:id="rId62"/>
    <p:sldId id="3547" r:id="rId63"/>
    <p:sldId id="370" r:id="rId64"/>
    <p:sldId id="3536" r:id="rId65"/>
    <p:sldId id="3531" r:id="rId66"/>
    <p:sldId id="3533" r:id="rId67"/>
    <p:sldId id="3444" r:id="rId68"/>
    <p:sldId id="282" r:id="rId69"/>
    <p:sldId id="3528" r:id="rId7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15CCAE1-15F9-434D-B537-C9907EAA39DA}">
          <p14:sldIdLst>
            <p14:sldId id="3593"/>
            <p14:sldId id="3530"/>
            <p14:sldId id="3595"/>
            <p14:sldId id="3594"/>
            <p14:sldId id="3596"/>
            <p14:sldId id="258"/>
            <p14:sldId id="3597"/>
            <p14:sldId id="3523"/>
            <p14:sldId id="3599"/>
            <p14:sldId id="3626"/>
            <p14:sldId id="3627"/>
            <p14:sldId id="283"/>
            <p14:sldId id="3562"/>
            <p14:sldId id="3625"/>
            <p14:sldId id="3589"/>
            <p14:sldId id="293"/>
            <p14:sldId id="3552"/>
            <p14:sldId id="3553"/>
            <p14:sldId id="377"/>
            <p14:sldId id="299"/>
            <p14:sldId id="3555"/>
            <p14:sldId id="3554"/>
            <p14:sldId id="3549"/>
            <p14:sldId id="3590"/>
            <p14:sldId id="380"/>
            <p14:sldId id="3492"/>
            <p14:sldId id="3618"/>
            <p14:sldId id="3591"/>
            <p14:sldId id="3601"/>
            <p14:sldId id="3603"/>
            <p14:sldId id="3619"/>
            <p14:sldId id="3602"/>
            <p14:sldId id="3583"/>
            <p14:sldId id="3605"/>
            <p14:sldId id="3606"/>
            <p14:sldId id="3607"/>
            <p14:sldId id="3608"/>
            <p14:sldId id="3560"/>
            <p14:sldId id="264"/>
            <p14:sldId id="3610"/>
            <p14:sldId id="3611"/>
            <p14:sldId id="3563"/>
            <p14:sldId id="3614"/>
            <p14:sldId id="3613"/>
            <p14:sldId id="3517"/>
            <p14:sldId id="3617"/>
            <p14:sldId id="3518"/>
            <p14:sldId id="3534"/>
            <p14:sldId id="3620"/>
            <p14:sldId id="385"/>
            <p14:sldId id="3544"/>
            <p14:sldId id="3545"/>
            <p14:sldId id="3519"/>
            <p14:sldId id="394"/>
            <p14:sldId id="3621"/>
            <p14:sldId id="3622"/>
            <p14:sldId id="3623"/>
            <p14:sldId id="3624"/>
            <p14:sldId id="3484"/>
            <p14:sldId id="279"/>
            <p14:sldId id="3546"/>
            <p14:sldId id="3547"/>
            <p14:sldId id="370"/>
            <p14:sldId id="3536"/>
            <p14:sldId id="3531"/>
            <p14:sldId id="3533"/>
            <p14:sldId id="3444"/>
            <p14:sldId id="282"/>
            <p14:sldId id="352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ILONG ZHAO" initials="YZ" lastIdx="1" clrIdx="0">
    <p:extLst>
      <p:ext uri="{19B8F6BF-5375-455C-9EA6-DF929625EA0E}">
        <p15:presenceInfo xmlns:p15="http://schemas.microsoft.com/office/powerpoint/2012/main" userId="a294c6899eb3362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C55A11"/>
    <a:srgbClr val="DDD6E5"/>
    <a:srgbClr val="70AD47"/>
    <a:srgbClr val="ED7D31"/>
    <a:srgbClr val="F6F6F6"/>
    <a:srgbClr val="000000"/>
    <a:srgbClr val="FFFFFF"/>
    <a:srgbClr val="FDF1F2"/>
    <a:srgbClr val="FDF3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85369" autoAdjust="0"/>
  </p:normalViewPr>
  <p:slideViewPr>
    <p:cSldViewPr snapToGrid="0">
      <p:cViewPr varScale="1">
        <p:scale>
          <a:sx n="72" d="100"/>
          <a:sy n="72" d="100"/>
        </p:scale>
        <p:origin x="1070" y="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4" d="100"/>
          <a:sy n="64" d="100"/>
        </p:scale>
        <p:origin x="3192"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4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image" Target="../media/image41.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image" Target="../media/image4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image" Target="../media/image5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image" Target="../media/image54.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image" Target="../media/image5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image" Target="../media/image62.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image" Target="../media/image6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image" Target="../media/image74.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image" Target="../media/image74.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image" Target="../media/image74.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image" Target="../media/image76.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image" Target="../media/image8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43EF31-B228-46BF-A3B7-87E1A2EF8733}" type="datetimeFigureOut">
              <a:rPr lang="zh-CN" altLang="en-US" smtClean="0"/>
              <a:t>2026/8/2</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A34964-39A2-4032-81CB-CB18BCB34A76}" type="slidenum">
              <a:rPr lang="zh-CN" altLang="en-US" smtClean="0"/>
              <a:t>‹#›</a:t>
            </a:fld>
            <a:endParaRPr lang="zh-CN" altLang="en-US"/>
          </a:p>
        </p:txBody>
      </p:sp>
    </p:spTree>
    <p:extLst>
      <p:ext uri="{BB962C8B-B14F-4D97-AF65-F5344CB8AC3E}">
        <p14:creationId xmlns:p14="http://schemas.microsoft.com/office/powerpoint/2010/main" val="2268681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dirty="0"/>
              <a:t>Thank you for the introduction. hello everyone.</a:t>
            </a:r>
          </a:p>
          <a:p>
            <a:r>
              <a:rPr lang="en-US" altLang="zh-CN" sz="1800" dirty="0"/>
              <a:t>I am delighted to present our work COSM.</a:t>
            </a:r>
            <a:endParaRPr lang="zh-CN" altLang="en-US" sz="1800"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a:t>
            </a:fld>
            <a:endParaRPr lang="zh-CN" altLang="en-US"/>
          </a:p>
        </p:txBody>
      </p:sp>
    </p:spTree>
    <p:extLst>
      <p:ext uri="{BB962C8B-B14F-4D97-AF65-F5344CB8AC3E}">
        <p14:creationId xmlns:p14="http://schemas.microsoft.com/office/powerpoint/2010/main" val="567367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This is an overview of our work. We focus on large model inference with PIM on mobile devices. </a:t>
            </a:r>
            <a:endParaRPr lang="zh-CN" altLang="en-US" dirty="0"/>
          </a:p>
        </p:txBody>
      </p:sp>
      <p:sp>
        <p:nvSpPr>
          <p:cNvPr id="4" name="Slide Number Placeholder 3"/>
          <p:cNvSpPr>
            <a:spLocks noGrp="1"/>
          </p:cNvSpPr>
          <p:nvPr>
            <p:ph type="sldNum" sz="quarter" idx="5"/>
          </p:nvPr>
        </p:nvSpPr>
        <p:spPr/>
        <p:txBody>
          <a:bodyPr/>
          <a:lstStyle/>
          <a:p>
            <a:fld id="{E0C2452C-0695-4DCD-8394-E6412222BA69}" type="slidenum">
              <a:rPr lang="zh-CN" altLang="en-US" smtClean="0"/>
              <a:t>2</a:t>
            </a:fld>
            <a:endParaRPr lang="zh-CN" altLang="en-US"/>
          </a:p>
        </p:txBody>
      </p:sp>
    </p:spTree>
    <p:extLst>
      <p:ext uri="{BB962C8B-B14F-4D97-AF65-F5344CB8AC3E}">
        <p14:creationId xmlns:p14="http://schemas.microsoft.com/office/powerpoint/2010/main" val="67393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Our key insight is that CPU and PIM workloads have complementary bandwidth occupation. Therefore, our goal is to co-schedule these two workloads to maximize overall bandwidth utilization. </a:t>
            </a:r>
            <a:endParaRPr lang="zh-CN" altLang="en-US" dirty="0"/>
          </a:p>
        </p:txBody>
      </p:sp>
      <p:sp>
        <p:nvSpPr>
          <p:cNvPr id="4" name="Slide Number Placeholder 3"/>
          <p:cNvSpPr>
            <a:spLocks noGrp="1"/>
          </p:cNvSpPr>
          <p:nvPr>
            <p:ph type="sldNum" sz="quarter" idx="5"/>
          </p:nvPr>
        </p:nvSpPr>
        <p:spPr/>
        <p:txBody>
          <a:bodyPr/>
          <a:lstStyle/>
          <a:p>
            <a:fld id="{E0C2452C-0695-4DCD-8394-E6412222BA69}" type="slidenum">
              <a:rPr lang="zh-CN" altLang="en-US" smtClean="0"/>
              <a:t>3</a:t>
            </a:fld>
            <a:endParaRPr lang="zh-CN" altLang="en-US"/>
          </a:p>
        </p:txBody>
      </p:sp>
    </p:spTree>
    <p:extLst>
      <p:ext uri="{BB962C8B-B14F-4D97-AF65-F5344CB8AC3E}">
        <p14:creationId xmlns:p14="http://schemas.microsoft.com/office/powerpoint/2010/main" val="3045215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To achieve this, we design a cooperative scheduling framework with both interface and scheduling policy optimizations. We address three key challenges on the interference of the interface and the scheduling policy, and give solutions in our framework. </a:t>
            </a:r>
            <a:endParaRPr lang="zh-CN" altLang="en-US" dirty="0"/>
          </a:p>
        </p:txBody>
      </p:sp>
      <p:sp>
        <p:nvSpPr>
          <p:cNvPr id="4" name="Slide Number Placeholder 3"/>
          <p:cNvSpPr>
            <a:spLocks noGrp="1"/>
          </p:cNvSpPr>
          <p:nvPr>
            <p:ph type="sldNum" sz="quarter" idx="5"/>
          </p:nvPr>
        </p:nvSpPr>
        <p:spPr/>
        <p:txBody>
          <a:bodyPr/>
          <a:lstStyle/>
          <a:p>
            <a:fld id="{E0C2452C-0695-4DCD-8394-E6412222BA69}" type="slidenum">
              <a:rPr lang="zh-CN" altLang="en-US" smtClean="0"/>
              <a:t>4</a:t>
            </a:fld>
            <a:endParaRPr lang="zh-CN" altLang="en-US"/>
          </a:p>
        </p:txBody>
      </p:sp>
    </p:spTree>
    <p:extLst>
      <p:ext uri="{BB962C8B-B14F-4D97-AF65-F5344CB8AC3E}">
        <p14:creationId xmlns:p14="http://schemas.microsoft.com/office/powerpoint/2010/main" val="2085438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We evaluate on the Ramulator2 simulator, our design achieves a 2.8x PIM speedup with only 2% CPU degradation.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E0C2452C-0695-4DCD-8394-E6412222BA69}" type="slidenum">
              <a:rPr lang="zh-CN" altLang="en-US" smtClean="0"/>
              <a:t>5</a:t>
            </a:fld>
            <a:endParaRPr lang="zh-CN" altLang="en-US"/>
          </a:p>
        </p:txBody>
      </p:sp>
    </p:spTree>
    <p:extLst>
      <p:ext uri="{BB962C8B-B14F-4D97-AF65-F5344CB8AC3E}">
        <p14:creationId xmlns:p14="http://schemas.microsoft.com/office/powerpoint/2010/main" val="2049142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Then I will go through our work, starting with the background.</a:t>
            </a:r>
            <a:r>
              <a:rPr lang="en-US" altLang="zh-CN" sz="2800" b="0" dirty="0"/>
              <a:t> The requirement of Privacy, Latency, and Cost Requirements </a:t>
            </a:r>
            <a:r>
              <a:rPr lang="en-US" altLang="zh-CN" sz="4000" b="0" dirty="0"/>
              <a:t>demand </a:t>
            </a:r>
            <a:r>
              <a:rPr lang="en-US" altLang="zh-CN" sz="2800" dirty="0"/>
              <a:t>Mobile LLM Inference</a:t>
            </a:r>
            <a:endParaRPr lang="zh-CN" alt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a:t>
            </a:fld>
            <a:endParaRPr lang="zh-CN" altLang="en-US"/>
          </a:p>
        </p:txBody>
      </p:sp>
    </p:spTree>
    <p:extLst>
      <p:ext uri="{BB962C8B-B14F-4D97-AF65-F5344CB8AC3E}">
        <p14:creationId xmlns:p14="http://schemas.microsoft.com/office/powerpoint/2010/main" val="1425229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dirty="0">
                <a:effectLst/>
                <a:latin typeface="Arial" panose="020B0604020202020204" pitchFamily="34" charset="0"/>
                <a:ea typeface="宋体" panose="02010600030101010101" pitchFamily="2" charset="-122"/>
                <a:cs typeface="Arial" panose="020B0604020202020204" pitchFamily="34" charset="0"/>
              </a:rPr>
              <a:t>Due to the limited resources, the batch size of the inference always be one, so the </a:t>
            </a:r>
            <a:r>
              <a:rPr lang="zh-CN" altLang="zh-CN" sz="1200" dirty="0">
                <a:effectLst/>
                <a:latin typeface="Arial" panose="020B0604020202020204" pitchFamily="34" charset="0"/>
                <a:ea typeface="宋体" panose="02010600030101010101" pitchFamily="2" charset="-122"/>
                <a:cs typeface="Arial" panose="020B0604020202020204" pitchFamily="34" charset="0"/>
              </a:rPr>
              <a:t>the decoding phase is memory-bound</a:t>
            </a:r>
            <a:r>
              <a:rPr lang="en-US" altLang="zh-CN" sz="1200" dirty="0">
                <a:effectLst/>
                <a:latin typeface="Arial" panose="020B0604020202020204" pitchFamily="34" charset="0"/>
                <a:ea typeface="宋体" panose="02010600030101010101" pitchFamily="2" charset="-122"/>
                <a:cs typeface="Arial" panose="020B0604020202020204" pitchFamily="34" charset="0"/>
              </a:rPr>
              <a:t>. </a:t>
            </a:r>
          </a:p>
          <a:p>
            <a:r>
              <a:rPr lang="en-US" altLang="zh-CN" sz="1200" dirty="0">
                <a:effectLst/>
                <a:latin typeface="Arial" panose="020B0604020202020204" pitchFamily="34" charset="0"/>
                <a:ea typeface="宋体" panose="02010600030101010101" pitchFamily="2" charset="-122"/>
                <a:cs typeface="Arial" panose="020B0604020202020204" pitchFamily="34" charset="0"/>
              </a:rPr>
              <a:t>Technique reports shows most of the time and energy are on data transfer</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7</a:t>
            </a:fld>
            <a:endParaRPr lang="zh-CN" altLang="en-US"/>
          </a:p>
        </p:txBody>
      </p:sp>
    </p:spTree>
    <p:extLst>
      <p:ext uri="{BB962C8B-B14F-4D97-AF65-F5344CB8AC3E}">
        <p14:creationId xmlns:p14="http://schemas.microsoft.com/office/powerpoint/2010/main" val="2971767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Processing-in-Memory, or PIM, provides a solution. Computing units are integrated into DRAM banks, so they can access banks in parallel. PIM have high memory bandwidth, and fit for large model inference.</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8</a:t>
            </a:fld>
            <a:endParaRPr lang="zh-CN" altLang="en-US"/>
          </a:p>
        </p:txBody>
      </p:sp>
    </p:spTree>
    <p:extLst>
      <p:ext uri="{BB962C8B-B14F-4D97-AF65-F5344CB8AC3E}">
        <p14:creationId xmlns:p14="http://schemas.microsoft.com/office/powerpoint/2010/main" val="977690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Arial" panose="020B0604020202020204" pitchFamily="34" charset="0"/>
                <a:ea typeface="宋体" panose="02010600030101010101" pitchFamily="2" charset="-122"/>
                <a:cs typeface="Arial" panose="020B0604020202020204" pitchFamily="34" charset="0"/>
              </a:rPr>
              <a:t>Due to the limited resources, CPU and PIM should share the DRAM memory on mobile device. </a:t>
            </a:r>
            <a:endParaRPr lang="zh-CN" altLang="en-US" b="1"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9</a:t>
            </a:fld>
            <a:endParaRPr lang="zh-CN" altLang="en-US"/>
          </a:p>
        </p:txBody>
      </p:sp>
    </p:spTree>
    <p:extLst>
      <p:ext uri="{BB962C8B-B14F-4D97-AF65-F5344CB8AC3E}">
        <p14:creationId xmlns:p14="http://schemas.microsoft.com/office/powerpoint/2010/main" val="3233560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Arial" panose="020B0604020202020204" pitchFamily="34" charset="0"/>
                <a:ea typeface="宋体" panose="02010600030101010101" pitchFamily="2" charset="-122"/>
                <a:cs typeface="Arial" panose="020B0604020202020204" pitchFamily="34" charset="0"/>
              </a:rPr>
              <a:t>So CPU and PIM will face memory access contention.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Under contention, any significant performance degradation is unacceptable, </a:t>
            </a:r>
            <a:r>
              <a:rPr lang="en-US" altLang="zh-CN" b="1" dirty="0"/>
              <a:t>particularly for native CPU applications. </a:t>
            </a:r>
            <a:endParaRPr lang="zh-CN" altLang="en-US" b="1"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10</a:t>
            </a:fld>
            <a:endParaRPr lang="zh-CN" altLang="en-US"/>
          </a:p>
        </p:txBody>
      </p:sp>
    </p:spTree>
    <p:extLst>
      <p:ext uri="{BB962C8B-B14F-4D97-AF65-F5344CB8AC3E}">
        <p14:creationId xmlns:p14="http://schemas.microsoft.com/office/powerpoint/2010/main" val="3982510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Arial" panose="020B0604020202020204" pitchFamily="34" charset="0"/>
                <a:ea typeface="宋体" panose="02010600030101010101" pitchFamily="2" charset="-122"/>
                <a:cs typeface="Arial" panose="020B0604020202020204" pitchFamily="34" charset="0"/>
              </a:rPr>
              <a:t>So how can we </a:t>
            </a:r>
            <a:r>
              <a:rPr lang="en-US" altLang="zh-CN" sz="1200" b="0" dirty="0">
                <a:solidFill>
                  <a:schemeClr val="accent1"/>
                </a:solidFill>
              </a:rPr>
              <a:t>maximize the utilization </a:t>
            </a:r>
            <a:r>
              <a:rPr lang="en-US" altLang="zh-CN" sz="1200" b="0" dirty="0"/>
              <a:t>of </a:t>
            </a:r>
            <a:r>
              <a:rPr lang="en-US" altLang="zh-CN" sz="1200" b="0" dirty="0">
                <a:solidFill>
                  <a:schemeClr val="accent1"/>
                </a:solidFill>
              </a:rPr>
              <a:t>bandwidth</a:t>
            </a:r>
            <a:r>
              <a:rPr lang="en-US" altLang="zh-CN" sz="1200" b="0" dirty="0"/>
              <a:t> </a:t>
            </a:r>
            <a:r>
              <a:rPr lang="en-US" altLang="zh-CN" sz="1200" dirty="0"/>
              <a:t>under this situation</a:t>
            </a:r>
            <a:r>
              <a:rPr lang="en-US" altLang="zh-CN" sz="1200" dirty="0">
                <a:effectLst/>
                <a:latin typeface="Arial" panose="020B0604020202020204" pitchFamily="34" charset="0"/>
                <a:ea typeface="宋体" panose="02010600030101010101" pitchFamily="2" charset="-122"/>
                <a:cs typeface="Arial" panose="020B0604020202020204" pitchFamily="34" charset="0"/>
              </a:rPr>
              <a:t>?</a:t>
            </a:r>
            <a:endParaRPr lang="zh-CN" altLang="en-US" dirty="0"/>
          </a:p>
          <a:p>
            <a:endParaRPr lang="zh-CN" altLang="en-US" b="1"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11</a:t>
            </a:fld>
            <a:endParaRPr lang="zh-CN" altLang="en-US"/>
          </a:p>
        </p:txBody>
      </p:sp>
    </p:spTree>
    <p:extLst>
      <p:ext uri="{BB962C8B-B14F-4D97-AF65-F5344CB8AC3E}">
        <p14:creationId xmlns:p14="http://schemas.microsoft.com/office/powerpoint/2010/main" val="132220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On the left, During CPU accesses, data from all banks goes serially through the external memory bus. So, even when the external memory bus bandwidth is saturated, internal bank bandwidth remains underutilized.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 contrast, on the right, PIM workload consumes more internal bandwidth.  This indicate a complementary bandwidth occupation.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12</a:t>
            </a:fld>
            <a:endParaRPr lang="zh-CN" altLang="en-US"/>
          </a:p>
        </p:txBody>
      </p:sp>
    </p:spTree>
    <p:extLst>
      <p:ext uri="{BB962C8B-B14F-4D97-AF65-F5344CB8AC3E}">
        <p14:creationId xmlns:p14="http://schemas.microsoft.com/office/powerpoint/2010/main" val="1503565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1" dirty="0"/>
              <a:t>So we can </a:t>
            </a:r>
            <a:r>
              <a:rPr lang="en-US" altLang="zh-CN" dirty="0"/>
              <a:t>co-schedule these two workloads to fully exploit both internal and external memory bandwidth</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13</a:t>
            </a:fld>
            <a:endParaRPr lang="zh-CN" altLang="en-US"/>
          </a:p>
        </p:txBody>
      </p:sp>
    </p:spTree>
    <p:extLst>
      <p:ext uri="{BB962C8B-B14F-4D97-AF65-F5344CB8AC3E}">
        <p14:creationId xmlns:p14="http://schemas.microsoft.com/office/powerpoint/2010/main" val="2137905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Since PIM can only access local bank, a PIM system needs two types of commands, PIM execution and PIM data transfer.</a:t>
            </a:r>
          </a:p>
          <a:p>
            <a:r>
              <a:rPr lang="en-US" altLang="zh-CN" dirty="0"/>
              <a:t>PIM execution is implemented via extended DRAM command, while PIM data transfer are normal read/write access.</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14</a:t>
            </a:fld>
            <a:endParaRPr lang="zh-CN" altLang="en-US"/>
          </a:p>
        </p:txBody>
      </p:sp>
    </p:spTree>
    <p:extLst>
      <p:ext uri="{BB962C8B-B14F-4D97-AF65-F5344CB8AC3E}">
        <p14:creationId xmlns:p14="http://schemas.microsoft.com/office/powerpoint/2010/main" val="393216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To achieve our goal, we first made key observations to identify design constraints</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We first analysis the interference between PIM Execution and CPU access.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15</a:t>
            </a:fld>
            <a:endParaRPr lang="zh-CN" altLang="en-US"/>
          </a:p>
        </p:txBody>
      </p:sp>
    </p:spTree>
    <p:extLst>
      <p:ext uri="{BB962C8B-B14F-4D97-AF65-F5344CB8AC3E}">
        <p14:creationId xmlns:p14="http://schemas.microsoft.com/office/powerpoint/2010/main" val="563720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dirty="0">
                <a:effectLst/>
                <a:latin typeface="等线" panose="02010600030101010101" pitchFamily="2" charset="-122"/>
                <a:cs typeface="Times New Roman" panose="02020603050405020304" pitchFamily="18" charset="0"/>
              </a:rPr>
              <a:t>When there is only CPU, CPU access is processed immediately when it comes.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16</a:t>
            </a:fld>
            <a:endParaRPr lang="zh-CN" altLang="en-US"/>
          </a:p>
        </p:txBody>
      </p:sp>
    </p:spTree>
    <p:extLst>
      <p:ext uri="{BB962C8B-B14F-4D97-AF65-F5344CB8AC3E}">
        <p14:creationId xmlns:p14="http://schemas.microsoft.com/office/powerpoint/2010/main" val="1417743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However, with PIM in the system, if a PIM execution is still running when the access comes, there will be an additional read latency.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17</a:t>
            </a:fld>
            <a:endParaRPr lang="zh-CN" altLang="en-US"/>
          </a:p>
        </p:txBody>
      </p:sp>
    </p:spTree>
    <p:extLst>
      <p:ext uri="{BB962C8B-B14F-4D97-AF65-F5344CB8AC3E}">
        <p14:creationId xmlns:p14="http://schemas.microsoft.com/office/powerpoint/2010/main" val="4152552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and, shorter PIM execution will lead to lower latency.</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18</a:t>
            </a:fld>
            <a:endParaRPr lang="zh-CN" altLang="en-US"/>
          </a:p>
        </p:txBody>
      </p:sp>
    </p:spTree>
    <p:extLst>
      <p:ext uri="{BB962C8B-B14F-4D97-AF65-F5344CB8AC3E}">
        <p14:creationId xmlns:p14="http://schemas.microsoft.com/office/powerpoint/2010/main" val="100829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To see how this latency affects CPU workload, we injected read latencies to see the CPU performance.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As shown in the right figure, </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Even a moderate 128-cycle delay severely degrades CPU performance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So, CPU workload is sensitive to read latency, PIM execution must be short</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19</a:t>
            </a:fld>
            <a:endParaRPr lang="zh-CN" altLang="en-US"/>
          </a:p>
        </p:txBody>
      </p:sp>
    </p:spTree>
    <p:extLst>
      <p:ext uri="{BB962C8B-B14F-4D97-AF65-F5344CB8AC3E}">
        <p14:creationId xmlns:p14="http://schemas.microsoft.com/office/powerpoint/2010/main" val="3258192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While the command length also affects PIM's performance.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 memory controller needs to sequentially issue PIM execution to each bank. As shown in this figure, if it is too short, a bank finishes and stay idle before the memory controller can round back to it.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20</a:t>
            </a:fld>
            <a:endParaRPr lang="zh-CN" altLang="en-US"/>
          </a:p>
        </p:txBody>
      </p:sp>
    </p:spTree>
    <p:extLst>
      <p:ext uri="{BB962C8B-B14F-4D97-AF65-F5344CB8AC3E}">
        <p14:creationId xmlns:p14="http://schemas.microsoft.com/office/powerpoint/2010/main" val="29728618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This creates a contention on the command bus, leaving internal bandwidth underutilized.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21</a:t>
            </a:fld>
            <a:endParaRPr lang="zh-CN" altLang="en-US"/>
          </a:p>
        </p:txBody>
      </p:sp>
    </p:spTree>
    <p:extLst>
      <p:ext uri="{BB962C8B-B14F-4D97-AF65-F5344CB8AC3E}">
        <p14:creationId xmlns:p14="http://schemas.microsoft.com/office/powerpoint/2010/main" val="1981488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 contrast, longer command is better: it keep the banks busy, and avoid bus contention.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22</a:t>
            </a:fld>
            <a:endParaRPr lang="zh-CN" altLang="en-US"/>
          </a:p>
        </p:txBody>
      </p:sp>
    </p:spTree>
    <p:extLst>
      <p:ext uri="{BB962C8B-B14F-4D97-AF65-F5344CB8AC3E}">
        <p14:creationId xmlns:p14="http://schemas.microsoft.com/office/powerpoint/2010/main" val="2471032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 summary: CPU workloads prefer shorter PIM executions, while PIM workloads prefer longer ones. This is the dilemma of conventional, fixed-length PIM execution designs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23</a:t>
            </a:fld>
            <a:endParaRPr lang="zh-CN" altLang="en-US"/>
          </a:p>
        </p:txBody>
      </p:sp>
    </p:spTree>
    <p:extLst>
      <p:ext uri="{BB962C8B-B14F-4D97-AF65-F5344CB8AC3E}">
        <p14:creationId xmlns:p14="http://schemas.microsoft.com/office/powerpoint/2010/main" val="2291506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Our next observation focuses on interference between PIM data transfer and CPU access,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24</a:t>
            </a:fld>
            <a:endParaRPr lang="zh-CN" altLang="en-US"/>
          </a:p>
        </p:txBody>
      </p:sp>
    </p:spTree>
    <p:extLst>
      <p:ext uri="{BB962C8B-B14F-4D97-AF65-F5344CB8AC3E}">
        <p14:creationId xmlns:p14="http://schemas.microsoft.com/office/powerpoint/2010/main" val="445621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So CPU accesses are usually random and sporadic. But PIM data transfers are typically contiguous and </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bursty</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so it have a high row-hit rate.</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25</a:t>
            </a:fld>
            <a:endParaRPr lang="zh-CN" altLang="en-US"/>
          </a:p>
        </p:txBody>
      </p:sp>
    </p:spTree>
    <p:extLst>
      <p:ext uri="{BB962C8B-B14F-4D97-AF65-F5344CB8AC3E}">
        <p14:creationId xmlns:p14="http://schemas.microsoft.com/office/powerpoint/2010/main" val="1477343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So, if we co-schedule them using a conventional FR-FCFS scheduler, this high row-hit rate of PIM data transfers will starve CPU accesses. As shown in this figure, the CPU's read request, R3, is delayed compared to the CPU only case, because the memory controller prioritizes the row hit.</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26</a:t>
            </a:fld>
            <a:endParaRPr lang="zh-CN" altLang="en-US"/>
          </a:p>
        </p:txBody>
      </p:sp>
    </p:spTree>
    <p:extLst>
      <p:ext uri="{BB962C8B-B14F-4D97-AF65-F5344CB8AC3E}">
        <p14:creationId xmlns:p14="http://schemas.microsoft.com/office/powerpoint/2010/main" val="1911198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So this is our second major challenge</a:t>
            </a:r>
            <a:endParaRPr lang="zh-CN" altLang="en-US" sz="1800"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27</a:t>
            </a:fld>
            <a:endParaRPr lang="zh-CN" altLang="en-US"/>
          </a:p>
        </p:txBody>
      </p:sp>
    </p:spTree>
    <p:extLst>
      <p:ext uri="{BB962C8B-B14F-4D97-AF65-F5344CB8AC3E}">
        <p14:creationId xmlns:p14="http://schemas.microsoft.com/office/powerpoint/2010/main" val="42387251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dirty="0"/>
              <a:t>Next, I will analyze two previous scheduling methods that fails to balance CPU and PIM performance.</a:t>
            </a:r>
            <a:endParaRPr lang="zh-CN" altLang="en-US" b="0"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28</a:t>
            </a:fld>
            <a:endParaRPr lang="zh-CN" altLang="en-US"/>
          </a:p>
        </p:txBody>
      </p:sp>
    </p:spTree>
    <p:extLst>
      <p:ext uri="{BB962C8B-B14F-4D97-AF65-F5344CB8AC3E}">
        <p14:creationId xmlns:p14="http://schemas.microsoft.com/office/powerpoint/2010/main" val="2623452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So this method is row-hit-aware scheduling. This method only switches between CPU and PIM queues only when row closed.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29</a:t>
            </a:fld>
            <a:endParaRPr lang="zh-CN" altLang="en-US"/>
          </a:p>
        </p:txBody>
      </p:sp>
    </p:spTree>
    <p:extLst>
      <p:ext uri="{BB962C8B-B14F-4D97-AF65-F5344CB8AC3E}">
        <p14:creationId xmlns:p14="http://schemas.microsoft.com/office/powerpoint/2010/main" val="27126731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In this case, If a access did not hit the row, then the row is closed and switch to PIM queue.</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30</a:t>
            </a:fld>
            <a:endParaRPr lang="zh-CN" altLang="en-US"/>
          </a:p>
        </p:txBody>
      </p:sp>
    </p:spTree>
    <p:extLst>
      <p:ext uri="{BB962C8B-B14F-4D97-AF65-F5344CB8AC3E}">
        <p14:creationId xmlns:p14="http://schemas.microsoft.com/office/powerpoint/2010/main" val="3256880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But PIM execution also have high row-hit rate. </a:t>
            </a:r>
            <a:r>
              <a:rPr lang="en-US" altLang="zh-CN" sz="1200" b="1" kern="100" dirty="0">
                <a:effectLst/>
                <a:latin typeface="等线" panose="02010600030101010101" pitchFamily="2" charset="-122"/>
                <a:ea typeface="等线" panose="02010600030101010101" pitchFamily="2" charset="-122"/>
                <a:cs typeface="Times New Roman" panose="02020603050405020304" pitchFamily="18" charset="0"/>
              </a:rPr>
              <a:t>So we always issues more PIM execution.</a:t>
            </a:r>
            <a:endParaRPr lang="zh-CN" altLang="en-US" b="1"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31</a:t>
            </a:fld>
            <a:endParaRPr lang="zh-CN" altLang="en-US"/>
          </a:p>
        </p:txBody>
      </p:sp>
    </p:spTree>
    <p:extLst>
      <p:ext uri="{BB962C8B-B14F-4D97-AF65-F5344CB8AC3E}">
        <p14:creationId xmlns:p14="http://schemas.microsoft.com/office/powerpoint/2010/main" val="3656345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So this method is biased to PIM.</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32</a:t>
            </a:fld>
            <a:endParaRPr lang="zh-CN" altLang="en-US"/>
          </a:p>
        </p:txBody>
      </p:sp>
    </p:spTree>
    <p:extLst>
      <p:ext uri="{BB962C8B-B14F-4D97-AF65-F5344CB8AC3E}">
        <p14:creationId xmlns:p14="http://schemas.microsoft.com/office/powerpoint/2010/main" val="5204479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On the other extreme is CPU-first scheduling. It only switches to PIM when the CPU queue is empty.</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33</a:t>
            </a:fld>
            <a:endParaRPr lang="zh-CN" altLang="en-US"/>
          </a:p>
        </p:txBody>
      </p:sp>
    </p:spTree>
    <p:extLst>
      <p:ext uri="{BB962C8B-B14F-4D97-AF65-F5344CB8AC3E}">
        <p14:creationId xmlns:p14="http://schemas.microsoft.com/office/powerpoint/2010/main" val="1668857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When a CPU access comes, it immediately switched to CPU Queue</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sz="1800"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34</a:t>
            </a:fld>
            <a:endParaRPr lang="zh-CN" altLang="en-US"/>
          </a:p>
        </p:txBody>
      </p:sp>
    </p:spTree>
    <p:extLst>
      <p:ext uri="{BB962C8B-B14F-4D97-AF65-F5344CB8AC3E}">
        <p14:creationId xmlns:p14="http://schemas.microsoft.com/office/powerpoint/2010/main" val="14290172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However, if the memory bus is still busy processing earlier accesses from other banks,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when switched to CPU, that CPU read is delayed anyway, and internal bandwidth is underutilized.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sz="1800"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35</a:t>
            </a:fld>
            <a:endParaRPr lang="zh-CN" altLang="en-US"/>
          </a:p>
        </p:txBody>
      </p:sp>
    </p:spTree>
    <p:extLst>
      <p:ext uri="{BB962C8B-B14F-4D97-AF65-F5344CB8AC3E}">
        <p14:creationId xmlns:p14="http://schemas.microsoft.com/office/powerpoint/2010/main" val="27738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 better way is to delay the switch and issue more PIM commands. </a:t>
            </a:r>
          </a:p>
          <a:p>
            <a:endParaRPr lang="zh-CN" altLang="en-US" sz="1800"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36</a:t>
            </a:fld>
            <a:endParaRPr lang="zh-CN" altLang="en-US"/>
          </a:p>
        </p:txBody>
      </p:sp>
    </p:spTree>
    <p:extLst>
      <p:ext uri="{BB962C8B-B14F-4D97-AF65-F5344CB8AC3E}">
        <p14:creationId xmlns:p14="http://schemas.microsoft.com/office/powerpoint/2010/main" val="1101793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So in summary, this method is too biased toward CPU.</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sz="1800" dirty="0"/>
          </a:p>
          <a:p>
            <a:endParaRPr lang="zh-CN" altLang="en-US" sz="1800"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37</a:t>
            </a:fld>
            <a:endParaRPr lang="zh-CN" altLang="en-US"/>
          </a:p>
        </p:txBody>
      </p:sp>
    </p:spTree>
    <p:extLst>
      <p:ext uri="{BB962C8B-B14F-4D97-AF65-F5344CB8AC3E}">
        <p14:creationId xmlns:p14="http://schemas.microsoft.com/office/powerpoint/2010/main" val="37120866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This leads to our third challenge: how to achieve high performance for both CPU and PIM.</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38</a:t>
            </a:fld>
            <a:endParaRPr lang="zh-CN" altLang="en-US"/>
          </a:p>
        </p:txBody>
      </p:sp>
    </p:spTree>
    <p:extLst>
      <p:ext uri="{BB962C8B-B14F-4D97-AF65-F5344CB8AC3E}">
        <p14:creationId xmlns:p14="http://schemas.microsoft.com/office/powerpoint/2010/main" val="330886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 our proposed framework COSM, we co-optimize the interface and scheduling to solve the three challenges.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39</a:t>
            </a:fld>
            <a:endParaRPr lang="zh-CN" altLang="en-US"/>
          </a:p>
        </p:txBody>
      </p:sp>
    </p:spTree>
    <p:extLst>
      <p:ext uri="{BB962C8B-B14F-4D97-AF65-F5344CB8AC3E}">
        <p14:creationId xmlns:p14="http://schemas.microsoft.com/office/powerpoint/2010/main" val="33707218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For the first two challenges, we design a low-interference interface.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40</a:t>
            </a:fld>
            <a:endParaRPr lang="zh-CN" altLang="en-US"/>
          </a:p>
        </p:txBody>
      </p:sp>
    </p:spTree>
    <p:extLst>
      <p:ext uri="{BB962C8B-B14F-4D97-AF65-F5344CB8AC3E}">
        <p14:creationId xmlns:p14="http://schemas.microsoft.com/office/powerpoint/2010/main" val="2066262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For the third challenge, we propose an idleness-aware memory scheduling to balance both CPU and PIM performance.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41</a:t>
            </a:fld>
            <a:endParaRPr lang="zh-CN" altLang="en-US"/>
          </a:p>
        </p:txBody>
      </p:sp>
    </p:spTree>
    <p:extLst>
      <p:ext uri="{BB962C8B-B14F-4D97-AF65-F5344CB8AC3E}">
        <p14:creationId xmlns:p14="http://schemas.microsoft.com/office/powerpoint/2010/main" val="37965231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This is our solution for Challenge 1. The challenge is due to the fixed-length, So our solution is to make it preemptable.</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42</a:t>
            </a:fld>
            <a:endParaRPr lang="zh-CN" altLang="en-US"/>
          </a:p>
        </p:txBody>
      </p:sp>
    </p:spTree>
    <p:extLst>
      <p:ext uri="{BB962C8B-B14F-4D97-AF65-F5344CB8AC3E}">
        <p14:creationId xmlns:p14="http://schemas.microsoft.com/office/powerpoint/2010/main" val="38860366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This shows the current fix-length design, with short PIM execution, results in high bus occupation.</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43</a:t>
            </a:fld>
            <a:endParaRPr lang="zh-CN" altLang="en-US"/>
          </a:p>
        </p:txBody>
      </p:sp>
    </p:spTree>
    <p:extLst>
      <p:ext uri="{BB962C8B-B14F-4D97-AF65-F5344CB8AC3E}">
        <p14:creationId xmlns:p14="http://schemas.microsoft.com/office/powerpoint/2010/main" val="12746838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While in the preemptable PIM execution, we introduce a PIM Execution Engine inside the PIM. </a:t>
            </a:r>
            <a:r>
              <a:rPr lang="en-US" altLang="zh-CN" sz="1800" kern="100" dirty="0">
                <a:solidFill>
                  <a:srgbClr val="000000"/>
                </a:solidFill>
                <a:effectLst/>
                <a:latin typeface="等线" panose="02010600030101010101" pitchFamily="2" charset="-122"/>
                <a:ea typeface="等线" panose="02010600030101010101" pitchFamily="2" charset="-122"/>
                <a:cs typeface="Times New Roman" panose="02020603050405020304" pitchFamily="18" charset="0"/>
              </a:rPr>
              <a:t>when a PIM task arrives, the engine takes over and automatically issues commands to the PIM units. </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And the memory bus is released. </a:t>
            </a:r>
            <a:endParaRPr lang="zh-CN" altLang="zh-CN"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r>
              <a:rPr lang="en-US" altLang="zh-CN" dirty="0"/>
              <a:t>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44</a:t>
            </a:fld>
            <a:endParaRPr lang="zh-CN" altLang="en-US"/>
          </a:p>
        </p:txBody>
      </p:sp>
    </p:spTree>
    <p:extLst>
      <p:ext uri="{BB962C8B-B14F-4D97-AF65-F5344CB8AC3E}">
        <p14:creationId xmlns:p14="http://schemas.microsoft.com/office/powerpoint/2010/main" val="6185115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a:effectLst/>
                <a:latin typeface="等线" panose="02010600030101010101" pitchFamily="2" charset="-122"/>
                <a:cs typeface="Times New Roman" panose="02020603050405020304" pitchFamily="18" charset="0"/>
              </a:rPr>
              <a:t>if a CPU access arrives for example at this tick at this red line, the memory controller sends a PIM pause command, The execution engine stops, allowing timely CPU access</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45</a:t>
            </a:fld>
            <a:endParaRPr lang="zh-CN" altLang="en-US"/>
          </a:p>
        </p:txBody>
      </p:sp>
    </p:spTree>
    <p:extLst>
      <p:ext uri="{BB962C8B-B14F-4D97-AF65-F5344CB8AC3E}">
        <p14:creationId xmlns:p14="http://schemas.microsoft.com/office/powerpoint/2010/main" val="7332379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ea typeface="等线" panose="02010600030101010101" pitchFamily="2" charset="-122"/>
                <a:cs typeface="Times New Roman" panose="02020603050405020304" pitchFamily="18" charset="0"/>
              </a:rPr>
              <a:t>Once CPU access finished, the engine resumes and finish the execution.</a:t>
            </a:r>
            <a:endParaRPr lang="zh-CN" altLang="en-US" dirty="0"/>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46</a:t>
            </a:fld>
            <a:endParaRPr lang="zh-CN" altLang="en-US"/>
          </a:p>
        </p:txBody>
      </p:sp>
    </p:spTree>
    <p:extLst>
      <p:ext uri="{BB962C8B-B14F-4D97-AF65-F5344CB8AC3E}">
        <p14:creationId xmlns:p14="http://schemas.microsoft.com/office/powerpoint/2010/main" val="6545065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Now for the 2</a:t>
            </a:r>
            <a:r>
              <a:rPr lang="en-US" altLang="zh-CN" sz="1800" kern="100" baseline="30000" dirty="0">
                <a:effectLst/>
                <a:latin typeface="等线" panose="02010600030101010101" pitchFamily="2" charset="-122"/>
                <a:ea typeface="等线" panose="02010600030101010101" pitchFamily="2" charset="-122"/>
                <a:cs typeface="Times New Roman" panose="02020603050405020304" pitchFamily="18" charset="0"/>
              </a:rPr>
              <a:t>nd</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Challenge  We should prioritize CPU accesses to avoid them starving</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47</a:t>
            </a:fld>
            <a:endParaRPr lang="zh-CN" altLang="en-US"/>
          </a:p>
        </p:txBody>
      </p:sp>
    </p:spTree>
    <p:extLst>
      <p:ext uri="{BB962C8B-B14F-4D97-AF65-F5344CB8AC3E}">
        <p14:creationId xmlns:p14="http://schemas.microsoft.com/office/powerpoint/2010/main" val="39164215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However, such a priority rule is inefficient because conventional PIM transfers </a:t>
            </a:r>
            <a:r>
              <a:rPr lang="en-US" altLang="zh-CN" sz="1200" dirty="0"/>
              <a:t>requires </a:t>
            </a:r>
            <a:r>
              <a:rPr lang="en-US" altLang="zh-CN" sz="1200" b="1" dirty="0"/>
              <a:t>strict</a:t>
            </a:r>
            <a:r>
              <a:rPr lang="en-US" altLang="zh-CN" sz="1200" dirty="0"/>
              <a:t> timing synchronization. The bus should be idle</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 and the target row of the internal bank must be pre-opened.</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48</a:t>
            </a:fld>
            <a:endParaRPr lang="zh-CN" altLang="en-US"/>
          </a:p>
        </p:txBody>
      </p:sp>
    </p:spTree>
    <p:extLst>
      <p:ext uri="{BB962C8B-B14F-4D97-AF65-F5344CB8AC3E}">
        <p14:creationId xmlns:p14="http://schemas.microsoft.com/office/powerpoint/2010/main" val="18176565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and</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like</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this</a:t>
            </a:r>
            <a:r>
              <a:rPr lang="zh-CN" altLang="en-US" sz="12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figure shows, </a:t>
            </a:r>
            <a:r>
              <a:rPr lang="en-US" altLang="zh-CN" sz="1200" b="1" dirty="0">
                <a:solidFill>
                  <a:schemeClr val="accent1"/>
                </a:solidFill>
              </a:rPr>
              <a:t>Numerous idle windows exist, but they are scarcely concurrent.</a:t>
            </a:r>
            <a:endParaRPr lang="zh-CN" altLang="en-US" sz="1200" b="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49</a:t>
            </a:fld>
            <a:endParaRPr lang="zh-CN" altLang="en-US"/>
          </a:p>
        </p:txBody>
      </p:sp>
    </p:spTree>
    <p:extLst>
      <p:ext uri="{BB962C8B-B14F-4D97-AF65-F5344CB8AC3E}">
        <p14:creationId xmlns:p14="http://schemas.microsoft.com/office/powerpoint/2010/main" val="23160410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Our solution is to eliminate this constraint by decoupling the internal and external bandwidth occupation.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 the conventional method, each data transfer command occupies both external and internal bandwidth</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50</a:t>
            </a:fld>
            <a:endParaRPr lang="zh-CN" altLang="en-US"/>
          </a:p>
        </p:txBody>
      </p:sp>
    </p:spTree>
    <p:extLst>
      <p:ext uri="{BB962C8B-B14F-4D97-AF65-F5344CB8AC3E}">
        <p14:creationId xmlns:p14="http://schemas.microsoft.com/office/powerpoint/2010/main" val="5597742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Our design decouples these two stages: We first write data into a buffer, which only occupies external bandwidth.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51</a:t>
            </a:fld>
            <a:endParaRPr lang="zh-CN" altLang="en-US"/>
          </a:p>
        </p:txBody>
      </p:sp>
    </p:spTree>
    <p:extLst>
      <p:ext uri="{BB962C8B-B14F-4D97-AF65-F5344CB8AC3E}">
        <p14:creationId xmlns:p14="http://schemas.microsoft.com/office/powerpoint/2010/main" val="23128116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Then, data is transferred from the buffer to the bank, which only occupies internal bandwidth.</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52</a:t>
            </a:fld>
            <a:endParaRPr lang="zh-CN" altLang="en-US"/>
          </a:p>
        </p:txBody>
      </p:sp>
    </p:spTree>
    <p:extLst>
      <p:ext uri="{BB962C8B-B14F-4D97-AF65-F5344CB8AC3E}">
        <p14:creationId xmlns:p14="http://schemas.microsoft.com/office/powerpoint/2010/main" val="39121040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By decoupling them, we enable opportunistic scheduling: </a:t>
            </a:r>
            <a:r>
              <a:rPr lang="en-US" altLang="zh-CN" sz="1800" b="1" kern="100" dirty="0">
                <a:effectLst/>
                <a:latin typeface="等线" panose="02010600030101010101" pitchFamily="2" charset="-122"/>
                <a:ea typeface="等线" panose="02010600030101010101" pitchFamily="2" charset="-122"/>
                <a:cs typeface="Times New Roman" panose="02020603050405020304" pitchFamily="18" charset="0"/>
              </a:rPr>
              <a:t>we transfer externally when the bus is idle, and internally when the bank is idle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This maximizes overall bandwidth utilization."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53</a:t>
            </a:fld>
            <a:endParaRPr lang="zh-CN" altLang="en-US"/>
          </a:p>
        </p:txBody>
      </p:sp>
    </p:spTree>
    <p:extLst>
      <p:ext uri="{BB962C8B-B14F-4D97-AF65-F5344CB8AC3E}">
        <p14:creationId xmlns:p14="http://schemas.microsoft.com/office/powerpoint/2010/main" val="11746686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To  achieve high CPU and PIM performance, we propose an idleness-aware memory scheduling policy. this policy estimates idle time windows between CPU accesses and insert PIM commands into them. </a:t>
            </a:r>
            <a:endParaRPr lang="zh-CN" altLang="en-US" dirty="0"/>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54</a:t>
            </a:fld>
            <a:endParaRPr lang="zh-CN" altLang="en-US"/>
          </a:p>
        </p:txBody>
      </p:sp>
    </p:spTree>
    <p:extLst>
      <p:ext uri="{BB962C8B-B14F-4D97-AF65-F5344CB8AC3E}">
        <p14:creationId xmlns:p14="http://schemas.microsoft.com/office/powerpoint/2010/main" val="1538819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等线" panose="02010600030101010101" pitchFamily="2" charset="-122"/>
                <a:cs typeface="Times New Roman" panose="02020603050405020304" pitchFamily="18" charset="0"/>
              </a:rPr>
              <a:t>The key component is the Idle Window Estimator. It analyzes the CPU queue to estimate upcoming idle windows</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55</a:t>
            </a:fld>
            <a:endParaRPr lang="zh-CN" altLang="en-US"/>
          </a:p>
        </p:txBody>
      </p:sp>
    </p:spTree>
    <p:extLst>
      <p:ext uri="{BB962C8B-B14F-4D97-AF65-F5344CB8AC3E}">
        <p14:creationId xmlns:p14="http://schemas.microsoft.com/office/powerpoint/2010/main" val="18247992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等线" panose="02010600030101010101" pitchFamily="2" charset="-122"/>
                <a:cs typeface="Times New Roman" panose="02020603050405020304" pitchFamily="18" charset="0"/>
              </a:rPr>
              <a:t>This shows how it works. Given a CPU queue, the IWE first predict the issue order of the current CPU accesses. Note that we do not need to really simulate the CPU scheduler, we only predict according to the feature of scheduler, for example, FR-FCFS prefers how hit and rank hit.</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56</a:t>
            </a:fld>
            <a:endParaRPr lang="zh-CN" altLang="en-US"/>
          </a:p>
        </p:txBody>
      </p:sp>
    </p:spTree>
    <p:extLst>
      <p:ext uri="{BB962C8B-B14F-4D97-AF65-F5344CB8AC3E}">
        <p14:creationId xmlns:p14="http://schemas.microsoft.com/office/powerpoint/2010/main" val="22002641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等线" panose="02010600030101010101" pitchFamily="2" charset="-122"/>
                <a:cs typeface="Times New Roman" panose="02020603050405020304" pitchFamily="18" charset="0"/>
              </a:rPr>
              <a:t>With the order, we can estimate the idle time window of memory bus and every bank.</a:t>
            </a:r>
            <a:endParaRPr lang="zh-CN" altLang="en-US" dirty="0"/>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57</a:t>
            </a:fld>
            <a:endParaRPr lang="zh-CN" altLang="en-US"/>
          </a:p>
        </p:txBody>
      </p:sp>
    </p:spTree>
    <p:extLst>
      <p:ext uri="{BB962C8B-B14F-4D97-AF65-F5344CB8AC3E}">
        <p14:creationId xmlns:p14="http://schemas.microsoft.com/office/powerpoint/2010/main" val="12391923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等线" panose="02010600030101010101" pitchFamily="2" charset="-122"/>
                <a:cs typeface="Times New Roman" panose="02020603050405020304" pitchFamily="18" charset="0"/>
              </a:rPr>
              <a:t>With this information ,the scheduler will insert PIM commands only to the idle time window to avoid bias to PIM, or delay CPU </a:t>
            </a:r>
            <a:r>
              <a:rPr lang="en-US" altLang="zh-CN" sz="1200" dirty="0" err="1">
                <a:effectLst/>
                <a:latin typeface="等线" panose="02010600030101010101" pitchFamily="2" charset="-122"/>
                <a:cs typeface="Times New Roman" panose="02020603050405020304" pitchFamily="18" charset="0"/>
              </a:rPr>
              <a:t>precharge</a:t>
            </a:r>
            <a:r>
              <a:rPr lang="en-US" altLang="zh-CN" sz="1200" dirty="0">
                <a:effectLst/>
                <a:latin typeface="等线" panose="02010600030101010101" pitchFamily="2" charset="-122"/>
                <a:cs typeface="Times New Roman" panose="02020603050405020304" pitchFamily="18" charset="0"/>
              </a:rPr>
              <a:t> and send more PIM execution to avoid bias to CPU</a:t>
            </a:r>
            <a:endParaRPr lang="zh-CN" altLang="en-US" dirty="0"/>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58</a:t>
            </a:fld>
            <a:endParaRPr lang="zh-CN" altLang="en-US"/>
          </a:p>
        </p:txBody>
      </p:sp>
    </p:spTree>
    <p:extLst>
      <p:ext uri="{BB962C8B-B14F-4D97-AF65-F5344CB8AC3E}">
        <p14:creationId xmlns:p14="http://schemas.microsoft.com/office/powerpoint/2010/main" val="33235442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You can find these details in the paper, including extended analysis of more previous work, and more details on some tricks of memory scheduling. </a:t>
            </a:r>
            <a:endParaRPr lang="zh-CN" altLang="en-US" dirty="0"/>
          </a:p>
        </p:txBody>
      </p:sp>
      <p:sp>
        <p:nvSpPr>
          <p:cNvPr id="4" name="Slide Number Placeholder 3"/>
          <p:cNvSpPr>
            <a:spLocks noGrp="1"/>
          </p:cNvSpPr>
          <p:nvPr>
            <p:ph type="sldNum" sz="quarter" idx="5"/>
          </p:nvPr>
        </p:nvSpPr>
        <p:spPr/>
        <p:txBody>
          <a:bodyPr/>
          <a:lstStyle/>
          <a:p>
            <a:fld id="{E0C2452C-0695-4DCD-8394-E6412222BA69}" type="slidenum">
              <a:rPr lang="zh-CN" altLang="en-US" smtClean="0"/>
              <a:t>59</a:t>
            </a:fld>
            <a:endParaRPr lang="zh-CN" altLang="en-US"/>
          </a:p>
        </p:txBody>
      </p:sp>
    </p:spTree>
    <p:extLst>
      <p:ext uri="{BB962C8B-B14F-4D97-AF65-F5344CB8AC3E}">
        <p14:creationId xmlns:p14="http://schemas.microsoft.com/office/powerpoint/2010/main" val="36029313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This is the experimental setup. We use mobile </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appes</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and large language models as CPU and PIM benchmarks, and compare COSM against the two baseline scheduling method. We simulated with ramulator2 simulator and the system configuration follows a mobile phone, </a:t>
            </a:r>
            <a:endParaRPr lang="zh-CN" altLang="en-US" dirty="0"/>
          </a:p>
        </p:txBody>
      </p:sp>
      <p:sp>
        <p:nvSpPr>
          <p:cNvPr id="4" name="Slide Number Placeholder 3"/>
          <p:cNvSpPr>
            <a:spLocks noGrp="1"/>
          </p:cNvSpPr>
          <p:nvPr>
            <p:ph type="sldNum" sz="quarter" idx="5"/>
          </p:nvPr>
        </p:nvSpPr>
        <p:spPr/>
        <p:txBody>
          <a:bodyPr/>
          <a:lstStyle/>
          <a:p>
            <a:fld id="{E092F3D8-1187-418E-9A80-D023FC35DB11}" type="slidenum">
              <a:rPr lang="zh-CN" altLang="en-US" smtClean="0"/>
              <a:t>60</a:t>
            </a:fld>
            <a:endParaRPr lang="zh-CN" altLang="en-US"/>
          </a:p>
        </p:txBody>
      </p:sp>
    </p:spTree>
    <p:extLst>
      <p:ext uri="{BB962C8B-B14F-4D97-AF65-F5344CB8AC3E}">
        <p14:creationId xmlns:p14="http://schemas.microsoft.com/office/powerpoint/2010/main" val="36580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This is the CPU performance, the Row-hit-aware scheduling have more than 90% degradation on CPU performance. While CPU-first scheduling have only 3% degradation. Thanks to the scheduling framework, COSM have only 2% CPU degradation.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61</a:t>
            </a:fld>
            <a:endParaRPr lang="zh-CN" altLang="en-US"/>
          </a:p>
        </p:txBody>
      </p:sp>
    </p:spTree>
    <p:extLst>
      <p:ext uri="{BB962C8B-B14F-4D97-AF65-F5344CB8AC3E}">
        <p14:creationId xmlns:p14="http://schemas.microsoft.com/office/powerpoint/2010/main" val="15561625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For PIM performance, COSM achieve 2.8x over CPU-first scheduling. So COSM achieve a balance between CPU and PIM performance.</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62</a:t>
            </a:fld>
            <a:endParaRPr lang="zh-CN" altLang="en-US"/>
          </a:p>
        </p:txBody>
      </p:sp>
    </p:spTree>
    <p:extLst>
      <p:ext uri="{BB962C8B-B14F-4D97-AF65-F5344CB8AC3E}">
        <p14:creationId xmlns:p14="http://schemas.microsoft.com/office/powerpoint/2010/main" val="22622577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This experiment compare the fixed-length command and our preemptable interface. For fixed-length commands, the PIM performance saturates when &gt; 64, but CPU performance declines &gt; 5% at this length.</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63</a:t>
            </a:fld>
            <a:endParaRPr lang="zh-CN" altLang="en-US"/>
          </a:p>
        </p:txBody>
      </p:sp>
    </p:spTree>
    <p:extLst>
      <p:ext uri="{BB962C8B-B14F-4D97-AF65-F5344CB8AC3E}">
        <p14:creationId xmlns:p14="http://schemas.microsoft.com/office/powerpoint/2010/main" val="23123057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While our preemptable commands can achieve the maximized PIM performance, while CPU performance declines is smaller than 5%. So our, Preemptable Execution breaks the CPU-PIM trade-off.</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64</a:t>
            </a:fld>
            <a:endParaRPr lang="zh-CN" altLang="en-US"/>
          </a:p>
        </p:txBody>
      </p:sp>
    </p:spTree>
    <p:extLst>
      <p:ext uri="{BB962C8B-B14F-4D97-AF65-F5344CB8AC3E}">
        <p14:creationId xmlns:p14="http://schemas.microsoft.com/office/powerpoint/2010/main" val="28260346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dirty="0">
                <a:effectLst/>
                <a:latin typeface="等线" panose="02010600030101010101" pitchFamily="2" charset="-122"/>
                <a:cs typeface="Times New Roman" panose="02020603050405020304" pitchFamily="18" charset="0"/>
              </a:rPr>
              <a:t>This experiment plots the effectiveness of idleness-aware scheduling. The scheduling leaves only 1% available bandwidth unused.</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65</a:t>
            </a:fld>
            <a:endParaRPr lang="zh-CN" altLang="en-US"/>
          </a:p>
        </p:txBody>
      </p:sp>
    </p:spTree>
    <p:extLst>
      <p:ext uri="{BB962C8B-B14F-4D97-AF65-F5344CB8AC3E}">
        <p14:creationId xmlns:p14="http://schemas.microsoft.com/office/powerpoint/2010/main" val="21525340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 area overhead of the modules in memory controller is around 7.4%. which is moderate.</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66</a:t>
            </a:fld>
            <a:endParaRPr lang="zh-CN" altLang="en-US"/>
          </a:p>
        </p:txBody>
      </p:sp>
    </p:spTree>
    <p:extLst>
      <p:ext uri="{BB962C8B-B14F-4D97-AF65-F5344CB8AC3E}">
        <p14:creationId xmlns:p14="http://schemas.microsoft.com/office/powerpoint/2010/main" val="8979638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This is the summary We propose a cooperative scheduling framework for concurrent CPU and PIM execution. The framework co-optimize both interface and scheduling policy.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Results shows 2.8x PIM speedup with only 2% CPU performance degradation.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Slide Number Placeholder 3"/>
          <p:cNvSpPr>
            <a:spLocks noGrp="1"/>
          </p:cNvSpPr>
          <p:nvPr>
            <p:ph type="sldNum" sz="quarter" idx="5"/>
          </p:nvPr>
        </p:nvSpPr>
        <p:spPr/>
        <p:txBody>
          <a:bodyPr/>
          <a:lstStyle/>
          <a:p>
            <a:fld id="{E0C2452C-0695-4DCD-8394-E6412222BA69}" type="slidenum">
              <a:rPr lang="zh-CN" altLang="en-US" smtClean="0"/>
              <a:t>67</a:t>
            </a:fld>
            <a:endParaRPr lang="zh-CN" altLang="en-US"/>
          </a:p>
        </p:txBody>
      </p:sp>
    </p:spTree>
    <p:extLst>
      <p:ext uri="{BB962C8B-B14F-4D97-AF65-F5344CB8AC3E}">
        <p14:creationId xmlns:p14="http://schemas.microsoft.com/office/powerpoint/2010/main" val="13654280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Arial" panose="020B0604020202020204" pitchFamily="34" charset="0"/>
                <a:ea typeface="宋体" panose="02010600030101010101" pitchFamily="2" charset="-122"/>
                <a:cs typeface="Arial" panose="020B0604020202020204" pitchFamily="34" charset="0"/>
              </a:rPr>
              <a:t>Hello everyone, today I'm going to present COMET, a cooperative scheduling framework for concurrent PIM and CPU execution on mobile devices. </a:t>
            </a:r>
            <a:endParaRPr lang="zh-CN" altLang="en-US" dirty="0"/>
          </a:p>
        </p:txBody>
      </p:sp>
      <p:sp>
        <p:nvSpPr>
          <p:cNvPr id="4" name="Slide Number Placeholder 3"/>
          <p:cNvSpPr>
            <a:spLocks noGrp="1"/>
          </p:cNvSpPr>
          <p:nvPr>
            <p:ph type="sldNum" sz="quarter" idx="5"/>
          </p:nvPr>
        </p:nvSpPr>
        <p:spPr/>
        <p:txBody>
          <a:bodyPr/>
          <a:lstStyle/>
          <a:p>
            <a:fld id="{50A34964-39A2-4032-81CB-CB18BCB34A76}" type="slidenum">
              <a:rPr lang="zh-CN" altLang="en-US" smtClean="0"/>
              <a:t>69</a:t>
            </a:fld>
            <a:endParaRPr lang="zh-CN" altLang="en-US"/>
          </a:p>
        </p:txBody>
      </p:sp>
    </p:spTree>
    <p:extLst>
      <p:ext uri="{BB962C8B-B14F-4D97-AF65-F5344CB8AC3E}">
        <p14:creationId xmlns:p14="http://schemas.microsoft.com/office/powerpoint/2010/main" val="4284935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封面1">
    <p:spTree>
      <p:nvGrpSpPr>
        <p:cNvPr id="1" name=""/>
        <p:cNvGrpSpPr/>
        <p:nvPr/>
      </p:nvGrpSpPr>
      <p:grpSpPr>
        <a:xfrm>
          <a:off x="0" y="0"/>
          <a:ext cx="0" cy="0"/>
          <a:chOff x="0" y="0"/>
          <a:chExt cx="0" cy="0"/>
        </a:xfrm>
      </p:grpSpPr>
      <p:pic>
        <p:nvPicPr>
          <p:cNvPr id="4" name="图片 3" descr="图片包含 建筑物&#10;&#10;自动生成的说明">
            <a:extLst>
              <a:ext uri="{FF2B5EF4-FFF2-40B4-BE49-F238E27FC236}">
                <a16:creationId xmlns:a16="http://schemas.microsoft.com/office/drawing/2014/main" id="{133A512F-7935-4AA0-B8EE-327DA99E149F}"/>
              </a:ext>
            </a:extLst>
          </p:cNvPr>
          <p:cNvPicPr>
            <a:picLocks noChangeAspect="1"/>
          </p:cNvPicPr>
          <p:nvPr/>
        </p:nvPicPr>
        <p:blipFill>
          <a:blip r:embed="rId2">
            <a:duotone>
              <a:prstClr val="black"/>
              <a:schemeClr val="accent1">
                <a:tint val="45000"/>
                <a:satMod val="400000"/>
              </a:schemeClr>
            </a:duotone>
            <a:alphaModFix amt="1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5" name="图片 4">
            <a:extLst>
              <a:ext uri="{FF2B5EF4-FFF2-40B4-BE49-F238E27FC236}">
                <a16:creationId xmlns:a16="http://schemas.microsoft.com/office/drawing/2014/main" id="{C99AEC58-8F05-45A3-900B-EBD7DE4066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913" y="275589"/>
            <a:ext cx="2169174" cy="713098"/>
          </a:xfrm>
          <a:prstGeom prst="rect">
            <a:avLst/>
          </a:prstGeom>
        </p:spPr>
      </p:pic>
      <p:sp>
        <p:nvSpPr>
          <p:cNvPr id="6" name="标题 1">
            <a:extLst>
              <a:ext uri="{FF2B5EF4-FFF2-40B4-BE49-F238E27FC236}">
                <a16:creationId xmlns:a16="http://schemas.microsoft.com/office/drawing/2014/main" id="{8F4F430E-61A6-4C9B-AB28-E09461FCB9BD}"/>
              </a:ext>
            </a:extLst>
          </p:cNvPr>
          <p:cNvSpPr>
            <a:spLocks noGrp="1"/>
          </p:cNvSpPr>
          <p:nvPr>
            <p:ph type="title" hasCustomPrompt="1"/>
          </p:nvPr>
        </p:nvSpPr>
        <p:spPr>
          <a:xfrm>
            <a:off x="1069561" y="2016174"/>
            <a:ext cx="10052879" cy="1060855"/>
          </a:xfrm>
          <a:prstGeom prst="rect">
            <a:avLst/>
          </a:prstGeom>
        </p:spPr>
        <p:txBody>
          <a:bodyPr anchor="ctr">
            <a:noAutofit/>
          </a:bodyPr>
          <a:lstStyle>
            <a:lvl1pPr algn="ctr">
              <a:lnSpc>
                <a:spcPct val="100000"/>
              </a:lnSpc>
              <a:defRPr sz="5400" b="1">
                <a:solidFill>
                  <a:schemeClr val="tx2"/>
                </a:solidFill>
              </a:defRPr>
            </a:lvl1pPr>
          </a:lstStyle>
          <a:p>
            <a:r>
              <a:rPr lang="zh-CN" altLang="en-US" dirty="0"/>
              <a:t>单击此处编辑标题样式</a:t>
            </a:r>
          </a:p>
        </p:txBody>
      </p:sp>
      <p:sp>
        <p:nvSpPr>
          <p:cNvPr id="7" name="内容占位符 25">
            <a:extLst>
              <a:ext uri="{FF2B5EF4-FFF2-40B4-BE49-F238E27FC236}">
                <a16:creationId xmlns:a16="http://schemas.microsoft.com/office/drawing/2014/main" id="{17E19222-08F1-4F61-ACC2-6E16BB74363F}"/>
              </a:ext>
            </a:extLst>
          </p:cNvPr>
          <p:cNvSpPr>
            <a:spLocks noGrp="1"/>
          </p:cNvSpPr>
          <p:nvPr>
            <p:ph sz="quarter" idx="10"/>
          </p:nvPr>
        </p:nvSpPr>
        <p:spPr>
          <a:xfrm>
            <a:off x="4644345" y="5196924"/>
            <a:ext cx="2903311" cy="454025"/>
          </a:xfrm>
          <a:prstGeom prst="rect">
            <a:avLst/>
          </a:prstGeom>
        </p:spPr>
        <p:txBody>
          <a:bodyPr anchor="ctr"/>
          <a:lstStyle>
            <a:lvl1pPr marL="0" indent="0" algn="ctr">
              <a:lnSpc>
                <a:spcPct val="100000"/>
              </a:lnSpc>
              <a:buNone/>
              <a:defRPr sz="2000">
                <a:solidFill>
                  <a:schemeClr val="accent2"/>
                </a:solidFill>
              </a:defRPr>
            </a:lvl1pPr>
          </a:lstStyle>
          <a:p>
            <a:pPr lvl="0"/>
            <a:r>
              <a:rPr lang="en-US" altLang="zh-CN"/>
              <a:t>Click to edit Master text styles</a:t>
            </a:r>
          </a:p>
        </p:txBody>
      </p:sp>
      <p:sp>
        <p:nvSpPr>
          <p:cNvPr id="8" name="文本占位符 31">
            <a:extLst>
              <a:ext uri="{FF2B5EF4-FFF2-40B4-BE49-F238E27FC236}">
                <a16:creationId xmlns:a16="http://schemas.microsoft.com/office/drawing/2014/main" id="{5B70BAF5-028D-41B3-B9C1-DA2C824DFAF8}"/>
              </a:ext>
            </a:extLst>
          </p:cNvPr>
          <p:cNvSpPr>
            <a:spLocks noGrp="1"/>
          </p:cNvSpPr>
          <p:nvPr>
            <p:ph type="body" sz="quarter" idx="11"/>
          </p:nvPr>
        </p:nvSpPr>
        <p:spPr>
          <a:xfrm>
            <a:off x="4034910" y="4407403"/>
            <a:ext cx="4122181" cy="598488"/>
          </a:xfrm>
          <a:prstGeom prst="rect">
            <a:avLst/>
          </a:prstGeom>
        </p:spPr>
        <p:txBody>
          <a:bodyPr anchor="ctr"/>
          <a:lstStyle>
            <a:lvl1pPr marL="0" indent="0" algn="ctr">
              <a:lnSpc>
                <a:spcPct val="100000"/>
              </a:lnSpc>
              <a:buNone/>
              <a:defRPr sz="2400" b="1">
                <a:solidFill>
                  <a:schemeClr val="accent2"/>
                </a:solidFill>
              </a:defRPr>
            </a:lvl1pPr>
          </a:lstStyle>
          <a:p>
            <a:pPr lvl="0"/>
            <a:r>
              <a:rPr lang="en-US" altLang="zh-CN"/>
              <a:t>Click to edit Master text styles</a:t>
            </a:r>
          </a:p>
        </p:txBody>
      </p:sp>
      <p:pic>
        <p:nvPicPr>
          <p:cNvPr id="9" name="图片 8">
            <a:extLst>
              <a:ext uri="{FF2B5EF4-FFF2-40B4-BE49-F238E27FC236}">
                <a16:creationId xmlns:a16="http://schemas.microsoft.com/office/drawing/2014/main" id="{45630356-568D-4951-BB6A-685960A62A21}"/>
              </a:ext>
            </a:extLst>
          </p:cNvPr>
          <p:cNvPicPr>
            <a:picLocks noChangeAspect="1"/>
          </p:cNvPicPr>
          <p:nvPr/>
        </p:nvPicPr>
        <p:blipFill rotWithShape="1">
          <a:blip r:embed="rId4" cstate="print"/>
          <a:srcRect l="74359" r="1346"/>
          <a:stretch/>
        </p:blipFill>
        <p:spPr>
          <a:xfrm>
            <a:off x="8870172" y="356842"/>
            <a:ext cx="3002280" cy="411617"/>
          </a:xfrm>
          <a:prstGeom prst="rect">
            <a:avLst/>
          </a:prstGeom>
        </p:spPr>
      </p:pic>
      <p:grpSp>
        <p:nvGrpSpPr>
          <p:cNvPr id="10" name="组合 9">
            <a:extLst>
              <a:ext uri="{FF2B5EF4-FFF2-40B4-BE49-F238E27FC236}">
                <a16:creationId xmlns:a16="http://schemas.microsoft.com/office/drawing/2014/main" id="{59C00A82-D333-4159-817E-9C7380D16DA1}"/>
              </a:ext>
            </a:extLst>
          </p:cNvPr>
          <p:cNvGrpSpPr/>
          <p:nvPr/>
        </p:nvGrpSpPr>
        <p:grpSpPr>
          <a:xfrm>
            <a:off x="2328587" y="6244170"/>
            <a:ext cx="7554800" cy="406590"/>
            <a:chOff x="2328587" y="6073254"/>
            <a:chExt cx="7554800" cy="406590"/>
          </a:xfrm>
        </p:grpSpPr>
        <p:pic>
          <p:nvPicPr>
            <p:cNvPr id="11" name="图片 10">
              <a:extLst>
                <a:ext uri="{FF2B5EF4-FFF2-40B4-BE49-F238E27FC236}">
                  <a16:creationId xmlns:a16="http://schemas.microsoft.com/office/drawing/2014/main" id="{32F7CF06-2AC1-461F-B3BC-23393E41E731}"/>
                </a:ext>
              </a:extLst>
            </p:cNvPr>
            <p:cNvPicPr>
              <a:picLocks noChangeAspect="1"/>
            </p:cNvPicPr>
            <p:nvPr userDrawn="1"/>
          </p:nvPicPr>
          <p:blipFill rotWithShape="1">
            <a:blip r:embed="rId5">
              <a:alphaModFix amt="50000"/>
            </a:blip>
            <a:srcRect t="9831" b="36385"/>
            <a:stretch/>
          </p:blipFill>
          <p:spPr>
            <a:xfrm>
              <a:off x="3352562" y="6073254"/>
              <a:ext cx="5486876" cy="406590"/>
            </a:xfrm>
            <a:prstGeom prst="rect">
              <a:avLst/>
            </a:prstGeom>
          </p:spPr>
        </p:pic>
        <p:sp>
          <p:nvSpPr>
            <p:cNvPr id="12" name="椭圆 11">
              <a:extLst>
                <a:ext uri="{FF2B5EF4-FFF2-40B4-BE49-F238E27FC236}">
                  <a16:creationId xmlns:a16="http://schemas.microsoft.com/office/drawing/2014/main" id="{7D624B0D-C38A-4A21-9289-4625DBDC6329}"/>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a:extLst>
                <a:ext uri="{FF2B5EF4-FFF2-40B4-BE49-F238E27FC236}">
                  <a16:creationId xmlns:a16="http://schemas.microsoft.com/office/drawing/2014/main" id="{B71D46B1-BB63-4C6F-B0CE-67B40AD7F8B4}"/>
                </a:ext>
              </a:extLst>
            </p:cNvPr>
            <p:cNvCxnSpPr>
              <a:cxnSpLocks/>
            </p:cNvCxnSpPr>
            <p:nvPr userDrawn="1"/>
          </p:nvCxnSpPr>
          <p:spPr>
            <a:xfrm>
              <a:off x="2328587" y="6316922"/>
              <a:ext cx="9000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31B8C26D-FDFA-4BF4-A7CF-B529B7E2DB07}"/>
                </a:ext>
              </a:extLst>
            </p:cNvPr>
            <p:cNvCxnSpPr>
              <a:cxnSpLocks/>
            </p:cNvCxnSpPr>
            <p:nvPr userDrawn="1"/>
          </p:nvCxnSpPr>
          <p:spPr>
            <a:xfrm>
              <a:off x="8983387" y="6316922"/>
              <a:ext cx="9000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15" name="直接连接符 14">
            <a:extLst>
              <a:ext uri="{FF2B5EF4-FFF2-40B4-BE49-F238E27FC236}">
                <a16:creationId xmlns:a16="http://schemas.microsoft.com/office/drawing/2014/main" id="{D98E603D-9283-4A63-8228-31FC2A45BE6E}"/>
              </a:ext>
            </a:extLst>
          </p:cNvPr>
          <p:cNvCxnSpPr/>
          <p:nvPr/>
        </p:nvCxnSpPr>
        <p:spPr>
          <a:xfrm>
            <a:off x="2046000" y="1712549"/>
            <a:ext cx="8100000" cy="0"/>
          </a:xfrm>
          <a:prstGeom prst="line">
            <a:avLst/>
          </a:prstGeom>
          <a:ln>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E1622BD5-1061-4C09-9A14-FD1D2E6AED4C}"/>
              </a:ext>
            </a:extLst>
          </p:cNvPr>
          <p:cNvCxnSpPr/>
          <p:nvPr/>
        </p:nvCxnSpPr>
        <p:spPr>
          <a:xfrm>
            <a:off x="2046000" y="3428810"/>
            <a:ext cx="8100000" cy="0"/>
          </a:xfrm>
          <a:prstGeom prst="line">
            <a:avLst/>
          </a:prstGeom>
          <a:ln>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5631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封面2">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B2AC7F3C-7382-4A84-A86E-90EDDD72E86C}"/>
              </a:ext>
            </a:extLst>
          </p:cNvPr>
          <p:cNvSpPr>
            <a:spLocks noGrp="1"/>
          </p:cNvSpPr>
          <p:nvPr>
            <p:ph type="pic" sz="quarter" idx="10"/>
          </p:nvPr>
        </p:nvSpPr>
        <p:spPr>
          <a:xfrm>
            <a:off x="0" y="1"/>
            <a:ext cx="12192000" cy="3990974"/>
          </a:xfrm>
          <a:prstGeom prst="rect">
            <a:avLst/>
          </a:prstGeom>
        </p:spPr>
        <p:txBody>
          <a:bodyPr anchor="ctr"/>
          <a:lstStyle>
            <a:lvl1pPr marL="0" indent="0" algn="ctr">
              <a:buNone/>
              <a:defRPr/>
            </a:lvl1pPr>
          </a:lstStyle>
          <a:p>
            <a:r>
              <a:rPr lang="en-US" altLang="zh-CN"/>
              <a:t>Click icon to add picture</a:t>
            </a:r>
            <a:endParaRPr lang="zh-CN" altLang="en-US" dirty="0"/>
          </a:p>
        </p:txBody>
      </p:sp>
      <p:sp>
        <p:nvSpPr>
          <p:cNvPr id="8" name="内容占位符 25">
            <a:extLst>
              <a:ext uri="{FF2B5EF4-FFF2-40B4-BE49-F238E27FC236}">
                <a16:creationId xmlns:a16="http://schemas.microsoft.com/office/drawing/2014/main" id="{3E65EB6F-1E6F-4BA7-9B1A-87394468F945}"/>
              </a:ext>
            </a:extLst>
          </p:cNvPr>
          <p:cNvSpPr>
            <a:spLocks noGrp="1"/>
          </p:cNvSpPr>
          <p:nvPr>
            <p:ph sz="quarter" idx="11"/>
          </p:nvPr>
        </p:nvSpPr>
        <p:spPr>
          <a:xfrm>
            <a:off x="888484" y="6091547"/>
            <a:ext cx="2903311" cy="454025"/>
          </a:xfrm>
          <a:prstGeom prst="rect">
            <a:avLst/>
          </a:prstGeom>
        </p:spPr>
        <p:txBody>
          <a:bodyPr anchor="ctr"/>
          <a:lstStyle>
            <a:lvl1pPr marL="0" indent="0" algn="l">
              <a:lnSpc>
                <a:spcPct val="100000"/>
              </a:lnSpc>
              <a:buNone/>
              <a:defRPr sz="2000">
                <a:solidFill>
                  <a:schemeClr val="accent2"/>
                </a:solidFill>
              </a:defRPr>
            </a:lvl1pPr>
          </a:lstStyle>
          <a:p>
            <a:pPr lvl="0"/>
            <a:r>
              <a:rPr lang="en-US" altLang="zh-CN"/>
              <a:t>Click to edit Master text styles</a:t>
            </a:r>
          </a:p>
        </p:txBody>
      </p:sp>
      <p:sp>
        <p:nvSpPr>
          <p:cNvPr id="9" name="文本占位符 31">
            <a:extLst>
              <a:ext uri="{FF2B5EF4-FFF2-40B4-BE49-F238E27FC236}">
                <a16:creationId xmlns:a16="http://schemas.microsoft.com/office/drawing/2014/main" id="{C851C1A8-2647-4778-B954-91350A393600}"/>
              </a:ext>
            </a:extLst>
          </p:cNvPr>
          <p:cNvSpPr>
            <a:spLocks noGrp="1"/>
          </p:cNvSpPr>
          <p:nvPr>
            <p:ph type="body" sz="quarter" idx="12"/>
          </p:nvPr>
        </p:nvSpPr>
        <p:spPr>
          <a:xfrm>
            <a:off x="888484" y="5337593"/>
            <a:ext cx="4122181" cy="598488"/>
          </a:xfrm>
          <a:prstGeom prst="rect">
            <a:avLst/>
          </a:prstGeom>
        </p:spPr>
        <p:txBody>
          <a:bodyPr anchor="ctr"/>
          <a:lstStyle>
            <a:lvl1pPr marL="0" indent="0" algn="l">
              <a:lnSpc>
                <a:spcPct val="100000"/>
              </a:lnSpc>
              <a:buNone/>
              <a:defRPr sz="2400" b="1">
                <a:solidFill>
                  <a:schemeClr val="accent2"/>
                </a:solidFill>
              </a:defRPr>
            </a:lvl1pPr>
          </a:lstStyle>
          <a:p>
            <a:pPr lvl="0"/>
            <a:r>
              <a:rPr lang="en-US" altLang="zh-CN"/>
              <a:t>Click to edit Master text styles</a:t>
            </a:r>
          </a:p>
        </p:txBody>
      </p:sp>
      <p:sp>
        <p:nvSpPr>
          <p:cNvPr id="10" name="标题 1">
            <a:extLst>
              <a:ext uri="{FF2B5EF4-FFF2-40B4-BE49-F238E27FC236}">
                <a16:creationId xmlns:a16="http://schemas.microsoft.com/office/drawing/2014/main" id="{A67E4451-E515-4CD6-9AC2-80FEED5A33AE}"/>
              </a:ext>
            </a:extLst>
          </p:cNvPr>
          <p:cNvSpPr>
            <a:spLocks noGrp="1"/>
          </p:cNvSpPr>
          <p:nvPr>
            <p:ph type="title" hasCustomPrompt="1"/>
          </p:nvPr>
        </p:nvSpPr>
        <p:spPr>
          <a:xfrm>
            <a:off x="888484" y="4121272"/>
            <a:ext cx="7798316" cy="1060855"/>
          </a:xfrm>
          <a:prstGeom prst="rect">
            <a:avLst/>
          </a:prstGeom>
          <a:noFill/>
          <a:effectLst/>
        </p:spPr>
        <p:txBody>
          <a:bodyPr anchor="ctr">
            <a:noAutofit/>
          </a:bodyPr>
          <a:lstStyle>
            <a:lvl1pPr algn="l">
              <a:lnSpc>
                <a:spcPct val="100000"/>
              </a:lnSpc>
              <a:defRPr sz="4800" b="0">
                <a:solidFill>
                  <a:schemeClr val="tx2"/>
                </a:solidFill>
                <a:effectLst/>
              </a:defRPr>
            </a:lvl1pPr>
          </a:lstStyle>
          <a:p>
            <a:r>
              <a:rPr lang="zh-CN" altLang="en-US" dirty="0"/>
              <a:t>单击此处编辑标题样式</a:t>
            </a:r>
          </a:p>
        </p:txBody>
      </p:sp>
      <p:pic>
        <p:nvPicPr>
          <p:cNvPr id="5" name="图片 4">
            <a:extLst>
              <a:ext uri="{FF2B5EF4-FFF2-40B4-BE49-F238E27FC236}">
                <a16:creationId xmlns:a16="http://schemas.microsoft.com/office/drawing/2014/main" id="{4EEB66B9-CD9A-4406-B82A-B301F0B2B0E1}"/>
              </a:ext>
            </a:extLst>
          </p:cNvPr>
          <p:cNvPicPr>
            <a:picLocks noChangeAspect="1"/>
          </p:cNvPicPr>
          <p:nvPr/>
        </p:nvPicPr>
        <p:blipFill rotWithShape="1">
          <a:blip r:embed="rId2" cstate="print"/>
          <a:srcRect l="74359" r="1346"/>
          <a:stretch/>
        </p:blipFill>
        <p:spPr>
          <a:xfrm>
            <a:off x="8870172" y="6192838"/>
            <a:ext cx="3002280" cy="411617"/>
          </a:xfrm>
          <a:prstGeom prst="rect">
            <a:avLst/>
          </a:prstGeom>
        </p:spPr>
      </p:pic>
      <p:cxnSp>
        <p:nvCxnSpPr>
          <p:cNvPr id="11" name="直接连接符 10">
            <a:extLst>
              <a:ext uri="{FF2B5EF4-FFF2-40B4-BE49-F238E27FC236}">
                <a16:creationId xmlns:a16="http://schemas.microsoft.com/office/drawing/2014/main" id="{BAED13B5-679B-4E26-81FE-6C898B17DE9C}"/>
              </a:ext>
            </a:extLst>
          </p:cNvPr>
          <p:cNvCxnSpPr>
            <a:cxnSpLocks/>
          </p:cNvCxnSpPr>
          <p:nvPr/>
        </p:nvCxnSpPr>
        <p:spPr>
          <a:xfrm>
            <a:off x="-80735" y="4049349"/>
            <a:ext cx="12272735" cy="0"/>
          </a:xfrm>
          <a:prstGeom prst="line">
            <a:avLst/>
          </a:prstGeom>
          <a:ln w="31750">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450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封面3">
    <p:spTree>
      <p:nvGrpSpPr>
        <p:cNvPr id="1" name=""/>
        <p:cNvGrpSpPr/>
        <p:nvPr/>
      </p:nvGrpSpPr>
      <p:grpSpPr>
        <a:xfrm>
          <a:off x="0" y="0"/>
          <a:ext cx="0" cy="0"/>
          <a:chOff x="0" y="0"/>
          <a:chExt cx="0" cy="0"/>
        </a:xfrm>
      </p:grpSpPr>
      <p:sp>
        <p:nvSpPr>
          <p:cNvPr id="3" name="图片占位符 6">
            <a:extLst>
              <a:ext uri="{FF2B5EF4-FFF2-40B4-BE49-F238E27FC236}">
                <a16:creationId xmlns:a16="http://schemas.microsoft.com/office/drawing/2014/main" id="{636D3F5B-DBA0-4275-91FF-D14D16748B87}"/>
              </a:ext>
            </a:extLst>
          </p:cNvPr>
          <p:cNvSpPr>
            <a:spLocks noGrp="1"/>
          </p:cNvSpPr>
          <p:nvPr>
            <p:ph type="pic" sz="quarter" idx="10"/>
          </p:nvPr>
        </p:nvSpPr>
        <p:spPr>
          <a:xfrm>
            <a:off x="6388100" y="0"/>
            <a:ext cx="5803900" cy="6858000"/>
          </a:xfrm>
          <a:prstGeom prst="rect">
            <a:avLst/>
          </a:prstGeom>
        </p:spPr>
        <p:txBody>
          <a:bodyPr anchor="ctr"/>
          <a:lstStyle>
            <a:lvl1pPr marL="0" indent="0" algn="ctr">
              <a:buNone/>
              <a:defRPr/>
            </a:lvl1pPr>
          </a:lstStyle>
          <a:p>
            <a:r>
              <a:rPr lang="en-US" altLang="zh-CN"/>
              <a:t>Click icon to add picture</a:t>
            </a:r>
            <a:endParaRPr lang="zh-CN" altLang="en-US" dirty="0"/>
          </a:p>
        </p:txBody>
      </p:sp>
      <p:sp>
        <p:nvSpPr>
          <p:cNvPr id="4" name="内容占位符 25">
            <a:extLst>
              <a:ext uri="{FF2B5EF4-FFF2-40B4-BE49-F238E27FC236}">
                <a16:creationId xmlns:a16="http://schemas.microsoft.com/office/drawing/2014/main" id="{EAF966A0-3FED-4405-A46B-41C9C95D779B}"/>
              </a:ext>
            </a:extLst>
          </p:cNvPr>
          <p:cNvSpPr>
            <a:spLocks noGrp="1"/>
          </p:cNvSpPr>
          <p:nvPr>
            <p:ph sz="quarter" idx="11"/>
          </p:nvPr>
        </p:nvSpPr>
        <p:spPr>
          <a:xfrm>
            <a:off x="360363" y="3867150"/>
            <a:ext cx="2903311" cy="454025"/>
          </a:xfrm>
          <a:prstGeom prst="rect">
            <a:avLst/>
          </a:prstGeom>
        </p:spPr>
        <p:txBody>
          <a:bodyPr anchor="ctr"/>
          <a:lstStyle>
            <a:lvl1pPr marL="0" indent="0" algn="l">
              <a:lnSpc>
                <a:spcPct val="100000"/>
              </a:lnSpc>
              <a:buNone/>
              <a:defRPr sz="2000">
                <a:solidFill>
                  <a:schemeClr val="accent2"/>
                </a:solidFill>
              </a:defRPr>
            </a:lvl1pPr>
          </a:lstStyle>
          <a:p>
            <a:pPr lvl="0"/>
            <a:r>
              <a:rPr lang="en-US" altLang="zh-CN"/>
              <a:t>Click to edit Master text styles</a:t>
            </a:r>
          </a:p>
        </p:txBody>
      </p:sp>
      <p:sp>
        <p:nvSpPr>
          <p:cNvPr id="5" name="文本占位符 31">
            <a:extLst>
              <a:ext uri="{FF2B5EF4-FFF2-40B4-BE49-F238E27FC236}">
                <a16:creationId xmlns:a16="http://schemas.microsoft.com/office/drawing/2014/main" id="{5CABA719-CA98-4DC1-BD84-0C9150108BD3}"/>
              </a:ext>
            </a:extLst>
          </p:cNvPr>
          <p:cNvSpPr>
            <a:spLocks noGrp="1"/>
          </p:cNvSpPr>
          <p:nvPr>
            <p:ph type="body" sz="quarter" idx="12"/>
          </p:nvPr>
        </p:nvSpPr>
        <p:spPr>
          <a:xfrm>
            <a:off x="360363" y="3113196"/>
            <a:ext cx="4122181" cy="598488"/>
          </a:xfrm>
          <a:prstGeom prst="rect">
            <a:avLst/>
          </a:prstGeom>
        </p:spPr>
        <p:txBody>
          <a:bodyPr anchor="ctr"/>
          <a:lstStyle>
            <a:lvl1pPr marL="0" indent="0" algn="l">
              <a:lnSpc>
                <a:spcPct val="100000"/>
              </a:lnSpc>
              <a:buNone/>
              <a:defRPr sz="2400" b="1">
                <a:solidFill>
                  <a:schemeClr val="accent2"/>
                </a:solidFill>
              </a:defRPr>
            </a:lvl1pPr>
          </a:lstStyle>
          <a:p>
            <a:pPr lvl="0"/>
            <a:r>
              <a:rPr lang="en-US" altLang="zh-CN"/>
              <a:t>Click to edit Master text styles</a:t>
            </a:r>
          </a:p>
        </p:txBody>
      </p:sp>
      <p:sp>
        <p:nvSpPr>
          <p:cNvPr id="6" name="标题 1">
            <a:extLst>
              <a:ext uri="{FF2B5EF4-FFF2-40B4-BE49-F238E27FC236}">
                <a16:creationId xmlns:a16="http://schemas.microsoft.com/office/drawing/2014/main" id="{6A416B96-18E1-4343-823D-E9C854070CD6}"/>
              </a:ext>
            </a:extLst>
          </p:cNvPr>
          <p:cNvSpPr>
            <a:spLocks noGrp="1"/>
          </p:cNvSpPr>
          <p:nvPr>
            <p:ph type="title" hasCustomPrompt="1"/>
          </p:nvPr>
        </p:nvSpPr>
        <p:spPr>
          <a:xfrm>
            <a:off x="360363" y="1896875"/>
            <a:ext cx="5740916" cy="1060855"/>
          </a:xfrm>
          <a:prstGeom prst="rect">
            <a:avLst/>
          </a:prstGeom>
          <a:noFill/>
          <a:effectLst/>
        </p:spPr>
        <p:txBody>
          <a:bodyPr anchor="ctr">
            <a:noAutofit/>
          </a:bodyPr>
          <a:lstStyle>
            <a:lvl1pPr algn="l">
              <a:lnSpc>
                <a:spcPct val="100000"/>
              </a:lnSpc>
              <a:defRPr sz="4000" b="0">
                <a:solidFill>
                  <a:schemeClr val="tx2"/>
                </a:solidFill>
                <a:effectLst/>
              </a:defRPr>
            </a:lvl1pPr>
          </a:lstStyle>
          <a:p>
            <a:r>
              <a:rPr lang="zh-CN" altLang="en-US" dirty="0"/>
              <a:t>单击此处编辑标题样式</a:t>
            </a:r>
          </a:p>
        </p:txBody>
      </p:sp>
      <p:pic>
        <p:nvPicPr>
          <p:cNvPr id="7" name="图片 6">
            <a:extLst>
              <a:ext uri="{FF2B5EF4-FFF2-40B4-BE49-F238E27FC236}">
                <a16:creationId xmlns:a16="http://schemas.microsoft.com/office/drawing/2014/main" id="{15F3585C-5A73-4AF1-B357-3035864895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913" y="275589"/>
            <a:ext cx="2169174" cy="713098"/>
          </a:xfrm>
          <a:prstGeom prst="rect">
            <a:avLst/>
          </a:prstGeom>
        </p:spPr>
      </p:pic>
      <p:pic>
        <p:nvPicPr>
          <p:cNvPr id="8" name="图片 7">
            <a:extLst>
              <a:ext uri="{FF2B5EF4-FFF2-40B4-BE49-F238E27FC236}">
                <a16:creationId xmlns:a16="http://schemas.microsoft.com/office/drawing/2014/main" id="{3069D545-3D6A-42A2-B6DB-9D6B8FC38E13}"/>
              </a:ext>
            </a:extLst>
          </p:cNvPr>
          <p:cNvPicPr>
            <a:picLocks noChangeAspect="1"/>
          </p:cNvPicPr>
          <p:nvPr/>
        </p:nvPicPr>
        <p:blipFill rotWithShape="1">
          <a:blip r:embed="rId3" cstate="print"/>
          <a:srcRect l="74359" r="1346"/>
          <a:stretch/>
        </p:blipFill>
        <p:spPr>
          <a:xfrm>
            <a:off x="310878" y="6192838"/>
            <a:ext cx="3002280" cy="411617"/>
          </a:xfrm>
          <a:prstGeom prst="rect">
            <a:avLst/>
          </a:prstGeom>
        </p:spPr>
      </p:pic>
      <p:cxnSp>
        <p:nvCxnSpPr>
          <p:cNvPr id="9" name="直接连接符 8">
            <a:extLst>
              <a:ext uri="{FF2B5EF4-FFF2-40B4-BE49-F238E27FC236}">
                <a16:creationId xmlns:a16="http://schemas.microsoft.com/office/drawing/2014/main" id="{B683CA0A-3CEC-4CF5-883E-6E1BED8E599C}"/>
              </a:ext>
            </a:extLst>
          </p:cNvPr>
          <p:cNvCxnSpPr>
            <a:cxnSpLocks/>
          </p:cNvCxnSpPr>
          <p:nvPr/>
        </p:nvCxnSpPr>
        <p:spPr>
          <a:xfrm>
            <a:off x="6261100" y="0"/>
            <a:ext cx="0" cy="6858000"/>
          </a:xfrm>
          <a:prstGeom prst="line">
            <a:avLst/>
          </a:prstGeom>
          <a:ln w="31750">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197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封面3-dark">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D36BD71-E314-4A66-99B1-E39EA1F94132}"/>
              </a:ext>
            </a:extLst>
          </p:cNvPr>
          <p:cNvSpPr/>
          <p:nvPr/>
        </p:nvSpPr>
        <p:spPr>
          <a:xfrm>
            <a:off x="-19050" y="0"/>
            <a:ext cx="6115050" cy="6858000"/>
          </a:xfrm>
          <a:prstGeom prst="rect">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3" name="图片占位符 6">
            <a:extLst>
              <a:ext uri="{FF2B5EF4-FFF2-40B4-BE49-F238E27FC236}">
                <a16:creationId xmlns:a16="http://schemas.microsoft.com/office/drawing/2014/main" id="{636D3F5B-DBA0-4275-91FF-D14D16748B87}"/>
              </a:ext>
            </a:extLst>
          </p:cNvPr>
          <p:cNvSpPr>
            <a:spLocks noGrp="1"/>
          </p:cNvSpPr>
          <p:nvPr>
            <p:ph type="pic" sz="quarter" idx="10"/>
          </p:nvPr>
        </p:nvSpPr>
        <p:spPr>
          <a:xfrm>
            <a:off x="6388100" y="0"/>
            <a:ext cx="5803900" cy="6858000"/>
          </a:xfrm>
          <a:prstGeom prst="rect">
            <a:avLst/>
          </a:prstGeom>
        </p:spPr>
        <p:txBody>
          <a:bodyPr anchor="ctr"/>
          <a:lstStyle>
            <a:lvl1pPr marL="0" indent="0" algn="ctr">
              <a:buNone/>
              <a:defRPr/>
            </a:lvl1pPr>
          </a:lstStyle>
          <a:p>
            <a:r>
              <a:rPr lang="en-US" altLang="zh-CN"/>
              <a:t>Click icon to add picture</a:t>
            </a:r>
            <a:endParaRPr lang="zh-CN" altLang="en-US" dirty="0"/>
          </a:p>
        </p:txBody>
      </p:sp>
      <p:sp>
        <p:nvSpPr>
          <p:cNvPr id="4" name="内容占位符 25">
            <a:extLst>
              <a:ext uri="{FF2B5EF4-FFF2-40B4-BE49-F238E27FC236}">
                <a16:creationId xmlns:a16="http://schemas.microsoft.com/office/drawing/2014/main" id="{EAF966A0-3FED-4405-A46B-41C9C95D779B}"/>
              </a:ext>
            </a:extLst>
          </p:cNvPr>
          <p:cNvSpPr>
            <a:spLocks noGrp="1"/>
          </p:cNvSpPr>
          <p:nvPr>
            <p:ph sz="quarter" idx="11"/>
          </p:nvPr>
        </p:nvSpPr>
        <p:spPr>
          <a:xfrm>
            <a:off x="360363" y="3867150"/>
            <a:ext cx="2903311" cy="454025"/>
          </a:xfrm>
          <a:prstGeom prst="rect">
            <a:avLst/>
          </a:prstGeom>
        </p:spPr>
        <p:txBody>
          <a:bodyPr anchor="ctr"/>
          <a:lstStyle>
            <a:lvl1pPr marL="0" indent="0" algn="l">
              <a:lnSpc>
                <a:spcPct val="100000"/>
              </a:lnSpc>
              <a:buNone/>
              <a:defRPr sz="2000">
                <a:solidFill>
                  <a:schemeClr val="bg1"/>
                </a:solidFill>
              </a:defRPr>
            </a:lvl1pPr>
          </a:lstStyle>
          <a:p>
            <a:pPr lvl="0"/>
            <a:r>
              <a:rPr lang="en-US" altLang="zh-CN"/>
              <a:t>Click to edit Master text styles</a:t>
            </a:r>
          </a:p>
        </p:txBody>
      </p:sp>
      <p:sp>
        <p:nvSpPr>
          <p:cNvPr id="5" name="文本占位符 31">
            <a:extLst>
              <a:ext uri="{FF2B5EF4-FFF2-40B4-BE49-F238E27FC236}">
                <a16:creationId xmlns:a16="http://schemas.microsoft.com/office/drawing/2014/main" id="{5CABA719-CA98-4DC1-BD84-0C9150108BD3}"/>
              </a:ext>
            </a:extLst>
          </p:cNvPr>
          <p:cNvSpPr>
            <a:spLocks noGrp="1"/>
          </p:cNvSpPr>
          <p:nvPr>
            <p:ph type="body" sz="quarter" idx="12"/>
          </p:nvPr>
        </p:nvSpPr>
        <p:spPr>
          <a:xfrm>
            <a:off x="360363" y="3113196"/>
            <a:ext cx="4122181" cy="598488"/>
          </a:xfrm>
          <a:prstGeom prst="rect">
            <a:avLst/>
          </a:prstGeom>
        </p:spPr>
        <p:txBody>
          <a:bodyPr anchor="ctr"/>
          <a:lstStyle>
            <a:lvl1pPr marL="0" indent="0" algn="l">
              <a:lnSpc>
                <a:spcPct val="100000"/>
              </a:lnSpc>
              <a:buNone/>
              <a:defRPr sz="2400" b="1">
                <a:solidFill>
                  <a:schemeClr val="bg1"/>
                </a:solidFill>
              </a:defRPr>
            </a:lvl1pPr>
          </a:lstStyle>
          <a:p>
            <a:pPr lvl="0"/>
            <a:r>
              <a:rPr lang="en-US" altLang="zh-CN"/>
              <a:t>Click to edit Master text styles</a:t>
            </a:r>
          </a:p>
        </p:txBody>
      </p:sp>
      <p:sp>
        <p:nvSpPr>
          <p:cNvPr id="6" name="标题 1">
            <a:extLst>
              <a:ext uri="{FF2B5EF4-FFF2-40B4-BE49-F238E27FC236}">
                <a16:creationId xmlns:a16="http://schemas.microsoft.com/office/drawing/2014/main" id="{6A416B96-18E1-4343-823D-E9C854070CD6}"/>
              </a:ext>
            </a:extLst>
          </p:cNvPr>
          <p:cNvSpPr>
            <a:spLocks noGrp="1"/>
          </p:cNvSpPr>
          <p:nvPr>
            <p:ph type="title" hasCustomPrompt="1"/>
          </p:nvPr>
        </p:nvSpPr>
        <p:spPr>
          <a:xfrm>
            <a:off x="360363" y="1896875"/>
            <a:ext cx="5740916" cy="1060855"/>
          </a:xfrm>
          <a:prstGeom prst="rect">
            <a:avLst/>
          </a:prstGeom>
          <a:noFill/>
          <a:effectLst/>
        </p:spPr>
        <p:txBody>
          <a:bodyPr anchor="ctr">
            <a:noAutofit/>
          </a:bodyPr>
          <a:lstStyle>
            <a:lvl1pPr algn="l">
              <a:lnSpc>
                <a:spcPct val="100000"/>
              </a:lnSpc>
              <a:defRPr sz="4000" b="0">
                <a:solidFill>
                  <a:schemeClr val="bg1"/>
                </a:solidFill>
                <a:effectLst/>
              </a:defRPr>
            </a:lvl1pPr>
          </a:lstStyle>
          <a:p>
            <a:r>
              <a:rPr lang="zh-CN" altLang="en-US" dirty="0"/>
              <a:t>单击此处编辑标题样式</a:t>
            </a:r>
          </a:p>
        </p:txBody>
      </p:sp>
      <p:pic>
        <p:nvPicPr>
          <p:cNvPr id="7" name="图片 6">
            <a:extLst>
              <a:ext uri="{FF2B5EF4-FFF2-40B4-BE49-F238E27FC236}">
                <a16:creationId xmlns:a16="http://schemas.microsoft.com/office/drawing/2014/main" id="{15F3585C-5A73-4AF1-B357-30358648957E}"/>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22913" y="275589"/>
            <a:ext cx="2169174" cy="713098"/>
          </a:xfrm>
          <a:prstGeom prst="rect">
            <a:avLst/>
          </a:prstGeom>
        </p:spPr>
      </p:pic>
      <p:pic>
        <p:nvPicPr>
          <p:cNvPr id="8" name="图片 7">
            <a:extLst>
              <a:ext uri="{FF2B5EF4-FFF2-40B4-BE49-F238E27FC236}">
                <a16:creationId xmlns:a16="http://schemas.microsoft.com/office/drawing/2014/main" id="{3069D545-3D6A-42A2-B6DB-9D6B8FC38E1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a14:imgEffect>
                  </a14:imgLayer>
                </a14:imgProps>
              </a:ext>
            </a:extLst>
          </a:blip>
          <a:srcRect l="74359" r="1346"/>
          <a:stretch/>
        </p:blipFill>
        <p:spPr>
          <a:xfrm>
            <a:off x="310878" y="6192838"/>
            <a:ext cx="3002280" cy="411617"/>
          </a:xfrm>
          <a:prstGeom prst="rect">
            <a:avLst/>
          </a:prstGeom>
        </p:spPr>
      </p:pic>
      <p:cxnSp>
        <p:nvCxnSpPr>
          <p:cNvPr id="9" name="直接连接符 8">
            <a:extLst>
              <a:ext uri="{FF2B5EF4-FFF2-40B4-BE49-F238E27FC236}">
                <a16:creationId xmlns:a16="http://schemas.microsoft.com/office/drawing/2014/main" id="{B683CA0A-3CEC-4CF5-883E-6E1BED8E599C}"/>
              </a:ext>
            </a:extLst>
          </p:cNvPr>
          <p:cNvCxnSpPr>
            <a:cxnSpLocks/>
          </p:cNvCxnSpPr>
          <p:nvPr/>
        </p:nvCxnSpPr>
        <p:spPr>
          <a:xfrm>
            <a:off x="6261100" y="0"/>
            <a:ext cx="0" cy="6858000"/>
          </a:xfrm>
          <a:prstGeom prst="line">
            <a:avLst/>
          </a:prstGeom>
          <a:ln w="31750">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8105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封面4">
    <p:spTree>
      <p:nvGrpSpPr>
        <p:cNvPr id="1" name=""/>
        <p:cNvGrpSpPr/>
        <p:nvPr/>
      </p:nvGrpSpPr>
      <p:grpSpPr>
        <a:xfrm>
          <a:off x="0" y="0"/>
          <a:ext cx="0" cy="0"/>
          <a:chOff x="0" y="0"/>
          <a:chExt cx="0" cy="0"/>
        </a:xfrm>
      </p:grpSpPr>
      <p:sp>
        <p:nvSpPr>
          <p:cNvPr id="4" name="等腰三角形 3">
            <a:extLst>
              <a:ext uri="{FF2B5EF4-FFF2-40B4-BE49-F238E27FC236}">
                <a16:creationId xmlns:a16="http://schemas.microsoft.com/office/drawing/2014/main" id="{98E190D1-AFAC-4AD9-B92E-58B87CBA2BBB}"/>
              </a:ext>
            </a:extLst>
          </p:cNvPr>
          <p:cNvSpPr/>
          <p:nvPr/>
        </p:nvSpPr>
        <p:spPr>
          <a:xfrm>
            <a:off x="10515600" y="-25400"/>
            <a:ext cx="1676400" cy="6883400"/>
          </a:xfrm>
          <a:prstGeom prst="triangle">
            <a:avLst>
              <a:gd name="adj" fmla="val 99435"/>
            </a:avLst>
          </a:prstGeom>
          <a:gradFill>
            <a:gsLst>
              <a:gs pos="100000">
                <a:schemeClr val="accent4"/>
              </a:gs>
              <a:gs pos="62000">
                <a:schemeClr val="tx2"/>
              </a:gs>
            </a:gsLst>
            <a:lin ang="2700000" scaled="0"/>
          </a:gradFill>
          <a:ln w="12700" cap="flat" cmpd="sng" algn="ctr">
            <a:solidFill>
              <a:schemeClr val="bg1"/>
            </a:solidFill>
            <a:prstDash val="solid"/>
            <a:miter lim="800000"/>
          </a:ln>
          <a:effectLst/>
        </p:spPr>
        <p:txBody>
          <a:bodyPr rtlCol="0" anchor="ctr"/>
          <a:lstStyle/>
          <a:p>
            <a:pPr lvl="0" algn="just"/>
            <a:endParaRPr lang="zh-CN" altLang="en-US" dirty="0"/>
          </a:p>
        </p:txBody>
      </p:sp>
      <p:sp>
        <p:nvSpPr>
          <p:cNvPr id="5" name="内容占位符 25">
            <a:extLst>
              <a:ext uri="{FF2B5EF4-FFF2-40B4-BE49-F238E27FC236}">
                <a16:creationId xmlns:a16="http://schemas.microsoft.com/office/drawing/2014/main" id="{96682C4B-F3CB-4913-99B2-00AFB7251FAA}"/>
              </a:ext>
            </a:extLst>
          </p:cNvPr>
          <p:cNvSpPr>
            <a:spLocks noGrp="1"/>
          </p:cNvSpPr>
          <p:nvPr>
            <p:ph sz="quarter" idx="11"/>
          </p:nvPr>
        </p:nvSpPr>
        <p:spPr>
          <a:xfrm>
            <a:off x="360363" y="3867150"/>
            <a:ext cx="2903311" cy="454025"/>
          </a:xfrm>
          <a:prstGeom prst="rect">
            <a:avLst/>
          </a:prstGeom>
        </p:spPr>
        <p:txBody>
          <a:bodyPr anchor="ctr"/>
          <a:lstStyle>
            <a:lvl1pPr marL="0" indent="0" algn="l">
              <a:lnSpc>
                <a:spcPct val="100000"/>
              </a:lnSpc>
              <a:buNone/>
              <a:defRPr sz="2000">
                <a:solidFill>
                  <a:schemeClr val="accent2"/>
                </a:solidFill>
              </a:defRPr>
            </a:lvl1pPr>
          </a:lstStyle>
          <a:p>
            <a:pPr lvl="0"/>
            <a:r>
              <a:rPr lang="en-US" altLang="zh-CN"/>
              <a:t>Click to edit Master text styles</a:t>
            </a:r>
          </a:p>
        </p:txBody>
      </p:sp>
      <p:sp>
        <p:nvSpPr>
          <p:cNvPr id="6" name="文本占位符 31">
            <a:extLst>
              <a:ext uri="{FF2B5EF4-FFF2-40B4-BE49-F238E27FC236}">
                <a16:creationId xmlns:a16="http://schemas.microsoft.com/office/drawing/2014/main" id="{B5A17264-04D1-4C02-832A-A1DA9484B078}"/>
              </a:ext>
            </a:extLst>
          </p:cNvPr>
          <p:cNvSpPr>
            <a:spLocks noGrp="1"/>
          </p:cNvSpPr>
          <p:nvPr>
            <p:ph type="body" sz="quarter" idx="12"/>
          </p:nvPr>
        </p:nvSpPr>
        <p:spPr>
          <a:xfrm>
            <a:off x="360363" y="3113196"/>
            <a:ext cx="4122181" cy="598488"/>
          </a:xfrm>
          <a:prstGeom prst="rect">
            <a:avLst/>
          </a:prstGeom>
        </p:spPr>
        <p:txBody>
          <a:bodyPr anchor="ctr"/>
          <a:lstStyle>
            <a:lvl1pPr marL="0" indent="0" algn="l">
              <a:lnSpc>
                <a:spcPct val="100000"/>
              </a:lnSpc>
              <a:buNone/>
              <a:defRPr sz="2400" b="1">
                <a:solidFill>
                  <a:schemeClr val="accent2"/>
                </a:solidFill>
              </a:defRPr>
            </a:lvl1pPr>
          </a:lstStyle>
          <a:p>
            <a:pPr lvl="0"/>
            <a:r>
              <a:rPr lang="en-US" altLang="zh-CN"/>
              <a:t>Click to edit Master text styles</a:t>
            </a:r>
          </a:p>
        </p:txBody>
      </p:sp>
      <p:sp>
        <p:nvSpPr>
          <p:cNvPr id="7" name="标题 1">
            <a:extLst>
              <a:ext uri="{FF2B5EF4-FFF2-40B4-BE49-F238E27FC236}">
                <a16:creationId xmlns:a16="http://schemas.microsoft.com/office/drawing/2014/main" id="{26FA3F28-F930-4C1E-80F2-90C73C8F3063}"/>
              </a:ext>
            </a:extLst>
          </p:cNvPr>
          <p:cNvSpPr>
            <a:spLocks noGrp="1"/>
          </p:cNvSpPr>
          <p:nvPr>
            <p:ph type="title" hasCustomPrompt="1"/>
          </p:nvPr>
        </p:nvSpPr>
        <p:spPr>
          <a:xfrm>
            <a:off x="360363" y="1896875"/>
            <a:ext cx="5740916" cy="1060855"/>
          </a:xfrm>
          <a:prstGeom prst="rect">
            <a:avLst/>
          </a:prstGeom>
          <a:noFill/>
          <a:effectLst/>
        </p:spPr>
        <p:txBody>
          <a:bodyPr anchor="ctr">
            <a:noAutofit/>
          </a:bodyPr>
          <a:lstStyle>
            <a:lvl1pPr algn="l">
              <a:lnSpc>
                <a:spcPct val="100000"/>
              </a:lnSpc>
              <a:defRPr sz="4000" b="0">
                <a:solidFill>
                  <a:schemeClr val="tx2"/>
                </a:solidFill>
                <a:effectLst/>
              </a:defRPr>
            </a:lvl1pPr>
          </a:lstStyle>
          <a:p>
            <a:r>
              <a:rPr lang="zh-CN" altLang="en-US" dirty="0"/>
              <a:t>单击此处编辑标题样式</a:t>
            </a:r>
          </a:p>
        </p:txBody>
      </p:sp>
      <p:pic>
        <p:nvPicPr>
          <p:cNvPr id="8" name="图片 7">
            <a:extLst>
              <a:ext uri="{FF2B5EF4-FFF2-40B4-BE49-F238E27FC236}">
                <a16:creationId xmlns:a16="http://schemas.microsoft.com/office/drawing/2014/main" id="{2286D724-0E80-4FBA-8317-A8CE5EF380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913" y="275589"/>
            <a:ext cx="2169174" cy="713098"/>
          </a:xfrm>
          <a:prstGeom prst="rect">
            <a:avLst/>
          </a:prstGeom>
        </p:spPr>
      </p:pic>
      <p:pic>
        <p:nvPicPr>
          <p:cNvPr id="9" name="图片 8">
            <a:extLst>
              <a:ext uri="{FF2B5EF4-FFF2-40B4-BE49-F238E27FC236}">
                <a16:creationId xmlns:a16="http://schemas.microsoft.com/office/drawing/2014/main" id="{F53A0ABC-646A-4367-9E96-FFDDE79E6B5F}"/>
              </a:ext>
            </a:extLst>
          </p:cNvPr>
          <p:cNvPicPr>
            <a:picLocks noChangeAspect="1"/>
          </p:cNvPicPr>
          <p:nvPr/>
        </p:nvPicPr>
        <p:blipFill rotWithShape="1">
          <a:blip r:embed="rId3" cstate="print"/>
          <a:srcRect l="74359" r="1346"/>
          <a:stretch/>
        </p:blipFill>
        <p:spPr>
          <a:xfrm>
            <a:off x="310878" y="6192838"/>
            <a:ext cx="3002280" cy="411617"/>
          </a:xfrm>
          <a:prstGeom prst="rect">
            <a:avLst/>
          </a:prstGeom>
        </p:spPr>
      </p:pic>
      <p:sp>
        <p:nvSpPr>
          <p:cNvPr id="10" name="图片占位符 6">
            <a:extLst>
              <a:ext uri="{FF2B5EF4-FFF2-40B4-BE49-F238E27FC236}">
                <a16:creationId xmlns:a16="http://schemas.microsoft.com/office/drawing/2014/main" id="{1E4B9AD9-F42C-42B1-BF19-2BD63A06C277}"/>
              </a:ext>
            </a:extLst>
          </p:cNvPr>
          <p:cNvSpPr>
            <a:spLocks noGrp="1"/>
          </p:cNvSpPr>
          <p:nvPr>
            <p:ph type="pic" sz="quarter" idx="10"/>
          </p:nvPr>
        </p:nvSpPr>
        <p:spPr>
          <a:xfrm>
            <a:off x="5859400" y="0"/>
            <a:ext cx="6146801" cy="6858000"/>
          </a:xfrm>
          <a:prstGeom prst="parallelogram">
            <a:avLst>
              <a:gd name="adj" fmla="val 28125"/>
            </a:avLst>
          </a:prstGeom>
          <a:effectLst>
            <a:outerShdw blurRad="50800" dist="38100" dir="2700000" algn="tl" rotWithShape="0">
              <a:prstClr val="black">
                <a:alpha val="40000"/>
              </a:prstClr>
            </a:outerShdw>
          </a:effectLst>
        </p:spPr>
        <p:txBody>
          <a:bodyPr anchor="ctr"/>
          <a:lstStyle>
            <a:lvl1pPr marL="0" indent="0" algn="ctr">
              <a:buNone/>
              <a:defRPr/>
            </a:lvl1pPr>
          </a:lstStyle>
          <a:p>
            <a:r>
              <a:rPr lang="en-US" altLang="zh-CN"/>
              <a:t>Click icon to add picture</a:t>
            </a:r>
            <a:endParaRPr lang="zh-CN" altLang="en-US" dirty="0"/>
          </a:p>
        </p:txBody>
      </p:sp>
      <p:cxnSp>
        <p:nvCxnSpPr>
          <p:cNvPr id="11" name="直接连接符 10">
            <a:extLst>
              <a:ext uri="{FF2B5EF4-FFF2-40B4-BE49-F238E27FC236}">
                <a16:creationId xmlns:a16="http://schemas.microsoft.com/office/drawing/2014/main" id="{8763BFF2-1BD6-4E69-9E37-FE80DFEC27A8}"/>
              </a:ext>
            </a:extLst>
          </p:cNvPr>
          <p:cNvCxnSpPr>
            <a:cxnSpLocks/>
          </p:cNvCxnSpPr>
          <p:nvPr/>
        </p:nvCxnSpPr>
        <p:spPr>
          <a:xfrm flipH="1">
            <a:off x="5710548" y="-25400"/>
            <a:ext cx="1737055" cy="6883400"/>
          </a:xfrm>
          <a:prstGeom prst="line">
            <a:avLst/>
          </a:prstGeom>
          <a:ln w="31750">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5834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封面5">
    <p:spTree>
      <p:nvGrpSpPr>
        <p:cNvPr id="1" name=""/>
        <p:cNvGrpSpPr/>
        <p:nvPr/>
      </p:nvGrpSpPr>
      <p:grpSpPr>
        <a:xfrm>
          <a:off x="0" y="0"/>
          <a:ext cx="0" cy="0"/>
          <a:chOff x="0" y="0"/>
          <a:chExt cx="0" cy="0"/>
        </a:xfrm>
      </p:grpSpPr>
      <p:pic>
        <p:nvPicPr>
          <p:cNvPr id="6" name="图片 5" descr="图片包含 建筑物&#10;&#10;自动生成的说明">
            <a:extLst>
              <a:ext uri="{FF2B5EF4-FFF2-40B4-BE49-F238E27FC236}">
                <a16:creationId xmlns:a16="http://schemas.microsoft.com/office/drawing/2014/main" id="{CA3B2481-2E39-4F26-AD96-B5923670EB5F}"/>
              </a:ext>
            </a:extLst>
          </p:cNvPr>
          <p:cNvPicPr>
            <a:picLocks noChangeAspect="1"/>
          </p:cNvPicPr>
          <p:nvPr/>
        </p:nvPicPr>
        <p:blipFill>
          <a:blip r:embed="rId2" cstate="print">
            <a:duotone>
              <a:prstClr val="black"/>
              <a:schemeClr val="accent1">
                <a:tint val="45000"/>
                <a:satMod val="400000"/>
              </a:schemeClr>
            </a:duotone>
            <a:alphaModFix amt="10000"/>
            <a:extLst>
              <a:ext uri="{28A0092B-C50C-407E-A947-70E740481C1C}">
                <a14:useLocalDpi xmlns:a14="http://schemas.microsoft.com/office/drawing/2010/main" val="0"/>
              </a:ext>
            </a:extLst>
          </a:blip>
          <a:stretch>
            <a:fillRect/>
          </a:stretch>
        </p:blipFill>
        <p:spPr>
          <a:xfrm>
            <a:off x="4144710" y="2394097"/>
            <a:ext cx="8047290" cy="2590938"/>
          </a:xfrm>
          <a:prstGeom prst="rect">
            <a:avLst/>
          </a:prstGeom>
        </p:spPr>
      </p:pic>
      <p:sp>
        <p:nvSpPr>
          <p:cNvPr id="5" name="标题 1">
            <a:extLst>
              <a:ext uri="{FF2B5EF4-FFF2-40B4-BE49-F238E27FC236}">
                <a16:creationId xmlns:a16="http://schemas.microsoft.com/office/drawing/2014/main" id="{C227DB4D-9A52-41BB-8743-E8038C4138FC}"/>
              </a:ext>
            </a:extLst>
          </p:cNvPr>
          <p:cNvSpPr>
            <a:spLocks noGrp="1"/>
          </p:cNvSpPr>
          <p:nvPr>
            <p:ph type="title" hasCustomPrompt="1"/>
          </p:nvPr>
        </p:nvSpPr>
        <p:spPr>
          <a:xfrm>
            <a:off x="5460763" y="2407580"/>
            <a:ext cx="6426437" cy="1060855"/>
          </a:xfrm>
          <a:prstGeom prst="rect">
            <a:avLst/>
          </a:prstGeom>
          <a:noFill/>
          <a:effectLst/>
        </p:spPr>
        <p:txBody>
          <a:bodyPr anchor="ctr">
            <a:noAutofit/>
          </a:bodyPr>
          <a:lstStyle>
            <a:lvl1pPr algn="ctr">
              <a:defRPr sz="4000" b="1">
                <a:solidFill>
                  <a:schemeClr val="tx2"/>
                </a:solidFill>
              </a:defRPr>
            </a:lvl1pPr>
          </a:lstStyle>
          <a:p>
            <a:r>
              <a:rPr lang="zh-CN" altLang="en-US" dirty="0"/>
              <a:t>单击此处编辑标题样式</a:t>
            </a:r>
          </a:p>
        </p:txBody>
      </p:sp>
      <p:sp>
        <p:nvSpPr>
          <p:cNvPr id="7" name="内容占位符 25">
            <a:extLst>
              <a:ext uri="{FF2B5EF4-FFF2-40B4-BE49-F238E27FC236}">
                <a16:creationId xmlns:a16="http://schemas.microsoft.com/office/drawing/2014/main" id="{B2D05E36-F937-40FD-97BB-9372B5AC93DC}"/>
              </a:ext>
            </a:extLst>
          </p:cNvPr>
          <p:cNvSpPr>
            <a:spLocks noGrp="1"/>
          </p:cNvSpPr>
          <p:nvPr>
            <p:ph sz="quarter" idx="10"/>
          </p:nvPr>
        </p:nvSpPr>
        <p:spPr>
          <a:xfrm>
            <a:off x="8946863" y="4107201"/>
            <a:ext cx="2903311" cy="454025"/>
          </a:xfrm>
          <a:prstGeom prst="rect">
            <a:avLst/>
          </a:prstGeom>
        </p:spPr>
        <p:txBody>
          <a:bodyPr anchor="ctr"/>
          <a:lstStyle>
            <a:lvl1pPr marL="0" indent="0" algn="ctr">
              <a:lnSpc>
                <a:spcPct val="100000"/>
              </a:lnSpc>
              <a:buNone/>
              <a:defRPr sz="1800">
                <a:solidFill>
                  <a:schemeClr val="accent2"/>
                </a:solidFill>
              </a:defRPr>
            </a:lvl1pPr>
          </a:lstStyle>
          <a:p>
            <a:pPr lvl="0"/>
            <a:r>
              <a:rPr lang="en-US" altLang="zh-CN"/>
              <a:t>Click to edit Master text styles</a:t>
            </a:r>
          </a:p>
        </p:txBody>
      </p:sp>
      <p:sp>
        <p:nvSpPr>
          <p:cNvPr id="8" name="文本占位符 31">
            <a:extLst>
              <a:ext uri="{FF2B5EF4-FFF2-40B4-BE49-F238E27FC236}">
                <a16:creationId xmlns:a16="http://schemas.microsoft.com/office/drawing/2014/main" id="{5BC80367-1D9F-485B-B0F7-7C45899F9076}"/>
              </a:ext>
            </a:extLst>
          </p:cNvPr>
          <p:cNvSpPr>
            <a:spLocks noGrp="1"/>
          </p:cNvSpPr>
          <p:nvPr>
            <p:ph type="body" sz="quarter" idx="11"/>
          </p:nvPr>
        </p:nvSpPr>
        <p:spPr>
          <a:xfrm>
            <a:off x="5460764" y="3997557"/>
            <a:ext cx="3349862" cy="598488"/>
          </a:xfrm>
          <a:prstGeom prst="rect">
            <a:avLst/>
          </a:prstGeom>
        </p:spPr>
        <p:txBody>
          <a:bodyPr anchor="ctr"/>
          <a:lstStyle>
            <a:lvl1pPr marL="0" indent="0" algn="ctr">
              <a:lnSpc>
                <a:spcPct val="100000"/>
              </a:lnSpc>
              <a:buNone/>
              <a:defRPr sz="2400" b="1">
                <a:solidFill>
                  <a:schemeClr val="accent2"/>
                </a:solidFill>
              </a:defRPr>
            </a:lvl1pPr>
          </a:lstStyle>
          <a:p>
            <a:pPr lvl="0"/>
            <a:r>
              <a:rPr lang="en-US" altLang="zh-CN"/>
              <a:t>Click to edit Master text styles</a:t>
            </a:r>
          </a:p>
        </p:txBody>
      </p:sp>
      <p:sp>
        <p:nvSpPr>
          <p:cNvPr id="9" name="图片占位符 14">
            <a:extLst>
              <a:ext uri="{FF2B5EF4-FFF2-40B4-BE49-F238E27FC236}">
                <a16:creationId xmlns:a16="http://schemas.microsoft.com/office/drawing/2014/main" id="{61CC23B2-BE5F-4680-96CD-C33FF9374DFF}"/>
              </a:ext>
            </a:extLst>
          </p:cNvPr>
          <p:cNvSpPr>
            <a:spLocks noGrp="1"/>
          </p:cNvSpPr>
          <p:nvPr>
            <p:ph type="pic" sz="quarter" idx="12"/>
          </p:nvPr>
        </p:nvSpPr>
        <p:spPr>
          <a:xfrm>
            <a:off x="0" y="1415726"/>
            <a:ext cx="6323888" cy="4026547"/>
          </a:xfrm>
          <a:custGeom>
            <a:avLst/>
            <a:gdLst>
              <a:gd name="connsiteX0" fmla="*/ 0 w 4827208"/>
              <a:gd name="connsiteY0" fmla="*/ 0 h 3236615"/>
              <a:gd name="connsiteX1" fmla="*/ 4827208 w 4827208"/>
              <a:gd name="connsiteY1" fmla="*/ 0 h 3236615"/>
              <a:gd name="connsiteX2" fmla="*/ 3218537 w 4827208"/>
              <a:gd name="connsiteY2" fmla="*/ 3236615 h 3236615"/>
              <a:gd name="connsiteX3" fmla="*/ 0 w 4827208"/>
              <a:gd name="connsiteY3" fmla="*/ 3236615 h 3236615"/>
            </a:gdLst>
            <a:ahLst/>
            <a:cxnLst>
              <a:cxn ang="0">
                <a:pos x="connsiteX0" y="connsiteY0"/>
              </a:cxn>
              <a:cxn ang="0">
                <a:pos x="connsiteX1" y="connsiteY1"/>
              </a:cxn>
              <a:cxn ang="0">
                <a:pos x="connsiteX2" y="connsiteY2"/>
              </a:cxn>
              <a:cxn ang="0">
                <a:pos x="connsiteX3" y="connsiteY3"/>
              </a:cxn>
            </a:cxnLst>
            <a:rect l="l" t="t" r="r" b="b"/>
            <a:pathLst>
              <a:path w="4827208" h="3236615">
                <a:moveTo>
                  <a:pt x="0" y="0"/>
                </a:moveTo>
                <a:lnTo>
                  <a:pt x="4827208" y="0"/>
                </a:lnTo>
                <a:lnTo>
                  <a:pt x="3218537" y="3236615"/>
                </a:lnTo>
                <a:lnTo>
                  <a:pt x="0" y="3236615"/>
                </a:lnTo>
                <a:close/>
              </a:path>
            </a:pathLst>
          </a:custGeom>
          <a:effectLst>
            <a:outerShdw blurRad="50800" dist="38100" dir="2700000" algn="tl" rotWithShape="0">
              <a:prstClr val="black">
                <a:alpha val="40000"/>
              </a:prstClr>
            </a:outerShdw>
          </a:effectLst>
        </p:spPr>
        <p:txBody>
          <a:bodyPr wrap="square">
            <a:noAutofit/>
          </a:bodyPr>
          <a:lstStyle/>
          <a:p>
            <a:r>
              <a:rPr lang="en-US" altLang="zh-CN"/>
              <a:t>Click icon to add picture</a:t>
            </a:r>
            <a:endParaRPr lang="zh-CN" altLang="en-US"/>
          </a:p>
        </p:txBody>
      </p:sp>
      <p:pic>
        <p:nvPicPr>
          <p:cNvPr id="10" name="图片 9">
            <a:extLst>
              <a:ext uri="{FF2B5EF4-FFF2-40B4-BE49-F238E27FC236}">
                <a16:creationId xmlns:a16="http://schemas.microsoft.com/office/drawing/2014/main" id="{3788FC1A-7F0D-4A9B-AA04-89AD4994A8D0}"/>
              </a:ext>
            </a:extLst>
          </p:cNvPr>
          <p:cNvPicPr>
            <a:picLocks noChangeAspect="1"/>
          </p:cNvPicPr>
          <p:nvPr/>
        </p:nvPicPr>
        <p:blipFill>
          <a:blip r:embed="rId3"/>
          <a:stretch>
            <a:fillRect/>
          </a:stretch>
        </p:blipFill>
        <p:spPr>
          <a:xfrm>
            <a:off x="6524558" y="4706725"/>
            <a:ext cx="3935296" cy="209291"/>
          </a:xfrm>
          <a:prstGeom prst="rect">
            <a:avLst/>
          </a:prstGeom>
        </p:spPr>
      </p:pic>
      <p:pic>
        <p:nvPicPr>
          <p:cNvPr id="11" name="图片 10">
            <a:extLst>
              <a:ext uri="{FF2B5EF4-FFF2-40B4-BE49-F238E27FC236}">
                <a16:creationId xmlns:a16="http://schemas.microsoft.com/office/drawing/2014/main" id="{C00B84F0-53AC-421B-9FBC-62687BB5AA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913" y="271357"/>
            <a:ext cx="2169174" cy="713098"/>
          </a:xfrm>
          <a:prstGeom prst="rect">
            <a:avLst/>
          </a:prstGeom>
        </p:spPr>
      </p:pic>
      <p:pic>
        <p:nvPicPr>
          <p:cNvPr id="12" name="图片 11">
            <a:extLst>
              <a:ext uri="{FF2B5EF4-FFF2-40B4-BE49-F238E27FC236}">
                <a16:creationId xmlns:a16="http://schemas.microsoft.com/office/drawing/2014/main" id="{69E27F61-80B1-40C1-B303-E54548F0A013}"/>
              </a:ext>
            </a:extLst>
          </p:cNvPr>
          <p:cNvPicPr>
            <a:picLocks noChangeAspect="1"/>
          </p:cNvPicPr>
          <p:nvPr/>
        </p:nvPicPr>
        <p:blipFill rotWithShape="1">
          <a:blip r:embed="rId5"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2609826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目录1">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6DC54DA7-8689-4800-BC51-1B5E92F91EBD}"/>
              </a:ext>
            </a:extLst>
          </p:cNvPr>
          <p:cNvGrpSpPr/>
          <p:nvPr/>
        </p:nvGrpSpPr>
        <p:grpSpPr>
          <a:xfrm>
            <a:off x="391884" y="2278063"/>
            <a:ext cx="4122059" cy="1462680"/>
            <a:chOff x="304800" y="2709636"/>
            <a:chExt cx="4122059" cy="1462680"/>
          </a:xfrm>
        </p:grpSpPr>
        <p:grpSp>
          <p:nvGrpSpPr>
            <p:cNvPr id="12" name="组合 11">
              <a:extLst>
                <a:ext uri="{FF2B5EF4-FFF2-40B4-BE49-F238E27FC236}">
                  <a16:creationId xmlns:a16="http://schemas.microsoft.com/office/drawing/2014/main" id="{5E59BA01-ADDE-45EC-AD9A-30B45C126EF8}"/>
                </a:ext>
              </a:extLst>
            </p:cNvPr>
            <p:cNvGrpSpPr/>
            <p:nvPr/>
          </p:nvGrpSpPr>
          <p:grpSpPr>
            <a:xfrm>
              <a:off x="304800" y="2709636"/>
              <a:ext cx="4122059" cy="1462680"/>
              <a:chOff x="667656" y="1497651"/>
              <a:chExt cx="4122059" cy="1462680"/>
            </a:xfrm>
          </p:grpSpPr>
          <p:grpSp>
            <p:nvGrpSpPr>
              <p:cNvPr id="14" name="组合 13">
                <a:extLst>
                  <a:ext uri="{FF2B5EF4-FFF2-40B4-BE49-F238E27FC236}">
                    <a16:creationId xmlns:a16="http://schemas.microsoft.com/office/drawing/2014/main" id="{5C4775BF-17D8-45C0-9CB9-425332699B08}"/>
                  </a:ext>
                </a:extLst>
              </p:cNvPr>
              <p:cNvGrpSpPr/>
              <p:nvPr/>
            </p:nvGrpSpPr>
            <p:grpSpPr>
              <a:xfrm>
                <a:off x="667656" y="1497651"/>
                <a:ext cx="4122059" cy="1438728"/>
                <a:chOff x="537028" y="1493158"/>
                <a:chExt cx="4122059" cy="1438728"/>
              </a:xfrm>
            </p:grpSpPr>
            <p:sp>
              <p:nvSpPr>
                <p:cNvPr id="17" name="矩形 16">
                  <a:extLst>
                    <a:ext uri="{FF2B5EF4-FFF2-40B4-BE49-F238E27FC236}">
                      <a16:creationId xmlns:a16="http://schemas.microsoft.com/office/drawing/2014/main" id="{0D22151C-5CCD-4390-83DF-F41B623A3BBE}"/>
                    </a:ext>
                  </a:extLst>
                </p:cNvPr>
                <p:cNvSpPr/>
                <p:nvPr/>
              </p:nvSpPr>
              <p:spPr>
                <a:xfrm>
                  <a:off x="537029" y="1493158"/>
                  <a:ext cx="4122058" cy="1438728"/>
                </a:xfrm>
                <a:prstGeom prst="rect">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pic>
              <p:nvPicPr>
                <p:cNvPr id="18" name="图片 17" descr="图片包含 建筑物&#10;&#10;自动生成的说明">
                  <a:extLst>
                    <a:ext uri="{FF2B5EF4-FFF2-40B4-BE49-F238E27FC236}">
                      <a16:creationId xmlns:a16="http://schemas.microsoft.com/office/drawing/2014/main" id="{4FA339D9-8197-4F28-8D72-F96BF5158E1B}"/>
                    </a:ext>
                  </a:extLst>
                </p:cNvPr>
                <p:cNvPicPr>
                  <a:picLocks noChangeAspect="1"/>
                </p:cNvPicPr>
                <p:nvPr/>
              </p:nvPicPr>
              <p:blipFill>
                <a:blip r:embed="rId2" cstate="print">
                  <a:duotone>
                    <a:srgbClr val="DBDBDB">
                      <a:shade val="45000"/>
                      <a:satMod val="135000"/>
                    </a:srgb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15" name="文本框 14">
                <a:extLst>
                  <a:ext uri="{FF2B5EF4-FFF2-40B4-BE49-F238E27FC236}">
                    <a16:creationId xmlns:a16="http://schemas.microsoft.com/office/drawing/2014/main" id="{C081911D-2E44-4FD6-A0AD-907AAE52FACB}"/>
                  </a:ext>
                </a:extLst>
              </p:cNvPr>
              <p:cNvSpPr txBox="1"/>
              <p:nvPr/>
            </p:nvSpPr>
            <p:spPr>
              <a:xfrm>
                <a:off x="2387598" y="1755350"/>
                <a:ext cx="2235199"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5400" b="0" i="0" u="none" strike="noStrike" kern="0" cap="none" spc="0" normalizeH="0" baseline="0" noProof="0" dirty="0">
                    <a:ln>
                      <a:noFill/>
                    </a:ln>
                    <a:solidFill>
                      <a:schemeClr val="tx2"/>
                    </a:solidFill>
                    <a:effectLst/>
                    <a:uLnTx/>
                    <a:uFillTx/>
                    <a:latin typeface="+mj-ea"/>
                    <a:ea typeface="+mj-ea"/>
                  </a:rPr>
                  <a:t>目  录</a:t>
                </a:r>
              </a:p>
            </p:txBody>
          </p:sp>
          <p:sp>
            <p:nvSpPr>
              <p:cNvPr id="16" name="矩形 15">
                <a:extLst>
                  <a:ext uri="{FF2B5EF4-FFF2-40B4-BE49-F238E27FC236}">
                    <a16:creationId xmlns:a16="http://schemas.microsoft.com/office/drawing/2014/main" id="{A92C7D20-4DAB-48D5-B9FE-07311B97C222}"/>
                  </a:ext>
                </a:extLst>
              </p:cNvPr>
              <p:cNvSpPr/>
              <p:nvPr/>
            </p:nvSpPr>
            <p:spPr>
              <a:xfrm rot="16200000">
                <a:off x="2683685" y="854302"/>
                <a:ext cx="90000" cy="4122058"/>
              </a:xfrm>
              <a:prstGeom prst="rect">
                <a:avLst/>
              </a:prstGeom>
              <a:gradFill>
                <a:gsLst>
                  <a:gs pos="100000">
                    <a:schemeClr val="accent4"/>
                  </a:gs>
                  <a:gs pos="62000">
                    <a:schemeClr val="tx2"/>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Arial"/>
                  <a:ea typeface="微软雅黑"/>
                  <a:cs typeface="+mn-cs"/>
                </a:endParaRPr>
              </a:p>
            </p:txBody>
          </p:sp>
        </p:grpSp>
        <p:pic>
          <p:nvPicPr>
            <p:cNvPr id="13" name="图片 12">
              <a:extLst>
                <a:ext uri="{FF2B5EF4-FFF2-40B4-BE49-F238E27FC236}">
                  <a16:creationId xmlns:a16="http://schemas.microsoft.com/office/drawing/2014/main" id="{722A3E5D-FF59-4C7C-A657-F2CE27FAB8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887" y="2871509"/>
              <a:ext cx="1590855" cy="1114981"/>
            </a:xfrm>
            <a:prstGeom prst="rect">
              <a:avLst/>
            </a:prstGeom>
          </p:spPr>
        </p:pic>
      </p:grpSp>
      <p:sp>
        <p:nvSpPr>
          <p:cNvPr id="19" name="图片占位符 6">
            <a:extLst>
              <a:ext uri="{FF2B5EF4-FFF2-40B4-BE49-F238E27FC236}">
                <a16:creationId xmlns:a16="http://schemas.microsoft.com/office/drawing/2014/main" id="{AF8E3962-2329-4680-827B-C4237CDC52F3}"/>
              </a:ext>
            </a:extLst>
          </p:cNvPr>
          <p:cNvSpPr>
            <a:spLocks noGrp="1"/>
          </p:cNvSpPr>
          <p:nvPr>
            <p:ph type="pic" sz="quarter" idx="10"/>
          </p:nvPr>
        </p:nvSpPr>
        <p:spPr>
          <a:xfrm>
            <a:off x="6095999" y="0"/>
            <a:ext cx="6096001" cy="6858000"/>
          </a:xfrm>
          <a:prstGeom prst="rect">
            <a:avLst/>
          </a:prstGeom>
        </p:spPr>
        <p:txBody>
          <a:bodyPr anchor="ctr"/>
          <a:lstStyle>
            <a:lvl1pPr marL="0" indent="0" algn="ctr">
              <a:buNone/>
              <a:defRPr/>
            </a:lvl1pPr>
          </a:lstStyle>
          <a:p>
            <a:r>
              <a:rPr lang="en-US" altLang="zh-CN"/>
              <a:t>Click icon to add picture</a:t>
            </a:r>
            <a:endParaRPr lang="zh-CN" altLang="en-US" dirty="0"/>
          </a:p>
        </p:txBody>
      </p:sp>
    </p:spTree>
    <p:extLst>
      <p:ext uri="{BB962C8B-B14F-4D97-AF65-F5344CB8AC3E}">
        <p14:creationId xmlns:p14="http://schemas.microsoft.com/office/powerpoint/2010/main" val="83469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目录2">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B78DC3B0-6545-47FD-A372-07AD4DF09697}"/>
              </a:ext>
            </a:extLst>
          </p:cNvPr>
          <p:cNvGrpSpPr/>
          <p:nvPr/>
        </p:nvGrpSpPr>
        <p:grpSpPr>
          <a:xfrm>
            <a:off x="4034971" y="689970"/>
            <a:ext cx="4122059" cy="1462680"/>
            <a:chOff x="304800" y="2709636"/>
            <a:chExt cx="4122059" cy="1462680"/>
          </a:xfrm>
        </p:grpSpPr>
        <p:grpSp>
          <p:nvGrpSpPr>
            <p:cNvPr id="4" name="组合 3">
              <a:extLst>
                <a:ext uri="{FF2B5EF4-FFF2-40B4-BE49-F238E27FC236}">
                  <a16:creationId xmlns:a16="http://schemas.microsoft.com/office/drawing/2014/main" id="{A499F2E8-30BC-413E-8034-6A7278D4979C}"/>
                </a:ext>
              </a:extLst>
            </p:cNvPr>
            <p:cNvGrpSpPr/>
            <p:nvPr/>
          </p:nvGrpSpPr>
          <p:grpSpPr>
            <a:xfrm>
              <a:off x="304800" y="2709636"/>
              <a:ext cx="4122059" cy="1462680"/>
              <a:chOff x="667656" y="1497651"/>
              <a:chExt cx="4122059" cy="1462680"/>
            </a:xfrm>
          </p:grpSpPr>
          <p:grpSp>
            <p:nvGrpSpPr>
              <p:cNvPr id="6" name="组合 5">
                <a:extLst>
                  <a:ext uri="{FF2B5EF4-FFF2-40B4-BE49-F238E27FC236}">
                    <a16:creationId xmlns:a16="http://schemas.microsoft.com/office/drawing/2014/main" id="{BFD679A7-DAD2-4984-B6F0-7C9ABE4B8F0F}"/>
                  </a:ext>
                </a:extLst>
              </p:cNvPr>
              <p:cNvGrpSpPr/>
              <p:nvPr/>
            </p:nvGrpSpPr>
            <p:grpSpPr>
              <a:xfrm>
                <a:off x="667656" y="1497651"/>
                <a:ext cx="4122059" cy="1438728"/>
                <a:chOff x="537028" y="1493158"/>
                <a:chExt cx="4122059" cy="1438728"/>
              </a:xfrm>
            </p:grpSpPr>
            <p:sp>
              <p:nvSpPr>
                <p:cNvPr id="9" name="矩形 8">
                  <a:extLst>
                    <a:ext uri="{FF2B5EF4-FFF2-40B4-BE49-F238E27FC236}">
                      <a16:creationId xmlns:a16="http://schemas.microsoft.com/office/drawing/2014/main" id="{424CD77E-BBF9-4D46-B301-F75D3222F2E0}"/>
                    </a:ext>
                  </a:extLst>
                </p:cNvPr>
                <p:cNvSpPr/>
                <p:nvPr/>
              </p:nvSpPr>
              <p:spPr>
                <a:xfrm>
                  <a:off x="537029" y="1493158"/>
                  <a:ext cx="4122058" cy="1438728"/>
                </a:xfrm>
                <a:prstGeom prst="rect">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pic>
              <p:nvPicPr>
                <p:cNvPr id="10" name="图片 9" descr="图片包含 建筑物&#10;&#10;自动生成的说明">
                  <a:extLst>
                    <a:ext uri="{FF2B5EF4-FFF2-40B4-BE49-F238E27FC236}">
                      <a16:creationId xmlns:a16="http://schemas.microsoft.com/office/drawing/2014/main" id="{83E81D97-88FE-44C4-85F5-ABEF155EA045}"/>
                    </a:ext>
                  </a:extLst>
                </p:cNvPr>
                <p:cNvPicPr>
                  <a:picLocks noChangeAspect="1"/>
                </p:cNvPicPr>
                <p:nvPr/>
              </p:nvPicPr>
              <p:blipFill>
                <a:blip r:embed="rId2" cstate="print">
                  <a:duotone>
                    <a:srgbClr val="DBDBDB">
                      <a:shade val="45000"/>
                      <a:satMod val="135000"/>
                    </a:srgb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7" name="文本框 6">
                <a:extLst>
                  <a:ext uri="{FF2B5EF4-FFF2-40B4-BE49-F238E27FC236}">
                    <a16:creationId xmlns:a16="http://schemas.microsoft.com/office/drawing/2014/main" id="{53959A77-64DA-4694-95C2-AD9E38910645}"/>
                  </a:ext>
                </a:extLst>
              </p:cNvPr>
              <p:cNvSpPr txBox="1"/>
              <p:nvPr/>
            </p:nvSpPr>
            <p:spPr>
              <a:xfrm>
                <a:off x="2387598" y="1755350"/>
                <a:ext cx="2235199"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5400" b="0" i="0" u="none" strike="noStrike" kern="0" cap="none" spc="0" normalizeH="0" baseline="0" noProof="0" dirty="0">
                    <a:ln>
                      <a:noFill/>
                    </a:ln>
                    <a:solidFill>
                      <a:schemeClr val="tx2"/>
                    </a:solidFill>
                    <a:effectLst/>
                    <a:uLnTx/>
                    <a:uFillTx/>
                    <a:latin typeface="+mj-ea"/>
                    <a:ea typeface="+mj-ea"/>
                  </a:rPr>
                  <a:t>目  录</a:t>
                </a:r>
              </a:p>
            </p:txBody>
          </p:sp>
          <p:sp>
            <p:nvSpPr>
              <p:cNvPr id="8" name="矩形 7">
                <a:extLst>
                  <a:ext uri="{FF2B5EF4-FFF2-40B4-BE49-F238E27FC236}">
                    <a16:creationId xmlns:a16="http://schemas.microsoft.com/office/drawing/2014/main" id="{20512A63-1AB8-442E-BAE6-AF2B98235281}"/>
                  </a:ext>
                </a:extLst>
              </p:cNvPr>
              <p:cNvSpPr/>
              <p:nvPr/>
            </p:nvSpPr>
            <p:spPr>
              <a:xfrm rot="16200000">
                <a:off x="2683685" y="854302"/>
                <a:ext cx="90000" cy="4122058"/>
              </a:xfrm>
              <a:prstGeom prst="rect">
                <a:avLst/>
              </a:prstGeom>
              <a:gradFill>
                <a:gsLst>
                  <a:gs pos="100000">
                    <a:schemeClr val="accent4"/>
                  </a:gs>
                  <a:gs pos="62000">
                    <a:schemeClr val="tx2"/>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Arial"/>
                  <a:ea typeface="微软雅黑"/>
                  <a:cs typeface="+mn-cs"/>
                </a:endParaRPr>
              </a:p>
            </p:txBody>
          </p:sp>
        </p:grpSp>
        <p:pic>
          <p:nvPicPr>
            <p:cNvPr id="5" name="图片 4">
              <a:extLst>
                <a:ext uri="{FF2B5EF4-FFF2-40B4-BE49-F238E27FC236}">
                  <a16:creationId xmlns:a16="http://schemas.microsoft.com/office/drawing/2014/main" id="{AD253681-53B8-4661-A94B-736B46C3AF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887" y="2871509"/>
              <a:ext cx="1590855" cy="1114981"/>
            </a:xfrm>
            <a:prstGeom prst="rect">
              <a:avLst/>
            </a:prstGeom>
          </p:spPr>
        </p:pic>
      </p:grpSp>
      <p:sp>
        <p:nvSpPr>
          <p:cNvPr id="11" name="图片占位符 6">
            <a:extLst>
              <a:ext uri="{FF2B5EF4-FFF2-40B4-BE49-F238E27FC236}">
                <a16:creationId xmlns:a16="http://schemas.microsoft.com/office/drawing/2014/main" id="{D403F116-EFE8-4DEB-B6FE-4D20752B7443}"/>
              </a:ext>
            </a:extLst>
          </p:cNvPr>
          <p:cNvSpPr>
            <a:spLocks noGrp="1"/>
          </p:cNvSpPr>
          <p:nvPr>
            <p:ph type="pic" sz="quarter" idx="10"/>
          </p:nvPr>
        </p:nvSpPr>
        <p:spPr>
          <a:xfrm>
            <a:off x="1" y="3240088"/>
            <a:ext cx="12192000" cy="3617912"/>
          </a:xfrm>
          <a:prstGeom prst="rect">
            <a:avLst/>
          </a:prstGeom>
        </p:spPr>
        <p:txBody>
          <a:bodyPr anchor="ctr"/>
          <a:lstStyle>
            <a:lvl1pPr marL="0" indent="0" algn="ctr">
              <a:buNone/>
              <a:defRPr/>
            </a:lvl1pPr>
          </a:lstStyle>
          <a:p>
            <a:r>
              <a:rPr lang="en-US" altLang="zh-CN"/>
              <a:t>Click icon to add picture</a:t>
            </a:r>
            <a:endParaRPr lang="zh-CN" altLang="en-US" dirty="0"/>
          </a:p>
        </p:txBody>
      </p:sp>
    </p:spTree>
    <p:extLst>
      <p:ext uri="{BB962C8B-B14F-4D97-AF65-F5344CB8AC3E}">
        <p14:creationId xmlns:p14="http://schemas.microsoft.com/office/powerpoint/2010/main" val="1397111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内页版式1">
    <p:spTree>
      <p:nvGrpSpPr>
        <p:cNvPr id="1" name=""/>
        <p:cNvGrpSpPr/>
        <p:nvPr/>
      </p:nvGrpSpPr>
      <p:grpSpPr>
        <a:xfrm>
          <a:off x="0" y="0"/>
          <a:ext cx="0" cy="0"/>
          <a:chOff x="0" y="0"/>
          <a:chExt cx="0" cy="0"/>
        </a:xfrm>
      </p:grpSpPr>
      <p:sp>
        <p:nvSpPr>
          <p:cNvPr id="2" name="标题 1"/>
          <p:cNvSpPr>
            <a:spLocks noGrp="1"/>
          </p:cNvSpPr>
          <p:nvPr>
            <p:ph type="title"/>
          </p:nvPr>
        </p:nvSpPr>
        <p:spPr>
          <a:xfrm>
            <a:off x="381368" y="263408"/>
            <a:ext cx="8940432" cy="657713"/>
          </a:xfrm>
          <a:prstGeom prst="rect">
            <a:avLst/>
          </a:prstGeom>
        </p:spPr>
        <p:txBody>
          <a:bodyPr anchor="ctr">
            <a:normAutofit/>
          </a:bodyPr>
          <a:lstStyle>
            <a:lvl1pPr>
              <a:lnSpc>
                <a:spcPct val="100000"/>
              </a:lnSpc>
              <a:defRPr sz="3200">
                <a:solidFill>
                  <a:schemeClr val="tx2"/>
                </a:solidFill>
              </a:defRPr>
            </a:lvl1pPr>
          </a:lstStyle>
          <a:p>
            <a:r>
              <a:rPr lang="en-US" altLang="zh-CN"/>
              <a:t>Click to edit Master title style</a:t>
            </a:r>
            <a:endParaRPr lang="zh-CN" altLang="en-US" dirty="0"/>
          </a:p>
        </p:txBody>
      </p:sp>
      <p:sp>
        <p:nvSpPr>
          <p:cNvPr id="5" name="内容占位符 4"/>
          <p:cNvSpPr>
            <a:spLocks noGrp="1"/>
          </p:cNvSpPr>
          <p:nvPr>
            <p:ph sz="quarter" idx="10"/>
          </p:nvPr>
        </p:nvSpPr>
        <p:spPr>
          <a:xfrm>
            <a:off x="381368" y="1142440"/>
            <a:ext cx="11429264" cy="4991454"/>
          </a:xfrm>
          <a:prstGeom prst="rect">
            <a:avLst/>
          </a:prstGeom>
        </p:spPr>
        <p:txBody>
          <a:bodyPr>
            <a:normAutofit/>
          </a:bodyPr>
          <a:lstStyle>
            <a:lvl1pPr>
              <a:lnSpc>
                <a:spcPct val="120000"/>
              </a:lnSpc>
              <a:defRPr sz="2500">
                <a:solidFill>
                  <a:schemeClr val="accent2"/>
                </a:solidFill>
              </a:defRPr>
            </a:lvl1pPr>
            <a:lvl2pPr>
              <a:lnSpc>
                <a:spcPct val="120000"/>
              </a:lnSpc>
              <a:defRPr sz="2117">
                <a:solidFill>
                  <a:schemeClr val="accent2"/>
                </a:solidFill>
              </a:defRPr>
            </a:lvl2pPr>
            <a:lvl3pPr>
              <a:lnSpc>
                <a:spcPct val="120000"/>
              </a:lnSpc>
              <a:defRPr sz="1905">
                <a:solidFill>
                  <a:schemeClr val="accent2"/>
                </a:solidFill>
              </a:defRPr>
            </a:lvl3pPr>
            <a:lvl4pPr>
              <a:lnSpc>
                <a:spcPct val="120000"/>
              </a:lnSpc>
              <a:defRPr sz="1693">
                <a:solidFill>
                  <a:schemeClr val="accent2"/>
                </a:solidFill>
              </a:defRPr>
            </a:lvl4pPr>
            <a:lvl5pPr>
              <a:lnSpc>
                <a:spcPct val="120000"/>
              </a:lnSpc>
              <a:defRPr sz="1693">
                <a:solidFill>
                  <a:schemeClr val="accent2"/>
                </a:solidFill>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dirty="0"/>
          </a:p>
        </p:txBody>
      </p:sp>
      <p:pic>
        <p:nvPicPr>
          <p:cNvPr id="7" name="图片 6">
            <a:extLst>
              <a:ext uri="{FF2B5EF4-FFF2-40B4-BE49-F238E27FC236}">
                <a16:creationId xmlns:a16="http://schemas.microsoft.com/office/drawing/2014/main" id="{633E3E6D-D003-4285-9CD3-F9F948F4D401}"/>
              </a:ext>
            </a:extLst>
          </p:cNvPr>
          <p:cNvPicPr>
            <a:picLocks noChangeAspect="1"/>
          </p:cNvPicPr>
          <p:nvPr/>
        </p:nvPicPr>
        <p:blipFill rotWithShape="1">
          <a:blip r:embed="rId2" cstate="print"/>
          <a:srcRect r="1346"/>
          <a:stretch/>
        </p:blipFill>
        <p:spPr>
          <a:xfrm>
            <a:off x="516" y="6149854"/>
            <a:ext cx="12191484" cy="411617"/>
          </a:xfrm>
          <a:prstGeom prst="rect">
            <a:avLst/>
          </a:prstGeom>
        </p:spPr>
      </p:pic>
      <p:pic>
        <p:nvPicPr>
          <p:cNvPr id="13" name="图片 12" descr="文本&#10;&#10;中度可信度描述已自动生成">
            <a:extLst>
              <a:ext uri="{FF2B5EF4-FFF2-40B4-BE49-F238E27FC236}">
                <a16:creationId xmlns:a16="http://schemas.microsoft.com/office/drawing/2014/main" id="{20F80C42-4A81-4868-AA78-9E4FF9811EE2}"/>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9553162" y="263409"/>
            <a:ext cx="2305463" cy="757902"/>
          </a:xfrm>
          <a:prstGeom prst="rect">
            <a:avLst/>
          </a:prstGeom>
        </p:spPr>
      </p:pic>
      <p:sp>
        <p:nvSpPr>
          <p:cNvPr id="8" name="矩形 7">
            <a:extLst>
              <a:ext uri="{FF2B5EF4-FFF2-40B4-BE49-F238E27FC236}">
                <a16:creationId xmlns:a16="http://schemas.microsoft.com/office/drawing/2014/main" id="{EB998610-38B8-4F4F-8E37-98D574A43924}"/>
              </a:ext>
            </a:extLst>
          </p:cNvPr>
          <p:cNvSpPr/>
          <p:nvPr/>
        </p:nvSpPr>
        <p:spPr>
          <a:xfrm>
            <a:off x="-1" y="311884"/>
            <a:ext cx="360363" cy="560759"/>
          </a:xfrm>
          <a:prstGeom prst="rect">
            <a:avLst/>
          </a:prstGeom>
          <a:gradFill>
            <a:gsLst>
              <a:gs pos="100000">
                <a:schemeClr val="accent4"/>
              </a:gs>
              <a:gs pos="62000">
                <a:schemeClr val="tx2"/>
              </a:gs>
            </a:gsLst>
            <a:lin ang="2700000" scaled="0"/>
          </a:gradFill>
          <a:ln w="12700" cap="flat" cmpd="sng" algn="ctr">
            <a:noFill/>
            <a:prstDash val="solid"/>
            <a:miter lim="800000"/>
          </a:ln>
          <a:effectLst/>
        </p:spPr>
        <p:txBody>
          <a:bodyPr rtlCol="0" anchor="ctr"/>
          <a:lstStyle/>
          <a:p>
            <a:pPr algn="just"/>
            <a:endParaRPr lang="zh-CN" altLang="en-US" dirty="0">
              <a:solidFill>
                <a:schemeClr val="tx2"/>
              </a:solidFill>
            </a:endParaRPr>
          </a:p>
        </p:txBody>
      </p:sp>
    </p:spTree>
    <p:extLst>
      <p:ext uri="{BB962C8B-B14F-4D97-AF65-F5344CB8AC3E}">
        <p14:creationId xmlns:p14="http://schemas.microsoft.com/office/powerpoint/2010/main" val="2574575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内页版式2">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28ACCEA9-8D4D-47C1-AFB3-3E215258EFDB}"/>
              </a:ext>
            </a:extLst>
          </p:cNvPr>
          <p:cNvSpPr/>
          <p:nvPr/>
        </p:nvSpPr>
        <p:spPr>
          <a:xfrm>
            <a:off x="0" y="0"/>
            <a:ext cx="12191483" cy="685800"/>
          </a:xfrm>
          <a:prstGeom prst="rect">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Arial"/>
              <a:ea typeface="微软雅黑"/>
              <a:cs typeface="+mn-cs"/>
            </a:endParaRPr>
          </a:p>
        </p:txBody>
      </p:sp>
      <p:sp>
        <p:nvSpPr>
          <p:cNvPr id="2" name="标题 1"/>
          <p:cNvSpPr>
            <a:spLocks noGrp="1"/>
          </p:cNvSpPr>
          <p:nvPr>
            <p:ph type="title"/>
          </p:nvPr>
        </p:nvSpPr>
        <p:spPr>
          <a:xfrm>
            <a:off x="360364" y="83071"/>
            <a:ext cx="6895732" cy="538838"/>
          </a:xfrm>
          <a:prstGeom prst="rect">
            <a:avLst/>
          </a:prstGeom>
        </p:spPr>
        <p:txBody>
          <a:bodyPr anchor="ctr">
            <a:normAutofit/>
          </a:bodyPr>
          <a:lstStyle>
            <a:lvl1pPr>
              <a:lnSpc>
                <a:spcPct val="100000"/>
              </a:lnSpc>
              <a:defRPr sz="3200">
                <a:solidFill>
                  <a:schemeClr val="bg1"/>
                </a:solidFill>
              </a:defRPr>
            </a:lvl1pPr>
          </a:lstStyle>
          <a:p>
            <a:r>
              <a:rPr lang="en-US" altLang="zh-CN"/>
              <a:t>Click to edit Master title style</a:t>
            </a:r>
            <a:endParaRPr lang="zh-CN" altLang="en-US" dirty="0"/>
          </a:p>
        </p:txBody>
      </p:sp>
      <p:sp>
        <p:nvSpPr>
          <p:cNvPr id="5" name="内容占位符 4"/>
          <p:cNvSpPr>
            <a:spLocks noGrp="1"/>
          </p:cNvSpPr>
          <p:nvPr>
            <p:ph sz="quarter" idx="10"/>
          </p:nvPr>
        </p:nvSpPr>
        <p:spPr>
          <a:xfrm>
            <a:off x="381368" y="1034104"/>
            <a:ext cx="11429264" cy="4761859"/>
          </a:xfrm>
          <a:prstGeom prst="rect">
            <a:avLst/>
          </a:prstGeom>
        </p:spPr>
        <p:txBody>
          <a:bodyPr>
            <a:normAutofit/>
          </a:bodyPr>
          <a:lstStyle>
            <a:lvl1pPr>
              <a:lnSpc>
                <a:spcPct val="120000"/>
              </a:lnSpc>
              <a:defRPr sz="2500">
                <a:solidFill>
                  <a:schemeClr val="accent2"/>
                </a:solidFill>
              </a:defRPr>
            </a:lvl1pPr>
            <a:lvl2pPr>
              <a:lnSpc>
                <a:spcPct val="120000"/>
              </a:lnSpc>
              <a:defRPr sz="2117">
                <a:solidFill>
                  <a:schemeClr val="accent2"/>
                </a:solidFill>
              </a:defRPr>
            </a:lvl2pPr>
            <a:lvl3pPr>
              <a:lnSpc>
                <a:spcPct val="120000"/>
              </a:lnSpc>
              <a:defRPr sz="1905">
                <a:solidFill>
                  <a:schemeClr val="accent2"/>
                </a:solidFill>
              </a:defRPr>
            </a:lvl3pPr>
            <a:lvl4pPr>
              <a:lnSpc>
                <a:spcPct val="120000"/>
              </a:lnSpc>
              <a:defRPr sz="1693">
                <a:solidFill>
                  <a:schemeClr val="accent2"/>
                </a:solidFill>
              </a:defRPr>
            </a:lvl4pPr>
            <a:lvl5pPr>
              <a:lnSpc>
                <a:spcPct val="120000"/>
              </a:lnSpc>
              <a:defRPr sz="1693">
                <a:solidFill>
                  <a:schemeClr val="accent2"/>
                </a:solidFill>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dirty="0"/>
          </a:p>
        </p:txBody>
      </p:sp>
      <p:pic>
        <p:nvPicPr>
          <p:cNvPr id="12" name="图片 11">
            <a:extLst>
              <a:ext uri="{FF2B5EF4-FFF2-40B4-BE49-F238E27FC236}">
                <a16:creationId xmlns:a16="http://schemas.microsoft.com/office/drawing/2014/main" id="{4D934C7A-D80F-46AF-9EA9-3274A652C82D}"/>
              </a:ext>
            </a:extLst>
          </p:cNvPr>
          <p:cNvPicPr>
            <a:picLocks noChangeAspect="1"/>
          </p:cNvPicPr>
          <p:nvPr/>
        </p:nvPicPr>
        <p:blipFill rotWithShape="1">
          <a:blip r:embed="rId2" cstate="print">
            <a:alphaModFix/>
            <a:extLst>
              <a:ext uri="{BEBA8EAE-BF5A-486C-A8C5-ECC9F3942E4B}">
                <a14:imgProps xmlns:a14="http://schemas.microsoft.com/office/drawing/2010/main">
                  <a14:imgLayer r:embed="rId3">
                    <a14:imgEffect>
                      <a14:sharpenSoften amount="100000"/>
                    </a14:imgEffect>
                    <a14:imgEffect>
                      <a14:brightnessContrast bright="100000"/>
                    </a14:imgEffect>
                  </a14:imgLayer>
                </a14:imgProps>
              </a:ext>
            </a:extLst>
          </a:blip>
          <a:srcRect l="73973" r="3197"/>
          <a:stretch/>
        </p:blipFill>
        <p:spPr>
          <a:xfrm>
            <a:off x="9046840" y="274621"/>
            <a:ext cx="2821309" cy="411617"/>
          </a:xfrm>
          <a:prstGeom prst="rect">
            <a:avLst/>
          </a:prstGeom>
        </p:spPr>
      </p:pic>
      <p:sp>
        <p:nvSpPr>
          <p:cNvPr id="11" name="Slide Number Placeholder 1">
            <a:extLst>
              <a:ext uri="{FF2B5EF4-FFF2-40B4-BE49-F238E27FC236}">
                <a16:creationId xmlns:a16="http://schemas.microsoft.com/office/drawing/2014/main" id="{E2AE40A9-5D1B-4677-A252-88D03B9D731F}"/>
              </a:ext>
            </a:extLst>
          </p:cNvPr>
          <p:cNvSpPr>
            <a:spLocks noGrp="1"/>
          </p:cNvSpPr>
          <p:nvPr>
            <p:ph type="sldNum" sz="quarter" idx="4"/>
          </p:nvPr>
        </p:nvSpPr>
        <p:spPr>
          <a:xfrm>
            <a:off x="9286616" y="6400816"/>
            <a:ext cx="2743200" cy="365125"/>
          </a:xfrm>
          <a:prstGeom prst="rect">
            <a:avLst/>
          </a:prstGeom>
        </p:spPr>
        <p:txBody>
          <a:bodyPr vert="horz" lIns="91440" tIns="45720" rIns="91440" bIns="45720" rtlCol="0" anchor="ctr"/>
          <a:lstStyle>
            <a:lvl1pPr algn="r">
              <a:defRPr sz="2000">
                <a:solidFill>
                  <a:srgbClr val="000000"/>
                </a:solidFill>
              </a:defRPr>
            </a:lvl1pPr>
          </a:lstStyle>
          <a:p>
            <a:fld id="{575A9EEA-6418-4B44-A9AC-95AE572264F6}" type="slidenum">
              <a:rPr lang="zh-CN" altLang="en-US" smtClean="0"/>
              <a:pPr/>
              <a:t>‹#›</a:t>
            </a:fld>
            <a:endParaRPr lang="zh-CN" altLang="en-US"/>
          </a:p>
        </p:txBody>
      </p:sp>
    </p:spTree>
    <p:extLst>
      <p:ext uri="{BB962C8B-B14F-4D97-AF65-F5344CB8AC3E}">
        <p14:creationId xmlns:p14="http://schemas.microsoft.com/office/powerpoint/2010/main" val="2167738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内页版式3">
    <p:spTree>
      <p:nvGrpSpPr>
        <p:cNvPr id="1" name=""/>
        <p:cNvGrpSpPr/>
        <p:nvPr/>
      </p:nvGrpSpPr>
      <p:grpSpPr>
        <a:xfrm>
          <a:off x="0" y="0"/>
          <a:ext cx="0" cy="0"/>
          <a:chOff x="0" y="0"/>
          <a:chExt cx="0" cy="0"/>
        </a:xfrm>
      </p:grpSpPr>
      <p:sp>
        <p:nvSpPr>
          <p:cNvPr id="2" name="标题 1"/>
          <p:cNvSpPr>
            <a:spLocks noGrp="1"/>
          </p:cNvSpPr>
          <p:nvPr>
            <p:ph type="title"/>
          </p:nvPr>
        </p:nvSpPr>
        <p:spPr>
          <a:xfrm>
            <a:off x="381368" y="263408"/>
            <a:ext cx="8940432" cy="657713"/>
          </a:xfrm>
          <a:prstGeom prst="rect">
            <a:avLst/>
          </a:prstGeom>
        </p:spPr>
        <p:txBody>
          <a:bodyPr anchor="ctr">
            <a:normAutofit/>
          </a:bodyPr>
          <a:lstStyle>
            <a:lvl1pPr>
              <a:lnSpc>
                <a:spcPct val="100000"/>
              </a:lnSpc>
              <a:defRPr sz="3200">
                <a:solidFill>
                  <a:schemeClr val="tx2"/>
                </a:solidFill>
              </a:defRPr>
            </a:lvl1pPr>
          </a:lstStyle>
          <a:p>
            <a:r>
              <a:rPr lang="en-US" altLang="zh-CN"/>
              <a:t>Click to edit Master title style</a:t>
            </a:r>
            <a:endParaRPr lang="zh-CN" altLang="en-US" dirty="0"/>
          </a:p>
        </p:txBody>
      </p:sp>
      <p:sp>
        <p:nvSpPr>
          <p:cNvPr id="5" name="内容占位符 4"/>
          <p:cNvSpPr>
            <a:spLocks noGrp="1"/>
          </p:cNvSpPr>
          <p:nvPr>
            <p:ph sz="quarter" idx="10"/>
          </p:nvPr>
        </p:nvSpPr>
        <p:spPr>
          <a:xfrm>
            <a:off x="381368" y="1142440"/>
            <a:ext cx="11429264" cy="4991454"/>
          </a:xfrm>
          <a:prstGeom prst="rect">
            <a:avLst/>
          </a:prstGeom>
        </p:spPr>
        <p:txBody>
          <a:bodyPr>
            <a:normAutofit/>
          </a:bodyPr>
          <a:lstStyle>
            <a:lvl1pPr>
              <a:lnSpc>
                <a:spcPct val="120000"/>
              </a:lnSpc>
              <a:defRPr sz="2500">
                <a:solidFill>
                  <a:schemeClr val="accent2"/>
                </a:solidFill>
              </a:defRPr>
            </a:lvl1pPr>
            <a:lvl2pPr>
              <a:lnSpc>
                <a:spcPct val="120000"/>
              </a:lnSpc>
              <a:defRPr sz="2117">
                <a:solidFill>
                  <a:schemeClr val="accent2"/>
                </a:solidFill>
              </a:defRPr>
            </a:lvl2pPr>
            <a:lvl3pPr>
              <a:lnSpc>
                <a:spcPct val="120000"/>
              </a:lnSpc>
              <a:defRPr sz="1905">
                <a:solidFill>
                  <a:schemeClr val="accent2"/>
                </a:solidFill>
              </a:defRPr>
            </a:lvl3pPr>
            <a:lvl4pPr>
              <a:lnSpc>
                <a:spcPct val="120000"/>
              </a:lnSpc>
              <a:defRPr sz="1693">
                <a:solidFill>
                  <a:schemeClr val="accent2"/>
                </a:solidFill>
              </a:defRPr>
            </a:lvl4pPr>
            <a:lvl5pPr>
              <a:lnSpc>
                <a:spcPct val="120000"/>
              </a:lnSpc>
              <a:defRPr sz="1693">
                <a:solidFill>
                  <a:schemeClr val="accent2"/>
                </a:solidFill>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dirty="0"/>
          </a:p>
        </p:txBody>
      </p:sp>
      <p:sp>
        <p:nvSpPr>
          <p:cNvPr id="3" name="矩形 2">
            <a:extLst>
              <a:ext uri="{FF2B5EF4-FFF2-40B4-BE49-F238E27FC236}">
                <a16:creationId xmlns:a16="http://schemas.microsoft.com/office/drawing/2014/main" id="{95F2A3FF-349C-4A77-B4E4-30B91612AF58}"/>
              </a:ext>
            </a:extLst>
          </p:cNvPr>
          <p:cNvSpPr/>
          <p:nvPr/>
        </p:nvSpPr>
        <p:spPr>
          <a:xfrm>
            <a:off x="-1" y="311884"/>
            <a:ext cx="360363" cy="560759"/>
          </a:xfrm>
          <a:prstGeom prst="rect">
            <a:avLst/>
          </a:prstGeom>
          <a:gradFill>
            <a:gsLst>
              <a:gs pos="100000">
                <a:schemeClr val="accent4"/>
              </a:gs>
              <a:gs pos="62000">
                <a:schemeClr val="tx2"/>
              </a:gs>
            </a:gsLst>
            <a:lin ang="2700000" scaled="0"/>
          </a:gradFill>
          <a:ln w="12700" cap="flat" cmpd="sng" algn="ctr">
            <a:noFill/>
            <a:prstDash val="solid"/>
            <a:miter lim="800000"/>
          </a:ln>
          <a:effectLst/>
        </p:spPr>
        <p:txBody>
          <a:bodyPr rtlCol="0" anchor="ctr"/>
          <a:lstStyle/>
          <a:p>
            <a:pPr algn="just"/>
            <a:endParaRPr lang="zh-CN" altLang="en-US" dirty="0">
              <a:solidFill>
                <a:schemeClr val="tx2"/>
              </a:solidFill>
            </a:endParaRPr>
          </a:p>
        </p:txBody>
      </p:sp>
      <p:pic>
        <p:nvPicPr>
          <p:cNvPr id="8" name="图片 7">
            <a:extLst>
              <a:ext uri="{FF2B5EF4-FFF2-40B4-BE49-F238E27FC236}">
                <a16:creationId xmlns:a16="http://schemas.microsoft.com/office/drawing/2014/main" id="{C4D43C20-4F27-4C91-AEAA-CF5C31A8075D}"/>
              </a:ext>
            </a:extLst>
          </p:cNvPr>
          <p:cNvPicPr>
            <a:picLocks noChangeAspect="1"/>
          </p:cNvPicPr>
          <p:nvPr/>
        </p:nvPicPr>
        <p:blipFill rotWithShape="1">
          <a:blip r:embed="rId2" cstate="print"/>
          <a:srcRect l="74359" r="1346"/>
          <a:stretch/>
        </p:blipFill>
        <p:spPr>
          <a:xfrm>
            <a:off x="8870172" y="360363"/>
            <a:ext cx="3002280" cy="411617"/>
          </a:xfrm>
          <a:prstGeom prst="rect">
            <a:avLst/>
          </a:prstGeom>
        </p:spPr>
      </p:pic>
      <p:sp>
        <p:nvSpPr>
          <p:cNvPr id="9" name="矩形 8">
            <a:extLst>
              <a:ext uri="{FF2B5EF4-FFF2-40B4-BE49-F238E27FC236}">
                <a16:creationId xmlns:a16="http://schemas.microsoft.com/office/drawing/2014/main" id="{66616902-5391-4A6F-829E-AD2830E6904C}"/>
              </a:ext>
            </a:extLst>
          </p:cNvPr>
          <p:cNvSpPr/>
          <p:nvPr/>
        </p:nvSpPr>
        <p:spPr>
          <a:xfrm>
            <a:off x="360362" y="6446383"/>
            <a:ext cx="11460164" cy="411617"/>
          </a:xfrm>
          <a:prstGeom prst="rect">
            <a:avLst/>
          </a:prstGeom>
          <a:solidFill>
            <a:schemeClr val="tx2"/>
          </a:solidFill>
          <a:ln w="12700" cap="flat" cmpd="sng" algn="ctr">
            <a:noFill/>
            <a:prstDash val="solid"/>
            <a:miter lim="800000"/>
          </a:ln>
          <a:effectLst/>
        </p:spPr>
        <p:txBody>
          <a:bodyPr rtlCol="0" anchor="ctr"/>
          <a:lstStyle/>
          <a:p>
            <a:pPr algn="just"/>
            <a:endParaRPr lang="zh-CN" altLang="en-US" dirty="0">
              <a:solidFill>
                <a:schemeClr val="tx2"/>
              </a:solidFill>
            </a:endParaRPr>
          </a:p>
        </p:txBody>
      </p:sp>
      <p:sp>
        <p:nvSpPr>
          <p:cNvPr id="10" name="文本框 9">
            <a:extLst>
              <a:ext uri="{FF2B5EF4-FFF2-40B4-BE49-F238E27FC236}">
                <a16:creationId xmlns:a16="http://schemas.microsoft.com/office/drawing/2014/main" id="{7DC35A62-787F-4D0F-902F-C6A602FEBB80}"/>
              </a:ext>
            </a:extLst>
          </p:cNvPr>
          <p:cNvSpPr txBox="1"/>
          <p:nvPr/>
        </p:nvSpPr>
        <p:spPr>
          <a:xfrm>
            <a:off x="10118489" y="6484482"/>
            <a:ext cx="1692143" cy="338554"/>
          </a:xfrm>
          <a:prstGeom prst="rect">
            <a:avLst/>
          </a:prstGeom>
          <a:noFill/>
        </p:spPr>
        <p:txBody>
          <a:bodyPr wrap="square" rtlCol="0" anchor="ctr">
            <a:spAutoFit/>
          </a:bodyPr>
          <a:lstStyle/>
          <a:p>
            <a:pPr algn="ctr"/>
            <a:r>
              <a:rPr lang="en-US" altLang="zh-CN" sz="1600" i="1" dirty="0">
                <a:solidFill>
                  <a:schemeClr val="bg1"/>
                </a:solidFill>
              </a:rPr>
              <a:t>www.sjtu.edu.cn </a:t>
            </a:r>
            <a:endParaRPr lang="zh-CN" altLang="en-US" sz="1400" i="1" dirty="0">
              <a:solidFill>
                <a:schemeClr val="bg1"/>
              </a:solidFill>
            </a:endParaRPr>
          </a:p>
        </p:txBody>
      </p:sp>
      <p:sp>
        <p:nvSpPr>
          <p:cNvPr id="11" name="文本框 10">
            <a:extLst>
              <a:ext uri="{FF2B5EF4-FFF2-40B4-BE49-F238E27FC236}">
                <a16:creationId xmlns:a16="http://schemas.microsoft.com/office/drawing/2014/main" id="{7530E292-1289-47A7-B19B-DBEC054F4388}"/>
              </a:ext>
            </a:extLst>
          </p:cNvPr>
          <p:cNvSpPr txBox="1"/>
          <p:nvPr/>
        </p:nvSpPr>
        <p:spPr>
          <a:xfrm>
            <a:off x="360364" y="6497182"/>
            <a:ext cx="2223180" cy="338554"/>
          </a:xfrm>
          <a:prstGeom prst="rect">
            <a:avLst/>
          </a:prstGeom>
          <a:noFill/>
        </p:spPr>
        <p:txBody>
          <a:bodyPr wrap="square" rtlCol="0" anchor="ctr">
            <a:spAutoFit/>
          </a:bodyPr>
          <a:lstStyle/>
          <a:p>
            <a:pPr algn="ctr"/>
            <a:r>
              <a:rPr lang="zh-CN" altLang="en-US" sz="1600" dirty="0">
                <a:solidFill>
                  <a:schemeClr val="bg1"/>
                </a:solidFill>
              </a:rPr>
              <a:t>饮水思源   爱国荣校</a:t>
            </a:r>
          </a:p>
        </p:txBody>
      </p:sp>
    </p:spTree>
    <p:extLst>
      <p:ext uri="{BB962C8B-B14F-4D97-AF65-F5344CB8AC3E}">
        <p14:creationId xmlns:p14="http://schemas.microsoft.com/office/powerpoint/2010/main" val="3683669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过渡页1">
    <p:spTree>
      <p:nvGrpSpPr>
        <p:cNvPr id="1" name=""/>
        <p:cNvGrpSpPr/>
        <p:nvPr/>
      </p:nvGrpSpPr>
      <p:grpSpPr>
        <a:xfrm>
          <a:off x="0" y="0"/>
          <a:ext cx="0" cy="0"/>
          <a:chOff x="0" y="0"/>
          <a:chExt cx="0" cy="0"/>
        </a:xfrm>
      </p:grpSpPr>
      <p:sp>
        <p:nvSpPr>
          <p:cNvPr id="13" name="标题 1">
            <a:extLst>
              <a:ext uri="{FF2B5EF4-FFF2-40B4-BE49-F238E27FC236}">
                <a16:creationId xmlns:a16="http://schemas.microsoft.com/office/drawing/2014/main" id="{2BE1FDF5-4923-43E1-8950-8527649FE6EB}"/>
              </a:ext>
            </a:extLst>
          </p:cNvPr>
          <p:cNvSpPr>
            <a:spLocks noGrp="1"/>
          </p:cNvSpPr>
          <p:nvPr>
            <p:ph type="title" hasCustomPrompt="1"/>
          </p:nvPr>
        </p:nvSpPr>
        <p:spPr>
          <a:xfrm>
            <a:off x="1439862" y="1355320"/>
            <a:ext cx="8796337" cy="1060855"/>
          </a:xfrm>
          <a:prstGeom prst="rect">
            <a:avLst/>
          </a:prstGeom>
          <a:noFill/>
          <a:effectLst/>
        </p:spPr>
        <p:txBody>
          <a:bodyPr anchor="ctr">
            <a:noAutofit/>
          </a:bodyPr>
          <a:lstStyle>
            <a:lvl1pPr algn="l">
              <a:lnSpc>
                <a:spcPct val="100000"/>
              </a:lnSpc>
              <a:defRPr sz="6000" b="0">
                <a:solidFill>
                  <a:schemeClr val="tx2"/>
                </a:solidFill>
                <a:effectLst/>
              </a:defRPr>
            </a:lvl1pPr>
          </a:lstStyle>
          <a:p>
            <a:r>
              <a:rPr lang="zh-CN" altLang="en-US" dirty="0"/>
              <a:t>单击此处编辑标题样式</a:t>
            </a:r>
          </a:p>
        </p:txBody>
      </p:sp>
      <p:pic>
        <p:nvPicPr>
          <p:cNvPr id="15" name="图片 14">
            <a:extLst>
              <a:ext uri="{FF2B5EF4-FFF2-40B4-BE49-F238E27FC236}">
                <a16:creationId xmlns:a16="http://schemas.microsoft.com/office/drawing/2014/main" id="{5FD0C4E5-D655-41D1-8AC5-975561F1C627}"/>
              </a:ext>
            </a:extLst>
          </p:cNvPr>
          <p:cNvPicPr>
            <a:picLocks noChangeAspect="1"/>
          </p:cNvPicPr>
          <p:nvPr/>
        </p:nvPicPr>
        <p:blipFill rotWithShape="1">
          <a:blip r:embed="rId2" cstate="print"/>
          <a:srcRect r="1346"/>
          <a:stretch/>
        </p:blipFill>
        <p:spPr>
          <a:xfrm>
            <a:off x="516" y="5781221"/>
            <a:ext cx="12191484" cy="411617"/>
          </a:xfrm>
          <a:prstGeom prst="rect">
            <a:avLst/>
          </a:prstGeom>
        </p:spPr>
      </p:pic>
      <p:sp>
        <p:nvSpPr>
          <p:cNvPr id="16" name="矩形 15">
            <a:extLst>
              <a:ext uri="{FF2B5EF4-FFF2-40B4-BE49-F238E27FC236}">
                <a16:creationId xmlns:a16="http://schemas.microsoft.com/office/drawing/2014/main" id="{EDD1933B-16C3-4999-98BD-F73EBEC916D2}"/>
              </a:ext>
            </a:extLst>
          </p:cNvPr>
          <p:cNvSpPr/>
          <p:nvPr/>
        </p:nvSpPr>
        <p:spPr>
          <a:xfrm>
            <a:off x="0" y="1523797"/>
            <a:ext cx="360363" cy="723900"/>
          </a:xfrm>
          <a:prstGeom prst="rect">
            <a:avLst/>
          </a:prstGeom>
          <a:gradFill>
            <a:gsLst>
              <a:gs pos="100000">
                <a:schemeClr val="accent4"/>
              </a:gs>
              <a:gs pos="62000">
                <a:schemeClr val="tx2"/>
              </a:gs>
            </a:gsLst>
            <a:lin ang="2700000" scaled="0"/>
          </a:gradFill>
          <a:ln w="12700" cap="flat" cmpd="sng" algn="ctr">
            <a:noFill/>
            <a:prstDash val="solid"/>
            <a:miter lim="800000"/>
          </a:ln>
          <a:effectLst/>
        </p:spPr>
        <p:txBody>
          <a:bodyPr rtlCol="0" anchor="ctr"/>
          <a:lstStyle/>
          <a:p>
            <a:pPr algn="just"/>
            <a:endParaRPr lang="zh-CN" altLang="en-US" dirty="0">
              <a:solidFill>
                <a:schemeClr val="tx2"/>
              </a:solidFill>
            </a:endParaRPr>
          </a:p>
        </p:txBody>
      </p:sp>
    </p:spTree>
    <p:extLst>
      <p:ext uri="{BB962C8B-B14F-4D97-AF65-F5344CB8AC3E}">
        <p14:creationId xmlns:p14="http://schemas.microsoft.com/office/powerpoint/2010/main" val="3005794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过渡页2">
    <p:spTree>
      <p:nvGrpSpPr>
        <p:cNvPr id="1" name=""/>
        <p:cNvGrpSpPr/>
        <p:nvPr/>
      </p:nvGrpSpPr>
      <p:grpSpPr>
        <a:xfrm>
          <a:off x="0" y="0"/>
          <a:ext cx="0" cy="0"/>
          <a:chOff x="0" y="0"/>
          <a:chExt cx="0" cy="0"/>
        </a:xfrm>
      </p:grpSpPr>
      <p:pic>
        <p:nvPicPr>
          <p:cNvPr id="3" name="图片 2" descr="图片包含 建筑物, 圆屋顶, 地板&#10;&#10;描述已自动生成">
            <a:extLst>
              <a:ext uri="{FF2B5EF4-FFF2-40B4-BE49-F238E27FC236}">
                <a16:creationId xmlns:a16="http://schemas.microsoft.com/office/drawing/2014/main" id="{B94F3640-73A4-452A-B43A-9C6BC3DA0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4" name="矩形 3">
            <a:extLst>
              <a:ext uri="{FF2B5EF4-FFF2-40B4-BE49-F238E27FC236}">
                <a16:creationId xmlns:a16="http://schemas.microsoft.com/office/drawing/2014/main" id="{1E81BD90-8A64-4ED5-A552-F6BD597FB9AE}"/>
              </a:ext>
            </a:extLst>
          </p:cNvPr>
          <p:cNvSpPr/>
          <p:nvPr/>
        </p:nvSpPr>
        <p:spPr>
          <a:xfrm rot="16200000">
            <a:off x="6051000" y="-2616750"/>
            <a:ext cx="90000" cy="12192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图片占位符 33">
            <a:extLst>
              <a:ext uri="{FF2B5EF4-FFF2-40B4-BE49-F238E27FC236}">
                <a16:creationId xmlns:a16="http://schemas.microsoft.com/office/drawing/2014/main" id="{6E06DE62-527A-47C4-87BF-FFC53A66E78B}"/>
              </a:ext>
            </a:extLst>
          </p:cNvPr>
          <p:cNvSpPr>
            <a:spLocks noGrp="1"/>
          </p:cNvSpPr>
          <p:nvPr>
            <p:ph type="pic" sz="quarter" idx="10"/>
          </p:nvPr>
        </p:nvSpPr>
        <p:spPr>
          <a:xfrm>
            <a:off x="0" y="-19050"/>
            <a:ext cx="12192000" cy="3442348"/>
          </a:xfrm>
          <a:prstGeom prst="rect">
            <a:avLst/>
          </a:prstGeom>
        </p:spPr>
        <p:txBody>
          <a:bodyPr/>
          <a:lstStyle/>
          <a:p>
            <a:r>
              <a:rPr lang="en-US" altLang="zh-CN"/>
              <a:t>Click icon to add picture</a:t>
            </a:r>
            <a:endParaRPr lang="zh-CN" altLang="en-US" dirty="0"/>
          </a:p>
        </p:txBody>
      </p:sp>
      <p:sp>
        <p:nvSpPr>
          <p:cNvPr id="6" name="标题 13">
            <a:extLst>
              <a:ext uri="{FF2B5EF4-FFF2-40B4-BE49-F238E27FC236}">
                <a16:creationId xmlns:a16="http://schemas.microsoft.com/office/drawing/2014/main" id="{028BE167-9388-4F73-B56C-D2C5AA5DAD6C}"/>
              </a:ext>
            </a:extLst>
          </p:cNvPr>
          <p:cNvSpPr>
            <a:spLocks noGrp="1"/>
          </p:cNvSpPr>
          <p:nvPr>
            <p:ph type="title"/>
          </p:nvPr>
        </p:nvSpPr>
        <p:spPr>
          <a:xfrm>
            <a:off x="4654075" y="3047028"/>
            <a:ext cx="6489700" cy="775349"/>
          </a:xfrm>
          <a:prstGeom prst="rect">
            <a:avLst/>
          </a:prstGeom>
          <a:solidFill>
            <a:schemeClr val="bg1"/>
          </a:solidFill>
          <a:effectLst>
            <a:outerShdw blurRad="50800" dist="38100" dir="2700000" algn="tl" rotWithShape="0">
              <a:prstClr val="black">
                <a:alpha val="40000"/>
              </a:prstClr>
            </a:outerShdw>
          </a:effectLst>
        </p:spPr>
        <p:txBody>
          <a:bodyPr anchor="ctr"/>
          <a:lstStyle>
            <a:lvl1pPr algn="ctr">
              <a:defRPr sz="4000" b="1">
                <a:solidFill>
                  <a:schemeClr val="tx2"/>
                </a:solidFill>
              </a:defRPr>
            </a:lvl1pPr>
          </a:lstStyle>
          <a:p>
            <a:r>
              <a:rPr lang="en-US" altLang="zh-CN"/>
              <a:t>Click to edit Master title style</a:t>
            </a:r>
            <a:endParaRPr lang="zh-CN" altLang="en-US" dirty="0"/>
          </a:p>
        </p:txBody>
      </p:sp>
      <p:pic>
        <p:nvPicPr>
          <p:cNvPr id="7" name="图片 6">
            <a:extLst>
              <a:ext uri="{FF2B5EF4-FFF2-40B4-BE49-F238E27FC236}">
                <a16:creationId xmlns:a16="http://schemas.microsoft.com/office/drawing/2014/main" id="{7B04C2BD-8375-4CA5-A006-B014FC0FB530}"/>
              </a:ext>
            </a:extLst>
          </p:cNvPr>
          <p:cNvPicPr>
            <a:picLocks noChangeAspect="1"/>
          </p:cNvPicPr>
          <p:nvPr/>
        </p:nvPicPr>
        <p:blipFill rotWithShape="1">
          <a:blip r:embed="rId3" cstate="print"/>
          <a:srcRect r="1346"/>
          <a:stretch/>
        </p:blipFill>
        <p:spPr>
          <a:xfrm>
            <a:off x="516" y="6041797"/>
            <a:ext cx="12166903" cy="411617"/>
          </a:xfrm>
          <a:prstGeom prst="rect">
            <a:avLst/>
          </a:prstGeom>
        </p:spPr>
      </p:pic>
      <p:sp>
        <p:nvSpPr>
          <p:cNvPr id="8" name="文本占位符 38">
            <a:extLst>
              <a:ext uri="{FF2B5EF4-FFF2-40B4-BE49-F238E27FC236}">
                <a16:creationId xmlns:a16="http://schemas.microsoft.com/office/drawing/2014/main" id="{E32F64F0-3B16-41D3-A21E-C57551DE700E}"/>
              </a:ext>
            </a:extLst>
          </p:cNvPr>
          <p:cNvSpPr>
            <a:spLocks noGrp="1"/>
          </p:cNvSpPr>
          <p:nvPr>
            <p:ph type="body" sz="quarter" idx="11"/>
          </p:nvPr>
        </p:nvSpPr>
        <p:spPr>
          <a:xfrm>
            <a:off x="4654075" y="4054685"/>
            <a:ext cx="6489700" cy="1534265"/>
          </a:xfrm>
          <a:prstGeom prst="rect">
            <a:avLst/>
          </a:prstGeom>
        </p:spPr>
        <p:txBody>
          <a:bodyPr/>
          <a:lstStyle>
            <a:lvl1pPr marL="0" indent="0" algn="just">
              <a:lnSpc>
                <a:spcPct val="130000"/>
              </a:lnSpc>
              <a:buNone/>
              <a:defRPr sz="2200">
                <a:solidFill>
                  <a:schemeClr val="accent2"/>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ltLang="zh-CN"/>
              <a:t>Click to edit Master text styles</a:t>
            </a:r>
          </a:p>
        </p:txBody>
      </p:sp>
    </p:spTree>
    <p:extLst>
      <p:ext uri="{BB962C8B-B14F-4D97-AF65-F5344CB8AC3E}">
        <p14:creationId xmlns:p14="http://schemas.microsoft.com/office/powerpoint/2010/main" val="438928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封底1">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DFAE37BE-F1B1-4D9C-A3B6-56648BA1CF1D}"/>
              </a:ext>
            </a:extLst>
          </p:cNvPr>
          <p:cNvCxnSpPr/>
          <p:nvPr/>
        </p:nvCxnSpPr>
        <p:spPr>
          <a:xfrm>
            <a:off x="304800" y="3429000"/>
            <a:ext cx="2197510" cy="0"/>
          </a:xfrm>
          <a:prstGeom prst="line">
            <a:avLst/>
          </a:prstGeom>
          <a:noFill/>
          <a:ln w="6350" cap="flat" cmpd="sng" algn="ctr">
            <a:solidFill>
              <a:srgbClr val="FFFFFF"/>
            </a:solidFill>
            <a:prstDash val="solid"/>
            <a:miter lim="800000"/>
          </a:ln>
          <a:effectLst/>
        </p:spPr>
      </p:cxnSp>
      <p:cxnSp>
        <p:nvCxnSpPr>
          <p:cNvPr id="11" name="直接连接符 10">
            <a:extLst>
              <a:ext uri="{FF2B5EF4-FFF2-40B4-BE49-F238E27FC236}">
                <a16:creationId xmlns:a16="http://schemas.microsoft.com/office/drawing/2014/main" id="{F501B036-7786-46C7-98A8-6857014E016B}"/>
              </a:ext>
            </a:extLst>
          </p:cNvPr>
          <p:cNvCxnSpPr/>
          <p:nvPr/>
        </p:nvCxnSpPr>
        <p:spPr>
          <a:xfrm>
            <a:off x="9689690" y="3429000"/>
            <a:ext cx="2197510" cy="0"/>
          </a:xfrm>
          <a:prstGeom prst="line">
            <a:avLst/>
          </a:prstGeom>
          <a:noFill/>
          <a:ln w="6350" cap="flat" cmpd="sng" algn="ctr">
            <a:solidFill>
              <a:srgbClr val="FFFFFF"/>
            </a:solidFill>
            <a:prstDash val="solid"/>
            <a:miter lim="800000"/>
          </a:ln>
          <a:effectLst/>
        </p:spPr>
      </p:cxnSp>
      <p:sp>
        <p:nvSpPr>
          <p:cNvPr id="13" name="文本占位符 31">
            <a:extLst>
              <a:ext uri="{FF2B5EF4-FFF2-40B4-BE49-F238E27FC236}">
                <a16:creationId xmlns:a16="http://schemas.microsoft.com/office/drawing/2014/main" id="{947A5DF3-60A2-4866-9A4F-599F80ED898E}"/>
              </a:ext>
            </a:extLst>
          </p:cNvPr>
          <p:cNvSpPr txBox="1">
            <a:spLocks/>
          </p:cNvSpPr>
          <p:nvPr/>
        </p:nvSpPr>
        <p:spPr>
          <a:xfrm>
            <a:off x="2555162" y="3129756"/>
            <a:ext cx="7081677" cy="598488"/>
          </a:xfrm>
          <a:prstGeom prst="rect">
            <a:avLst/>
          </a:prstGeom>
        </p:spPr>
        <p:txBody>
          <a:bodyPr anchor="ctr"/>
          <a:lstStyle>
            <a:lvl1pPr marL="0" indent="0" algn="ctr" defTabSz="967710" rtl="0" eaLnBrk="1" latinLnBrk="0" hangingPunct="1">
              <a:lnSpc>
                <a:spcPct val="100000"/>
              </a:lnSpc>
              <a:spcBef>
                <a:spcPts val="1058"/>
              </a:spcBef>
              <a:buFontTx/>
              <a:buNone/>
              <a:defRPr sz="6000" b="1" kern="1200" spc="600">
                <a:solidFill>
                  <a:schemeClr val="bg1"/>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pPr marL="0" marR="0" lvl="0" indent="0" algn="ctr" defTabSz="967710" rtl="0" eaLnBrk="1" fontAlgn="auto" latinLnBrk="0" hangingPunct="1">
              <a:lnSpc>
                <a:spcPct val="100000"/>
              </a:lnSpc>
              <a:spcBef>
                <a:spcPts val="1058"/>
              </a:spcBef>
              <a:spcAft>
                <a:spcPts val="0"/>
              </a:spcAft>
              <a:buClrTx/>
              <a:buSzTx/>
              <a:buFontTx/>
              <a:buNone/>
              <a:tabLst/>
              <a:defRPr/>
            </a:pPr>
            <a:endParaRPr kumimoji="0" lang="zh-CN" altLang="en-US" sz="6000" b="1" i="0" u="none" strike="noStrike" kern="1200" cap="none" spc="600" normalizeH="0" baseline="0" noProof="0" dirty="0">
              <a:ln>
                <a:noFill/>
              </a:ln>
              <a:solidFill>
                <a:srgbClr val="FFFFFF"/>
              </a:solidFill>
              <a:effectLst/>
              <a:uLnTx/>
              <a:uFillTx/>
              <a:latin typeface="Arial"/>
              <a:ea typeface="微软雅黑"/>
              <a:cs typeface="+mn-cs"/>
            </a:endParaRPr>
          </a:p>
        </p:txBody>
      </p:sp>
      <p:pic>
        <p:nvPicPr>
          <p:cNvPr id="16" name="图片 15" descr="文本&#10;&#10;描述已自动生成">
            <a:extLst>
              <a:ext uri="{FF2B5EF4-FFF2-40B4-BE49-F238E27FC236}">
                <a16:creationId xmlns:a16="http://schemas.microsoft.com/office/drawing/2014/main" id="{F48AE7D4-DFEE-4825-B27E-30333F4A9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5242" y="806450"/>
            <a:ext cx="3841516" cy="2692400"/>
          </a:xfrm>
          <a:prstGeom prst="rect">
            <a:avLst/>
          </a:prstGeom>
        </p:spPr>
      </p:pic>
      <p:sp>
        <p:nvSpPr>
          <p:cNvPr id="17" name="标题 1">
            <a:extLst>
              <a:ext uri="{FF2B5EF4-FFF2-40B4-BE49-F238E27FC236}">
                <a16:creationId xmlns:a16="http://schemas.microsoft.com/office/drawing/2014/main" id="{04CF1101-69DB-4A33-A9E2-33249567E39A}"/>
              </a:ext>
            </a:extLst>
          </p:cNvPr>
          <p:cNvSpPr>
            <a:spLocks noGrp="1"/>
          </p:cNvSpPr>
          <p:nvPr>
            <p:ph type="title" hasCustomPrompt="1"/>
          </p:nvPr>
        </p:nvSpPr>
        <p:spPr>
          <a:xfrm>
            <a:off x="2351313" y="3700057"/>
            <a:ext cx="7561943" cy="1060855"/>
          </a:xfrm>
          <a:prstGeom prst="rect">
            <a:avLst/>
          </a:prstGeom>
          <a:noFill/>
          <a:effectLst/>
        </p:spPr>
        <p:txBody>
          <a:bodyPr anchor="ctr">
            <a:noAutofit/>
          </a:bodyPr>
          <a:lstStyle>
            <a:lvl1pPr algn="ctr">
              <a:lnSpc>
                <a:spcPct val="100000"/>
              </a:lnSpc>
              <a:defRPr sz="4000" b="0">
                <a:solidFill>
                  <a:schemeClr val="tx2"/>
                </a:solidFill>
                <a:effectLst/>
              </a:defRPr>
            </a:lvl1pPr>
          </a:lstStyle>
          <a:p>
            <a:r>
              <a:rPr lang="zh-CN" altLang="en-US" dirty="0"/>
              <a:t>单击此处编辑标题样式</a:t>
            </a:r>
          </a:p>
        </p:txBody>
      </p:sp>
      <p:sp>
        <p:nvSpPr>
          <p:cNvPr id="19" name="文本框 18">
            <a:extLst>
              <a:ext uri="{FF2B5EF4-FFF2-40B4-BE49-F238E27FC236}">
                <a16:creationId xmlns:a16="http://schemas.microsoft.com/office/drawing/2014/main" id="{7CE687FC-3BE9-4FBA-A63F-1E81331F6D34}"/>
              </a:ext>
            </a:extLst>
          </p:cNvPr>
          <p:cNvSpPr txBox="1"/>
          <p:nvPr/>
        </p:nvSpPr>
        <p:spPr>
          <a:xfrm>
            <a:off x="10118489" y="6338955"/>
            <a:ext cx="1692143" cy="338554"/>
          </a:xfrm>
          <a:prstGeom prst="rect">
            <a:avLst/>
          </a:prstGeom>
          <a:noFill/>
        </p:spPr>
        <p:txBody>
          <a:bodyPr wrap="square" rtlCol="0" anchor="ctr">
            <a:spAutoFit/>
          </a:bodyPr>
          <a:lstStyle/>
          <a:p>
            <a:r>
              <a:rPr lang="en-US" altLang="zh-CN" sz="1600" i="1" dirty="0">
                <a:solidFill>
                  <a:schemeClr val="bg1">
                    <a:lumMod val="65000"/>
                  </a:schemeClr>
                </a:solidFill>
              </a:rPr>
              <a:t>www.sjtu.edu.cn </a:t>
            </a:r>
            <a:endParaRPr lang="zh-CN" altLang="en-US" sz="1400" i="1" dirty="0">
              <a:solidFill>
                <a:schemeClr val="bg1">
                  <a:lumMod val="65000"/>
                </a:schemeClr>
              </a:solidFill>
            </a:endParaRPr>
          </a:p>
        </p:txBody>
      </p:sp>
      <p:sp>
        <p:nvSpPr>
          <p:cNvPr id="20" name="文本框 19">
            <a:extLst>
              <a:ext uri="{FF2B5EF4-FFF2-40B4-BE49-F238E27FC236}">
                <a16:creationId xmlns:a16="http://schemas.microsoft.com/office/drawing/2014/main" id="{25A3466E-5ED7-4191-A258-206517395BA4}"/>
              </a:ext>
            </a:extLst>
          </p:cNvPr>
          <p:cNvSpPr txBox="1"/>
          <p:nvPr/>
        </p:nvSpPr>
        <p:spPr>
          <a:xfrm>
            <a:off x="360364" y="6338955"/>
            <a:ext cx="2223180" cy="338554"/>
          </a:xfrm>
          <a:prstGeom prst="rect">
            <a:avLst/>
          </a:prstGeom>
          <a:noFill/>
        </p:spPr>
        <p:txBody>
          <a:bodyPr wrap="square" rtlCol="0" anchor="ctr">
            <a:spAutoFit/>
          </a:bodyPr>
          <a:lstStyle/>
          <a:p>
            <a:r>
              <a:rPr lang="zh-CN" altLang="en-US" sz="1600" dirty="0">
                <a:solidFill>
                  <a:schemeClr val="bg1">
                    <a:lumMod val="65000"/>
                  </a:schemeClr>
                </a:solidFill>
              </a:rPr>
              <a:t>饮水思源   爱国荣校</a:t>
            </a:r>
          </a:p>
        </p:txBody>
      </p:sp>
      <p:cxnSp>
        <p:nvCxnSpPr>
          <p:cNvPr id="21" name="直接连接符 20">
            <a:extLst>
              <a:ext uri="{FF2B5EF4-FFF2-40B4-BE49-F238E27FC236}">
                <a16:creationId xmlns:a16="http://schemas.microsoft.com/office/drawing/2014/main" id="{E1DA9E16-0FEA-4E2C-8CE1-B167730F1777}"/>
              </a:ext>
            </a:extLst>
          </p:cNvPr>
          <p:cNvCxnSpPr>
            <a:cxnSpLocks/>
          </p:cNvCxnSpPr>
          <p:nvPr/>
        </p:nvCxnSpPr>
        <p:spPr>
          <a:xfrm>
            <a:off x="350837" y="6297613"/>
            <a:ext cx="11460162" cy="0"/>
          </a:xfrm>
          <a:prstGeom prst="line">
            <a:avLst/>
          </a:prstGeom>
          <a:ln>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783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封底2">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DFAE37BE-F1B1-4D9C-A3B6-56648BA1CF1D}"/>
              </a:ext>
            </a:extLst>
          </p:cNvPr>
          <p:cNvCxnSpPr/>
          <p:nvPr/>
        </p:nvCxnSpPr>
        <p:spPr>
          <a:xfrm>
            <a:off x="304800" y="3429000"/>
            <a:ext cx="2197510" cy="0"/>
          </a:xfrm>
          <a:prstGeom prst="line">
            <a:avLst/>
          </a:prstGeom>
          <a:noFill/>
          <a:ln w="6350" cap="flat" cmpd="sng" algn="ctr">
            <a:solidFill>
              <a:srgbClr val="FFFFFF"/>
            </a:solidFill>
            <a:prstDash val="solid"/>
            <a:miter lim="800000"/>
          </a:ln>
          <a:effectLst/>
        </p:spPr>
      </p:cxnSp>
      <p:cxnSp>
        <p:nvCxnSpPr>
          <p:cNvPr id="11" name="直接连接符 10">
            <a:extLst>
              <a:ext uri="{FF2B5EF4-FFF2-40B4-BE49-F238E27FC236}">
                <a16:creationId xmlns:a16="http://schemas.microsoft.com/office/drawing/2014/main" id="{F501B036-7786-46C7-98A8-6857014E016B}"/>
              </a:ext>
            </a:extLst>
          </p:cNvPr>
          <p:cNvCxnSpPr/>
          <p:nvPr/>
        </p:nvCxnSpPr>
        <p:spPr>
          <a:xfrm>
            <a:off x="9689690" y="3429000"/>
            <a:ext cx="2197510" cy="0"/>
          </a:xfrm>
          <a:prstGeom prst="line">
            <a:avLst/>
          </a:prstGeom>
          <a:noFill/>
          <a:ln w="6350" cap="flat" cmpd="sng" algn="ctr">
            <a:solidFill>
              <a:srgbClr val="FFFFFF"/>
            </a:solidFill>
            <a:prstDash val="solid"/>
            <a:miter lim="800000"/>
          </a:ln>
          <a:effectLst/>
        </p:spPr>
      </p:cxnSp>
      <p:sp>
        <p:nvSpPr>
          <p:cNvPr id="13" name="文本占位符 31">
            <a:extLst>
              <a:ext uri="{FF2B5EF4-FFF2-40B4-BE49-F238E27FC236}">
                <a16:creationId xmlns:a16="http://schemas.microsoft.com/office/drawing/2014/main" id="{947A5DF3-60A2-4866-9A4F-599F80ED898E}"/>
              </a:ext>
            </a:extLst>
          </p:cNvPr>
          <p:cNvSpPr txBox="1">
            <a:spLocks/>
          </p:cNvSpPr>
          <p:nvPr/>
        </p:nvSpPr>
        <p:spPr>
          <a:xfrm>
            <a:off x="2555162" y="3129756"/>
            <a:ext cx="7081677" cy="598488"/>
          </a:xfrm>
          <a:prstGeom prst="rect">
            <a:avLst/>
          </a:prstGeom>
        </p:spPr>
        <p:txBody>
          <a:bodyPr anchor="ctr"/>
          <a:lstStyle>
            <a:lvl1pPr marL="0" indent="0" algn="ctr" defTabSz="967710" rtl="0" eaLnBrk="1" latinLnBrk="0" hangingPunct="1">
              <a:lnSpc>
                <a:spcPct val="100000"/>
              </a:lnSpc>
              <a:spcBef>
                <a:spcPts val="1058"/>
              </a:spcBef>
              <a:buFontTx/>
              <a:buNone/>
              <a:defRPr sz="6000" b="1" kern="1200" spc="600">
                <a:solidFill>
                  <a:schemeClr val="bg1"/>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pPr marL="0" marR="0" lvl="0" indent="0" algn="ctr" defTabSz="967710" rtl="0" eaLnBrk="1" fontAlgn="auto" latinLnBrk="0" hangingPunct="1">
              <a:lnSpc>
                <a:spcPct val="100000"/>
              </a:lnSpc>
              <a:spcBef>
                <a:spcPts val="1058"/>
              </a:spcBef>
              <a:spcAft>
                <a:spcPts val="0"/>
              </a:spcAft>
              <a:buClrTx/>
              <a:buSzTx/>
              <a:buFontTx/>
              <a:buNone/>
              <a:tabLst/>
              <a:defRPr/>
            </a:pPr>
            <a:endParaRPr kumimoji="0" lang="zh-CN" altLang="en-US" sz="6000" b="1" i="0" u="none" strike="noStrike" kern="1200" cap="none" spc="600" normalizeH="0" baseline="0" noProof="0" dirty="0">
              <a:ln>
                <a:noFill/>
              </a:ln>
              <a:solidFill>
                <a:srgbClr val="FFFFFF"/>
              </a:solidFill>
              <a:effectLst/>
              <a:uLnTx/>
              <a:uFillTx/>
              <a:latin typeface="Arial"/>
              <a:ea typeface="微软雅黑"/>
              <a:cs typeface="+mn-cs"/>
            </a:endParaRPr>
          </a:p>
        </p:txBody>
      </p:sp>
      <p:sp>
        <p:nvSpPr>
          <p:cNvPr id="19" name="文本框 18">
            <a:extLst>
              <a:ext uri="{FF2B5EF4-FFF2-40B4-BE49-F238E27FC236}">
                <a16:creationId xmlns:a16="http://schemas.microsoft.com/office/drawing/2014/main" id="{7CE687FC-3BE9-4FBA-A63F-1E81331F6D34}"/>
              </a:ext>
            </a:extLst>
          </p:cNvPr>
          <p:cNvSpPr txBox="1"/>
          <p:nvPr/>
        </p:nvSpPr>
        <p:spPr>
          <a:xfrm>
            <a:off x="10118489" y="6338955"/>
            <a:ext cx="1692143" cy="338554"/>
          </a:xfrm>
          <a:prstGeom prst="rect">
            <a:avLst/>
          </a:prstGeom>
          <a:noFill/>
        </p:spPr>
        <p:txBody>
          <a:bodyPr wrap="square" rtlCol="0" anchor="ctr">
            <a:spAutoFit/>
          </a:bodyPr>
          <a:lstStyle/>
          <a:p>
            <a:r>
              <a:rPr lang="en-US" altLang="zh-CN" sz="1600" i="1" dirty="0">
                <a:solidFill>
                  <a:schemeClr val="bg1">
                    <a:lumMod val="65000"/>
                  </a:schemeClr>
                </a:solidFill>
              </a:rPr>
              <a:t>www.sjtu.edu.cn </a:t>
            </a:r>
            <a:endParaRPr lang="zh-CN" altLang="en-US" sz="1400" i="1" dirty="0">
              <a:solidFill>
                <a:schemeClr val="bg1">
                  <a:lumMod val="65000"/>
                </a:schemeClr>
              </a:solidFill>
            </a:endParaRPr>
          </a:p>
        </p:txBody>
      </p:sp>
      <p:sp>
        <p:nvSpPr>
          <p:cNvPr id="20" name="文本框 19">
            <a:extLst>
              <a:ext uri="{FF2B5EF4-FFF2-40B4-BE49-F238E27FC236}">
                <a16:creationId xmlns:a16="http://schemas.microsoft.com/office/drawing/2014/main" id="{25A3466E-5ED7-4191-A258-206517395BA4}"/>
              </a:ext>
            </a:extLst>
          </p:cNvPr>
          <p:cNvSpPr txBox="1"/>
          <p:nvPr/>
        </p:nvSpPr>
        <p:spPr>
          <a:xfrm>
            <a:off x="360364" y="6338955"/>
            <a:ext cx="2223180" cy="338554"/>
          </a:xfrm>
          <a:prstGeom prst="rect">
            <a:avLst/>
          </a:prstGeom>
          <a:noFill/>
        </p:spPr>
        <p:txBody>
          <a:bodyPr wrap="square" rtlCol="0" anchor="ctr">
            <a:spAutoFit/>
          </a:bodyPr>
          <a:lstStyle/>
          <a:p>
            <a:r>
              <a:rPr lang="zh-CN" altLang="en-US" sz="1600" dirty="0">
                <a:solidFill>
                  <a:schemeClr val="bg1">
                    <a:lumMod val="65000"/>
                  </a:schemeClr>
                </a:solidFill>
              </a:rPr>
              <a:t>饮水思源   爱国荣校</a:t>
            </a:r>
          </a:p>
        </p:txBody>
      </p:sp>
      <p:cxnSp>
        <p:nvCxnSpPr>
          <p:cNvPr id="21" name="直接连接符 20">
            <a:extLst>
              <a:ext uri="{FF2B5EF4-FFF2-40B4-BE49-F238E27FC236}">
                <a16:creationId xmlns:a16="http://schemas.microsoft.com/office/drawing/2014/main" id="{E1DA9E16-0FEA-4E2C-8CE1-B167730F1777}"/>
              </a:ext>
            </a:extLst>
          </p:cNvPr>
          <p:cNvCxnSpPr>
            <a:cxnSpLocks/>
          </p:cNvCxnSpPr>
          <p:nvPr/>
        </p:nvCxnSpPr>
        <p:spPr>
          <a:xfrm>
            <a:off x="350837" y="6297613"/>
            <a:ext cx="11460162" cy="0"/>
          </a:xfrm>
          <a:prstGeom prst="line">
            <a:avLst/>
          </a:prstGeom>
          <a:ln>
            <a:gradFill>
              <a:gsLst>
                <a:gs pos="60000">
                  <a:schemeClr val="tx2"/>
                </a:gs>
                <a:gs pos="100000">
                  <a:schemeClr val="accent4"/>
                </a:gs>
              </a:gsLst>
              <a:lin ang="2700000" scaled="0"/>
            </a:gradFill>
          </a:ln>
        </p:spPr>
        <p:style>
          <a:lnRef idx="1">
            <a:schemeClr val="accent1"/>
          </a:lnRef>
          <a:fillRef idx="0">
            <a:schemeClr val="accent1"/>
          </a:fillRef>
          <a:effectRef idx="0">
            <a:schemeClr val="accent1"/>
          </a:effectRef>
          <a:fontRef idx="minor">
            <a:schemeClr val="tx1"/>
          </a:fontRef>
        </p:style>
      </p:cxnSp>
      <p:pic>
        <p:nvPicPr>
          <p:cNvPr id="3" name="图片 2" descr="文本&#10;&#10;中度可信度描述已自动生成">
            <a:extLst>
              <a:ext uri="{FF2B5EF4-FFF2-40B4-BE49-F238E27FC236}">
                <a16:creationId xmlns:a16="http://schemas.microsoft.com/office/drawing/2014/main" id="{5723A9D1-EED7-4450-8C0A-D4F40F2B09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315" y="1918497"/>
            <a:ext cx="4717143" cy="1550721"/>
          </a:xfrm>
          <a:prstGeom prst="rect">
            <a:avLst/>
          </a:prstGeom>
        </p:spPr>
      </p:pic>
      <p:sp>
        <p:nvSpPr>
          <p:cNvPr id="12" name="标题 1">
            <a:extLst>
              <a:ext uri="{FF2B5EF4-FFF2-40B4-BE49-F238E27FC236}">
                <a16:creationId xmlns:a16="http://schemas.microsoft.com/office/drawing/2014/main" id="{D828F617-93F6-4A6A-9A46-2F3977BC78B6}"/>
              </a:ext>
            </a:extLst>
          </p:cNvPr>
          <p:cNvSpPr>
            <a:spLocks noGrp="1"/>
          </p:cNvSpPr>
          <p:nvPr>
            <p:ph type="title" hasCustomPrompt="1"/>
          </p:nvPr>
        </p:nvSpPr>
        <p:spPr>
          <a:xfrm>
            <a:off x="6096001" y="2179233"/>
            <a:ext cx="5613400" cy="1060855"/>
          </a:xfrm>
          <a:prstGeom prst="rect">
            <a:avLst/>
          </a:prstGeom>
          <a:noFill/>
          <a:effectLst/>
        </p:spPr>
        <p:txBody>
          <a:bodyPr anchor="ctr">
            <a:noAutofit/>
          </a:bodyPr>
          <a:lstStyle>
            <a:lvl1pPr algn="ctr">
              <a:lnSpc>
                <a:spcPct val="100000"/>
              </a:lnSpc>
              <a:defRPr sz="4000" b="0">
                <a:solidFill>
                  <a:schemeClr val="tx2"/>
                </a:solidFill>
                <a:effectLst/>
              </a:defRPr>
            </a:lvl1pPr>
          </a:lstStyle>
          <a:p>
            <a:r>
              <a:rPr lang="zh-CN" altLang="en-US" dirty="0"/>
              <a:t>单击此处编辑标题样式</a:t>
            </a:r>
          </a:p>
        </p:txBody>
      </p:sp>
    </p:spTree>
    <p:extLst>
      <p:ext uri="{BB962C8B-B14F-4D97-AF65-F5344CB8AC3E}">
        <p14:creationId xmlns:p14="http://schemas.microsoft.com/office/powerpoint/2010/main" val="3180134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封底3">
    <p:bg>
      <p:bgPr>
        <a:solidFill>
          <a:schemeClr val="tx2"/>
        </a:solidFill>
        <a:effectLst/>
      </p:bgPr>
    </p:bg>
    <p:spTree>
      <p:nvGrpSpPr>
        <p:cNvPr id="1" name=""/>
        <p:cNvGrpSpPr/>
        <p:nvPr/>
      </p:nvGrpSpPr>
      <p:grpSpPr>
        <a:xfrm>
          <a:off x="0" y="0"/>
          <a:ext cx="0" cy="0"/>
          <a:chOff x="0" y="0"/>
          <a:chExt cx="0" cy="0"/>
        </a:xfrm>
      </p:grpSpPr>
      <p:sp>
        <p:nvSpPr>
          <p:cNvPr id="9" name="流程图: 离页连接符 8">
            <a:extLst>
              <a:ext uri="{FF2B5EF4-FFF2-40B4-BE49-F238E27FC236}">
                <a16:creationId xmlns:a16="http://schemas.microsoft.com/office/drawing/2014/main" id="{033EB741-EFF7-4BA9-9D9F-8D39CB76B557}"/>
              </a:ext>
            </a:extLst>
          </p:cNvPr>
          <p:cNvSpPr/>
          <p:nvPr/>
        </p:nvSpPr>
        <p:spPr>
          <a:xfrm>
            <a:off x="3419386" y="0"/>
            <a:ext cx="5353229" cy="5219695"/>
          </a:xfrm>
          <a:prstGeom prst="flowChartOffpageConnector">
            <a:avLst/>
          </a:prstGeom>
          <a:solidFill>
            <a:srgbClr val="FFFFFF"/>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sp>
        <p:nvSpPr>
          <p:cNvPr id="10" name="文本占位符 31">
            <a:extLst>
              <a:ext uri="{FF2B5EF4-FFF2-40B4-BE49-F238E27FC236}">
                <a16:creationId xmlns:a16="http://schemas.microsoft.com/office/drawing/2014/main" id="{340CE4CD-6751-47F9-A2C4-46D3B98564CC}"/>
              </a:ext>
            </a:extLst>
          </p:cNvPr>
          <p:cNvSpPr txBox="1">
            <a:spLocks/>
          </p:cNvSpPr>
          <p:nvPr/>
        </p:nvSpPr>
        <p:spPr>
          <a:xfrm>
            <a:off x="2952571" y="2609847"/>
            <a:ext cx="6286859" cy="598488"/>
          </a:xfrm>
          <a:prstGeom prst="rect">
            <a:avLst/>
          </a:prstGeom>
        </p:spPr>
        <p:txBody>
          <a:bodyPr anchor="ctr"/>
          <a:lstStyle>
            <a:lvl1pPr marL="0" indent="0" algn="ctr" defTabSz="967710" rtl="0" eaLnBrk="1" latinLnBrk="0" hangingPunct="1">
              <a:lnSpc>
                <a:spcPct val="100000"/>
              </a:lnSpc>
              <a:spcBef>
                <a:spcPts val="1058"/>
              </a:spcBef>
              <a:buFontTx/>
              <a:buNone/>
              <a:defRPr sz="5400" b="1" kern="1200" spc="600">
                <a:solidFill>
                  <a:schemeClr val="accent1"/>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pPr marL="0" marR="0" lvl="0" indent="0" algn="ctr" defTabSz="967710" rtl="0" eaLnBrk="1" fontAlgn="auto" latinLnBrk="0" hangingPunct="1">
              <a:lnSpc>
                <a:spcPct val="100000"/>
              </a:lnSpc>
              <a:spcBef>
                <a:spcPts val="1058"/>
              </a:spcBef>
              <a:spcAft>
                <a:spcPts val="0"/>
              </a:spcAft>
              <a:buClrTx/>
              <a:buSzTx/>
              <a:buFontTx/>
              <a:buNone/>
              <a:tabLst/>
              <a:defRPr/>
            </a:pPr>
            <a:endParaRPr kumimoji="0" lang="zh-CN" altLang="en-US" sz="5400" b="1" i="0" u="none" strike="noStrike" kern="1200" cap="none" spc="600" normalizeH="0" baseline="0" noProof="0" dirty="0">
              <a:ln>
                <a:noFill/>
              </a:ln>
              <a:solidFill>
                <a:srgbClr val="C8161E"/>
              </a:solidFill>
              <a:effectLst/>
              <a:uLnTx/>
              <a:uFillTx/>
              <a:latin typeface="Arial"/>
              <a:ea typeface="微软雅黑"/>
              <a:cs typeface="+mn-cs"/>
            </a:endParaRPr>
          </a:p>
        </p:txBody>
      </p:sp>
      <p:pic>
        <p:nvPicPr>
          <p:cNvPr id="11" name="图片 10">
            <a:extLst>
              <a:ext uri="{FF2B5EF4-FFF2-40B4-BE49-F238E27FC236}">
                <a16:creationId xmlns:a16="http://schemas.microsoft.com/office/drawing/2014/main" id="{EF900DEE-6164-48C3-8797-16E7213B07EB}"/>
              </a:ext>
            </a:extLst>
          </p:cNvPr>
          <p:cNvPicPr>
            <a:picLocks noChangeAspect="1"/>
          </p:cNvPicPr>
          <p:nvPr/>
        </p:nvPicPr>
        <p:blipFill rotWithShape="1">
          <a:blip r:embed="rId2">
            <a:alphaModFix amt="20000"/>
            <a:duotone>
              <a:srgbClr val="ED7D31">
                <a:shade val="45000"/>
                <a:satMod val="135000"/>
              </a:srgbClr>
              <a:prstClr val="white"/>
            </a:duotone>
          </a:blip>
          <a:srcRect t="9831" b="36385"/>
          <a:stretch/>
        </p:blipFill>
        <p:spPr>
          <a:xfrm>
            <a:off x="3352562" y="6146610"/>
            <a:ext cx="5486876" cy="406590"/>
          </a:xfrm>
          <a:prstGeom prst="rect">
            <a:avLst/>
          </a:prstGeom>
        </p:spPr>
      </p:pic>
      <p:pic>
        <p:nvPicPr>
          <p:cNvPr id="12" name="图片 11">
            <a:extLst>
              <a:ext uri="{FF2B5EF4-FFF2-40B4-BE49-F238E27FC236}">
                <a16:creationId xmlns:a16="http://schemas.microsoft.com/office/drawing/2014/main" id="{CE9C0F90-B4B1-48B6-B1D3-91ACC9BAE7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6410" y="188997"/>
            <a:ext cx="3019180" cy="2116050"/>
          </a:xfrm>
          <a:prstGeom prst="rect">
            <a:avLst/>
          </a:prstGeom>
        </p:spPr>
      </p:pic>
      <p:sp>
        <p:nvSpPr>
          <p:cNvPr id="13" name="任意多边形: 形状 12">
            <a:extLst>
              <a:ext uri="{FF2B5EF4-FFF2-40B4-BE49-F238E27FC236}">
                <a16:creationId xmlns:a16="http://schemas.microsoft.com/office/drawing/2014/main" id="{FB2C31BE-C0C5-4899-948E-BC783E5331C4}"/>
              </a:ext>
            </a:extLst>
          </p:cNvPr>
          <p:cNvSpPr/>
          <p:nvPr/>
        </p:nvSpPr>
        <p:spPr>
          <a:xfrm>
            <a:off x="3419386" y="4393629"/>
            <a:ext cx="5353229" cy="1461642"/>
          </a:xfrm>
          <a:custGeom>
            <a:avLst/>
            <a:gdLst>
              <a:gd name="connsiteX0" fmla="*/ 0 w 5353229"/>
              <a:gd name="connsiteY0" fmla="*/ 0 h 1461642"/>
              <a:gd name="connsiteX1" fmla="*/ 2676615 w 5353229"/>
              <a:gd name="connsiteY1" fmla="*/ 1043939 h 1461642"/>
              <a:gd name="connsiteX2" fmla="*/ 5353229 w 5353229"/>
              <a:gd name="connsiteY2" fmla="*/ 0 h 1461642"/>
              <a:gd name="connsiteX3" fmla="*/ 5353229 w 5353229"/>
              <a:gd name="connsiteY3" fmla="*/ 417703 h 1461642"/>
              <a:gd name="connsiteX4" fmla="*/ 2676615 w 5353229"/>
              <a:gd name="connsiteY4" fmla="*/ 1461642 h 1461642"/>
              <a:gd name="connsiteX5" fmla="*/ 0 w 5353229"/>
              <a:gd name="connsiteY5" fmla="*/ 417703 h 146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53229" h="1461642">
                <a:moveTo>
                  <a:pt x="0" y="0"/>
                </a:moveTo>
                <a:lnTo>
                  <a:pt x="2676615" y="1043939"/>
                </a:lnTo>
                <a:lnTo>
                  <a:pt x="5353229" y="0"/>
                </a:lnTo>
                <a:lnTo>
                  <a:pt x="5353229" y="417703"/>
                </a:lnTo>
                <a:lnTo>
                  <a:pt x="2676615" y="1461642"/>
                </a:lnTo>
                <a:lnTo>
                  <a:pt x="0" y="417703"/>
                </a:lnTo>
                <a:close/>
              </a:path>
            </a:pathLst>
          </a:custGeom>
          <a:solidFill>
            <a:srgbClr val="FFFFFF"/>
          </a:solidFill>
          <a:ln w="12700" cap="flat" cmpd="sng" algn="ctr">
            <a:solidFill>
              <a:srgbClr val="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pic>
        <p:nvPicPr>
          <p:cNvPr id="14" name="图片 13" descr="图片包含 建筑物&#10;&#10;自动生成的说明">
            <a:extLst>
              <a:ext uri="{FF2B5EF4-FFF2-40B4-BE49-F238E27FC236}">
                <a16:creationId xmlns:a16="http://schemas.microsoft.com/office/drawing/2014/main" id="{05619C6E-49A8-4320-BAA1-41C03E721E4F}"/>
              </a:ext>
            </a:extLst>
          </p:cNvPr>
          <p:cNvPicPr>
            <a:picLocks noChangeAspect="1"/>
          </p:cNvPicPr>
          <p:nvPr/>
        </p:nvPicPr>
        <p:blipFill>
          <a:blip r:embed="rId4">
            <a:duotone>
              <a:prstClr val="black"/>
              <a:srgbClr val="C8161E">
                <a:tint val="45000"/>
                <a:satMod val="400000"/>
              </a:srgb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sp>
        <p:nvSpPr>
          <p:cNvPr id="15" name="文本占位符 31">
            <a:extLst>
              <a:ext uri="{FF2B5EF4-FFF2-40B4-BE49-F238E27FC236}">
                <a16:creationId xmlns:a16="http://schemas.microsoft.com/office/drawing/2014/main" id="{545C6A52-683F-4BB0-A406-3D050A96C0FB}"/>
              </a:ext>
            </a:extLst>
          </p:cNvPr>
          <p:cNvSpPr>
            <a:spLocks noGrp="1"/>
          </p:cNvSpPr>
          <p:nvPr>
            <p:ph type="body" sz="quarter" idx="11"/>
          </p:nvPr>
        </p:nvSpPr>
        <p:spPr>
          <a:xfrm>
            <a:off x="3104971" y="2762247"/>
            <a:ext cx="6286859" cy="598488"/>
          </a:xfrm>
          <a:prstGeom prst="rect">
            <a:avLst/>
          </a:prstGeom>
        </p:spPr>
        <p:txBody>
          <a:bodyPr anchor="ctr"/>
          <a:lstStyle>
            <a:lvl1pPr marL="0" indent="0" algn="ctr">
              <a:lnSpc>
                <a:spcPct val="100000"/>
              </a:lnSpc>
              <a:buNone/>
              <a:defRPr sz="4800" b="1" spc="600">
                <a:solidFill>
                  <a:schemeClr val="tx2"/>
                </a:solidFill>
              </a:defRPr>
            </a:lvl1pPr>
          </a:lstStyle>
          <a:p>
            <a:pPr lvl="0"/>
            <a:r>
              <a:rPr lang="en-US" altLang="zh-CN"/>
              <a:t>Click to edit Master text styles</a:t>
            </a:r>
          </a:p>
        </p:txBody>
      </p:sp>
    </p:spTree>
    <p:extLst>
      <p:ext uri="{BB962C8B-B14F-4D97-AF65-F5344CB8AC3E}">
        <p14:creationId xmlns:p14="http://schemas.microsoft.com/office/powerpoint/2010/main" val="3451778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9466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278FB-B613-46FF-8C8C-D424AF88B523}"/>
              </a:ext>
            </a:extLst>
          </p:cNvPr>
          <p:cNvSpPr>
            <a:spLocks noGrp="1"/>
          </p:cNvSpPr>
          <p:nvPr>
            <p:ph type="ctrTitle"/>
          </p:nvPr>
        </p:nvSpPr>
        <p:spPr>
          <a:xfrm>
            <a:off x="1524000" y="1122363"/>
            <a:ext cx="9144000" cy="2387600"/>
          </a:xfrm>
        </p:spPr>
        <p:txBody>
          <a:bodyPr anchor="b"/>
          <a:lstStyle>
            <a:lvl1pPr algn="ctr">
              <a:defRPr sz="6000"/>
            </a:lvl1pPr>
          </a:lstStyle>
          <a:p>
            <a:r>
              <a:rPr lang="en-US" altLang="zh-CN"/>
              <a:t>Click to edit Master title style</a:t>
            </a:r>
            <a:endParaRPr lang="zh-CN" altLang="en-US"/>
          </a:p>
        </p:txBody>
      </p:sp>
      <p:sp>
        <p:nvSpPr>
          <p:cNvPr id="3" name="Subtitle 2">
            <a:extLst>
              <a:ext uri="{FF2B5EF4-FFF2-40B4-BE49-F238E27FC236}">
                <a16:creationId xmlns:a16="http://schemas.microsoft.com/office/drawing/2014/main" id="{1E1D8A00-A93B-4CF0-B221-37EA883EE8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a:extLst>
              <a:ext uri="{FF2B5EF4-FFF2-40B4-BE49-F238E27FC236}">
                <a16:creationId xmlns:a16="http://schemas.microsoft.com/office/drawing/2014/main" id="{80446A7D-46E4-45AF-9B31-5303692EA162}"/>
              </a:ext>
            </a:extLst>
          </p:cNvPr>
          <p:cNvSpPr>
            <a:spLocks noGrp="1"/>
          </p:cNvSpPr>
          <p:nvPr>
            <p:ph type="dt" sz="half" idx="10"/>
          </p:nvPr>
        </p:nvSpPr>
        <p:spPr/>
        <p:txBody>
          <a:bodyPr/>
          <a:lstStyle/>
          <a:p>
            <a:endParaRPr lang="zh-CN" altLang="en-US"/>
          </a:p>
        </p:txBody>
      </p:sp>
      <p:sp>
        <p:nvSpPr>
          <p:cNvPr id="5" name="Footer Placeholder 4">
            <a:extLst>
              <a:ext uri="{FF2B5EF4-FFF2-40B4-BE49-F238E27FC236}">
                <a16:creationId xmlns:a16="http://schemas.microsoft.com/office/drawing/2014/main" id="{24BAC91D-629C-45FB-800A-6BE8E8F9C639}"/>
              </a:ext>
            </a:extLst>
          </p:cNvPr>
          <p:cNvSpPr>
            <a:spLocks noGrp="1"/>
          </p:cNvSpPr>
          <p:nvPr>
            <p:ph type="ftr" sz="quarter" idx="11"/>
          </p:nvPr>
        </p:nvSpPr>
        <p:spPr/>
        <p:txBody>
          <a:bodyPr/>
          <a:lstStyle/>
          <a:p>
            <a:endParaRPr lang="zh-CN" altLang="en-US"/>
          </a:p>
        </p:txBody>
      </p:sp>
      <p:sp>
        <p:nvSpPr>
          <p:cNvPr id="6" name="Slide Number Placeholder 5">
            <a:extLst>
              <a:ext uri="{FF2B5EF4-FFF2-40B4-BE49-F238E27FC236}">
                <a16:creationId xmlns:a16="http://schemas.microsoft.com/office/drawing/2014/main" id="{1C49AC0E-EDB6-44E0-AD03-B6EB324A281F}"/>
              </a:ext>
            </a:extLst>
          </p:cNvPr>
          <p:cNvSpPr>
            <a:spLocks noGrp="1"/>
          </p:cNvSpPr>
          <p:nvPr>
            <p:ph type="sldNum" sz="quarter" idx="12"/>
          </p:nvPr>
        </p:nvSpPr>
        <p:spPr/>
        <p:txBody>
          <a:bodyPr/>
          <a:lstStyle/>
          <a:p>
            <a:fld id="{4FC90489-D745-4263-A8D8-EBD938ED1AFC}" type="slidenum">
              <a:rPr lang="zh-CN" altLang="en-US" smtClean="0"/>
              <a:t>‹#›</a:t>
            </a:fld>
            <a:endParaRPr lang="zh-CN" altLang="en-US"/>
          </a:p>
        </p:txBody>
      </p:sp>
    </p:spTree>
    <p:extLst>
      <p:ext uri="{BB962C8B-B14F-4D97-AF65-F5344CB8AC3E}">
        <p14:creationId xmlns:p14="http://schemas.microsoft.com/office/powerpoint/2010/main" val="166747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20000"/>
            <a:lumOff val="80000"/>
            <a:alpha val="5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E5CFAB-B903-442C-92CD-648A98856A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A9EEA-6418-4B44-A9AC-95AE572264F6}" type="slidenum">
              <a:rPr lang="zh-CN" altLang="en-US" smtClean="0"/>
              <a:t>‹#›</a:t>
            </a:fld>
            <a:endParaRPr lang="zh-CN" altLang="en-US"/>
          </a:p>
        </p:txBody>
      </p:sp>
    </p:spTree>
    <p:extLst>
      <p:ext uri="{BB962C8B-B14F-4D97-AF65-F5344CB8AC3E}">
        <p14:creationId xmlns:p14="http://schemas.microsoft.com/office/powerpoint/2010/main" val="739204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ftr="0" dt="0"/>
  <p:txStyles>
    <p:titleStyle>
      <a:lvl1pPr algn="l" defTabSz="96771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41927" indent="-241927" algn="l" defTabSz="967710" rtl="0" eaLnBrk="1" latinLnBrk="0" hangingPunct="1">
        <a:lnSpc>
          <a:spcPct val="90000"/>
        </a:lnSpc>
        <a:spcBef>
          <a:spcPts val="1058"/>
        </a:spcBef>
        <a:buFontTx/>
        <a:buBlip>
          <a:blip r:embed="rId20"/>
        </a:buBlip>
        <a:defRPr sz="2963" b="0" kern="1200">
          <a:solidFill>
            <a:schemeClr val="tx2">
              <a:lumMod val="75000"/>
              <a:lumOff val="25000"/>
            </a:schemeClr>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p:bodyStyle>
    <p:otherStyle>
      <a:defPPr>
        <a:defRPr lang="zh-CN"/>
      </a:defPPr>
      <a:lvl1pPr marL="0" algn="l" defTabSz="967710" rtl="0" eaLnBrk="1" latinLnBrk="0" hangingPunct="1">
        <a:defRPr sz="1905" kern="1200">
          <a:solidFill>
            <a:schemeClr val="tx1"/>
          </a:solidFill>
          <a:latin typeface="+mn-lt"/>
          <a:ea typeface="+mn-ea"/>
          <a:cs typeface="+mn-cs"/>
        </a:defRPr>
      </a:lvl1pPr>
      <a:lvl2pPr marL="483855" algn="l" defTabSz="967710" rtl="0" eaLnBrk="1" latinLnBrk="0" hangingPunct="1">
        <a:defRPr sz="1905" kern="1200">
          <a:solidFill>
            <a:schemeClr val="tx1"/>
          </a:solidFill>
          <a:latin typeface="+mn-lt"/>
          <a:ea typeface="+mn-ea"/>
          <a:cs typeface="+mn-cs"/>
        </a:defRPr>
      </a:lvl2pPr>
      <a:lvl3pPr marL="967710" algn="l" defTabSz="967710" rtl="0" eaLnBrk="1" latinLnBrk="0" hangingPunct="1">
        <a:defRPr sz="1905" kern="1200">
          <a:solidFill>
            <a:schemeClr val="tx1"/>
          </a:solidFill>
          <a:latin typeface="+mn-lt"/>
          <a:ea typeface="+mn-ea"/>
          <a:cs typeface="+mn-cs"/>
        </a:defRPr>
      </a:lvl3pPr>
      <a:lvl4pPr marL="1451564" algn="l" defTabSz="967710" rtl="0" eaLnBrk="1" latinLnBrk="0" hangingPunct="1">
        <a:defRPr sz="1905" kern="1200">
          <a:solidFill>
            <a:schemeClr val="tx1"/>
          </a:solidFill>
          <a:latin typeface="+mn-lt"/>
          <a:ea typeface="+mn-ea"/>
          <a:cs typeface="+mn-cs"/>
        </a:defRPr>
      </a:lvl4pPr>
      <a:lvl5pPr marL="1935419" algn="l" defTabSz="967710" rtl="0" eaLnBrk="1" latinLnBrk="0" hangingPunct="1">
        <a:defRPr sz="1905" kern="1200">
          <a:solidFill>
            <a:schemeClr val="tx1"/>
          </a:solidFill>
          <a:latin typeface="+mn-lt"/>
          <a:ea typeface="+mn-ea"/>
          <a:cs typeface="+mn-cs"/>
        </a:defRPr>
      </a:lvl5pPr>
      <a:lvl6pPr marL="2419274" algn="l" defTabSz="967710" rtl="0" eaLnBrk="1" latinLnBrk="0" hangingPunct="1">
        <a:defRPr sz="1905" kern="1200">
          <a:solidFill>
            <a:schemeClr val="tx1"/>
          </a:solidFill>
          <a:latin typeface="+mn-lt"/>
          <a:ea typeface="+mn-ea"/>
          <a:cs typeface="+mn-cs"/>
        </a:defRPr>
      </a:lvl6pPr>
      <a:lvl7pPr marL="2903129" algn="l" defTabSz="967710" rtl="0" eaLnBrk="1" latinLnBrk="0" hangingPunct="1">
        <a:defRPr sz="1905" kern="1200">
          <a:solidFill>
            <a:schemeClr val="tx1"/>
          </a:solidFill>
          <a:latin typeface="+mn-lt"/>
          <a:ea typeface="+mn-ea"/>
          <a:cs typeface="+mn-cs"/>
        </a:defRPr>
      </a:lvl7pPr>
      <a:lvl8pPr marL="3386983" algn="l" defTabSz="967710" rtl="0" eaLnBrk="1" latinLnBrk="0" hangingPunct="1">
        <a:defRPr sz="1905" kern="1200">
          <a:solidFill>
            <a:schemeClr val="tx1"/>
          </a:solidFill>
          <a:latin typeface="+mn-lt"/>
          <a:ea typeface="+mn-ea"/>
          <a:cs typeface="+mn-cs"/>
        </a:defRPr>
      </a:lvl8pPr>
      <a:lvl9pPr marL="3870838" algn="l" defTabSz="967710" rtl="0" eaLnBrk="1" latinLnBrk="0" hangingPunct="1">
        <a:defRPr sz="190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01">
          <p15:clr>
            <a:srgbClr val="F26B43"/>
          </p15:clr>
        </p15:guide>
        <p15:guide id="2" orient="horz" pos="227">
          <p15:clr>
            <a:srgbClr val="F26B43"/>
          </p15:clr>
        </p15:guide>
        <p15:guide id="3" pos="3840">
          <p15:clr>
            <a:srgbClr val="F26B43"/>
          </p15:clr>
        </p15:guide>
        <p15:guide id="4" pos="227">
          <p15:clr>
            <a:srgbClr val="F26B43"/>
          </p15:clr>
        </p15:guide>
        <p15:guide id="5" orient="horz" pos="2041">
          <p15:clr>
            <a:srgbClr val="F26B43"/>
          </p15:clr>
        </p15:guide>
        <p15:guide id="6" pos="7446">
          <p15:clr>
            <a:srgbClr val="F26B43"/>
          </p15:clr>
        </p15:guide>
        <p15:guide id="7" orient="horz" pos="3651">
          <p15:clr>
            <a:srgbClr val="F26B43"/>
          </p15:clr>
        </p15:guide>
        <p15:guide id="8" orient="horz" pos="2514">
          <p15:clr>
            <a:srgbClr val="FDE53C"/>
          </p15:clr>
        </p15:guide>
        <p15:guide id="9" orient="horz" pos="1554">
          <p15:clr>
            <a:srgbClr val="FDE53C"/>
          </p15:clr>
        </p15:guide>
        <p15:guide id="12" pos="2418">
          <p15:clr>
            <a:srgbClr val="A4A3A4"/>
          </p15:clr>
        </p15:guide>
        <p15:guide id="13" pos="4830">
          <p15:clr>
            <a:srgbClr val="A4A3A4"/>
          </p15:clr>
        </p15:guide>
        <p15:guide id="14" orient="horz" pos="1356">
          <p15:clr>
            <a:srgbClr val="A4A3A4"/>
          </p15:clr>
        </p15:guide>
        <p15:guide id="15" orient="horz" pos="2718">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png"/><Relationship Id="rId3" Type="http://schemas.openxmlformats.org/officeDocument/2006/relationships/image" Target="../media/image16.png"/><Relationship Id="rId7" Type="http://schemas.microsoft.com/office/2007/relationships/hdphoto" Target="../media/hdphoto4.wdp"/><Relationship Id="rId12" Type="http://schemas.openxmlformats.org/officeDocument/2006/relationships/image" Target="../media/image21.jpeg"/><Relationship Id="rId2" Type="http://schemas.openxmlformats.org/officeDocument/2006/relationships/notesSlide" Target="../notesSlides/notesSlide1.xml"/><Relationship Id="rId16" Type="http://schemas.openxmlformats.org/officeDocument/2006/relationships/image" Target="../media/image25.jpeg"/><Relationship Id="rId1" Type="http://schemas.openxmlformats.org/officeDocument/2006/relationships/slideLayout" Target="../slideLayouts/slideLayout1.xml"/><Relationship Id="rId6" Type="http://schemas.openxmlformats.org/officeDocument/2006/relationships/image" Target="../media/image18.png"/><Relationship Id="rId11" Type="http://schemas.microsoft.com/office/2007/relationships/hdphoto" Target="../media/hdphoto6.wdp"/><Relationship Id="rId5" Type="http://schemas.microsoft.com/office/2007/relationships/hdphoto" Target="../media/hdphoto3.wdp"/><Relationship Id="rId15" Type="http://schemas.openxmlformats.org/officeDocument/2006/relationships/image" Target="../media/image24.jpeg"/><Relationship Id="rId10" Type="http://schemas.openxmlformats.org/officeDocument/2006/relationships/image" Target="../media/image20.png"/><Relationship Id="rId4" Type="http://schemas.openxmlformats.org/officeDocument/2006/relationships/image" Target="../media/image17.png"/><Relationship Id="rId9" Type="http://schemas.microsoft.com/office/2007/relationships/hdphoto" Target="../media/hdphoto5.wdp"/><Relationship Id="rId14" Type="http://schemas.openxmlformats.org/officeDocument/2006/relationships/image" Target="../media/image2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vmlDrawing" Target="../drawings/vmlDrawing1.vml"/><Relationship Id="rId5" Type="http://schemas.openxmlformats.org/officeDocument/2006/relationships/image" Target="../media/image29.emf"/><Relationship Id="rId4" Type="http://schemas.openxmlformats.org/officeDocument/2006/relationships/package" Target="../embeddings/Microsoft_Visio_Drawing.vsdx"/></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vmlDrawing" Target="../drawings/vmlDrawing2.vml"/><Relationship Id="rId5" Type="http://schemas.openxmlformats.org/officeDocument/2006/relationships/image" Target="../media/image30.emf"/><Relationship Id="rId4" Type="http://schemas.openxmlformats.org/officeDocument/2006/relationships/package" Target="../embeddings/Microsoft_Visio_Drawing1.vsdx"/></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9" Type="http://schemas.microsoft.com/office/2007/relationships/hdphoto" Target="../media/hdphoto7.wdp"/></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9" Type="http://schemas.microsoft.com/office/2007/relationships/hdphoto" Target="../media/hdphoto7.wdp"/></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8.emf"/><Relationship Id="rId2" Type="http://schemas.openxmlformats.org/officeDocument/2006/relationships/slideLayout" Target="../slideLayouts/slideLayout10.xml"/><Relationship Id="rId1" Type="http://schemas.openxmlformats.org/officeDocument/2006/relationships/vmlDrawing" Target="../drawings/vmlDrawing3.vml"/><Relationship Id="rId6" Type="http://schemas.openxmlformats.org/officeDocument/2006/relationships/package" Target="../embeddings/Microsoft_Visio_Drawing3.vsdx"/><Relationship Id="rId5" Type="http://schemas.openxmlformats.org/officeDocument/2006/relationships/image" Target="../media/image37.emf"/><Relationship Id="rId4" Type="http://schemas.openxmlformats.org/officeDocument/2006/relationships/package" Target="../embeddings/Microsoft_Visio_Drawing2.vsdx"/></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8.emf"/><Relationship Id="rId2" Type="http://schemas.openxmlformats.org/officeDocument/2006/relationships/slideLayout" Target="../slideLayouts/slideLayout10.xml"/><Relationship Id="rId1" Type="http://schemas.openxmlformats.org/officeDocument/2006/relationships/vmlDrawing" Target="../drawings/vmlDrawing4.vml"/><Relationship Id="rId6" Type="http://schemas.openxmlformats.org/officeDocument/2006/relationships/package" Target="../embeddings/Microsoft_Visio_Drawing3.vsdx"/><Relationship Id="rId5" Type="http://schemas.openxmlformats.org/officeDocument/2006/relationships/image" Target="../media/image37.emf"/><Relationship Id="rId4" Type="http://schemas.openxmlformats.org/officeDocument/2006/relationships/package" Target="../embeddings/Microsoft_Visio_Drawing2.vsdx"/></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0.emf"/><Relationship Id="rId2" Type="http://schemas.openxmlformats.org/officeDocument/2006/relationships/slideLayout" Target="../slideLayouts/slideLayout10.xml"/><Relationship Id="rId1" Type="http://schemas.openxmlformats.org/officeDocument/2006/relationships/vmlDrawing" Target="../drawings/vmlDrawing5.vml"/><Relationship Id="rId6" Type="http://schemas.openxmlformats.org/officeDocument/2006/relationships/package" Target="../embeddings/Microsoft_Visio_Drawing5.vsdx"/><Relationship Id="rId5" Type="http://schemas.openxmlformats.org/officeDocument/2006/relationships/image" Target="../media/image39.emf"/><Relationship Id="rId4" Type="http://schemas.openxmlformats.org/officeDocument/2006/relationships/package" Target="../embeddings/Microsoft_Visio_Drawing4.vsdx"/></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vmlDrawing" Target="../drawings/vmlDrawing6.vml"/><Relationship Id="rId5" Type="http://schemas.openxmlformats.org/officeDocument/2006/relationships/image" Target="../media/image41.emf"/><Relationship Id="rId4" Type="http://schemas.openxmlformats.org/officeDocument/2006/relationships/package" Target="../embeddings/Microsoft_Visio_Drawing6.vsdx"/></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2.emf"/><Relationship Id="rId2" Type="http://schemas.openxmlformats.org/officeDocument/2006/relationships/slideLayout" Target="../slideLayouts/slideLayout10.xml"/><Relationship Id="rId1" Type="http://schemas.openxmlformats.org/officeDocument/2006/relationships/vmlDrawing" Target="../drawings/vmlDrawing7.vml"/><Relationship Id="rId6" Type="http://schemas.openxmlformats.org/officeDocument/2006/relationships/package" Target="../embeddings/Microsoft_Visio_Drawing8.vsdx"/><Relationship Id="rId5" Type="http://schemas.openxmlformats.org/officeDocument/2006/relationships/image" Target="../media/image41.emf"/><Relationship Id="rId4" Type="http://schemas.openxmlformats.org/officeDocument/2006/relationships/package" Target="../embeddings/Microsoft_Visio_Drawing7.vsdx"/></Relationships>
</file>

<file path=ppt/slides/_rels/slide18.xml.rels><?xml version="1.0" encoding="UTF-8" standalone="yes"?>
<Relationships xmlns="http://schemas.openxmlformats.org/package/2006/relationships"><Relationship Id="rId8" Type="http://schemas.openxmlformats.org/officeDocument/2006/relationships/package" Target="../embeddings/Microsoft_Visio_Drawing11.vsdx"/><Relationship Id="rId3" Type="http://schemas.openxmlformats.org/officeDocument/2006/relationships/notesSlide" Target="../notesSlides/notesSlide18.xml"/><Relationship Id="rId7" Type="http://schemas.openxmlformats.org/officeDocument/2006/relationships/image" Target="../media/image43.emf"/><Relationship Id="rId2" Type="http://schemas.openxmlformats.org/officeDocument/2006/relationships/slideLayout" Target="../slideLayouts/slideLayout10.xml"/><Relationship Id="rId1" Type="http://schemas.openxmlformats.org/officeDocument/2006/relationships/vmlDrawing" Target="../drawings/vmlDrawing8.vml"/><Relationship Id="rId6" Type="http://schemas.openxmlformats.org/officeDocument/2006/relationships/package" Target="../embeddings/Microsoft_Visio_Drawing10.vsdx"/><Relationship Id="rId11" Type="http://schemas.openxmlformats.org/officeDocument/2006/relationships/image" Target="../media/image46.svg"/><Relationship Id="rId5" Type="http://schemas.openxmlformats.org/officeDocument/2006/relationships/image" Target="../media/image41.emf"/><Relationship Id="rId10" Type="http://schemas.openxmlformats.org/officeDocument/2006/relationships/image" Target="../media/image45.png"/><Relationship Id="rId4" Type="http://schemas.openxmlformats.org/officeDocument/2006/relationships/package" Target="../embeddings/Microsoft_Visio_Drawing9.vsdx"/><Relationship Id="rId9" Type="http://schemas.openxmlformats.org/officeDocument/2006/relationships/image" Target="../media/image44.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48.emf"/><Relationship Id="rId2" Type="http://schemas.openxmlformats.org/officeDocument/2006/relationships/slideLayout" Target="../slideLayouts/slideLayout10.xml"/><Relationship Id="rId1" Type="http://schemas.openxmlformats.org/officeDocument/2006/relationships/vmlDrawing" Target="../drawings/vmlDrawing9.vml"/><Relationship Id="rId6" Type="http://schemas.openxmlformats.org/officeDocument/2006/relationships/package" Target="../embeddings/Microsoft_Visio_Drawing13.vsdx"/><Relationship Id="rId5" Type="http://schemas.openxmlformats.org/officeDocument/2006/relationships/image" Target="../media/image47.emf"/><Relationship Id="rId4" Type="http://schemas.openxmlformats.org/officeDocument/2006/relationships/package" Target="../embeddings/Microsoft_Visio_Drawing12.vsdx"/></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0.xml"/><Relationship Id="rId1" Type="http://schemas.openxmlformats.org/officeDocument/2006/relationships/vmlDrawing" Target="../drawings/vmlDrawing10.vml"/><Relationship Id="rId5" Type="http://schemas.openxmlformats.org/officeDocument/2006/relationships/image" Target="../media/image49.emf"/><Relationship Id="rId4" Type="http://schemas.openxmlformats.org/officeDocument/2006/relationships/package" Target="../embeddings/Microsoft_Visio_Drawing14.vsdx"/></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52.svg"/><Relationship Id="rId2" Type="http://schemas.openxmlformats.org/officeDocument/2006/relationships/slideLayout" Target="../slideLayouts/slideLayout10.xml"/><Relationship Id="rId1" Type="http://schemas.openxmlformats.org/officeDocument/2006/relationships/vmlDrawing" Target="../drawings/vmlDrawing11.vml"/><Relationship Id="rId6" Type="http://schemas.openxmlformats.org/officeDocument/2006/relationships/image" Target="../media/image51.png"/><Relationship Id="rId5" Type="http://schemas.openxmlformats.org/officeDocument/2006/relationships/image" Target="../media/image50.emf"/><Relationship Id="rId4" Type="http://schemas.openxmlformats.org/officeDocument/2006/relationships/package" Target="../embeddings/Microsoft_Visio_Drawing15.vsdx"/></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22.xml"/><Relationship Id="rId7" Type="http://schemas.openxmlformats.org/officeDocument/2006/relationships/image" Target="../media/image53.emf"/><Relationship Id="rId2" Type="http://schemas.openxmlformats.org/officeDocument/2006/relationships/slideLayout" Target="../slideLayouts/slideLayout10.xml"/><Relationship Id="rId1" Type="http://schemas.openxmlformats.org/officeDocument/2006/relationships/vmlDrawing" Target="../drawings/vmlDrawing12.vml"/><Relationship Id="rId6" Type="http://schemas.openxmlformats.org/officeDocument/2006/relationships/package" Target="../embeddings/Microsoft_Visio_Drawing17.vsdx"/><Relationship Id="rId11" Type="http://schemas.openxmlformats.org/officeDocument/2006/relationships/image" Target="../media/image52.svg"/><Relationship Id="rId5" Type="http://schemas.openxmlformats.org/officeDocument/2006/relationships/image" Target="../media/image50.emf"/><Relationship Id="rId10" Type="http://schemas.openxmlformats.org/officeDocument/2006/relationships/image" Target="../media/image51.png"/><Relationship Id="rId4" Type="http://schemas.openxmlformats.org/officeDocument/2006/relationships/package" Target="../embeddings/Microsoft_Visio_Drawing16.vsdx"/><Relationship Id="rId9" Type="http://schemas.openxmlformats.org/officeDocument/2006/relationships/image" Target="../media/image46.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0.xml"/><Relationship Id="rId1" Type="http://schemas.openxmlformats.org/officeDocument/2006/relationships/vmlDrawing" Target="../drawings/vmlDrawing13.vml"/><Relationship Id="rId5" Type="http://schemas.openxmlformats.org/officeDocument/2006/relationships/image" Target="../media/image54.emf"/><Relationship Id="rId4" Type="http://schemas.openxmlformats.org/officeDocument/2006/relationships/package" Target="../embeddings/Microsoft_Visio_Drawing18.vsdx"/></Relationships>
</file>

<file path=ppt/slides/_rels/slide26.xml.rels><?xml version="1.0" encoding="UTF-8" standalone="yes"?>
<Relationships xmlns="http://schemas.openxmlformats.org/package/2006/relationships"><Relationship Id="rId8" Type="http://schemas.openxmlformats.org/officeDocument/2006/relationships/package" Target="../embeddings/Microsoft_Visio_Drawing20.vsdx"/><Relationship Id="rId3" Type="http://schemas.openxmlformats.org/officeDocument/2006/relationships/notesSlide" Target="../notesSlides/notesSlide26.xml"/><Relationship Id="rId7" Type="http://schemas.openxmlformats.org/officeDocument/2006/relationships/image" Target="../media/image55.emf"/><Relationship Id="rId2" Type="http://schemas.openxmlformats.org/officeDocument/2006/relationships/slideLayout" Target="../slideLayouts/slideLayout10.xml"/><Relationship Id="rId1" Type="http://schemas.openxmlformats.org/officeDocument/2006/relationships/vmlDrawing" Target="../drawings/vmlDrawing14.vml"/><Relationship Id="rId6" Type="http://schemas.openxmlformats.org/officeDocument/2006/relationships/package" Target="../embeddings/Microsoft_Visio_Drawing19.vsdx"/><Relationship Id="rId5" Type="http://schemas.openxmlformats.org/officeDocument/2006/relationships/image" Target="../media/image54.emf"/><Relationship Id="rId4" Type="http://schemas.openxmlformats.org/officeDocument/2006/relationships/package" Target="../embeddings/Microsoft_Visio_Drawing18.vsdx"/><Relationship Id="rId9" Type="http://schemas.openxmlformats.org/officeDocument/2006/relationships/image" Target="../media/image56.emf"/></Relationships>
</file>

<file path=ppt/slides/_rels/slide27.xml.rels><?xml version="1.0" encoding="UTF-8" standalone="yes"?>
<Relationships xmlns="http://schemas.openxmlformats.org/package/2006/relationships"><Relationship Id="rId8" Type="http://schemas.openxmlformats.org/officeDocument/2006/relationships/package" Target="../embeddings/Microsoft_Visio_Drawing20.vsdx"/><Relationship Id="rId3" Type="http://schemas.openxmlformats.org/officeDocument/2006/relationships/notesSlide" Target="../notesSlides/notesSlide27.xml"/><Relationship Id="rId7" Type="http://schemas.openxmlformats.org/officeDocument/2006/relationships/image" Target="../media/image55.emf"/><Relationship Id="rId2" Type="http://schemas.openxmlformats.org/officeDocument/2006/relationships/slideLayout" Target="../slideLayouts/slideLayout10.xml"/><Relationship Id="rId1" Type="http://schemas.openxmlformats.org/officeDocument/2006/relationships/vmlDrawing" Target="../drawings/vmlDrawing15.vml"/><Relationship Id="rId6" Type="http://schemas.openxmlformats.org/officeDocument/2006/relationships/package" Target="../embeddings/Microsoft_Visio_Drawing19.vsdx"/><Relationship Id="rId5" Type="http://schemas.openxmlformats.org/officeDocument/2006/relationships/image" Target="../media/image54.emf"/><Relationship Id="rId4" Type="http://schemas.openxmlformats.org/officeDocument/2006/relationships/package" Target="../embeddings/Microsoft_Visio_Drawing18.vsdx"/><Relationship Id="rId9" Type="http://schemas.openxmlformats.org/officeDocument/2006/relationships/image" Target="../media/image56.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vmlDrawing" Target="../drawings/vmlDrawing16.vml"/><Relationship Id="rId5" Type="http://schemas.openxmlformats.org/officeDocument/2006/relationships/image" Target="../media/image57.emf"/><Relationship Id="rId4" Type="http://schemas.openxmlformats.org/officeDocument/2006/relationships/package" Target="../embeddings/Microsoft_Visio_Drawing21.vsdx"/></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0.xml"/><Relationship Id="rId1" Type="http://schemas.openxmlformats.org/officeDocument/2006/relationships/vmlDrawing" Target="../drawings/vmlDrawing17.vml"/><Relationship Id="rId5" Type="http://schemas.openxmlformats.org/officeDocument/2006/relationships/image" Target="../media/image58.emf"/><Relationship Id="rId4" Type="http://schemas.openxmlformats.org/officeDocument/2006/relationships/package" Target="../embeddings/Microsoft_Visio_Drawing22.vsdx"/></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0.xml"/><Relationship Id="rId1" Type="http://schemas.openxmlformats.org/officeDocument/2006/relationships/vmlDrawing" Target="../drawings/vmlDrawing18.vml"/><Relationship Id="rId5" Type="http://schemas.openxmlformats.org/officeDocument/2006/relationships/image" Target="../media/image59.emf"/><Relationship Id="rId4" Type="http://schemas.openxmlformats.org/officeDocument/2006/relationships/package" Target="../embeddings/Microsoft_Visio_Drawing23.vsdx"/></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vmlDrawing" Target="../drawings/vmlDrawing19.vml"/><Relationship Id="rId5" Type="http://schemas.openxmlformats.org/officeDocument/2006/relationships/image" Target="../media/image59.emf"/><Relationship Id="rId4" Type="http://schemas.openxmlformats.org/officeDocument/2006/relationships/package" Target="../embeddings/Microsoft_Visio_Drawing24.vsdx"/></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0.xml"/><Relationship Id="rId1" Type="http://schemas.openxmlformats.org/officeDocument/2006/relationships/vmlDrawing" Target="../drawings/vmlDrawing20.vml"/><Relationship Id="rId5" Type="http://schemas.openxmlformats.org/officeDocument/2006/relationships/image" Target="../media/image60.emf"/><Relationship Id="rId4" Type="http://schemas.openxmlformats.org/officeDocument/2006/relationships/package" Target="../embeddings/Microsoft_Visio_Drawing25.vsdx"/></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vmlDrawing" Target="../drawings/vmlDrawing21.vml"/><Relationship Id="rId5" Type="http://schemas.openxmlformats.org/officeDocument/2006/relationships/image" Target="../media/image61.emf"/><Relationship Id="rId4" Type="http://schemas.openxmlformats.org/officeDocument/2006/relationships/package" Target="../embeddings/Microsoft_Visio_Drawing26.vsdx"/></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63.emf"/><Relationship Id="rId2" Type="http://schemas.openxmlformats.org/officeDocument/2006/relationships/slideLayout" Target="../slideLayouts/slideLayout10.xml"/><Relationship Id="rId1" Type="http://schemas.openxmlformats.org/officeDocument/2006/relationships/vmlDrawing" Target="../drawings/vmlDrawing22.vml"/><Relationship Id="rId6" Type="http://schemas.openxmlformats.org/officeDocument/2006/relationships/package" Target="../embeddings/Microsoft_Visio_Drawing28.vsdx"/><Relationship Id="rId5" Type="http://schemas.openxmlformats.org/officeDocument/2006/relationships/image" Target="../media/image62.emf"/><Relationship Id="rId4" Type="http://schemas.openxmlformats.org/officeDocument/2006/relationships/package" Target="../embeddings/Microsoft_Visio_Drawing27.vsdx"/></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65.emf"/><Relationship Id="rId2" Type="http://schemas.openxmlformats.org/officeDocument/2006/relationships/slideLayout" Target="../slideLayouts/slideLayout10.xml"/><Relationship Id="rId1" Type="http://schemas.openxmlformats.org/officeDocument/2006/relationships/vmlDrawing" Target="../drawings/vmlDrawing23.vml"/><Relationship Id="rId6" Type="http://schemas.openxmlformats.org/officeDocument/2006/relationships/package" Target="../embeddings/Microsoft_Visio_Drawing30.vsdx"/><Relationship Id="rId5" Type="http://schemas.openxmlformats.org/officeDocument/2006/relationships/image" Target="../media/image64.emf"/><Relationship Id="rId4" Type="http://schemas.openxmlformats.org/officeDocument/2006/relationships/package" Target="../embeddings/Microsoft_Visio_Drawing29.vsdx"/></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0.xml"/><Relationship Id="rId1" Type="http://schemas.openxmlformats.org/officeDocument/2006/relationships/vmlDrawing" Target="../drawings/vmlDrawing24.vml"/><Relationship Id="rId5" Type="http://schemas.openxmlformats.org/officeDocument/2006/relationships/image" Target="../media/image65.emf"/><Relationship Id="rId4" Type="http://schemas.openxmlformats.org/officeDocument/2006/relationships/package" Target="../embeddings/Microsoft_Visio_Drawing31.vsdx"/></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xml"/><Relationship Id="rId1" Type="http://schemas.openxmlformats.org/officeDocument/2006/relationships/vmlDrawing" Target="../drawings/vmlDrawing25.vml"/><Relationship Id="rId5" Type="http://schemas.openxmlformats.org/officeDocument/2006/relationships/image" Target="../media/image66.emf"/><Relationship Id="rId4" Type="http://schemas.openxmlformats.org/officeDocument/2006/relationships/package" Target="../embeddings/Microsoft_Visio_Drawing32.vsdx"/></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0.xml"/><Relationship Id="rId1" Type="http://schemas.openxmlformats.org/officeDocument/2006/relationships/vmlDrawing" Target="../drawings/vmlDrawing26.vml"/><Relationship Id="rId5" Type="http://schemas.openxmlformats.org/officeDocument/2006/relationships/image" Target="../media/image67.emf"/><Relationship Id="rId4" Type="http://schemas.openxmlformats.org/officeDocument/2006/relationships/package" Target="../embeddings/Microsoft_Visio_Drawing33.vsdx"/></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0.xml"/><Relationship Id="rId1" Type="http://schemas.openxmlformats.org/officeDocument/2006/relationships/vmlDrawing" Target="../drawings/vmlDrawing27.vml"/><Relationship Id="rId5" Type="http://schemas.openxmlformats.org/officeDocument/2006/relationships/image" Target="../media/image68.emf"/><Relationship Id="rId4" Type="http://schemas.openxmlformats.org/officeDocument/2006/relationships/package" Target="../embeddings/Microsoft_Visio_Drawing34.vsdx"/></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vmlDrawing" Target="../drawings/vmlDrawing28.vml"/><Relationship Id="rId5" Type="http://schemas.openxmlformats.org/officeDocument/2006/relationships/image" Target="../media/image69.emf"/><Relationship Id="rId4" Type="http://schemas.openxmlformats.org/officeDocument/2006/relationships/package" Target="../embeddings/Microsoft_Visio_Drawing35.vsdx"/></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0.xml"/><Relationship Id="rId1" Type="http://schemas.openxmlformats.org/officeDocument/2006/relationships/vmlDrawing" Target="../drawings/vmlDrawing29.vml"/><Relationship Id="rId5" Type="http://schemas.openxmlformats.org/officeDocument/2006/relationships/image" Target="../media/image70.emf"/><Relationship Id="rId4" Type="http://schemas.openxmlformats.org/officeDocument/2006/relationships/package" Target="../embeddings/Microsoft_Visio_Drawing36.vsdx"/></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0.xml"/><Relationship Id="rId1" Type="http://schemas.openxmlformats.org/officeDocument/2006/relationships/vmlDrawing" Target="../drawings/vmlDrawing30.vml"/><Relationship Id="rId5" Type="http://schemas.openxmlformats.org/officeDocument/2006/relationships/image" Target="../media/image71.emf"/><Relationship Id="rId4" Type="http://schemas.openxmlformats.org/officeDocument/2006/relationships/package" Target="../embeddings/Microsoft_Visio_Drawing37.vsdx"/></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0.xml"/><Relationship Id="rId1" Type="http://schemas.openxmlformats.org/officeDocument/2006/relationships/vmlDrawing" Target="../drawings/vmlDrawing31.vml"/><Relationship Id="rId5" Type="http://schemas.openxmlformats.org/officeDocument/2006/relationships/image" Target="../media/image72.emf"/><Relationship Id="rId4" Type="http://schemas.openxmlformats.org/officeDocument/2006/relationships/package" Target="../embeddings/Microsoft_Visio_Drawing38.vsdx"/></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0.xml"/><Relationship Id="rId1" Type="http://schemas.openxmlformats.org/officeDocument/2006/relationships/vmlDrawing" Target="../drawings/vmlDrawing32.vml"/><Relationship Id="rId5" Type="http://schemas.openxmlformats.org/officeDocument/2006/relationships/image" Target="../media/image73.emf"/><Relationship Id="rId4" Type="http://schemas.openxmlformats.org/officeDocument/2006/relationships/package" Target="../embeddings/Microsoft_Visio_Drawing39.vsdx"/></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0.xml"/><Relationship Id="rId1" Type="http://schemas.openxmlformats.org/officeDocument/2006/relationships/vmlDrawing" Target="../drawings/vmlDrawing33.vml"/><Relationship Id="rId5" Type="http://schemas.openxmlformats.org/officeDocument/2006/relationships/image" Target="../media/image74.emf"/><Relationship Id="rId4" Type="http://schemas.openxmlformats.org/officeDocument/2006/relationships/package" Target="../embeddings/Microsoft_Visio_Drawing40.vsdx"/></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75.emf"/><Relationship Id="rId2" Type="http://schemas.openxmlformats.org/officeDocument/2006/relationships/slideLayout" Target="../slideLayouts/slideLayout10.xml"/><Relationship Id="rId1" Type="http://schemas.openxmlformats.org/officeDocument/2006/relationships/vmlDrawing" Target="../drawings/vmlDrawing34.vml"/><Relationship Id="rId6" Type="http://schemas.openxmlformats.org/officeDocument/2006/relationships/package" Target="../embeddings/Microsoft_Visio_Drawing41.vsdx"/><Relationship Id="rId5" Type="http://schemas.openxmlformats.org/officeDocument/2006/relationships/image" Target="../media/image74.emf"/><Relationship Id="rId4" Type="http://schemas.openxmlformats.org/officeDocument/2006/relationships/package" Target="../embeddings/Microsoft_Visio_Drawing40.vsdx"/></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75.emf"/><Relationship Id="rId2" Type="http://schemas.openxmlformats.org/officeDocument/2006/relationships/slideLayout" Target="../slideLayouts/slideLayout10.xml"/><Relationship Id="rId1" Type="http://schemas.openxmlformats.org/officeDocument/2006/relationships/vmlDrawing" Target="../drawings/vmlDrawing35.vml"/><Relationship Id="rId6" Type="http://schemas.openxmlformats.org/officeDocument/2006/relationships/package" Target="../embeddings/Microsoft_Visio_Drawing41.vsdx"/><Relationship Id="rId5" Type="http://schemas.openxmlformats.org/officeDocument/2006/relationships/image" Target="../media/image74.emf"/><Relationship Id="rId4" Type="http://schemas.openxmlformats.org/officeDocument/2006/relationships/package" Target="../embeddings/Microsoft_Visio_Drawing40.vsdx"/></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75.emf"/><Relationship Id="rId2" Type="http://schemas.openxmlformats.org/officeDocument/2006/relationships/slideLayout" Target="../slideLayouts/slideLayout10.xml"/><Relationship Id="rId1" Type="http://schemas.openxmlformats.org/officeDocument/2006/relationships/vmlDrawing" Target="../drawings/vmlDrawing36.vml"/><Relationship Id="rId6" Type="http://schemas.openxmlformats.org/officeDocument/2006/relationships/package" Target="../embeddings/Microsoft_Visio_Drawing41.vsdx"/><Relationship Id="rId5" Type="http://schemas.openxmlformats.org/officeDocument/2006/relationships/image" Target="../media/image74.emf"/><Relationship Id="rId4" Type="http://schemas.openxmlformats.org/officeDocument/2006/relationships/package" Target="../embeddings/Microsoft_Visio_Drawing40.vsdx"/></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0.xml"/><Relationship Id="rId1" Type="http://schemas.openxmlformats.org/officeDocument/2006/relationships/vmlDrawing" Target="../drawings/vmlDrawing37.vml"/><Relationship Id="rId5" Type="http://schemas.openxmlformats.org/officeDocument/2006/relationships/image" Target="../media/image76.emf"/><Relationship Id="rId4" Type="http://schemas.openxmlformats.org/officeDocument/2006/relationships/package" Target="../embeddings/Microsoft_Visio_Drawing42.vsdx"/></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77.emf"/><Relationship Id="rId2" Type="http://schemas.openxmlformats.org/officeDocument/2006/relationships/slideLayout" Target="../slideLayouts/slideLayout10.xml"/><Relationship Id="rId1" Type="http://schemas.openxmlformats.org/officeDocument/2006/relationships/vmlDrawing" Target="../drawings/vmlDrawing38.vml"/><Relationship Id="rId6" Type="http://schemas.openxmlformats.org/officeDocument/2006/relationships/package" Target="../embeddings/Microsoft_Visio_Drawing44.vsdx"/><Relationship Id="rId5" Type="http://schemas.openxmlformats.org/officeDocument/2006/relationships/image" Target="../media/image76.emf"/><Relationship Id="rId4" Type="http://schemas.openxmlformats.org/officeDocument/2006/relationships/package" Target="../embeddings/Microsoft_Visio_Drawing43.vsdx"/></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0.xml"/><Relationship Id="rId1" Type="http://schemas.openxmlformats.org/officeDocument/2006/relationships/vmlDrawing" Target="../drawings/vmlDrawing39.vml"/><Relationship Id="rId5" Type="http://schemas.openxmlformats.org/officeDocument/2006/relationships/image" Target="../media/image78.emf"/><Relationship Id="rId4" Type="http://schemas.openxmlformats.org/officeDocument/2006/relationships/package" Target="../embeddings/Microsoft_Visio_Drawing45.vsdx"/></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0.xml"/><Relationship Id="rId1" Type="http://schemas.openxmlformats.org/officeDocument/2006/relationships/vmlDrawing" Target="../drawings/vmlDrawing40.vml"/><Relationship Id="rId5" Type="http://schemas.openxmlformats.org/officeDocument/2006/relationships/image" Target="../media/image79.emf"/><Relationship Id="rId4" Type="http://schemas.openxmlformats.org/officeDocument/2006/relationships/package" Target="../embeddings/Microsoft_Visio_Drawing46.vsdx"/></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vmlDrawing" Target="../drawings/vmlDrawing41.vml"/><Relationship Id="rId5" Type="http://schemas.openxmlformats.org/officeDocument/2006/relationships/image" Target="../media/image80.emf"/><Relationship Id="rId4" Type="http://schemas.openxmlformats.org/officeDocument/2006/relationships/package" Target="../embeddings/Microsoft_Visio_Drawing47.vsdx"/></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0.xml"/><Relationship Id="rId1" Type="http://schemas.openxmlformats.org/officeDocument/2006/relationships/vmlDrawing" Target="../drawings/vmlDrawing42.vml"/><Relationship Id="rId5" Type="http://schemas.openxmlformats.org/officeDocument/2006/relationships/image" Target="../media/image81.emf"/><Relationship Id="rId4" Type="http://schemas.openxmlformats.org/officeDocument/2006/relationships/package" Target="../embeddings/Microsoft_Visio_Drawing48.vsdx"/></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0.xml"/><Relationship Id="rId1" Type="http://schemas.openxmlformats.org/officeDocument/2006/relationships/vmlDrawing" Target="../drawings/vmlDrawing43.vml"/><Relationship Id="rId5" Type="http://schemas.openxmlformats.org/officeDocument/2006/relationships/image" Target="../media/image82.emf"/><Relationship Id="rId4" Type="http://schemas.openxmlformats.org/officeDocument/2006/relationships/package" Target="../embeddings/Microsoft_Visio_Drawing49.vsdx"/></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0.xml"/><Relationship Id="rId1" Type="http://schemas.openxmlformats.org/officeDocument/2006/relationships/vmlDrawing" Target="../drawings/vmlDrawing44.vml"/><Relationship Id="rId5" Type="http://schemas.openxmlformats.org/officeDocument/2006/relationships/image" Target="../media/image83.emf"/><Relationship Id="rId4" Type="http://schemas.openxmlformats.org/officeDocument/2006/relationships/package" Target="../embeddings/Microsoft_Visio_Drawing50.vsdx"/></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0.xml"/><Relationship Id="rId1" Type="http://schemas.openxmlformats.org/officeDocument/2006/relationships/vmlDrawing" Target="../drawings/vmlDrawing45.vml"/><Relationship Id="rId5" Type="http://schemas.openxmlformats.org/officeDocument/2006/relationships/image" Target="../media/image83.emf"/><Relationship Id="rId4" Type="http://schemas.openxmlformats.org/officeDocument/2006/relationships/package" Target="../embeddings/Microsoft_Visio_Drawing50.vsdx"/></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7" Type="http://schemas.openxmlformats.org/officeDocument/2006/relationships/image" Target="../media/image85.emf"/><Relationship Id="rId2" Type="http://schemas.openxmlformats.org/officeDocument/2006/relationships/slideLayout" Target="../slideLayouts/slideLayout10.xml"/><Relationship Id="rId1" Type="http://schemas.openxmlformats.org/officeDocument/2006/relationships/vmlDrawing" Target="../drawings/vmlDrawing46.vml"/><Relationship Id="rId6" Type="http://schemas.openxmlformats.org/officeDocument/2006/relationships/package" Target="../embeddings/Microsoft_Visio_Drawing52.vsdx"/><Relationship Id="rId5" Type="http://schemas.openxmlformats.org/officeDocument/2006/relationships/image" Target="../media/image84.emf"/><Relationship Id="rId4" Type="http://schemas.openxmlformats.org/officeDocument/2006/relationships/package" Target="../embeddings/Microsoft_Visio_Drawing51.vsdx"/></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7.xml"/><Relationship Id="rId1" Type="http://schemas.openxmlformats.org/officeDocument/2006/relationships/slideLayout" Target="../slideLayouts/slideLayout10.xml"/><Relationship Id="rId5" Type="http://schemas.openxmlformats.org/officeDocument/2006/relationships/image" Target="../media/image25.jpeg"/><Relationship Id="rId4" Type="http://schemas.openxmlformats.org/officeDocument/2006/relationships/image" Target="../media/image24.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png"/><Relationship Id="rId3" Type="http://schemas.openxmlformats.org/officeDocument/2006/relationships/image" Target="../media/image16.png"/><Relationship Id="rId7" Type="http://schemas.microsoft.com/office/2007/relationships/hdphoto" Target="../media/hdphoto4.wdp"/><Relationship Id="rId12" Type="http://schemas.openxmlformats.org/officeDocument/2006/relationships/image" Target="../media/image21.jpeg"/><Relationship Id="rId2" Type="http://schemas.openxmlformats.org/officeDocument/2006/relationships/notesSlide" Target="../notesSlides/notesSlide68.xml"/><Relationship Id="rId16" Type="http://schemas.openxmlformats.org/officeDocument/2006/relationships/image" Target="../media/image25.jpeg"/><Relationship Id="rId1" Type="http://schemas.openxmlformats.org/officeDocument/2006/relationships/slideLayout" Target="../slideLayouts/slideLayout1.xml"/><Relationship Id="rId6" Type="http://schemas.openxmlformats.org/officeDocument/2006/relationships/image" Target="../media/image18.png"/><Relationship Id="rId11" Type="http://schemas.microsoft.com/office/2007/relationships/hdphoto" Target="../media/hdphoto6.wdp"/><Relationship Id="rId5" Type="http://schemas.microsoft.com/office/2007/relationships/hdphoto" Target="../media/hdphoto3.wdp"/><Relationship Id="rId15" Type="http://schemas.openxmlformats.org/officeDocument/2006/relationships/image" Target="../media/image24.jpeg"/><Relationship Id="rId10" Type="http://schemas.openxmlformats.org/officeDocument/2006/relationships/image" Target="../media/image20.png"/><Relationship Id="rId4" Type="http://schemas.openxmlformats.org/officeDocument/2006/relationships/image" Target="../media/image17.png"/><Relationship Id="rId9" Type="http://schemas.microsoft.com/office/2007/relationships/hdphoto" Target="../media/hdphoto5.wdp"/><Relationship Id="rId1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51A8F5-A0FE-4017-B35F-7058D6C218EF}"/>
              </a:ext>
            </a:extLst>
          </p:cNvPr>
          <p:cNvSpPr>
            <a:spLocks noGrp="1"/>
          </p:cNvSpPr>
          <p:nvPr>
            <p:ph type="title"/>
          </p:nvPr>
        </p:nvSpPr>
        <p:spPr>
          <a:xfrm>
            <a:off x="819913" y="2016174"/>
            <a:ext cx="10771919" cy="1060855"/>
          </a:xfrm>
        </p:spPr>
        <p:txBody>
          <a:bodyPr/>
          <a:lstStyle/>
          <a:p>
            <a:r>
              <a:rPr lang="en-US" altLang="zh-CN" sz="3200" dirty="0"/>
              <a:t>COSM: A Cooperative Scheduling Framework for Concurrent PIM and CPU Execution on Mobile Devices</a:t>
            </a:r>
            <a:endParaRPr lang="zh-CN" altLang="en-US" sz="3200" dirty="0"/>
          </a:p>
        </p:txBody>
      </p:sp>
      <p:sp>
        <p:nvSpPr>
          <p:cNvPr id="5" name="Content Placeholder 4">
            <a:extLst>
              <a:ext uri="{FF2B5EF4-FFF2-40B4-BE49-F238E27FC236}">
                <a16:creationId xmlns:a16="http://schemas.microsoft.com/office/drawing/2014/main" id="{00EA4346-2736-4D3C-995B-961AD085FC26}"/>
              </a:ext>
            </a:extLst>
          </p:cNvPr>
          <p:cNvSpPr>
            <a:spLocks noGrp="1"/>
          </p:cNvSpPr>
          <p:nvPr>
            <p:ph sz="quarter" idx="10"/>
          </p:nvPr>
        </p:nvSpPr>
        <p:spPr>
          <a:xfrm>
            <a:off x="4253553" y="5732003"/>
            <a:ext cx="1743976" cy="454025"/>
          </a:xfrm>
          <a:solidFill>
            <a:srgbClr val="FFFFFF">
              <a:alpha val="40000"/>
            </a:srgbClr>
          </a:solidFill>
        </p:spPr>
        <p:txBody>
          <a:bodyPr/>
          <a:lstStyle/>
          <a:p>
            <a:r>
              <a:rPr lang="en-US" altLang="zh-CN" b="1" i="1" dirty="0">
                <a:solidFill>
                  <a:schemeClr val="tx1"/>
                </a:solidFill>
              </a:rPr>
              <a:t>ISCA’ 2026</a:t>
            </a:r>
            <a:endParaRPr lang="zh-CN" altLang="en-US" b="1" i="1" dirty="0">
              <a:solidFill>
                <a:schemeClr val="tx1"/>
              </a:solidFill>
            </a:endParaRPr>
          </a:p>
        </p:txBody>
      </p:sp>
      <p:sp>
        <p:nvSpPr>
          <p:cNvPr id="6" name="Text Placeholder 5">
            <a:extLst>
              <a:ext uri="{FF2B5EF4-FFF2-40B4-BE49-F238E27FC236}">
                <a16:creationId xmlns:a16="http://schemas.microsoft.com/office/drawing/2014/main" id="{DFDCB36F-93FF-423A-AC42-72907306E569}"/>
              </a:ext>
            </a:extLst>
          </p:cNvPr>
          <p:cNvSpPr>
            <a:spLocks noGrp="1"/>
          </p:cNvSpPr>
          <p:nvPr>
            <p:ph type="body" sz="quarter" idx="11"/>
          </p:nvPr>
        </p:nvSpPr>
        <p:spPr>
          <a:xfrm>
            <a:off x="819913" y="5133515"/>
            <a:ext cx="10852134" cy="598488"/>
          </a:xfrm>
          <a:solidFill>
            <a:srgbClr val="FFFFFF">
              <a:alpha val="40000"/>
            </a:srgbClr>
          </a:solidFill>
        </p:spPr>
        <p:txBody>
          <a:bodyPr/>
          <a:lstStyle/>
          <a:p>
            <a:r>
              <a:rPr lang="en-US" altLang="zh-CN" sz="2000" b="0" dirty="0">
                <a:solidFill>
                  <a:schemeClr val="tx1"/>
                </a:solidFill>
              </a:rPr>
              <a:t>Shanghai Jia Tong University | Shanghai Qi </a:t>
            </a:r>
            <a:r>
              <a:rPr lang="en-US" altLang="zh-CN" sz="2000" b="0" dirty="0" err="1">
                <a:solidFill>
                  <a:schemeClr val="tx1"/>
                </a:solidFill>
              </a:rPr>
              <a:t>Zhi</a:t>
            </a:r>
            <a:r>
              <a:rPr lang="en-US" altLang="zh-CN" sz="2000" b="0" dirty="0">
                <a:solidFill>
                  <a:schemeClr val="tx1"/>
                </a:solidFill>
              </a:rPr>
              <a:t> Institute </a:t>
            </a:r>
            <a:br>
              <a:rPr lang="en-US" altLang="zh-CN" sz="2000" b="0" dirty="0">
                <a:solidFill>
                  <a:schemeClr val="tx1"/>
                </a:solidFill>
              </a:rPr>
            </a:br>
            <a:r>
              <a:rPr lang="en-US" altLang="zh-CN" sz="2000" b="0" dirty="0">
                <a:solidFill>
                  <a:schemeClr val="tx1"/>
                </a:solidFill>
              </a:rPr>
              <a:t>ETH Z</a:t>
            </a:r>
            <a:r>
              <a:rPr lang="en-US" altLang="zh-CN" sz="2000" b="0" dirty="0">
                <a:solidFill>
                  <a:schemeClr val="tx1"/>
                </a:solidFill>
                <a:latin typeface="Arial" panose="020B0604020202020204" pitchFamily="34" charset="0"/>
                <a:cs typeface="Arial" panose="020B0604020202020204" pitchFamily="34" charset="0"/>
              </a:rPr>
              <a:t>urich | Tsinghua University | </a:t>
            </a:r>
            <a:r>
              <a:rPr lang="en-US" altLang="zh-CN" sz="2000" b="0" dirty="0" err="1">
                <a:solidFill>
                  <a:schemeClr val="tx1"/>
                </a:solidFill>
                <a:latin typeface="Arial" panose="020B0604020202020204" pitchFamily="34" charset="0"/>
                <a:cs typeface="Arial" panose="020B0604020202020204" pitchFamily="34" charset="0"/>
              </a:rPr>
              <a:t>Beihang</a:t>
            </a:r>
            <a:r>
              <a:rPr lang="en-US" altLang="zh-CN" sz="2000" b="0" dirty="0">
                <a:solidFill>
                  <a:schemeClr val="tx1"/>
                </a:solidFill>
                <a:latin typeface="Arial" panose="020B0604020202020204" pitchFamily="34" charset="0"/>
                <a:cs typeface="Arial" panose="020B0604020202020204" pitchFamily="34" charset="0"/>
              </a:rPr>
              <a:t> University</a:t>
            </a:r>
            <a:endParaRPr lang="zh-CN" altLang="en-US" sz="2000" b="0" dirty="0">
              <a:solidFill>
                <a:schemeClr val="tx1"/>
              </a:solidFill>
            </a:endParaRPr>
          </a:p>
        </p:txBody>
      </p:sp>
      <p:pic>
        <p:nvPicPr>
          <p:cNvPr id="134146" name="Picture 2">
            <a:extLst>
              <a:ext uri="{FF2B5EF4-FFF2-40B4-BE49-F238E27FC236}">
                <a16:creationId xmlns:a16="http://schemas.microsoft.com/office/drawing/2014/main" id="{0F5D3E31-A296-47BB-AA84-3696E9BBE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396" y="49878"/>
            <a:ext cx="878480" cy="8788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CDBD332-42F4-423E-9194-2B09C3327DC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63582" y1="54925" x2="63582" y2="54925"/>
                        <a14:foregroundMark x1="66567" y1="56716" x2="61194" y2="62687"/>
                      </a14:backgroundRemoval>
                    </a14:imgEffect>
                  </a14:imgLayer>
                </a14:imgProps>
              </a:ext>
              <a:ext uri="{28A0092B-C50C-407E-A947-70E740481C1C}">
                <a14:useLocalDpi xmlns:a14="http://schemas.microsoft.com/office/drawing/2010/main" val="0"/>
              </a:ext>
            </a:extLst>
          </a:blip>
          <a:stretch>
            <a:fillRect/>
          </a:stretch>
        </p:blipFill>
        <p:spPr>
          <a:xfrm>
            <a:off x="3679319" y="50568"/>
            <a:ext cx="927970" cy="927970"/>
          </a:xfrm>
          <a:prstGeom prst="rect">
            <a:avLst/>
          </a:prstGeom>
        </p:spPr>
      </p:pic>
      <p:pic>
        <p:nvPicPr>
          <p:cNvPr id="10" name="Picture 9">
            <a:extLst>
              <a:ext uri="{FF2B5EF4-FFF2-40B4-BE49-F238E27FC236}">
                <a16:creationId xmlns:a16="http://schemas.microsoft.com/office/drawing/2014/main" id="{4F8FF93F-D6F6-44BA-9723-3EAEAC0E2FD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827" b="89668" l="9817" r="89684">
                        <a14:foregroundMark x1="38935" y1="11070" x2="58403" y2="9410"/>
                        <a14:foregroundMark x1="58403" y1="9410" x2="63228" y2="10701"/>
                        <a14:foregroundMark x1="45757" y1="89299" x2="55075" y2="89299"/>
                        <a14:foregroundMark x1="55075" y1="89299" x2="58735" y2="88930"/>
                        <a14:foregroundMark x1="45092" y1="6827" x2="55740" y2="7196"/>
                      </a14:backgroundRemoval>
                    </a14:imgEffect>
                  </a14:imgLayer>
                </a14:imgProps>
              </a:ext>
            </a:extLst>
          </a:blip>
          <a:stretch>
            <a:fillRect/>
          </a:stretch>
        </p:blipFill>
        <p:spPr>
          <a:xfrm>
            <a:off x="6109837" y="50567"/>
            <a:ext cx="1028986" cy="927971"/>
          </a:xfrm>
          <a:prstGeom prst="rect">
            <a:avLst/>
          </a:prstGeom>
        </p:spPr>
      </p:pic>
      <p:pic>
        <p:nvPicPr>
          <p:cNvPr id="134148" name="Picture 4">
            <a:extLst>
              <a:ext uri="{FF2B5EF4-FFF2-40B4-BE49-F238E27FC236}">
                <a16:creationId xmlns:a16="http://schemas.microsoft.com/office/drawing/2014/main" id="{7355D6FC-22EE-4D48-89FB-10D3F527608B}"/>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6211" b="89441" l="10000" r="90000">
                        <a14:foregroundMark x1="16500" y1="6832" x2="29375" y2="6211"/>
                        <a14:foregroundMark x1="29375" y1="6211" x2="36625" y2="6832"/>
                        <a14:foregroundMark x1="51000" y1="27329" x2="51250" y2="27329"/>
                        <a14:foregroundMark x1="54625" y1="30435" x2="54625" y2="30435"/>
                        <a14:foregroundMark x1="56500" y1="6832" x2="56500" y2="6832"/>
                        <a14:foregroundMark x1="60000" y1="8075" x2="60000" y2="8075"/>
                        <a14:foregroundMark x1="63625" y1="34783" x2="63625" y2="34783"/>
                        <a14:foregroundMark x1="70125" y1="31677" x2="70125" y2="31677"/>
                        <a14:foregroundMark x1="71625" y1="9317" x2="71625" y2="9317"/>
                        <a14:foregroundMark x1="73750" y1="40373" x2="73750" y2="40373"/>
                        <a14:foregroundMark x1="82500" y1="26087" x2="82500" y2="26087"/>
                      </a14:backgroundRemoval>
                    </a14:imgEffect>
                  </a14:imgLayer>
                </a14:imgProps>
              </a:ext>
              <a:ext uri="{28A0092B-C50C-407E-A947-70E740481C1C}">
                <a14:useLocalDpi xmlns:a14="http://schemas.microsoft.com/office/drawing/2010/main" val="0"/>
              </a:ext>
            </a:extLst>
          </a:blip>
          <a:srcRect l="11558" r="10293" b="25720"/>
          <a:stretch/>
        </p:blipFill>
        <p:spPr bwMode="auto">
          <a:xfrm>
            <a:off x="4507342" y="331738"/>
            <a:ext cx="1647632" cy="315165"/>
          </a:xfrm>
          <a:prstGeom prst="rect">
            <a:avLst/>
          </a:prstGeom>
          <a:noFill/>
          <a:extLst>
            <a:ext uri="{909E8E84-426E-40DD-AFC4-6F175D3DCCD1}">
              <a14:hiddenFill xmlns:a14="http://schemas.microsoft.com/office/drawing/2010/main">
                <a:solidFill>
                  <a:srgbClr val="FFFFFF"/>
                </a:solidFill>
              </a14:hiddenFill>
            </a:ext>
          </a:extLst>
        </p:spPr>
      </p:pic>
      <p:pic>
        <p:nvPicPr>
          <p:cNvPr id="134154" name="Picture 10">
            <a:extLst>
              <a:ext uri="{FF2B5EF4-FFF2-40B4-BE49-F238E27FC236}">
                <a16:creationId xmlns:a16="http://schemas.microsoft.com/office/drawing/2014/main" id="{0866E80B-FE07-4562-A9E7-AFBE5F3370BF}"/>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691" b="95772" l="2537" r="95772">
                        <a14:foregroundMark x1="31290" y1="23256" x2="23044" y2="31712"/>
                        <a14:foregroundMark x1="23044" y1="31712" x2="17548" y2="49471"/>
                        <a14:foregroundMark x1="17548" y1="49471" x2="21564" y2="66173"/>
                        <a14:foregroundMark x1="21564" y1="66173" x2="30021" y2="75476"/>
                        <a14:foregroundMark x1="30021" y1="75476" x2="44186" y2="82452"/>
                        <a14:foregroundMark x1="52220" y1="82664" x2="77167" y2="64905"/>
                        <a14:foregroundMark x1="77167" y1="64905" x2="80761" y2="38689"/>
                        <a14:foregroundMark x1="80761" y1="38689" x2="58985" y2="19239"/>
                        <a14:foregroundMark x1="58985" y1="19239" x2="32770" y2="11416"/>
                        <a14:foregroundMark x1="32770" y1="11416" x2="11205" y2="27484"/>
                        <a14:foregroundMark x1="11205" y1="27484" x2="2537" y2="56448"/>
                        <a14:foregroundMark x1="2537" y1="56448" x2="16068" y2="77167"/>
                        <a14:foregroundMark x1="16068" y1="77167" x2="32981" y2="85624"/>
                        <a14:foregroundMark x1="32981" y1="85624" x2="67653" y2="80338"/>
                        <a14:foregroundMark x1="67653" y1="80338" x2="86469" y2="49683"/>
                        <a14:foregroundMark x1="86469" y1="49683" x2="84144" y2="28964"/>
                        <a14:foregroundMark x1="84144" y1="28964" x2="47146" y2="16279"/>
                        <a14:foregroundMark x1="58985" y1="12262" x2="69979" y2="13953"/>
                        <a14:foregroundMark x1="69979" y1="13953" x2="84567" y2="31290"/>
                        <a14:foregroundMark x1="84567" y1="31290" x2="96406" y2="63425"/>
                        <a14:foregroundMark x1="96406" y1="63425" x2="94782" y2="69813"/>
                        <a14:foregroundMark x1="90328" y1="77212" x2="53911" y2="93658"/>
                        <a14:foregroundMark x1="53911" y1="93658" x2="28964" y2="83510"/>
                        <a14:foregroundMark x1="28964" y1="83510" x2="23679" y2="64905"/>
                        <a14:foregroundMark x1="23679" y1="64905" x2="24524" y2="63214"/>
                        <a14:foregroundMark x1="88372" y1="63002" x2="73784" y2="72516"/>
                        <a14:foregroundMark x1="68499" y1="45666" x2="40803" y2="62368"/>
                        <a14:foregroundMark x1="50951" y1="36786" x2="25581" y2="57082"/>
                        <a14:foregroundMark x1="38901" y1="26850" x2="19239" y2="47569"/>
                        <a14:foregroundMark x1="57717" y1="32770" x2="19239" y2="49049"/>
                        <a14:foregroundMark x1="50106" y1="22622" x2="6765" y2="41015"/>
                        <a14:foregroundMark x1="27696" y1="11628" x2="19662" y2="19873"/>
                        <a14:foregroundMark x1="45877" y1="7611" x2="26216" y2="14165"/>
                        <a14:foregroundMark x1="56237" y1="5497" x2="38901" y2="12262"/>
                        <a14:foregroundMark x1="59197" y1="10359" x2="60677" y2="14376"/>
                        <a14:foregroundMark x1="71247" y1="13108" x2="71459" y2="13531"/>
                        <a14:foregroundMark x1="72516" y1="13531" x2="72516" y2="13531"/>
                        <a14:foregroundMark x1="77590" y1="15011" x2="93235" y2="50317"/>
                        <a14:foregroundMark x1="90275" y1="31712" x2="92178" y2="49260"/>
                        <a14:foregroundMark x1="92178" y1="49260" x2="88372" y2="64905"/>
                        <a14:foregroundMark x1="88372" y1="64905" x2="88372" y2="64905"/>
                        <a14:foregroundMark x1="68710" y1="36152" x2="52854" y2="56025"/>
                        <a14:foregroundMark x1="52854" y1="56025" x2="20930" y2="69345"/>
                        <a14:foregroundMark x1="68710" y1="44820" x2="62368" y2="64905"/>
                        <a14:foregroundMark x1="62368" y1="64905" x2="43129" y2="73573"/>
                        <a14:foregroundMark x1="43129" y1="73573" x2="43129" y2="73573"/>
                        <a14:foregroundMark x1="70190" y1="41226" x2="38689" y2="55391"/>
                        <a14:foregroundMark x1="42706" y1="46723" x2="28964" y2="62579"/>
                        <a14:foregroundMark x1="58351" y1="60042" x2="54757" y2="60888"/>
                        <a14:foregroundMark x1="59197" y1="55603" x2="55814" y2="56660"/>
                        <a14:foregroundMark x1="42918" y1="58351" x2="42918" y2="58351"/>
                        <a14:foregroundMark x1="42283" y1="56871" x2="42283" y2="56871"/>
                        <a14:foregroundMark x1="53066" y1="28330" x2="53066" y2="28330"/>
                        <a14:foregroundMark x1="55814" y1="24313" x2="47357" y2="31501"/>
                        <a14:foregroundMark x1="47357" y1="31501" x2="46934" y2="30655"/>
                        <a14:foregroundMark x1="13319" y1="52220" x2="17548" y2="61945"/>
                        <a14:foregroundMark x1="22199" y1="84989" x2="43129" y2="93023"/>
                        <a14:foregroundMark x1="50317" y1="94503" x2="58351" y2="95772"/>
                        <a14:foregroundMark x1="94080" y1="50740" x2="95983" y2="55603"/>
                        <a14:foregroundMark x1="51374" y1="1691" x2="51374" y2="1691"/>
                        <a14:foregroundMark x1="55603" y1="10359" x2="55603" y2="10359"/>
                        <a14:foregroundMark x1="54757" y1="10359" x2="54757" y2="10359"/>
                        <a14:backgroundMark x1="93658" y1="75053" x2="93658" y2="75053"/>
                        <a14:backgroundMark x1="94080" y1="74419" x2="93235" y2="75264"/>
                        <a14:backgroundMark x1="95560" y1="70190" x2="91543" y2="77801"/>
                      </a14:backgroundRemoval>
                    </a14:imgEffect>
                  </a14:imgLayer>
                </a14:imgProps>
              </a:ext>
              <a:ext uri="{28A0092B-C50C-407E-A947-70E740481C1C}">
                <a14:useLocalDpi xmlns:a14="http://schemas.microsoft.com/office/drawing/2010/main" val="0"/>
              </a:ext>
            </a:extLst>
          </a:blip>
          <a:srcRect/>
          <a:stretch>
            <a:fillRect/>
          </a:stretch>
        </p:blipFill>
        <p:spPr bwMode="auto">
          <a:xfrm>
            <a:off x="7098192" y="125408"/>
            <a:ext cx="778288" cy="778288"/>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223DBE02-3E02-4C58-9183-3E75F620FD34}"/>
              </a:ext>
            </a:extLst>
          </p:cNvPr>
          <p:cNvGrpSpPr/>
          <p:nvPr/>
        </p:nvGrpSpPr>
        <p:grpSpPr>
          <a:xfrm>
            <a:off x="9196653" y="-11309"/>
            <a:ext cx="3539302" cy="1091869"/>
            <a:chOff x="8453975" y="-11310"/>
            <a:chExt cx="3539302" cy="1091869"/>
          </a:xfrm>
        </p:grpSpPr>
        <p:pic>
          <p:nvPicPr>
            <p:cNvPr id="134158" name="Picture 14">
              <a:extLst>
                <a:ext uri="{FF2B5EF4-FFF2-40B4-BE49-F238E27FC236}">
                  <a16:creationId xmlns:a16="http://schemas.microsoft.com/office/drawing/2014/main" id="{8BF99DBA-33F8-4996-BC01-08FCF7336352}"/>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14229" b="31559"/>
            <a:stretch/>
          </p:blipFill>
          <p:spPr bwMode="auto">
            <a:xfrm>
              <a:off x="8453975" y="-11310"/>
              <a:ext cx="3016986" cy="1091869"/>
            </a:xfrm>
            <a:prstGeom prst="rect">
              <a:avLst/>
            </a:prstGeom>
            <a:noFill/>
            <a:extLst>
              <a:ext uri="{909E8E84-426E-40DD-AFC4-6F175D3DCCD1}">
                <a14:hiddenFill xmlns:a14="http://schemas.microsoft.com/office/drawing/2010/main">
                  <a:solidFill>
                    <a:srgbClr val="FFFFFF"/>
                  </a:solidFill>
                </a14:hiddenFill>
              </a:ext>
            </a:extLst>
          </p:spPr>
        </p:pic>
        <p:pic>
          <p:nvPicPr>
            <p:cNvPr id="134156" name="Picture 12" descr="ISCA 2026 Logo">
              <a:extLst>
                <a:ext uri="{FF2B5EF4-FFF2-40B4-BE49-F238E27FC236}">
                  <a16:creationId xmlns:a16="http://schemas.microsoft.com/office/drawing/2014/main" id="{0A57A469-7B72-4A8E-8E99-831210CF0C7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52525" y="178634"/>
              <a:ext cx="940686" cy="58614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B0BE115-D4AF-4794-9AE7-17781977C2EC}"/>
                </a:ext>
              </a:extLst>
            </p:cNvPr>
            <p:cNvSpPr txBox="1"/>
            <p:nvPr/>
          </p:nvSpPr>
          <p:spPr>
            <a:xfrm>
              <a:off x="9174842" y="83024"/>
              <a:ext cx="2818435" cy="892552"/>
            </a:xfrm>
            <a:prstGeom prst="rect">
              <a:avLst/>
            </a:prstGeom>
            <a:noFill/>
          </p:spPr>
          <p:txBody>
            <a:bodyPr wrap="square">
              <a:spAutoFit/>
            </a:bodyPr>
            <a:lstStyle/>
            <a:p>
              <a:pPr algn="ctr"/>
              <a:r>
                <a:rPr lang="en-US" altLang="zh-CN" sz="2800" b="1" i="0" dirty="0">
                  <a:solidFill>
                    <a:srgbClr val="FFFFFF"/>
                  </a:solidFill>
                  <a:effectLst>
                    <a:outerShdw blurRad="38100" dist="38100" dir="2700000" algn="tl">
                      <a:srgbClr val="000000">
                        <a:alpha val="43137"/>
                      </a:srgbClr>
                    </a:outerShdw>
                  </a:effectLst>
                  <a:latin typeface="Roboto Slab"/>
                </a:rPr>
                <a:t>ISCA 2026</a:t>
              </a:r>
            </a:p>
            <a:p>
              <a:pPr algn="ctr"/>
              <a:r>
                <a:rPr lang="en-US" altLang="zh-CN" sz="1200" b="0" i="0" dirty="0">
                  <a:solidFill>
                    <a:srgbClr val="FFFFFF"/>
                  </a:solidFill>
                  <a:effectLst>
                    <a:outerShdw blurRad="38100" dist="38100" dir="2700000" algn="tl">
                      <a:srgbClr val="000000">
                        <a:alpha val="43137"/>
                      </a:srgbClr>
                    </a:outerShdw>
                  </a:effectLst>
                  <a:latin typeface="Source Sans Pro" panose="020B0503030403020204" pitchFamily="34" charset="0"/>
                </a:rPr>
                <a:t>June 27– July 1, 2026</a:t>
              </a:r>
            </a:p>
            <a:p>
              <a:pPr algn="ctr"/>
              <a:r>
                <a:rPr lang="en-US" altLang="zh-CN" sz="1200" b="1" i="0" dirty="0">
                  <a:solidFill>
                    <a:srgbClr val="FFFFFF"/>
                  </a:solidFill>
                  <a:effectLst>
                    <a:outerShdw blurRad="38100" dist="38100" dir="2700000" algn="tl">
                      <a:srgbClr val="000000">
                        <a:alpha val="43137"/>
                      </a:srgbClr>
                    </a:outerShdw>
                  </a:effectLst>
                  <a:latin typeface="Source Sans Pro" panose="020B0503030403020204" pitchFamily="34" charset="0"/>
                </a:rPr>
                <a:t>Raleigh, USA</a:t>
              </a:r>
            </a:p>
          </p:txBody>
        </p:sp>
      </p:grpSp>
      <p:pic>
        <p:nvPicPr>
          <p:cNvPr id="154626" name="Picture 2">
            <a:extLst>
              <a:ext uri="{FF2B5EF4-FFF2-40B4-BE49-F238E27FC236}">
                <a16:creationId xmlns:a16="http://schemas.microsoft.com/office/drawing/2014/main" id="{7AC54389-AC13-454D-986A-19E4D995807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93934" y="976991"/>
            <a:ext cx="706695" cy="706695"/>
          </a:xfrm>
          <a:prstGeom prst="rect">
            <a:avLst/>
          </a:prstGeom>
          <a:noFill/>
          <a:extLst>
            <a:ext uri="{909E8E84-426E-40DD-AFC4-6F175D3DCCD1}">
              <a14:hiddenFill xmlns:a14="http://schemas.microsoft.com/office/drawing/2010/main">
                <a:solidFill>
                  <a:srgbClr val="FFFFFF"/>
                </a:solidFill>
              </a14:hiddenFill>
            </a:ext>
          </a:extLst>
        </p:spPr>
      </p:pic>
      <p:pic>
        <p:nvPicPr>
          <p:cNvPr id="154628" name="Picture 4">
            <a:extLst>
              <a:ext uri="{FF2B5EF4-FFF2-40B4-BE49-F238E27FC236}">
                <a16:creationId xmlns:a16="http://schemas.microsoft.com/office/drawing/2014/main" id="{8E57D7A1-F62A-4B0D-B3F5-8AF43EE10FC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00255" y="982394"/>
            <a:ext cx="706695" cy="706695"/>
          </a:xfrm>
          <a:prstGeom prst="rect">
            <a:avLst/>
          </a:prstGeom>
          <a:noFill/>
          <a:extLst>
            <a:ext uri="{909E8E84-426E-40DD-AFC4-6F175D3DCCD1}">
              <a14:hiddenFill xmlns:a14="http://schemas.microsoft.com/office/drawing/2010/main">
                <a:solidFill>
                  <a:srgbClr val="FFFFFF"/>
                </a:solidFill>
              </a14:hiddenFill>
            </a:ext>
          </a:extLst>
        </p:spPr>
      </p:pic>
      <p:pic>
        <p:nvPicPr>
          <p:cNvPr id="154630" name="Picture 6">
            <a:extLst>
              <a:ext uri="{FF2B5EF4-FFF2-40B4-BE49-F238E27FC236}">
                <a16:creationId xmlns:a16="http://schemas.microsoft.com/office/drawing/2014/main" id="{3511C0ED-81F6-4776-8674-33B5215A128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06576" y="982394"/>
            <a:ext cx="706695" cy="706695"/>
          </a:xfrm>
          <a:prstGeom prst="rect">
            <a:avLst/>
          </a:prstGeom>
          <a:noFill/>
          <a:extLst>
            <a:ext uri="{909E8E84-426E-40DD-AFC4-6F175D3DCCD1}">
              <a14:hiddenFill xmlns:a14="http://schemas.microsoft.com/office/drawing/2010/main">
                <a:solidFill>
                  <a:srgbClr val="FFFFFF"/>
                </a:solidFill>
              </a14:hiddenFill>
            </a:ext>
          </a:extLst>
        </p:spPr>
      </p:pic>
      <p:sp>
        <p:nvSpPr>
          <p:cNvPr id="18" name="Text Placeholder 5">
            <a:extLst>
              <a:ext uri="{FF2B5EF4-FFF2-40B4-BE49-F238E27FC236}">
                <a16:creationId xmlns:a16="http://schemas.microsoft.com/office/drawing/2014/main" id="{0B510C5E-EA4F-4466-94DB-0A24CD75C076}"/>
              </a:ext>
            </a:extLst>
          </p:cNvPr>
          <p:cNvSpPr txBox="1">
            <a:spLocks/>
          </p:cNvSpPr>
          <p:nvPr/>
        </p:nvSpPr>
        <p:spPr>
          <a:xfrm>
            <a:off x="1940561" y="4555426"/>
            <a:ext cx="8395328" cy="598488"/>
          </a:xfrm>
          <a:prstGeom prst="rect">
            <a:avLst/>
          </a:prstGeom>
          <a:solidFill>
            <a:srgbClr val="FFFFFF">
              <a:alpha val="40000"/>
            </a:srgbClr>
          </a:solidFill>
        </p:spPr>
        <p:txBody>
          <a:bodyPr anchor="ctr"/>
          <a:lstStyle>
            <a:lvl1pPr marL="0" indent="0" algn="ctr" defTabSz="967710" rtl="0" eaLnBrk="1" latinLnBrk="0" hangingPunct="1">
              <a:lnSpc>
                <a:spcPct val="100000"/>
              </a:lnSpc>
              <a:spcBef>
                <a:spcPts val="1058"/>
              </a:spcBef>
              <a:buFontTx/>
              <a:buNone/>
              <a:defRPr sz="2400" b="1" kern="1200">
                <a:solidFill>
                  <a:schemeClr val="accent2"/>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r>
              <a:rPr lang="en-US" altLang="zh-CN" sz="2000" u="sng" dirty="0">
                <a:solidFill>
                  <a:schemeClr val="tx1"/>
                </a:solidFill>
              </a:rPr>
              <a:t>sjtuzyl@sjtu.edu.cn</a:t>
            </a:r>
            <a:r>
              <a:rPr lang="en-US" altLang="zh-CN" sz="2000" dirty="0">
                <a:solidFill>
                  <a:schemeClr val="tx1"/>
                </a:solidFill>
              </a:rPr>
              <a:t> , </a:t>
            </a:r>
            <a:r>
              <a:rPr lang="en-US" altLang="zh-CN" sz="2000" u="sng" dirty="0">
                <a:solidFill>
                  <a:schemeClr val="tx1"/>
                </a:solidFill>
              </a:rPr>
              <a:t>liufangxin@sjtu.edu.cn</a:t>
            </a:r>
            <a:r>
              <a:rPr lang="en-US" altLang="zh-CN" sz="2000" dirty="0">
                <a:solidFill>
                  <a:schemeClr val="tx1"/>
                </a:solidFill>
              </a:rPr>
              <a:t>,  </a:t>
            </a:r>
            <a:r>
              <a:rPr lang="en-US" altLang="zh-CN" sz="2000" u="sng" dirty="0">
                <a:solidFill>
                  <a:schemeClr val="tx1"/>
                </a:solidFill>
              </a:rPr>
              <a:t>ljiang_cs@sjtu.edu.cn </a:t>
            </a:r>
            <a:endParaRPr lang="zh-CN" altLang="en-US" sz="2000" u="sng" dirty="0">
              <a:solidFill>
                <a:schemeClr val="tx1"/>
              </a:solidFill>
            </a:endParaRPr>
          </a:p>
        </p:txBody>
      </p:sp>
      <p:sp>
        <p:nvSpPr>
          <p:cNvPr id="19" name="Content Placeholder 4">
            <a:extLst>
              <a:ext uri="{FF2B5EF4-FFF2-40B4-BE49-F238E27FC236}">
                <a16:creationId xmlns:a16="http://schemas.microsoft.com/office/drawing/2014/main" id="{06156355-473C-423D-A146-6A3E38527F9C}"/>
              </a:ext>
            </a:extLst>
          </p:cNvPr>
          <p:cNvSpPr txBox="1">
            <a:spLocks/>
          </p:cNvSpPr>
          <p:nvPr/>
        </p:nvSpPr>
        <p:spPr>
          <a:xfrm>
            <a:off x="6095999" y="5732003"/>
            <a:ext cx="1743976" cy="454025"/>
          </a:xfrm>
          <a:prstGeom prst="rect">
            <a:avLst/>
          </a:prstGeom>
          <a:solidFill>
            <a:srgbClr val="FFFFFF">
              <a:alpha val="40000"/>
            </a:srgbClr>
          </a:solidFill>
        </p:spPr>
        <p:txBody>
          <a:bodyPr anchor="ctr"/>
          <a:lstStyle>
            <a:lvl1pPr marL="0" indent="0" algn="ctr" defTabSz="967710" rtl="0" eaLnBrk="1" latinLnBrk="0" hangingPunct="1">
              <a:lnSpc>
                <a:spcPct val="100000"/>
              </a:lnSpc>
              <a:spcBef>
                <a:spcPts val="1058"/>
              </a:spcBef>
              <a:buFontTx/>
              <a:buNone/>
              <a:defRPr sz="2000" b="0" kern="1200">
                <a:solidFill>
                  <a:schemeClr val="accent2"/>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fld id="{7197FE23-5A54-416A-B031-C853E828CF06}" type="datetime4">
              <a:rPr lang="en-US" altLang="zh-CN" smtClean="0">
                <a:solidFill>
                  <a:schemeClr val="tx1"/>
                </a:solidFill>
              </a:rPr>
              <a:pPr/>
              <a:t>August 2, 2026</a:t>
            </a:fld>
            <a:endParaRPr lang="zh-CN" altLang="en-US" dirty="0">
              <a:solidFill>
                <a:schemeClr val="tx1"/>
              </a:solidFill>
            </a:endParaRPr>
          </a:p>
        </p:txBody>
      </p:sp>
      <p:sp>
        <p:nvSpPr>
          <p:cNvPr id="8" name="Text Placeholder 5">
            <a:extLst>
              <a:ext uri="{FF2B5EF4-FFF2-40B4-BE49-F238E27FC236}">
                <a16:creationId xmlns:a16="http://schemas.microsoft.com/office/drawing/2014/main" id="{52AF84F5-2310-498F-8B4C-0C17E3B7F0CE}"/>
              </a:ext>
            </a:extLst>
          </p:cNvPr>
          <p:cNvSpPr txBox="1">
            <a:spLocks/>
          </p:cNvSpPr>
          <p:nvPr/>
        </p:nvSpPr>
        <p:spPr>
          <a:xfrm>
            <a:off x="274129" y="3749358"/>
            <a:ext cx="11643741" cy="830159"/>
          </a:xfrm>
          <a:prstGeom prst="rect">
            <a:avLst/>
          </a:prstGeom>
          <a:solidFill>
            <a:srgbClr val="FFFFFF">
              <a:alpha val="40000"/>
            </a:srgbClr>
          </a:solidFill>
        </p:spPr>
        <p:txBody>
          <a:bodyPr anchor="ctr"/>
          <a:lstStyle>
            <a:lvl1pPr marL="0" indent="0" algn="ctr" defTabSz="967710" rtl="0" eaLnBrk="1" latinLnBrk="0" hangingPunct="1">
              <a:lnSpc>
                <a:spcPct val="100000"/>
              </a:lnSpc>
              <a:spcBef>
                <a:spcPts val="1058"/>
              </a:spcBef>
              <a:buFontTx/>
              <a:buNone/>
              <a:defRPr sz="2400" b="1" kern="1200">
                <a:solidFill>
                  <a:schemeClr val="accent2"/>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r>
              <a:rPr lang="en-US" altLang="zh-CN" sz="2800" i="1" dirty="0">
                <a:solidFill>
                  <a:schemeClr val="tx1"/>
                </a:solidFill>
              </a:rPr>
              <a:t>Yilong Zhao(Speaker)*, </a:t>
            </a:r>
            <a:r>
              <a:rPr lang="en-US" altLang="zh-CN" dirty="0" err="1">
                <a:solidFill>
                  <a:schemeClr val="tx1"/>
                </a:solidFill>
              </a:rPr>
              <a:t>Fangxin</a:t>
            </a:r>
            <a:r>
              <a:rPr lang="en-US" altLang="zh-CN" dirty="0">
                <a:solidFill>
                  <a:schemeClr val="tx1"/>
                </a:solidFill>
              </a:rPr>
              <a:t> Liu*, Onur Mutlu, </a:t>
            </a:r>
            <a:r>
              <a:rPr lang="en-US" altLang="zh-CN" dirty="0" err="1">
                <a:solidFill>
                  <a:schemeClr val="tx1"/>
                </a:solidFill>
              </a:rPr>
              <a:t>Mingyu</a:t>
            </a:r>
            <a:r>
              <a:rPr lang="en-US" altLang="zh-CN" dirty="0">
                <a:solidFill>
                  <a:schemeClr val="tx1"/>
                </a:solidFill>
              </a:rPr>
              <a:t> Gao, Jian Liu, </a:t>
            </a:r>
            <a:br>
              <a:rPr lang="en-US" altLang="zh-CN" dirty="0">
                <a:solidFill>
                  <a:schemeClr val="tx1"/>
                </a:solidFill>
              </a:rPr>
            </a:br>
            <a:r>
              <a:rPr lang="en-US" altLang="zh-CN" dirty="0">
                <a:solidFill>
                  <a:schemeClr val="tx1"/>
                </a:solidFill>
              </a:rPr>
              <a:t>Haibing Guan, Li Jiang†</a:t>
            </a:r>
            <a:endParaRPr lang="zh-CN" altLang="en-US" dirty="0">
              <a:solidFill>
                <a:schemeClr val="tx1"/>
              </a:solidFill>
            </a:endParaRPr>
          </a:p>
        </p:txBody>
      </p:sp>
      <p:sp>
        <p:nvSpPr>
          <p:cNvPr id="20" name="TextBox 19">
            <a:extLst>
              <a:ext uri="{FF2B5EF4-FFF2-40B4-BE49-F238E27FC236}">
                <a16:creationId xmlns:a16="http://schemas.microsoft.com/office/drawing/2014/main" id="{7C9C0964-E180-4351-BC2A-BA3761918454}"/>
              </a:ext>
            </a:extLst>
          </p:cNvPr>
          <p:cNvSpPr txBox="1"/>
          <p:nvPr/>
        </p:nvSpPr>
        <p:spPr>
          <a:xfrm>
            <a:off x="9807614" y="6273225"/>
            <a:ext cx="2384386" cy="584775"/>
          </a:xfrm>
          <a:prstGeom prst="rect">
            <a:avLst/>
          </a:prstGeom>
          <a:solidFill>
            <a:srgbClr val="F6F6F6"/>
          </a:solidFill>
        </p:spPr>
        <p:txBody>
          <a:bodyPr wrap="square" rtlCol="0">
            <a:spAutoFit/>
          </a:bodyPr>
          <a:lstStyle/>
          <a:p>
            <a:r>
              <a:rPr lang="en-US" altLang="zh-CN" sz="1600" i="1" dirty="0"/>
              <a:t>* Co-first Author</a:t>
            </a:r>
          </a:p>
          <a:p>
            <a:r>
              <a:rPr lang="en-US" altLang="zh-CN" sz="1600" dirty="0">
                <a:solidFill>
                  <a:schemeClr val="tx1"/>
                </a:solidFill>
              </a:rPr>
              <a:t>† </a:t>
            </a:r>
            <a:r>
              <a:rPr lang="en-US" altLang="zh-CN" sz="1600" dirty="0"/>
              <a:t>C</a:t>
            </a:r>
            <a:r>
              <a:rPr lang="en-US" altLang="zh-CN" sz="1600" dirty="0">
                <a:solidFill>
                  <a:schemeClr val="tx1"/>
                </a:solidFill>
              </a:rPr>
              <a:t>orresponding Author</a:t>
            </a:r>
            <a:endParaRPr lang="zh-CN" altLang="en-US" sz="1600" i="1" dirty="0"/>
          </a:p>
        </p:txBody>
      </p:sp>
    </p:spTree>
    <p:extLst>
      <p:ext uri="{BB962C8B-B14F-4D97-AF65-F5344CB8AC3E}">
        <p14:creationId xmlns:p14="http://schemas.microsoft.com/office/powerpoint/2010/main" val="1983113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9475DC-9D1C-40EE-A0B9-69BF447011EF}"/>
              </a:ext>
            </a:extLst>
          </p:cNvPr>
          <p:cNvSpPr>
            <a:spLocks noGrp="1"/>
          </p:cNvSpPr>
          <p:nvPr>
            <p:ph type="title"/>
          </p:nvPr>
        </p:nvSpPr>
        <p:spPr/>
        <p:txBody>
          <a:bodyPr>
            <a:normAutofit fontScale="90000"/>
          </a:bodyPr>
          <a:lstStyle/>
          <a:p>
            <a:r>
              <a:rPr lang="en-US" altLang="zh-CN" dirty="0"/>
              <a:t>Overview</a:t>
            </a:r>
            <a:endParaRPr lang="zh-CN" altLang="en-US" dirty="0"/>
          </a:p>
        </p:txBody>
      </p:sp>
      <p:sp>
        <p:nvSpPr>
          <p:cNvPr id="8" name="TextBox 7">
            <a:extLst>
              <a:ext uri="{FF2B5EF4-FFF2-40B4-BE49-F238E27FC236}">
                <a16:creationId xmlns:a16="http://schemas.microsoft.com/office/drawing/2014/main" id="{BFCF08D6-8C7A-4EA5-8249-91B11484FD1D}"/>
              </a:ext>
            </a:extLst>
          </p:cNvPr>
          <p:cNvSpPr txBox="1"/>
          <p:nvPr/>
        </p:nvSpPr>
        <p:spPr>
          <a:xfrm>
            <a:off x="0" y="691325"/>
            <a:ext cx="12192000" cy="461665"/>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800" b="1" i="1"/>
            </a:lvl1pPr>
            <a:lvl2pPr lvl="1">
              <a:defRPr sz="2400" b="1"/>
            </a:lvl2pPr>
          </a:lstStyle>
          <a:p>
            <a:r>
              <a:rPr lang="en-US" altLang="zh-CN" sz="2400" i="0" dirty="0"/>
              <a:t>Background</a:t>
            </a:r>
            <a:r>
              <a:rPr lang="en-US" altLang="zh-CN" sz="2400" dirty="0"/>
              <a:t>: </a:t>
            </a:r>
            <a:r>
              <a:rPr lang="en-US" altLang="zh-CN" sz="2400" b="0" i="0" dirty="0"/>
              <a:t>LLM inference with PIM on mobile devices</a:t>
            </a:r>
          </a:p>
        </p:txBody>
      </p:sp>
      <p:sp>
        <p:nvSpPr>
          <p:cNvPr id="37" name="Slide Number Placeholder 36">
            <a:extLst>
              <a:ext uri="{FF2B5EF4-FFF2-40B4-BE49-F238E27FC236}">
                <a16:creationId xmlns:a16="http://schemas.microsoft.com/office/drawing/2014/main" id="{92BEF551-0C33-4047-8F04-ECA6A0C4408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a:t>
            </a:fld>
            <a:endParaRPr lang="zh-CN" altLang="en-US"/>
          </a:p>
        </p:txBody>
      </p:sp>
    </p:spTree>
    <p:extLst>
      <p:ext uri="{BB962C8B-B14F-4D97-AF65-F5344CB8AC3E}">
        <p14:creationId xmlns:p14="http://schemas.microsoft.com/office/powerpoint/2010/main" val="1145341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9475DC-9D1C-40EE-A0B9-69BF447011EF}"/>
              </a:ext>
            </a:extLst>
          </p:cNvPr>
          <p:cNvSpPr>
            <a:spLocks noGrp="1"/>
          </p:cNvSpPr>
          <p:nvPr>
            <p:ph type="title"/>
          </p:nvPr>
        </p:nvSpPr>
        <p:spPr/>
        <p:txBody>
          <a:bodyPr>
            <a:normAutofit fontScale="90000"/>
          </a:bodyPr>
          <a:lstStyle/>
          <a:p>
            <a:r>
              <a:rPr lang="en-US" altLang="zh-CN" dirty="0"/>
              <a:t>Overview</a:t>
            </a:r>
            <a:endParaRPr lang="zh-CN" altLang="en-US" dirty="0"/>
          </a:p>
        </p:txBody>
      </p:sp>
      <p:sp>
        <p:nvSpPr>
          <p:cNvPr id="8" name="TextBox 7">
            <a:extLst>
              <a:ext uri="{FF2B5EF4-FFF2-40B4-BE49-F238E27FC236}">
                <a16:creationId xmlns:a16="http://schemas.microsoft.com/office/drawing/2014/main" id="{BFCF08D6-8C7A-4EA5-8249-91B11484FD1D}"/>
              </a:ext>
            </a:extLst>
          </p:cNvPr>
          <p:cNvSpPr txBox="1"/>
          <p:nvPr/>
        </p:nvSpPr>
        <p:spPr>
          <a:xfrm>
            <a:off x="0" y="691325"/>
            <a:ext cx="12192000" cy="461665"/>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800" b="1" i="1"/>
            </a:lvl1pPr>
            <a:lvl2pPr lvl="1">
              <a:defRPr sz="2400" b="1"/>
            </a:lvl2pPr>
          </a:lstStyle>
          <a:p>
            <a:r>
              <a:rPr lang="en-US" altLang="zh-CN" sz="2400" i="0" dirty="0"/>
              <a:t>Background</a:t>
            </a:r>
            <a:r>
              <a:rPr lang="en-US" altLang="zh-CN" sz="2400" dirty="0"/>
              <a:t>: </a:t>
            </a:r>
            <a:r>
              <a:rPr lang="en-US" altLang="zh-CN" sz="2400" b="0" i="0" dirty="0"/>
              <a:t>LLM inference with PIM on mobile devices</a:t>
            </a:r>
          </a:p>
        </p:txBody>
      </p:sp>
      <p:sp>
        <p:nvSpPr>
          <p:cNvPr id="9" name="TextBox 8">
            <a:extLst>
              <a:ext uri="{FF2B5EF4-FFF2-40B4-BE49-F238E27FC236}">
                <a16:creationId xmlns:a16="http://schemas.microsoft.com/office/drawing/2014/main" id="{342C0FDD-37D9-4606-86EB-271B925B1DAE}"/>
              </a:ext>
            </a:extLst>
          </p:cNvPr>
          <p:cNvSpPr txBox="1"/>
          <p:nvPr/>
        </p:nvSpPr>
        <p:spPr>
          <a:xfrm>
            <a:off x="-1" y="2020809"/>
            <a:ext cx="12191999" cy="830997"/>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800" b="1" i="1"/>
            </a:lvl1pPr>
          </a:lstStyle>
          <a:p>
            <a:r>
              <a:rPr lang="en-US" altLang="zh-CN" sz="2400" i="0" dirty="0"/>
              <a:t>Goal</a:t>
            </a:r>
            <a:r>
              <a:rPr lang="zh-CN" altLang="en-US" sz="2400" i="0" dirty="0"/>
              <a:t>：</a:t>
            </a:r>
            <a:r>
              <a:rPr lang="en-US" altLang="zh-CN" sz="2400" b="0" i="0" dirty="0"/>
              <a:t>Co-scheduling CPU &amp; PIM to maximize overall bandwidth utilization</a:t>
            </a:r>
          </a:p>
          <a:p>
            <a:r>
              <a:rPr lang="en-US" altLang="zh-CN" sz="2400" b="0" i="0" dirty="0">
                <a:solidFill>
                  <a:srgbClr val="C00000"/>
                </a:solidFill>
                <a:sym typeface="Wingdings" panose="05000000000000000000" pitchFamily="2" charset="2"/>
              </a:rPr>
              <a:t> Cooperative scheduling framework – </a:t>
            </a:r>
            <a:r>
              <a:rPr lang="en-US" altLang="zh-CN" sz="2400" i="0" dirty="0">
                <a:solidFill>
                  <a:srgbClr val="C00000"/>
                </a:solidFill>
                <a:sym typeface="Wingdings" panose="05000000000000000000" pitchFamily="2" charset="2"/>
              </a:rPr>
              <a:t>Interface + Scheduling</a:t>
            </a:r>
            <a:endParaRPr lang="en-US" altLang="zh-CN" sz="2400" i="0" dirty="0">
              <a:solidFill>
                <a:srgbClr val="C00000"/>
              </a:solidFill>
            </a:endParaRPr>
          </a:p>
        </p:txBody>
      </p:sp>
      <p:sp>
        <p:nvSpPr>
          <p:cNvPr id="10" name="TextBox 9">
            <a:extLst>
              <a:ext uri="{FF2B5EF4-FFF2-40B4-BE49-F238E27FC236}">
                <a16:creationId xmlns:a16="http://schemas.microsoft.com/office/drawing/2014/main" id="{1981B1B0-0CEA-4268-9C3C-B74647D967FD}"/>
              </a:ext>
            </a:extLst>
          </p:cNvPr>
          <p:cNvSpPr txBox="1"/>
          <p:nvPr/>
        </p:nvSpPr>
        <p:spPr>
          <a:xfrm>
            <a:off x="0" y="1173682"/>
            <a:ext cx="12192000" cy="830997"/>
          </a:xfrm>
          <a:prstGeom prst="rect">
            <a:avLst/>
          </a:prstGeom>
          <a:solidFill>
            <a:srgbClr val="FDF3ED"/>
          </a:solidFill>
        </p:spPr>
        <p:txBody>
          <a:bodyPr wrap="square" rtlCol="0">
            <a:spAutoFit/>
          </a:bodyPr>
          <a:lstStyle>
            <a:defPPr>
              <a:defRPr lang="zh-CN"/>
            </a:defPPr>
            <a:lvl1pPr marL="457200" indent="-457200">
              <a:buFont typeface="Wingdings" panose="05000000000000000000" pitchFamily="2" charset="2"/>
              <a:buChar char="Ø"/>
              <a:defRPr sz="2400" b="1" i="0"/>
            </a:lvl1pPr>
            <a:lvl2pPr lvl="1">
              <a:defRPr sz="2400" b="1"/>
            </a:lvl2pPr>
          </a:lstStyle>
          <a:p>
            <a:r>
              <a:rPr lang="en-US" altLang="zh-CN" dirty="0"/>
              <a:t>Insight:</a:t>
            </a:r>
            <a:r>
              <a:rPr lang="en-US" altLang="zh-CN" dirty="0">
                <a:sym typeface="Wingdings" panose="05000000000000000000" pitchFamily="2" charset="2"/>
              </a:rPr>
              <a:t>  </a:t>
            </a:r>
            <a:r>
              <a:rPr lang="en-US" altLang="zh-CN" sz="2400" b="1" dirty="0"/>
              <a:t>Complementary</a:t>
            </a:r>
            <a:r>
              <a:rPr lang="en-US" altLang="zh-CN" sz="2400" b="1" dirty="0">
                <a:sym typeface="Wingdings" panose="05000000000000000000" pitchFamily="2" charset="2"/>
              </a:rPr>
              <a:t> Bandwidth Occupation</a:t>
            </a:r>
          </a:p>
          <a:p>
            <a:pPr lvl="1"/>
            <a:r>
              <a:rPr lang="en-US" altLang="zh-CN" dirty="0">
                <a:solidFill>
                  <a:srgbClr val="C00000"/>
                </a:solidFill>
                <a:sym typeface="Wingdings" panose="05000000000000000000" pitchFamily="2" charset="2"/>
              </a:rPr>
              <a:t>	</a:t>
            </a:r>
            <a:r>
              <a:rPr lang="en-US" altLang="zh-CN" b="0" dirty="0">
                <a:solidFill>
                  <a:schemeClr val="accent1"/>
                </a:solidFill>
                <a:sym typeface="Wingdings" panose="05000000000000000000" pitchFamily="2" charset="2"/>
              </a:rPr>
              <a:t>CPU</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PIM</a:t>
            </a:r>
            <a:r>
              <a:rPr lang="en-US" altLang="zh-CN" b="0" dirty="0">
                <a:sym typeface="Wingdings" panose="05000000000000000000" pitchFamily="2" charset="2"/>
              </a:rPr>
              <a:t> workload: </a:t>
            </a:r>
            <a:r>
              <a:rPr lang="en-US" altLang="zh-CN" b="0" dirty="0">
                <a:solidFill>
                  <a:schemeClr val="accent1"/>
                </a:solidFill>
                <a:sym typeface="Wingdings" panose="05000000000000000000" pitchFamily="2" charset="2"/>
              </a:rPr>
              <a:t>High</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Low</a:t>
            </a:r>
            <a:r>
              <a:rPr lang="en-US" altLang="zh-CN" b="0" dirty="0">
                <a:sym typeface="Wingdings" panose="05000000000000000000" pitchFamily="2" charset="2"/>
              </a:rPr>
              <a:t> External BDW; </a:t>
            </a:r>
            <a:r>
              <a:rPr lang="en-US" altLang="zh-CN" b="0" dirty="0">
                <a:solidFill>
                  <a:schemeClr val="accent1"/>
                </a:solidFill>
                <a:sym typeface="Wingdings" panose="05000000000000000000" pitchFamily="2" charset="2"/>
              </a:rPr>
              <a:t>Low</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High</a:t>
            </a:r>
            <a:r>
              <a:rPr lang="en-US" altLang="zh-CN" b="0" dirty="0">
                <a:sym typeface="Wingdings" panose="05000000000000000000" pitchFamily="2" charset="2"/>
              </a:rPr>
              <a:t> Internal BDW</a:t>
            </a:r>
          </a:p>
        </p:txBody>
      </p:sp>
      <p:sp>
        <p:nvSpPr>
          <p:cNvPr id="37" name="Slide Number Placeholder 36">
            <a:extLst>
              <a:ext uri="{FF2B5EF4-FFF2-40B4-BE49-F238E27FC236}">
                <a16:creationId xmlns:a16="http://schemas.microsoft.com/office/drawing/2014/main" id="{92BEF551-0C33-4047-8F04-ECA6A0C4408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a:t>
            </a:fld>
            <a:endParaRPr lang="zh-CN" altLang="en-US"/>
          </a:p>
        </p:txBody>
      </p:sp>
    </p:spTree>
    <p:extLst>
      <p:ext uri="{BB962C8B-B14F-4D97-AF65-F5344CB8AC3E}">
        <p14:creationId xmlns:p14="http://schemas.microsoft.com/office/powerpoint/2010/main" val="254728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9475DC-9D1C-40EE-A0B9-69BF447011EF}"/>
              </a:ext>
            </a:extLst>
          </p:cNvPr>
          <p:cNvSpPr>
            <a:spLocks noGrp="1"/>
          </p:cNvSpPr>
          <p:nvPr>
            <p:ph type="title"/>
          </p:nvPr>
        </p:nvSpPr>
        <p:spPr/>
        <p:txBody>
          <a:bodyPr>
            <a:normAutofit fontScale="90000"/>
          </a:bodyPr>
          <a:lstStyle/>
          <a:p>
            <a:r>
              <a:rPr lang="en-US" altLang="zh-CN" dirty="0"/>
              <a:t>Overview</a:t>
            </a:r>
            <a:endParaRPr lang="zh-CN" altLang="en-US" dirty="0"/>
          </a:p>
        </p:txBody>
      </p:sp>
      <p:sp>
        <p:nvSpPr>
          <p:cNvPr id="8" name="TextBox 7">
            <a:extLst>
              <a:ext uri="{FF2B5EF4-FFF2-40B4-BE49-F238E27FC236}">
                <a16:creationId xmlns:a16="http://schemas.microsoft.com/office/drawing/2014/main" id="{BFCF08D6-8C7A-4EA5-8249-91B11484FD1D}"/>
              </a:ext>
            </a:extLst>
          </p:cNvPr>
          <p:cNvSpPr txBox="1"/>
          <p:nvPr/>
        </p:nvSpPr>
        <p:spPr>
          <a:xfrm>
            <a:off x="0" y="691325"/>
            <a:ext cx="12192000" cy="461665"/>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800" b="1" i="1"/>
            </a:lvl1pPr>
            <a:lvl2pPr lvl="1">
              <a:defRPr sz="2400" b="1"/>
            </a:lvl2pPr>
          </a:lstStyle>
          <a:p>
            <a:r>
              <a:rPr lang="en-US" altLang="zh-CN" sz="2400" i="0" dirty="0"/>
              <a:t>Background</a:t>
            </a:r>
            <a:r>
              <a:rPr lang="en-US" altLang="zh-CN" sz="2400" dirty="0"/>
              <a:t>: </a:t>
            </a:r>
            <a:r>
              <a:rPr lang="en-US" altLang="zh-CN" sz="2400" b="0" i="0" dirty="0"/>
              <a:t>LLM inference with PIM on mobile devices</a:t>
            </a:r>
          </a:p>
        </p:txBody>
      </p:sp>
      <p:sp>
        <p:nvSpPr>
          <p:cNvPr id="9" name="TextBox 8">
            <a:extLst>
              <a:ext uri="{FF2B5EF4-FFF2-40B4-BE49-F238E27FC236}">
                <a16:creationId xmlns:a16="http://schemas.microsoft.com/office/drawing/2014/main" id="{342C0FDD-37D9-4606-86EB-271B925B1DAE}"/>
              </a:ext>
            </a:extLst>
          </p:cNvPr>
          <p:cNvSpPr txBox="1"/>
          <p:nvPr/>
        </p:nvSpPr>
        <p:spPr>
          <a:xfrm>
            <a:off x="-1" y="2020809"/>
            <a:ext cx="12191999" cy="830997"/>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800" b="1" i="1"/>
            </a:lvl1pPr>
          </a:lstStyle>
          <a:p>
            <a:r>
              <a:rPr lang="en-US" altLang="zh-CN" sz="2400" i="0" dirty="0"/>
              <a:t>Goal</a:t>
            </a:r>
            <a:r>
              <a:rPr lang="zh-CN" altLang="en-US" sz="2400" i="0" dirty="0"/>
              <a:t>：</a:t>
            </a:r>
            <a:r>
              <a:rPr lang="en-US" altLang="zh-CN" sz="2400" b="0" i="0" dirty="0"/>
              <a:t>Co-scheduling CPU &amp; PIM to maximize overall bandwidth utilization</a:t>
            </a:r>
          </a:p>
          <a:p>
            <a:r>
              <a:rPr lang="en-US" altLang="zh-CN" sz="2400" b="0" i="0" dirty="0">
                <a:solidFill>
                  <a:srgbClr val="C00000"/>
                </a:solidFill>
                <a:sym typeface="Wingdings" panose="05000000000000000000" pitchFamily="2" charset="2"/>
              </a:rPr>
              <a:t> Cooperative scheduling framework – </a:t>
            </a:r>
            <a:r>
              <a:rPr lang="en-US" altLang="zh-CN" sz="2400" i="0" dirty="0">
                <a:solidFill>
                  <a:srgbClr val="C00000"/>
                </a:solidFill>
                <a:sym typeface="Wingdings" panose="05000000000000000000" pitchFamily="2" charset="2"/>
              </a:rPr>
              <a:t>Interface + Scheduling</a:t>
            </a:r>
            <a:endParaRPr lang="en-US" altLang="zh-CN" sz="2400" i="0" dirty="0">
              <a:solidFill>
                <a:srgbClr val="C00000"/>
              </a:solidFill>
            </a:endParaRPr>
          </a:p>
        </p:txBody>
      </p:sp>
      <p:sp>
        <p:nvSpPr>
          <p:cNvPr id="10" name="TextBox 9">
            <a:extLst>
              <a:ext uri="{FF2B5EF4-FFF2-40B4-BE49-F238E27FC236}">
                <a16:creationId xmlns:a16="http://schemas.microsoft.com/office/drawing/2014/main" id="{1981B1B0-0CEA-4268-9C3C-B74647D967FD}"/>
              </a:ext>
            </a:extLst>
          </p:cNvPr>
          <p:cNvSpPr txBox="1"/>
          <p:nvPr/>
        </p:nvSpPr>
        <p:spPr>
          <a:xfrm>
            <a:off x="0" y="1173682"/>
            <a:ext cx="12192000" cy="830997"/>
          </a:xfrm>
          <a:prstGeom prst="rect">
            <a:avLst/>
          </a:prstGeom>
          <a:solidFill>
            <a:srgbClr val="FDF3ED"/>
          </a:solidFill>
        </p:spPr>
        <p:txBody>
          <a:bodyPr wrap="square" rtlCol="0">
            <a:spAutoFit/>
          </a:bodyPr>
          <a:lstStyle>
            <a:defPPr>
              <a:defRPr lang="zh-CN"/>
            </a:defPPr>
            <a:lvl1pPr marL="457200" indent="-457200">
              <a:buFont typeface="Wingdings" panose="05000000000000000000" pitchFamily="2" charset="2"/>
              <a:buChar char="Ø"/>
              <a:defRPr sz="2400" b="1" i="0"/>
            </a:lvl1pPr>
            <a:lvl2pPr lvl="1">
              <a:defRPr sz="2400" b="1"/>
            </a:lvl2pPr>
          </a:lstStyle>
          <a:p>
            <a:r>
              <a:rPr lang="en-US" altLang="zh-CN" dirty="0"/>
              <a:t>Insight:</a:t>
            </a:r>
            <a:r>
              <a:rPr lang="en-US" altLang="zh-CN" dirty="0">
                <a:sym typeface="Wingdings" panose="05000000000000000000" pitchFamily="2" charset="2"/>
              </a:rPr>
              <a:t>  </a:t>
            </a:r>
            <a:r>
              <a:rPr lang="en-US" altLang="zh-CN" sz="2400" b="1" dirty="0"/>
              <a:t>Complementary</a:t>
            </a:r>
            <a:r>
              <a:rPr lang="en-US" altLang="zh-CN" sz="2400" b="1" dirty="0">
                <a:sym typeface="Wingdings" panose="05000000000000000000" pitchFamily="2" charset="2"/>
              </a:rPr>
              <a:t> Bandwidth Occupation</a:t>
            </a:r>
          </a:p>
          <a:p>
            <a:pPr lvl="1"/>
            <a:r>
              <a:rPr lang="en-US" altLang="zh-CN" dirty="0">
                <a:solidFill>
                  <a:srgbClr val="C00000"/>
                </a:solidFill>
                <a:sym typeface="Wingdings" panose="05000000000000000000" pitchFamily="2" charset="2"/>
              </a:rPr>
              <a:t>	</a:t>
            </a:r>
            <a:r>
              <a:rPr lang="en-US" altLang="zh-CN" b="0" dirty="0">
                <a:solidFill>
                  <a:schemeClr val="accent1"/>
                </a:solidFill>
                <a:sym typeface="Wingdings" panose="05000000000000000000" pitchFamily="2" charset="2"/>
              </a:rPr>
              <a:t>CPU</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PIM</a:t>
            </a:r>
            <a:r>
              <a:rPr lang="en-US" altLang="zh-CN" b="0" dirty="0">
                <a:sym typeface="Wingdings" panose="05000000000000000000" pitchFamily="2" charset="2"/>
              </a:rPr>
              <a:t> workload: </a:t>
            </a:r>
            <a:r>
              <a:rPr lang="en-US" altLang="zh-CN" b="0" dirty="0">
                <a:solidFill>
                  <a:schemeClr val="accent1"/>
                </a:solidFill>
                <a:sym typeface="Wingdings" panose="05000000000000000000" pitchFamily="2" charset="2"/>
              </a:rPr>
              <a:t>High</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Low</a:t>
            </a:r>
            <a:r>
              <a:rPr lang="en-US" altLang="zh-CN" b="0" dirty="0">
                <a:sym typeface="Wingdings" panose="05000000000000000000" pitchFamily="2" charset="2"/>
              </a:rPr>
              <a:t> External BDW; </a:t>
            </a:r>
            <a:r>
              <a:rPr lang="en-US" altLang="zh-CN" b="0" dirty="0">
                <a:solidFill>
                  <a:schemeClr val="accent1"/>
                </a:solidFill>
                <a:sym typeface="Wingdings" panose="05000000000000000000" pitchFamily="2" charset="2"/>
              </a:rPr>
              <a:t>Low</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High</a:t>
            </a:r>
            <a:r>
              <a:rPr lang="en-US" altLang="zh-CN" b="0" dirty="0">
                <a:sym typeface="Wingdings" panose="05000000000000000000" pitchFamily="2" charset="2"/>
              </a:rPr>
              <a:t> Internal BDW</a:t>
            </a:r>
          </a:p>
        </p:txBody>
      </p:sp>
      <p:sp>
        <p:nvSpPr>
          <p:cNvPr id="12" name="TextBox 11">
            <a:extLst>
              <a:ext uri="{FF2B5EF4-FFF2-40B4-BE49-F238E27FC236}">
                <a16:creationId xmlns:a16="http://schemas.microsoft.com/office/drawing/2014/main" id="{77FC9F03-BCD7-40E4-B539-6D347C820830}"/>
              </a:ext>
            </a:extLst>
          </p:cNvPr>
          <p:cNvSpPr txBox="1"/>
          <p:nvPr/>
        </p:nvSpPr>
        <p:spPr>
          <a:xfrm>
            <a:off x="-1" y="2893742"/>
            <a:ext cx="12191998" cy="2625324"/>
          </a:xfrm>
          <a:prstGeom prst="rect">
            <a:avLst/>
          </a:prstGeom>
          <a:solidFill>
            <a:srgbClr val="FDF3ED"/>
          </a:solidFill>
        </p:spPr>
        <p:txBody>
          <a:bodyPr wrap="square" rtlCol="0">
            <a:noAutofit/>
          </a:bodyPr>
          <a:lstStyle>
            <a:defPPr>
              <a:defRPr lang="zh-CN"/>
            </a:defPPr>
            <a:lvl1pPr marL="457200" indent="-457200">
              <a:buFont typeface="Wingdings" panose="05000000000000000000" pitchFamily="2" charset="2"/>
              <a:buChar char="Ø"/>
              <a:defRPr sz="2400" b="1" i="0"/>
            </a:lvl1pPr>
            <a:lvl2pPr lvl="1">
              <a:defRPr sz="2400" b="1">
                <a:solidFill>
                  <a:srgbClr val="C00000"/>
                </a:solidFill>
              </a:defRPr>
            </a:lvl2pPr>
          </a:lstStyle>
          <a:p>
            <a:r>
              <a:rPr lang="en-US" altLang="zh-CN" dirty="0"/>
              <a:t>Challenges → Solutions</a:t>
            </a:r>
            <a:r>
              <a:rPr lang="zh-CN" altLang="en-US" dirty="0"/>
              <a:t>：</a:t>
            </a:r>
            <a:endParaRPr lang="en-US" altLang="zh-CN" dirty="0"/>
          </a:p>
        </p:txBody>
      </p:sp>
      <p:sp>
        <p:nvSpPr>
          <p:cNvPr id="13" name="Rectangle 12">
            <a:extLst>
              <a:ext uri="{FF2B5EF4-FFF2-40B4-BE49-F238E27FC236}">
                <a16:creationId xmlns:a16="http://schemas.microsoft.com/office/drawing/2014/main" id="{1EF5B1A9-79BF-49C0-A3DE-683CF8F23354}"/>
              </a:ext>
            </a:extLst>
          </p:cNvPr>
          <p:cNvSpPr/>
          <p:nvPr/>
        </p:nvSpPr>
        <p:spPr>
          <a:xfrm>
            <a:off x="632572" y="3391400"/>
            <a:ext cx="4589668" cy="707886"/>
          </a:xfrm>
          <a:prstGeom prst="rect">
            <a:avLst/>
          </a:prstGeom>
          <a:solidFill>
            <a:srgbClr val="FDE9EA"/>
          </a:solidFill>
          <a:ln w="12700" cap="flat" cmpd="sng" algn="ctr">
            <a:solidFill>
              <a:srgbClr val="C00000"/>
            </a:solidFill>
            <a:prstDash val="solid"/>
            <a:miter lim="800000"/>
          </a:ln>
          <a:effectLst/>
        </p:spPr>
        <p:txBody>
          <a:bodyPr wrap="square" rtlCol="0" anchor="ctr">
            <a:spAutoFit/>
          </a:bodyPr>
          <a:lstStyle/>
          <a:p>
            <a:pPr algn="ctr"/>
            <a:r>
              <a:rPr lang="en-US" altLang="zh-CN" sz="2000" i="1" dirty="0"/>
              <a:t>1</a:t>
            </a:r>
            <a:r>
              <a:rPr lang="en-US" altLang="zh-CN" sz="2000" dirty="0"/>
              <a:t> The dilemma of </a:t>
            </a:r>
            <a:r>
              <a:rPr lang="en-US" altLang="zh-CN" sz="2000" b="1" u="sng" dirty="0"/>
              <a:t>fixed-length</a:t>
            </a:r>
            <a:r>
              <a:rPr lang="en-US" altLang="zh-CN" sz="2000" dirty="0"/>
              <a:t> </a:t>
            </a:r>
            <a:r>
              <a:rPr lang="en-US" altLang="zh-CN" sz="2000" b="1" dirty="0"/>
              <a:t>PIM execution command </a:t>
            </a:r>
            <a:r>
              <a:rPr lang="en-US" altLang="zh-CN" sz="2000" dirty="0"/>
              <a:t>Interface</a:t>
            </a:r>
            <a:endParaRPr lang="zh-CN" altLang="en-US" sz="2000" dirty="0"/>
          </a:p>
        </p:txBody>
      </p:sp>
      <p:cxnSp>
        <p:nvCxnSpPr>
          <p:cNvPr id="20" name="Straight Arrow Connector 19">
            <a:extLst>
              <a:ext uri="{FF2B5EF4-FFF2-40B4-BE49-F238E27FC236}">
                <a16:creationId xmlns:a16="http://schemas.microsoft.com/office/drawing/2014/main" id="{B10B157A-7991-4F72-BC68-1A9315FD74D7}"/>
              </a:ext>
            </a:extLst>
          </p:cNvPr>
          <p:cNvCxnSpPr>
            <a:cxnSpLocks/>
            <a:stCxn id="13" idx="3"/>
            <a:endCxn id="26" idx="1"/>
          </p:cNvCxnSpPr>
          <p:nvPr/>
        </p:nvCxnSpPr>
        <p:spPr>
          <a:xfrm>
            <a:off x="5222240" y="3745343"/>
            <a:ext cx="573814" cy="19505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7FD3CEEB-97A2-427C-8C7E-693270B53204}"/>
              </a:ext>
            </a:extLst>
          </p:cNvPr>
          <p:cNvSpPr/>
          <p:nvPr/>
        </p:nvSpPr>
        <p:spPr>
          <a:xfrm>
            <a:off x="632572" y="4024295"/>
            <a:ext cx="4589668" cy="707886"/>
          </a:xfrm>
          <a:prstGeom prst="rect">
            <a:avLst/>
          </a:prstGeom>
          <a:solidFill>
            <a:srgbClr val="FDE9EA"/>
          </a:solidFill>
          <a:ln w="12700" cap="flat" cmpd="sng" algn="ctr">
            <a:solidFill>
              <a:srgbClr val="C00000"/>
            </a:solidFill>
            <a:prstDash val="solid"/>
            <a:miter lim="800000"/>
          </a:ln>
          <a:effectLst/>
        </p:spPr>
        <p:txBody>
          <a:bodyPr wrap="square" rtlCol="0" anchor="ctr">
            <a:spAutoFit/>
          </a:bodyPr>
          <a:lstStyle/>
          <a:p>
            <a:pPr algn="ctr"/>
            <a:r>
              <a:rPr lang="en-US" altLang="zh-CN" sz="2000" i="1" dirty="0"/>
              <a:t>2</a:t>
            </a:r>
            <a:r>
              <a:rPr lang="en-US" altLang="zh-CN" sz="2000" dirty="0"/>
              <a:t> </a:t>
            </a:r>
            <a:r>
              <a:rPr lang="en-US" altLang="zh-CN" sz="2000" b="1" dirty="0"/>
              <a:t>PIM data transfers starve CPU access</a:t>
            </a:r>
            <a:r>
              <a:rPr lang="en-US" altLang="zh-CN" sz="2000" dirty="0"/>
              <a:t> under conventional scheduling</a:t>
            </a:r>
            <a:endParaRPr lang="zh-CN" altLang="en-US" sz="2000" b="1" dirty="0"/>
          </a:p>
        </p:txBody>
      </p:sp>
      <p:sp>
        <p:nvSpPr>
          <p:cNvPr id="25" name="Rectangle 24">
            <a:extLst>
              <a:ext uri="{FF2B5EF4-FFF2-40B4-BE49-F238E27FC236}">
                <a16:creationId xmlns:a16="http://schemas.microsoft.com/office/drawing/2014/main" id="{6A304A6B-C94A-49A2-87AD-990F5542C0A2}"/>
              </a:ext>
            </a:extLst>
          </p:cNvPr>
          <p:cNvSpPr/>
          <p:nvPr/>
        </p:nvSpPr>
        <p:spPr>
          <a:xfrm>
            <a:off x="632572" y="4684115"/>
            <a:ext cx="4589668" cy="707886"/>
          </a:xfrm>
          <a:prstGeom prst="rect">
            <a:avLst/>
          </a:prstGeom>
          <a:solidFill>
            <a:srgbClr val="FDE9EA"/>
          </a:solidFill>
          <a:ln w="12700" cap="flat" cmpd="sng" algn="ctr">
            <a:solidFill>
              <a:srgbClr val="C00000"/>
            </a:solidFill>
            <a:prstDash val="solid"/>
            <a:miter lim="800000"/>
          </a:ln>
          <a:effectLst/>
        </p:spPr>
        <p:txBody>
          <a:bodyPr wrap="square" rtlCol="0" anchor="ctr">
            <a:spAutoFit/>
          </a:bodyPr>
          <a:lstStyle/>
          <a:p>
            <a:pPr algn="ctr"/>
            <a:r>
              <a:rPr lang="en-US" altLang="zh-CN" sz="2000" i="1" dirty="0"/>
              <a:t>3</a:t>
            </a:r>
            <a:r>
              <a:rPr lang="en-US" altLang="zh-CN" sz="2000" dirty="0"/>
              <a:t> Achieve </a:t>
            </a:r>
            <a:r>
              <a:rPr lang="en-US" altLang="zh-CN" sz="2000" b="1" dirty="0"/>
              <a:t>high CPU &amp; PIM performance</a:t>
            </a:r>
            <a:endParaRPr lang="zh-CN" altLang="en-US" sz="2000" b="1" dirty="0"/>
          </a:p>
        </p:txBody>
      </p:sp>
      <p:sp>
        <p:nvSpPr>
          <p:cNvPr id="26" name="Rectangle 25">
            <a:extLst>
              <a:ext uri="{FF2B5EF4-FFF2-40B4-BE49-F238E27FC236}">
                <a16:creationId xmlns:a16="http://schemas.microsoft.com/office/drawing/2014/main" id="{3244D956-FA71-4C3B-A74C-C3486CA46DB7}"/>
              </a:ext>
            </a:extLst>
          </p:cNvPr>
          <p:cNvSpPr/>
          <p:nvPr/>
        </p:nvSpPr>
        <p:spPr>
          <a:xfrm>
            <a:off x="5796054" y="3427793"/>
            <a:ext cx="5356040" cy="1025209"/>
          </a:xfrm>
          <a:prstGeom prst="rect">
            <a:avLst/>
          </a:prstGeom>
          <a:solidFill>
            <a:srgbClr val="FDE9EA"/>
          </a:solidFill>
          <a:ln w="12700" cap="flat" cmpd="sng" algn="ctr">
            <a:solidFill>
              <a:srgbClr val="C00000"/>
            </a:solidFill>
            <a:prstDash val="solid"/>
            <a:miter lim="800000"/>
          </a:ln>
          <a:effectLst/>
        </p:spPr>
        <p:txBody>
          <a:bodyPr rtlCol="0" anchor="ctr"/>
          <a:lstStyle/>
          <a:p>
            <a:r>
              <a:rPr lang="en-US" altLang="zh-CN" sz="2000" i="1" dirty="0"/>
              <a:t>1 </a:t>
            </a:r>
            <a:r>
              <a:rPr lang="en-US" altLang="zh-CN" sz="2000" b="1" dirty="0"/>
              <a:t>Low-interference </a:t>
            </a:r>
            <a:r>
              <a:rPr lang="en-US" altLang="zh-CN" sz="2000" b="1" dirty="0">
                <a:solidFill>
                  <a:schemeClr val="accent5">
                    <a:lumMod val="75000"/>
                  </a:schemeClr>
                </a:solidFill>
              </a:rPr>
              <a:t>Interface</a:t>
            </a:r>
          </a:p>
          <a:p>
            <a:pPr lvl="1"/>
            <a:r>
              <a:rPr lang="en-US" altLang="zh-CN" sz="2000" dirty="0"/>
              <a:t>1.1 Preemptable PIM Execution</a:t>
            </a:r>
          </a:p>
          <a:p>
            <a:pPr lvl="1"/>
            <a:r>
              <a:rPr lang="en-US" altLang="zh-CN" sz="2000" dirty="0"/>
              <a:t>1.2 Bandwidth-decoupled Data Transfer </a:t>
            </a:r>
          </a:p>
        </p:txBody>
      </p:sp>
      <p:cxnSp>
        <p:nvCxnSpPr>
          <p:cNvPr id="27" name="Straight Arrow Connector 26">
            <a:extLst>
              <a:ext uri="{FF2B5EF4-FFF2-40B4-BE49-F238E27FC236}">
                <a16:creationId xmlns:a16="http://schemas.microsoft.com/office/drawing/2014/main" id="{09257231-0623-4AB9-9F53-D4336B4967D9}"/>
              </a:ext>
            </a:extLst>
          </p:cNvPr>
          <p:cNvCxnSpPr>
            <a:cxnSpLocks/>
            <a:stCxn id="23" idx="3"/>
          </p:cNvCxnSpPr>
          <p:nvPr/>
        </p:nvCxnSpPr>
        <p:spPr>
          <a:xfrm flipV="1">
            <a:off x="5222240" y="4206404"/>
            <a:ext cx="573814" cy="17183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69B00B3B-25A8-4311-BD17-2C38D3777D5F}"/>
              </a:ext>
            </a:extLst>
          </p:cNvPr>
          <p:cNvSpPr/>
          <p:nvPr/>
        </p:nvSpPr>
        <p:spPr>
          <a:xfrm>
            <a:off x="5796054" y="4517498"/>
            <a:ext cx="5356040" cy="1015663"/>
          </a:xfrm>
          <a:prstGeom prst="rect">
            <a:avLst/>
          </a:prstGeom>
          <a:solidFill>
            <a:srgbClr val="FDE9EA"/>
          </a:solidFill>
          <a:ln w="12700" cap="flat" cmpd="sng" algn="ctr">
            <a:solidFill>
              <a:srgbClr val="C00000"/>
            </a:solidFill>
            <a:prstDash val="solid"/>
            <a:miter lim="800000"/>
          </a:ln>
          <a:effectLst/>
        </p:spPr>
        <p:txBody>
          <a:bodyPr rtlCol="0" anchor="ctr">
            <a:spAutoFit/>
          </a:bodyPr>
          <a:lstStyle/>
          <a:p>
            <a:r>
              <a:rPr lang="en-US" altLang="zh-CN" sz="2000" b="0" dirty="0"/>
              <a:t>2 </a:t>
            </a:r>
            <a:r>
              <a:rPr lang="en-US" altLang="zh-CN" sz="2000" b="1" dirty="0"/>
              <a:t>Idleness-aware </a:t>
            </a:r>
            <a:r>
              <a:rPr lang="en-US" altLang="zh-CN" sz="2000" b="1" dirty="0">
                <a:solidFill>
                  <a:srgbClr val="7030A0"/>
                </a:solidFill>
              </a:rPr>
              <a:t>Memory Scheduling</a:t>
            </a:r>
          </a:p>
          <a:p>
            <a:r>
              <a:rPr lang="en-US" altLang="zh-CN" sz="2000" dirty="0"/>
              <a:t>       2.1 Idle time window estimate</a:t>
            </a:r>
          </a:p>
          <a:p>
            <a:r>
              <a:rPr lang="en-US" altLang="zh-CN" sz="2000" dirty="0"/>
              <a:t>       2.2 Scheduling strategy</a:t>
            </a:r>
            <a:endParaRPr lang="zh-CN" altLang="en-US" sz="2800" dirty="0"/>
          </a:p>
        </p:txBody>
      </p:sp>
      <p:cxnSp>
        <p:nvCxnSpPr>
          <p:cNvPr id="29" name="Straight Arrow Connector 28">
            <a:extLst>
              <a:ext uri="{FF2B5EF4-FFF2-40B4-BE49-F238E27FC236}">
                <a16:creationId xmlns:a16="http://schemas.microsoft.com/office/drawing/2014/main" id="{85B44EB7-F082-4167-BCBC-154C7E6D29B8}"/>
              </a:ext>
            </a:extLst>
          </p:cNvPr>
          <p:cNvCxnSpPr>
            <a:cxnSpLocks/>
            <a:stCxn id="25" idx="3"/>
            <a:endCxn id="28" idx="1"/>
          </p:cNvCxnSpPr>
          <p:nvPr/>
        </p:nvCxnSpPr>
        <p:spPr>
          <a:xfrm flipV="1">
            <a:off x="5222240" y="5025330"/>
            <a:ext cx="573814" cy="1272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7" name="Slide Number Placeholder 36">
            <a:extLst>
              <a:ext uri="{FF2B5EF4-FFF2-40B4-BE49-F238E27FC236}">
                <a16:creationId xmlns:a16="http://schemas.microsoft.com/office/drawing/2014/main" id="{92BEF551-0C33-4047-8F04-ECA6A0C4408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a:t>
            </a:fld>
            <a:endParaRPr lang="zh-CN" altLang="en-US"/>
          </a:p>
        </p:txBody>
      </p:sp>
    </p:spTree>
    <p:extLst>
      <p:ext uri="{BB962C8B-B14F-4D97-AF65-F5344CB8AC3E}">
        <p14:creationId xmlns:p14="http://schemas.microsoft.com/office/powerpoint/2010/main" val="34877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9475DC-9D1C-40EE-A0B9-69BF447011EF}"/>
              </a:ext>
            </a:extLst>
          </p:cNvPr>
          <p:cNvSpPr>
            <a:spLocks noGrp="1"/>
          </p:cNvSpPr>
          <p:nvPr>
            <p:ph type="title"/>
          </p:nvPr>
        </p:nvSpPr>
        <p:spPr/>
        <p:txBody>
          <a:bodyPr>
            <a:normAutofit fontScale="90000"/>
          </a:bodyPr>
          <a:lstStyle/>
          <a:p>
            <a:r>
              <a:rPr lang="en-US" altLang="zh-CN" dirty="0"/>
              <a:t>Overview</a:t>
            </a:r>
            <a:endParaRPr lang="zh-CN" altLang="en-US" dirty="0"/>
          </a:p>
        </p:txBody>
      </p:sp>
      <p:sp>
        <p:nvSpPr>
          <p:cNvPr id="35" name="Content Placeholder 34">
            <a:extLst>
              <a:ext uri="{FF2B5EF4-FFF2-40B4-BE49-F238E27FC236}">
                <a16:creationId xmlns:a16="http://schemas.microsoft.com/office/drawing/2014/main" id="{4F5F4080-422F-41A3-8510-897619AA561C}"/>
              </a:ext>
            </a:extLst>
          </p:cNvPr>
          <p:cNvSpPr>
            <a:spLocks noGrp="1"/>
          </p:cNvSpPr>
          <p:nvPr>
            <p:ph sz="quarter" idx="10"/>
          </p:nvPr>
        </p:nvSpPr>
        <p:spPr/>
        <p:txBody>
          <a:bodyPr/>
          <a:lstStyle/>
          <a:p>
            <a:endParaRPr lang="zh-CN" altLang="en-US" dirty="0"/>
          </a:p>
        </p:txBody>
      </p:sp>
      <p:sp>
        <p:nvSpPr>
          <p:cNvPr id="8" name="TextBox 7">
            <a:extLst>
              <a:ext uri="{FF2B5EF4-FFF2-40B4-BE49-F238E27FC236}">
                <a16:creationId xmlns:a16="http://schemas.microsoft.com/office/drawing/2014/main" id="{BFCF08D6-8C7A-4EA5-8249-91B11484FD1D}"/>
              </a:ext>
            </a:extLst>
          </p:cNvPr>
          <p:cNvSpPr txBox="1"/>
          <p:nvPr/>
        </p:nvSpPr>
        <p:spPr>
          <a:xfrm>
            <a:off x="0" y="691325"/>
            <a:ext cx="12192000" cy="461665"/>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800" b="1" i="1"/>
            </a:lvl1pPr>
            <a:lvl2pPr lvl="1">
              <a:defRPr sz="2400" b="1"/>
            </a:lvl2pPr>
          </a:lstStyle>
          <a:p>
            <a:r>
              <a:rPr lang="en-US" altLang="zh-CN" sz="2400" i="0" dirty="0"/>
              <a:t>Background</a:t>
            </a:r>
            <a:r>
              <a:rPr lang="en-US" altLang="zh-CN" sz="2400" dirty="0"/>
              <a:t>: </a:t>
            </a:r>
            <a:r>
              <a:rPr lang="en-US" altLang="zh-CN" sz="2400" b="0" i="0" dirty="0"/>
              <a:t>LLM inference with PIM on mobile devices</a:t>
            </a:r>
          </a:p>
        </p:txBody>
      </p:sp>
      <p:sp>
        <p:nvSpPr>
          <p:cNvPr id="9" name="TextBox 8">
            <a:extLst>
              <a:ext uri="{FF2B5EF4-FFF2-40B4-BE49-F238E27FC236}">
                <a16:creationId xmlns:a16="http://schemas.microsoft.com/office/drawing/2014/main" id="{342C0FDD-37D9-4606-86EB-271B925B1DAE}"/>
              </a:ext>
            </a:extLst>
          </p:cNvPr>
          <p:cNvSpPr txBox="1"/>
          <p:nvPr/>
        </p:nvSpPr>
        <p:spPr>
          <a:xfrm>
            <a:off x="-1" y="2020809"/>
            <a:ext cx="12191999" cy="830997"/>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800" b="1" i="1"/>
            </a:lvl1pPr>
          </a:lstStyle>
          <a:p>
            <a:r>
              <a:rPr lang="en-US" altLang="zh-CN" sz="2400" i="0" dirty="0"/>
              <a:t>Goal</a:t>
            </a:r>
            <a:r>
              <a:rPr lang="zh-CN" altLang="en-US" sz="2400" i="0" dirty="0"/>
              <a:t>：</a:t>
            </a:r>
            <a:r>
              <a:rPr lang="en-US" altLang="zh-CN" sz="2400" b="0" i="0" dirty="0"/>
              <a:t>Co-scheduling CPU &amp; PIM to maximize overall bandwidth utilization</a:t>
            </a:r>
          </a:p>
          <a:p>
            <a:r>
              <a:rPr lang="en-US" altLang="zh-CN" sz="2400" b="0" i="0" dirty="0">
                <a:solidFill>
                  <a:srgbClr val="C00000"/>
                </a:solidFill>
                <a:sym typeface="Wingdings" panose="05000000000000000000" pitchFamily="2" charset="2"/>
              </a:rPr>
              <a:t> Cooperative scheduling framework – </a:t>
            </a:r>
            <a:r>
              <a:rPr lang="en-US" altLang="zh-CN" sz="2400" i="0" dirty="0">
                <a:solidFill>
                  <a:srgbClr val="C00000"/>
                </a:solidFill>
                <a:sym typeface="Wingdings" panose="05000000000000000000" pitchFamily="2" charset="2"/>
              </a:rPr>
              <a:t>Interface + Scheduling</a:t>
            </a:r>
            <a:endParaRPr lang="en-US" altLang="zh-CN" sz="2400" i="0" dirty="0">
              <a:solidFill>
                <a:srgbClr val="C00000"/>
              </a:solidFill>
            </a:endParaRPr>
          </a:p>
        </p:txBody>
      </p:sp>
      <p:sp>
        <p:nvSpPr>
          <p:cNvPr id="10" name="TextBox 9">
            <a:extLst>
              <a:ext uri="{FF2B5EF4-FFF2-40B4-BE49-F238E27FC236}">
                <a16:creationId xmlns:a16="http://schemas.microsoft.com/office/drawing/2014/main" id="{1981B1B0-0CEA-4268-9C3C-B74647D967FD}"/>
              </a:ext>
            </a:extLst>
          </p:cNvPr>
          <p:cNvSpPr txBox="1"/>
          <p:nvPr/>
        </p:nvSpPr>
        <p:spPr>
          <a:xfrm>
            <a:off x="0" y="1173682"/>
            <a:ext cx="12192000" cy="830997"/>
          </a:xfrm>
          <a:prstGeom prst="rect">
            <a:avLst/>
          </a:prstGeom>
          <a:solidFill>
            <a:srgbClr val="FDF3ED"/>
          </a:solidFill>
        </p:spPr>
        <p:txBody>
          <a:bodyPr wrap="square" rtlCol="0">
            <a:spAutoFit/>
          </a:bodyPr>
          <a:lstStyle>
            <a:defPPr>
              <a:defRPr lang="zh-CN"/>
            </a:defPPr>
            <a:lvl1pPr marL="457200" indent="-457200">
              <a:buFont typeface="Wingdings" panose="05000000000000000000" pitchFamily="2" charset="2"/>
              <a:buChar char="Ø"/>
              <a:defRPr sz="2400" b="1" i="0"/>
            </a:lvl1pPr>
            <a:lvl2pPr lvl="1">
              <a:defRPr sz="2400" b="1"/>
            </a:lvl2pPr>
          </a:lstStyle>
          <a:p>
            <a:r>
              <a:rPr lang="en-US" altLang="zh-CN" dirty="0"/>
              <a:t>Insight:</a:t>
            </a:r>
            <a:r>
              <a:rPr lang="en-US" altLang="zh-CN" dirty="0">
                <a:sym typeface="Wingdings" panose="05000000000000000000" pitchFamily="2" charset="2"/>
              </a:rPr>
              <a:t>  </a:t>
            </a:r>
            <a:r>
              <a:rPr lang="en-US" altLang="zh-CN" sz="2400" b="1" dirty="0"/>
              <a:t>Complementary</a:t>
            </a:r>
            <a:r>
              <a:rPr lang="en-US" altLang="zh-CN" sz="2400" b="1" dirty="0">
                <a:sym typeface="Wingdings" panose="05000000000000000000" pitchFamily="2" charset="2"/>
              </a:rPr>
              <a:t> Bandwidth Occupation</a:t>
            </a:r>
          </a:p>
          <a:p>
            <a:pPr lvl="1"/>
            <a:r>
              <a:rPr lang="en-US" altLang="zh-CN" dirty="0">
                <a:solidFill>
                  <a:srgbClr val="C00000"/>
                </a:solidFill>
                <a:sym typeface="Wingdings" panose="05000000000000000000" pitchFamily="2" charset="2"/>
              </a:rPr>
              <a:t>	</a:t>
            </a:r>
            <a:r>
              <a:rPr lang="en-US" altLang="zh-CN" b="0" dirty="0">
                <a:solidFill>
                  <a:schemeClr val="accent1"/>
                </a:solidFill>
                <a:sym typeface="Wingdings" panose="05000000000000000000" pitchFamily="2" charset="2"/>
              </a:rPr>
              <a:t>CPU</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PIM</a:t>
            </a:r>
            <a:r>
              <a:rPr lang="en-US" altLang="zh-CN" b="0" dirty="0">
                <a:sym typeface="Wingdings" panose="05000000000000000000" pitchFamily="2" charset="2"/>
              </a:rPr>
              <a:t> workload: </a:t>
            </a:r>
            <a:r>
              <a:rPr lang="en-US" altLang="zh-CN" b="0" dirty="0">
                <a:solidFill>
                  <a:schemeClr val="accent1"/>
                </a:solidFill>
                <a:sym typeface="Wingdings" panose="05000000000000000000" pitchFamily="2" charset="2"/>
              </a:rPr>
              <a:t>High</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Low</a:t>
            </a:r>
            <a:r>
              <a:rPr lang="en-US" altLang="zh-CN" b="0" dirty="0">
                <a:sym typeface="Wingdings" panose="05000000000000000000" pitchFamily="2" charset="2"/>
              </a:rPr>
              <a:t> External BDW; </a:t>
            </a:r>
            <a:r>
              <a:rPr lang="en-US" altLang="zh-CN" b="0" dirty="0">
                <a:solidFill>
                  <a:schemeClr val="accent1"/>
                </a:solidFill>
                <a:sym typeface="Wingdings" panose="05000000000000000000" pitchFamily="2" charset="2"/>
              </a:rPr>
              <a:t>Low</a:t>
            </a:r>
            <a:r>
              <a:rPr lang="en-US" altLang="zh-CN" b="0" dirty="0">
                <a:sym typeface="Wingdings" panose="05000000000000000000" pitchFamily="2" charset="2"/>
              </a:rPr>
              <a:t>/</a:t>
            </a:r>
            <a:r>
              <a:rPr lang="en-US" altLang="zh-CN" b="0" dirty="0">
                <a:solidFill>
                  <a:srgbClr val="00B050"/>
                </a:solidFill>
                <a:sym typeface="Wingdings" panose="05000000000000000000" pitchFamily="2" charset="2"/>
              </a:rPr>
              <a:t>High</a:t>
            </a:r>
            <a:r>
              <a:rPr lang="en-US" altLang="zh-CN" b="0" dirty="0">
                <a:sym typeface="Wingdings" panose="05000000000000000000" pitchFamily="2" charset="2"/>
              </a:rPr>
              <a:t> Internal BDW</a:t>
            </a:r>
          </a:p>
        </p:txBody>
      </p:sp>
      <p:sp>
        <p:nvSpPr>
          <p:cNvPr id="11" name="TextBox 10">
            <a:extLst>
              <a:ext uri="{FF2B5EF4-FFF2-40B4-BE49-F238E27FC236}">
                <a16:creationId xmlns:a16="http://schemas.microsoft.com/office/drawing/2014/main" id="{C2F7E2D1-3EC1-41C0-90FC-6F51615F5428}"/>
              </a:ext>
            </a:extLst>
          </p:cNvPr>
          <p:cNvSpPr txBox="1"/>
          <p:nvPr/>
        </p:nvSpPr>
        <p:spPr>
          <a:xfrm>
            <a:off x="0" y="5497822"/>
            <a:ext cx="12192000" cy="830997"/>
          </a:xfrm>
          <a:prstGeom prst="rect">
            <a:avLst/>
          </a:prstGeom>
          <a:solidFill>
            <a:srgbClr val="FDF1F2"/>
          </a:solidFill>
        </p:spPr>
        <p:txBody>
          <a:bodyPr wrap="square" rtlCol="0">
            <a:spAutoFit/>
          </a:bodyPr>
          <a:lstStyle>
            <a:defPPr>
              <a:defRPr lang="zh-CN"/>
            </a:defPPr>
            <a:lvl1pPr marL="457200" indent="-457200">
              <a:buFont typeface="Wingdings" panose="05000000000000000000" pitchFamily="2" charset="2"/>
              <a:buChar char="Ø"/>
              <a:defRPr sz="2400" b="1" i="0"/>
            </a:lvl1pPr>
            <a:lvl2pPr lvl="1">
              <a:defRPr sz="2400" b="1"/>
            </a:lvl2pPr>
          </a:lstStyle>
          <a:p>
            <a:r>
              <a:rPr lang="en-US" altLang="zh-CN" dirty="0"/>
              <a:t>Evaluation</a:t>
            </a:r>
            <a:r>
              <a:rPr lang="zh-CN" altLang="en-US" dirty="0"/>
              <a:t>：</a:t>
            </a:r>
            <a:r>
              <a:rPr lang="en-US" altLang="zh-CN" b="0" dirty="0"/>
              <a:t>Ramulator2 simulation | 2-Channel LPDDR5 | Mobile APP + LLM</a:t>
            </a:r>
          </a:p>
          <a:p>
            <a:r>
              <a:rPr lang="en-US" altLang="zh-CN" dirty="0"/>
              <a:t>Results</a:t>
            </a:r>
            <a:r>
              <a:rPr lang="zh-CN" altLang="en-US" dirty="0"/>
              <a:t>：</a:t>
            </a:r>
            <a:r>
              <a:rPr lang="zh-CN" altLang="zh-CN" sz="2400" b="0" dirty="0">
                <a:effectLst/>
                <a:ea typeface="宋体" panose="02010600030101010101" pitchFamily="2" charset="-122"/>
                <a:cs typeface="Arial" panose="020B0604020202020204" pitchFamily="34" charset="0"/>
              </a:rPr>
              <a:t>2.</a:t>
            </a:r>
            <a:r>
              <a:rPr lang="en-US" altLang="zh-CN" sz="2400" b="0" dirty="0">
                <a:effectLst/>
                <a:ea typeface="宋体" panose="02010600030101010101" pitchFamily="2" charset="-122"/>
                <a:cs typeface="Arial" panose="020B0604020202020204" pitchFamily="34" charset="0"/>
              </a:rPr>
              <a:t>8</a:t>
            </a:r>
            <a:r>
              <a:rPr lang="zh-CN" altLang="zh-CN" sz="2400" b="0" dirty="0">
                <a:effectLst/>
                <a:ea typeface="宋体" panose="02010600030101010101" pitchFamily="2" charset="-122"/>
                <a:cs typeface="Arial" panose="020B0604020202020204" pitchFamily="34" charset="0"/>
              </a:rPr>
              <a:t>x PIM Throughput with </a:t>
            </a:r>
            <a:r>
              <a:rPr lang="en-US" altLang="zh-CN" sz="2400" b="0" dirty="0">
                <a:ea typeface="宋体" panose="02010600030101010101" pitchFamily="2" charset="-122"/>
                <a:cs typeface="Arial" panose="020B0604020202020204" pitchFamily="34" charset="0"/>
              </a:rPr>
              <a:t>only</a:t>
            </a:r>
            <a:r>
              <a:rPr lang="zh-CN" altLang="zh-CN" sz="2400" b="0" dirty="0">
                <a:effectLst/>
                <a:ea typeface="宋体" panose="02010600030101010101" pitchFamily="2" charset="-122"/>
                <a:cs typeface="Arial" panose="020B0604020202020204" pitchFamily="34" charset="0"/>
              </a:rPr>
              <a:t> 2% CPU Degradation</a:t>
            </a:r>
            <a:r>
              <a:rPr lang="zh-CN" altLang="zh-CN" sz="2400" b="1" dirty="0">
                <a:effectLst/>
                <a:ea typeface="宋体" panose="02010600030101010101" pitchFamily="2" charset="-122"/>
                <a:cs typeface="Arial" panose="020B0604020202020204" pitchFamily="34" charset="0"/>
              </a:rPr>
              <a:t>.</a:t>
            </a:r>
            <a:endParaRPr lang="zh-CN" altLang="en-US" dirty="0"/>
          </a:p>
        </p:txBody>
      </p:sp>
      <p:sp>
        <p:nvSpPr>
          <p:cNvPr id="12" name="TextBox 11">
            <a:extLst>
              <a:ext uri="{FF2B5EF4-FFF2-40B4-BE49-F238E27FC236}">
                <a16:creationId xmlns:a16="http://schemas.microsoft.com/office/drawing/2014/main" id="{77FC9F03-BCD7-40E4-B539-6D347C820830}"/>
              </a:ext>
            </a:extLst>
          </p:cNvPr>
          <p:cNvSpPr txBox="1"/>
          <p:nvPr/>
        </p:nvSpPr>
        <p:spPr>
          <a:xfrm>
            <a:off x="-1" y="2893742"/>
            <a:ext cx="12191998" cy="2625324"/>
          </a:xfrm>
          <a:prstGeom prst="rect">
            <a:avLst/>
          </a:prstGeom>
          <a:solidFill>
            <a:srgbClr val="FDF3ED"/>
          </a:solidFill>
        </p:spPr>
        <p:txBody>
          <a:bodyPr wrap="square" rtlCol="0">
            <a:noAutofit/>
          </a:bodyPr>
          <a:lstStyle>
            <a:defPPr>
              <a:defRPr lang="zh-CN"/>
            </a:defPPr>
            <a:lvl1pPr marL="457200" indent="-457200">
              <a:buFont typeface="Wingdings" panose="05000000000000000000" pitchFamily="2" charset="2"/>
              <a:buChar char="Ø"/>
              <a:defRPr sz="2400" b="1" i="0"/>
            </a:lvl1pPr>
            <a:lvl2pPr lvl="1">
              <a:defRPr sz="2400" b="1">
                <a:solidFill>
                  <a:srgbClr val="C00000"/>
                </a:solidFill>
              </a:defRPr>
            </a:lvl2pPr>
          </a:lstStyle>
          <a:p>
            <a:r>
              <a:rPr lang="en-US" altLang="zh-CN" dirty="0"/>
              <a:t>Challenges → Solutions</a:t>
            </a:r>
            <a:r>
              <a:rPr lang="zh-CN" altLang="en-US" dirty="0"/>
              <a:t>：</a:t>
            </a:r>
            <a:endParaRPr lang="en-US" altLang="zh-CN" dirty="0"/>
          </a:p>
        </p:txBody>
      </p:sp>
      <p:sp>
        <p:nvSpPr>
          <p:cNvPr id="13" name="Rectangle 12">
            <a:extLst>
              <a:ext uri="{FF2B5EF4-FFF2-40B4-BE49-F238E27FC236}">
                <a16:creationId xmlns:a16="http://schemas.microsoft.com/office/drawing/2014/main" id="{1EF5B1A9-79BF-49C0-A3DE-683CF8F23354}"/>
              </a:ext>
            </a:extLst>
          </p:cNvPr>
          <p:cNvSpPr/>
          <p:nvPr/>
        </p:nvSpPr>
        <p:spPr>
          <a:xfrm>
            <a:off x="632572" y="3391400"/>
            <a:ext cx="4589668" cy="707886"/>
          </a:xfrm>
          <a:prstGeom prst="rect">
            <a:avLst/>
          </a:prstGeom>
          <a:solidFill>
            <a:srgbClr val="FDE9EA"/>
          </a:solidFill>
          <a:ln w="12700" cap="flat" cmpd="sng" algn="ctr">
            <a:solidFill>
              <a:srgbClr val="C00000"/>
            </a:solidFill>
            <a:prstDash val="solid"/>
            <a:miter lim="800000"/>
          </a:ln>
          <a:effectLst/>
        </p:spPr>
        <p:txBody>
          <a:bodyPr wrap="square" rtlCol="0" anchor="ctr">
            <a:spAutoFit/>
          </a:bodyPr>
          <a:lstStyle/>
          <a:p>
            <a:pPr algn="ctr"/>
            <a:r>
              <a:rPr lang="en-US" altLang="zh-CN" sz="2000" i="1" dirty="0"/>
              <a:t>1</a:t>
            </a:r>
            <a:r>
              <a:rPr lang="en-US" altLang="zh-CN" sz="2000" dirty="0"/>
              <a:t> The dilemma of </a:t>
            </a:r>
            <a:r>
              <a:rPr lang="en-US" altLang="zh-CN" sz="2000" b="1" u="sng" dirty="0"/>
              <a:t>fixed-length</a:t>
            </a:r>
            <a:r>
              <a:rPr lang="en-US" altLang="zh-CN" sz="2000" dirty="0"/>
              <a:t> </a:t>
            </a:r>
            <a:r>
              <a:rPr lang="en-US" altLang="zh-CN" sz="2000" b="1" dirty="0"/>
              <a:t>PIM execution command </a:t>
            </a:r>
            <a:r>
              <a:rPr lang="en-US" altLang="zh-CN" sz="2000" dirty="0"/>
              <a:t>Interface</a:t>
            </a:r>
            <a:endParaRPr lang="zh-CN" altLang="en-US" sz="2000" dirty="0"/>
          </a:p>
        </p:txBody>
      </p:sp>
      <p:cxnSp>
        <p:nvCxnSpPr>
          <p:cNvPr id="20" name="Straight Arrow Connector 19">
            <a:extLst>
              <a:ext uri="{FF2B5EF4-FFF2-40B4-BE49-F238E27FC236}">
                <a16:creationId xmlns:a16="http://schemas.microsoft.com/office/drawing/2014/main" id="{B10B157A-7991-4F72-BC68-1A9315FD74D7}"/>
              </a:ext>
            </a:extLst>
          </p:cNvPr>
          <p:cNvCxnSpPr>
            <a:cxnSpLocks/>
            <a:stCxn id="13" idx="3"/>
            <a:endCxn id="26" idx="1"/>
          </p:cNvCxnSpPr>
          <p:nvPr/>
        </p:nvCxnSpPr>
        <p:spPr>
          <a:xfrm>
            <a:off x="5222240" y="3745343"/>
            <a:ext cx="573814" cy="19505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7FD3CEEB-97A2-427C-8C7E-693270B53204}"/>
              </a:ext>
            </a:extLst>
          </p:cNvPr>
          <p:cNvSpPr/>
          <p:nvPr/>
        </p:nvSpPr>
        <p:spPr>
          <a:xfrm>
            <a:off x="632572" y="4024295"/>
            <a:ext cx="4589668" cy="707886"/>
          </a:xfrm>
          <a:prstGeom prst="rect">
            <a:avLst/>
          </a:prstGeom>
          <a:solidFill>
            <a:srgbClr val="FDE9EA"/>
          </a:solidFill>
          <a:ln w="12700" cap="flat" cmpd="sng" algn="ctr">
            <a:solidFill>
              <a:srgbClr val="C00000"/>
            </a:solidFill>
            <a:prstDash val="solid"/>
            <a:miter lim="800000"/>
          </a:ln>
          <a:effectLst/>
        </p:spPr>
        <p:txBody>
          <a:bodyPr wrap="square" rtlCol="0" anchor="ctr">
            <a:spAutoFit/>
          </a:bodyPr>
          <a:lstStyle/>
          <a:p>
            <a:pPr algn="ctr"/>
            <a:r>
              <a:rPr lang="en-US" altLang="zh-CN" sz="2000" i="1" dirty="0"/>
              <a:t>2</a:t>
            </a:r>
            <a:r>
              <a:rPr lang="en-US" altLang="zh-CN" sz="2000" dirty="0"/>
              <a:t> </a:t>
            </a:r>
            <a:r>
              <a:rPr lang="en-US" altLang="zh-CN" sz="2000" b="1" dirty="0"/>
              <a:t>PIM data transfers starve CPU access</a:t>
            </a:r>
            <a:r>
              <a:rPr lang="en-US" altLang="zh-CN" sz="2000" dirty="0"/>
              <a:t> under conventional scheduling</a:t>
            </a:r>
            <a:endParaRPr lang="zh-CN" altLang="en-US" sz="2000" b="1" dirty="0"/>
          </a:p>
        </p:txBody>
      </p:sp>
      <p:sp>
        <p:nvSpPr>
          <p:cNvPr id="25" name="Rectangle 24">
            <a:extLst>
              <a:ext uri="{FF2B5EF4-FFF2-40B4-BE49-F238E27FC236}">
                <a16:creationId xmlns:a16="http://schemas.microsoft.com/office/drawing/2014/main" id="{6A304A6B-C94A-49A2-87AD-990F5542C0A2}"/>
              </a:ext>
            </a:extLst>
          </p:cNvPr>
          <p:cNvSpPr/>
          <p:nvPr/>
        </p:nvSpPr>
        <p:spPr>
          <a:xfrm>
            <a:off x="632572" y="4684115"/>
            <a:ext cx="4589668" cy="707886"/>
          </a:xfrm>
          <a:prstGeom prst="rect">
            <a:avLst/>
          </a:prstGeom>
          <a:solidFill>
            <a:srgbClr val="FDE9EA"/>
          </a:solidFill>
          <a:ln w="12700" cap="flat" cmpd="sng" algn="ctr">
            <a:solidFill>
              <a:srgbClr val="C00000"/>
            </a:solidFill>
            <a:prstDash val="solid"/>
            <a:miter lim="800000"/>
          </a:ln>
          <a:effectLst/>
        </p:spPr>
        <p:txBody>
          <a:bodyPr wrap="square" rtlCol="0" anchor="ctr">
            <a:spAutoFit/>
          </a:bodyPr>
          <a:lstStyle/>
          <a:p>
            <a:pPr algn="ctr"/>
            <a:r>
              <a:rPr lang="en-US" altLang="zh-CN" sz="2000" i="1" dirty="0"/>
              <a:t>3</a:t>
            </a:r>
            <a:r>
              <a:rPr lang="en-US" altLang="zh-CN" sz="2000" dirty="0"/>
              <a:t> Achieve </a:t>
            </a:r>
            <a:r>
              <a:rPr lang="en-US" altLang="zh-CN" sz="2000" b="1" dirty="0"/>
              <a:t>high CPU &amp; PIM performance</a:t>
            </a:r>
            <a:endParaRPr lang="zh-CN" altLang="en-US" sz="2000" b="1" dirty="0"/>
          </a:p>
        </p:txBody>
      </p:sp>
      <p:sp>
        <p:nvSpPr>
          <p:cNvPr id="26" name="Rectangle 25">
            <a:extLst>
              <a:ext uri="{FF2B5EF4-FFF2-40B4-BE49-F238E27FC236}">
                <a16:creationId xmlns:a16="http://schemas.microsoft.com/office/drawing/2014/main" id="{3244D956-FA71-4C3B-A74C-C3486CA46DB7}"/>
              </a:ext>
            </a:extLst>
          </p:cNvPr>
          <p:cNvSpPr/>
          <p:nvPr/>
        </p:nvSpPr>
        <p:spPr>
          <a:xfrm>
            <a:off x="5796054" y="3427793"/>
            <a:ext cx="5356040" cy="1025209"/>
          </a:xfrm>
          <a:prstGeom prst="rect">
            <a:avLst/>
          </a:prstGeom>
          <a:solidFill>
            <a:srgbClr val="FDE9EA"/>
          </a:solidFill>
          <a:ln w="12700" cap="flat" cmpd="sng" algn="ctr">
            <a:solidFill>
              <a:srgbClr val="C00000"/>
            </a:solidFill>
            <a:prstDash val="solid"/>
            <a:miter lim="800000"/>
          </a:ln>
          <a:effectLst/>
        </p:spPr>
        <p:txBody>
          <a:bodyPr rtlCol="0" anchor="ctr"/>
          <a:lstStyle/>
          <a:p>
            <a:r>
              <a:rPr lang="en-US" altLang="zh-CN" sz="2000" i="1" dirty="0"/>
              <a:t>1 </a:t>
            </a:r>
            <a:r>
              <a:rPr lang="en-US" altLang="zh-CN" sz="2000" b="1" dirty="0"/>
              <a:t>Low-interference </a:t>
            </a:r>
            <a:r>
              <a:rPr lang="en-US" altLang="zh-CN" sz="2000" b="1" dirty="0">
                <a:solidFill>
                  <a:schemeClr val="accent5">
                    <a:lumMod val="75000"/>
                  </a:schemeClr>
                </a:solidFill>
              </a:rPr>
              <a:t>Interface</a:t>
            </a:r>
          </a:p>
          <a:p>
            <a:pPr lvl="1"/>
            <a:r>
              <a:rPr lang="en-US" altLang="zh-CN" sz="2000" dirty="0"/>
              <a:t>1.1 Preemptable PIM Execution</a:t>
            </a:r>
          </a:p>
          <a:p>
            <a:pPr lvl="1"/>
            <a:r>
              <a:rPr lang="en-US" altLang="zh-CN" sz="2000" dirty="0"/>
              <a:t>1.2 Bandwidth-decoupled Data Transfer </a:t>
            </a:r>
          </a:p>
        </p:txBody>
      </p:sp>
      <p:cxnSp>
        <p:nvCxnSpPr>
          <p:cNvPr id="27" name="Straight Arrow Connector 26">
            <a:extLst>
              <a:ext uri="{FF2B5EF4-FFF2-40B4-BE49-F238E27FC236}">
                <a16:creationId xmlns:a16="http://schemas.microsoft.com/office/drawing/2014/main" id="{09257231-0623-4AB9-9F53-D4336B4967D9}"/>
              </a:ext>
            </a:extLst>
          </p:cNvPr>
          <p:cNvCxnSpPr>
            <a:cxnSpLocks/>
            <a:stCxn id="23" idx="3"/>
          </p:cNvCxnSpPr>
          <p:nvPr/>
        </p:nvCxnSpPr>
        <p:spPr>
          <a:xfrm flipV="1">
            <a:off x="5222240" y="4206404"/>
            <a:ext cx="573814" cy="17183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69B00B3B-25A8-4311-BD17-2C38D3777D5F}"/>
              </a:ext>
            </a:extLst>
          </p:cNvPr>
          <p:cNvSpPr/>
          <p:nvPr/>
        </p:nvSpPr>
        <p:spPr>
          <a:xfrm>
            <a:off x="5796054" y="4517498"/>
            <a:ext cx="5356040" cy="1015663"/>
          </a:xfrm>
          <a:prstGeom prst="rect">
            <a:avLst/>
          </a:prstGeom>
          <a:solidFill>
            <a:srgbClr val="FDE9EA"/>
          </a:solidFill>
          <a:ln w="12700" cap="flat" cmpd="sng" algn="ctr">
            <a:solidFill>
              <a:srgbClr val="C00000"/>
            </a:solidFill>
            <a:prstDash val="solid"/>
            <a:miter lim="800000"/>
          </a:ln>
          <a:effectLst/>
        </p:spPr>
        <p:txBody>
          <a:bodyPr rtlCol="0" anchor="ctr">
            <a:spAutoFit/>
          </a:bodyPr>
          <a:lstStyle/>
          <a:p>
            <a:r>
              <a:rPr lang="en-US" altLang="zh-CN" sz="2000" b="0" dirty="0"/>
              <a:t>2 </a:t>
            </a:r>
            <a:r>
              <a:rPr lang="en-US" altLang="zh-CN" sz="2000" b="1" dirty="0"/>
              <a:t>Idleness-aware </a:t>
            </a:r>
            <a:r>
              <a:rPr lang="en-US" altLang="zh-CN" sz="2000" b="1" dirty="0">
                <a:solidFill>
                  <a:srgbClr val="7030A0"/>
                </a:solidFill>
              </a:rPr>
              <a:t>Memory Scheduling</a:t>
            </a:r>
          </a:p>
          <a:p>
            <a:r>
              <a:rPr lang="en-US" altLang="zh-CN" sz="2000" dirty="0"/>
              <a:t>       2.1 Idle time window estimate</a:t>
            </a:r>
          </a:p>
          <a:p>
            <a:r>
              <a:rPr lang="en-US" altLang="zh-CN" sz="2000" dirty="0"/>
              <a:t>       2.2 Scheduling strategy</a:t>
            </a:r>
            <a:endParaRPr lang="zh-CN" altLang="en-US" sz="2800" dirty="0"/>
          </a:p>
        </p:txBody>
      </p:sp>
      <p:cxnSp>
        <p:nvCxnSpPr>
          <p:cNvPr id="29" name="Straight Arrow Connector 28">
            <a:extLst>
              <a:ext uri="{FF2B5EF4-FFF2-40B4-BE49-F238E27FC236}">
                <a16:creationId xmlns:a16="http://schemas.microsoft.com/office/drawing/2014/main" id="{85B44EB7-F082-4167-BCBC-154C7E6D29B8}"/>
              </a:ext>
            </a:extLst>
          </p:cNvPr>
          <p:cNvCxnSpPr>
            <a:cxnSpLocks/>
            <a:stCxn id="25" idx="3"/>
            <a:endCxn id="28" idx="1"/>
          </p:cNvCxnSpPr>
          <p:nvPr/>
        </p:nvCxnSpPr>
        <p:spPr>
          <a:xfrm flipV="1">
            <a:off x="5222240" y="5025330"/>
            <a:ext cx="573814" cy="1272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7" name="Slide Number Placeholder 36">
            <a:extLst>
              <a:ext uri="{FF2B5EF4-FFF2-40B4-BE49-F238E27FC236}">
                <a16:creationId xmlns:a16="http://schemas.microsoft.com/office/drawing/2014/main" id="{92BEF551-0C33-4047-8F04-ECA6A0C4408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a:t>
            </a:fld>
            <a:endParaRPr lang="zh-CN" altLang="en-US"/>
          </a:p>
        </p:txBody>
      </p:sp>
    </p:spTree>
    <p:extLst>
      <p:ext uri="{BB962C8B-B14F-4D97-AF65-F5344CB8AC3E}">
        <p14:creationId xmlns:p14="http://schemas.microsoft.com/office/powerpoint/2010/main" val="3927864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EF3A-6C7F-4F1B-B45A-DBB27DCA8234}"/>
              </a:ext>
            </a:extLst>
          </p:cNvPr>
          <p:cNvSpPr>
            <a:spLocks noGrp="1"/>
          </p:cNvSpPr>
          <p:nvPr>
            <p:ph type="title"/>
          </p:nvPr>
        </p:nvSpPr>
        <p:spPr>
          <a:xfrm>
            <a:off x="286870" y="85609"/>
            <a:ext cx="10558337" cy="538838"/>
          </a:xfrm>
        </p:spPr>
        <p:txBody>
          <a:bodyPr>
            <a:normAutofit fontScale="90000"/>
          </a:bodyPr>
          <a:lstStyle/>
          <a:p>
            <a:r>
              <a:rPr lang="en-US" altLang="zh-CN" dirty="0"/>
              <a:t>LLM Inference on Mobile</a:t>
            </a:r>
            <a:endParaRPr lang="zh-CN" altLang="en-US" dirty="0"/>
          </a:p>
        </p:txBody>
      </p:sp>
      <p:pic>
        <p:nvPicPr>
          <p:cNvPr id="15" name="Picture 14">
            <a:extLst>
              <a:ext uri="{FF2B5EF4-FFF2-40B4-BE49-F238E27FC236}">
                <a16:creationId xmlns:a16="http://schemas.microsoft.com/office/drawing/2014/main" id="{4C965D71-7318-4044-B206-1250BD0BA936}"/>
              </a:ext>
            </a:extLst>
          </p:cNvPr>
          <p:cNvPicPr>
            <a:picLocks noChangeAspect="1"/>
          </p:cNvPicPr>
          <p:nvPr/>
        </p:nvPicPr>
        <p:blipFill rotWithShape="1">
          <a:blip r:embed="rId3"/>
          <a:srcRect t="24474" b="7361"/>
          <a:stretch/>
        </p:blipFill>
        <p:spPr>
          <a:xfrm>
            <a:off x="426020" y="2958558"/>
            <a:ext cx="3487734" cy="2377371"/>
          </a:xfrm>
          <a:prstGeom prst="rect">
            <a:avLst/>
          </a:prstGeom>
          <a:ln>
            <a:solidFill>
              <a:srgbClr val="C00000"/>
            </a:solidFill>
          </a:ln>
        </p:spPr>
      </p:pic>
      <p:sp>
        <p:nvSpPr>
          <p:cNvPr id="16" name="TextBox 15">
            <a:extLst>
              <a:ext uri="{FF2B5EF4-FFF2-40B4-BE49-F238E27FC236}">
                <a16:creationId xmlns:a16="http://schemas.microsoft.com/office/drawing/2014/main" id="{558474FE-CE4A-4C42-912F-04EB5842708D}"/>
              </a:ext>
            </a:extLst>
          </p:cNvPr>
          <p:cNvSpPr txBox="1"/>
          <p:nvPr/>
        </p:nvSpPr>
        <p:spPr>
          <a:xfrm>
            <a:off x="286871" y="1376004"/>
            <a:ext cx="3408003" cy="1077218"/>
          </a:xfrm>
          <a:prstGeom prst="rect">
            <a:avLst/>
          </a:prstGeom>
          <a:noFill/>
        </p:spPr>
        <p:txBody>
          <a:bodyPr wrap="square" rtlCol="0">
            <a:spAutoFit/>
          </a:bodyPr>
          <a:lstStyle/>
          <a:p>
            <a:pPr algn="ctr"/>
            <a:r>
              <a:rPr lang="en-US" altLang="zh-CN" sz="3200" b="1" i="1" dirty="0">
                <a:solidFill>
                  <a:srgbClr val="060A26"/>
                </a:solidFill>
                <a:effectLst>
                  <a:outerShdw blurRad="38100" dist="38100" dir="2700000" algn="tl">
                    <a:srgbClr val="000000">
                      <a:alpha val="43137"/>
                    </a:srgbClr>
                  </a:outerShdw>
                </a:effectLst>
                <a:latin typeface="PingFang SC"/>
              </a:rPr>
              <a:t>Privacy &amp; </a:t>
            </a:r>
          </a:p>
          <a:p>
            <a:pPr algn="ctr"/>
            <a:r>
              <a:rPr lang="en-US" altLang="zh-CN" sz="3200" b="1" i="1" dirty="0">
                <a:solidFill>
                  <a:srgbClr val="060A26"/>
                </a:solidFill>
                <a:effectLst>
                  <a:outerShdw blurRad="38100" dist="38100" dir="2700000" algn="tl">
                    <a:srgbClr val="000000">
                      <a:alpha val="43137"/>
                    </a:srgbClr>
                  </a:outerShdw>
                </a:effectLst>
                <a:latin typeface="PingFang SC"/>
              </a:rPr>
              <a:t>Data Sovereignty</a:t>
            </a:r>
          </a:p>
        </p:txBody>
      </p:sp>
      <p:pic>
        <p:nvPicPr>
          <p:cNvPr id="20" name="Picture 19">
            <a:extLst>
              <a:ext uri="{FF2B5EF4-FFF2-40B4-BE49-F238E27FC236}">
                <a16:creationId xmlns:a16="http://schemas.microsoft.com/office/drawing/2014/main" id="{19328577-0526-46EC-B5D4-D521C5C619AD}"/>
              </a:ext>
            </a:extLst>
          </p:cNvPr>
          <p:cNvPicPr>
            <a:picLocks noChangeAspect="1"/>
          </p:cNvPicPr>
          <p:nvPr/>
        </p:nvPicPr>
        <p:blipFill rotWithShape="1">
          <a:blip r:embed="rId4"/>
          <a:srcRect t="17580" b="5101"/>
          <a:stretch/>
        </p:blipFill>
        <p:spPr>
          <a:xfrm>
            <a:off x="4270195" y="1389396"/>
            <a:ext cx="3623318" cy="2801499"/>
          </a:xfrm>
          <a:prstGeom prst="rect">
            <a:avLst/>
          </a:prstGeom>
          <a:ln>
            <a:solidFill>
              <a:srgbClr val="C00000"/>
            </a:solidFill>
          </a:ln>
        </p:spPr>
      </p:pic>
      <p:sp>
        <p:nvSpPr>
          <p:cNvPr id="21" name="TextBox 20">
            <a:extLst>
              <a:ext uri="{FF2B5EF4-FFF2-40B4-BE49-F238E27FC236}">
                <a16:creationId xmlns:a16="http://schemas.microsoft.com/office/drawing/2014/main" id="{13E682FC-C6AD-47F6-AB3F-0671823B9888}"/>
              </a:ext>
            </a:extLst>
          </p:cNvPr>
          <p:cNvSpPr txBox="1"/>
          <p:nvPr/>
        </p:nvSpPr>
        <p:spPr>
          <a:xfrm>
            <a:off x="4125732" y="4955845"/>
            <a:ext cx="3838687" cy="584775"/>
          </a:xfrm>
          <a:prstGeom prst="rect">
            <a:avLst/>
          </a:prstGeom>
          <a:noFill/>
        </p:spPr>
        <p:txBody>
          <a:bodyPr wrap="square" rtlCol="0">
            <a:spAutoFit/>
          </a:bodyPr>
          <a:lstStyle/>
          <a:p>
            <a:pPr algn="ctr"/>
            <a:r>
              <a:rPr lang="en-US" altLang="zh-CN" sz="3200" b="1" i="1" dirty="0">
                <a:solidFill>
                  <a:srgbClr val="060A26"/>
                </a:solidFill>
                <a:effectLst>
                  <a:outerShdw blurRad="38100" dist="38100" dir="2700000" algn="tl">
                    <a:srgbClr val="000000">
                      <a:alpha val="43137"/>
                    </a:srgbClr>
                  </a:outerShdw>
                </a:effectLst>
                <a:latin typeface="PingFang SC"/>
              </a:rPr>
              <a:t>Real-time Response</a:t>
            </a:r>
          </a:p>
        </p:txBody>
      </p:sp>
      <p:pic>
        <p:nvPicPr>
          <p:cNvPr id="41" name="Picture 40">
            <a:extLst>
              <a:ext uri="{FF2B5EF4-FFF2-40B4-BE49-F238E27FC236}">
                <a16:creationId xmlns:a16="http://schemas.microsoft.com/office/drawing/2014/main" id="{FB8DADBA-7CE7-41B0-BFEE-F591E1E0C0C1}"/>
              </a:ext>
            </a:extLst>
          </p:cNvPr>
          <p:cNvPicPr>
            <a:picLocks noChangeAspect="1"/>
          </p:cNvPicPr>
          <p:nvPr/>
        </p:nvPicPr>
        <p:blipFill>
          <a:blip r:embed="rId5"/>
          <a:stretch>
            <a:fillRect/>
          </a:stretch>
        </p:blipFill>
        <p:spPr>
          <a:xfrm>
            <a:off x="8575479" y="2692143"/>
            <a:ext cx="3037325" cy="3037325"/>
          </a:xfrm>
          <a:prstGeom prst="rect">
            <a:avLst/>
          </a:prstGeom>
          <a:ln>
            <a:solidFill>
              <a:srgbClr val="C00000"/>
            </a:solidFill>
          </a:ln>
        </p:spPr>
      </p:pic>
      <p:sp>
        <p:nvSpPr>
          <p:cNvPr id="45" name="TextBox 44">
            <a:extLst>
              <a:ext uri="{FF2B5EF4-FFF2-40B4-BE49-F238E27FC236}">
                <a16:creationId xmlns:a16="http://schemas.microsoft.com/office/drawing/2014/main" id="{B046A9A9-8734-4993-9195-E6C9F33C7217}"/>
              </a:ext>
            </a:extLst>
          </p:cNvPr>
          <p:cNvSpPr txBox="1"/>
          <p:nvPr/>
        </p:nvSpPr>
        <p:spPr>
          <a:xfrm>
            <a:off x="8325255" y="1376004"/>
            <a:ext cx="3190501" cy="1077218"/>
          </a:xfrm>
          <a:prstGeom prst="rect">
            <a:avLst/>
          </a:prstGeom>
          <a:noFill/>
        </p:spPr>
        <p:txBody>
          <a:bodyPr wrap="square" rtlCol="0">
            <a:spAutoFit/>
          </a:bodyPr>
          <a:lstStyle/>
          <a:p>
            <a:pPr algn="ctr"/>
            <a:r>
              <a:rPr lang="en-US" altLang="zh-CN" sz="3200" b="1" i="1" dirty="0">
                <a:solidFill>
                  <a:srgbClr val="060A26"/>
                </a:solidFill>
                <a:effectLst>
                  <a:outerShdw blurRad="38100" dist="38100" dir="2700000" algn="tl">
                    <a:srgbClr val="000000">
                      <a:alpha val="43137"/>
                    </a:srgbClr>
                  </a:outerShdw>
                </a:effectLst>
                <a:latin typeface="PingFang SC"/>
              </a:rPr>
              <a:t>Cost Efficiency &amp; Scalability</a:t>
            </a:r>
          </a:p>
        </p:txBody>
      </p:sp>
      <p:cxnSp>
        <p:nvCxnSpPr>
          <p:cNvPr id="14" name="Straight Connector 13">
            <a:extLst>
              <a:ext uri="{FF2B5EF4-FFF2-40B4-BE49-F238E27FC236}">
                <a16:creationId xmlns:a16="http://schemas.microsoft.com/office/drawing/2014/main" id="{2AF92BAE-1158-410D-AF2F-13975DBACE0C}"/>
              </a:ext>
            </a:extLst>
          </p:cNvPr>
          <p:cNvCxnSpPr/>
          <p:nvPr/>
        </p:nvCxnSpPr>
        <p:spPr>
          <a:xfrm>
            <a:off x="4097438" y="1331089"/>
            <a:ext cx="0" cy="439837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2B20BC-4701-430D-9C46-EAADAABE40A7}"/>
              </a:ext>
            </a:extLst>
          </p:cNvPr>
          <p:cNvCxnSpPr/>
          <p:nvPr/>
        </p:nvCxnSpPr>
        <p:spPr>
          <a:xfrm>
            <a:off x="8066269" y="1331089"/>
            <a:ext cx="0" cy="439837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D95C6927-77FA-4885-8E84-E0592A0CB2F7}"/>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a:t>
            </a:fld>
            <a:endParaRPr lang="zh-CN" altLang="en-US"/>
          </a:p>
        </p:txBody>
      </p:sp>
      <p:sp>
        <p:nvSpPr>
          <p:cNvPr id="13" name="TextBox 12">
            <a:extLst>
              <a:ext uri="{FF2B5EF4-FFF2-40B4-BE49-F238E27FC236}">
                <a16:creationId xmlns:a16="http://schemas.microsoft.com/office/drawing/2014/main" id="{D3AA58AA-0AD1-4AF8-96EF-D340A98F1F33}"/>
              </a:ext>
            </a:extLst>
          </p:cNvPr>
          <p:cNvSpPr txBox="1"/>
          <p:nvPr/>
        </p:nvSpPr>
        <p:spPr>
          <a:xfrm>
            <a:off x="701748" y="5788527"/>
            <a:ext cx="10814008" cy="523220"/>
          </a:xfrm>
          <a:prstGeom prst="rect">
            <a:avLst/>
          </a:prstGeom>
          <a:solidFill>
            <a:schemeClr val="tx2">
              <a:lumMod val="20000"/>
              <a:lumOff val="80000"/>
            </a:schemeClr>
          </a:solidFill>
          <a:ln>
            <a:solidFill>
              <a:srgbClr val="C00000"/>
            </a:solidFill>
          </a:ln>
        </p:spPr>
        <p:txBody>
          <a:bodyPr wrap="square" rtlCol="0">
            <a:spAutoFit/>
          </a:bodyPr>
          <a:lstStyle>
            <a:defPPr>
              <a:defRPr lang="zh-CN"/>
            </a:defPPr>
            <a:lvl1pPr algn="ctr">
              <a:defRPr sz="2800" b="1"/>
            </a:lvl1pPr>
          </a:lstStyle>
          <a:p>
            <a:r>
              <a:rPr lang="en-US" altLang="zh-CN" b="0" dirty="0"/>
              <a:t>These Requirements Demand </a:t>
            </a:r>
            <a:r>
              <a:rPr lang="en-US" altLang="zh-CN" dirty="0"/>
              <a:t>Mobile LLM Inference</a:t>
            </a:r>
            <a:endParaRPr lang="zh-CN" altLang="en-US" dirty="0"/>
          </a:p>
        </p:txBody>
      </p:sp>
    </p:spTree>
    <p:extLst>
      <p:ext uri="{BB962C8B-B14F-4D97-AF65-F5344CB8AC3E}">
        <p14:creationId xmlns:p14="http://schemas.microsoft.com/office/powerpoint/2010/main" val="2340922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EF3A-6C7F-4F1B-B45A-DBB27DCA8234}"/>
              </a:ext>
            </a:extLst>
          </p:cNvPr>
          <p:cNvSpPr>
            <a:spLocks noGrp="1"/>
          </p:cNvSpPr>
          <p:nvPr>
            <p:ph type="title"/>
          </p:nvPr>
        </p:nvSpPr>
        <p:spPr/>
        <p:txBody>
          <a:bodyPr>
            <a:normAutofit fontScale="90000"/>
          </a:bodyPr>
          <a:lstStyle/>
          <a:p>
            <a:pPr algn="just"/>
            <a:r>
              <a:rPr lang="en-US" altLang="zh-CN" b="1" dirty="0">
                <a:ln>
                  <a:solidFill>
                    <a:schemeClr val="bg1"/>
                  </a:solidFill>
                </a:ln>
                <a:solidFill>
                  <a:schemeClr val="bg1"/>
                </a:solidFill>
              </a:rPr>
              <a:t>LLM Decoding is Memory Bound </a:t>
            </a:r>
            <a:endParaRPr lang="zh-CN" altLang="en-US" b="1" dirty="0">
              <a:ln>
                <a:solidFill>
                  <a:schemeClr val="bg1"/>
                </a:solidFill>
              </a:ln>
              <a:solidFill>
                <a:schemeClr val="bg1"/>
              </a:solidFill>
            </a:endParaRPr>
          </a:p>
        </p:txBody>
      </p:sp>
      <p:sp>
        <p:nvSpPr>
          <p:cNvPr id="8" name="TextBox 7">
            <a:extLst>
              <a:ext uri="{FF2B5EF4-FFF2-40B4-BE49-F238E27FC236}">
                <a16:creationId xmlns:a16="http://schemas.microsoft.com/office/drawing/2014/main" id="{CFFF3BFB-EFC9-482D-8A33-87571040C3F5}"/>
              </a:ext>
            </a:extLst>
          </p:cNvPr>
          <p:cNvSpPr txBox="1"/>
          <p:nvPr/>
        </p:nvSpPr>
        <p:spPr>
          <a:xfrm>
            <a:off x="1659617" y="5214934"/>
            <a:ext cx="8872766" cy="954107"/>
          </a:xfrm>
          <a:prstGeom prst="rect">
            <a:avLst/>
          </a:prstGeom>
          <a:solidFill>
            <a:schemeClr val="tx2">
              <a:lumMod val="20000"/>
              <a:lumOff val="80000"/>
            </a:schemeClr>
          </a:solidFill>
          <a:ln>
            <a:solidFill>
              <a:srgbClr val="C00000"/>
            </a:solidFill>
          </a:ln>
        </p:spPr>
        <p:txBody>
          <a:bodyPr wrap="square" rtlCol="0">
            <a:spAutoFit/>
          </a:bodyPr>
          <a:lstStyle/>
          <a:p>
            <a:pPr algn="ctr"/>
            <a:r>
              <a:rPr lang="en-US" altLang="zh-CN" sz="2800" b="1" dirty="0"/>
              <a:t>LLM decoding is inefficient on NPU/GPU because of </a:t>
            </a:r>
            <a:r>
              <a:rPr lang="en-US" altLang="zh-CN" sz="2800" b="1" u="sng" dirty="0"/>
              <a:t>limited bandwidth</a:t>
            </a:r>
            <a:r>
              <a:rPr lang="en-US" altLang="zh-CN" sz="2800" b="1" dirty="0"/>
              <a:t>!</a:t>
            </a:r>
            <a:endParaRPr lang="zh-CN" altLang="en-US" sz="2800" b="1" dirty="0"/>
          </a:p>
        </p:txBody>
      </p:sp>
      <p:sp>
        <p:nvSpPr>
          <p:cNvPr id="5" name="Slide Number Placeholder 4">
            <a:extLst>
              <a:ext uri="{FF2B5EF4-FFF2-40B4-BE49-F238E27FC236}">
                <a16:creationId xmlns:a16="http://schemas.microsoft.com/office/drawing/2014/main" id="{367C7F2B-5D40-4FB3-B81D-D2D8206AAD21}"/>
              </a:ext>
            </a:extLst>
          </p:cNvPr>
          <p:cNvSpPr>
            <a:spLocks noGrp="1"/>
          </p:cNvSpPr>
          <p:nvPr>
            <p:ph type="sldNum" sz="quarter" idx="4"/>
          </p:nvPr>
        </p:nvSpPr>
        <p:spPr/>
        <p:txBody>
          <a:bodyPr/>
          <a:lstStyle/>
          <a:p>
            <a:fld id="{575A9EEA-6418-4B44-A9AC-95AE572264F6}" type="slidenum">
              <a:rPr lang="zh-CN" altLang="en-US" smtClean="0"/>
              <a:pPr/>
              <a:t>7</a:t>
            </a:fld>
            <a:endParaRPr lang="zh-CN" altLang="en-US"/>
          </a:p>
        </p:txBody>
      </p:sp>
      <p:sp>
        <p:nvSpPr>
          <p:cNvPr id="6" name="TextBox 5">
            <a:extLst>
              <a:ext uri="{FF2B5EF4-FFF2-40B4-BE49-F238E27FC236}">
                <a16:creationId xmlns:a16="http://schemas.microsoft.com/office/drawing/2014/main" id="{9FF5E670-4C9A-4CD6-AE75-7ED7EED5776E}"/>
              </a:ext>
            </a:extLst>
          </p:cNvPr>
          <p:cNvSpPr txBox="1"/>
          <p:nvPr/>
        </p:nvSpPr>
        <p:spPr>
          <a:xfrm>
            <a:off x="467833" y="838448"/>
            <a:ext cx="11334307" cy="461665"/>
          </a:xfrm>
          <a:prstGeom prst="rect">
            <a:avLst/>
          </a:prstGeom>
          <a:noFill/>
        </p:spPr>
        <p:txBody>
          <a:bodyPr wrap="square" rtlCol="0">
            <a:spAutoFit/>
          </a:bodyPr>
          <a:lstStyle/>
          <a:p>
            <a:r>
              <a:rPr lang="en-US" altLang="zh-CN" sz="2400" dirty="0"/>
              <a:t>Limited resource on mobile </a:t>
            </a:r>
            <a:r>
              <a:rPr lang="en-US" altLang="zh-CN" sz="2400" dirty="0">
                <a:sym typeface="Wingdings" panose="05000000000000000000" pitchFamily="2" charset="2"/>
              </a:rPr>
              <a:t> </a:t>
            </a:r>
            <a:r>
              <a:rPr lang="en-US" altLang="zh-CN" sz="2400" dirty="0"/>
              <a:t>Batch size =1 </a:t>
            </a:r>
            <a:r>
              <a:rPr lang="en-US" altLang="zh-CN" sz="2400" dirty="0">
                <a:sym typeface="Wingdings" panose="05000000000000000000" pitchFamily="2" charset="2"/>
              </a:rPr>
              <a:t> Decoding is memory bound</a:t>
            </a:r>
            <a:endParaRPr lang="zh-CN" altLang="en-US" sz="2400" dirty="0"/>
          </a:p>
        </p:txBody>
      </p:sp>
      <p:graphicFrame>
        <p:nvGraphicFramePr>
          <p:cNvPr id="10" name="Object 9">
            <a:extLst>
              <a:ext uri="{FF2B5EF4-FFF2-40B4-BE49-F238E27FC236}">
                <a16:creationId xmlns:a16="http://schemas.microsoft.com/office/drawing/2014/main" id="{2899173A-88D6-4DAB-84DE-52F80400B3A9}"/>
              </a:ext>
            </a:extLst>
          </p:cNvPr>
          <p:cNvGraphicFramePr>
            <a:graphicFrameLocks noChangeAspect="1"/>
          </p:cNvGraphicFramePr>
          <p:nvPr/>
        </p:nvGraphicFramePr>
        <p:xfrm>
          <a:off x="2814638" y="1103313"/>
          <a:ext cx="6121400" cy="4651375"/>
        </p:xfrm>
        <a:graphic>
          <a:graphicData uri="http://schemas.openxmlformats.org/presentationml/2006/ole">
            <mc:AlternateContent xmlns:mc="http://schemas.openxmlformats.org/markup-compatibility/2006">
              <mc:Choice xmlns:v="urn:schemas-microsoft-com:vml" Requires="v">
                <p:oleObj spid="_x0000_s323749" name="Visio" r:id="rId4" imgW="3588701" imgH="2727707" progId="Visio.Drawing.15">
                  <p:embed/>
                </p:oleObj>
              </mc:Choice>
              <mc:Fallback>
                <p:oleObj name="Visio" r:id="rId4" imgW="3588701" imgH="2727707" progId="Visio.Drawing.15">
                  <p:embed/>
                  <p:pic>
                    <p:nvPicPr>
                      <p:cNvPr id="4" name="Object 3">
                        <a:extLst>
                          <a:ext uri="{FF2B5EF4-FFF2-40B4-BE49-F238E27FC236}">
                            <a16:creationId xmlns:a16="http://schemas.microsoft.com/office/drawing/2014/main" id="{140BF001-71B2-4948-A76D-BE15E3CA6DC0}"/>
                          </a:ext>
                        </a:extLst>
                      </p:cNvPr>
                      <p:cNvPicPr/>
                      <p:nvPr/>
                    </p:nvPicPr>
                    <p:blipFill>
                      <a:blip r:embed="rId5"/>
                      <a:stretch>
                        <a:fillRect/>
                      </a:stretch>
                    </p:blipFill>
                    <p:spPr>
                      <a:xfrm>
                        <a:off x="2814638" y="1103313"/>
                        <a:ext cx="6121400" cy="4651375"/>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24987A75-C237-4563-B48F-5F34657D8EDB}"/>
              </a:ext>
            </a:extLst>
          </p:cNvPr>
          <p:cNvSpPr/>
          <p:nvPr/>
        </p:nvSpPr>
        <p:spPr>
          <a:xfrm>
            <a:off x="4576579" y="3187360"/>
            <a:ext cx="1105068" cy="830362"/>
          </a:xfrm>
          <a:prstGeom prst="rect">
            <a:avLst/>
          </a:prstGeom>
          <a:noFill/>
          <a:ln w="57150" cap="flat" cmpd="sng" algn="ctr">
            <a:solidFill>
              <a:srgbClr val="C00000"/>
            </a:solidFill>
            <a:prstDash val="solid"/>
            <a:miter lim="800000"/>
          </a:ln>
          <a:effectLst/>
        </p:spPr>
        <p:txBody>
          <a:bodyPr rtlCol="0" anchor="ctr"/>
          <a:lstStyle/>
          <a:p>
            <a:pPr algn="just"/>
            <a:endParaRPr lang="zh-CN" altLang="en-US" dirty="0">
              <a:noFill/>
            </a:endParaRPr>
          </a:p>
        </p:txBody>
      </p:sp>
      <p:cxnSp>
        <p:nvCxnSpPr>
          <p:cNvPr id="14" name="Straight Connector 13">
            <a:extLst>
              <a:ext uri="{FF2B5EF4-FFF2-40B4-BE49-F238E27FC236}">
                <a16:creationId xmlns:a16="http://schemas.microsoft.com/office/drawing/2014/main" id="{1DBA23EA-AA4C-4099-97CB-7DC86B155ECA}"/>
              </a:ext>
            </a:extLst>
          </p:cNvPr>
          <p:cNvCxnSpPr>
            <a:cxnSpLocks/>
            <a:stCxn id="11" idx="1"/>
          </p:cNvCxnSpPr>
          <p:nvPr/>
        </p:nvCxnSpPr>
        <p:spPr>
          <a:xfrm flipH="1">
            <a:off x="2735367" y="3602541"/>
            <a:ext cx="1841212" cy="0"/>
          </a:xfrm>
          <a:prstGeom prst="line">
            <a:avLst/>
          </a:prstGeom>
          <a:noFill/>
          <a:ln w="57150" cap="flat" cmpd="sng" algn="ctr">
            <a:solidFill>
              <a:srgbClr val="C00000"/>
            </a:solidFill>
            <a:prstDash val="solid"/>
            <a:miter lim="800000"/>
          </a:ln>
          <a:effectLst/>
        </p:spPr>
      </p:cxnSp>
      <p:sp>
        <p:nvSpPr>
          <p:cNvPr id="15" name="TextBox 14">
            <a:extLst>
              <a:ext uri="{FF2B5EF4-FFF2-40B4-BE49-F238E27FC236}">
                <a16:creationId xmlns:a16="http://schemas.microsoft.com/office/drawing/2014/main" id="{6DE11ACA-DAA1-4CB5-BDD4-2E4A25219BB2}"/>
              </a:ext>
            </a:extLst>
          </p:cNvPr>
          <p:cNvSpPr txBox="1"/>
          <p:nvPr/>
        </p:nvSpPr>
        <p:spPr>
          <a:xfrm>
            <a:off x="1186434" y="3119861"/>
            <a:ext cx="1548933" cy="830997"/>
          </a:xfrm>
          <a:prstGeom prst="rect">
            <a:avLst/>
          </a:prstGeom>
          <a:noFill/>
          <a:ln>
            <a:solidFill>
              <a:srgbClr val="C00000"/>
            </a:solidFill>
          </a:ln>
        </p:spPr>
        <p:txBody>
          <a:bodyPr wrap="square" rtlCol="0">
            <a:spAutoFit/>
          </a:bodyPr>
          <a:lstStyle/>
          <a:p>
            <a:pPr algn="ctr"/>
            <a:r>
              <a:rPr lang="en-US" altLang="zh-CN" sz="2400" dirty="0">
                <a:solidFill>
                  <a:srgbClr val="C00000"/>
                </a:solidFill>
              </a:rPr>
              <a:t>Memory Bound</a:t>
            </a:r>
            <a:endParaRPr lang="zh-CN" altLang="en-US" sz="2400" dirty="0">
              <a:solidFill>
                <a:srgbClr val="C00000"/>
              </a:solidFill>
            </a:endParaRPr>
          </a:p>
        </p:txBody>
      </p:sp>
      <p:sp>
        <p:nvSpPr>
          <p:cNvPr id="7" name="TextBox 6">
            <a:extLst>
              <a:ext uri="{FF2B5EF4-FFF2-40B4-BE49-F238E27FC236}">
                <a16:creationId xmlns:a16="http://schemas.microsoft.com/office/drawing/2014/main" id="{FA1FC076-E2DE-4690-97FC-781B628C527C}"/>
              </a:ext>
            </a:extLst>
          </p:cNvPr>
          <p:cNvSpPr txBox="1"/>
          <p:nvPr/>
        </p:nvSpPr>
        <p:spPr>
          <a:xfrm>
            <a:off x="9162145" y="2396586"/>
            <a:ext cx="2992142" cy="1446550"/>
          </a:xfrm>
          <a:prstGeom prst="rect">
            <a:avLst/>
          </a:prstGeom>
          <a:noFill/>
        </p:spPr>
        <p:txBody>
          <a:bodyPr wrap="square" rtlCol="0">
            <a:spAutoFit/>
          </a:bodyPr>
          <a:lstStyle/>
          <a:p>
            <a:r>
              <a:rPr lang="en-US" altLang="zh-CN" sz="2400" b="1" i="1" dirty="0"/>
              <a:t>&gt;80% time  </a:t>
            </a:r>
          </a:p>
          <a:p>
            <a:r>
              <a:rPr lang="en-US" altLang="zh-CN" sz="2400" b="1" i="1" dirty="0"/>
              <a:t>&gt;70% energy </a:t>
            </a:r>
          </a:p>
          <a:p>
            <a:r>
              <a:rPr lang="en-US" altLang="zh-CN" sz="2400" b="1" i="1" dirty="0"/>
              <a:t>on data transfer</a:t>
            </a:r>
          </a:p>
          <a:p>
            <a:r>
              <a:rPr lang="en-US" altLang="zh-CN" sz="1600" i="1" dirty="0"/>
              <a:t>Samsung [HCS’23]</a:t>
            </a:r>
            <a:endParaRPr lang="zh-CN" altLang="en-US" sz="1600" i="1" dirty="0"/>
          </a:p>
        </p:txBody>
      </p:sp>
    </p:spTree>
    <p:extLst>
      <p:ext uri="{BB962C8B-B14F-4D97-AF65-F5344CB8AC3E}">
        <p14:creationId xmlns:p14="http://schemas.microsoft.com/office/powerpoint/2010/main" val="3174736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3">
            <a:extLst>
              <a:ext uri="{FF2B5EF4-FFF2-40B4-BE49-F238E27FC236}">
                <a16:creationId xmlns:a16="http://schemas.microsoft.com/office/drawing/2014/main" id="{54BDDFA3-FF77-48A0-9E3E-84499443C1A1}"/>
              </a:ext>
            </a:extLst>
          </p:cNvPr>
          <p:cNvGraphicFramePr>
            <a:graphicFrameLocks noChangeAspect="1"/>
          </p:cNvGraphicFramePr>
          <p:nvPr/>
        </p:nvGraphicFramePr>
        <p:xfrm>
          <a:off x="3005499" y="1365324"/>
          <a:ext cx="6181002" cy="3706937"/>
        </p:xfrm>
        <a:graphic>
          <a:graphicData uri="http://schemas.openxmlformats.org/presentationml/2006/ole">
            <mc:AlternateContent xmlns:mc="http://schemas.openxmlformats.org/markup-compatibility/2006">
              <mc:Choice xmlns:v="urn:schemas-microsoft-com:vml" Requires="v">
                <p:oleObj spid="_x0000_s236011" name="Visio" r:id="rId4" imgW="3024750" imgH="1813497" progId="Visio.Drawing.15">
                  <p:embed/>
                </p:oleObj>
              </mc:Choice>
              <mc:Fallback>
                <p:oleObj name="Visio" r:id="rId4" imgW="3024750" imgH="1813497" progId="Visio.Drawing.15">
                  <p:embed/>
                  <p:pic>
                    <p:nvPicPr>
                      <p:cNvPr id="13" name="Content Placeholder 3">
                        <a:extLst>
                          <a:ext uri="{FF2B5EF4-FFF2-40B4-BE49-F238E27FC236}">
                            <a16:creationId xmlns:a16="http://schemas.microsoft.com/office/drawing/2014/main" id="{54BDDFA3-FF77-48A0-9E3E-84499443C1A1}"/>
                          </a:ext>
                        </a:extLst>
                      </p:cNvPr>
                      <p:cNvPicPr/>
                      <p:nvPr/>
                    </p:nvPicPr>
                    <p:blipFill>
                      <a:blip r:embed="rId5"/>
                      <a:stretch>
                        <a:fillRect/>
                      </a:stretch>
                    </p:blipFill>
                    <p:spPr>
                      <a:xfrm>
                        <a:off x="3005499" y="1365324"/>
                        <a:ext cx="6181002" cy="3706937"/>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65930457-8F37-4D8A-A184-B273F00FBBAB}"/>
              </a:ext>
            </a:extLst>
          </p:cNvPr>
          <p:cNvSpPr txBox="1"/>
          <p:nvPr/>
        </p:nvSpPr>
        <p:spPr>
          <a:xfrm>
            <a:off x="615448" y="903659"/>
            <a:ext cx="8308133" cy="523220"/>
          </a:xfrm>
          <a:prstGeom prst="rect">
            <a:avLst/>
          </a:prstGeom>
          <a:noFill/>
        </p:spPr>
        <p:txBody>
          <a:bodyPr wrap="square" rtlCol="0">
            <a:spAutoFit/>
          </a:bodyPr>
          <a:lstStyle/>
          <a:p>
            <a:pPr algn="ctr"/>
            <a:r>
              <a:rPr lang="en-US" altLang="zh-CN" sz="2800" dirty="0"/>
              <a:t>PIM: Integrate Computing Units in DRAM Banks</a:t>
            </a:r>
            <a:endParaRPr lang="zh-CN" altLang="en-US" sz="2800" dirty="0"/>
          </a:p>
        </p:txBody>
      </p:sp>
      <p:sp>
        <p:nvSpPr>
          <p:cNvPr id="3" name="TextBox 2">
            <a:extLst>
              <a:ext uri="{FF2B5EF4-FFF2-40B4-BE49-F238E27FC236}">
                <a16:creationId xmlns:a16="http://schemas.microsoft.com/office/drawing/2014/main" id="{E500E30C-77B5-473B-B59C-BD9AF4178A50}"/>
              </a:ext>
            </a:extLst>
          </p:cNvPr>
          <p:cNvSpPr txBox="1"/>
          <p:nvPr/>
        </p:nvSpPr>
        <p:spPr>
          <a:xfrm>
            <a:off x="1354240" y="5684427"/>
            <a:ext cx="9112449" cy="523220"/>
          </a:xfrm>
          <a:prstGeom prst="rect">
            <a:avLst/>
          </a:prstGeom>
          <a:solidFill>
            <a:schemeClr val="tx2">
              <a:lumMod val="20000"/>
              <a:lumOff val="80000"/>
            </a:schemeClr>
          </a:solidFill>
          <a:ln>
            <a:solidFill>
              <a:srgbClr val="C00000"/>
            </a:solidFill>
          </a:ln>
        </p:spPr>
        <p:txBody>
          <a:bodyPr wrap="square" rtlCol="0">
            <a:spAutoFit/>
          </a:bodyPr>
          <a:lstStyle/>
          <a:p>
            <a:pPr algn="ctr"/>
            <a:r>
              <a:rPr lang="en-US" altLang="zh-CN" sz="2800" b="1" dirty="0"/>
              <a:t>PIM achieve high bandwidth through parallel access</a:t>
            </a:r>
            <a:endParaRPr lang="zh-CN" altLang="en-US" sz="2800" b="1" dirty="0"/>
          </a:p>
        </p:txBody>
      </p:sp>
      <p:sp>
        <p:nvSpPr>
          <p:cNvPr id="12" name="Arrow: Right 11">
            <a:extLst>
              <a:ext uri="{FF2B5EF4-FFF2-40B4-BE49-F238E27FC236}">
                <a16:creationId xmlns:a16="http://schemas.microsoft.com/office/drawing/2014/main" id="{ADDB5385-E5A5-4557-967E-DE8B35668BF6}"/>
              </a:ext>
            </a:extLst>
          </p:cNvPr>
          <p:cNvSpPr/>
          <p:nvPr/>
        </p:nvSpPr>
        <p:spPr>
          <a:xfrm flipH="1">
            <a:off x="2975377" y="4958251"/>
            <a:ext cx="2846686" cy="726177"/>
          </a:xfrm>
          <a:prstGeom prst="rightArrow">
            <a:avLst/>
          </a:prstGeom>
          <a:solidFill>
            <a:srgbClr val="D7E3BF"/>
          </a:solidFill>
          <a:ln w="12700" cap="flat" cmpd="sng" algn="ctr">
            <a:solidFill>
              <a:srgbClr val="789440"/>
            </a:solidFill>
            <a:prstDash val="solid"/>
            <a:miter lim="800000"/>
          </a:ln>
          <a:effectLst/>
        </p:spPr>
        <p:txBody>
          <a:bodyPr rtlCol="0" anchor="ctr"/>
          <a:lstStyle/>
          <a:p>
            <a:pPr algn="ctr"/>
            <a:r>
              <a:rPr lang="en-US" altLang="zh-CN" sz="2400" dirty="0"/>
              <a:t>Serialized</a:t>
            </a:r>
            <a:endParaRPr lang="zh-CN" altLang="en-US" sz="2400" dirty="0"/>
          </a:p>
        </p:txBody>
      </p:sp>
      <p:sp>
        <p:nvSpPr>
          <p:cNvPr id="30" name="Arrow: Right 29">
            <a:extLst>
              <a:ext uri="{FF2B5EF4-FFF2-40B4-BE49-F238E27FC236}">
                <a16:creationId xmlns:a16="http://schemas.microsoft.com/office/drawing/2014/main" id="{6693B5B7-CBDE-414F-B4AE-E2C31E767A77}"/>
              </a:ext>
            </a:extLst>
          </p:cNvPr>
          <p:cNvSpPr/>
          <p:nvPr/>
        </p:nvSpPr>
        <p:spPr>
          <a:xfrm>
            <a:off x="6459122" y="4958250"/>
            <a:ext cx="2603855" cy="726177"/>
          </a:xfrm>
          <a:prstGeom prst="rightArrow">
            <a:avLst/>
          </a:prstGeom>
          <a:solidFill>
            <a:srgbClr val="B7DDE8"/>
          </a:solidFill>
          <a:ln w="12700" cap="flat" cmpd="sng" algn="ctr">
            <a:solidFill>
              <a:srgbClr val="31859B"/>
            </a:solidFill>
            <a:prstDash val="solid"/>
            <a:miter lim="800000"/>
          </a:ln>
          <a:effectLst/>
        </p:spPr>
        <p:txBody>
          <a:bodyPr rtlCol="0" anchor="ctr"/>
          <a:lstStyle/>
          <a:p>
            <a:pPr algn="ctr"/>
            <a:r>
              <a:rPr lang="en-US" altLang="zh-CN" sz="2400" dirty="0"/>
              <a:t>Parallel</a:t>
            </a:r>
            <a:endParaRPr lang="zh-CN" altLang="en-US" sz="2400" dirty="0"/>
          </a:p>
        </p:txBody>
      </p:sp>
      <p:sp>
        <p:nvSpPr>
          <p:cNvPr id="4" name="Slide Number Placeholder 3">
            <a:extLst>
              <a:ext uri="{FF2B5EF4-FFF2-40B4-BE49-F238E27FC236}">
                <a16:creationId xmlns:a16="http://schemas.microsoft.com/office/drawing/2014/main" id="{11E0F1EA-F4B3-4D5D-AC60-D539C91953F3}"/>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8</a:t>
            </a:fld>
            <a:endParaRPr lang="zh-CN" altLang="en-US"/>
          </a:p>
        </p:txBody>
      </p:sp>
      <p:sp>
        <p:nvSpPr>
          <p:cNvPr id="5" name="TextBox 4">
            <a:extLst>
              <a:ext uri="{FF2B5EF4-FFF2-40B4-BE49-F238E27FC236}">
                <a16:creationId xmlns:a16="http://schemas.microsoft.com/office/drawing/2014/main" id="{BAF28CD1-E0C3-4B90-99AE-727D37FD1C4C}"/>
              </a:ext>
            </a:extLst>
          </p:cNvPr>
          <p:cNvSpPr txBox="1"/>
          <p:nvPr/>
        </p:nvSpPr>
        <p:spPr>
          <a:xfrm>
            <a:off x="8786291" y="4293289"/>
            <a:ext cx="3243525" cy="800219"/>
          </a:xfrm>
          <a:prstGeom prst="rect">
            <a:avLst/>
          </a:prstGeom>
          <a:noFill/>
        </p:spPr>
        <p:txBody>
          <a:bodyPr wrap="square" rtlCol="0">
            <a:spAutoFit/>
          </a:bodyPr>
          <a:lstStyle/>
          <a:p>
            <a:r>
              <a:rPr lang="en-US" altLang="zh-CN" sz="2800" b="1" dirty="0">
                <a:solidFill>
                  <a:srgbClr val="C00000"/>
                </a:solidFill>
              </a:rPr>
              <a:t>8~16x Bandwidth</a:t>
            </a:r>
          </a:p>
          <a:p>
            <a:r>
              <a:rPr lang="en-US" altLang="zh-CN" dirty="0"/>
              <a:t>Data source: Samsung</a:t>
            </a:r>
            <a:endParaRPr lang="zh-CN" altLang="en-US" dirty="0"/>
          </a:p>
        </p:txBody>
      </p:sp>
      <p:sp>
        <p:nvSpPr>
          <p:cNvPr id="7" name="Title 6">
            <a:extLst>
              <a:ext uri="{FF2B5EF4-FFF2-40B4-BE49-F238E27FC236}">
                <a16:creationId xmlns:a16="http://schemas.microsoft.com/office/drawing/2014/main" id="{C79D17B8-CCCB-4A25-B477-B28581C59506}"/>
              </a:ext>
            </a:extLst>
          </p:cNvPr>
          <p:cNvSpPr>
            <a:spLocks noGrp="1"/>
          </p:cNvSpPr>
          <p:nvPr>
            <p:ph type="title"/>
          </p:nvPr>
        </p:nvSpPr>
        <p:spPr>
          <a:xfrm>
            <a:off x="360363" y="83071"/>
            <a:ext cx="8308133" cy="538838"/>
          </a:xfrm>
        </p:spPr>
        <p:txBody>
          <a:bodyPr>
            <a:normAutofit fontScale="90000"/>
          </a:bodyPr>
          <a:lstStyle/>
          <a:p>
            <a:r>
              <a:rPr lang="en-US" altLang="zh-CN" dirty="0"/>
              <a:t>DRAM-based Processing-in-Memory (PIM)</a:t>
            </a:r>
            <a:endParaRPr lang="zh-CN" altLang="en-US" dirty="0"/>
          </a:p>
        </p:txBody>
      </p:sp>
    </p:spTree>
    <p:extLst>
      <p:ext uri="{BB962C8B-B14F-4D97-AF65-F5344CB8AC3E}">
        <p14:creationId xmlns:p14="http://schemas.microsoft.com/office/powerpoint/2010/main" val="1890915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4F77-D86F-44A5-B627-CC4A51D26CC4}"/>
              </a:ext>
            </a:extLst>
          </p:cNvPr>
          <p:cNvSpPr>
            <a:spLocks noGrp="1"/>
          </p:cNvSpPr>
          <p:nvPr>
            <p:ph type="title"/>
          </p:nvPr>
        </p:nvSpPr>
        <p:spPr/>
        <p:txBody>
          <a:bodyPr>
            <a:normAutofit fontScale="90000"/>
          </a:bodyPr>
          <a:lstStyle/>
          <a:p>
            <a:r>
              <a:rPr lang="en-US" altLang="zh-CN" dirty="0"/>
              <a:t>CPU-PIM Memory Contention</a:t>
            </a:r>
            <a:endParaRPr lang="zh-CN" altLang="en-US" dirty="0"/>
          </a:p>
        </p:txBody>
      </p:sp>
      <p:sp>
        <p:nvSpPr>
          <p:cNvPr id="4" name="Slide Number Placeholder 3">
            <a:extLst>
              <a:ext uri="{FF2B5EF4-FFF2-40B4-BE49-F238E27FC236}">
                <a16:creationId xmlns:a16="http://schemas.microsoft.com/office/drawing/2014/main" id="{A4D63A62-8908-4856-A772-C2E35E320FB6}"/>
              </a:ext>
            </a:extLst>
          </p:cNvPr>
          <p:cNvSpPr>
            <a:spLocks noGrp="1"/>
          </p:cNvSpPr>
          <p:nvPr>
            <p:ph type="sldNum" sz="quarter" idx="4"/>
          </p:nvPr>
        </p:nvSpPr>
        <p:spPr/>
        <p:txBody>
          <a:bodyPr/>
          <a:lstStyle/>
          <a:p>
            <a:fld id="{575A9EEA-6418-4B44-A9AC-95AE572264F6}" type="slidenum">
              <a:rPr lang="zh-CN" altLang="en-US" smtClean="0"/>
              <a:pPr/>
              <a:t>9</a:t>
            </a:fld>
            <a:endParaRPr lang="zh-CN" altLang="en-US"/>
          </a:p>
        </p:txBody>
      </p:sp>
      <p:sp>
        <p:nvSpPr>
          <p:cNvPr id="7" name="TextBox 6">
            <a:extLst>
              <a:ext uri="{FF2B5EF4-FFF2-40B4-BE49-F238E27FC236}">
                <a16:creationId xmlns:a16="http://schemas.microsoft.com/office/drawing/2014/main" id="{47F1B977-1EEF-4C78-AAE1-D80F7C8A4639}"/>
              </a:ext>
            </a:extLst>
          </p:cNvPr>
          <p:cNvSpPr txBox="1"/>
          <p:nvPr/>
        </p:nvSpPr>
        <p:spPr>
          <a:xfrm>
            <a:off x="648183" y="1085018"/>
            <a:ext cx="11123270" cy="95410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US" altLang="zh-CN" sz="2800" dirty="0"/>
              <a:t>Mobile device faces </a:t>
            </a:r>
            <a:r>
              <a:rPr lang="en-US" altLang="zh-CN" sz="2800" b="1" dirty="0">
                <a:solidFill>
                  <a:schemeClr val="accent1"/>
                </a:solidFill>
              </a:rPr>
              <a:t>limited resource			  </a:t>
            </a:r>
            <a:br>
              <a:rPr lang="en-US" altLang="zh-CN" sz="2800" b="1" dirty="0">
                <a:solidFill>
                  <a:schemeClr val="accent1"/>
                </a:solidFill>
              </a:rPr>
            </a:br>
            <a:r>
              <a:rPr lang="en-US" altLang="zh-CN" sz="2800" b="1" dirty="0">
                <a:solidFill>
                  <a:schemeClr val="accent1"/>
                </a:solidFill>
              </a:rPr>
              <a:t>			</a:t>
            </a:r>
            <a:r>
              <a:rPr lang="en-US" altLang="zh-CN" sz="2800" dirty="0">
                <a:sym typeface="Wingdings" panose="05000000000000000000" pitchFamily="2" charset="2"/>
              </a:rPr>
              <a:t> CPU &amp; PIM should </a:t>
            </a:r>
            <a:r>
              <a:rPr lang="en-US" altLang="zh-CN" sz="2800" b="1" dirty="0">
                <a:solidFill>
                  <a:srgbClr val="C00000"/>
                </a:solidFill>
                <a:sym typeface="Wingdings" panose="05000000000000000000" pitchFamily="2" charset="2"/>
              </a:rPr>
              <a:t>share memory </a:t>
            </a:r>
            <a:endParaRPr lang="zh-CN" altLang="en-US" sz="2800" b="1" dirty="0">
              <a:solidFill>
                <a:srgbClr val="C00000"/>
              </a:solidFill>
            </a:endParaRPr>
          </a:p>
        </p:txBody>
      </p:sp>
    </p:spTree>
    <p:extLst>
      <p:ext uri="{BB962C8B-B14F-4D97-AF65-F5344CB8AC3E}">
        <p14:creationId xmlns:p14="http://schemas.microsoft.com/office/powerpoint/2010/main" val="4198090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4F77-D86F-44A5-B627-CC4A51D26CC4}"/>
              </a:ext>
            </a:extLst>
          </p:cNvPr>
          <p:cNvSpPr>
            <a:spLocks noGrp="1"/>
          </p:cNvSpPr>
          <p:nvPr>
            <p:ph type="title"/>
          </p:nvPr>
        </p:nvSpPr>
        <p:spPr/>
        <p:txBody>
          <a:bodyPr>
            <a:normAutofit fontScale="90000"/>
          </a:bodyPr>
          <a:lstStyle/>
          <a:p>
            <a:r>
              <a:rPr lang="en-US" altLang="zh-CN" dirty="0"/>
              <a:t>CPU-PIM Memory Contention</a:t>
            </a:r>
            <a:endParaRPr lang="zh-CN" altLang="en-US" dirty="0"/>
          </a:p>
        </p:txBody>
      </p:sp>
      <p:sp>
        <p:nvSpPr>
          <p:cNvPr id="4" name="Slide Number Placeholder 3">
            <a:extLst>
              <a:ext uri="{FF2B5EF4-FFF2-40B4-BE49-F238E27FC236}">
                <a16:creationId xmlns:a16="http://schemas.microsoft.com/office/drawing/2014/main" id="{A4D63A62-8908-4856-A772-C2E35E320FB6}"/>
              </a:ext>
            </a:extLst>
          </p:cNvPr>
          <p:cNvSpPr>
            <a:spLocks noGrp="1"/>
          </p:cNvSpPr>
          <p:nvPr>
            <p:ph type="sldNum" sz="quarter" idx="4"/>
          </p:nvPr>
        </p:nvSpPr>
        <p:spPr/>
        <p:txBody>
          <a:bodyPr/>
          <a:lstStyle/>
          <a:p>
            <a:fld id="{575A9EEA-6418-4B44-A9AC-95AE572264F6}" type="slidenum">
              <a:rPr lang="zh-CN" altLang="en-US" smtClean="0"/>
              <a:pPr/>
              <a:t>10</a:t>
            </a:fld>
            <a:endParaRPr lang="zh-CN" altLang="en-US"/>
          </a:p>
        </p:txBody>
      </p:sp>
      <p:sp>
        <p:nvSpPr>
          <p:cNvPr id="7" name="TextBox 6">
            <a:extLst>
              <a:ext uri="{FF2B5EF4-FFF2-40B4-BE49-F238E27FC236}">
                <a16:creationId xmlns:a16="http://schemas.microsoft.com/office/drawing/2014/main" id="{47F1B977-1EEF-4C78-AAE1-D80F7C8A4639}"/>
              </a:ext>
            </a:extLst>
          </p:cNvPr>
          <p:cNvSpPr txBox="1"/>
          <p:nvPr/>
        </p:nvSpPr>
        <p:spPr>
          <a:xfrm>
            <a:off x="648183" y="1085018"/>
            <a:ext cx="11123270" cy="95410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US" altLang="zh-CN" sz="2800" dirty="0"/>
              <a:t>Mobile device faces </a:t>
            </a:r>
            <a:r>
              <a:rPr lang="en-US" altLang="zh-CN" sz="2800" b="1" dirty="0">
                <a:solidFill>
                  <a:schemeClr val="accent1"/>
                </a:solidFill>
              </a:rPr>
              <a:t>limited resource			  </a:t>
            </a:r>
            <a:br>
              <a:rPr lang="en-US" altLang="zh-CN" sz="2800" b="1" dirty="0">
                <a:solidFill>
                  <a:schemeClr val="accent1"/>
                </a:solidFill>
              </a:rPr>
            </a:br>
            <a:r>
              <a:rPr lang="en-US" altLang="zh-CN" sz="2800" b="1" dirty="0">
                <a:solidFill>
                  <a:schemeClr val="accent1"/>
                </a:solidFill>
              </a:rPr>
              <a:t>			</a:t>
            </a:r>
            <a:r>
              <a:rPr lang="en-US" altLang="zh-CN" sz="2800" dirty="0">
                <a:sym typeface="Wingdings" panose="05000000000000000000" pitchFamily="2" charset="2"/>
              </a:rPr>
              <a:t> CPU &amp; PIM should </a:t>
            </a:r>
            <a:r>
              <a:rPr lang="en-US" altLang="zh-CN" sz="2800" b="1" dirty="0">
                <a:solidFill>
                  <a:srgbClr val="C00000"/>
                </a:solidFill>
                <a:sym typeface="Wingdings" panose="05000000000000000000" pitchFamily="2" charset="2"/>
              </a:rPr>
              <a:t>share memory </a:t>
            </a:r>
            <a:endParaRPr lang="zh-CN" altLang="en-US" sz="2800" b="1" dirty="0">
              <a:solidFill>
                <a:srgbClr val="C00000"/>
              </a:solidFill>
            </a:endParaRPr>
          </a:p>
        </p:txBody>
      </p:sp>
      <p:sp>
        <p:nvSpPr>
          <p:cNvPr id="8" name="TextBox 7">
            <a:extLst>
              <a:ext uri="{FF2B5EF4-FFF2-40B4-BE49-F238E27FC236}">
                <a16:creationId xmlns:a16="http://schemas.microsoft.com/office/drawing/2014/main" id="{2E0F4E68-A79A-42B3-A521-D5389B806691}"/>
              </a:ext>
            </a:extLst>
          </p:cNvPr>
          <p:cNvSpPr txBox="1"/>
          <p:nvPr/>
        </p:nvSpPr>
        <p:spPr>
          <a:xfrm>
            <a:off x="648183" y="2750355"/>
            <a:ext cx="11123270" cy="2438242"/>
          </a:xfrm>
          <a:prstGeom prst="rect">
            <a:avLst/>
          </a:prstGeom>
          <a:solidFill>
            <a:schemeClr val="bg1"/>
          </a:solidFill>
          <a:effectLst>
            <a:outerShdw blurRad="50800" dist="38100" dir="2700000" algn="tl" rotWithShape="0">
              <a:prstClr val="black">
                <a:alpha val="40000"/>
              </a:prstClr>
            </a:outerShdw>
          </a:effectLst>
        </p:spPr>
        <p:txBody>
          <a:bodyPr wrap="square" rtlCol="0">
            <a:noAutofit/>
          </a:bodyPr>
          <a:lstStyle/>
          <a:p>
            <a:pPr algn="ctr"/>
            <a:r>
              <a:rPr lang="en-US" altLang="zh-CN" sz="2800" dirty="0"/>
              <a:t>CPU &amp; PIM face </a:t>
            </a:r>
            <a:r>
              <a:rPr lang="en-US" altLang="zh-CN" sz="2800" b="1" dirty="0">
                <a:solidFill>
                  <a:srgbClr val="C00000"/>
                </a:solidFill>
              </a:rPr>
              <a:t>memory access contention</a:t>
            </a:r>
            <a:endParaRPr lang="zh-CN" altLang="en-US" sz="2800" b="1" dirty="0">
              <a:solidFill>
                <a:srgbClr val="C00000"/>
              </a:solidFill>
            </a:endParaRPr>
          </a:p>
        </p:txBody>
      </p:sp>
      <p:sp>
        <p:nvSpPr>
          <p:cNvPr id="9" name="Arrow: Down 8">
            <a:extLst>
              <a:ext uri="{FF2B5EF4-FFF2-40B4-BE49-F238E27FC236}">
                <a16:creationId xmlns:a16="http://schemas.microsoft.com/office/drawing/2014/main" id="{0B9CC9DC-E311-4399-961B-6808A1C1588F}"/>
              </a:ext>
            </a:extLst>
          </p:cNvPr>
          <p:cNvSpPr/>
          <p:nvPr/>
        </p:nvSpPr>
        <p:spPr>
          <a:xfrm>
            <a:off x="5660020" y="2208581"/>
            <a:ext cx="435980"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pic>
        <p:nvPicPr>
          <p:cNvPr id="13" name="Graphic 12" descr="Smart Phone with solid fill">
            <a:extLst>
              <a:ext uri="{FF2B5EF4-FFF2-40B4-BE49-F238E27FC236}">
                <a16:creationId xmlns:a16="http://schemas.microsoft.com/office/drawing/2014/main" id="{CBDBBEE3-DD25-407A-9E26-8A0ED304D4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1629" y="3381476"/>
            <a:ext cx="1238693" cy="1238693"/>
          </a:xfrm>
          <a:prstGeom prst="rect">
            <a:avLst/>
          </a:prstGeom>
        </p:spPr>
      </p:pic>
      <p:pic>
        <p:nvPicPr>
          <p:cNvPr id="15" name="Graphic 14" descr="Database with solid fill">
            <a:extLst>
              <a:ext uri="{FF2B5EF4-FFF2-40B4-BE49-F238E27FC236}">
                <a16:creationId xmlns:a16="http://schemas.microsoft.com/office/drawing/2014/main" id="{13F79420-D060-4986-9F80-3486DDBD8D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41" y="3518099"/>
            <a:ext cx="914400" cy="914400"/>
          </a:xfrm>
          <a:prstGeom prst="rect">
            <a:avLst/>
          </a:prstGeom>
        </p:spPr>
      </p:pic>
      <p:sp>
        <p:nvSpPr>
          <p:cNvPr id="16" name="TextBox 15">
            <a:extLst>
              <a:ext uri="{FF2B5EF4-FFF2-40B4-BE49-F238E27FC236}">
                <a16:creationId xmlns:a16="http://schemas.microsoft.com/office/drawing/2014/main" id="{F1352629-551C-4D0D-AA8C-4FF98C53B5D3}"/>
              </a:ext>
            </a:extLst>
          </p:cNvPr>
          <p:cNvSpPr txBox="1"/>
          <p:nvPr/>
        </p:nvSpPr>
        <p:spPr>
          <a:xfrm>
            <a:off x="8034547" y="4486398"/>
            <a:ext cx="1903227" cy="369332"/>
          </a:xfrm>
          <a:prstGeom prst="rect">
            <a:avLst/>
          </a:prstGeom>
          <a:noFill/>
        </p:spPr>
        <p:txBody>
          <a:bodyPr wrap="square" rtlCol="0">
            <a:spAutoFit/>
          </a:bodyPr>
          <a:lstStyle/>
          <a:p>
            <a:r>
              <a:rPr lang="en-US" altLang="zh-CN" dirty="0"/>
              <a:t>DRAM Memory</a:t>
            </a:r>
            <a:endParaRPr lang="zh-CN" altLang="en-US" dirty="0"/>
          </a:p>
        </p:txBody>
      </p:sp>
      <p:sp>
        <p:nvSpPr>
          <p:cNvPr id="17" name="Arrow: Down 16">
            <a:extLst>
              <a:ext uri="{FF2B5EF4-FFF2-40B4-BE49-F238E27FC236}">
                <a16:creationId xmlns:a16="http://schemas.microsoft.com/office/drawing/2014/main" id="{E2697AB1-295A-415A-98C4-CE024650A78D}"/>
              </a:ext>
            </a:extLst>
          </p:cNvPr>
          <p:cNvSpPr/>
          <p:nvPr/>
        </p:nvSpPr>
        <p:spPr>
          <a:xfrm rot="17642676">
            <a:off x="7671540" y="3480076"/>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18" name="Arrow: Down 17">
            <a:extLst>
              <a:ext uri="{FF2B5EF4-FFF2-40B4-BE49-F238E27FC236}">
                <a16:creationId xmlns:a16="http://schemas.microsoft.com/office/drawing/2014/main" id="{3C4AD737-C1DE-4BEF-B7CC-3A20BFA2B54D}"/>
              </a:ext>
            </a:extLst>
          </p:cNvPr>
          <p:cNvSpPr/>
          <p:nvPr/>
        </p:nvSpPr>
        <p:spPr>
          <a:xfrm rot="14383603">
            <a:off x="7666389" y="4076687"/>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19" name="TextBox 18">
            <a:extLst>
              <a:ext uri="{FF2B5EF4-FFF2-40B4-BE49-F238E27FC236}">
                <a16:creationId xmlns:a16="http://schemas.microsoft.com/office/drawing/2014/main" id="{E3FB593E-8F55-43C5-A7DA-9286DE7271BF}"/>
              </a:ext>
            </a:extLst>
          </p:cNvPr>
          <p:cNvSpPr txBox="1"/>
          <p:nvPr/>
        </p:nvSpPr>
        <p:spPr>
          <a:xfrm>
            <a:off x="7222202" y="3799162"/>
            <a:ext cx="1370103" cy="369332"/>
          </a:xfrm>
          <a:prstGeom prst="rect">
            <a:avLst/>
          </a:prstGeom>
          <a:noFill/>
        </p:spPr>
        <p:txBody>
          <a:bodyPr wrap="square" rtlCol="0">
            <a:spAutoFit/>
          </a:bodyPr>
          <a:lstStyle/>
          <a:p>
            <a:r>
              <a:rPr lang="en-US" altLang="zh-CN" i="1" dirty="0"/>
              <a:t>Contention</a:t>
            </a:r>
            <a:endParaRPr lang="zh-CN" altLang="en-US" i="1" dirty="0"/>
          </a:p>
        </p:txBody>
      </p:sp>
      <p:pic>
        <p:nvPicPr>
          <p:cNvPr id="356354" name="Picture 2" descr="Minecraft: Java Edition - Free download and play on Windows | Microsoft Store">
            <a:extLst>
              <a:ext uri="{FF2B5EF4-FFF2-40B4-BE49-F238E27FC236}">
                <a16:creationId xmlns:a16="http://schemas.microsoft.com/office/drawing/2014/main" id="{22C925D3-6EC2-48E3-B2E5-6C6A8B95EB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1755" y="4168494"/>
            <a:ext cx="539042" cy="53904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FFF703BA-444F-4148-8F4D-9AE1757A33B4}"/>
              </a:ext>
            </a:extLst>
          </p:cNvPr>
          <p:cNvSpPr txBox="1"/>
          <p:nvPr/>
        </p:nvSpPr>
        <p:spPr>
          <a:xfrm>
            <a:off x="3336444" y="4307519"/>
            <a:ext cx="1903227" cy="369332"/>
          </a:xfrm>
          <a:prstGeom prst="rect">
            <a:avLst/>
          </a:prstGeom>
          <a:noFill/>
        </p:spPr>
        <p:txBody>
          <a:bodyPr wrap="square" rtlCol="0">
            <a:spAutoFit/>
          </a:bodyPr>
          <a:lstStyle/>
          <a:p>
            <a:r>
              <a:rPr lang="en-US" altLang="zh-CN" dirty="0"/>
              <a:t>Game (</a:t>
            </a:r>
            <a:r>
              <a:rPr lang="en-US" altLang="zh-CN" b="1" dirty="0">
                <a:solidFill>
                  <a:srgbClr val="00B050"/>
                </a:solidFill>
              </a:rPr>
              <a:t>CPU APP</a:t>
            </a:r>
            <a:r>
              <a:rPr lang="en-US" altLang="zh-CN" dirty="0"/>
              <a:t>)</a:t>
            </a:r>
            <a:endParaRPr lang="zh-CN" altLang="en-US" dirty="0"/>
          </a:p>
        </p:txBody>
      </p:sp>
      <p:sp>
        <p:nvSpPr>
          <p:cNvPr id="22" name="Arrow: Down 21">
            <a:extLst>
              <a:ext uri="{FF2B5EF4-FFF2-40B4-BE49-F238E27FC236}">
                <a16:creationId xmlns:a16="http://schemas.microsoft.com/office/drawing/2014/main" id="{543D77B7-FFFF-452C-BC99-B49F37C245C3}"/>
              </a:ext>
            </a:extLst>
          </p:cNvPr>
          <p:cNvSpPr/>
          <p:nvPr/>
        </p:nvSpPr>
        <p:spPr>
          <a:xfrm rot="16200000">
            <a:off x="5997552" y="4230468"/>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25" name="Arrow: Down 24">
            <a:extLst>
              <a:ext uri="{FF2B5EF4-FFF2-40B4-BE49-F238E27FC236}">
                <a16:creationId xmlns:a16="http://schemas.microsoft.com/office/drawing/2014/main" id="{2BA77A66-E6FB-4FE8-BB3E-9A1B534A1410}"/>
              </a:ext>
            </a:extLst>
          </p:cNvPr>
          <p:cNvSpPr/>
          <p:nvPr/>
        </p:nvSpPr>
        <p:spPr>
          <a:xfrm rot="16200000">
            <a:off x="5979350" y="3371934"/>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pic>
        <p:nvPicPr>
          <p:cNvPr id="26" name="Picture 25">
            <a:extLst>
              <a:ext uri="{FF2B5EF4-FFF2-40B4-BE49-F238E27FC236}">
                <a16:creationId xmlns:a16="http://schemas.microsoft.com/office/drawing/2014/main" id="{864A8D37-0B39-40E4-89F9-3E5940BC13BC}"/>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37101" t="27079" r="39680" b="18326"/>
          <a:stretch/>
        </p:blipFill>
        <p:spPr>
          <a:xfrm>
            <a:off x="2295875" y="3412066"/>
            <a:ext cx="532117" cy="683004"/>
          </a:xfrm>
          <a:prstGeom prst="rect">
            <a:avLst/>
          </a:prstGeom>
        </p:spPr>
      </p:pic>
      <p:sp>
        <p:nvSpPr>
          <p:cNvPr id="28" name="TextBox 27">
            <a:extLst>
              <a:ext uri="{FF2B5EF4-FFF2-40B4-BE49-F238E27FC236}">
                <a16:creationId xmlns:a16="http://schemas.microsoft.com/office/drawing/2014/main" id="{9DFEF63A-26EB-4603-8EB0-5D827164609F}"/>
              </a:ext>
            </a:extLst>
          </p:cNvPr>
          <p:cNvSpPr txBox="1"/>
          <p:nvPr/>
        </p:nvSpPr>
        <p:spPr>
          <a:xfrm>
            <a:off x="2868330" y="3545426"/>
            <a:ext cx="2791690" cy="369332"/>
          </a:xfrm>
          <a:prstGeom prst="rect">
            <a:avLst/>
          </a:prstGeom>
          <a:noFill/>
        </p:spPr>
        <p:txBody>
          <a:bodyPr wrap="square" rtlCol="0">
            <a:spAutoFit/>
          </a:bodyPr>
          <a:lstStyle/>
          <a:p>
            <a:r>
              <a:rPr lang="en-US" altLang="zh-CN" dirty="0"/>
              <a:t>Voice Assistant (</a:t>
            </a:r>
            <a:r>
              <a:rPr lang="en-US" altLang="zh-CN" b="1" dirty="0">
                <a:solidFill>
                  <a:srgbClr val="0070C0"/>
                </a:solidFill>
              </a:rPr>
              <a:t>PIM APP</a:t>
            </a:r>
            <a:r>
              <a:rPr lang="en-US" altLang="zh-CN" dirty="0"/>
              <a:t>)</a:t>
            </a:r>
            <a:endParaRPr lang="zh-CN" altLang="en-US" dirty="0"/>
          </a:p>
        </p:txBody>
      </p:sp>
      <p:sp>
        <p:nvSpPr>
          <p:cNvPr id="24" name="TextBox 23">
            <a:extLst>
              <a:ext uri="{FF2B5EF4-FFF2-40B4-BE49-F238E27FC236}">
                <a16:creationId xmlns:a16="http://schemas.microsoft.com/office/drawing/2014/main" id="{844A2D78-A80B-4C0A-8A95-84EFE9724C28}"/>
              </a:ext>
            </a:extLst>
          </p:cNvPr>
          <p:cNvSpPr txBox="1"/>
          <p:nvPr/>
        </p:nvSpPr>
        <p:spPr>
          <a:xfrm>
            <a:off x="763202" y="4726932"/>
            <a:ext cx="8178779" cy="461665"/>
          </a:xfrm>
          <a:prstGeom prst="rect">
            <a:avLst/>
          </a:prstGeom>
          <a:noFill/>
        </p:spPr>
        <p:txBody>
          <a:bodyPr wrap="square">
            <a:spAutoFit/>
          </a:bodyPr>
          <a:lstStyle/>
          <a:p>
            <a:pPr algn="ctr"/>
            <a:r>
              <a:rPr lang="en-US" altLang="zh-CN" sz="2400" b="1" dirty="0"/>
              <a:t>Significant performance degradation is unacceptable</a:t>
            </a:r>
            <a:endParaRPr lang="zh-CN" altLang="en-US" sz="2400" b="1" dirty="0"/>
          </a:p>
        </p:txBody>
      </p:sp>
    </p:spTree>
    <p:extLst>
      <p:ext uri="{BB962C8B-B14F-4D97-AF65-F5344CB8AC3E}">
        <p14:creationId xmlns:p14="http://schemas.microsoft.com/office/powerpoint/2010/main" val="51502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4F77-D86F-44A5-B627-CC4A51D26CC4}"/>
              </a:ext>
            </a:extLst>
          </p:cNvPr>
          <p:cNvSpPr>
            <a:spLocks noGrp="1"/>
          </p:cNvSpPr>
          <p:nvPr>
            <p:ph type="title"/>
          </p:nvPr>
        </p:nvSpPr>
        <p:spPr/>
        <p:txBody>
          <a:bodyPr>
            <a:normAutofit fontScale="90000"/>
          </a:bodyPr>
          <a:lstStyle/>
          <a:p>
            <a:r>
              <a:rPr lang="en-US" altLang="zh-CN" dirty="0"/>
              <a:t>CPU-PIM Memory Contention</a:t>
            </a:r>
            <a:endParaRPr lang="zh-CN" altLang="en-US" dirty="0"/>
          </a:p>
        </p:txBody>
      </p:sp>
      <p:sp>
        <p:nvSpPr>
          <p:cNvPr id="4" name="Slide Number Placeholder 3">
            <a:extLst>
              <a:ext uri="{FF2B5EF4-FFF2-40B4-BE49-F238E27FC236}">
                <a16:creationId xmlns:a16="http://schemas.microsoft.com/office/drawing/2014/main" id="{A4D63A62-8908-4856-A772-C2E35E320FB6}"/>
              </a:ext>
            </a:extLst>
          </p:cNvPr>
          <p:cNvSpPr>
            <a:spLocks noGrp="1"/>
          </p:cNvSpPr>
          <p:nvPr>
            <p:ph type="sldNum" sz="quarter" idx="4"/>
          </p:nvPr>
        </p:nvSpPr>
        <p:spPr/>
        <p:txBody>
          <a:bodyPr/>
          <a:lstStyle/>
          <a:p>
            <a:fld id="{575A9EEA-6418-4B44-A9AC-95AE572264F6}" type="slidenum">
              <a:rPr lang="zh-CN" altLang="en-US" smtClean="0"/>
              <a:pPr/>
              <a:t>11</a:t>
            </a:fld>
            <a:endParaRPr lang="zh-CN" altLang="en-US"/>
          </a:p>
        </p:txBody>
      </p:sp>
      <p:sp>
        <p:nvSpPr>
          <p:cNvPr id="7" name="TextBox 6">
            <a:extLst>
              <a:ext uri="{FF2B5EF4-FFF2-40B4-BE49-F238E27FC236}">
                <a16:creationId xmlns:a16="http://schemas.microsoft.com/office/drawing/2014/main" id="{47F1B977-1EEF-4C78-AAE1-D80F7C8A4639}"/>
              </a:ext>
            </a:extLst>
          </p:cNvPr>
          <p:cNvSpPr txBox="1"/>
          <p:nvPr/>
        </p:nvSpPr>
        <p:spPr>
          <a:xfrm>
            <a:off x="648183" y="1085018"/>
            <a:ext cx="11123270" cy="95410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US" altLang="zh-CN" sz="2800" dirty="0"/>
              <a:t>Mobile device faces </a:t>
            </a:r>
            <a:r>
              <a:rPr lang="en-US" altLang="zh-CN" sz="2800" b="1" dirty="0">
                <a:solidFill>
                  <a:schemeClr val="accent1"/>
                </a:solidFill>
              </a:rPr>
              <a:t>limited resource			  </a:t>
            </a:r>
            <a:br>
              <a:rPr lang="en-US" altLang="zh-CN" sz="2800" b="1" dirty="0">
                <a:solidFill>
                  <a:schemeClr val="accent1"/>
                </a:solidFill>
              </a:rPr>
            </a:br>
            <a:r>
              <a:rPr lang="en-US" altLang="zh-CN" sz="2800" b="1" dirty="0">
                <a:solidFill>
                  <a:schemeClr val="accent1"/>
                </a:solidFill>
              </a:rPr>
              <a:t>			</a:t>
            </a:r>
            <a:r>
              <a:rPr lang="en-US" altLang="zh-CN" sz="2800" dirty="0">
                <a:sym typeface="Wingdings" panose="05000000000000000000" pitchFamily="2" charset="2"/>
              </a:rPr>
              <a:t> CPU &amp; PIM should </a:t>
            </a:r>
            <a:r>
              <a:rPr lang="en-US" altLang="zh-CN" sz="2800" b="1" dirty="0">
                <a:solidFill>
                  <a:srgbClr val="C00000"/>
                </a:solidFill>
                <a:sym typeface="Wingdings" panose="05000000000000000000" pitchFamily="2" charset="2"/>
              </a:rPr>
              <a:t>share memory </a:t>
            </a:r>
            <a:endParaRPr lang="zh-CN" altLang="en-US" sz="2800" b="1" dirty="0">
              <a:solidFill>
                <a:srgbClr val="C00000"/>
              </a:solidFill>
            </a:endParaRPr>
          </a:p>
        </p:txBody>
      </p:sp>
      <p:sp>
        <p:nvSpPr>
          <p:cNvPr id="9" name="Arrow: Down 8">
            <a:extLst>
              <a:ext uri="{FF2B5EF4-FFF2-40B4-BE49-F238E27FC236}">
                <a16:creationId xmlns:a16="http://schemas.microsoft.com/office/drawing/2014/main" id="{0B9CC9DC-E311-4399-961B-6808A1C1588F}"/>
              </a:ext>
            </a:extLst>
          </p:cNvPr>
          <p:cNvSpPr/>
          <p:nvPr/>
        </p:nvSpPr>
        <p:spPr>
          <a:xfrm>
            <a:off x="5660020" y="2208581"/>
            <a:ext cx="435980"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10" name="TextBox 9">
            <a:extLst>
              <a:ext uri="{FF2B5EF4-FFF2-40B4-BE49-F238E27FC236}">
                <a16:creationId xmlns:a16="http://schemas.microsoft.com/office/drawing/2014/main" id="{DDBE9277-E50D-4486-B333-10BD72B6925B}"/>
              </a:ext>
            </a:extLst>
          </p:cNvPr>
          <p:cNvSpPr txBox="1"/>
          <p:nvPr/>
        </p:nvSpPr>
        <p:spPr>
          <a:xfrm>
            <a:off x="648183" y="5727382"/>
            <a:ext cx="11123270" cy="52322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US" altLang="zh-CN" sz="2800" dirty="0"/>
              <a:t>How to </a:t>
            </a:r>
            <a:r>
              <a:rPr lang="en-US" altLang="zh-CN" sz="2800" b="1" dirty="0">
                <a:solidFill>
                  <a:schemeClr val="accent1"/>
                </a:solidFill>
              </a:rPr>
              <a:t>maximize the utilization </a:t>
            </a:r>
            <a:r>
              <a:rPr lang="en-US" altLang="zh-CN" sz="2800" dirty="0"/>
              <a:t>of available </a:t>
            </a:r>
            <a:r>
              <a:rPr lang="en-US" altLang="zh-CN" sz="2800" b="1" dirty="0">
                <a:solidFill>
                  <a:schemeClr val="accent1"/>
                </a:solidFill>
              </a:rPr>
              <a:t>bandwidth</a:t>
            </a:r>
            <a:r>
              <a:rPr lang="en-US" altLang="zh-CN" sz="2800" dirty="0"/>
              <a:t> resources?</a:t>
            </a:r>
            <a:endParaRPr lang="zh-CN" altLang="en-US" sz="2800" dirty="0"/>
          </a:p>
        </p:txBody>
      </p:sp>
      <p:sp>
        <p:nvSpPr>
          <p:cNvPr id="11" name="Arrow: Down 10">
            <a:extLst>
              <a:ext uri="{FF2B5EF4-FFF2-40B4-BE49-F238E27FC236}">
                <a16:creationId xmlns:a16="http://schemas.microsoft.com/office/drawing/2014/main" id="{5D12ED82-7831-4C95-967B-C74593FB0E83}"/>
              </a:ext>
            </a:extLst>
          </p:cNvPr>
          <p:cNvSpPr/>
          <p:nvPr/>
        </p:nvSpPr>
        <p:spPr>
          <a:xfrm>
            <a:off x="5660020" y="5225820"/>
            <a:ext cx="435980"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21" name="TextBox 20">
            <a:extLst>
              <a:ext uri="{FF2B5EF4-FFF2-40B4-BE49-F238E27FC236}">
                <a16:creationId xmlns:a16="http://schemas.microsoft.com/office/drawing/2014/main" id="{47C29529-A731-40F5-B523-02A38B8C877F}"/>
              </a:ext>
            </a:extLst>
          </p:cNvPr>
          <p:cNvSpPr txBox="1"/>
          <p:nvPr/>
        </p:nvSpPr>
        <p:spPr>
          <a:xfrm>
            <a:off x="648183" y="2750355"/>
            <a:ext cx="11123270" cy="2438242"/>
          </a:xfrm>
          <a:prstGeom prst="rect">
            <a:avLst/>
          </a:prstGeom>
          <a:solidFill>
            <a:schemeClr val="bg1"/>
          </a:solidFill>
          <a:effectLst>
            <a:outerShdw blurRad="50800" dist="38100" dir="2700000" algn="tl" rotWithShape="0">
              <a:prstClr val="black">
                <a:alpha val="40000"/>
              </a:prstClr>
            </a:outerShdw>
          </a:effectLst>
        </p:spPr>
        <p:txBody>
          <a:bodyPr wrap="square" rtlCol="0">
            <a:noAutofit/>
          </a:bodyPr>
          <a:lstStyle/>
          <a:p>
            <a:pPr algn="ctr"/>
            <a:r>
              <a:rPr lang="en-US" altLang="zh-CN" sz="2800" dirty="0"/>
              <a:t>CPU &amp; PIM face </a:t>
            </a:r>
            <a:r>
              <a:rPr lang="en-US" altLang="zh-CN" sz="2800" b="1" dirty="0">
                <a:solidFill>
                  <a:srgbClr val="C00000"/>
                </a:solidFill>
              </a:rPr>
              <a:t>memory access contention</a:t>
            </a:r>
            <a:endParaRPr lang="zh-CN" altLang="en-US" sz="2800" b="1" dirty="0">
              <a:solidFill>
                <a:srgbClr val="C00000"/>
              </a:solidFill>
            </a:endParaRPr>
          </a:p>
        </p:txBody>
      </p:sp>
      <p:pic>
        <p:nvPicPr>
          <p:cNvPr id="23" name="Graphic 22" descr="Smart Phone with solid fill">
            <a:extLst>
              <a:ext uri="{FF2B5EF4-FFF2-40B4-BE49-F238E27FC236}">
                <a16:creationId xmlns:a16="http://schemas.microsoft.com/office/drawing/2014/main" id="{5025736C-97F6-486D-9CC7-F64B11323C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1629" y="3381476"/>
            <a:ext cx="1238693" cy="1238693"/>
          </a:xfrm>
          <a:prstGeom prst="rect">
            <a:avLst/>
          </a:prstGeom>
        </p:spPr>
      </p:pic>
      <p:pic>
        <p:nvPicPr>
          <p:cNvPr id="24" name="Graphic 23" descr="Database with solid fill">
            <a:extLst>
              <a:ext uri="{FF2B5EF4-FFF2-40B4-BE49-F238E27FC236}">
                <a16:creationId xmlns:a16="http://schemas.microsoft.com/office/drawing/2014/main" id="{B9494892-2872-401F-9C89-2FC1AFFBB0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41" y="3518099"/>
            <a:ext cx="914400" cy="914400"/>
          </a:xfrm>
          <a:prstGeom prst="rect">
            <a:avLst/>
          </a:prstGeom>
        </p:spPr>
      </p:pic>
      <p:sp>
        <p:nvSpPr>
          <p:cNvPr id="27" name="TextBox 26">
            <a:extLst>
              <a:ext uri="{FF2B5EF4-FFF2-40B4-BE49-F238E27FC236}">
                <a16:creationId xmlns:a16="http://schemas.microsoft.com/office/drawing/2014/main" id="{7C418682-6E23-4F03-B105-BDC6251E9B1C}"/>
              </a:ext>
            </a:extLst>
          </p:cNvPr>
          <p:cNvSpPr txBox="1"/>
          <p:nvPr/>
        </p:nvSpPr>
        <p:spPr>
          <a:xfrm>
            <a:off x="8034547" y="4486398"/>
            <a:ext cx="1903227" cy="369332"/>
          </a:xfrm>
          <a:prstGeom prst="rect">
            <a:avLst/>
          </a:prstGeom>
          <a:noFill/>
        </p:spPr>
        <p:txBody>
          <a:bodyPr wrap="square" rtlCol="0">
            <a:spAutoFit/>
          </a:bodyPr>
          <a:lstStyle/>
          <a:p>
            <a:r>
              <a:rPr lang="en-US" altLang="zh-CN" dirty="0"/>
              <a:t>DRAM Memory</a:t>
            </a:r>
            <a:endParaRPr lang="zh-CN" altLang="en-US" dirty="0"/>
          </a:p>
        </p:txBody>
      </p:sp>
      <p:sp>
        <p:nvSpPr>
          <p:cNvPr id="29" name="Arrow: Down 28">
            <a:extLst>
              <a:ext uri="{FF2B5EF4-FFF2-40B4-BE49-F238E27FC236}">
                <a16:creationId xmlns:a16="http://schemas.microsoft.com/office/drawing/2014/main" id="{2F4525A9-9ECA-43A1-A6C2-53B643C7E736}"/>
              </a:ext>
            </a:extLst>
          </p:cNvPr>
          <p:cNvSpPr/>
          <p:nvPr/>
        </p:nvSpPr>
        <p:spPr>
          <a:xfrm rot="17642676">
            <a:off x="7671540" y="3480076"/>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30" name="Arrow: Down 29">
            <a:extLst>
              <a:ext uri="{FF2B5EF4-FFF2-40B4-BE49-F238E27FC236}">
                <a16:creationId xmlns:a16="http://schemas.microsoft.com/office/drawing/2014/main" id="{3BA8AD8F-07AF-441F-BDF2-08CF9A42528B}"/>
              </a:ext>
            </a:extLst>
          </p:cNvPr>
          <p:cNvSpPr/>
          <p:nvPr/>
        </p:nvSpPr>
        <p:spPr>
          <a:xfrm rot="14383603">
            <a:off x="7666389" y="4076687"/>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31" name="TextBox 30">
            <a:extLst>
              <a:ext uri="{FF2B5EF4-FFF2-40B4-BE49-F238E27FC236}">
                <a16:creationId xmlns:a16="http://schemas.microsoft.com/office/drawing/2014/main" id="{F76D8FBA-3E52-4D55-A106-D8E78EC2B6E2}"/>
              </a:ext>
            </a:extLst>
          </p:cNvPr>
          <p:cNvSpPr txBox="1"/>
          <p:nvPr/>
        </p:nvSpPr>
        <p:spPr>
          <a:xfrm>
            <a:off x="7222202" y="3799162"/>
            <a:ext cx="1370103" cy="369332"/>
          </a:xfrm>
          <a:prstGeom prst="rect">
            <a:avLst/>
          </a:prstGeom>
          <a:noFill/>
        </p:spPr>
        <p:txBody>
          <a:bodyPr wrap="square" rtlCol="0">
            <a:spAutoFit/>
          </a:bodyPr>
          <a:lstStyle/>
          <a:p>
            <a:r>
              <a:rPr lang="en-US" altLang="zh-CN" i="1" dirty="0"/>
              <a:t>Contention</a:t>
            </a:r>
            <a:endParaRPr lang="zh-CN" altLang="en-US" i="1" dirty="0"/>
          </a:p>
        </p:txBody>
      </p:sp>
      <p:pic>
        <p:nvPicPr>
          <p:cNvPr id="32" name="Picture 2" descr="Minecraft: Java Edition - Free download and play on Windows | Microsoft Store">
            <a:extLst>
              <a:ext uri="{FF2B5EF4-FFF2-40B4-BE49-F238E27FC236}">
                <a16:creationId xmlns:a16="http://schemas.microsoft.com/office/drawing/2014/main" id="{FE8F6CDA-BAA8-42B3-B26E-6B7041556B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1755" y="4168494"/>
            <a:ext cx="539042" cy="539042"/>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80C1A61E-675F-4392-B2FE-BE5E3F7A1879}"/>
              </a:ext>
            </a:extLst>
          </p:cNvPr>
          <p:cNvSpPr txBox="1"/>
          <p:nvPr/>
        </p:nvSpPr>
        <p:spPr>
          <a:xfrm>
            <a:off x="3336444" y="4307519"/>
            <a:ext cx="1903227" cy="369332"/>
          </a:xfrm>
          <a:prstGeom prst="rect">
            <a:avLst/>
          </a:prstGeom>
          <a:noFill/>
        </p:spPr>
        <p:txBody>
          <a:bodyPr wrap="square" rtlCol="0">
            <a:spAutoFit/>
          </a:bodyPr>
          <a:lstStyle/>
          <a:p>
            <a:r>
              <a:rPr lang="en-US" altLang="zh-CN" dirty="0"/>
              <a:t>Game (</a:t>
            </a:r>
            <a:r>
              <a:rPr lang="en-US" altLang="zh-CN" b="1" dirty="0">
                <a:solidFill>
                  <a:srgbClr val="00B050"/>
                </a:solidFill>
              </a:rPr>
              <a:t>CPU APP</a:t>
            </a:r>
            <a:r>
              <a:rPr lang="en-US" altLang="zh-CN" dirty="0"/>
              <a:t>)</a:t>
            </a:r>
            <a:endParaRPr lang="zh-CN" altLang="en-US" dirty="0"/>
          </a:p>
        </p:txBody>
      </p:sp>
      <p:sp>
        <p:nvSpPr>
          <p:cNvPr id="34" name="Arrow: Down 33">
            <a:extLst>
              <a:ext uri="{FF2B5EF4-FFF2-40B4-BE49-F238E27FC236}">
                <a16:creationId xmlns:a16="http://schemas.microsoft.com/office/drawing/2014/main" id="{83B71FB1-820A-4493-958A-2D14D2BBE05C}"/>
              </a:ext>
            </a:extLst>
          </p:cNvPr>
          <p:cNvSpPr/>
          <p:nvPr/>
        </p:nvSpPr>
        <p:spPr>
          <a:xfrm rot="16200000">
            <a:off x="5997552" y="4230468"/>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sp>
        <p:nvSpPr>
          <p:cNvPr id="35" name="Arrow: Down 34">
            <a:extLst>
              <a:ext uri="{FF2B5EF4-FFF2-40B4-BE49-F238E27FC236}">
                <a16:creationId xmlns:a16="http://schemas.microsoft.com/office/drawing/2014/main" id="{AB7DCDEB-74A4-4FED-8295-2642A911CAA6}"/>
              </a:ext>
            </a:extLst>
          </p:cNvPr>
          <p:cNvSpPr/>
          <p:nvPr/>
        </p:nvSpPr>
        <p:spPr>
          <a:xfrm rot="16200000">
            <a:off x="5979350" y="3371934"/>
            <a:ext cx="216282" cy="461665"/>
          </a:xfrm>
          <a:prstGeom prst="downArrow">
            <a:avLst/>
          </a:prstGeom>
          <a:solidFill>
            <a:schemeClr val="tx2"/>
          </a:solidFill>
          <a:ln w="12700" cap="flat" cmpd="sng" algn="ctr">
            <a:noFill/>
            <a:prstDash val="solid"/>
            <a:miter lim="800000"/>
          </a:ln>
          <a:effectLst/>
        </p:spPr>
        <p:txBody>
          <a:bodyPr rtlCol="0" anchor="ctr"/>
          <a:lstStyle/>
          <a:p>
            <a:pPr algn="just"/>
            <a:endParaRPr lang="zh-CN" altLang="en-US" dirty="0"/>
          </a:p>
        </p:txBody>
      </p:sp>
      <p:pic>
        <p:nvPicPr>
          <p:cNvPr id="36" name="Picture 35">
            <a:extLst>
              <a:ext uri="{FF2B5EF4-FFF2-40B4-BE49-F238E27FC236}">
                <a16:creationId xmlns:a16="http://schemas.microsoft.com/office/drawing/2014/main" id="{3BE7BD9F-2DA4-4893-8A47-7F7A039833B0}"/>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37101" t="27079" r="39680" b="18326"/>
          <a:stretch/>
        </p:blipFill>
        <p:spPr>
          <a:xfrm>
            <a:off x="2295875" y="3412066"/>
            <a:ext cx="532117" cy="683004"/>
          </a:xfrm>
          <a:prstGeom prst="rect">
            <a:avLst/>
          </a:prstGeom>
        </p:spPr>
      </p:pic>
      <p:sp>
        <p:nvSpPr>
          <p:cNvPr id="37" name="TextBox 36">
            <a:extLst>
              <a:ext uri="{FF2B5EF4-FFF2-40B4-BE49-F238E27FC236}">
                <a16:creationId xmlns:a16="http://schemas.microsoft.com/office/drawing/2014/main" id="{1AD03AD6-BF06-4E7C-BB82-F68CB6A34011}"/>
              </a:ext>
            </a:extLst>
          </p:cNvPr>
          <p:cNvSpPr txBox="1"/>
          <p:nvPr/>
        </p:nvSpPr>
        <p:spPr>
          <a:xfrm>
            <a:off x="2868330" y="3545426"/>
            <a:ext cx="2791690" cy="369332"/>
          </a:xfrm>
          <a:prstGeom prst="rect">
            <a:avLst/>
          </a:prstGeom>
          <a:noFill/>
        </p:spPr>
        <p:txBody>
          <a:bodyPr wrap="square" rtlCol="0">
            <a:spAutoFit/>
          </a:bodyPr>
          <a:lstStyle/>
          <a:p>
            <a:r>
              <a:rPr lang="en-US" altLang="zh-CN" dirty="0"/>
              <a:t>Voice Assistant (</a:t>
            </a:r>
            <a:r>
              <a:rPr lang="en-US" altLang="zh-CN" b="1" dirty="0">
                <a:solidFill>
                  <a:srgbClr val="0070C0"/>
                </a:solidFill>
              </a:rPr>
              <a:t>PIM APP</a:t>
            </a:r>
            <a:r>
              <a:rPr lang="en-US" altLang="zh-CN" dirty="0"/>
              <a:t>)</a:t>
            </a:r>
            <a:endParaRPr lang="zh-CN" altLang="en-US" dirty="0"/>
          </a:p>
        </p:txBody>
      </p:sp>
      <p:sp>
        <p:nvSpPr>
          <p:cNvPr id="22" name="TextBox 21">
            <a:extLst>
              <a:ext uri="{FF2B5EF4-FFF2-40B4-BE49-F238E27FC236}">
                <a16:creationId xmlns:a16="http://schemas.microsoft.com/office/drawing/2014/main" id="{F8784839-1C5B-43CA-89CA-0974FF9350D8}"/>
              </a:ext>
            </a:extLst>
          </p:cNvPr>
          <p:cNvSpPr txBox="1"/>
          <p:nvPr/>
        </p:nvSpPr>
        <p:spPr>
          <a:xfrm>
            <a:off x="763202" y="4726932"/>
            <a:ext cx="8178779" cy="461665"/>
          </a:xfrm>
          <a:prstGeom prst="rect">
            <a:avLst/>
          </a:prstGeom>
          <a:noFill/>
        </p:spPr>
        <p:txBody>
          <a:bodyPr wrap="square">
            <a:spAutoFit/>
          </a:bodyPr>
          <a:lstStyle/>
          <a:p>
            <a:pPr algn="ctr"/>
            <a:r>
              <a:rPr lang="en-US" altLang="zh-CN" sz="2400" b="1" dirty="0"/>
              <a:t>Significant performance degradation is unacceptable</a:t>
            </a:r>
            <a:endParaRPr lang="zh-CN" altLang="en-US" sz="2400" b="1" dirty="0"/>
          </a:p>
        </p:txBody>
      </p:sp>
    </p:spTree>
    <p:extLst>
      <p:ext uri="{BB962C8B-B14F-4D97-AF65-F5344CB8AC3E}">
        <p14:creationId xmlns:p14="http://schemas.microsoft.com/office/powerpoint/2010/main" val="1776078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5409953-C1B7-45A6-B84A-B44FE3B92F8E}"/>
              </a:ext>
            </a:extLst>
          </p:cNvPr>
          <p:cNvSpPr txBox="1"/>
          <p:nvPr/>
        </p:nvSpPr>
        <p:spPr>
          <a:xfrm>
            <a:off x="66459" y="5260936"/>
            <a:ext cx="5489316" cy="954107"/>
          </a:xfrm>
          <a:prstGeom prst="rect">
            <a:avLst/>
          </a:prstGeom>
          <a:solidFill>
            <a:schemeClr val="tx2">
              <a:lumMod val="20000"/>
              <a:lumOff val="80000"/>
            </a:schemeClr>
          </a:solidFill>
          <a:ln>
            <a:solidFill>
              <a:schemeClr val="accent1"/>
            </a:solidFill>
          </a:ln>
        </p:spPr>
        <p:txBody>
          <a:bodyPr wrap="square" rtlCol="0">
            <a:spAutoFit/>
          </a:bodyPr>
          <a:lstStyle/>
          <a:p>
            <a:pPr algn="ctr"/>
            <a:r>
              <a:rPr lang="en-US" altLang="zh-CN" sz="2400" b="1" dirty="0"/>
              <a:t>High </a:t>
            </a:r>
            <a:r>
              <a:rPr lang="en-US" altLang="zh-CN" sz="3200" b="1" dirty="0">
                <a:solidFill>
                  <a:srgbClr val="00B050"/>
                </a:solidFill>
              </a:rPr>
              <a:t>External Bandwidth ↑</a:t>
            </a:r>
          </a:p>
          <a:p>
            <a:pPr algn="ctr"/>
            <a:r>
              <a:rPr lang="en-US" altLang="zh-CN" sz="2400" b="1" dirty="0"/>
              <a:t>Low </a:t>
            </a:r>
            <a:r>
              <a:rPr lang="en-US" altLang="zh-CN" sz="2000" b="1" dirty="0">
                <a:solidFill>
                  <a:srgbClr val="0070C0"/>
                </a:solidFill>
              </a:rPr>
              <a:t>Internal Bandwidth </a:t>
            </a:r>
            <a:r>
              <a:rPr lang="en-US" altLang="zh-CN" sz="2000" b="1" dirty="0">
                <a:solidFill>
                  <a:schemeClr val="accent1"/>
                </a:solidFill>
              </a:rPr>
              <a:t>↓</a:t>
            </a:r>
            <a:endParaRPr lang="zh-CN" altLang="en-US" sz="2400" b="1" dirty="0">
              <a:solidFill>
                <a:schemeClr val="accent1"/>
              </a:solidFill>
            </a:endParaRPr>
          </a:p>
        </p:txBody>
      </p:sp>
      <p:sp>
        <p:nvSpPr>
          <p:cNvPr id="10" name="TextBox 9">
            <a:extLst>
              <a:ext uri="{FF2B5EF4-FFF2-40B4-BE49-F238E27FC236}">
                <a16:creationId xmlns:a16="http://schemas.microsoft.com/office/drawing/2014/main" id="{9EF7906B-D8BD-4242-ABBC-24D19D847A07}"/>
              </a:ext>
            </a:extLst>
          </p:cNvPr>
          <p:cNvSpPr txBox="1"/>
          <p:nvPr/>
        </p:nvSpPr>
        <p:spPr>
          <a:xfrm>
            <a:off x="5973456" y="5243331"/>
            <a:ext cx="5296456" cy="954107"/>
          </a:xfrm>
          <a:prstGeom prst="rect">
            <a:avLst/>
          </a:prstGeom>
          <a:solidFill>
            <a:schemeClr val="tx2">
              <a:lumMod val="20000"/>
              <a:lumOff val="80000"/>
            </a:schemeClr>
          </a:solidFill>
          <a:ln>
            <a:solidFill>
              <a:schemeClr val="accent1"/>
            </a:solidFill>
          </a:ln>
        </p:spPr>
        <p:txBody>
          <a:bodyPr wrap="square" rtlCol="0">
            <a:spAutoFit/>
          </a:bodyPr>
          <a:lstStyle/>
          <a:p>
            <a:pPr algn="ctr"/>
            <a:r>
              <a:rPr lang="en-US" altLang="zh-CN" sz="2400" b="1" dirty="0"/>
              <a:t>Low </a:t>
            </a:r>
            <a:r>
              <a:rPr lang="en-US" altLang="zh-CN" sz="2000" b="1" dirty="0">
                <a:solidFill>
                  <a:srgbClr val="00B050"/>
                </a:solidFill>
              </a:rPr>
              <a:t>External Bandwidth ↓</a:t>
            </a:r>
          </a:p>
          <a:p>
            <a:pPr algn="ctr"/>
            <a:r>
              <a:rPr lang="en-US" altLang="zh-CN" sz="2400" b="1" dirty="0"/>
              <a:t>High </a:t>
            </a:r>
            <a:r>
              <a:rPr lang="en-US" altLang="zh-CN" sz="3200" b="1" dirty="0">
                <a:solidFill>
                  <a:srgbClr val="0070C0"/>
                </a:solidFill>
              </a:rPr>
              <a:t>Internal Bandwidth </a:t>
            </a:r>
            <a:r>
              <a:rPr lang="en-US" altLang="zh-CN" sz="3200" b="1" dirty="0">
                <a:solidFill>
                  <a:schemeClr val="accent1"/>
                </a:solidFill>
              </a:rPr>
              <a:t>↑ </a:t>
            </a:r>
            <a:endParaRPr lang="zh-CN" altLang="en-US" sz="2400" b="1" dirty="0">
              <a:solidFill>
                <a:schemeClr val="accent1"/>
              </a:solidFill>
            </a:endParaRPr>
          </a:p>
        </p:txBody>
      </p:sp>
      <p:graphicFrame>
        <p:nvGraphicFramePr>
          <p:cNvPr id="7" name="Content Placeholder 3">
            <a:extLst>
              <a:ext uri="{FF2B5EF4-FFF2-40B4-BE49-F238E27FC236}">
                <a16:creationId xmlns:a16="http://schemas.microsoft.com/office/drawing/2014/main" id="{8391C88E-6827-49B8-BC05-92499AF3A3A7}"/>
              </a:ext>
            </a:extLst>
          </p:cNvPr>
          <p:cNvGraphicFramePr>
            <a:graphicFrameLocks noChangeAspect="1"/>
          </p:cNvGraphicFramePr>
          <p:nvPr>
            <p:extLst>
              <p:ext uri="{D42A27DB-BD31-4B8C-83A1-F6EECF244321}">
                <p14:modId xmlns:p14="http://schemas.microsoft.com/office/powerpoint/2010/main" val="708358147"/>
              </p:ext>
            </p:extLst>
          </p:nvPr>
        </p:nvGraphicFramePr>
        <p:xfrm>
          <a:off x="728025" y="1105305"/>
          <a:ext cx="4705407" cy="3352800"/>
        </p:xfrm>
        <a:graphic>
          <a:graphicData uri="http://schemas.openxmlformats.org/presentationml/2006/ole">
            <mc:AlternateContent xmlns:mc="http://schemas.openxmlformats.org/markup-compatibility/2006">
              <mc:Choice xmlns:v="urn:schemas-microsoft-com:vml" Requires="v">
                <p:oleObj spid="_x0000_s326003" name="Visio" r:id="rId4" imgW="2545009" imgH="1813497" progId="Visio.Drawing.15">
                  <p:embed/>
                </p:oleObj>
              </mc:Choice>
              <mc:Fallback>
                <p:oleObj name="Visio" r:id="rId4" imgW="2545009" imgH="1813497" progId="Visio.Drawing.15">
                  <p:embed/>
                  <p:pic>
                    <p:nvPicPr>
                      <p:cNvPr id="13" name="Content Placeholder 3">
                        <a:extLst>
                          <a:ext uri="{FF2B5EF4-FFF2-40B4-BE49-F238E27FC236}">
                            <a16:creationId xmlns:a16="http://schemas.microsoft.com/office/drawing/2014/main" id="{54BDDFA3-FF77-48A0-9E3E-84499443C1A1}"/>
                          </a:ext>
                        </a:extLst>
                      </p:cNvPr>
                      <p:cNvPicPr/>
                      <p:nvPr/>
                    </p:nvPicPr>
                    <p:blipFill>
                      <a:blip r:embed="rId5"/>
                      <a:stretch>
                        <a:fillRect/>
                      </a:stretch>
                    </p:blipFill>
                    <p:spPr>
                      <a:xfrm>
                        <a:off x="728025" y="1105305"/>
                        <a:ext cx="4705407" cy="3352800"/>
                      </a:xfrm>
                      <a:prstGeom prst="rect">
                        <a:avLst/>
                      </a:prstGeom>
                    </p:spPr>
                  </p:pic>
                </p:oleObj>
              </mc:Fallback>
            </mc:AlternateContent>
          </a:graphicData>
        </a:graphic>
      </p:graphicFrame>
      <p:graphicFrame>
        <p:nvGraphicFramePr>
          <p:cNvPr id="12" name="Content Placeholder 3">
            <a:extLst>
              <a:ext uri="{FF2B5EF4-FFF2-40B4-BE49-F238E27FC236}">
                <a16:creationId xmlns:a16="http://schemas.microsoft.com/office/drawing/2014/main" id="{400412C2-F326-41A5-8F28-CDC206F681C6}"/>
              </a:ext>
            </a:extLst>
          </p:cNvPr>
          <p:cNvGraphicFramePr>
            <a:graphicFrameLocks noChangeAspect="1"/>
          </p:cNvGraphicFramePr>
          <p:nvPr>
            <p:extLst>
              <p:ext uri="{D42A27DB-BD31-4B8C-83A1-F6EECF244321}">
                <p14:modId xmlns:p14="http://schemas.microsoft.com/office/powerpoint/2010/main" val="2077720770"/>
              </p:ext>
            </p:extLst>
          </p:nvPr>
        </p:nvGraphicFramePr>
        <p:xfrm>
          <a:off x="6266959" y="1245024"/>
          <a:ext cx="4509322" cy="3213081"/>
        </p:xfrm>
        <a:graphic>
          <a:graphicData uri="http://schemas.openxmlformats.org/presentationml/2006/ole">
            <mc:AlternateContent xmlns:mc="http://schemas.openxmlformats.org/markup-compatibility/2006">
              <mc:Choice xmlns:v="urn:schemas-microsoft-com:vml" Requires="v">
                <p:oleObj spid="_x0000_s326004" name="Visio" r:id="rId6" imgW="2545009" imgH="1813497" progId="Visio.Drawing.15">
                  <p:embed/>
                </p:oleObj>
              </mc:Choice>
              <mc:Fallback>
                <p:oleObj name="Visio" r:id="rId6" imgW="2545009" imgH="1813497" progId="Visio.Drawing.15">
                  <p:embed/>
                  <p:pic>
                    <p:nvPicPr>
                      <p:cNvPr id="7" name="Content Placeholder 3">
                        <a:extLst>
                          <a:ext uri="{FF2B5EF4-FFF2-40B4-BE49-F238E27FC236}">
                            <a16:creationId xmlns:a16="http://schemas.microsoft.com/office/drawing/2014/main" id="{8391C88E-6827-49B8-BC05-92499AF3A3A7}"/>
                          </a:ext>
                        </a:extLst>
                      </p:cNvPr>
                      <p:cNvPicPr/>
                      <p:nvPr/>
                    </p:nvPicPr>
                    <p:blipFill>
                      <a:blip r:embed="rId7"/>
                      <a:stretch>
                        <a:fillRect/>
                      </a:stretch>
                    </p:blipFill>
                    <p:spPr>
                      <a:xfrm>
                        <a:off x="6266959" y="1245024"/>
                        <a:ext cx="4509322" cy="3213081"/>
                      </a:xfrm>
                      <a:prstGeom prst="rect">
                        <a:avLst/>
                      </a:prstGeom>
                    </p:spPr>
                  </p:pic>
                </p:oleObj>
              </mc:Fallback>
            </mc:AlternateContent>
          </a:graphicData>
        </a:graphic>
      </p:graphicFrame>
      <p:cxnSp>
        <p:nvCxnSpPr>
          <p:cNvPr id="8" name="Straight Connector 7">
            <a:extLst>
              <a:ext uri="{FF2B5EF4-FFF2-40B4-BE49-F238E27FC236}">
                <a16:creationId xmlns:a16="http://schemas.microsoft.com/office/drawing/2014/main" id="{77110429-8966-465F-80CC-EE45F9DE2721}"/>
              </a:ext>
            </a:extLst>
          </p:cNvPr>
          <p:cNvCxnSpPr>
            <a:cxnSpLocks/>
          </p:cNvCxnSpPr>
          <p:nvPr/>
        </p:nvCxnSpPr>
        <p:spPr>
          <a:xfrm>
            <a:off x="5617699" y="1271804"/>
            <a:ext cx="33801" cy="471450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B73B36F-563E-437E-876F-A3E2C9D2BAE5}"/>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12</a:t>
            </a:fld>
            <a:endParaRPr lang="zh-CN" altLang="en-US"/>
          </a:p>
        </p:txBody>
      </p:sp>
      <p:sp>
        <p:nvSpPr>
          <p:cNvPr id="4" name="TextBox 3">
            <a:extLst>
              <a:ext uri="{FF2B5EF4-FFF2-40B4-BE49-F238E27FC236}">
                <a16:creationId xmlns:a16="http://schemas.microsoft.com/office/drawing/2014/main" id="{D74B16C3-D2A5-431A-BADC-E4C5D70CADEA}"/>
              </a:ext>
            </a:extLst>
          </p:cNvPr>
          <p:cNvSpPr txBox="1"/>
          <p:nvPr/>
        </p:nvSpPr>
        <p:spPr>
          <a:xfrm>
            <a:off x="249363" y="705195"/>
            <a:ext cx="11495597" cy="400110"/>
          </a:xfrm>
          <a:prstGeom prst="rect">
            <a:avLst/>
          </a:prstGeom>
          <a:noFill/>
        </p:spPr>
        <p:txBody>
          <a:bodyPr wrap="square" rtlCol="0">
            <a:spAutoFit/>
          </a:bodyPr>
          <a:lstStyle/>
          <a:p>
            <a:r>
              <a:rPr lang="en-US" altLang="zh-CN" sz="2000" b="1" i="1" dirty="0"/>
              <a:t>External bandwidth</a:t>
            </a:r>
            <a:r>
              <a:rPr lang="en-US" altLang="zh-CN" sz="2000" dirty="0"/>
              <a:t>: memory bus bandwidth | </a:t>
            </a:r>
            <a:r>
              <a:rPr lang="en-US" altLang="zh-CN" sz="2000" b="1" i="1" dirty="0"/>
              <a:t>Internal bandwidth</a:t>
            </a:r>
            <a:r>
              <a:rPr lang="en-US" altLang="zh-CN" sz="2000" dirty="0"/>
              <a:t>: aggregated bank bandwidth</a:t>
            </a:r>
            <a:endParaRPr lang="zh-CN" altLang="en-US" sz="2000" dirty="0"/>
          </a:p>
        </p:txBody>
      </p:sp>
      <p:sp>
        <p:nvSpPr>
          <p:cNvPr id="15" name="TextBox 14">
            <a:extLst>
              <a:ext uri="{FF2B5EF4-FFF2-40B4-BE49-F238E27FC236}">
                <a16:creationId xmlns:a16="http://schemas.microsoft.com/office/drawing/2014/main" id="{31C65B60-C7C6-4921-9BF4-3FD057ED2A80}"/>
              </a:ext>
            </a:extLst>
          </p:cNvPr>
          <p:cNvSpPr txBox="1"/>
          <p:nvPr/>
        </p:nvSpPr>
        <p:spPr>
          <a:xfrm>
            <a:off x="-245804" y="4412334"/>
            <a:ext cx="60960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CPU Workload: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Only accesses</a:t>
            </a:r>
          </a:p>
        </p:txBody>
      </p:sp>
      <p:sp>
        <p:nvSpPr>
          <p:cNvPr id="19" name="TextBox 18">
            <a:extLst>
              <a:ext uri="{FF2B5EF4-FFF2-40B4-BE49-F238E27FC236}">
                <a16:creationId xmlns:a16="http://schemas.microsoft.com/office/drawing/2014/main" id="{A19161C3-8261-4DAD-A2CC-48B63441CA42}"/>
              </a:ext>
            </a:extLst>
          </p:cNvPr>
          <p:cNvSpPr txBox="1"/>
          <p:nvPr/>
        </p:nvSpPr>
        <p:spPr>
          <a:xfrm>
            <a:off x="5402952" y="4302341"/>
            <a:ext cx="621792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PIM Workload: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A few accesses + Massive executions</a:t>
            </a:r>
          </a:p>
        </p:txBody>
      </p:sp>
      <p:sp>
        <p:nvSpPr>
          <p:cNvPr id="6" name="Title 5">
            <a:extLst>
              <a:ext uri="{FF2B5EF4-FFF2-40B4-BE49-F238E27FC236}">
                <a16:creationId xmlns:a16="http://schemas.microsoft.com/office/drawing/2014/main" id="{84105C42-D59D-4A05-8A82-90FA76388EB1}"/>
              </a:ext>
            </a:extLst>
          </p:cNvPr>
          <p:cNvSpPr>
            <a:spLocks noGrp="1"/>
          </p:cNvSpPr>
          <p:nvPr>
            <p:ph type="title"/>
          </p:nvPr>
        </p:nvSpPr>
        <p:spPr>
          <a:xfrm>
            <a:off x="360364" y="83071"/>
            <a:ext cx="8748912" cy="538838"/>
          </a:xfrm>
        </p:spPr>
        <p:txBody>
          <a:bodyPr>
            <a:normAutofit fontScale="90000"/>
          </a:bodyPr>
          <a:lstStyle/>
          <a:p>
            <a:r>
              <a:rPr lang="en-US" altLang="zh-CN" sz="3200" dirty="0"/>
              <a:t>PIM &amp; CPU Workload: Inefficient Bandwidth Use</a:t>
            </a:r>
            <a:endParaRPr lang="zh-CN" altLang="en-US" dirty="0"/>
          </a:p>
        </p:txBody>
      </p:sp>
    </p:spTree>
    <p:extLst>
      <p:ext uri="{BB962C8B-B14F-4D97-AF65-F5344CB8AC3E}">
        <p14:creationId xmlns:p14="http://schemas.microsoft.com/office/powerpoint/2010/main" val="1277399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5409953-C1B7-45A6-B84A-B44FE3B92F8E}"/>
              </a:ext>
            </a:extLst>
          </p:cNvPr>
          <p:cNvSpPr txBox="1"/>
          <p:nvPr/>
        </p:nvSpPr>
        <p:spPr>
          <a:xfrm>
            <a:off x="66459" y="5260936"/>
            <a:ext cx="5489316" cy="954107"/>
          </a:xfrm>
          <a:prstGeom prst="rect">
            <a:avLst/>
          </a:prstGeom>
          <a:solidFill>
            <a:schemeClr val="tx2">
              <a:lumMod val="20000"/>
              <a:lumOff val="80000"/>
            </a:schemeClr>
          </a:solidFill>
          <a:ln>
            <a:solidFill>
              <a:schemeClr val="accent1"/>
            </a:solidFill>
          </a:ln>
        </p:spPr>
        <p:txBody>
          <a:bodyPr wrap="square" rtlCol="0">
            <a:spAutoFit/>
          </a:bodyPr>
          <a:lstStyle/>
          <a:p>
            <a:pPr algn="ctr"/>
            <a:r>
              <a:rPr lang="en-US" altLang="zh-CN" sz="2400" b="1" dirty="0"/>
              <a:t>High </a:t>
            </a:r>
            <a:r>
              <a:rPr lang="en-US" altLang="zh-CN" sz="3200" b="1" dirty="0">
                <a:solidFill>
                  <a:srgbClr val="00B050"/>
                </a:solidFill>
              </a:rPr>
              <a:t>External Bandwidth ↑</a:t>
            </a:r>
          </a:p>
          <a:p>
            <a:pPr algn="ctr"/>
            <a:r>
              <a:rPr lang="en-US" altLang="zh-CN" sz="2400" b="1" dirty="0"/>
              <a:t>Low </a:t>
            </a:r>
            <a:r>
              <a:rPr lang="en-US" altLang="zh-CN" sz="2000" b="1" dirty="0">
                <a:solidFill>
                  <a:srgbClr val="0070C0"/>
                </a:solidFill>
              </a:rPr>
              <a:t>Internal Bandwidth </a:t>
            </a:r>
            <a:r>
              <a:rPr lang="en-US" altLang="zh-CN" sz="2000" b="1" dirty="0">
                <a:solidFill>
                  <a:schemeClr val="accent1"/>
                </a:solidFill>
              </a:rPr>
              <a:t>↓</a:t>
            </a:r>
            <a:endParaRPr lang="zh-CN" altLang="en-US" sz="2400" b="1" dirty="0">
              <a:solidFill>
                <a:schemeClr val="accent1"/>
              </a:solidFill>
            </a:endParaRPr>
          </a:p>
        </p:txBody>
      </p:sp>
      <p:sp>
        <p:nvSpPr>
          <p:cNvPr id="10" name="TextBox 9">
            <a:extLst>
              <a:ext uri="{FF2B5EF4-FFF2-40B4-BE49-F238E27FC236}">
                <a16:creationId xmlns:a16="http://schemas.microsoft.com/office/drawing/2014/main" id="{9EF7906B-D8BD-4242-ABBC-24D19D847A07}"/>
              </a:ext>
            </a:extLst>
          </p:cNvPr>
          <p:cNvSpPr txBox="1"/>
          <p:nvPr/>
        </p:nvSpPr>
        <p:spPr>
          <a:xfrm>
            <a:off x="5973456" y="5243331"/>
            <a:ext cx="5296456" cy="954107"/>
          </a:xfrm>
          <a:prstGeom prst="rect">
            <a:avLst/>
          </a:prstGeom>
          <a:solidFill>
            <a:schemeClr val="tx2">
              <a:lumMod val="20000"/>
              <a:lumOff val="80000"/>
            </a:schemeClr>
          </a:solidFill>
          <a:ln>
            <a:solidFill>
              <a:schemeClr val="accent1"/>
            </a:solidFill>
          </a:ln>
        </p:spPr>
        <p:txBody>
          <a:bodyPr wrap="square" rtlCol="0">
            <a:spAutoFit/>
          </a:bodyPr>
          <a:lstStyle/>
          <a:p>
            <a:pPr algn="ctr"/>
            <a:r>
              <a:rPr lang="en-US" altLang="zh-CN" sz="2400" b="1" dirty="0"/>
              <a:t>Low </a:t>
            </a:r>
            <a:r>
              <a:rPr lang="en-US" altLang="zh-CN" sz="2000" b="1" dirty="0">
                <a:solidFill>
                  <a:srgbClr val="00B050"/>
                </a:solidFill>
              </a:rPr>
              <a:t>External Bandwidth ↓</a:t>
            </a:r>
          </a:p>
          <a:p>
            <a:pPr algn="ctr"/>
            <a:r>
              <a:rPr lang="en-US" altLang="zh-CN" sz="2400" b="1" dirty="0"/>
              <a:t>High </a:t>
            </a:r>
            <a:r>
              <a:rPr lang="en-US" altLang="zh-CN" sz="3200" b="1" dirty="0">
                <a:solidFill>
                  <a:srgbClr val="0070C0"/>
                </a:solidFill>
              </a:rPr>
              <a:t>Internal Bandwidth </a:t>
            </a:r>
            <a:r>
              <a:rPr lang="en-US" altLang="zh-CN" sz="3200" b="1" dirty="0">
                <a:solidFill>
                  <a:schemeClr val="accent1"/>
                </a:solidFill>
              </a:rPr>
              <a:t>↑ </a:t>
            </a:r>
            <a:endParaRPr lang="zh-CN" altLang="en-US" sz="2400" b="1" dirty="0">
              <a:solidFill>
                <a:schemeClr val="accent1"/>
              </a:solidFill>
            </a:endParaRPr>
          </a:p>
        </p:txBody>
      </p:sp>
      <p:graphicFrame>
        <p:nvGraphicFramePr>
          <p:cNvPr id="7" name="Content Placeholder 3">
            <a:extLst>
              <a:ext uri="{FF2B5EF4-FFF2-40B4-BE49-F238E27FC236}">
                <a16:creationId xmlns:a16="http://schemas.microsoft.com/office/drawing/2014/main" id="{8391C88E-6827-49B8-BC05-92499AF3A3A7}"/>
              </a:ext>
            </a:extLst>
          </p:cNvPr>
          <p:cNvGraphicFramePr>
            <a:graphicFrameLocks noChangeAspect="1"/>
          </p:cNvGraphicFramePr>
          <p:nvPr/>
        </p:nvGraphicFramePr>
        <p:xfrm>
          <a:off x="728025" y="1105305"/>
          <a:ext cx="4705407" cy="3352800"/>
        </p:xfrm>
        <a:graphic>
          <a:graphicData uri="http://schemas.openxmlformats.org/presentationml/2006/ole">
            <mc:AlternateContent xmlns:mc="http://schemas.openxmlformats.org/markup-compatibility/2006">
              <mc:Choice xmlns:v="urn:schemas-microsoft-com:vml" Requires="v">
                <p:oleObj spid="_x0000_s282268" name="Visio" r:id="rId4" imgW="2545009" imgH="1813497" progId="Visio.Drawing.15">
                  <p:embed/>
                </p:oleObj>
              </mc:Choice>
              <mc:Fallback>
                <p:oleObj name="Visio" r:id="rId4" imgW="2545009" imgH="1813497" progId="Visio.Drawing.15">
                  <p:embed/>
                  <p:pic>
                    <p:nvPicPr>
                      <p:cNvPr id="7" name="Content Placeholder 3">
                        <a:extLst>
                          <a:ext uri="{FF2B5EF4-FFF2-40B4-BE49-F238E27FC236}">
                            <a16:creationId xmlns:a16="http://schemas.microsoft.com/office/drawing/2014/main" id="{8391C88E-6827-49B8-BC05-92499AF3A3A7}"/>
                          </a:ext>
                        </a:extLst>
                      </p:cNvPr>
                      <p:cNvPicPr/>
                      <p:nvPr/>
                    </p:nvPicPr>
                    <p:blipFill>
                      <a:blip r:embed="rId5"/>
                      <a:stretch>
                        <a:fillRect/>
                      </a:stretch>
                    </p:blipFill>
                    <p:spPr>
                      <a:xfrm>
                        <a:off x="728025" y="1105305"/>
                        <a:ext cx="4705407" cy="3352800"/>
                      </a:xfrm>
                      <a:prstGeom prst="rect">
                        <a:avLst/>
                      </a:prstGeom>
                    </p:spPr>
                  </p:pic>
                </p:oleObj>
              </mc:Fallback>
            </mc:AlternateContent>
          </a:graphicData>
        </a:graphic>
      </p:graphicFrame>
      <p:graphicFrame>
        <p:nvGraphicFramePr>
          <p:cNvPr id="12" name="Content Placeholder 3">
            <a:extLst>
              <a:ext uri="{FF2B5EF4-FFF2-40B4-BE49-F238E27FC236}">
                <a16:creationId xmlns:a16="http://schemas.microsoft.com/office/drawing/2014/main" id="{400412C2-F326-41A5-8F28-CDC206F681C6}"/>
              </a:ext>
            </a:extLst>
          </p:cNvPr>
          <p:cNvGraphicFramePr>
            <a:graphicFrameLocks noChangeAspect="1"/>
          </p:cNvGraphicFramePr>
          <p:nvPr/>
        </p:nvGraphicFramePr>
        <p:xfrm>
          <a:off x="6266959" y="1245024"/>
          <a:ext cx="4509322" cy="3213081"/>
        </p:xfrm>
        <a:graphic>
          <a:graphicData uri="http://schemas.openxmlformats.org/presentationml/2006/ole">
            <mc:AlternateContent xmlns:mc="http://schemas.openxmlformats.org/markup-compatibility/2006">
              <mc:Choice xmlns:v="urn:schemas-microsoft-com:vml" Requires="v">
                <p:oleObj spid="_x0000_s282269" name="Visio" r:id="rId6" imgW="2545009" imgH="1813497" progId="Visio.Drawing.15">
                  <p:embed/>
                </p:oleObj>
              </mc:Choice>
              <mc:Fallback>
                <p:oleObj name="Visio" r:id="rId6" imgW="2545009" imgH="1813497" progId="Visio.Drawing.15">
                  <p:embed/>
                  <p:pic>
                    <p:nvPicPr>
                      <p:cNvPr id="12" name="Content Placeholder 3">
                        <a:extLst>
                          <a:ext uri="{FF2B5EF4-FFF2-40B4-BE49-F238E27FC236}">
                            <a16:creationId xmlns:a16="http://schemas.microsoft.com/office/drawing/2014/main" id="{400412C2-F326-41A5-8F28-CDC206F681C6}"/>
                          </a:ext>
                        </a:extLst>
                      </p:cNvPr>
                      <p:cNvPicPr/>
                      <p:nvPr/>
                    </p:nvPicPr>
                    <p:blipFill>
                      <a:blip r:embed="rId7"/>
                      <a:stretch>
                        <a:fillRect/>
                      </a:stretch>
                    </p:blipFill>
                    <p:spPr>
                      <a:xfrm>
                        <a:off x="6266959" y="1245024"/>
                        <a:ext cx="4509322" cy="3213081"/>
                      </a:xfrm>
                      <a:prstGeom prst="rect">
                        <a:avLst/>
                      </a:prstGeom>
                    </p:spPr>
                  </p:pic>
                </p:oleObj>
              </mc:Fallback>
            </mc:AlternateContent>
          </a:graphicData>
        </a:graphic>
      </p:graphicFrame>
      <p:cxnSp>
        <p:nvCxnSpPr>
          <p:cNvPr id="8" name="Straight Connector 7">
            <a:extLst>
              <a:ext uri="{FF2B5EF4-FFF2-40B4-BE49-F238E27FC236}">
                <a16:creationId xmlns:a16="http://schemas.microsoft.com/office/drawing/2014/main" id="{77110429-8966-465F-80CC-EE45F9DE2721}"/>
              </a:ext>
            </a:extLst>
          </p:cNvPr>
          <p:cNvCxnSpPr>
            <a:cxnSpLocks/>
          </p:cNvCxnSpPr>
          <p:nvPr/>
        </p:nvCxnSpPr>
        <p:spPr>
          <a:xfrm>
            <a:off x="5617699" y="1271804"/>
            <a:ext cx="33801" cy="471450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B73B36F-563E-437E-876F-A3E2C9D2BAE5}"/>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13</a:t>
            </a:fld>
            <a:endParaRPr lang="zh-CN" altLang="en-US"/>
          </a:p>
        </p:txBody>
      </p:sp>
      <p:sp>
        <p:nvSpPr>
          <p:cNvPr id="4" name="TextBox 3">
            <a:extLst>
              <a:ext uri="{FF2B5EF4-FFF2-40B4-BE49-F238E27FC236}">
                <a16:creationId xmlns:a16="http://schemas.microsoft.com/office/drawing/2014/main" id="{D74B16C3-D2A5-431A-BADC-E4C5D70CADEA}"/>
              </a:ext>
            </a:extLst>
          </p:cNvPr>
          <p:cNvSpPr txBox="1"/>
          <p:nvPr/>
        </p:nvSpPr>
        <p:spPr>
          <a:xfrm>
            <a:off x="249363" y="705195"/>
            <a:ext cx="11495597" cy="400110"/>
          </a:xfrm>
          <a:prstGeom prst="rect">
            <a:avLst/>
          </a:prstGeom>
          <a:noFill/>
        </p:spPr>
        <p:txBody>
          <a:bodyPr wrap="square" rtlCol="0">
            <a:spAutoFit/>
          </a:bodyPr>
          <a:lstStyle/>
          <a:p>
            <a:r>
              <a:rPr lang="en-US" altLang="zh-CN" sz="2000" b="1" i="1" dirty="0"/>
              <a:t>External bandwidth</a:t>
            </a:r>
            <a:r>
              <a:rPr lang="en-US" altLang="zh-CN" sz="2000" dirty="0"/>
              <a:t>: memory bus bandwidth | </a:t>
            </a:r>
            <a:r>
              <a:rPr lang="en-US" altLang="zh-CN" sz="2000" b="1" i="1" dirty="0"/>
              <a:t>Internal bandwidth</a:t>
            </a:r>
            <a:r>
              <a:rPr lang="en-US" altLang="zh-CN" sz="2000" dirty="0"/>
              <a:t>: aggregated bank bandwidth</a:t>
            </a:r>
            <a:endParaRPr lang="zh-CN" altLang="en-US" sz="2000" dirty="0"/>
          </a:p>
        </p:txBody>
      </p:sp>
      <p:sp>
        <p:nvSpPr>
          <p:cNvPr id="15" name="TextBox 14">
            <a:extLst>
              <a:ext uri="{FF2B5EF4-FFF2-40B4-BE49-F238E27FC236}">
                <a16:creationId xmlns:a16="http://schemas.microsoft.com/office/drawing/2014/main" id="{31C65B60-C7C6-4921-9BF4-3FD057ED2A80}"/>
              </a:ext>
            </a:extLst>
          </p:cNvPr>
          <p:cNvSpPr txBox="1"/>
          <p:nvPr/>
        </p:nvSpPr>
        <p:spPr>
          <a:xfrm>
            <a:off x="-245804" y="4412334"/>
            <a:ext cx="60960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CPU Workload: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Only accesses</a:t>
            </a:r>
          </a:p>
        </p:txBody>
      </p:sp>
      <p:sp>
        <p:nvSpPr>
          <p:cNvPr id="19" name="TextBox 18">
            <a:extLst>
              <a:ext uri="{FF2B5EF4-FFF2-40B4-BE49-F238E27FC236}">
                <a16:creationId xmlns:a16="http://schemas.microsoft.com/office/drawing/2014/main" id="{A19161C3-8261-4DAD-A2CC-48B63441CA42}"/>
              </a:ext>
            </a:extLst>
          </p:cNvPr>
          <p:cNvSpPr txBox="1"/>
          <p:nvPr/>
        </p:nvSpPr>
        <p:spPr>
          <a:xfrm>
            <a:off x="5402952" y="4302341"/>
            <a:ext cx="621792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PIM Workload: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0000"/>
                </a:solidFill>
                <a:effectLst/>
                <a:uLnTx/>
                <a:uFillTx/>
                <a:latin typeface="Segoe UI"/>
                <a:cs typeface="+mn-cs"/>
              </a:rPr>
              <a:t>A few accesses + Massive executions</a:t>
            </a:r>
          </a:p>
        </p:txBody>
      </p:sp>
      <p:sp>
        <p:nvSpPr>
          <p:cNvPr id="13" name="Rectangle 12">
            <a:extLst>
              <a:ext uri="{FF2B5EF4-FFF2-40B4-BE49-F238E27FC236}">
                <a16:creationId xmlns:a16="http://schemas.microsoft.com/office/drawing/2014/main" id="{D5528121-2E4E-48C9-8776-50EC29E99701}"/>
              </a:ext>
            </a:extLst>
          </p:cNvPr>
          <p:cNvSpPr/>
          <p:nvPr/>
        </p:nvSpPr>
        <p:spPr>
          <a:xfrm>
            <a:off x="0" y="677076"/>
            <a:ext cx="12192000" cy="5723739"/>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14" name="TextBox 13">
            <a:extLst>
              <a:ext uri="{FF2B5EF4-FFF2-40B4-BE49-F238E27FC236}">
                <a16:creationId xmlns:a16="http://schemas.microsoft.com/office/drawing/2014/main" id="{BB47D9E8-5A8E-4FE2-826E-43EFC6327580}"/>
              </a:ext>
            </a:extLst>
          </p:cNvPr>
          <p:cNvSpPr txBox="1"/>
          <p:nvPr/>
        </p:nvSpPr>
        <p:spPr>
          <a:xfrm>
            <a:off x="1243508" y="2764038"/>
            <a:ext cx="10058059" cy="954107"/>
          </a:xfrm>
          <a:prstGeom prst="rect">
            <a:avLst/>
          </a:prstGeom>
          <a:solidFill>
            <a:schemeClr val="tx2">
              <a:lumMod val="20000"/>
              <a:lumOff val="80000"/>
            </a:schemeClr>
          </a:solidFill>
          <a:ln>
            <a:solidFill>
              <a:srgbClr val="C00000"/>
            </a:solidFill>
          </a:ln>
        </p:spPr>
        <p:txBody>
          <a:bodyPr wrap="square" rtlCol="0">
            <a:spAutoFit/>
          </a:bodyPr>
          <a:lstStyle>
            <a:defPPr>
              <a:defRPr lang="zh-CN"/>
            </a:defPPr>
            <a:lvl1pPr algn="ctr">
              <a:defRPr sz="2800" b="1"/>
            </a:lvl1pPr>
          </a:lstStyle>
          <a:p>
            <a:r>
              <a:rPr lang="en-US" altLang="zh-CN" dirty="0"/>
              <a:t>Goal: Co-scheduling CPU &amp; PIM workloads to exploit both internal &amp; external bandwidth</a:t>
            </a:r>
            <a:endParaRPr lang="zh-CN" altLang="en-US" dirty="0"/>
          </a:p>
        </p:txBody>
      </p:sp>
      <p:sp>
        <p:nvSpPr>
          <p:cNvPr id="6" name="Title 5">
            <a:extLst>
              <a:ext uri="{FF2B5EF4-FFF2-40B4-BE49-F238E27FC236}">
                <a16:creationId xmlns:a16="http://schemas.microsoft.com/office/drawing/2014/main" id="{B476BB8B-CE20-41D0-9BA5-763600D40F6D}"/>
              </a:ext>
            </a:extLst>
          </p:cNvPr>
          <p:cNvSpPr>
            <a:spLocks noGrp="1"/>
          </p:cNvSpPr>
          <p:nvPr>
            <p:ph type="title"/>
          </p:nvPr>
        </p:nvSpPr>
        <p:spPr>
          <a:xfrm>
            <a:off x="360363" y="83071"/>
            <a:ext cx="9281347" cy="538838"/>
          </a:xfrm>
        </p:spPr>
        <p:txBody>
          <a:bodyPr>
            <a:normAutofit fontScale="90000"/>
          </a:bodyPr>
          <a:lstStyle/>
          <a:p>
            <a:r>
              <a:rPr lang="en-US" altLang="zh-CN" sz="3200" dirty="0"/>
              <a:t>PIM &amp; CPU Workload: Inefficient Bandwidth Use</a:t>
            </a:r>
            <a:endParaRPr lang="zh-CN" altLang="en-US" dirty="0"/>
          </a:p>
        </p:txBody>
      </p:sp>
    </p:spTree>
    <p:extLst>
      <p:ext uri="{BB962C8B-B14F-4D97-AF65-F5344CB8AC3E}">
        <p14:creationId xmlns:p14="http://schemas.microsoft.com/office/powerpoint/2010/main" val="1618431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B7F5-8B8B-42B6-8757-687238EA8B35}"/>
              </a:ext>
            </a:extLst>
          </p:cNvPr>
          <p:cNvSpPr>
            <a:spLocks noGrp="1"/>
          </p:cNvSpPr>
          <p:nvPr>
            <p:ph type="title"/>
          </p:nvPr>
        </p:nvSpPr>
        <p:spPr/>
        <p:txBody>
          <a:bodyPr>
            <a:normAutofit fontScale="90000"/>
          </a:bodyPr>
          <a:lstStyle/>
          <a:p>
            <a:r>
              <a:rPr lang="en-US" altLang="zh-CN" dirty="0"/>
              <a:t>PIM Command Support</a:t>
            </a:r>
            <a:endParaRPr lang="zh-CN" altLang="en-US" dirty="0"/>
          </a:p>
        </p:txBody>
      </p:sp>
      <p:sp>
        <p:nvSpPr>
          <p:cNvPr id="39" name="TextBox 38">
            <a:extLst>
              <a:ext uri="{FF2B5EF4-FFF2-40B4-BE49-F238E27FC236}">
                <a16:creationId xmlns:a16="http://schemas.microsoft.com/office/drawing/2014/main" id="{747F1459-F288-47AA-A099-D1AC139F447F}"/>
              </a:ext>
            </a:extLst>
          </p:cNvPr>
          <p:cNvSpPr txBox="1"/>
          <p:nvPr/>
        </p:nvSpPr>
        <p:spPr>
          <a:xfrm>
            <a:off x="820383" y="1484175"/>
            <a:ext cx="4207440" cy="523220"/>
          </a:xfrm>
          <a:prstGeom prst="rect">
            <a:avLst/>
          </a:prstGeom>
          <a:noFill/>
        </p:spPr>
        <p:txBody>
          <a:bodyPr wrap="square" rtlCol="0">
            <a:spAutoFit/>
          </a:bodyPr>
          <a:lstStyle/>
          <a:p>
            <a:pPr algn="ctr"/>
            <a:r>
              <a:rPr lang="en-US" altLang="zh-CN" sz="2800" b="1" dirty="0"/>
              <a:t>PIM Execution</a:t>
            </a:r>
            <a:endParaRPr lang="en-US" altLang="zh-CN" sz="2800" dirty="0"/>
          </a:p>
        </p:txBody>
      </p:sp>
      <p:cxnSp>
        <p:nvCxnSpPr>
          <p:cNvPr id="42" name="Straight Connector 41">
            <a:extLst>
              <a:ext uri="{FF2B5EF4-FFF2-40B4-BE49-F238E27FC236}">
                <a16:creationId xmlns:a16="http://schemas.microsoft.com/office/drawing/2014/main" id="{2BE1E425-BF31-443A-A869-6AA0F072CFE0}"/>
              </a:ext>
            </a:extLst>
          </p:cNvPr>
          <p:cNvCxnSpPr/>
          <p:nvPr/>
        </p:nvCxnSpPr>
        <p:spPr>
          <a:xfrm>
            <a:off x="5761804" y="1764077"/>
            <a:ext cx="0" cy="472799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43" name="Content Placeholder 3">
            <a:extLst>
              <a:ext uri="{FF2B5EF4-FFF2-40B4-BE49-F238E27FC236}">
                <a16:creationId xmlns:a16="http://schemas.microsoft.com/office/drawing/2014/main" id="{AFFFDF4A-9350-4A05-B77E-A6AE582C5C60}"/>
              </a:ext>
            </a:extLst>
          </p:cNvPr>
          <p:cNvGraphicFramePr>
            <a:graphicFrameLocks noChangeAspect="1"/>
          </p:cNvGraphicFramePr>
          <p:nvPr>
            <p:extLst>
              <p:ext uri="{D42A27DB-BD31-4B8C-83A1-F6EECF244321}">
                <p14:modId xmlns:p14="http://schemas.microsoft.com/office/powerpoint/2010/main" val="2588493905"/>
              </p:ext>
            </p:extLst>
          </p:nvPr>
        </p:nvGraphicFramePr>
        <p:xfrm>
          <a:off x="1263065" y="2760899"/>
          <a:ext cx="3322076" cy="4097101"/>
        </p:xfrm>
        <a:graphic>
          <a:graphicData uri="http://schemas.openxmlformats.org/presentationml/2006/ole">
            <mc:AlternateContent xmlns:mc="http://schemas.openxmlformats.org/markup-compatibility/2006">
              <mc:Choice xmlns:v="urn:schemas-microsoft-com:vml" Requires="v">
                <p:oleObj spid="_x0000_s355498" name="Visio" r:id="rId4" imgW="1858996" imgH="2293628" progId="Visio.Drawing.15">
                  <p:embed/>
                </p:oleObj>
              </mc:Choice>
              <mc:Fallback>
                <p:oleObj name="Visio" r:id="rId4" imgW="1858996" imgH="2293628" progId="Visio.Drawing.15">
                  <p:embed/>
                  <p:pic>
                    <p:nvPicPr>
                      <p:cNvPr id="43" name="Content Placeholder 3">
                        <a:extLst>
                          <a:ext uri="{FF2B5EF4-FFF2-40B4-BE49-F238E27FC236}">
                            <a16:creationId xmlns:a16="http://schemas.microsoft.com/office/drawing/2014/main" id="{AFFFDF4A-9350-4A05-B77E-A6AE582C5C60}"/>
                          </a:ext>
                        </a:extLst>
                      </p:cNvPr>
                      <p:cNvPicPr/>
                      <p:nvPr/>
                    </p:nvPicPr>
                    <p:blipFill>
                      <a:blip r:embed="rId5"/>
                      <a:stretch>
                        <a:fillRect/>
                      </a:stretch>
                    </p:blipFill>
                    <p:spPr>
                      <a:xfrm>
                        <a:off x="1263065" y="2760899"/>
                        <a:ext cx="3322076" cy="4097101"/>
                      </a:xfrm>
                      <a:prstGeom prst="rect">
                        <a:avLst/>
                      </a:prstGeom>
                    </p:spPr>
                  </p:pic>
                </p:oleObj>
              </mc:Fallback>
            </mc:AlternateContent>
          </a:graphicData>
        </a:graphic>
      </p:graphicFrame>
      <p:cxnSp>
        <p:nvCxnSpPr>
          <p:cNvPr id="46" name="Straight Arrow Connector 45">
            <a:extLst>
              <a:ext uri="{FF2B5EF4-FFF2-40B4-BE49-F238E27FC236}">
                <a16:creationId xmlns:a16="http://schemas.microsoft.com/office/drawing/2014/main" id="{F6BBC08F-89A3-4277-98C8-D11A027842B5}"/>
              </a:ext>
            </a:extLst>
          </p:cNvPr>
          <p:cNvCxnSpPr>
            <a:cxnSpLocks/>
            <a:stCxn id="62" idx="1"/>
          </p:cNvCxnSpPr>
          <p:nvPr/>
        </p:nvCxnSpPr>
        <p:spPr>
          <a:xfrm flipH="1">
            <a:off x="2289675" y="4989100"/>
            <a:ext cx="272714" cy="0"/>
          </a:xfrm>
          <a:prstGeom prst="straightConnector1">
            <a:avLst/>
          </a:prstGeom>
          <a:ln w="381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EE85A65-5D2B-4286-8CF5-01210CB02ED5}"/>
              </a:ext>
            </a:extLst>
          </p:cNvPr>
          <p:cNvCxnSpPr>
            <a:cxnSpLocks/>
          </p:cNvCxnSpPr>
          <p:nvPr/>
        </p:nvCxnSpPr>
        <p:spPr>
          <a:xfrm>
            <a:off x="2309069" y="4989100"/>
            <a:ext cx="0" cy="1024515"/>
          </a:xfrm>
          <a:prstGeom prst="line">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63705665-0C52-45E1-B200-9C0D82A5656A}"/>
              </a:ext>
            </a:extLst>
          </p:cNvPr>
          <p:cNvSpPr txBox="1"/>
          <p:nvPr/>
        </p:nvSpPr>
        <p:spPr>
          <a:xfrm>
            <a:off x="6096000" y="1484175"/>
            <a:ext cx="6219120" cy="523220"/>
          </a:xfrm>
          <a:prstGeom prst="rect">
            <a:avLst/>
          </a:prstGeom>
          <a:noFill/>
        </p:spPr>
        <p:txBody>
          <a:bodyPr wrap="square" rtlCol="0">
            <a:spAutoFit/>
          </a:bodyPr>
          <a:lstStyle/>
          <a:p>
            <a:pPr algn="ctr"/>
            <a:r>
              <a:rPr lang="en-US" altLang="zh-CN" sz="2800" b="1" dirty="0"/>
              <a:t>PIM Data Transfer </a:t>
            </a:r>
            <a:r>
              <a:rPr lang="en-US" altLang="zh-CN" sz="2800" dirty="0"/>
              <a:t>(between Banks)</a:t>
            </a:r>
          </a:p>
        </p:txBody>
      </p:sp>
      <p:graphicFrame>
        <p:nvGraphicFramePr>
          <p:cNvPr id="55" name="Content Placeholder 3">
            <a:extLst>
              <a:ext uri="{FF2B5EF4-FFF2-40B4-BE49-F238E27FC236}">
                <a16:creationId xmlns:a16="http://schemas.microsoft.com/office/drawing/2014/main" id="{D59284DE-6974-4AD4-81A6-FAEBA328290C}"/>
              </a:ext>
            </a:extLst>
          </p:cNvPr>
          <p:cNvGraphicFramePr>
            <a:graphicFrameLocks noChangeAspect="1"/>
          </p:cNvGraphicFramePr>
          <p:nvPr>
            <p:extLst>
              <p:ext uri="{D42A27DB-BD31-4B8C-83A1-F6EECF244321}">
                <p14:modId xmlns:p14="http://schemas.microsoft.com/office/powerpoint/2010/main" val="1366848677"/>
              </p:ext>
            </p:extLst>
          </p:nvPr>
        </p:nvGraphicFramePr>
        <p:xfrm>
          <a:off x="7141204" y="2733498"/>
          <a:ext cx="3322076" cy="4097101"/>
        </p:xfrm>
        <a:graphic>
          <a:graphicData uri="http://schemas.openxmlformats.org/presentationml/2006/ole">
            <mc:AlternateContent xmlns:mc="http://schemas.openxmlformats.org/markup-compatibility/2006">
              <mc:Choice xmlns:v="urn:schemas-microsoft-com:vml" Requires="v">
                <p:oleObj spid="_x0000_s355499" name="Visio" r:id="rId6" imgW="1858996" imgH="2293628" progId="Visio.Drawing.15">
                  <p:embed/>
                </p:oleObj>
              </mc:Choice>
              <mc:Fallback>
                <p:oleObj name="Visio" r:id="rId6" imgW="1858996" imgH="2293628" progId="Visio.Drawing.15">
                  <p:embed/>
                  <p:pic>
                    <p:nvPicPr>
                      <p:cNvPr id="55" name="Content Placeholder 3">
                        <a:extLst>
                          <a:ext uri="{FF2B5EF4-FFF2-40B4-BE49-F238E27FC236}">
                            <a16:creationId xmlns:a16="http://schemas.microsoft.com/office/drawing/2014/main" id="{D59284DE-6974-4AD4-81A6-FAEBA328290C}"/>
                          </a:ext>
                        </a:extLst>
                      </p:cNvPr>
                      <p:cNvPicPr/>
                      <p:nvPr/>
                    </p:nvPicPr>
                    <p:blipFill>
                      <a:blip r:embed="rId7"/>
                      <a:stretch>
                        <a:fillRect/>
                      </a:stretch>
                    </p:blipFill>
                    <p:spPr>
                      <a:xfrm>
                        <a:off x="7141204" y="2733498"/>
                        <a:ext cx="3322076" cy="4097101"/>
                      </a:xfrm>
                      <a:prstGeom prst="rect">
                        <a:avLst/>
                      </a:prstGeom>
                    </p:spPr>
                  </p:pic>
                </p:oleObj>
              </mc:Fallback>
            </mc:AlternateContent>
          </a:graphicData>
        </a:graphic>
      </p:graphicFrame>
      <p:sp>
        <p:nvSpPr>
          <p:cNvPr id="61" name="TextBox 60">
            <a:extLst>
              <a:ext uri="{FF2B5EF4-FFF2-40B4-BE49-F238E27FC236}">
                <a16:creationId xmlns:a16="http://schemas.microsoft.com/office/drawing/2014/main" id="{BF6D0E66-5BC1-4196-97FA-6F402A33D790}"/>
              </a:ext>
            </a:extLst>
          </p:cNvPr>
          <p:cNvSpPr txBox="1"/>
          <p:nvPr/>
        </p:nvSpPr>
        <p:spPr>
          <a:xfrm>
            <a:off x="2562389" y="5189155"/>
            <a:ext cx="1206500" cy="400110"/>
          </a:xfrm>
          <a:prstGeom prst="rect">
            <a:avLst/>
          </a:prstGeom>
          <a:solidFill>
            <a:srgbClr val="FFFFFF">
              <a:alpha val="85098"/>
            </a:srgbClr>
          </a:solidFill>
        </p:spPr>
        <p:txBody>
          <a:bodyPr wrap="square" rtlCol="0">
            <a:spAutoFit/>
          </a:bodyPr>
          <a:lstStyle>
            <a:defPPr>
              <a:defRPr lang="zh-CN"/>
            </a:defPPr>
            <a:lvl1pPr algn="ctr">
              <a:defRPr sz="2400" b="1" i="1">
                <a:solidFill>
                  <a:srgbClr val="C00000"/>
                </a:solidFill>
                <a:effectLst>
                  <a:outerShdw blurRad="38100" dist="38100" dir="2700000" algn="tl">
                    <a:srgbClr val="000000">
                      <a:alpha val="43137"/>
                    </a:srgbClr>
                  </a:outerShdw>
                </a:effectLst>
              </a:defRPr>
            </a:lvl1pPr>
          </a:lstStyle>
          <a:p>
            <a:r>
              <a:rPr lang="en-US" altLang="zh-CN" sz="2000" b="0" dirty="0">
                <a:solidFill>
                  <a:schemeClr val="tx1"/>
                </a:solidFill>
              </a:rPr>
              <a:t>Vectors</a:t>
            </a:r>
            <a:endParaRPr lang="zh-CN" altLang="en-US" sz="2000" b="0" dirty="0">
              <a:solidFill>
                <a:schemeClr val="tx1"/>
              </a:solidFill>
            </a:endParaRPr>
          </a:p>
        </p:txBody>
      </p:sp>
      <p:sp>
        <p:nvSpPr>
          <p:cNvPr id="62" name="TextBox 61">
            <a:extLst>
              <a:ext uri="{FF2B5EF4-FFF2-40B4-BE49-F238E27FC236}">
                <a16:creationId xmlns:a16="http://schemas.microsoft.com/office/drawing/2014/main" id="{3B779B87-856B-435F-BF02-408B2A0DB2C1}"/>
              </a:ext>
            </a:extLst>
          </p:cNvPr>
          <p:cNvSpPr txBox="1"/>
          <p:nvPr/>
        </p:nvSpPr>
        <p:spPr>
          <a:xfrm>
            <a:off x="2562389" y="4789045"/>
            <a:ext cx="1206501" cy="400110"/>
          </a:xfrm>
          <a:prstGeom prst="rect">
            <a:avLst/>
          </a:prstGeom>
          <a:solidFill>
            <a:srgbClr val="FFFFFF">
              <a:alpha val="85098"/>
            </a:srgbClr>
          </a:solidFill>
        </p:spPr>
        <p:txBody>
          <a:bodyPr wrap="square" rtlCol="0">
            <a:spAutoFit/>
          </a:bodyPr>
          <a:lstStyle/>
          <a:p>
            <a:pPr algn="ctr"/>
            <a:r>
              <a:rPr lang="en-US" altLang="zh-CN" sz="2000" i="1" dirty="0">
                <a:effectLst>
                  <a:outerShdw blurRad="38100" dist="38100" dir="2700000" algn="tl">
                    <a:srgbClr val="000000">
                      <a:alpha val="43137"/>
                    </a:srgbClr>
                  </a:outerShdw>
                </a:effectLst>
              </a:rPr>
              <a:t>Weights</a:t>
            </a:r>
            <a:endParaRPr lang="zh-CN" altLang="en-US" sz="2000" i="1" dirty="0">
              <a:effectLst>
                <a:outerShdw blurRad="38100" dist="38100" dir="2700000" algn="tl">
                  <a:srgbClr val="000000">
                    <a:alpha val="43137"/>
                  </a:srgbClr>
                </a:outerShdw>
              </a:effectLst>
            </a:endParaRPr>
          </a:p>
        </p:txBody>
      </p:sp>
      <p:sp>
        <p:nvSpPr>
          <p:cNvPr id="63" name="TextBox 62">
            <a:extLst>
              <a:ext uri="{FF2B5EF4-FFF2-40B4-BE49-F238E27FC236}">
                <a16:creationId xmlns:a16="http://schemas.microsoft.com/office/drawing/2014/main" id="{1D3A1CA4-89E5-4D61-BCF0-C59935FFD552}"/>
              </a:ext>
            </a:extLst>
          </p:cNvPr>
          <p:cNvSpPr txBox="1"/>
          <p:nvPr/>
        </p:nvSpPr>
        <p:spPr>
          <a:xfrm>
            <a:off x="2562389" y="5589264"/>
            <a:ext cx="1206500" cy="400110"/>
          </a:xfrm>
          <a:prstGeom prst="rect">
            <a:avLst/>
          </a:prstGeom>
          <a:solidFill>
            <a:srgbClr val="FFFFFF">
              <a:alpha val="85098"/>
            </a:srgbClr>
          </a:solidFill>
        </p:spPr>
        <p:txBody>
          <a:bodyPr wrap="square" rtlCol="0">
            <a:spAutoFit/>
          </a:bodyPr>
          <a:lstStyle>
            <a:defPPr>
              <a:defRPr lang="zh-CN"/>
            </a:defPPr>
            <a:lvl1pPr algn="ctr">
              <a:defRPr sz="2400" b="1" i="1">
                <a:solidFill>
                  <a:srgbClr val="C00000"/>
                </a:solidFill>
                <a:effectLst>
                  <a:outerShdw blurRad="38100" dist="38100" dir="2700000" algn="tl">
                    <a:srgbClr val="000000">
                      <a:alpha val="43137"/>
                    </a:srgbClr>
                  </a:outerShdw>
                </a:effectLst>
              </a:defRPr>
            </a:lvl1pPr>
          </a:lstStyle>
          <a:p>
            <a:r>
              <a:rPr lang="en-US" altLang="zh-CN" sz="2000" b="0" dirty="0">
                <a:solidFill>
                  <a:schemeClr val="tx1"/>
                </a:solidFill>
              </a:rPr>
              <a:t>Results</a:t>
            </a:r>
            <a:endParaRPr lang="zh-CN" altLang="en-US" sz="2000" b="0" dirty="0">
              <a:solidFill>
                <a:schemeClr val="tx1"/>
              </a:solidFill>
            </a:endParaRPr>
          </a:p>
        </p:txBody>
      </p:sp>
      <p:sp>
        <p:nvSpPr>
          <p:cNvPr id="67" name="TextBox 66">
            <a:extLst>
              <a:ext uri="{FF2B5EF4-FFF2-40B4-BE49-F238E27FC236}">
                <a16:creationId xmlns:a16="http://schemas.microsoft.com/office/drawing/2014/main" id="{F0B29B07-8862-45AD-B813-AF37B11FD352}"/>
              </a:ext>
            </a:extLst>
          </p:cNvPr>
          <p:cNvSpPr txBox="1"/>
          <p:nvPr/>
        </p:nvSpPr>
        <p:spPr>
          <a:xfrm>
            <a:off x="8490278" y="4761644"/>
            <a:ext cx="1206501" cy="400110"/>
          </a:xfrm>
          <a:prstGeom prst="rect">
            <a:avLst/>
          </a:prstGeom>
          <a:solidFill>
            <a:srgbClr val="FFFFFF">
              <a:alpha val="85098"/>
            </a:srgbClr>
          </a:solidFill>
        </p:spPr>
        <p:txBody>
          <a:bodyPr wrap="square" rtlCol="0">
            <a:spAutoFit/>
          </a:bodyPr>
          <a:lstStyle/>
          <a:p>
            <a:pPr algn="ctr"/>
            <a:r>
              <a:rPr lang="en-US" altLang="zh-CN" sz="2000" i="1" dirty="0">
                <a:effectLst>
                  <a:outerShdw blurRad="38100" dist="38100" dir="2700000" algn="tl">
                    <a:srgbClr val="000000">
                      <a:alpha val="43137"/>
                    </a:srgbClr>
                  </a:outerShdw>
                </a:effectLst>
              </a:rPr>
              <a:t>weight</a:t>
            </a:r>
            <a:endParaRPr lang="zh-CN" altLang="en-US" sz="2000" i="1" dirty="0">
              <a:effectLst>
                <a:outerShdw blurRad="38100" dist="38100" dir="2700000" algn="tl">
                  <a:srgbClr val="000000">
                    <a:alpha val="43137"/>
                  </a:srgbClr>
                </a:outerShdw>
              </a:effectLst>
            </a:endParaRPr>
          </a:p>
        </p:txBody>
      </p:sp>
      <p:sp>
        <p:nvSpPr>
          <p:cNvPr id="68" name="TextBox 67">
            <a:extLst>
              <a:ext uri="{FF2B5EF4-FFF2-40B4-BE49-F238E27FC236}">
                <a16:creationId xmlns:a16="http://schemas.microsoft.com/office/drawing/2014/main" id="{2E8A8FA4-AE78-404E-8B11-8DC0B1DEB3E5}"/>
              </a:ext>
            </a:extLst>
          </p:cNvPr>
          <p:cNvSpPr txBox="1"/>
          <p:nvPr/>
        </p:nvSpPr>
        <p:spPr>
          <a:xfrm>
            <a:off x="6925865" y="3545925"/>
            <a:ext cx="1206500" cy="400110"/>
          </a:xfrm>
          <a:prstGeom prst="rect">
            <a:avLst/>
          </a:prstGeom>
          <a:solidFill>
            <a:srgbClr val="FFFFFF">
              <a:alpha val="85098"/>
            </a:srgbClr>
          </a:solidFill>
        </p:spPr>
        <p:txBody>
          <a:bodyPr wrap="square" rtlCol="0">
            <a:spAutoFit/>
          </a:bodyPr>
          <a:lstStyle>
            <a:defPPr>
              <a:defRPr lang="zh-CN"/>
            </a:defPPr>
            <a:lvl1pPr algn="ctr">
              <a:defRPr sz="2400" b="1" i="1">
                <a:solidFill>
                  <a:srgbClr val="C00000"/>
                </a:solidFill>
                <a:effectLst>
                  <a:outerShdw blurRad="38100" dist="38100" dir="2700000" algn="tl">
                    <a:srgbClr val="000000">
                      <a:alpha val="43137"/>
                    </a:srgbClr>
                  </a:outerShdw>
                </a:effectLst>
              </a:defRPr>
            </a:lvl1pPr>
          </a:lstStyle>
          <a:p>
            <a:r>
              <a:rPr lang="en-US" altLang="zh-CN" sz="2000" b="0" dirty="0">
                <a:solidFill>
                  <a:schemeClr val="tx1"/>
                </a:solidFill>
              </a:rPr>
              <a:t>Results</a:t>
            </a:r>
            <a:endParaRPr lang="zh-CN" altLang="en-US" sz="2000" b="0" dirty="0">
              <a:solidFill>
                <a:schemeClr val="tx1"/>
              </a:solidFill>
            </a:endParaRPr>
          </a:p>
        </p:txBody>
      </p:sp>
      <p:cxnSp>
        <p:nvCxnSpPr>
          <p:cNvPr id="69" name="Straight Arrow Connector 68">
            <a:extLst>
              <a:ext uri="{FF2B5EF4-FFF2-40B4-BE49-F238E27FC236}">
                <a16:creationId xmlns:a16="http://schemas.microsoft.com/office/drawing/2014/main" id="{011B9286-0156-43A1-A71E-D597E163D45E}"/>
              </a:ext>
            </a:extLst>
          </p:cNvPr>
          <p:cNvCxnSpPr>
            <a:cxnSpLocks/>
          </p:cNvCxnSpPr>
          <p:nvPr/>
        </p:nvCxnSpPr>
        <p:spPr>
          <a:xfrm flipH="1">
            <a:off x="8218814" y="4961699"/>
            <a:ext cx="271464" cy="0"/>
          </a:xfrm>
          <a:prstGeom prst="straightConnector1">
            <a:avLst/>
          </a:prstGeom>
          <a:ln w="381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95463CA-20E0-4272-A4B4-FDAC3E963B06}"/>
              </a:ext>
            </a:extLst>
          </p:cNvPr>
          <p:cNvCxnSpPr>
            <a:cxnSpLocks/>
          </p:cNvCxnSpPr>
          <p:nvPr/>
        </p:nvCxnSpPr>
        <p:spPr>
          <a:xfrm flipV="1">
            <a:off x="8218814" y="3192772"/>
            <a:ext cx="0" cy="1768927"/>
          </a:xfrm>
          <a:prstGeom prst="line">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502347AF-0454-4CDA-B52F-2EAE8100921D}"/>
              </a:ext>
            </a:extLst>
          </p:cNvPr>
          <p:cNvSpPr>
            <a:spLocks noGrp="1"/>
          </p:cNvSpPr>
          <p:nvPr>
            <p:ph type="sldNum" sz="quarter" idx="4"/>
          </p:nvPr>
        </p:nvSpPr>
        <p:spPr/>
        <p:txBody>
          <a:bodyPr/>
          <a:lstStyle/>
          <a:p>
            <a:fld id="{575A9EEA-6418-4B44-A9AC-95AE572264F6}" type="slidenum">
              <a:rPr lang="zh-CN" altLang="en-US" smtClean="0"/>
              <a:pPr/>
              <a:t>14</a:t>
            </a:fld>
            <a:endParaRPr lang="zh-CN" altLang="en-US"/>
          </a:p>
        </p:txBody>
      </p:sp>
      <p:sp>
        <p:nvSpPr>
          <p:cNvPr id="6" name="TextBox 5">
            <a:extLst>
              <a:ext uri="{FF2B5EF4-FFF2-40B4-BE49-F238E27FC236}">
                <a16:creationId xmlns:a16="http://schemas.microsoft.com/office/drawing/2014/main" id="{F6E4DBF4-B547-4AE7-B50A-AF6073AD28D3}"/>
              </a:ext>
            </a:extLst>
          </p:cNvPr>
          <p:cNvSpPr txBox="1"/>
          <p:nvPr/>
        </p:nvSpPr>
        <p:spPr>
          <a:xfrm>
            <a:off x="820382" y="2007395"/>
            <a:ext cx="4607227" cy="830997"/>
          </a:xfrm>
          <a:prstGeom prst="rect">
            <a:avLst/>
          </a:prstGeom>
          <a:noFill/>
        </p:spPr>
        <p:txBody>
          <a:bodyPr wrap="square" rtlCol="0">
            <a:spAutoFit/>
          </a:bodyPr>
          <a:lstStyle/>
          <a:p>
            <a:pPr algn="ctr"/>
            <a:r>
              <a:rPr lang="en-US" altLang="zh-CN" sz="2400" dirty="0">
                <a:solidFill>
                  <a:srgbClr val="C00000"/>
                </a:solidFill>
              </a:rPr>
              <a:t>via</a:t>
            </a:r>
            <a:br>
              <a:rPr lang="en-US" altLang="zh-CN" sz="2400" dirty="0">
                <a:solidFill>
                  <a:srgbClr val="C00000"/>
                </a:solidFill>
              </a:rPr>
            </a:br>
            <a:r>
              <a:rPr lang="en-US" altLang="zh-CN" sz="2400" b="1" dirty="0">
                <a:solidFill>
                  <a:srgbClr val="C00000"/>
                </a:solidFill>
              </a:rPr>
              <a:t>extended DRAM command</a:t>
            </a:r>
            <a:endParaRPr lang="zh-CN" altLang="en-US" sz="2400" b="1" dirty="0">
              <a:solidFill>
                <a:srgbClr val="C00000"/>
              </a:solidFill>
            </a:endParaRPr>
          </a:p>
        </p:txBody>
      </p:sp>
      <p:sp>
        <p:nvSpPr>
          <p:cNvPr id="32" name="TextBox 31">
            <a:extLst>
              <a:ext uri="{FF2B5EF4-FFF2-40B4-BE49-F238E27FC236}">
                <a16:creationId xmlns:a16="http://schemas.microsoft.com/office/drawing/2014/main" id="{29B3510E-8ECC-4F3B-B5CC-B16D84810E1A}"/>
              </a:ext>
            </a:extLst>
          </p:cNvPr>
          <p:cNvSpPr txBox="1"/>
          <p:nvPr/>
        </p:nvSpPr>
        <p:spPr>
          <a:xfrm>
            <a:off x="6604272" y="2007395"/>
            <a:ext cx="4607227" cy="830997"/>
          </a:xfrm>
          <a:prstGeom prst="rect">
            <a:avLst/>
          </a:prstGeom>
          <a:noFill/>
        </p:spPr>
        <p:txBody>
          <a:bodyPr wrap="square" rtlCol="0">
            <a:spAutoFit/>
          </a:bodyPr>
          <a:lstStyle/>
          <a:p>
            <a:pPr algn="ctr"/>
            <a:r>
              <a:rPr lang="en-US" altLang="zh-CN" sz="2400" dirty="0">
                <a:solidFill>
                  <a:srgbClr val="C00000"/>
                </a:solidFill>
              </a:rPr>
              <a:t>via</a:t>
            </a:r>
            <a:br>
              <a:rPr lang="en-US" altLang="zh-CN" sz="2400" dirty="0">
                <a:solidFill>
                  <a:srgbClr val="C00000"/>
                </a:solidFill>
              </a:rPr>
            </a:br>
            <a:r>
              <a:rPr lang="en-US" altLang="zh-CN" sz="2400" b="1" dirty="0">
                <a:solidFill>
                  <a:srgbClr val="C00000"/>
                </a:solidFill>
              </a:rPr>
              <a:t>normal read/write command</a:t>
            </a:r>
            <a:endParaRPr lang="zh-CN" altLang="en-US" sz="2400" b="1" dirty="0">
              <a:solidFill>
                <a:srgbClr val="C00000"/>
              </a:solidFill>
            </a:endParaRPr>
          </a:p>
        </p:txBody>
      </p:sp>
      <p:sp>
        <p:nvSpPr>
          <p:cNvPr id="33" name="TextBox 32">
            <a:extLst>
              <a:ext uri="{FF2B5EF4-FFF2-40B4-BE49-F238E27FC236}">
                <a16:creationId xmlns:a16="http://schemas.microsoft.com/office/drawing/2014/main" id="{A957F0A1-8973-424B-8A22-64B125BDAE47}"/>
              </a:ext>
            </a:extLst>
          </p:cNvPr>
          <p:cNvSpPr txBox="1"/>
          <p:nvPr/>
        </p:nvSpPr>
        <p:spPr>
          <a:xfrm>
            <a:off x="1494081" y="774066"/>
            <a:ext cx="9127534" cy="523220"/>
          </a:xfrm>
          <a:prstGeom prst="rect">
            <a:avLst/>
          </a:prstGeom>
          <a:noFill/>
        </p:spPr>
        <p:txBody>
          <a:bodyPr wrap="square" rtlCol="0">
            <a:spAutoFit/>
          </a:bodyPr>
          <a:lstStyle/>
          <a:p>
            <a:pPr algn="ctr"/>
            <a:r>
              <a:rPr lang="en-US" altLang="zh-CN" sz="2800" dirty="0"/>
              <a:t>PIM units can only access local bank </a:t>
            </a:r>
            <a:endParaRPr lang="zh-CN" altLang="en-US" sz="2800" dirty="0"/>
          </a:p>
        </p:txBody>
      </p:sp>
    </p:spTree>
    <p:extLst>
      <p:ext uri="{BB962C8B-B14F-4D97-AF65-F5344CB8AC3E}">
        <p14:creationId xmlns:p14="http://schemas.microsoft.com/office/powerpoint/2010/main" val="412683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B619-751C-409E-81FF-0789184AB3B8}"/>
              </a:ext>
            </a:extLst>
          </p:cNvPr>
          <p:cNvSpPr>
            <a:spLocks noGrp="1"/>
          </p:cNvSpPr>
          <p:nvPr>
            <p:ph type="title"/>
          </p:nvPr>
        </p:nvSpPr>
        <p:spPr>
          <a:xfrm>
            <a:off x="927468" y="85609"/>
            <a:ext cx="10390772" cy="538838"/>
          </a:xfrm>
        </p:spPr>
        <p:txBody>
          <a:bodyPr>
            <a:normAutofit fontScale="90000"/>
          </a:bodyPr>
          <a:lstStyle/>
          <a:p>
            <a:endParaRPr lang="zh-CN" altLang="en-US" dirty="0"/>
          </a:p>
        </p:txBody>
      </p:sp>
      <p:sp>
        <p:nvSpPr>
          <p:cNvPr id="5" name="TextBox 4">
            <a:extLst>
              <a:ext uri="{FF2B5EF4-FFF2-40B4-BE49-F238E27FC236}">
                <a16:creationId xmlns:a16="http://schemas.microsoft.com/office/drawing/2014/main" id="{C9A4FBE1-2955-4CF6-8C33-36B92A82152A}"/>
              </a:ext>
            </a:extLst>
          </p:cNvPr>
          <p:cNvSpPr txBox="1"/>
          <p:nvPr/>
        </p:nvSpPr>
        <p:spPr>
          <a:xfrm>
            <a:off x="367513" y="2866300"/>
            <a:ext cx="11510682" cy="1138773"/>
          </a:xfrm>
          <a:prstGeom prst="rect">
            <a:avLst/>
          </a:prstGeom>
          <a:noFill/>
          <a:ln>
            <a:noFill/>
          </a:ln>
        </p:spPr>
        <p:txBody>
          <a:bodyPr wrap="square" rtlCol="0">
            <a:spAutoFit/>
          </a:bodyPr>
          <a:lstStyle>
            <a:defPPr>
              <a:defRPr lang="zh-CN"/>
            </a:defPPr>
            <a:lvl1pPr algn="ctr">
              <a:defRPr sz="2800" b="1"/>
            </a:lvl1pPr>
          </a:lstStyle>
          <a:p>
            <a:r>
              <a:rPr lang="en-US" altLang="zh-CN" sz="3200" dirty="0"/>
              <a:t>Interface Analysis I: </a:t>
            </a:r>
          </a:p>
          <a:p>
            <a:r>
              <a:rPr lang="en-US" altLang="zh-CN" sz="3600" b="0" dirty="0"/>
              <a:t>Interference between </a:t>
            </a:r>
            <a:r>
              <a:rPr lang="en-US" altLang="zh-CN" sz="3600" dirty="0">
                <a:solidFill>
                  <a:srgbClr val="C00000"/>
                </a:solidFill>
              </a:rPr>
              <a:t>PIM Execution</a:t>
            </a:r>
            <a:r>
              <a:rPr lang="en-US" altLang="zh-CN" sz="3600" b="0" dirty="0">
                <a:solidFill>
                  <a:srgbClr val="C00000"/>
                </a:solidFill>
              </a:rPr>
              <a:t> </a:t>
            </a:r>
            <a:r>
              <a:rPr lang="en-US" altLang="zh-CN" sz="3600" b="0" dirty="0"/>
              <a:t>&amp; </a:t>
            </a:r>
            <a:r>
              <a:rPr lang="en-US" altLang="zh-CN" sz="3600" dirty="0">
                <a:solidFill>
                  <a:srgbClr val="C00000"/>
                </a:solidFill>
              </a:rPr>
              <a:t>CPU Access</a:t>
            </a:r>
            <a:endParaRPr lang="zh-CN" altLang="en-US" sz="3200" dirty="0">
              <a:solidFill>
                <a:srgbClr val="C00000"/>
              </a:solidFill>
            </a:endParaRPr>
          </a:p>
        </p:txBody>
      </p:sp>
      <p:sp>
        <p:nvSpPr>
          <p:cNvPr id="7" name="Slide Number Placeholder 6">
            <a:extLst>
              <a:ext uri="{FF2B5EF4-FFF2-40B4-BE49-F238E27FC236}">
                <a16:creationId xmlns:a16="http://schemas.microsoft.com/office/drawing/2014/main" id="{4F5990C8-31EB-4D5D-9355-444CDB981B8A}"/>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15</a:t>
            </a:fld>
            <a:endParaRPr lang="zh-CN" altLang="en-US"/>
          </a:p>
        </p:txBody>
      </p:sp>
    </p:spTree>
    <p:extLst>
      <p:ext uri="{BB962C8B-B14F-4D97-AF65-F5344CB8AC3E}">
        <p14:creationId xmlns:p14="http://schemas.microsoft.com/office/powerpoint/2010/main" val="2515219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D075661F-04E5-495E-8990-62DD17A54778}"/>
              </a:ext>
            </a:extLst>
          </p:cNvPr>
          <p:cNvGraphicFramePr>
            <a:graphicFrameLocks noChangeAspect="1"/>
          </p:cNvGraphicFramePr>
          <p:nvPr>
            <p:extLst>
              <p:ext uri="{D42A27DB-BD31-4B8C-83A1-F6EECF244321}">
                <p14:modId xmlns:p14="http://schemas.microsoft.com/office/powerpoint/2010/main" val="1611776092"/>
              </p:ext>
            </p:extLst>
          </p:nvPr>
        </p:nvGraphicFramePr>
        <p:xfrm>
          <a:off x="3675063" y="1325737"/>
          <a:ext cx="7191375" cy="1627188"/>
        </p:xfrm>
        <a:graphic>
          <a:graphicData uri="http://schemas.openxmlformats.org/presentationml/2006/ole">
            <mc:AlternateContent xmlns:mc="http://schemas.openxmlformats.org/markup-compatibility/2006">
              <mc:Choice xmlns:v="urn:schemas-microsoft-com:vml" Requires="v">
                <p:oleObj spid="_x0000_s356391" name="Visio" r:id="rId4" imgW="4304910" imgH="975186" progId="Visio.Drawing.15">
                  <p:embed/>
                </p:oleObj>
              </mc:Choice>
              <mc:Fallback>
                <p:oleObj name="Visio" r:id="rId4" imgW="4304910" imgH="975186" progId="Visio.Drawing.15">
                  <p:embed/>
                  <p:pic>
                    <p:nvPicPr>
                      <p:cNvPr id="22" name="Object 21">
                        <a:extLst>
                          <a:ext uri="{FF2B5EF4-FFF2-40B4-BE49-F238E27FC236}">
                            <a16:creationId xmlns:a16="http://schemas.microsoft.com/office/drawing/2014/main" id="{D075661F-04E5-495E-8990-62DD17A54778}"/>
                          </a:ext>
                        </a:extLst>
                      </p:cNvPr>
                      <p:cNvPicPr/>
                      <p:nvPr/>
                    </p:nvPicPr>
                    <p:blipFill>
                      <a:blip r:embed="rId5"/>
                      <a:stretch>
                        <a:fillRect/>
                      </a:stretch>
                    </p:blipFill>
                    <p:spPr>
                      <a:xfrm>
                        <a:off x="3675063" y="1325737"/>
                        <a:ext cx="7191375" cy="1627188"/>
                      </a:xfrm>
                      <a:prstGeom prst="rect">
                        <a:avLst/>
                      </a:prstGeom>
                      <a:ln>
                        <a:solidFill>
                          <a:srgbClr val="C00000"/>
                        </a:solidFill>
                      </a:ln>
                    </p:spPr>
                  </p:pic>
                </p:oleObj>
              </mc:Fallback>
            </mc:AlternateContent>
          </a:graphicData>
        </a:graphic>
      </p:graphicFrame>
      <p:sp>
        <p:nvSpPr>
          <p:cNvPr id="27" name="TextBox 26">
            <a:extLst>
              <a:ext uri="{FF2B5EF4-FFF2-40B4-BE49-F238E27FC236}">
                <a16:creationId xmlns:a16="http://schemas.microsoft.com/office/drawing/2014/main" id="{C24ADAF3-2A65-488E-B489-FE9C089F2A1E}"/>
              </a:ext>
            </a:extLst>
          </p:cNvPr>
          <p:cNvSpPr txBox="1"/>
          <p:nvPr/>
        </p:nvSpPr>
        <p:spPr>
          <a:xfrm>
            <a:off x="237152" y="775775"/>
            <a:ext cx="8339202" cy="584775"/>
          </a:xfrm>
          <a:prstGeom prst="rect">
            <a:avLst/>
          </a:prstGeom>
          <a:noFill/>
          <a:ln>
            <a:noFill/>
          </a:ln>
        </p:spPr>
        <p:txBody>
          <a:bodyPr wrap="square" rtlCol="0">
            <a:spAutoFit/>
          </a:bodyPr>
          <a:lstStyle>
            <a:defPPr>
              <a:defRPr lang="zh-CN"/>
            </a:defPPr>
            <a:lvl1pPr>
              <a:defRPr b="1"/>
            </a:lvl1pPr>
          </a:lstStyle>
          <a:p>
            <a:r>
              <a:rPr lang="en-US" altLang="zh-CN" sz="3200" dirty="0"/>
              <a:t>PIM interference on CPU access latency:</a:t>
            </a:r>
          </a:p>
        </p:txBody>
      </p:sp>
      <p:sp>
        <p:nvSpPr>
          <p:cNvPr id="3" name="Arrow: Pentagon 2">
            <a:extLst>
              <a:ext uri="{FF2B5EF4-FFF2-40B4-BE49-F238E27FC236}">
                <a16:creationId xmlns:a16="http://schemas.microsoft.com/office/drawing/2014/main" id="{55CC3941-D268-42D6-BA75-03BFAAB8E9BC}"/>
              </a:ext>
            </a:extLst>
          </p:cNvPr>
          <p:cNvSpPr/>
          <p:nvPr/>
        </p:nvSpPr>
        <p:spPr>
          <a:xfrm>
            <a:off x="237152" y="1822619"/>
            <a:ext cx="3269722" cy="479399"/>
          </a:xfrm>
          <a:prstGeom prst="homePlate">
            <a:avLst/>
          </a:prstGeom>
          <a:solidFill>
            <a:schemeClr val="tx2">
              <a:lumMod val="20000"/>
              <a:lumOff val="80000"/>
            </a:schemeClr>
          </a:solidFill>
          <a:ln>
            <a:noFill/>
          </a:ln>
        </p:spPr>
        <p:txBody>
          <a:bodyPr wrap="square" rtlCol="0">
            <a:spAutoFit/>
          </a:bodyPr>
          <a:lstStyle/>
          <a:p>
            <a:r>
              <a:rPr lang="en-US" altLang="zh-CN" sz="2400"/>
              <a:t>CPU access only: </a:t>
            </a:r>
            <a:endParaRPr lang="zh-CN" altLang="en-US" sz="2400" dirty="0"/>
          </a:p>
        </p:txBody>
      </p:sp>
      <p:sp>
        <p:nvSpPr>
          <p:cNvPr id="4" name="TextBox 3">
            <a:extLst>
              <a:ext uri="{FF2B5EF4-FFF2-40B4-BE49-F238E27FC236}">
                <a16:creationId xmlns:a16="http://schemas.microsoft.com/office/drawing/2014/main" id="{CFFCB4C4-97F1-46A6-9097-60DD0B099EA5}"/>
              </a:ext>
            </a:extLst>
          </p:cNvPr>
          <p:cNvSpPr txBox="1"/>
          <p:nvPr/>
        </p:nvSpPr>
        <p:spPr>
          <a:xfrm>
            <a:off x="237151" y="5929833"/>
            <a:ext cx="7539317" cy="400110"/>
          </a:xfrm>
          <a:prstGeom prst="rect">
            <a:avLst/>
          </a:prstGeom>
          <a:noFill/>
        </p:spPr>
        <p:txBody>
          <a:bodyPr wrap="square" rtlCol="0">
            <a:spAutoFit/>
          </a:bodyPr>
          <a:lstStyle/>
          <a:p>
            <a:r>
              <a:rPr lang="en-US" altLang="zh-CN" sz="2000" dirty="0"/>
              <a:t>Define </a:t>
            </a:r>
            <a:r>
              <a:rPr lang="en-US" altLang="zh-CN" sz="2000" b="1" i="1" dirty="0"/>
              <a:t>Command Length</a:t>
            </a:r>
            <a:r>
              <a:rPr lang="en-US" altLang="zh-CN" sz="2000" dirty="0"/>
              <a:t>: # Cycles of PIM Execution </a:t>
            </a:r>
            <a:endParaRPr lang="zh-CN" altLang="en-US" sz="2000" dirty="0"/>
          </a:p>
        </p:txBody>
      </p:sp>
      <p:sp>
        <p:nvSpPr>
          <p:cNvPr id="5" name="Slide Number Placeholder 4">
            <a:extLst>
              <a:ext uri="{FF2B5EF4-FFF2-40B4-BE49-F238E27FC236}">
                <a16:creationId xmlns:a16="http://schemas.microsoft.com/office/drawing/2014/main" id="{43C75F54-FAD5-4063-BBD5-6AB22960C7D8}"/>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16</a:t>
            </a:fld>
            <a:endParaRPr lang="zh-CN" altLang="en-US"/>
          </a:p>
        </p:txBody>
      </p:sp>
      <p:sp>
        <p:nvSpPr>
          <p:cNvPr id="7" name="Title 6">
            <a:extLst>
              <a:ext uri="{FF2B5EF4-FFF2-40B4-BE49-F238E27FC236}">
                <a16:creationId xmlns:a16="http://schemas.microsoft.com/office/drawing/2014/main" id="{86F1D0CF-FB8E-4D40-ACF8-AAC24DE5BA24}"/>
              </a:ext>
            </a:extLst>
          </p:cNvPr>
          <p:cNvSpPr>
            <a:spLocks noGrp="1"/>
          </p:cNvSpPr>
          <p:nvPr>
            <p:ph type="title"/>
          </p:nvPr>
        </p:nvSpPr>
        <p:spPr/>
        <p:txBody>
          <a:bodyPr>
            <a:normAutofit fontScale="90000"/>
          </a:bodyPr>
          <a:lstStyle/>
          <a:p>
            <a:r>
              <a:rPr lang="en-US" altLang="zh-CN" dirty="0"/>
              <a:t>Observation</a:t>
            </a:r>
            <a:r>
              <a:rPr lang="zh-CN" altLang="en-US" dirty="0"/>
              <a:t> </a:t>
            </a:r>
            <a:r>
              <a:rPr lang="en-US" altLang="zh-CN" dirty="0"/>
              <a:t>1</a:t>
            </a:r>
            <a:endParaRPr lang="zh-CN" altLang="en-US" dirty="0"/>
          </a:p>
        </p:txBody>
      </p:sp>
    </p:spTree>
    <p:extLst>
      <p:ext uri="{BB962C8B-B14F-4D97-AF65-F5344CB8AC3E}">
        <p14:creationId xmlns:p14="http://schemas.microsoft.com/office/powerpoint/2010/main" val="2908749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D075661F-04E5-495E-8990-62DD17A54778}"/>
              </a:ext>
            </a:extLst>
          </p:cNvPr>
          <p:cNvGraphicFramePr>
            <a:graphicFrameLocks noChangeAspect="1"/>
          </p:cNvGraphicFramePr>
          <p:nvPr/>
        </p:nvGraphicFramePr>
        <p:xfrm>
          <a:off x="3675063" y="1325737"/>
          <a:ext cx="7191375" cy="1627188"/>
        </p:xfrm>
        <a:graphic>
          <a:graphicData uri="http://schemas.openxmlformats.org/presentationml/2006/ole">
            <mc:AlternateContent xmlns:mc="http://schemas.openxmlformats.org/markup-compatibility/2006">
              <mc:Choice xmlns:v="urn:schemas-microsoft-com:vml" Requires="v">
                <p:oleObj spid="_x0000_s263877" name="Visio" r:id="rId4" imgW="4304910" imgH="975186" progId="Visio.Drawing.15">
                  <p:embed/>
                </p:oleObj>
              </mc:Choice>
              <mc:Fallback>
                <p:oleObj name="Visio" r:id="rId4" imgW="4304910" imgH="975186" progId="Visio.Drawing.15">
                  <p:embed/>
                  <p:pic>
                    <p:nvPicPr>
                      <p:cNvPr id="22" name="Object 21">
                        <a:extLst>
                          <a:ext uri="{FF2B5EF4-FFF2-40B4-BE49-F238E27FC236}">
                            <a16:creationId xmlns:a16="http://schemas.microsoft.com/office/drawing/2014/main" id="{D075661F-04E5-495E-8990-62DD17A54778}"/>
                          </a:ext>
                        </a:extLst>
                      </p:cNvPr>
                      <p:cNvPicPr/>
                      <p:nvPr/>
                    </p:nvPicPr>
                    <p:blipFill>
                      <a:blip r:embed="rId5"/>
                      <a:stretch>
                        <a:fillRect/>
                      </a:stretch>
                    </p:blipFill>
                    <p:spPr>
                      <a:xfrm>
                        <a:off x="3675063" y="1325737"/>
                        <a:ext cx="7191375" cy="1627188"/>
                      </a:xfrm>
                      <a:prstGeom prst="rect">
                        <a:avLst/>
                      </a:prstGeom>
                      <a:ln>
                        <a:solidFill>
                          <a:srgbClr val="C00000"/>
                        </a:solidFill>
                      </a:ln>
                    </p:spPr>
                  </p:pic>
                </p:oleObj>
              </mc:Fallback>
            </mc:AlternateContent>
          </a:graphicData>
        </a:graphic>
      </p:graphicFrame>
      <p:sp>
        <p:nvSpPr>
          <p:cNvPr id="3" name="Arrow: Pentagon 2">
            <a:extLst>
              <a:ext uri="{FF2B5EF4-FFF2-40B4-BE49-F238E27FC236}">
                <a16:creationId xmlns:a16="http://schemas.microsoft.com/office/drawing/2014/main" id="{55CC3941-D268-42D6-BA75-03BFAAB8E9BC}"/>
              </a:ext>
            </a:extLst>
          </p:cNvPr>
          <p:cNvSpPr/>
          <p:nvPr/>
        </p:nvSpPr>
        <p:spPr>
          <a:xfrm>
            <a:off x="237152" y="1822619"/>
            <a:ext cx="3269722" cy="479399"/>
          </a:xfrm>
          <a:prstGeom prst="homePlate">
            <a:avLst/>
          </a:prstGeom>
          <a:solidFill>
            <a:schemeClr val="tx2">
              <a:lumMod val="20000"/>
              <a:lumOff val="80000"/>
            </a:schemeClr>
          </a:solidFill>
          <a:ln>
            <a:noFill/>
          </a:ln>
        </p:spPr>
        <p:txBody>
          <a:bodyPr wrap="square" rtlCol="0">
            <a:spAutoFit/>
          </a:bodyPr>
          <a:lstStyle/>
          <a:p>
            <a:r>
              <a:rPr lang="en-US" altLang="zh-CN" sz="2400"/>
              <a:t>CPU access only: </a:t>
            </a:r>
            <a:endParaRPr lang="zh-CN" altLang="en-US" sz="2400" dirty="0"/>
          </a:p>
        </p:txBody>
      </p:sp>
      <p:sp>
        <p:nvSpPr>
          <p:cNvPr id="24" name="Arrow: Pentagon 23">
            <a:extLst>
              <a:ext uri="{FF2B5EF4-FFF2-40B4-BE49-F238E27FC236}">
                <a16:creationId xmlns:a16="http://schemas.microsoft.com/office/drawing/2014/main" id="{D04605AA-90F5-44BE-ADBB-60D35B5AB0A2}"/>
              </a:ext>
            </a:extLst>
          </p:cNvPr>
          <p:cNvSpPr/>
          <p:nvPr/>
        </p:nvSpPr>
        <p:spPr>
          <a:xfrm>
            <a:off x="237151" y="3336137"/>
            <a:ext cx="3269723" cy="461665"/>
          </a:xfrm>
          <a:prstGeom prst="homePlate">
            <a:avLst/>
          </a:prstGeom>
          <a:solidFill>
            <a:schemeClr val="tx2">
              <a:lumMod val="20000"/>
              <a:lumOff val="80000"/>
            </a:schemeClr>
          </a:solidFill>
          <a:ln>
            <a:noFill/>
          </a:ln>
        </p:spPr>
        <p:txBody>
          <a:bodyPr wrap="square" rtlCol="0">
            <a:spAutoFit/>
          </a:bodyPr>
          <a:lstStyle/>
          <a:p>
            <a:r>
              <a:rPr lang="en-US" altLang="zh-CN" sz="2400" dirty="0"/>
              <a:t>With PIM execution:</a:t>
            </a:r>
            <a:endParaRPr lang="zh-CN" altLang="en-US" sz="2400" dirty="0"/>
          </a:p>
        </p:txBody>
      </p:sp>
      <p:sp>
        <p:nvSpPr>
          <p:cNvPr id="4" name="TextBox 3">
            <a:extLst>
              <a:ext uri="{FF2B5EF4-FFF2-40B4-BE49-F238E27FC236}">
                <a16:creationId xmlns:a16="http://schemas.microsoft.com/office/drawing/2014/main" id="{CFFCB4C4-97F1-46A6-9097-60DD0B099EA5}"/>
              </a:ext>
            </a:extLst>
          </p:cNvPr>
          <p:cNvSpPr txBox="1"/>
          <p:nvPr/>
        </p:nvSpPr>
        <p:spPr>
          <a:xfrm>
            <a:off x="237151" y="5929833"/>
            <a:ext cx="7539317" cy="400110"/>
          </a:xfrm>
          <a:prstGeom prst="rect">
            <a:avLst/>
          </a:prstGeom>
          <a:noFill/>
        </p:spPr>
        <p:txBody>
          <a:bodyPr wrap="square" rtlCol="0">
            <a:spAutoFit/>
          </a:bodyPr>
          <a:lstStyle/>
          <a:p>
            <a:r>
              <a:rPr lang="en-US" altLang="zh-CN" sz="2000" dirty="0"/>
              <a:t>Define </a:t>
            </a:r>
            <a:r>
              <a:rPr lang="en-US" altLang="zh-CN" sz="2000" b="1" i="1" dirty="0"/>
              <a:t>Command Length</a:t>
            </a:r>
            <a:r>
              <a:rPr lang="en-US" altLang="zh-CN" sz="2000" dirty="0"/>
              <a:t>: # Cycles of PIM Execution </a:t>
            </a:r>
            <a:endParaRPr lang="zh-CN" altLang="en-US" sz="2000" dirty="0"/>
          </a:p>
        </p:txBody>
      </p:sp>
      <p:sp>
        <p:nvSpPr>
          <p:cNvPr id="5" name="Slide Number Placeholder 4">
            <a:extLst>
              <a:ext uri="{FF2B5EF4-FFF2-40B4-BE49-F238E27FC236}">
                <a16:creationId xmlns:a16="http://schemas.microsoft.com/office/drawing/2014/main" id="{43C75F54-FAD5-4063-BBD5-6AB22960C7D8}"/>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17</a:t>
            </a:fld>
            <a:endParaRPr lang="zh-CN" altLang="en-US"/>
          </a:p>
        </p:txBody>
      </p:sp>
      <p:graphicFrame>
        <p:nvGraphicFramePr>
          <p:cNvPr id="11" name="Object 10">
            <a:extLst>
              <a:ext uri="{FF2B5EF4-FFF2-40B4-BE49-F238E27FC236}">
                <a16:creationId xmlns:a16="http://schemas.microsoft.com/office/drawing/2014/main" id="{114BF279-31F9-4BDE-B18D-4BE50531A697}"/>
              </a:ext>
            </a:extLst>
          </p:cNvPr>
          <p:cNvGraphicFramePr>
            <a:graphicFrameLocks noChangeAspect="1"/>
          </p:cNvGraphicFramePr>
          <p:nvPr/>
        </p:nvGraphicFramePr>
        <p:xfrm>
          <a:off x="3675063" y="2954338"/>
          <a:ext cx="7191375" cy="1400175"/>
        </p:xfrm>
        <a:graphic>
          <a:graphicData uri="http://schemas.openxmlformats.org/presentationml/2006/ole">
            <mc:AlternateContent xmlns:mc="http://schemas.openxmlformats.org/markup-compatibility/2006">
              <mc:Choice xmlns:v="urn:schemas-microsoft-com:vml" Requires="v">
                <p:oleObj spid="_x0000_s263878" name="Visio" r:id="rId6" imgW="4304910" imgH="837884" progId="Visio.Drawing.15">
                  <p:embed/>
                </p:oleObj>
              </mc:Choice>
              <mc:Fallback>
                <p:oleObj name="Visio" r:id="rId6" imgW="4304910" imgH="837884" progId="Visio.Drawing.15">
                  <p:embed/>
                  <p:pic>
                    <p:nvPicPr>
                      <p:cNvPr id="11" name="Object 10">
                        <a:extLst>
                          <a:ext uri="{FF2B5EF4-FFF2-40B4-BE49-F238E27FC236}">
                            <a16:creationId xmlns:a16="http://schemas.microsoft.com/office/drawing/2014/main" id="{114BF279-31F9-4BDE-B18D-4BE50531A697}"/>
                          </a:ext>
                        </a:extLst>
                      </p:cNvPr>
                      <p:cNvPicPr/>
                      <p:nvPr/>
                    </p:nvPicPr>
                    <p:blipFill>
                      <a:blip r:embed="rId7"/>
                      <a:stretch>
                        <a:fillRect/>
                      </a:stretch>
                    </p:blipFill>
                    <p:spPr>
                      <a:xfrm>
                        <a:off x="3675063" y="2954338"/>
                        <a:ext cx="7191375" cy="1400175"/>
                      </a:xfrm>
                      <a:prstGeom prst="rect">
                        <a:avLst/>
                      </a:prstGeom>
                      <a:ln>
                        <a:solidFill>
                          <a:srgbClr val="C00000"/>
                        </a:solidFill>
                      </a:ln>
                    </p:spPr>
                  </p:pic>
                </p:oleObj>
              </mc:Fallback>
            </mc:AlternateContent>
          </a:graphicData>
        </a:graphic>
      </p:graphicFrame>
      <p:sp>
        <p:nvSpPr>
          <p:cNvPr id="12" name="Rectangle 11">
            <a:extLst>
              <a:ext uri="{FF2B5EF4-FFF2-40B4-BE49-F238E27FC236}">
                <a16:creationId xmlns:a16="http://schemas.microsoft.com/office/drawing/2014/main" id="{E3E1B5C9-519C-4489-B41C-9226FBEAD46F}"/>
              </a:ext>
            </a:extLst>
          </p:cNvPr>
          <p:cNvSpPr/>
          <p:nvPr/>
        </p:nvSpPr>
        <p:spPr>
          <a:xfrm>
            <a:off x="0" y="1288870"/>
            <a:ext cx="12192000" cy="1627187"/>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27" name="TextBox 26">
            <a:extLst>
              <a:ext uri="{FF2B5EF4-FFF2-40B4-BE49-F238E27FC236}">
                <a16:creationId xmlns:a16="http://schemas.microsoft.com/office/drawing/2014/main" id="{C24ADAF3-2A65-488E-B489-FE9C089F2A1E}"/>
              </a:ext>
            </a:extLst>
          </p:cNvPr>
          <p:cNvSpPr txBox="1"/>
          <p:nvPr/>
        </p:nvSpPr>
        <p:spPr>
          <a:xfrm>
            <a:off x="237152" y="775775"/>
            <a:ext cx="8339202" cy="584775"/>
          </a:xfrm>
          <a:prstGeom prst="rect">
            <a:avLst/>
          </a:prstGeom>
          <a:noFill/>
          <a:ln>
            <a:noFill/>
          </a:ln>
        </p:spPr>
        <p:txBody>
          <a:bodyPr wrap="square" rtlCol="0">
            <a:spAutoFit/>
          </a:bodyPr>
          <a:lstStyle>
            <a:defPPr>
              <a:defRPr lang="zh-CN"/>
            </a:defPPr>
            <a:lvl1pPr>
              <a:defRPr b="1"/>
            </a:lvl1pPr>
          </a:lstStyle>
          <a:p>
            <a:r>
              <a:rPr lang="en-US" altLang="zh-CN" sz="3200" dirty="0"/>
              <a:t>PIM interference on CPU access latency:</a:t>
            </a:r>
          </a:p>
        </p:txBody>
      </p:sp>
      <p:sp>
        <p:nvSpPr>
          <p:cNvPr id="7" name="Title 6">
            <a:extLst>
              <a:ext uri="{FF2B5EF4-FFF2-40B4-BE49-F238E27FC236}">
                <a16:creationId xmlns:a16="http://schemas.microsoft.com/office/drawing/2014/main" id="{F6712A55-2991-47A2-B386-8DA3AD1DE926}"/>
              </a:ext>
            </a:extLst>
          </p:cNvPr>
          <p:cNvSpPr>
            <a:spLocks noGrp="1"/>
          </p:cNvSpPr>
          <p:nvPr>
            <p:ph type="title"/>
          </p:nvPr>
        </p:nvSpPr>
        <p:spPr/>
        <p:txBody>
          <a:bodyPr>
            <a:normAutofit fontScale="90000"/>
          </a:bodyPr>
          <a:lstStyle/>
          <a:p>
            <a:r>
              <a:rPr lang="en-US" altLang="zh-CN" dirty="0"/>
              <a:t>Observation</a:t>
            </a:r>
            <a:r>
              <a:rPr lang="zh-CN" altLang="en-US" dirty="0"/>
              <a:t> </a:t>
            </a:r>
            <a:r>
              <a:rPr lang="en-US" altLang="zh-CN" dirty="0"/>
              <a:t>1</a:t>
            </a:r>
            <a:endParaRPr lang="zh-CN" altLang="en-US" dirty="0"/>
          </a:p>
        </p:txBody>
      </p:sp>
    </p:spTree>
    <p:extLst>
      <p:ext uri="{BB962C8B-B14F-4D97-AF65-F5344CB8AC3E}">
        <p14:creationId xmlns:p14="http://schemas.microsoft.com/office/powerpoint/2010/main" val="225171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D075661F-04E5-495E-8990-62DD17A54778}"/>
              </a:ext>
            </a:extLst>
          </p:cNvPr>
          <p:cNvGraphicFramePr>
            <a:graphicFrameLocks noChangeAspect="1"/>
          </p:cNvGraphicFramePr>
          <p:nvPr/>
        </p:nvGraphicFramePr>
        <p:xfrm>
          <a:off x="3675063" y="1325737"/>
          <a:ext cx="7191375" cy="1627188"/>
        </p:xfrm>
        <a:graphic>
          <a:graphicData uri="http://schemas.openxmlformats.org/presentationml/2006/ole">
            <mc:AlternateContent xmlns:mc="http://schemas.openxmlformats.org/markup-compatibility/2006">
              <mc:Choice xmlns:v="urn:schemas-microsoft-com:vml" Requires="v">
                <p:oleObj spid="_x0000_s359461" name="Visio" r:id="rId4" imgW="4304910" imgH="975186" progId="Visio.Drawing.15">
                  <p:embed/>
                </p:oleObj>
              </mc:Choice>
              <mc:Fallback>
                <p:oleObj name="Visio" r:id="rId4" imgW="4304910" imgH="975186" progId="Visio.Drawing.15">
                  <p:embed/>
                  <p:pic>
                    <p:nvPicPr>
                      <p:cNvPr id="22" name="Object 21">
                        <a:extLst>
                          <a:ext uri="{FF2B5EF4-FFF2-40B4-BE49-F238E27FC236}">
                            <a16:creationId xmlns:a16="http://schemas.microsoft.com/office/drawing/2014/main" id="{D075661F-04E5-495E-8990-62DD17A54778}"/>
                          </a:ext>
                        </a:extLst>
                      </p:cNvPr>
                      <p:cNvPicPr/>
                      <p:nvPr/>
                    </p:nvPicPr>
                    <p:blipFill>
                      <a:blip r:embed="rId5"/>
                      <a:stretch>
                        <a:fillRect/>
                      </a:stretch>
                    </p:blipFill>
                    <p:spPr>
                      <a:xfrm>
                        <a:off x="3675063" y="1325737"/>
                        <a:ext cx="7191375" cy="1627188"/>
                      </a:xfrm>
                      <a:prstGeom prst="rect">
                        <a:avLst/>
                      </a:prstGeom>
                      <a:ln>
                        <a:solidFill>
                          <a:srgbClr val="C00000"/>
                        </a:solidFill>
                      </a:ln>
                    </p:spPr>
                  </p:pic>
                </p:oleObj>
              </mc:Fallback>
            </mc:AlternateContent>
          </a:graphicData>
        </a:graphic>
      </p:graphicFrame>
      <p:sp>
        <p:nvSpPr>
          <p:cNvPr id="3" name="Arrow: Pentagon 2">
            <a:extLst>
              <a:ext uri="{FF2B5EF4-FFF2-40B4-BE49-F238E27FC236}">
                <a16:creationId xmlns:a16="http://schemas.microsoft.com/office/drawing/2014/main" id="{55CC3941-D268-42D6-BA75-03BFAAB8E9BC}"/>
              </a:ext>
            </a:extLst>
          </p:cNvPr>
          <p:cNvSpPr/>
          <p:nvPr/>
        </p:nvSpPr>
        <p:spPr>
          <a:xfrm>
            <a:off x="237152" y="1822619"/>
            <a:ext cx="3269722" cy="479399"/>
          </a:xfrm>
          <a:prstGeom prst="homePlate">
            <a:avLst/>
          </a:prstGeom>
          <a:solidFill>
            <a:schemeClr val="tx2">
              <a:lumMod val="20000"/>
              <a:lumOff val="80000"/>
            </a:schemeClr>
          </a:solidFill>
          <a:ln>
            <a:noFill/>
          </a:ln>
        </p:spPr>
        <p:txBody>
          <a:bodyPr wrap="square" rtlCol="0">
            <a:spAutoFit/>
          </a:bodyPr>
          <a:lstStyle/>
          <a:p>
            <a:r>
              <a:rPr lang="en-US" altLang="zh-CN" sz="2400"/>
              <a:t>CPU access only: </a:t>
            </a:r>
            <a:endParaRPr lang="zh-CN" altLang="en-US" sz="2400" dirty="0"/>
          </a:p>
        </p:txBody>
      </p:sp>
      <p:sp>
        <p:nvSpPr>
          <p:cNvPr id="24" name="Arrow: Pentagon 23">
            <a:extLst>
              <a:ext uri="{FF2B5EF4-FFF2-40B4-BE49-F238E27FC236}">
                <a16:creationId xmlns:a16="http://schemas.microsoft.com/office/drawing/2014/main" id="{D04605AA-90F5-44BE-ADBB-60D35B5AB0A2}"/>
              </a:ext>
            </a:extLst>
          </p:cNvPr>
          <p:cNvSpPr/>
          <p:nvPr/>
        </p:nvSpPr>
        <p:spPr>
          <a:xfrm>
            <a:off x="237151" y="3336137"/>
            <a:ext cx="3269723" cy="461665"/>
          </a:xfrm>
          <a:prstGeom prst="homePlate">
            <a:avLst/>
          </a:prstGeom>
          <a:solidFill>
            <a:schemeClr val="tx2">
              <a:lumMod val="20000"/>
              <a:lumOff val="80000"/>
            </a:schemeClr>
          </a:solidFill>
          <a:ln>
            <a:noFill/>
          </a:ln>
        </p:spPr>
        <p:txBody>
          <a:bodyPr wrap="square" rtlCol="0">
            <a:spAutoFit/>
          </a:bodyPr>
          <a:lstStyle/>
          <a:p>
            <a:r>
              <a:rPr lang="en-US" altLang="zh-CN" sz="2400" dirty="0"/>
              <a:t>With PIM execution:</a:t>
            </a:r>
            <a:endParaRPr lang="zh-CN" altLang="en-US" sz="2400" dirty="0"/>
          </a:p>
        </p:txBody>
      </p:sp>
      <p:sp>
        <p:nvSpPr>
          <p:cNvPr id="28" name="Arrow: Pentagon 27">
            <a:extLst>
              <a:ext uri="{FF2B5EF4-FFF2-40B4-BE49-F238E27FC236}">
                <a16:creationId xmlns:a16="http://schemas.microsoft.com/office/drawing/2014/main" id="{0090864A-CB84-4721-B579-BF1D08C9058F}"/>
              </a:ext>
            </a:extLst>
          </p:cNvPr>
          <p:cNvSpPr/>
          <p:nvPr/>
        </p:nvSpPr>
        <p:spPr>
          <a:xfrm>
            <a:off x="237151" y="4692446"/>
            <a:ext cx="3269723" cy="892552"/>
          </a:xfrm>
          <a:prstGeom prst="homePlate">
            <a:avLst/>
          </a:prstGeom>
          <a:solidFill>
            <a:schemeClr val="tx2">
              <a:lumMod val="20000"/>
              <a:lumOff val="80000"/>
            </a:schemeClr>
          </a:solidFill>
          <a:ln>
            <a:noFill/>
          </a:ln>
        </p:spPr>
        <p:txBody>
          <a:bodyPr wrap="square" rtlCol="0">
            <a:spAutoFit/>
          </a:bodyPr>
          <a:lstStyle/>
          <a:p>
            <a:r>
              <a:rPr lang="en-US" altLang="zh-CN" sz="2400" dirty="0"/>
              <a:t>With a </a:t>
            </a:r>
            <a:r>
              <a:rPr lang="en-US" altLang="zh-CN" sz="2800" b="1" i="1" dirty="0"/>
              <a:t>Shorter</a:t>
            </a:r>
            <a:br>
              <a:rPr lang="en-US" altLang="zh-CN" sz="2400" b="1" dirty="0"/>
            </a:br>
            <a:r>
              <a:rPr lang="en-US" altLang="zh-CN" sz="2400" dirty="0"/>
              <a:t>PIM Execution:</a:t>
            </a:r>
            <a:endParaRPr lang="zh-CN" altLang="en-US" sz="2400" dirty="0"/>
          </a:p>
        </p:txBody>
      </p:sp>
      <p:sp>
        <p:nvSpPr>
          <p:cNvPr id="4" name="TextBox 3">
            <a:extLst>
              <a:ext uri="{FF2B5EF4-FFF2-40B4-BE49-F238E27FC236}">
                <a16:creationId xmlns:a16="http://schemas.microsoft.com/office/drawing/2014/main" id="{CFFCB4C4-97F1-46A6-9097-60DD0B099EA5}"/>
              </a:ext>
            </a:extLst>
          </p:cNvPr>
          <p:cNvSpPr txBox="1"/>
          <p:nvPr/>
        </p:nvSpPr>
        <p:spPr>
          <a:xfrm>
            <a:off x="237151" y="5929833"/>
            <a:ext cx="7539317" cy="400110"/>
          </a:xfrm>
          <a:prstGeom prst="rect">
            <a:avLst/>
          </a:prstGeom>
          <a:noFill/>
        </p:spPr>
        <p:txBody>
          <a:bodyPr wrap="square" rtlCol="0">
            <a:spAutoFit/>
          </a:bodyPr>
          <a:lstStyle/>
          <a:p>
            <a:r>
              <a:rPr lang="en-US" altLang="zh-CN" sz="2000" dirty="0"/>
              <a:t>Define </a:t>
            </a:r>
            <a:r>
              <a:rPr lang="en-US" altLang="zh-CN" sz="2000" b="1" i="1" dirty="0"/>
              <a:t>Command Length</a:t>
            </a:r>
            <a:r>
              <a:rPr lang="en-US" altLang="zh-CN" sz="2000" dirty="0"/>
              <a:t>: # Cycles of PIM Execution </a:t>
            </a:r>
            <a:endParaRPr lang="zh-CN" altLang="en-US" sz="2000" dirty="0"/>
          </a:p>
        </p:txBody>
      </p:sp>
      <p:sp>
        <p:nvSpPr>
          <p:cNvPr id="5" name="Slide Number Placeholder 4">
            <a:extLst>
              <a:ext uri="{FF2B5EF4-FFF2-40B4-BE49-F238E27FC236}">
                <a16:creationId xmlns:a16="http://schemas.microsoft.com/office/drawing/2014/main" id="{43C75F54-FAD5-4063-BBD5-6AB22960C7D8}"/>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18</a:t>
            </a:fld>
            <a:endParaRPr lang="zh-CN" altLang="en-US"/>
          </a:p>
        </p:txBody>
      </p:sp>
      <p:graphicFrame>
        <p:nvGraphicFramePr>
          <p:cNvPr id="11" name="Object 10">
            <a:extLst>
              <a:ext uri="{FF2B5EF4-FFF2-40B4-BE49-F238E27FC236}">
                <a16:creationId xmlns:a16="http://schemas.microsoft.com/office/drawing/2014/main" id="{114BF279-31F9-4BDE-B18D-4BE50531A697}"/>
              </a:ext>
            </a:extLst>
          </p:cNvPr>
          <p:cNvGraphicFramePr>
            <a:graphicFrameLocks noChangeAspect="1"/>
          </p:cNvGraphicFramePr>
          <p:nvPr>
            <p:extLst>
              <p:ext uri="{D42A27DB-BD31-4B8C-83A1-F6EECF244321}">
                <p14:modId xmlns:p14="http://schemas.microsoft.com/office/powerpoint/2010/main" val="726850478"/>
              </p:ext>
            </p:extLst>
          </p:nvPr>
        </p:nvGraphicFramePr>
        <p:xfrm>
          <a:off x="3675063" y="2954127"/>
          <a:ext cx="7191375" cy="1400175"/>
        </p:xfrm>
        <a:graphic>
          <a:graphicData uri="http://schemas.openxmlformats.org/presentationml/2006/ole">
            <mc:AlternateContent xmlns:mc="http://schemas.openxmlformats.org/markup-compatibility/2006">
              <mc:Choice xmlns:v="urn:schemas-microsoft-com:vml" Requires="v">
                <p:oleObj spid="_x0000_s359462" name="Visio" r:id="rId6" imgW="4304910" imgH="837884" progId="Visio.Drawing.15">
                  <p:embed/>
                </p:oleObj>
              </mc:Choice>
              <mc:Fallback>
                <p:oleObj name="Visio" r:id="rId6" imgW="4304910" imgH="837884" progId="Visio.Drawing.15">
                  <p:embed/>
                  <p:pic>
                    <p:nvPicPr>
                      <p:cNvPr id="11" name="Object 10">
                        <a:extLst>
                          <a:ext uri="{FF2B5EF4-FFF2-40B4-BE49-F238E27FC236}">
                            <a16:creationId xmlns:a16="http://schemas.microsoft.com/office/drawing/2014/main" id="{114BF279-31F9-4BDE-B18D-4BE50531A697}"/>
                          </a:ext>
                        </a:extLst>
                      </p:cNvPr>
                      <p:cNvPicPr/>
                      <p:nvPr/>
                    </p:nvPicPr>
                    <p:blipFill>
                      <a:blip r:embed="rId7"/>
                      <a:stretch>
                        <a:fillRect/>
                      </a:stretch>
                    </p:blipFill>
                    <p:spPr>
                      <a:xfrm>
                        <a:off x="3675063" y="2954127"/>
                        <a:ext cx="7191375" cy="1400175"/>
                      </a:xfrm>
                      <a:prstGeom prst="rect">
                        <a:avLst/>
                      </a:prstGeom>
                      <a:ln>
                        <a:solidFill>
                          <a:srgbClr val="C00000"/>
                        </a:solidFill>
                      </a:ln>
                    </p:spPr>
                  </p:pic>
                </p:oleObj>
              </mc:Fallback>
            </mc:AlternateContent>
          </a:graphicData>
        </a:graphic>
      </p:graphicFrame>
      <p:graphicFrame>
        <p:nvGraphicFramePr>
          <p:cNvPr id="13" name="Object 12">
            <a:extLst>
              <a:ext uri="{FF2B5EF4-FFF2-40B4-BE49-F238E27FC236}">
                <a16:creationId xmlns:a16="http://schemas.microsoft.com/office/drawing/2014/main" id="{FBA142F8-2735-444C-B08E-01786AF2FC94}"/>
              </a:ext>
            </a:extLst>
          </p:cNvPr>
          <p:cNvGraphicFramePr>
            <a:graphicFrameLocks noChangeAspect="1"/>
          </p:cNvGraphicFramePr>
          <p:nvPr>
            <p:extLst>
              <p:ext uri="{D42A27DB-BD31-4B8C-83A1-F6EECF244321}">
                <p14:modId xmlns:p14="http://schemas.microsoft.com/office/powerpoint/2010/main" val="3625116693"/>
              </p:ext>
            </p:extLst>
          </p:nvPr>
        </p:nvGraphicFramePr>
        <p:xfrm>
          <a:off x="3675063" y="4360262"/>
          <a:ext cx="7191375" cy="1449387"/>
        </p:xfrm>
        <a:graphic>
          <a:graphicData uri="http://schemas.openxmlformats.org/presentationml/2006/ole">
            <mc:AlternateContent xmlns:mc="http://schemas.openxmlformats.org/markup-compatibility/2006">
              <mc:Choice xmlns:v="urn:schemas-microsoft-com:vml" Requires="v">
                <p:oleObj spid="_x0000_s359463" name="Visio" r:id="rId8" imgW="4304910" imgH="868585" progId="Visio.Drawing.15">
                  <p:embed/>
                </p:oleObj>
              </mc:Choice>
              <mc:Fallback>
                <p:oleObj name="Visio" r:id="rId8" imgW="4304910" imgH="868585" progId="Visio.Drawing.15">
                  <p:embed/>
                  <p:pic>
                    <p:nvPicPr>
                      <p:cNvPr id="13" name="Object 12">
                        <a:extLst>
                          <a:ext uri="{FF2B5EF4-FFF2-40B4-BE49-F238E27FC236}">
                            <a16:creationId xmlns:a16="http://schemas.microsoft.com/office/drawing/2014/main" id="{FBA142F8-2735-444C-B08E-01786AF2FC94}"/>
                          </a:ext>
                        </a:extLst>
                      </p:cNvPr>
                      <p:cNvPicPr/>
                      <p:nvPr/>
                    </p:nvPicPr>
                    <p:blipFill>
                      <a:blip r:embed="rId9"/>
                      <a:stretch>
                        <a:fillRect/>
                      </a:stretch>
                    </p:blipFill>
                    <p:spPr>
                      <a:xfrm>
                        <a:off x="3675063" y="4360262"/>
                        <a:ext cx="7191375" cy="1449387"/>
                      </a:xfrm>
                      <a:prstGeom prst="rect">
                        <a:avLst/>
                      </a:prstGeom>
                      <a:ln>
                        <a:solidFill>
                          <a:srgbClr val="C00000"/>
                        </a:solidFill>
                      </a:ln>
                    </p:spPr>
                  </p:pic>
                </p:oleObj>
              </mc:Fallback>
            </mc:AlternateContent>
          </a:graphicData>
        </a:graphic>
      </p:graphicFrame>
      <p:sp>
        <p:nvSpPr>
          <p:cNvPr id="12" name="Rectangle 11">
            <a:extLst>
              <a:ext uri="{FF2B5EF4-FFF2-40B4-BE49-F238E27FC236}">
                <a16:creationId xmlns:a16="http://schemas.microsoft.com/office/drawing/2014/main" id="{1CF28FAA-1F69-4AC5-ADDF-498210EA1F8E}"/>
              </a:ext>
            </a:extLst>
          </p:cNvPr>
          <p:cNvSpPr/>
          <p:nvPr/>
        </p:nvSpPr>
        <p:spPr>
          <a:xfrm>
            <a:off x="0" y="1288870"/>
            <a:ext cx="12192000" cy="1627188"/>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27" name="TextBox 26">
            <a:extLst>
              <a:ext uri="{FF2B5EF4-FFF2-40B4-BE49-F238E27FC236}">
                <a16:creationId xmlns:a16="http://schemas.microsoft.com/office/drawing/2014/main" id="{C24ADAF3-2A65-488E-B489-FE9C089F2A1E}"/>
              </a:ext>
            </a:extLst>
          </p:cNvPr>
          <p:cNvSpPr txBox="1"/>
          <p:nvPr/>
        </p:nvSpPr>
        <p:spPr>
          <a:xfrm>
            <a:off x="237152" y="775775"/>
            <a:ext cx="8339202" cy="584775"/>
          </a:xfrm>
          <a:prstGeom prst="rect">
            <a:avLst/>
          </a:prstGeom>
          <a:noFill/>
          <a:ln>
            <a:noFill/>
          </a:ln>
        </p:spPr>
        <p:txBody>
          <a:bodyPr wrap="square" rtlCol="0">
            <a:spAutoFit/>
          </a:bodyPr>
          <a:lstStyle>
            <a:defPPr>
              <a:defRPr lang="zh-CN"/>
            </a:defPPr>
            <a:lvl1pPr>
              <a:defRPr b="1"/>
            </a:lvl1pPr>
          </a:lstStyle>
          <a:p>
            <a:r>
              <a:rPr lang="en-US" altLang="zh-CN" sz="3200" dirty="0"/>
              <a:t>PIM interference on CPU access latency:</a:t>
            </a:r>
          </a:p>
        </p:txBody>
      </p:sp>
      <p:pic>
        <p:nvPicPr>
          <p:cNvPr id="14" name="Graphic 13" descr="Checkmark with solid fill">
            <a:extLst>
              <a:ext uri="{FF2B5EF4-FFF2-40B4-BE49-F238E27FC236}">
                <a16:creationId xmlns:a16="http://schemas.microsoft.com/office/drawing/2014/main" id="{9DDA9F70-1B4E-4EFB-B713-28D810782A7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592474" y="4761775"/>
            <a:ext cx="914400" cy="914400"/>
          </a:xfrm>
          <a:prstGeom prst="rect">
            <a:avLst/>
          </a:prstGeom>
        </p:spPr>
      </p:pic>
      <p:sp>
        <p:nvSpPr>
          <p:cNvPr id="7" name="Title 6">
            <a:extLst>
              <a:ext uri="{FF2B5EF4-FFF2-40B4-BE49-F238E27FC236}">
                <a16:creationId xmlns:a16="http://schemas.microsoft.com/office/drawing/2014/main" id="{81665A69-6C04-4799-87C2-44FF3C2228AB}"/>
              </a:ext>
            </a:extLst>
          </p:cNvPr>
          <p:cNvSpPr>
            <a:spLocks noGrp="1"/>
          </p:cNvSpPr>
          <p:nvPr>
            <p:ph type="title"/>
          </p:nvPr>
        </p:nvSpPr>
        <p:spPr/>
        <p:txBody>
          <a:bodyPr>
            <a:normAutofit fontScale="90000"/>
          </a:bodyPr>
          <a:lstStyle/>
          <a:p>
            <a:r>
              <a:rPr lang="en-US" altLang="zh-CN" dirty="0"/>
              <a:t>Observation</a:t>
            </a:r>
            <a:r>
              <a:rPr lang="zh-CN" altLang="en-US" dirty="0"/>
              <a:t> </a:t>
            </a:r>
            <a:r>
              <a:rPr lang="en-US" altLang="zh-CN" dirty="0"/>
              <a:t>1</a:t>
            </a:r>
            <a:endParaRPr lang="zh-CN" altLang="en-US" dirty="0"/>
          </a:p>
        </p:txBody>
      </p:sp>
    </p:spTree>
    <p:extLst>
      <p:ext uri="{BB962C8B-B14F-4D97-AF65-F5344CB8AC3E}">
        <p14:creationId xmlns:p14="http://schemas.microsoft.com/office/powerpoint/2010/main" val="4290358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CD7A807F-F98B-428F-A240-99D18634AF9B}"/>
              </a:ext>
            </a:extLst>
          </p:cNvPr>
          <p:cNvGraphicFramePr>
            <a:graphicFrameLocks noChangeAspect="1"/>
          </p:cNvGraphicFramePr>
          <p:nvPr>
            <p:extLst>
              <p:ext uri="{D42A27DB-BD31-4B8C-83A1-F6EECF244321}">
                <p14:modId xmlns:p14="http://schemas.microsoft.com/office/powerpoint/2010/main" val="3187664160"/>
              </p:ext>
            </p:extLst>
          </p:nvPr>
        </p:nvGraphicFramePr>
        <p:xfrm>
          <a:off x="7272845" y="917531"/>
          <a:ext cx="4756971" cy="4473892"/>
        </p:xfrm>
        <a:graphic>
          <a:graphicData uri="http://schemas.openxmlformats.org/presentationml/2006/ole">
            <mc:AlternateContent xmlns:mc="http://schemas.openxmlformats.org/markup-compatibility/2006">
              <mc:Choice xmlns:v="urn:schemas-microsoft-com:vml" Requires="v">
                <p:oleObj spid="_x0000_s357448" name="Visio" r:id="rId4" imgW="2453569" imgH="2308552" progId="Visio.Drawing.15">
                  <p:embed/>
                </p:oleObj>
              </mc:Choice>
              <mc:Fallback>
                <p:oleObj name="Visio" r:id="rId4" imgW="2453569" imgH="2308552" progId="Visio.Drawing.15">
                  <p:embed/>
                  <p:pic>
                    <p:nvPicPr>
                      <p:cNvPr id="5" name="Object 4">
                        <a:extLst>
                          <a:ext uri="{FF2B5EF4-FFF2-40B4-BE49-F238E27FC236}">
                            <a16:creationId xmlns:a16="http://schemas.microsoft.com/office/drawing/2014/main" id="{CD7A807F-F98B-428F-A240-99D18634AF9B}"/>
                          </a:ext>
                        </a:extLst>
                      </p:cNvPr>
                      <p:cNvPicPr/>
                      <p:nvPr/>
                    </p:nvPicPr>
                    <p:blipFill>
                      <a:blip r:embed="rId5"/>
                      <a:stretch>
                        <a:fillRect/>
                      </a:stretch>
                    </p:blipFill>
                    <p:spPr>
                      <a:xfrm>
                        <a:off x="7272845" y="917531"/>
                        <a:ext cx="4756971" cy="4473892"/>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8223C143-FBFA-4831-9DCE-E98C2180513E}"/>
              </a:ext>
            </a:extLst>
          </p:cNvPr>
          <p:cNvSpPr txBox="1"/>
          <p:nvPr/>
        </p:nvSpPr>
        <p:spPr>
          <a:xfrm>
            <a:off x="8168691" y="4307808"/>
            <a:ext cx="3577789" cy="810708"/>
          </a:xfrm>
          <a:prstGeom prst="rect">
            <a:avLst/>
          </a:prstGeom>
          <a:solidFill>
            <a:srgbClr val="FFFFFF">
              <a:alpha val="89804"/>
            </a:srgbClr>
          </a:solidFill>
        </p:spPr>
        <p:txBody>
          <a:bodyPr wrap="square" rtlCol="0" anchor="ctr">
            <a:noAutofit/>
          </a:bodyPr>
          <a:lstStyle>
            <a:defPPr>
              <a:defRPr lang="zh-CN"/>
            </a:defPPr>
            <a:lvl1pPr algn="ctr"/>
          </a:lstStyle>
          <a:p>
            <a:r>
              <a:rPr lang="en-US" altLang="zh-CN" sz="2400" b="1" dirty="0"/>
              <a:t>CPU Workloads</a:t>
            </a:r>
            <a:endParaRPr lang="zh-CN" altLang="en-US" sz="2400" b="1" dirty="0"/>
          </a:p>
        </p:txBody>
      </p:sp>
      <p:cxnSp>
        <p:nvCxnSpPr>
          <p:cNvPr id="20" name="Straight Arrow Connector 19">
            <a:extLst>
              <a:ext uri="{FF2B5EF4-FFF2-40B4-BE49-F238E27FC236}">
                <a16:creationId xmlns:a16="http://schemas.microsoft.com/office/drawing/2014/main" id="{7167B1AE-65A5-4144-B7C9-0A70FFB05795}"/>
              </a:ext>
            </a:extLst>
          </p:cNvPr>
          <p:cNvCxnSpPr/>
          <p:nvPr/>
        </p:nvCxnSpPr>
        <p:spPr>
          <a:xfrm>
            <a:off x="9314117" y="3595224"/>
            <a:ext cx="384048"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BF5832B-3F1D-4EFC-B5F2-3FBCF02FB0CF}"/>
              </a:ext>
            </a:extLst>
          </p:cNvPr>
          <p:cNvCxnSpPr>
            <a:cxnSpLocks/>
          </p:cNvCxnSpPr>
          <p:nvPr/>
        </p:nvCxnSpPr>
        <p:spPr>
          <a:xfrm>
            <a:off x="9320537" y="2413407"/>
            <a:ext cx="377628" cy="57112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ECA16F6E-2392-4B22-9C0C-5B0F390F5519}"/>
              </a:ext>
            </a:extLst>
          </p:cNvPr>
          <p:cNvSpPr txBox="1"/>
          <p:nvPr/>
        </p:nvSpPr>
        <p:spPr>
          <a:xfrm>
            <a:off x="9025650" y="3813692"/>
            <a:ext cx="1670150" cy="461665"/>
          </a:xfrm>
          <a:prstGeom prst="rect">
            <a:avLst/>
          </a:prstGeom>
          <a:solidFill>
            <a:srgbClr val="FFFFFF">
              <a:alpha val="89804"/>
            </a:srgbClr>
          </a:solidFill>
        </p:spPr>
        <p:txBody>
          <a:bodyPr wrap="square" rtlCol="0">
            <a:spAutoFit/>
          </a:bodyPr>
          <a:lstStyle>
            <a:defPPr>
              <a:defRPr lang="zh-CN"/>
            </a:defPPr>
            <a:lvl1pPr algn="ctr"/>
          </a:lstStyle>
          <a:p>
            <a:r>
              <a:rPr lang="en-US" altLang="zh-CN" sz="2400" b="1" dirty="0">
                <a:solidFill>
                  <a:srgbClr val="C00000"/>
                </a:solidFill>
              </a:rPr>
              <a:t>Latency ↑</a:t>
            </a:r>
            <a:endParaRPr lang="zh-CN" altLang="en-US" sz="2400" b="1" dirty="0">
              <a:solidFill>
                <a:srgbClr val="C00000"/>
              </a:solidFill>
            </a:endParaRPr>
          </a:p>
        </p:txBody>
      </p:sp>
      <p:sp>
        <p:nvSpPr>
          <p:cNvPr id="50" name="TextBox 49">
            <a:extLst>
              <a:ext uri="{FF2B5EF4-FFF2-40B4-BE49-F238E27FC236}">
                <a16:creationId xmlns:a16="http://schemas.microsoft.com/office/drawing/2014/main" id="{C461CE87-1DB3-4373-8370-9D332A3D1FD9}"/>
              </a:ext>
            </a:extLst>
          </p:cNvPr>
          <p:cNvSpPr txBox="1"/>
          <p:nvPr/>
        </p:nvSpPr>
        <p:spPr>
          <a:xfrm>
            <a:off x="9122786" y="1806981"/>
            <a:ext cx="2288212" cy="461665"/>
          </a:xfrm>
          <a:prstGeom prst="rect">
            <a:avLst/>
          </a:prstGeom>
          <a:solidFill>
            <a:srgbClr val="FFFFFF">
              <a:alpha val="89804"/>
            </a:srgbClr>
          </a:solidFill>
        </p:spPr>
        <p:txBody>
          <a:bodyPr wrap="square" rtlCol="0">
            <a:spAutoFit/>
          </a:bodyPr>
          <a:lstStyle>
            <a:defPPr>
              <a:defRPr lang="zh-CN"/>
            </a:defPPr>
            <a:lvl1pPr algn="ctr"/>
          </a:lstStyle>
          <a:p>
            <a:r>
              <a:rPr lang="en-US" altLang="zh-CN" sz="2400" b="1" dirty="0">
                <a:solidFill>
                  <a:srgbClr val="C00000"/>
                </a:solidFill>
              </a:rPr>
              <a:t>Performance ↓</a:t>
            </a:r>
          </a:p>
        </p:txBody>
      </p:sp>
      <p:sp>
        <p:nvSpPr>
          <p:cNvPr id="4" name="Slide Number Placeholder 3">
            <a:extLst>
              <a:ext uri="{FF2B5EF4-FFF2-40B4-BE49-F238E27FC236}">
                <a16:creationId xmlns:a16="http://schemas.microsoft.com/office/drawing/2014/main" id="{141E3DBC-1EAB-4398-A32F-3B00A74BDBAA}"/>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19</a:t>
            </a:fld>
            <a:endParaRPr lang="zh-CN" altLang="en-US"/>
          </a:p>
        </p:txBody>
      </p:sp>
      <p:sp>
        <p:nvSpPr>
          <p:cNvPr id="12" name="TextBox 11">
            <a:extLst>
              <a:ext uri="{FF2B5EF4-FFF2-40B4-BE49-F238E27FC236}">
                <a16:creationId xmlns:a16="http://schemas.microsoft.com/office/drawing/2014/main" id="{218AB06A-8539-49CC-9B13-F7FB26800749}"/>
              </a:ext>
            </a:extLst>
          </p:cNvPr>
          <p:cNvSpPr txBox="1"/>
          <p:nvPr/>
        </p:nvSpPr>
        <p:spPr>
          <a:xfrm>
            <a:off x="1729587" y="5387453"/>
            <a:ext cx="9345338" cy="523220"/>
          </a:xfrm>
          <a:prstGeom prst="rect">
            <a:avLst/>
          </a:prstGeom>
          <a:solidFill>
            <a:schemeClr val="tx2">
              <a:lumMod val="20000"/>
              <a:lumOff val="80000"/>
            </a:schemeClr>
          </a:solidFill>
          <a:ln>
            <a:solidFill>
              <a:srgbClr val="C00000"/>
            </a:solidFill>
          </a:ln>
        </p:spPr>
        <p:txBody>
          <a:bodyPr wrap="square" rtlCol="0">
            <a:spAutoFit/>
          </a:bodyPr>
          <a:lstStyle>
            <a:defPPr>
              <a:defRPr lang="zh-CN"/>
            </a:defPPr>
            <a:lvl1pPr algn="ctr">
              <a:defRPr sz="2800" b="1"/>
            </a:lvl1pPr>
          </a:lstStyle>
          <a:p>
            <a:r>
              <a:rPr lang="en-US" altLang="zh-CN" dirty="0"/>
              <a:t>CPU workload is sensitive to read latency</a:t>
            </a:r>
            <a:endParaRPr lang="zh-CN" altLang="en-US" dirty="0"/>
          </a:p>
        </p:txBody>
      </p:sp>
      <p:sp>
        <p:nvSpPr>
          <p:cNvPr id="13" name="TextBox 12">
            <a:extLst>
              <a:ext uri="{FF2B5EF4-FFF2-40B4-BE49-F238E27FC236}">
                <a16:creationId xmlns:a16="http://schemas.microsoft.com/office/drawing/2014/main" id="{6A0D5674-F191-48B1-A5CD-31244F4E7382}"/>
              </a:ext>
            </a:extLst>
          </p:cNvPr>
          <p:cNvSpPr txBox="1"/>
          <p:nvPr/>
        </p:nvSpPr>
        <p:spPr>
          <a:xfrm>
            <a:off x="2346004" y="6029069"/>
            <a:ext cx="7918783" cy="461665"/>
          </a:xfrm>
          <a:prstGeom prst="rect">
            <a:avLst/>
          </a:prstGeom>
          <a:solidFill>
            <a:schemeClr val="bg1"/>
          </a:solidFill>
          <a:ln>
            <a:solidFill>
              <a:srgbClr val="C00000"/>
            </a:solidFill>
          </a:ln>
        </p:spPr>
        <p:txBody>
          <a:bodyPr wrap="square" rtlCol="0">
            <a:spAutoFit/>
          </a:bodyPr>
          <a:lstStyle/>
          <a:p>
            <a:r>
              <a:rPr lang="en-US" altLang="zh-CN" sz="2400" b="1" dirty="0"/>
              <a:t>PIM execution should be </a:t>
            </a:r>
            <a:r>
              <a:rPr lang="en-US" altLang="zh-CN" sz="2400" dirty="0">
                <a:solidFill>
                  <a:srgbClr val="C00000"/>
                </a:solidFill>
              </a:rPr>
              <a:t>Short</a:t>
            </a:r>
            <a:endParaRPr lang="en-US" altLang="zh-CN" sz="2400" dirty="0"/>
          </a:p>
        </p:txBody>
      </p:sp>
      <p:sp>
        <p:nvSpPr>
          <p:cNvPr id="7" name="Title 6">
            <a:extLst>
              <a:ext uri="{FF2B5EF4-FFF2-40B4-BE49-F238E27FC236}">
                <a16:creationId xmlns:a16="http://schemas.microsoft.com/office/drawing/2014/main" id="{06F7A478-8F17-4EB4-AA39-F8D0D356DE4A}"/>
              </a:ext>
            </a:extLst>
          </p:cNvPr>
          <p:cNvSpPr>
            <a:spLocks noGrp="1"/>
          </p:cNvSpPr>
          <p:nvPr>
            <p:ph type="title"/>
          </p:nvPr>
        </p:nvSpPr>
        <p:spPr/>
        <p:txBody>
          <a:bodyPr>
            <a:normAutofit fontScale="90000"/>
          </a:bodyPr>
          <a:lstStyle/>
          <a:p>
            <a:r>
              <a:rPr lang="en-US" altLang="zh-CN" dirty="0"/>
              <a:t>Observation</a:t>
            </a:r>
            <a:r>
              <a:rPr lang="zh-CN" altLang="en-US" dirty="0"/>
              <a:t> </a:t>
            </a:r>
            <a:r>
              <a:rPr lang="en-US" altLang="zh-CN" dirty="0"/>
              <a:t>1</a:t>
            </a:r>
            <a:endParaRPr lang="zh-CN" altLang="en-US" dirty="0"/>
          </a:p>
        </p:txBody>
      </p:sp>
      <p:graphicFrame>
        <p:nvGraphicFramePr>
          <p:cNvPr id="14" name="Object 13">
            <a:extLst>
              <a:ext uri="{FF2B5EF4-FFF2-40B4-BE49-F238E27FC236}">
                <a16:creationId xmlns:a16="http://schemas.microsoft.com/office/drawing/2014/main" id="{72309FE4-AA76-45B0-ADF6-335BA20D43AC}"/>
              </a:ext>
            </a:extLst>
          </p:cNvPr>
          <p:cNvGraphicFramePr>
            <a:graphicFrameLocks noChangeAspect="1"/>
          </p:cNvGraphicFramePr>
          <p:nvPr>
            <p:extLst>
              <p:ext uri="{D42A27DB-BD31-4B8C-83A1-F6EECF244321}">
                <p14:modId xmlns:p14="http://schemas.microsoft.com/office/powerpoint/2010/main" val="682927924"/>
              </p:ext>
            </p:extLst>
          </p:nvPr>
        </p:nvGraphicFramePr>
        <p:xfrm>
          <a:off x="209378" y="1698063"/>
          <a:ext cx="6625297" cy="3393768"/>
        </p:xfrm>
        <a:graphic>
          <a:graphicData uri="http://schemas.openxmlformats.org/presentationml/2006/ole">
            <mc:AlternateContent xmlns:mc="http://schemas.openxmlformats.org/markup-compatibility/2006">
              <mc:Choice xmlns:v="urn:schemas-microsoft-com:vml" Requires="v">
                <p:oleObj spid="_x0000_s357449" name="Visio" r:id="rId6" imgW="4343187" imgH="2224977" progId="Visio.Drawing.15">
                  <p:embed/>
                </p:oleObj>
              </mc:Choice>
              <mc:Fallback>
                <p:oleObj name="Visio" r:id="rId6" imgW="4343187" imgH="2224977" progId="Visio.Drawing.15">
                  <p:embed/>
                  <p:pic>
                    <p:nvPicPr>
                      <p:cNvPr id="11" name="Object 10">
                        <a:extLst>
                          <a:ext uri="{FF2B5EF4-FFF2-40B4-BE49-F238E27FC236}">
                            <a16:creationId xmlns:a16="http://schemas.microsoft.com/office/drawing/2014/main" id="{114BF279-31F9-4BDE-B18D-4BE50531A697}"/>
                          </a:ext>
                        </a:extLst>
                      </p:cNvPr>
                      <p:cNvPicPr/>
                      <p:nvPr/>
                    </p:nvPicPr>
                    <p:blipFill>
                      <a:blip r:embed="rId7"/>
                      <a:stretch>
                        <a:fillRect/>
                      </a:stretch>
                    </p:blipFill>
                    <p:spPr>
                      <a:xfrm>
                        <a:off x="209378" y="1698063"/>
                        <a:ext cx="6625297" cy="3393768"/>
                      </a:xfrm>
                      <a:prstGeom prst="rect">
                        <a:avLst/>
                      </a:prstGeom>
                      <a:ln>
                        <a:noFill/>
                      </a:ln>
                    </p:spPr>
                  </p:pic>
                </p:oleObj>
              </mc:Fallback>
            </mc:AlternateContent>
          </a:graphicData>
        </a:graphic>
      </p:graphicFrame>
      <p:sp>
        <p:nvSpPr>
          <p:cNvPr id="2" name="TextBox 1">
            <a:extLst>
              <a:ext uri="{FF2B5EF4-FFF2-40B4-BE49-F238E27FC236}">
                <a16:creationId xmlns:a16="http://schemas.microsoft.com/office/drawing/2014/main" id="{601AFACF-10D4-43B9-B4C6-5064540572F9}"/>
              </a:ext>
            </a:extLst>
          </p:cNvPr>
          <p:cNvSpPr txBox="1"/>
          <p:nvPr/>
        </p:nvSpPr>
        <p:spPr>
          <a:xfrm>
            <a:off x="0" y="917531"/>
            <a:ext cx="6624084" cy="707886"/>
          </a:xfrm>
          <a:prstGeom prst="rect">
            <a:avLst/>
          </a:prstGeom>
          <a:noFill/>
        </p:spPr>
        <p:txBody>
          <a:bodyPr wrap="square" rtlCol="0">
            <a:spAutoFit/>
          </a:bodyPr>
          <a:lstStyle/>
          <a:p>
            <a:pPr algn="ctr"/>
            <a:r>
              <a:rPr lang="en-US" altLang="zh-CN" sz="2000" dirty="0"/>
              <a:t>Experimental Setup: </a:t>
            </a:r>
          </a:p>
          <a:p>
            <a:r>
              <a:rPr lang="en-US" altLang="zh-CN" sz="2000" dirty="0"/>
              <a:t>Inject Additional Read Latency in Ramulator2 Simulator</a:t>
            </a:r>
            <a:endParaRPr lang="zh-CN" altLang="en-US" sz="2000" dirty="0"/>
          </a:p>
        </p:txBody>
      </p:sp>
    </p:spTree>
    <p:extLst>
      <p:ext uri="{BB962C8B-B14F-4D97-AF65-F5344CB8AC3E}">
        <p14:creationId xmlns:p14="http://schemas.microsoft.com/office/powerpoint/2010/main" val="504483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F66F1AD3-A192-42E4-8775-185C44E38D06}"/>
              </a:ext>
            </a:extLst>
          </p:cNvPr>
          <p:cNvGraphicFramePr>
            <a:graphicFrameLocks noChangeAspect="1"/>
          </p:cNvGraphicFramePr>
          <p:nvPr>
            <p:extLst>
              <p:ext uri="{D42A27DB-BD31-4B8C-83A1-F6EECF244321}">
                <p14:modId xmlns:p14="http://schemas.microsoft.com/office/powerpoint/2010/main" val="3881266392"/>
              </p:ext>
            </p:extLst>
          </p:nvPr>
        </p:nvGraphicFramePr>
        <p:xfrm>
          <a:off x="4900613" y="1218263"/>
          <a:ext cx="5429250" cy="2543175"/>
        </p:xfrm>
        <a:graphic>
          <a:graphicData uri="http://schemas.openxmlformats.org/presentationml/2006/ole">
            <mc:AlternateContent xmlns:mc="http://schemas.openxmlformats.org/markup-compatibility/2006">
              <mc:Choice xmlns:v="urn:schemas-microsoft-com:vml" Requires="v">
                <p:oleObj spid="_x0000_s161533" name="Visio" r:id="rId4" imgW="3657600" imgH="1714145" progId="Visio.Drawing.15">
                  <p:embed/>
                </p:oleObj>
              </mc:Choice>
              <mc:Fallback>
                <p:oleObj name="Visio" r:id="rId4" imgW="3657600" imgH="1714145" progId="Visio.Drawing.15">
                  <p:embed/>
                  <p:pic>
                    <p:nvPicPr>
                      <p:cNvPr id="22" name="Object 21">
                        <a:extLst>
                          <a:ext uri="{FF2B5EF4-FFF2-40B4-BE49-F238E27FC236}">
                            <a16:creationId xmlns:a16="http://schemas.microsoft.com/office/drawing/2014/main" id="{F66F1AD3-A192-42E4-8775-185C44E38D06}"/>
                          </a:ext>
                        </a:extLst>
                      </p:cNvPr>
                      <p:cNvPicPr/>
                      <p:nvPr/>
                    </p:nvPicPr>
                    <p:blipFill>
                      <a:blip r:embed="rId5"/>
                      <a:stretch>
                        <a:fillRect/>
                      </a:stretch>
                    </p:blipFill>
                    <p:spPr>
                      <a:xfrm>
                        <a:off x="4900613" y="1218263"/>
                        <a:ext cx="5429250" cy="2543175"/>
                      </a:xfrm>
                      <a:prstGeom prst="rect">
                        <a:avLst/>
                      </a:prstGeom>
                      <a:ln>
                        <a:solidFill>
                          <a:srgbClr val="C00000"/>
                        </a:solidFill>
                      </a:ln>
                    </p:spPr>
                  </p:pic>
                </p:oleObj>
              </mc:Fallback>
            </mc:AlternateContent>
          </a:graphicData>
        </a:graphic>
      </p:graphicFrame>
      <p:sp>
        <p:nvSpPr>
          <p:cNvPr id="26" name="TextBox 25">
            <a:extLst>
              <a:ext uri="{FF2B5EF4-FFF2-40B4-BE49-F238E27FC236}">
                <a16:creationId xmlns:a16="http://schemas.microsoft.com/office/drawing/2014/main" id="{06C1C3BF-8ED9-4AB3-BDE7-974DC99EB5F2}"/>
              </a:ext>
            </a:extLst>
          </p:cNvPr>
          <p:cNvSpPr txBox="1"/>
          <p:nvPr/>
        </p:nvSpPr>
        <p:spPr>
          <a:xfrm>
            <a:off x="114389" y="700813"/>
            <a:ext cx="9355349" cy="584775"/>
          </a:xfrm>
          <a:prstGeom prst="rect">
            <a:avLst/>
          </a:prstGeom>
          <a:noFill/>
          <a:ln>
            <a:noFill/>
          </a:ln>
        </p:spPr>
        <p:txBody>
          <a:bodyPr wrap="square" rtlCol="0">
            <a:spAutoFit/>
          </a:bodyPr>
          <a:lstStyle>
            <a:defPPr>
              <a:defRPr lang="zh-CN"/>
            </a:defPPr>
            <a:lvl1pPr>
              <a:defRPr b="1"/>
            </a:lvl1pPr>
          </a:lstStyle>
          <a:p>
            <a:r>
              <a:rPr lang="en-US" altLang="zh-CN" sz="3200" dirty="0"/>
              <a:t>PIM underutilization due to bus pressure:</a:t>
            </a:r>
            <a:endParaRPr lang="zh-CN" altLang="en-US" sz="3200" dirty="0"/>
          </a:p>
        </p:txBody>
      </p:sp>
      <p:sp>
        <p:nvSpPr>
          <p:cNvPr id="23" name="Arrow: Pentagon 22">
            <a:extLst>
              <a:ext uri="{FF2B5EF4-FFF2-40B4-BE49-F238E27FC236}">
                <a16:creationId xmlns:a16="http://schemas.microsoft.com/office/drawing/2014/main" id="{B2892CAB-6C04-415E-8BE0-CD3395E19F7B}"/>
              </a:ext>
            </a:extLst>
          </p:cNvPr>
          <p:cNvSpPr/>
          <p:nvPr/>
        </p:nvSpPr>
        <p:spPr>
          <a:xfrm>
            <a:off x="1292229" y="2037652"/>
            <a:ext cx="3391531" cy="892552"/>
          </a:xfrm>
          <a:prstGeom prst="homePlate">
            <a:avLst/>
          </a:prstGeom>
          <a:solidFill>
            <a:schemeClr val="tx2">
              <a:lumMod val="20000"/>
              <a:lumOff val="80000"/>
            </a:schemeClr>
          </a:solidFill>
          <a:ln>
            <a:noFill/>
          </a:ln>
        </p:spPr>
        <p:txBody>
          <a:bodyPr wrap="square" rtlCol="0">
            <a:spAutoFit/>
          </a:bodyPr>
          <a:lstStyle/>
          <a:p>
            <a:r>
              <a:rPr lang="en-US" altLang="zh-CN" sz="2800" b="1" i="1" dirty="0"/>
              <a:t>Short</a:t>
            </a:r>
            <a:r>
              <a:rPr lang="en-US" altLang="zh-CN" sz="2400" dirty="0"/>
              <a:t> PIM execution command:</a:t>
            </a:r>
            <a:endParaRPr lang="zh-CN" altLang="en-US" sz="2400" dirty="0"/>
          </a:p>
        </p:txBody>
      </p:sp>
      <p:sp>
        <p:nvSpPr>
          <p:cNvPr id="3" name="Slide Number Placeholder 2">
            <a:extLst>
              <a:ext uri="{FF2B5EF4-FFF2-40B4-BE49-F238E27FC236}">
                <a16:creationId xmlns:a16="http://schemas.microsoft.com/office/drawing/2014/main" id="{F4ED35D2-D24B-48B9-968C-293FA11608FE}"/>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20</a:t>
            </a:fld>
            <a:endParaRPr lang="zh-CN" altLang="en-US"/>
          </a:p>
        </p:txBody>
      </p:sp>
      <p:sp>
        <p:nvSpPr>
          <p:cNvPr id="4" name="TextBox 3">
            <a:extLst>
              <a:ext uri="{FF2B5EF4-FFF2-40B4-BE49-F238E27FC236}">
                <a16:creationId xmlns:a16="http://schemas.microsoft.com/office/drawing/2014/main" id="{EA27B1CA-68BF-48A2-BC3E-3C042BD3A45F}"/>
              </a:ext>
            </a:extLst>
          </p:cNvPr>
          <p:cNvSpPr txBox="1"/>
          <p:nvPr/>
        </p:nvSpPr>
        <p:spPr>
          <a:xfrm>
            <a:off x="5984240" y="3881120"/>
            <a:ext cx="4246880" cy="461665"/>
          </a:xfrm>
          <a:prstGeom prst="rect">
            <a:avLst/>
          </a:prstGeom>
          <a:noFill/>
        </p:spPr>
        <p:txBody>
          <a:bodyPr wrap="square" rtlCol="0">
            <a:spAutoFit/>
          </a:bodyPr>
          <a:lstStyle/>
          <a:p>
            <a:r>
              <a:rPr lang="en-US" altLang="zh-CN" sz="2400" b="1" dirty="0">
                <a:solidFill>
                  <a:srgbClr val="C00000"/>
                </a:solidFill>
              </a:rPr>
              <a:t>Idle before rounded back</a:t>
            </a:r>
            <a:endParaRPr lang="zh-CN" altLang="en-US" sz="2400" b="1" dirty="0">
              <a:solidFill>
                <a:srgbClr val="C00000"/>
              </a:solidFill>
            </a:endParaRPr>
          </a:p>
        </p:txBody>
      </p:sp>
      <p:cxnSp>
        <p:nvCxnSpPr>
          <p:cNvPr id="6" name="Straight Connector 5">
            <a:extLst>
              <a:ext uri="{FF2B5EF4-FFF2-40B4-BE49-F238E27FC236}">
                <a16:creationId xmlns:a16="http://schemas.microsoft.com/office/drawing/2014/main" id="{CE304F36-D2B3-49E2-B9DF-7CDCDD73DA0A}"/>
              </a:ext>
            </a:extLst>
          </p:cNvPr>
          <p:cNvCxnSpPr/>
          <p:nvPr/>
        </p:nvCxnSpPr>
        <p:spPr>
          <a:xfrm flipH="1">
            <a:off x="7487920" y="2326640"/>
            <a:ext cx="294640" cy="1554480"/>
          </a:xfrm>
          <a:prstGeom prst="line">
            <a:avLst/>
          </a:prstGeom>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49730D67-6EB9-4CB6-B993-B4745D3C58C8}"/>
              </a:ext>
            </a:extLst>
          </p:cNvPr>
          <p:cNvSpPr>
            <a:spLocks noGrp="1"/>
          </p:cNvSpPr>
          <p:nvPr>
            <p:ph type="title"/>
          </p:nvPr>
        </p:nvSpPr>
        <p:spPr/>
        <p:txBody>
          <a:bodyPr>
            <a:normAutofit fontScale="90000"/>
          </a:bodyPr>
          <a:lstStyle/>
          <a:p>
            <a:r>
              <a:rPr lang="en-US" altLang="zh-CN" dirty="0"/>
              <a:t>Observation</a:t>
            </a:r>
            <a:r>
              <a:rPr lang="zh-CN" altLang="en-US" dirty="0"/>
              <a:t> </a:t>
            </a:r>
            <a:r>
              <a:rPr lang="en-US" altLang="zh-CN" dirty="0"/>
              <a:t>2</a:t>
            </a:r>
            <a:endParaRPr lang="zh-CN" altLang="en-US" dirty="0"/>
          </a:p>
        </p:txBody>
      </p:sp>
    </p:spTree>
    <p:extLst>
      <p:ext uri="{BB962C8B-B14F-4D97-AF65-F5344CB8AC3E}">
        <p14:creationId xmlns:p14="http://schemas.microsoft.com/office/powerpoint/2010/main" val="324728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F66F1AD3-A192-42E4-8775-185C44E38D06}"/>
              </a:ext>
            </a:extLst>
          </p:cNvPr>
          <p:cNvGraphicFramePr>
            <a:graphicFrameLocks noChangeAspect="1"/>
          </p:cNvGraphicFramePr>
          <p:nvPr/>
        </p:nvGraphicFramePr>
        <p:xfrm>
          <a:off x="4900613" y="1218263"/>
          <a:ext cx="5429250" cy="2543175"/>
        </p:xfrm>
        <a:graphic>
          <a:graphicData uri="http://schemas.openxmlformats.org/presentationml/2006/ole">
            <mc:AlternateContent xmlns:mc="http://schemas.openxmlformats.org/markup-compatibility/2006">
              <mc:Choice xmlns:v="urn:schemas-microsoft-com:vml" Requires="v">
                <p:oleObj spid="_x0000_s266588" name="Visio" r:id="rId4" imgW="3657600" imgH="1714145" progId="Visio.Drawing.15">
                  <p:embed/>
                </p:oleObj>
              </mc:Choice>
              <mc:Fallback>
                <p:oleObj name="Visio" r:id="rId4" imgW="3657600" imgH="1714145" progId="Visio.Drawing.15">
                  <p:embed/>
                  <p:pic>
                    <p:nvPicPr>
                      <p:cNvPr id="22" name="Object 21">
                        <a:extLst>
                          <a:ext uri="{FF2B5EF4-FFF2-40B4-BE49-F238E27FC236}">
                            <a16:creationId xmlns:a16="http://schemas.microsoft.com/office/drawing/2014/main" id="{F66F1AD3-A192-42E4-8775-185C44E38D06}"/>
                          </a:ext>
                        </a:extLst>
                      </p:cNvPr>
                      <p:cNvPicPr/>
                      <p:nvPr/>
                    </p:nvPicPr>
                    <p:blipFill>
                      <a:blip r:embed="rId5"/>
                      <a:stretch>
                        <a:fillRect/>
                      </a:stretch>
                    </p:blipFill>
                    <p:spPr>
                      <a:xfrm>
                        <a:off x="4900613" y="1218263"/>
                        <a:ext cx="5429250" cy="2543175"/>
                      </a:xfrm>
                      <a:prstGeom prst="rect">
                        <a:avLst/>
                      </a:prstGeom>
                      <a:ln>
                        <a:solidFill>
                          <a:srgbClr val="C00000"/>
                        </a:solidFill>
                      </a:ln>
                    </p:spPr>
                  </p:pic>
                </p:oleObj>
              </mc:Fallback>
            </mc:AlternateContent>
          </a:graphicData>
        </a:graphic>
      </p:graphicFrame>
      <p:sp>
        <p:nvSpPr>
          <p:cNvPr id="26" name="TextBox 25">
            <a:extLst>
              <a:ext uri="{FF2B5EF4-FFF2-40B4-BE49-F238E27FC236}">
                <a16:creationId xmlns:a16="http://schemas.microsoft.com/office/drawing/2014/main" id="{06C1C3BF-8ED9-4AB3-BDE7-974DC99EB5F2}"/>
              </a:ext>
            </a:extLst>
          </p:cNvPr>
          <p:cNvSpPr txBox="1"/>
          <p:nvPr/>
        </p:nvSpPr>
        <p:spPr>
          <a:xfrm>
            <a:off x="114389" y="700813"/>
            <a:ext cx="9355349" cy="584775"/>
          </a:xfrm>
          <a:prstGeom prst="rect">
            <a:avLst/>
          </a:prstGeom>
          <a:noFill/>
          <a:ln>
            <a:noFill/>
          </a:ln>
        </p:spPr>
        <p:txBody>
          <a:bodyPr wrap="square" rtlCol="0">
            <a:spAutoFit/>
          </a:bodyPr>
          <a:lstStyle>
            <a:defPPr>
              <a:defRPr lang="zh-CN"/>
            </a:defPPr>
            <a:lvl1pPr>
              <a:defRPr b="1"/>
            </a:lvl1pPr>
          </a:lstStyle>
          <a:p>
            <a:r>
              <a:rPr lang="en-US" altLang="zh-CN" sz="3200" dirty="0"/>
              <a:t>PIM underutilization due to bus pressure:</a:t>
            </a:r>
            <a:endParaRPr lang="zh-CN" altLang="en-US" sz="3200" dirty="0"/>
          </a:p>
        </p:txBody>
      </p:sp>
      <p:sp>
        <p:nvSpPr>
          <p:cNvPr id="23" name="Arrow: Pentagon 22">
            <a:extLst>
              <a:ext uri="{FF2B5EF4-FFF2-40B4-BE49-F238E27FC236}">
                <a16:creationId xmlns:a16="http://schemas.microsoft.com/office/drawing/2014/main" id="{B2892CAB-6C04-415E-8BE0-CD3395E19F7B}"/>
              </a:ext>
            </a:extLst>
          </p:cNvPr>
          <p:cNvSpPr/>
          <p:nvPr/>
        </p:nvSpPr>
        <p:spPr>
          <a:xfrm>
            <a:off x="1292229" y="2037652"/>
            <a:ext cx="3391531" cy="892552"/>
          </a:xfrm>
          <a:prstGeom prst="homePlate">
            <a:avLst/>
          </a:prstGeom>
          <a:solidFill>
            <a:schemeClr val="tx2">
              <a:lumMod val="20000"/>
              <a:lumOff val="80000"/>
            </a:schemeClr>
          </a:solidFill>
          <a:ln>
            <a:noFill/>
          </a:ln>
        </p:spPr>
        <p:txBody>
          <a:bodyPr wrap="square" rtlCol="0">
            <a:spAutoFit/>
          </a:bodyPr>
          <a:lstStyle/>
          <a:p>
            <a:r>
              <a:rPr lang="en-US" altLang="zh-CN" sz="2800" b="1" i="1" dirty="0"/>
              <a:t>Short</a:t>
            </a:r>
            <a:r>
              <a:rPr lang="en-US" altLang="zh-CN" sz="2400" dirty="0"/>
              <a:t> PIM execution command:</a:t>
            </a:r>
            <a:endParaRPr lang="zh-CN" altLang="en-US" sz="2400" dirty="0"/>
          </a:p>
        </p:txBody>
      </p:sp>
      <p:sp>
        <p:nvSpPr>
          <p:cNvPr id="3" name="Slide Number Placeholder 2">
            <a:extLst>
              <a:ext uri="{FF2B5EF4-FFF2-40B4-BE49-F238E27FC236}">
                <a16:creationId xmlns:a16="http://schemas.microsoft.com/office/drawing/2014/main" id="{F4ED35D2-D24B-48B9-968C-293FA11608FE}"/>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21</a:t>
            </a:fld>
            <a:endParaRPr lang="zh-CN" altLang="en-US"/>
          </a:p>
        </p:txBody>
      </p:sp>
      <p:pic>
        <p:nvPicPr>
          <p:cNvPr id="7" name="Graphic 6" descr="Close with solid fill">
            <a:extLst>
              <a:ext uri="{FF2B5EF4-FFF2-40B4-BE49-F238E27FC236}">
                <a16:creationId xmlns:a16="http://schemas.microsoft.com/office/drawing/2014/main" id="{3308A068-125A-4EA8-84D9-C8DEA469757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1720" y="2967677"/>
            <a:ext cx="914400" cy="914400"/>
          </a:xfrm>
          <a:prstGeom prst="rect">
            <a:avLst/>
          </a:prstGeom>
        </p:spPr>
      </p:pic>
      <p:sp>
        <p:nvSpPr>
          <p:cNvPr id="5" name="Title 4">
            <a:extLst>
              <a:ext uri="{FF2B5EF4-FFF2-40B4-BE49-F238E27FC236}">
                <a16:creationId xmlns:a16="http://schemas.microsoft.com/office/drawing/2014/main" id="{0B0EF833-EF83-4F5E-B314-52B7EB0E0C90}"/>
              </a:ext>
            </a:extLst>
          </p:cNvPr>
          <p:cNvSpPr>
            <a:spLocks noGrp="1"/>
          </p:cNvSpPr>
          <p:nvPr>
            <p:ph type="title"/>
          </p:nvPr>
        </p:nvSpPr>
        <p:spPr/>
        <p:txBody>
          <a:bodyPr>
            <a:normAutofit fontScale="90000"/>
          </a:bodyPr>
          <a:lstStyle/>
          <a:p>
            <a:r>
              <a:rPr lang="en-US" altLang="zh-CN" dirty="0"/>
              <a:t>Observation</a:t>
            </a:r>
            <a:r>
              <a:rPr lang="zh-CN" altLang="en-US" dirty="0"/>
              <a:t> </a:t>
            </a:r>
            <a:r>
              <a:rPr lang="en-US" altLang="zh-CN" dirty="0"/>
              <a:t>2</a:t>
            </a:r>
            <a:endParaRPr lang="zh-CN" altLang="en-US" dirty="0"/>
          </a:p>
        </p:txBody>
      </p:sp>
    </p:spTree>
    <p:extLst>
      <p:ext uri="{BB962C8B-B14F-4D97-AF65-F5344CB8AC3E}">
        <p14:creationId xmlns:p14="http://schemas.microsoft.com/office/powerpoint/2010/main" val="253099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F66F1AD3-A192-42E4-8775-185C44E38D06}"/>
              </a:ext>
            </a:extLst>
          </p:cNvPr>
          <p:cNvGraphicFramePr>
            <a:graphicFrameLocks noChangeAspect="1"/>
          </p:cNvGraphicFramePr>
          <p:nvPr/>
        </p:nvGraphicFramePr>
        <p:xfrm>
          <a:off x="4900613" y="1218263"/>
          <a:ext cx="5429250" cy="2543175"/>
        </p:xfrm>
        <a:graphic>
          <a:graphicData uri="http://schemas.openxmlformats.org/presentationml/2006/ole">
            <mc:AlternateContent xmlns:mc="http://schemas.openxmlformats.org/markup-compatibility/2006">
              <mc:Choice xmlns:v="urn:schemas-microsoft-com:vml" Requires="v">
                <p:oleObj spid="_x0000_s265914" name="Visio" r:id="rId4" imgW="3657600" imgH="1714145" progId="Visio.Drawing.15">
                  <p:embed/>
                </p:oleObj>
              </mc:Choice>
              <mc:Fallback>
                <p:oleObj name="Visio" r:id="rId4" imgW="3657600" imgH="1714145" progId="Visio.Drawing.15">
                  <p:embed/>
                  <p:pic>
                    <p:nvPicPr>
                      <p:cNvPr id="22" name="Object 21">
                        <a:extLst>
                          <a:ext uri="{FF2B5EF4-FFF2-40B4-BE49-F238E27FC236}">
                            <a16:creationId xmlns:a16="http://schemas.microsoft.com/office/drawing/2014/main" id="{F66F1AD3-A192-42E4-8775-185C44E38D06}"/>
                          </a:ext>
                        </a:extLst>
                      </p:cNvPr>
                      <p:cNvPicPr/>
                      <p:nvPr/>
                    </p:nvPicPr>
                    <p:blipFill>
                      <a:blip r:embed="rId5"/>
                      <a:stretch>
                        <a:fillRect/>
                      </a:stretch>
                    </p:blipFill>
                    <p:spPr>
                      <a:xfrm>
                        <a:off x="4900613" y="1218263"/>
                        <a:ext cx="5429250" cy="2543175"/>
                      </a:xfrm>
                      <a:prstGeom prst="rect">
                        <a:avLst/>
                      </a:prstGeom>
                      <a:ln>
                        <a:solidFill>
                          <a:srgbClr val="C00000"/>
                        </a:solidFill>
                      </a:ln>
                    </p:spPr>
                  </p:pic>
                </p:oleObj>
              </mc:Fallback>
            </mc:AlternateContent>
          </a:graphicData>
        </a:graphic>
      </p:graphicFrame>
      <p:sp>
        <p:nvSpPr>
          <p:cNvPr id="26" name="TextBox 25">
            <a:extLst>
              <a:ext uri="{FF2B5EF4-FFF2-40B4-BE49-F238E27FC236}">
                <a16:creationId xmlns:a16="http://schemas.microsoft.com/office/drawing/2014/main" id="{06C1C3BF-8ED9-4AB3-BDE7-974DC99EB5F2}"/>
              </a:ext>
            </a:extLst>
          </p:cNvPr>
          <p:cNvSpPr txBox="1"/>
          <p:nvPr/>
        </p:nvSpPr>
        <p:spPr>
          <a:xfrm>
            <a:off x="114389" y="700813"/>
            <a:ext cx="9355349" cy="584775"/>
          </a:xfrm>
          <a:prstGeom prst="rect">
            <a:avLst/>
          </a:prstGeom>
          <a:noFill/>
          <a:ln>
            <a:noFill/>
          </a:ln>
        </p:spPr>
        <p:txBody>
          <a:bodyPr wrap="square" rtlCol="0">
            <a:spAutoFit/>
          </a:bodyPr>
          <a:lstStyle>
            <a:defPPr>
              <a:defRPr lang="zh-CN"/>
            </a:defPPr>
            <a:lvl1pPr>
              <a:defRPr b="1"/>
            </a:lvl1pPr>
          </a:lstStyle>
          <a:p>
            <a:r>
              <a:rPr lang="en-US" altLang="zh-CN" sz="3200" dirty="0"/>
              <a:t>PIM underutilization due to bus pressure:</a:t>
            </a:r>
            <a:endParaRPr lang="zh-CN" altLang="en-US" sz="3200" dirty="0"/>
          </a:p>
        </p:txBody>
      </p:sp>
      <p:sp>
        <p:nvSpPr>
          <p:cNvPr id="23" name="Arrow: Pentagon 22">
            <a:extLst>
              <a:ext uri="{FF2B5EF4-FFF2-40B4-BE49-F238E27FC236}">
                <a16:creationId xmlns:a16="http://schemas.microsoft.com/office/drawing/2014/main" id="{B2892CAB-6C04-415E-8BE0-CD3395E19F7B}"/>
              </a:ext>
            </a:extLst>
          </p:cNvPr>
          <p:cNvSpPr/>
          <p:nvPr/>
        </p:nvSpPr>
        <p:spPr>
          <a:xfrm>
            <a:off x="1292229" y="2037652"/>
            <a:ext cx="3391531" cy="892552"/>
          </a:xfrm>
          <a:prstGeom prst="homePlate">
            <a:avLst/>
          </a:prstGeom>
          <a:solidFill>
            <a:schemeClr val="tx2">
              <a:lumMod val="20000"/>
              <a:lumOff val="80000"/>
            </a:schemeClr>
          </a:solidFill>
          <a:ln>
            <a:noFill/>
          </a:ln>
        </p:spPr>
        <p:txBody>
          <a:bodyPr wrap="square" rtlCol="0">
            <a:spAutoFit/>
          </a:bodyPr>
          <a:lstStyle/>
          <a:p>
            <a:r>
              <a:rPr lang="en-US" altLang="zh-CN" sz="2800" b="1" i="1" dirty="0"/>
              <a:t>Short</a:t>
            </a:r>
            <a:r>
              <a:rPr lang="en-US" altLang="zh-CN" sz="2400" dirty="0"/>
              <a:t> PIM execution command:</a:t>
            </a:r>
            <a:endParaRPr lang="zh-CN" altLang="en-US" sz="2400" dirty="0"/>
          </a:p>
        </p:txBody>
      </p:sp>
      <p:sp>
        <p:nvSpPr>
          <p:cNvPr id="31" name="Arrow: Pentagon 30">
            <a:extLst>
              <a:ext uri="{FF2B5EF4-FFF2-40B4-BE49-F238E27FC236}">
                <a16:creationId xmlns:a16="http://schemas.microsoft.com/office/drawing/2014/main" id="{F6AECEE0-EFE5-4E2E-A90C-B74705EC8106}"/>
              </a:ext>
            </a:extLst>
          </p:cNvPr>
          <p:cNvSpPr/>
          <p:nvPr/>
        </p:nvSpPr>
        <p:spPr>
          <a:xfrm>
            <a:off x="1292229" y="4549740"/>
            <a:ext cx="3391530" cy="892552"/>
          </a:xfrm>
          <a:prstGeom prst="homePlate">
            <a:avLst/>
          </a:prstGeom>
          <a:solidFill>
            <a:schemeClr val="tx2">
              <a:lumMod val="20000"/>
              <a:lumOff val="80000"/>
            </a:schemeClr>
          </a:solidFill>
          <a:ln>
            <a:noFill/>
          </a:ln>
        </p:spPr>
        <p:txBody>
          <a:bodyPr wrap="square" rtlCol="0">
            <a:spAutoFit/>
          </a:bodyPr>
          <a:lstStyle/>
          <a:p>
            <a:r>
              <a:rPr lang="en-US" altLang="zh-CN" sz="2800" b="1" i="1" dirty="0"/>
              <a:t>Long</a:t>
            </a:r>
            <a:r>
              <a:rPr lang="en-US" altLang="zh-CN" sz="2400" dirty="0"/>
              <a:t> PIM execution command:</a:t>
            </a:r>
          </a:p>
        </p:txBody>
      </p:sp>
      <p:sp>
        <p:nvSpPr>
          <p:cNvPr id="3" name="Slide Number Placeholder 2">
            <a:extLst>
              <a:ext uri="{FF2B5EF4-FFF2-40B4-BE49-F238E27FC236}">
                <a16:creationId xmlns:a16="http://schemas.microsoft.com/office/drawing/2014/main" id="{F4ED35D2-D24B-48B9-968C-293FA11608FE}"/>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22</a:t>
            </a:fld>
            <a:endParaRPr lang="zh-CN" altLang="en-US"/>
          </a:p>
        </p:txBody>
      </p:sp>
      <p:graphicFrame>
        <p:nvGraphicFramePr>
          <p:cNvPr id="8" name="Object 7">
            <a:extLst>
              <a:ext uri="{FF2B5EF4-FFF2-40B4-BE49-F238E27FC236}">
                <a16:creationId xmlns:a16="http://schemas.microsoft.com/office/drawing/2014/main" id="{D6CF631D-6EE6-4909-B3DB-2E1A62C05307}"/>
              </a:ext>
            </a:extLst>
          </p:cNvPr>
          <p:cNvGraphicFramePr>
            <a:graphicFrameLocks noChangeAspect="1"/>
          </p:cNvGraphicFramePr>
          <p:nvPr/>
        </p:nvGraphicFramePr>
        <p:xfrm>
          <a:off x="4900613" y="3764116"/>
          <a:ext cx="5430837" cy="2463800"/>
        </p:xfrm>
        <a:graphic>
          <a:graphicData uri="http://schemas.openxmlformats.org/presentationml/2006/ole">
            <mc:AlternateContent xmlns:mc="http://schemas.openxmlformats.org/markup-compatibility/2006">
              <mc:Choice xmlns:v="urn:schemas-microsoft-com:vml" Requires="v">
                <p:oleObj spid="_x0000_s265915" name="Visio" r:id="rId6" imgW="3657600" imgH="1660844" progId="Visio.Drawing.15">
                  <p:embed/>
                </p:oleObj>
              </mc:Choice>
              <mc:Fallback>
                <p:oleObj name="Visio" r:id="rId6" imgW="3657600" imgH="1660844" progId="Visio.Drawing.15">
                  <p:embed/>
                  <p:pic>
                    <p:nvPicPr>
                      <p:cNvPr id="8" name="Object 7">
                        <a:extLst>
                          <a:ext uri="{FF2B5EF4-FFF2-40B4-BE49-F238E27FC236}">
                            <a16:creationId xmlns:a16="http://schemas.microsoft.com/office/drawing/2014/main" id="{D6CF631D-6EE6-4909-B3DB-2E1A62C05307}"/>
                          </a:ext>
                        </a:extLst>
                      </p:cNvPr>
                      <p:cNvPicPr/>
                      <p:nvPr/>
                    </p:nvPicPr>
                    <p:blipFill>
                      <a:blip r:embed="rId7"/>
                      <a:stretch>
                        <a:fillRect/>
                      </a:stretch>
                    </p:blipFill>
                    <p:spPr>
                      <a:xfrm>
                        <a:off x="4900613" y="3764116"/>
                        <a:ext cx="5430837" cy="2463800"/>
                      </a:xfrm>
                      <a:prstGeom prst="rect">
                        <a:avLst/>
                      </a:prstGeom>
                      <a:ln>
                        <a:solidFill>
                          <a:srgbClr val="C00000"/>
                        </a:solidFill>
                      </a:ln>
                    </p:spPr>
                  </p:pic>
                </p:oleObj>
              </mc:Fallback>
            </mc:AlternateContent>
          </a:graphicData>
        </a:graphic>
      </p:graphicFrame>
      <p:pic>
        <p:nvPicPr>
          <p:cNvPr id="7" name="Graphic 6" descr="Checkmark with solid fill">
            <a:extLst>
              <a:ext uri="{FF2B5EF4-FFF2-40B4-BE49-F238E27FC236}">
                <a16:creationId xmlns:a16="http://schemas.microsoft.com/office/drawing/2014/main" id="{5C13B19E-E477-4675-AD0D-8FE6FEF017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30794" y="5442292"/>
            <a:ext cx="914400" cy="914400"/>
          </a:xfrm>
          <a:prstGeom prst="rect">
            <a:avLst/>
          </a:prstGeom>
        </p:spPr>
      </p:pic>
      <p:pic>
        <p:nvPicPr>
          <p:cNvPr id="13" name="Graphic 12" descr="Close with solid fill">
            <a:extLst>
              <a:ext uri="{FF2B5EF4-FFF2-40B4-BE49-F238E27FC236}">
                <a16:creationId xmlns:a16="http://schemas.microsoft.com/office/drawing/2014/main" id="{6063AA62-6342-42A0-9ABB-24B3B9D785B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331720" y="2967677"/>
            <a:ext cx="914400" cy="914400"/>
          </a:xfrm>
          <a:prstGeom prst="rect">
            <a:avLst/>
          </a:prstGeom>
        </p:spPr>
      </p:pic>
      <p:sp>
        <p:nvSpPr>
          <p:cNvPr id="5" name="Title 4">
            <a:extLst>
              <a:ext uri="{FF2B5EF4-FFF2-40B4-BE49-F238E27FC236}">
                <a16:creationId xmlns:a16="http://schemas.microsoft.com/office/drawing/2014/main" id="{EF798A67-DCA7-436F-9035-4F820C0A72BE}"/>
              </a:ext>
            </a:extLst>
          </p:cNvPr>
          <p:cNvSpPr>
            <a:spLocks noGrp="1"/>
          </p:cNvSpPr>
          <p:nvPr>
            <p:ph type="title"/>
          </p:nvPr>
        </p:nvSpPr>
        <p:spPr/>
        <p:txBody>
          <a:bodyPr>
            <a:normAutofit fontScale="90000"/>
          </a:bodyPr>
          <a:lstStyle/>
          <a:p>
            <a:r>
              <a:rPr lang="en-US" altLang="zh-CN" dirty="0"/>
              <a:t>Observation</a:t>
            </a:r>
            <a:r>
              <a:rPr lang="zh-CN" altLang="en-US" dirty="0"/>
              <a:t> </a:t>
            </a:r>
            <a:r>
              <a:rPr lang="en-US" altLang="zh-CN" dirty="0"/>
              <a:t>2</a:t>
            </a:r>
            <a:endParaRPr lang="zh-CN" altLang="en-US" dirty="0"/>
          </a:p>
        </p:txBody>
      </p:sp>
    </p:spTree>
    <p:extLst>
      <p:ext uri="{BB962C8B-B14F-4D97-AF65-F5344CB8AC3E}">
        <p14:creationId xmlns:p14="http://schemas.microsoft.com/office/powerpoint/2010/main" val="1647307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99F3CDD-2168-4B0F-AC18-77CE38CF51C0}"/>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23</a:t>
            </a:fld>
            <a:endParaRPr lang="zh-CN" altLang="en-US"/>
          </a:p>
        </p:txBody>
      </p:sp>
      <p:sp>
        <p:nvSpPr>
          <p:cNvPr id="14" name="TextBox 13">
            <a:extLst>
              <a:ext uri="{FF2B5EF4-FFF2-40B4-BE49-F238E27FC236}">
                <a16:creationId xmlns:a16="http://schemas.microsoft.com/office/drawing/2014/main" id="{4B4008ED-D737-46DC-8EA6-56B89016F9B9}"/>
              </a:ext>
            </a:extLst>
          </p:cNvPr>
          <p:cNvSpPr txBox="1"/>
          <p:nvPr/>
        </p:nvSpPr>
        <p:spPr>
          <a:xfrm>
            <a:off x="1690553" y="1872992"/>
            <a:ext cx="9738359" cy="538839"/>
          </a:xfrm>
          <a:prstGeom prst="rect">
            <a:avLst/>
          </a:prstGeom>
          <a:solidFill>
            <a:schemeClr val="tx2">
              <a:lumMod val="20000"/>
              <a:lumOff val="80000"/>
            </a:schemeClr>
          </a:solidFill>
          <a:ln>
            <a:solidFill>
              <a:srgbClr val="C00000"/>
            </a:solidFill>
          </a:ln>
        </p:spPr>
        <p:txBody>
          <a:bodyPr wrap="square" rtlCol="0">
            <a:noAutofit/>
          </a:bodyPr>
          <a:lstStyle/>
          <a:p>
            <a:r>
              <a:rPr lang="en-US" altLang="zh-CN" sz="2800" b="1" dirty="0"/>
              <a:t>Challenge 1: Dilemma of </a:t>
            </a:r>
            <a:r>
              <a:rPr lang="en-US" altLang="zh-CN" sz="2800" b="1" u="sng" dirty="0"/>
              <a:t>fixed-length</a:t>
            </a:r>
            <a:r>
              <a:rPr lang="en-US" altLang="zh-CN" sz="2800" b="1" dirty="0"/>
              <a:t> commands</a:t>
            </a:r>
          </a:p>
          <a:p>
            <a:endParaRPr lang="en-US" altLang="zh-CN" sz="2400" dirty="0"/>
          </a:p>
        </p:txBody>
      </p:sp>
      <p:graphicFrame>
        <p:nvGraphicFramePr>
          <p:cNvPr id="4" name="Table 4">
            <a:extLst>
              <a:ext uri="{FF2B5EF4-FFF2-40B4-BE49-F238E27FC236}">
                <a16:creationId xmlns:a16="http://schemas.microsoft.com/office/drawing/2014/main" id="{68F1B402-2622-4C45-A702-9C02EF5A86A6}"/>
              </a:ext>
            </a:extLst>
          </p:cNvPr>
          <p:cNvGraphicFramePr>
            <a:graphicFrameLocks noGrp="1"/>
          </p:cNvGraphicFramePr>
          <p:nvPr>
            <p:extLst>
              <p:ext uri="{D42A27DB-BD31-4B8C-83A1-F6EECF244321}">
                <p14:modId xmlns:p14="http://schemas.microsoft.com/office/powerpoint/2010/main" val="3752276208"/>
              </p:ext>
            </p:extLst>
          </p:nvPr>
        </p:nvGraphicFramePr>
        <p:xfrm>
          <a:off x="2177593" y="3311383"/>
          <a:ext cx="7836813" cy="1920240"/>
        </p:xfrm>
        <a:graphic>
          <a:graphicData uri="http://schemas.openxmlformats.org/drawingml/2006/table">
            <a:tbl>
              <a:tblPr firstRow="1" bandRow="1">
                <a:tableStyleId>{5C22544A-7EE6-4342-B048-85BDC9FD1C3A}</a:tableStyleId>
              </a:tblPr>
              <a:tblGrid>
                <a:gridCol w="1301179">
                  <a:extLst>
                    <a:ext uri="{9D8B030D-6E8A-4147-A177-3AD203B41FA5}">
                      <a16:colId xmlns:a16="http://schemas.microsoft.com/office/drawing/2014/main" val="3988838799"/>
                    </a:ext>
                  </a:extLst>
                </a:gridCol>
                <a:gridCol w="3063390">
                  <a:extLst>
                    <a:ext uri="{9D8B030D-6E8A-4147-A177-3AD203B41FA5}">
                      <a16:colId xmlns:a16="http://schemas.microsoft.com/office/drawing/2014/main" val="3683414220"/>
                    </a:ext>
                  </a:extLst>
                </a:gridCol>
                <a:gridCol w="3472244">
                  <a:extLst>
                    <a:ext uri="{9D8B030D-6E8A-4147-A177-3AD203B41FA5}">
                      <a16:colId xmlns:a16="http://schemas.microsoft.com/office/drawing/2014/main" val="3288799159"/>
                    </a:ext>
                  </a:extLst>
                </a:gridCol>
              </a:tblGrid>
              <a:tr h="299015">
                <a:tc>
                  <a:txBody>
                    <a:bodyPr/>
                    <a:lstStyle/>
                    <a:p>
                      <a:r>
                        <a:rPr lang="en-US" altLang="zh-CN" sz="1800" b="0" dirty="0">
                          <a:solidFill>
                            <a:schemeClr val="tx1"/>
                          </a:solidFill>
                        </a:rPr>
                        <a:t>Command Length</a:t>
                      </a:r>
                      <a:endParaRPr lang="zh-CN" altLang="en-US" sz="1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ltLang="zh-CN" sz="2800" b="1" dirty="0"/>
                        <a:t>CPU</a:t>
                      </a:r>
                      <a:endParaRPr lang="zh-CN" altLang="en-US" sz="2800" b="1" dirty="0"/>
                    </a:p>
                  </a:txBody>
                  <a:tcPr>
                    <a:lnL w="12700" cmpd="sng">
                      <a:noFill/>
                    </a:lnL>
                  </a:tcPr>
                </a:tc>
                <a:tc>
                  <a:txBody>
                    <a:bodyPr/>
                    <a:lstStyle/>
                    <a:p>
                      <a:pPr algn="ctr"/>
                      <a:r>
                        <a:rPr lang="en-US" altLang="zh-CN" sz="2800" b="1" dirty="0"/>
                        <a:t>PIM</a:t>
                      </a:r>
                      <a:endParaRPr lang="zh-CN" altLang="en-US" sz="2800" b="1" dirty="0"/>
                    </a:p>
                  </a:txBody>
                  <a:tcPr/>
                </a:tc>
                <a:extLst>
                  <a:ext uri="{0D108BD9-81ED-4DB2-BD59-A6C34878D82A}">
                    <a16:rowId xmlns:a16="http://schemas.microsoft.com/office/drawing/2014/main" val="576229565"/>
                  </a:ext>
                </a:extLst>
              </a:tr>
              <a:tr h="370840">
                <a:tc>
                  <a:txBody>
                    <a:bodyPr/>
                    <a:lstStyle/>
                    <a:p>
                      <a:r>
                        <a:rPr lang="en-US" altLang="zh-CN" sz="2800" b="1" dirty="0">
                          <a:solidFill>
                            <a:schemeClr val="bg1"/>
                          </a:solidFill>
                        </a:rPr>
                        <a:t>Short </a:t>
                      </a:r>
                      <a:endParaRPr lang="zh-CN" altLang="en-US" sz="2800" b="1" dirty="0">
                        <a:solidFill>
                          <a:schemeClr val="bg1"/>
                        </a:solidFill>
                      </a:endParaRPr>
                    </a:p>
                  </a:txBody>
                  <a:tcPr>
                    <a:lnT w="38100" cmpd="sng">
                      <a:noFill/>
                    </a:lnT>
                    <a:solidFill>
                      <a:schemeClr val="tx2"/>
                    </a:solidFill>
                  </a:tcPr>
                </a:tc>
                <a:tc>
                  <a:txBody>
                    <a:bodyPr/>
                    <a:lstStyle/>
                    <a:p>
                      <a:pPr algn="dist"/>
                      <a:r>
                        <a:rPr lang="en-US" altLang="zh-CN" sz="2800" b="0" dirty="0"/>
                        <a:t>Low latency </a:t>
                      </a:r>
                      <a:r>
                        <a:rPr lang="en-US" altLang="zh-CN" sz="3600" b="1" dirty="0">
                          <a:solidFill>
                            <a:srgbClr val="00B050"/>
                          </a:solidFill>
                          <a:latin typeface="宋体" panose="02010600030101010101" pitchFamily="2" charset="-122"/>
                          <a:ea typeface="宋体" panose="02010600030101010101" pitchFamily="2" charset="-122"/>
                        </a:rPr>
                        <a:t>√</a:t>
                      </a:r>
                      <a:endParaRPr lang="zh-CN" altLang="en-US" sz="2800" b="1" dirty="0">
                        <a:solidFill>
                          <a:srgbClr val="00B050"/>
                        </a:solidFill>
                      </a:endParaRPr>
                    </a:p>
                  </a:txBody>
                  <a:tcPr/>
                </a:tc>
                <a:tc>
                  <a:txBody>
                    <a:bodyPr/>
                    <a:lstStyle/>
                    <a:p>
                      <a:pPr algn="dist"/>
                      <a:r>
                        <a:rPr lang="en-US" altLang="zh-CN" sz="2800" dirty="0">
                          <a:solidFill>
                            <a:schemeClr val="tx1"/>
                          </a:solidFill>
                        </a:rPr>
                        <a:t>Bus Contention</a:t>
                      </a:r>
                      <a:r>
                        <a:rPr lang="en-US" altLang="zh-CN" sz="3600" b="0" dirty="0">
                          <a:solidFill>
                            <a:srgbClr val="C00000"/>
                          </a:solidFill>
                          <a:latin typeface="宋体" panose="02010600030101010101" pitchFamily="2" charset="-122"/>
                          <a:ea typeface="宋体" panose="02010600030101010101" pitchFamily="2" charset="-122"/>
                        </a:rPr>
                        <a:t>×</a:t>
                      </a:r>
                      <a:endParaRPr lang="zh-CN" altLang="en-US" sz="3600" b="1" dirty="0">
                        <a:solidFill>
                          <a:srgbClr val="C00000"/>
                        </a:solidFill>
                      </a:endParaRPr>
                    </a:p>
                  </a:txBody>
                  <a:tcPr/>
                </a:tc>
                <a:extLst>
                  <a:ext uri="{0D108BD9-81ED-4DB2-BD59-A6C34878D82A}">
                    <a16:rowId xmlns:a16="http://schemas.microsoft.com/office/drawing/2014/main" val="1435585807"/>
                  </a:ext>
                </a:extLst>
              </a:tr>
              <a:tr h="121920">
                <a:tc>
                  <a:txBody>
                    <a:bodyPr/>
                    <a:lstStyle/>
                    <a:p>
                      <a:r>
                        <a:rPr lang="en-US" altLang="zh-CN" sz="2800" b="1" dirty="0">
                          <a:solidFill>
                            <a:schemeClr val="bg1"/>
                          </a:solidFill>
                        </a:rPr>
                        <a:t>Long</a:t>
                      </a:r>
                      <a:endParaRPr lang="zh-CN" altLang="en-US" sz="2800" b="1" dirty="0">
                        <a:solidFill>
                          <a:schemeClr val="bg1"/>
                        </a:solidFill>
                      </a:endParaRPr>
                    </a:p>
                  </a:txBody>
                  <a:tcPr>
                    <a:solidFill>
                      <a:schemeClr val="tx2"/>
                    </a:solidFill>
                  </a:tcPr>
                </a:tc>
                <a:tc>
                  <a:txBody>
                    <a:bodyPr/>
                    <a:lstStyle/>
                    <a:p>
                      <a:pPr algn="dist"/>
                      <a:r>
                        <a:rPr lang="en-US" altLang="zh-CN" sz="2800" b="0" dirty="0"/>
                        <a:t>High Latency</a:t>
                      </a:r>
                      <a:r>
                        <a:rPr lang="en-US" altLang="zh-CN" sz="3600" b="0" dirty="0">
                          <a:solidFill>
                            <a:srgbClr val="C00000"/>
                          </a:solidFill>
                          <a:latin typeface="宋体" panose="02010600030101010101" pitchFamily="2" charset="-122"/>
                          <a:ea typeface="宋体" panose="02010600030101010101" pitchFamily="2" charset="-122"/>
                        </a:rPr>
                        <a:t>×</a:t>
                      </a:r>
                      <a:endParaRPr lang="zh-CN" altLang="en-US" sz="2800" b="0" dirty="0"/>
                    </a:p>
                  </a:txBody>
                  <a:tcPr/>
                </a:tc>
                <a:tc>
                  <a:txBody>
                    <a:bodyPr/>
                    <a:lstStyle/>
                    <a:p>
                      <a:pPr algn="dist"/>
                      <a:r>
                        <a:rPr lang="en-US" altLang="zh-CN" sz="2800" b="0" dirty="0"/>
                        <a:t>High Throughput</a:t>
                      </a:r>
                      <a:r>
                        <a:rPr lang="en-US" altLang="zh-CN" sz="3600" b="1" dirty="0">
                          <a:solidFill>
                            <a:srgbClr val="00B050"/>
                          </a:solidFill>
                          <a:latin typeface="宋体" panose="02010600030101010101" pitchFamily="2" charset="-122"/>
                          <a:ea typeface="宋体" panose="02010600030101010101" pitchFamily="2" charset="-122"/>
                        </a:rPr>
                        <a:t>√</a:t>
                      </a:r>
                      <a:endParaRPr lang="zh-CN" altLang="en-US" sz="2800" b="0" dirty="0"/>
                    </a:p>
                  </a:txBody>
                  <a:tcPr/>
                </a:tc>
                <a:extLst>
                  <a:ext uri="{0D108BD9-81ED-4DB2-BD59-A6C34878D82A}">
                    <a16:rowId xmlns:a16="http://schemas.microsoft.com/office/drawing/2014/main" val="1094463277"/>
                  </a:ext>
                </a:extLst>
              </a:tr>
            </a:tbl>
          </a:graphicData>
        </a:graphic>
      </p:graphicFrame>
      <p:sp>
        <p:nvSpPr>
          <p:cNvPr id="6" name="Title 5">
            <a:extLst>
              <a:ext uri="{FF2B5EF4-FFF2-40B4-BE49-F238E27FC236}">
                <a16:creationId xmlns:a16="http://schemas.microsoft.com/office/drawing/2014/main" id="{4A5E2C6B-62A6-40C7-8915-2A8004B7C36D}"/>
              </a:ext>
            </a:extLst>
          </p:cNvPr>
          <p:cNvSpPr>
            <a:spLocks noGrp="1"/>
          </p:cNvSpPr>
          <p:nvPr>
            <p:ph type="title"/>
          </p:nvPr>
        </p:nvSpPr>
        <p:spPr/>
        <p:txBody>
          <a:bodyPr>
            <a:normAutofit fontScale="90000"/>
          </a:bodyPr>
          <a:lstStyle/>
          <a:p>
            <a:r>
              <a:rPr lang="en-US" altLang="zh-CN" dirty="0"/>
              <a:t>Challenge 1</a:t>
            </a:r>
            <a:endParaRPr lang="zh-CN" altLang="en-US" dirty="0"/>
          </a:p>
        </p:txBody>
      </p:sp>
    </p:spTree>
    <p:extLst>
      <p:ext uri="{BB962C8B-B14F-4D97-AF65-F5344CB8AC3E}">
        <p14:creationId xmlns:p14="http://schemas.microsoft.com/office/powerpoint/2010/main" val="2434198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B619-751C-409E-81FF-0789184AB3B8}"/>
              </a:ext>
            </a:extLst>
          </p:cNvPr>
          <p:cNvSpPr>
            <a:spLocks noGrp="1"/>
          </p:cNvSpPr>
          <p:nvPr>
            <p:ph type="title"/>
          </p:nvPr>
        </p:nvSpPr>
        <p:spPr>
          <a:xfrm>
            <a:off x="927468" y="85609"/>
            <a:ext cx="10390772" cy="538838"/>
          </a:xfrm>
        </p:spPr>
        <p:txBody>
          <a:bodyPr>
            <a:normAutofit fontScale="90000"/>
          </a:bodyPr>
          <a:lstStyle/>
          <a:p>
            <a:endParaRPr lang="zh-CN" altLang="en-US" dirty="0"/>
          </a:p>
        </p:txBody>
      </p:sp>
      <p:sp>
        <p:nvSpPr>
          <p:cNvPr id="5" name="TextBox 4">
            <a:extLst>
              <a:ext uri="{FF2B5EF4-FFF2-40B4-BE49-F238E27FC236}">
                <a16:creationId xmlns:a16="http://schemas.microsoft.com/office/drawing/2014/main" id="{C9A4FBE1-2955-4CF6-8C33-36B92A82152A}"/>
              </a:ext>
            </a:extLst>
          </p:cNvPr>
          <p:cNvSpPr txBox="1"/>
          <p:nvPr/>
        </p:nvSpPr>
        <p:spPr>
          <a:xfrm>
            <a:off x="367512" y="2866300"/>
            <a:ext cx="11662303" cy="1138773"/>
          </a:xfrm>
          <a:prstGeom prst="rect">
            <a:avLst/>
          </a:prstGeom>
          <a:noFill/>
          <a:ln>
            <a:noFill/>
          </a:ln>
        </p:spPr>
        <p:txBody>
          <a:bodyPr wrap="square" rtlCol="0">
            <a:spAutoFit/>
          </a:bodyPr>
          <a:lstStyle>
            <a:defPPr>
              <a:defRPr lang="zh-CN"/>
            </a:defPPr>
            <a:lvl1pPr algn="ctr">
              <a:defRPr sz="2800" b="1"/>
            </a:lvl1pPr>
          </a:lstStyle>
          <a:p>
            <a:r>
              <a:rPr lang="en-US" altLang="zh-CN" sz="3200" dirty="0"/>
              <a:t>Interface Analysis II: </a:t>
            </a:r>
          </a:p>
          <a:p>
            <a:r>
              <a:rPr lang="en-US" altLang="zh-CN" sz="3600" b="0" dirty="0"/>
              <a:t>Interference between </a:t>
            </a:r>
            <a:r>
              <a:rPr lang="en-US" altLang="zh-CN" sz="3600" dirty="0">
                <a:solidFill>
                  <a:srgbClr val="C00000"/>
                </a:solidFill>
              </a:rPr>
              <a:t>PIM Data Transfer </a:t>
            </a:r>
            <a:r>
              <a:rPr lang="en-US" altLang="zh-CN" sz="3600" b="0" dirty="0"/>
              <a:t>&amp;</a:t>
            </a:r>
            <a:r>
              <a:rPr lang="en-US" altLang="zh-CN" sz="3600" dirty="0">
                <a:solidFill>
                  <a:srgbClr val="C00000"/>
                </a:solidFill>
              </a:rPr>
              <a:t> CPU Access</a:t>
            </a:r>
            <a:endParaRPr lang="zh-CN" altLang="en-US" sz="3200" dirty="0">
              <a:solidFill>
                <a:srgbClr val="C00000"/>
              </a:solidFill>
            </a:endParaRPr>
          </a:p>
        </p:txBody>
      </p:sp>
      <p:sp>
        <p:nvSpPr>
          <p:cNvPr id="7" name="Slide Number Placeholder 6">
            <a:extLst>
              <a:ext uri="{FF2B5EF4-FFF2-40B4-BE49-F238E27FC236}">
                <a16:creationId xmlns:a16="http://schemas.microsoft.com/office/drawing/2014/main" id="{4F5990C8-31EB-4D5D-9355-444CDB981B8A}"/>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24</a:t>
            </a:fld>
            <a:endParaRPr lang="zh-CN" altLang="en-US"/>
          </a:p>
        </p:txBody>
      </p:sp>
    </p:spTree>
    <p:extLst>
      <p:ext uri="{BB962C8B-B14F-4D97-AF65-F5344CB8AC3E}">
        <p14:creationId xmlns:p14="http://schemas.microsoft.com/office/powerpoint/2010/main" val="3224285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5611975-8EC0-41FD-AA12-C7A06E908886}"/>
              </a:ext>
            </a:extLst>
          </p:cNvPr>
          <p:cNvSpPr txBox="1"/>
          <p:nvPr/>
        </p:nvSpPr>
        <p:spPr>
          <a:xfrm>
            <a:off x="151396" y="731127"/>
            <a:ext cx="8733524" cy="523220"/>
          </a:xfrm>
          <a:prstGeom prst="rect">
            <a:avLst/>
          </a:prstGeom>
          <a:noFill/>
          <a:ln>
            <a:noFill/>
          </a:ln>
        </p:spPr>
        <p:txBody>
          <a:bodyPr wrap="square" rtlCol="0">
            <a:spAutoFit/>
          </a:bodyPr>
          <a:lstStyle>
            <a:defPPr>
              <a:defRPr lang="zh-CN"/>
            </a:defPPr>
            <a:lvl1pPr>
              <a:defRPr b="1"/>
            </a:lvl1pPr>
          </a:lstStyle>
          <a:p>
            <a:r>
              <a:rPr lang="en-US" altLang="zh-CN" sz="2800" dirty="0"/>
              <a:t>Co-schedule PIM data transfer and CPU access:</a:t>
            </a:r>
            <a:endParaRPr lang="zh-CN" altLang="en-US" sz="2800" dirty="0"/>
          </a:p>
        </p:txBody>
      </p:sp>
      <p:graphicFrame>
        <p:nvGraphicFramePr>
          <p:cNvPr id="15" name="Object 14">
            <a:extLst>
              <a:ext uri="{FF2B5EF4-FFF2-40B4-BE49-F238E27FC236}">
                <a16:creationId xmlns:a16="http://schemas.microsoft.com/office/drawing/2014/main" id="{8F8B2E58-B17B-4962-860D-01BD1DAE25B7}"/>
              </a:ext>
            </a:extLst>
          </p:cNvPr>
          <p:cNvGraphicFramePr>
            <a:graphicFrameLocks noChangeAspect="1"/>
          </p:cNvGraphicFramePr>
          <p:nvPr>
            <p:extLst>
              <p:ext uri="{D42A27DB-BD31-4B8C-83A1-F6EECF244321}">
                <p14:modId xmlns:p14="http://schemas.microsoft.com/office/powerpoint/2010/main" val="1310738745"/>
              </p:ext>
            </p:extLst>
          </p:nvPr>
        </p:nvGraphicFramePr>
        <p:xfrm>
          <a:off x="290477" y="1361027"/>
          <a:ext cx="4376737" cy="4891088"/>
        </p:xfrm>
        <a:graphic>
          <a:graphicData uri="http://schemas.openxmlformats.org/presentationml/2006/ole">
            <mc:AlternateContent xmlns:mc="http://schemas.openxmlformats.org/markup-compatibility/2006">
              <mc:Choice xmlns:v="urn:schemas-microsoft-com:vml" Requires="v">
                <p:oleObj spid="_x0000_s242064" name="Visio" r:id="rId4" imgW="2727889" imgH="3047937" progId="Visio.Drawing.15">
                  <p:embed/>
                </p:oleObj>
              </mc:Choice>
              <mc:Fallback>
                <p:oleObj name="Visio" r:id="rId4" imgW="2727889" imgH="3047937" progId="Visio.Drawing.15">
                  <p:embed/>
                  <p:pic>
                    <p:nvPicPr>
                      <p:cNvPr id="0" name=""/>
                      <p:cNvPicPr/>
                      <p:nvPr/>
                    </p:nvPicPr>
                    <p:blipFill>
                      <a:blip r:embed="rId5"/>
                      <a:stretch>
                        <a:fillRect/>
                      </a:stretch>
                    </p:blipFill>
                    <p:spPr>
                      <a:xfrm>
                        <a:off x="290477" y="1361027"/>
                        <a:ext cx="4376737" cy="4891088"/>
                      </a:xfrm>
                      <a:prstGeom prst="rect">
                        <a:avLst/>
                      </a:prstGeom>
                      <a:ln>
                        <a:solidFill>
                          <a:srgbClr val="C00000"/>
                        </a:solidFill>
                      </a:ln>
                    </p:spPr>
                  </p:pic>
                </p:oleObj>
              </mc:Fallback>
            </mc:AlternateContent>
          </a:graphicData>
        </a:graphic>
      </p:graphicFrame>
      <p:sp>
        <p:nvSpPr>
          <p:cNvPr id="7" name="TextBox 6">
            <a:extLst>
              <a:ext uri="{FF2B5EF4-FFF2-40B4-BE49-F238E27FC236}">
                <a16:creationId xmlns:a16="http://schemas.microsoft.com/office/drawing/2014/main" id="{508AC00E-C9E4-4020-8E3D-168BBE5A4900}"/>
              </a:ext>
            </a:extLst>
          </p:cNvPr>
          <p:cNvSpPr txBox="1"/>
          <p:nvPr/>
        </p:nvSpPr>
        <p:spPr>
          <a:xfrm>
            <a:off x="501650" y="3068190"/>
            <a:ext cx="3709915" cy="830997"/>
          </a:xfrm>
          <a:prstGeom prst="rect">
            <a:avLst/>
          </a:prstGeom>
          <a:noFill/>
        </p:spPr>
        <p:txBody>
          <a:bodyPr wrap="square" rtlCol="0">
            <a:spAutoFit/>
          </a:bodyPr>
          <a:lstStyle/>
          <a:p>
            <a:r>
              <a:rPr lang="en-US" altLang="zh-CN" sz="2400" b="1" dirty="0">
                <a:solidFill>
                  <a:srgbClr val="C00000"/>
                </a:solidFill>
              </a:rPr>
              <a:t>CPU access:  </a:t>
            </a:r>
            <a:r>
              <a:rPr lang="en-US" altLang="zh-CN" sz="2400" dirty="0">
                <a:solidFill>
                  <a:srgbClr val="C00000"/>
                </a:solidFill>
              </a:rPr>
              <a:t>	    </a:t>
            </a:r>
          </a:p>
          <a:p>
            <a:r>
              <a:rPr lang="en-US" altLang="zh-CN" sz="2400" i="1" dirty="0">
                <a:solidFill>
                  <a:srgbClr val="C00000"/>
                </a:solidFill>
              </a:rPr>
              <a:t>	Random, Sporadic</a:t>
            </a:r>
            <a:endParaRPr lang="zh-CN" altLang="en-US" sz="2400" i="1" dirty="0">
              <a:solidFill>
                <a:srgbClr val="C00000"/>
              </a:solidFill>
            </a:endParaRPr>
          </a:p>
        </p:txBody>
      </p:sp>
      <p:sp>
        <p:nvSpPr>
          <p:cNvPr id="25" name="TextBox 24">
            <a:extLst>
              <a:ext uri="{FF2B5EF4-FFF2-40B4-BE49-F238E27FC236}">
                <a16:creationId xmlns:a16="http://schemas.microsoft.com/office/drawing/2014/main" id="{28D52284-FE9D-42EC-956A-63D428DB8BBE}"/>
              </a:ext>
            </a:extLst>
          </p:cNvPr>
          <p:cNvSpPr txBox="1"/>
          <p:nvPr/>
        </p:nvSpPr>
        <p:spPr>
          <a:xfrm>
            <a:off x="501650" y="4953131"/>
            <a:ext cx="3709915" cy="830997"/>
          </a:xfrm>
          <a:prstGeom prst="rect">
            <a:avLst/>
          </a:prstGeom>
          <a:noFill/>
        </p:spPr>
        <p:txBody>
          <a:bodyPr wrap="square" rtlCol="0">
            <a:spAutoFit/>
          </a:bodyPr>
          <a:lstStyle/>
          <a:p>
            <a:r>
              <a:rPr lang="en-US" altLang="zh-CN" sz="2400" b="1" dirty="0">
                <a:solidFill>
                  <a:srgbClr val="C00000"/>
                </a:solidFill>
              </a:rPr>
              <a:t>PIM data transfer:    </a:t>
            </a:r>
          </a:p>
          <a:p>
            <a:r>
              <a:rPr lang="en-US" altLang="zh-CN" sz="2400" dirty="0">
                <a:solidFill>
                  <a:srgbClr val="C00000"/>
                </a:solidFill>
              </a:rPr>
              <a:t>	</a:t>
            </a:r>
            <a:r>
              <a:rPr lang="en-US" altLang="zh-CN" sz="2400" i="1" dirty="0">
                <a:solidFill>
                  <a:srgbClr val="C00000"/>
                </a:solidFill>
              </a:rPr>
              <a:t>Contiguous, </a:t>
            </a:r>
            <a:r>
              <a:rPr lang="en-US" altLang="zh-CN" sz="2400" i="1" dirty="0" err="1">
                <a:solidFill>
                  <a:srgbClr val="C00000"/>
                </a:solidFill>
              </a:rPr>
              <a:t>Bursty</a:t>
            </a:r>
            <a:endParaRPr lang="zh-CN" altLang="en-US" sz="2400" i="1" dirty="0">
              <a:solidFill>
                <a:srgbClr val="C00000"/>
              </a:solidFill>
            </a:endParaRPr>
          </a:p>
        </p:txBody>
      </p:sp>
      <p:sp>
        <p:nvSpPr>
          <p:cNvPr id="27" name="TextBox 26">
            <a:extLst>
              <a:ext uri="{FF2B5EF4-FFF2-40B4-BE49-F238E27FC236}">
                <a16:creationId xmlns:a16="http://schemas.microsoft.com/office/drawing/2014/main" id="{FB2EC9A4-D917-4DD8-AB59-8C87785589DA}"/>
              </a:ext>
            </a:extLst>
          </p:cNvPr>
          <p:cNvSpPr txBox="1"/>
          <p:nvPr/>
        </p:nvSpPr>
        <p:spPr>
          <a:xfrm>
            <a:off x="290478" y="1382898"/>
            <a:ext cx="4376736" cy="461665"/>
          </a:xfrm>
          <a:prstGeom prst="rect">
            <a:avLst/>
          </a:prstGeom>
          <a:solidFill>
            <a:schemeClr val="tx2">
              <a:lumMod val="20000"/>
              <a:lumOff val="80000"/>
            </a:schemeClr>
          </a:solidFill>
        </p:spPr>
        <p:txBody>
          <a:bodyPr wrap="square" rtlCol="0">
            <a:spAutoFit/>
          </a:bodyPr>
          <a:lstStyle/>
          <a:p>
            <a:r>
              <a:rPr lang="en-US" altLang="zh-CN" sz="2400" b="1" i="1" dirty="0"/>
              <a:t>CPU Access </a:t>
            </a:r>
            <a:r>
              <a:rPr lang="en-US" altLang="zh-CN" sz="2400" b="1" i="1" dirty="0" err="1"/>
              <a:t>v.s</a:t>
            </a:r>
            <a:r>
              <a:rPr lang="en-US" altLang="zh-CN" sz="2400" b="1" i="1" dirty="0"/>
              <a:t>. PIM Transfer</a:t>
            </a:r>
            <a:endParaRPr lang="zh-CN" altLang="en-US" sz="2400" b="1" i="1" dirty="0"/>
          </a:p>
        </p:txBody>
      </p:sp>
      <p:sp>
        <p:nvSpPr>
          <p:cNvPr id="3" name="Slide Number Placeholder 2">
            <a:extLst>
              <a:ext uri="{FF2B5EF4-FFF2-40B4-BE49-F238E27FC236}">
                <a16:creationId xmlns:a16="http://schemas.microsoft.com/office/drawing/2014/main" id="{7636CA1A-3605-4533-8B1A-91E610F02928}"/>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25</a:t>
            </a:fld>
            <a:endParaRPr lang="zh-CN" altLang="en-US"/>
          </a:p>
        </p:txBody>
      </p:sp>
      <p:sp>
        <p:nvSpPr>
          <p:cNvPr id="5" name="Title 4">
            <a:extLst>
              <a:ext uri="{FF2B5EF4-FFF2-40B4-BE49-F238E27FC236}">
                <a16:creationId xmlns:a16="http://schemas.microsoft.com/office/drawing/2014/main" id="{D999E104-FE59-4329-88D1-8930E7006E44}"/>
              </a:ext>
            </a:extLst>
          </p:cNvPr>
          <p:cNvSpPr>
            <a:spLocks noGrp="1"/>
          </p:cNvSpPr>
          <p:nvPr>
            <p:ph type="title"/>
          </p:nvPr>
        </p:nvSpPr>
        <p:spPr/>
        <p:txBody>
          <a:bodyPr>
            <a:normAutofit fontScale="90000"/>
          </a:bodyPr>
          <a:lstStyle/>
          <a:p>
            <a:r>
              <a:rPr lang="en-US" altLang="zh-CN" dirty="0"/>
              <a:t>Observation 3</a:t>
            </a:r>
            <a:endParaRPr lang="zh-CN" altLang="en-US" dirty="0"/>
          </a:p>
        </p:txBody>
      </p:sp>
    </p:spTree>
    <p:extLst>
      <p:ext uri="{BB962C8B-B14F-4D97-AF65-F5344CB8AC3E}">
        <p14:creationId xmlns:p14="http://schemas.microsoft.com/office/powerpoint/2010/main" val="2994827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5611975-8EC0-41FD-AA12-C7A06E908886}"/>
              </a:ext>
            </a:extLst>
          </p:cNvPr>
          <p:cNvSpPr txBox="1"/>
          <p:nvPr/>
        </p:nvSpPr>
        <p:spPr>
          <a:xfrm>
            <a:off x="151396" y="731127"/>
            <a:ext cx="8733524" cy="523220"/>
          </a:xfrm>
          <a:prstGeom prst="rect">
            <a:avLst/>
          </a:prstGeom>
          <a:noFill/>
          <a:ln>
            <a:noFill/>
          </a:ln>
        </p:spPr>
        <p:txBody>
          <a:bodyPr wrap="square" rtlCol="0">
            <a:spAutoFit/>
          </a:bodyPr>
          <a:lstStyle>
            <a:defPPr>
              <a:defRPr lang="zh-CN"/>
            </a:defPPr>
            <a:lvl1pPr>
              <a:defRPr b="1"/>
            </a:lvl1pPr>
          </a:lstStyle>
          <a:p>
            <a:r>
              <a:rPr lang="en-US" altLang="zh-CN" sz="2800" dirty="0"/>
              <a:t>Co-schedule PIM data transfer and CPU access:</a:t>
            </a:r>
            <a:endParaRPr lang="zh-CN" altLang="en-US" sz="2800" dirty="0"/>
          </a:p>
        </p:txBody>
      </p:sp>
      <p:graphicFrame>
        <p:nvGraphicFramePr>
          <p:cNvPr id="15" name="Object 14">
            <a:extLst>
              <a:ext uri="{FF2B5EF4-FFF2-40B4-BE49-F238E27FC236}">
                <a16:creationId xmlns:a16="http://schemas.microsoft.com/office/drawing/2014/main" id="{8F8B2E58-B17B-4962-860D-01BD1DAE25B7}"/>
              </a:ext>
            </a:extLst>
          </p:cNvPr>
          <p:cNvGraphicFramePr>
            <a:graphicFrameLocks noChangeAspect="1"/>
          </p:cNvGraphicFramePr>
          <p:nvPr/>
        </p:nvGraphicFramePr>
        <p:xfrm>
          <a:off x="290477" y="1361027"/>
          <a:ext cx="4376737" cy="4891088"/>
        </p:xfrm>
        <a:graphic>
          <a:graphicData uri="http://schemas.openxmlformats.org/presentationml/2006/ole">
            <mc:AlternateContent xmlns:mc="http://schemas.openxmlformats.org/markup-compatibility/2006">
              <mc:Choice xmlns:v="urn:schemas-microsoft-com:vml" Requires="v">
                <p:oleObj spid="_x0000_s340473" name="Visio" r:id="rId4" imgW="2727889" imgH="3047937" progId="Visio.Drawing.15">
                  <p:embed/>
                </p:oleObj>
              </mc:Choice>
              <mc:Fallback>
                <p:oleObj name="Visio" r:id="rId4" imgW="2727889" imgH="3047937" progId="Visio.Drawing.15">
                  <p:embed/>
                  <p:pic>
                    <p:nvPicPr>
                      <p:cNvPr id="15" name="Object 14">
                        <a:extLst>
                          <a:ext uri="{FF2B5EF4-FFF2-40B4-BE49-F238E27FC236}">
                            <a16:creationId xmlns:a16="http://schemas.microsoft.com/office/drawing/2014/main" id="{8F8B2E58-B17B-4962-860D-01BD1DAE25B7}"/>
                          </a:ext>
                        </a:extLst>
                      </p:cNvPr>
                      <p:cNvPicPr/>
                      <p:nvPr/>
                    </p:nvPicPr>
                    <p:blipFill>
                      <a:blip r:embed="rId5"/>
                      <a:stretch>
                        <a:fillRect/>
                      </a:stretch>
                    </p:blipFill>
                    <p:spPr>
                      <a:xfrm>
                        <a:off x="290477" y="1361027"/>
                        <a:ext cx="4376737" cy="4891088"/>
                      </a:xfrm>
                      <a:prstGeom prst="rect">
                        <a:avLst/>
                      </a:prstGeom>
                      <a:ln>
                        <a:solidFill>
                          <a:srgbClr val="C00000"/>
                        </a:solidFill>
                      </a:ln>
                    </p:spPr>
                  </p:pic>
                </p:oleObj>
              </mc:Fallback>
            </mc:AlternateContent>
          </a:graphicData>
        </a:graphic>
      </p:graphicFrame>
      <p:graphicFrame>
        <p:nvGraphicFramePr>
          <p:cNvPr id="18" name="Object 17">
            <a:extLst>
              <a:ext uri="{FF2B5EF4-FFF2-40B4-BE49-F238E27FC236}">
                <a16:creationId xmlns:a16="http://schemas.microsoft.com/office/drawing/2014/main" id="{7CDFE69D-8A24-42E5-9597-40A46734FFD8}"/>
              </a:ext>
            </a:extLst>
          </p:cNvPr>
          <p:cNvGraphicFramePr>
            <a:graphicFrameLocks noChangeAspect="1"/>
          </p:cNvGraphicFramePr>
          <p:nvPr>
            <p:extLst>
              <p:ext uri="{D42A27DB-BD31-4B8C-83A1-F6EECF244321}">
                <p14:modId xmlns:p14="http://schemas.microsoft.com/office/powerpoint/2010/main" val="4059904508"/>
              </p:ext>
            </p:extLst>
          </p:nvPr>
        </p:nvGraphicFramePr>
        <p:xfrm>
          <a:off x="5122863" y="1613731"/>
          <a:ext cx="6567487" cy="1835150"/>
        </p:xfrm>
        <a:graphic>
          <a:graphicData uri="http://schemas.openxmlformats.org/presentationml/2006/ole">
            <mc:AlternateContent xmlns:mc="http://schemas.openxmlformats.org/markup-compatibility/2006">
              <mc:Choice xmlns:v="urn:schemas-microsoft-com:vml" Requires="v">
                <p:oleObj spid="_x0000_s340474" name="Visio" r:id="rId6" imgW="4091834" imgH="1142763" progId="Visio.Drawing.15">
                  <p:embed/>
                </p:oleObj>
              </mc:Choice>
              <mc:Fallback>
                <p:oleObj name="Visio" r:id="rId6" imgW="4091834" imgH="1142763" progId="Visio.Drawing.15">
                  <p:embed/>
                  <p:pic>
                    <p:nvPicPr>
                      <p:cNvPr id="18" name="Object 17">
                        <a:extLst>
                          <a:ext uri="{FF2B5EF4-FFF2-40B4-BE49-F238E27FC236}">
                            <a16:creationId xmlns:a16="http://schemas.microsoft.com/office/drawing/2014/main" id="{7CDFE69D-8A24-42E5-9597-40A46734FFD8}"/>
                          </a:ext>
                        </a:extLst>
                      </p:cNvPr>
                      <p:cNvPicPr/>
                      <p:nvPr/>
                    </p:nvPicPr>
                    <p:blipFill>
                      <a:blip r:embed="rId7"/>
                      <a:stretch>
                        <a:fillRect/>
                      </a:stretch>
                    </p:blipFill>
                    <p:spPr>
                      <a:xfrm>
                        <a:off x="5122863" y="1613731"/>
                        <a:ext cx="6567487" cy="1835150"/>
                      </a:xfrm>
                      <a:prstGeom prst="rect">
                        <a:avLst/>
                      </a:prstGeom>
                      <a:ln>
                        <a:solidFill>
                          <a:srgbClr val="C00000"/>
                        </a:solidFill>
                      </a:ln>
                    </p:spPr>
                  </p:pic>
                </p:oleObj>
              </mc:Fallback>
            </mc:AlternateContent>
          </a:graphicData>
        </a:graphic>
      </p:graphicFrame>
      <p:graphicFrame>
        <p:nvGraphicFramePr>
          <p:cNvPr id="20" name="Object 19">
            <a:extLst>
              <a:ext uri="{FF2B5EF4-FFF2-40B4-BE49-F238E27FC236}">
                <a16:creationId xmlns:a16="http://schemas.microsoft.com/office/drawing/2014/main" id="{1DCFDD37-894E-4FCD-B516-549D6B89D8C9}"/>
              </a:ext>
            </a:extLst>
          </p:cNvPr>
          <p:cNvGraphicFramePr>
            <a:graphicFrameLocks noChangeAspect="1"/>
          </p:cNvGraphicFramePr>
          <p:nvPr>
            <p:extLst>
              <p:ext uri="{D42A27DB-BD31-4B8C-83A1-F6EECF244321}">
                <p14:modId xmlns:p14="http://schemas.microsoft.com/office/powerpoint/2010/main" val="1022396872"/>
              </p:ext>
            </p:extLst>
          </p:nvPr>
        </p:nvGraphicFramePr>
        <p:xfrm>
          <a:off x="5122863" y="3947036"/>
          <a:ext cx="6567487" cy="2236788"/>
        </p:xfrm>
        <a:graphic>
          <a:graphicData uri="http://schemas.openxmlformats.org/presentationml/2006/ole">
            <mc:AlternateContent xmlns:mc="http://schemas.openxmlformats.org/markup-compatibility/2006">
              <mc:Choice xmlns:v="urn:schemas-microsoft-com:vml" Requires="v">
                <p:oleObj spid="_x0000_s340475" name="Visio" r:id="rId8" imgW="4091834" imgH="1394342" progId="Visio.Drawing.15">
                  <p:embed/>
                </p:oleObj>
              </mc:Choice>
              <mc:Fallback>
                <p:oleObj name="Visio" r:id="rId8" imgW="4091834" imgH="1394342" progId="Visio.Drawing.15">
                  <p:embed/>
                  <p:pic>
                    <p:nvPicPr>
                      <p:cNvPr id="20" name="Object 19">
                        <a:extLst>
                          <a:ext uri="{FF2B5EF4-FFF2-40B4-BE49-F238E27FC236}">
                            <a16:creationId xmlns:a16="http://schemas.microsoft.com/office/drawing/2014/main" id="{1DCFDD37-894E-4FCD-B516-549D6B89D8C9}"/>
                          </a:ext>
                        </a:extLst>
                      </p:cNvPr>
                      <p:cNvPicPr/>
                      <p:nvPr/>
                    </p:nvPicPr>
                    <p:blipFill>
                      <a:blip r:embed="rId9"/>
                      <a:stretch>
                        <a:fillRect/>
                      </a:stretch>
                    </p:blipFill>
                    <p:spPr>
                      <a:xfrm>
                        <a:off x="5122863" y="3947036"/>
                        <a:ext cx="6567487" cy="2236788"/>
                      </a:xfrm>
                      <a:prstGeom prst="rect">
                        <a:avLst/>
                      </a:prstGeom>
                      <a:ln>
                        <a:solidFill>
                          <a:srgbClr val="C00000"/>
                        </a:solidFill>
                      </a:ln>
                    </p:spPr>
                  </p:pic>
                </p:oleObj>
              </mc:Fallback>
            </mc:AlternateContent>
          </a:graphicData>
        </a:graphic>
      </p:graphicFrame>
      <p:sp>
        <p:nvSpPr>
          <p:cNvPr id="21" name="TextBox 20">
            <a:extLst>
              <a:ext uri="{FF2B5EF4-FFF2-40B4-BE49-F238E27FC236}">
                <a16:creationId xmlns:a16="http://schemas.microsoft.com/office/drawing/2014/main" id="{01F4C391-19AE-4AF2-9631-8B0C3227127B}"/>
              </a:ext>
            </a:extLst>
          </p:cNvPr>
          <p:cNvSpPr txBox="1"/>
          <p:nvPr/>
        </p:nvSpPr>
        <p:spPr>
          <a:xfrm>
            <a:off x="5030266" y="3483689"/>
            <a:ext cx="3854654" cy="461665"/>
          </a:xfrm>
          <a:prstGeom prst="rect">
            <a:avLst/>
          </a:prstGeom>
          <a:solidFill>
            <a:schemeClr val="tx2">
              <a:lumMod val="20000"/>
              <a:lumOff val="80000"/>
            </a:schemeClr>
          </a:solidFill>
        </p:spPr>
        <p:txBody>
          <a:bodyPr wrap="square" rtlCol="0">
            <a:spAutoFit/>
          </a:bodyPr>
          <a:lstStyle/>
          <a:p>
            <a:r>
              <a:rPr lang="en-US" altLang="zh-CN" sz="2400" i="1" dirty="0"/>
              <a:t>Co-schedule</a:t>
            </a:r>
            <a:r>
              <a:rPr lang="en-US" altLang="zh-CN" sz="2400" b="1" i="1" dirty="0"/>
              <a:t> CPU &amp; PIM</a:t>
            </a:r>
            <a:endParaRPr lang="zh-CN" altLang="en-US" sz="2400" b="1" i="1" dirty="0"/>
          </a:p>
        </p:txBody>
      </p:sp>
      <p:sp>
        <p:nvSpPr>
          <p:cNvPr id="24" name="TextBox 23">
            <a:extLst>
              <a:ext uri="{FF2B5EF4-FFF2-40B4-BE49-F238E27FC236}">
                <a16:creationId xmlns:a16="http://schemas.microsoft.com/office/drawing/2014/main" id="{24F30394-7037-47D2-AF5E-C63CC14C3763}"/>
              </a:ext>
            </a:extLst>
          </p:cNvPr>
          <p:cNvSpPr txBox="1"/>
          <p:nvPr/>
        </p:nvSpPr>
        <p:spPr>
          <a:xfrm>
            <a:off x="5030266" y="1151225"/>
            <a:ext cx="3037135" cy="461665"/>
          </a:xfrm>
          <a:prstGeom prst="rect">
            <a:avLst/>
          </a:prstGeom>
          <a:solidFill>
            <a:schemeClr val="tx2">
              <a:lumMod val="20000"/>
              <a:lumOff val="80000"/>
            </a:schemeClr>
          </a:solidFill>
        </p:spPr>
        <p:txBody>
          <a:bodyPr wrap="square" rtlCol="0">
            <a:spAutoFit/>
          </a:bodyPr>
          <a:lstStyle/>
          <a:p>
            <a:r>
              <a:rPr lang="en-US" altLang="zh-CN" sz="2400" i="1" dirty="0"/>
              <a:t>Only</a:t>
            </a:r>
            <a:r>
              <a:rPr lang="en-US" altLang="zh-CN" sz="2400" b="1" i="1" dirty="0"/>
              <a:t> CPU</a:t>
            </a:r>
            <a:endParaRPr lang="zh-CN" altLang="en-US" sz="2400" b="1" i="1" dirty="0"/>
          </a:p>
        </p:txBody>
      </p:sp>
      <p:sp>
        <p:nvSpPr>
          <p:cNvPr id="7" name="TextBox 6">
            <a:extLst>
              <a:ext uri="{FF2B5EF4-FFF2-40B4-BE49-F238E27FC236}">
                <a16:creationId xmlns:a16="http://schemas.microsoft.com/office/drawing/2014/main" id="{508AC00E-C9E4-4020-8E3D-168BBE5A4900}"/>
              </a:ext>
            </a:extLst>
          </p:cNvPr>
          <p:cNvSpPr txBox="1"/>
          <p:nvPr/>
        </p:nvSpPr>
        <p:spPr>
          <a:xfrm>
            <a:off x="501650" y="3068190"/>
            <a:ext cx="3709915" cy="830997"/>
          </a:xfrm>
          <a:prstGeom prst="rect">
            <a:avLst/>
          </a:prstGeom>
          <a:noFill/>
        </p:spPr>
        <p:txBody>
          <a:bodyPr wrap="square" rtlCol="0">
            <a:spAutoFit/>
          </a:bodyPr>
          <a:lstStyle/>
          <a:p>
            <a:r>
              <a:rPr lang="en-US" altLang="zh-CN" sz="2400" b="1" dirty="0"/>
              <a:t>CPU access:  </a:t>
            </a:r>
            <a:r>
              <a:rPr lang="en-US" altLang="zh-CN" sz="2400" dirty="0"/>
              <a:t>	    </a:t>
            </a:r>
          </a:p>
          <a:p>
            <a:r>
              <a:rPr lang="en-US" altLang="zh-CN" sz="2400" i="1" dirty="0"/>
              <a:t>	Random, Sporadic</a:t>
            </a:r>
            <a:endParaRPr lang="zh-CN" altLang="en-US" sz="2400" i="1" dirty="0"/>
          </a:p>
        </p:txBody>
      </p:sp>
      <p:sp>
        <p:nvSpPr>
          <p:cNvPr id="25" name="TextBox 24">
            <a:extLst>
              <a:ext uri="{FF2B5EF4-FFF2-40B4-BE49-F238E27FC236}">
                <a16:creationId xmlns:a16="http://schemas.microsoft.com/office/drawing/2014/main" id="{28D52284-FE9D-42EC-956A-63D428DB8BBE}"/>
              </a:ext>
            </a:extLst>
          </p:cNvPr>
          <p:cNvSpPr txBox="1"/>
          <p:nvPr/>
        </p:nvSpPr>
        <p:spPr>
          <a:xfrm>
            <a:off x="501650" y="4953131"/>
            <a:ext cx="3709915" cy="830997"/>
          </a:xfrm>
          <a:prstGeom prst="rect">
            <a:avLst/>
          </a:prstGeom>
          <a:noFill/>
        </p:spPr>
        <p:txBody>
          <a:bodyPr wrap="square" rtlCol="0">
            <a:spAutoFit/>
          </a:bodyPr>
          <a:lstStyle/>
          <a:p>
            <a:r>
              <a:rPr lang="en-US" altLang="zh-CN" sz="2400" b="1" dirty="0"/>
              <a:t>PIM data transfer:    </a:t>
            </a:r>
          </a:p>
          <a:p>
            <a:r>
              <a:rPr lang="en-US" altLang="zh-CN" sz="2400" dirty="0"/>
              <a:t>	</a:t>
            </a:r>
            <a:r>
              <a:rPr lang="en-US" altLang="zh-CN" sz="2400" i="1" dirty="0"/>
              <a:t>Contiguous, </a:t>
            </a:r>
            <a:r>
              <a:rPr lang="en-US" altLang="zh-CN" sz="2400" i="1" dirty="0" err="1"/>
              <a:t>Bursty</a:t>
            </a:r>
            <a:endParaRPr lang="zh-CN" altLang="en-US" sz="2400" i="1" dirty="0"/>
          </a:p>
        </p:txBody>
      </p:sp>
      <p:sp>
        <p:nvSpPr>
          <p:cNvPr id="27" name="TextBox 26">
            <a:extLst>
              <a:ext uri="{FF2B5EF4-FFF2-40B4-BE49-F238E27FC236}">
                <a16:creationId xmlns:a16="http://schemas.microsoft.com/office/drawing/2014/main" id="{FB2EC9A4-D917-4DD8-AB59-8C87785589DA}"/>
              </a:ext>
            </a:extLst>
          </p:cNvPr>
          <p:cNvSpPr txBox="1"/>
          <p:nvPr/>
        </p:nvSpPr>
        <p:spPr>
          <a:xfrm>
            <a:off x="290478" y="1382898"/>
            <a:ext cx="4376736" cy="461665"/>
          </a:xfrm>
          <a:prstGeom prst="rect">
            <a:avLst/>
          </a:prstGeom>
          <a:solidFill>
            <a:schemeClr val="tx2">
              <a:lumMod val="20000"/>
              <a:lumOff val="80000"/>
            </a:schemeClr>
          </a:solidFill>
        </p:spPr>
        <p:txBody>
          <a:bodyPr wrap="square" rtlCol="0">
            <a:spAutoFit/>
          </a:bodyPr>
          <a:lstStyle/>
          <a:p>
            <a:r>
              <a:rPr lang="en-US" altLang="zh-CN" sz="2400" b="1" i="1" dirty="0"/>
              <a:t>CPU Access </a:t>
            </a:r>
            <a:r>
              <a:rPr lang="en-US" altLang="zh-CN" sz="2400" b="1" i="1" dirty="0" err="1"/>
              <a:t>v.s</a:t>
            </a:r>
            <a:r>
              <a:rPr lang="en-US" altLang="zh-CN" sz="2400" b="1" i="1" dirty="0"/>
              <a:t>. PIM Transfer</a:t>
            </a:r>
            <a:endParaRPr lang="zh-CN" altLang="en-US" sz="2400" b="1" i="1" dirty="0"/>
          </a:p>
        </p:txBody>
      </p:sp>
      <p:sp>
        <p:nvSpPr>
          <p:cNvPr id="28" name="TextBox 27">
            <a:extLst>
              <a:ext uri="{FF2B5EF4-FFF2-40B4-BE49-F238E27FC236}">
                <a16:creationId xmlns:a16="http://schemas.microsoft.com/office/drawing/2014/main" id="{59FBD52D-E009-4820-BD6E-2D2FD38DBECC}"/>
              </a:ext>
            </a:extLst>
          </p:cNvPr>
          <p:cNvSpPr txBox="1"/>
          <p:nvPr/>
        </p:nvSpPr>
        <p:spPr>
          <a:xfrm>
            <a:off x="8159998" y="674176"/>
            <a:ext cx="3969403" cy="830997"/>
          </a:xfrm>
          <a:prstGeom prst="rect">
            <a:avLst/>
          </a:prstGeom>
          <a:noFill/>
          <a:ln>
            <a:solidFill>
              <a:schemeClr val="tx1"/>
            </a:solidFill>
          </a:ln>
        </p:spPr>
        <p:txBody>
          <a:bodyPr wrap="square" rtlCol="0">
            <a:spAutoFit/>
          </a:bodyPr>
          <a:lstStyle/>
          <a:p>
            <a:r>
              <a:rPr lang="en-US" altLang="zh-CN" sz="1600" dirty="0"/>
              <a:t> </a:t>
            </a:r>
            <a:r>
              <a:rPr lang="en-US" altLang="zh-CN" sz="1600" b="1" dirty="0"/>
              <a:t>FR-FCFS: </a:t>
            </a:r>
          </a:p>
          <a:p>
            <a:r>
              <a:rPr lang="en-US" altLang="zh-CN" sz="1600" b="1" dirty="0"/>
              <a:t>    </a:t>
            </a:r>
            <a:r>
              <a:rPr lang="en-US" altLang="zh-CN" sz="1600" dirty="0"/>
              <a:t>(First-ready, First-Come First-Serve)</a:t>
            </a:r>
          </a:p>
          <a:p>
            <a:r>
              <a:rPr lang="en-US" altLang="zh-CN" sz="1600" dirty="0"/>
              <a:t>A conventional memory scheduling policy</a:t>
            </a:r>
          </a:p>
        </p:txBody>
      </p:sp>
      <p:sp>
        <p:nvSpPr>
          <p:cNvPr id="30" name="TextBox 29">
            <a:extLst>
              <a:ext uri="{FF2B5EF4-FFF2-40B4-BE49-F238E27FC236}">
                <a16:creationId xmlns:a16="http://schemas.microsoft.com/office/drawing/2014/main" id="{8FB92F24-65B1-4C75-B2D3-EE7A4C268DF9}"/>
              </a:ext>
            </a:extLst>
          </p:cNvPr>
          <p:cNvSpPr txBox="1"/>
          <p:nvPr/>
        </p:nvSpPr>
        <p:spPr>
          <a:xfrm>
            <a:off x="9236086" y="4507468"/>
            <a:ext cx="1817225" cy="369332"/>
          </a:xfrm>
          <a:prstGeom prst="rect">
            <a:avLst/>
          </a:prstGeom>
          <a:noFill/>
        </p:spPr>
        <p:txBody>
          <a:bodyPr wrap="square" rtlCol="0">
            <a:spAutoFit/>
          </a:bodyPr>
          <a:lstStyle/>
          <a:p>
            <a:r>
              <a:rPr lang="en-US" altLang="zh-CN" dirty="0"/>
              <a:t>Always Row Hit!</a:t>
            </a:r>
            <a:endParaRPr lang="zh-CN" altLang="en-US" dirty="0"/>
          </a:p>
        </p:txBody>
      </p:sp>
      <p:cxnSp>
        <p:nvCxnSpPr>
          <p:cNvPr id="32" name="Straight Arrow Connector 31">
            <a:extLst>
              <a:ext uri="{FF2B5EF4-FFF2-40B4-BE49-F238E27FC236}">
                <a16:creationId xmlns:a16="http://schemas.microsoft.com/office/drawing/2014/main" id="{FDDA72C5-924E-4A28-8D6D-1F51E59CF434}"/>
              </a:ext>
            </a:extLst>
          </p:cNvPr>
          <p:cNvCxnSpPr/>
          <p:nvPr/>
        </p:nvCxnSpPr>
        <p:spPr>
          <a:xfrm>
            <a:off x="944301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D7A4172-9566-42EC-93E0-F7DDA4E09EE8}"/>
              </a:ext>
            </a:extLst>
          </p:cNvPr>
          <p:cNvCxnSpPr/>
          <p:nvPr/>
        </p:nvCxnSpPr>
        <p:spPr>
          <a:xfrm>
            <a:off x="1009071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4DCD0D5-2849-452E-8001-505E7EF5ADDC}"/>
              </a:ext>
            </a:extLst>
          </p:cNvPr>
          <p:cNvCxnSpPr/>
          <p:nvPr/>
        </p:nvCxnSpPr>
        <p:spPr>
          <a:xfrm>
            <a:off x="1041075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4F976E6-2221-4BA8-8FCD-57F1FAC40B59}"/>
              </a:ext>
            </a:extLst>
          </p:cNvPr>
          <p:cNvCxnSpPr/>
          <p:nvPr/>
        </p:nvCxnSpPr>
        <p:spPr>
          <a:xfrm>
            <a:off x="1070793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E7989D3B-583E-47B4-9FDA-90E53C063646}"/>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26</a:t>
            </a:fld>
            <a:endParaRPr lang="zh-CN" altLang="en-US"/>
          </a:p>
        </p:txBody>
      </p:sp>
      <p:cxnSp>
        <p:nvCxnSpPr>
          <p:cNvPr id="5" name="Straight Connector 4">
            <a:extLst>
              <a:ext uri="{FF2B5EF4-FFF2-40B4-BE49-F238E27FC236}">
                <a16:creationId xmlns:a16="http://schemas.microsoft.com/office/drawing/2014/main" id="{01C2B723-143D-4772-A8AE-492903E37554}"/>
              </a:ext>
            </a:extLst>
          </p:cNvPr>
          <p:cNvCxnSpPr/>
          <p:nvPr/>
        </p:nvCxnSpPr>
        <p:spPr>
          <a:xfrm>
            <a:off x="8964706" y="2770094"/>
            <a:ext cx="0" cy="3290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F052EDA-8CB8-4948-A90B-751C9A9EB5F6}"/>
              </a:ext>
            </a:extLst>
          </p:cNvPr>
          <p:cNvCxnSpPr>
            <a:cxnSpLocks/>
          </p:cNvCxnSpPr>
          <p:nvPr/>
        </p:nvCxnSpPr>
        <p:spPr>
          <a:xfrm>
            <a:off x="10945906" y="5100918"/>
            <a:ext cx="0" cy="9592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687D453-F473-4BF4-8AFD-D3F99D281750}"/>
              </a:ext>
            </a:extLst>
          </p:cNvPr>
          <p:cNvCxnSpPr/>
          <p:nvPr/>
        </p:nvCxnSpPr>
        <p:spPr>
          <a:xfrm>
            <a:off x="9027459" y="5784128"/>
            <a:ext cx="1828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194A4D5-BDB3-4573-9712-5BD22E65B4DD}"/>
              </a:ext>
            </a:extLst>
          </p:cNvPr>
          <p:cNvSpPr txBox="1"/>
          <p:nvPr/>
        </p:nvSpPr>
        <p:spPr>
          <a:xfrm>
            <a:off x="9236086" y="5784128"/>
            <a:ext cx="1709819" cy="369332"/>
          </a:xfrm>
          <a:prstGeom prst="rect">
            <a:avLst/>
          </a:prstGeom>
          <a:noFill/>
        </p:spPr>
        <p:txBody>
          <a:bodyPr wrap="square" rtlCol="0">
            <a:spAutoFit/>
          </a:bodyPr>
          <a:lstStyle/>
          <a:p>
            <a:r>
              <a:rPr lang="en-US" altLang="zh-CN" b="1" dirty="0">
                <a:solidFill>
                  <a:srgbClr val="C00000"/>
                </a:solidFill>
              </a:rPr>
              <a:t>Starved!</a:t>
            </a:r>
            <a:endParaRPr lang="zh-CN" altLang="en-US" b="1" dirty="0">
              <a:solidFill>
                <a:srgbClr val="C00000"/>
              </a:solidFill>
            </a:endParaRPr>
          </a:p>
        </p:txBody>
      </p:sp>
      <p:sp>
        <p:nvSpPr>
          <p:cNvPr id="8" name="Title 7">
            <a:extLst>
              <a:ext uri="{FF2B5EF4-FFF2-40B4-BE49-F238E27FC236}">
                <a16:creationId xmlns:a16="http://schemas.microsoft.com/office/drawing/2014/main" id="{1FDFCABF-5AEA-4442-9934-16BB36046D11}"/>
              </a:ext>
            </a:extLst>
          </p:cNvPr>
          <p:cNvSpPr>
            <a:spLocks noGrp="1"/>
          </p:cNvSpPr>
          <p:nvPr>
            <p:ph type="title"/>
          </p:nvPr>
        </p:nvSpPr>
        <p:spPr/>
        <p:txBody>
          <a:bodyPr>
            <a:normAutofit fontScale="90000"/>
          </a:bodyPr>
          <a:lstStyle/>
          <a:p>
            <a:r>
              <a:rPr lang="en-US" altLang="zh-CN" dirty="0"/>
              <a:t>Observation 3</a:t>
            </a:r>
            <a:endParaRPr lang="zh-CN" altLang="en-US" dirty="0"/>
          </a:p>
        </p:txBody>
      </p:sp>
    </p:spTree>
    <p:extLst>
      <p:ext uri="{BB962C8B-B14F-4D97-AF65-F5344CB8AC3E}">
        <p14:creationId xmlns:p14="http://schemas.microsoft.com/office/powerpoint/2010/main" val="982984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5611975-8EC0-41FD-AA12-C7A06E908886}"/>
              </a:ext>
            </a:extLst>
          </p:cNvPr>
          <p:cNvSpPr txBox="1"/>
          <p:nvPr/>
        </p:nvSpPr>
        <p:spPr>
          <a:xfrm>
            <a:off x="151396" y="731127"/>
            <a:ext cx="8733524" cy="523220"/>
          </a:xfrm>
          <a:prstGeom prst="rect">
            <a:avLst/>
          </a:prstGeom>
          <a:noFill/>
          <a:ln>
            <a:noFill/>
          </a:ln>
        </p:spPr>
        <p:txBody>
          <a:bodyPr wrap="square" rtlCol="0">
            <a:spAutoFit/>
          </a:bodyPr>
          <a:lstStyle>
            <a:defPPr>
              <a:defRPr lang="zh-CN"/>
            </a:defPPr>
            <a:lvl1pPr>
              <a:defRPr b="1"/>
            </a:lvl1pPr>
          </a:lstStyle>
          <a:p>
            <a:r>
              <a:rPr lang="en-US" altLang="zh-CN" sz="2800" dirty="0"/>
              <a:t>Co-schedule PIM data transfer and CPU access:</a:t>
            </a:r>
            <a:endParaRPr lang="zh-CN" altLang="en-US" sz="2800" dirty="0"/>
          </a:p>
        </p:txBody>
      </p:sp>
      <p:graphicFrame>
        <p:nvGraphicFramePr>
          <p:cNvPr id="15" name="Object 14">
            <a:extLst>
              <a:ext uri="{FF2B5EF4-FFF2-40B4-BE49-F238E27FC236}">
                <a16:creationId xmlns:a16="http://schemas.microsoft.com/office/drawing/2014/main" id="{8F8B2E58-B17B-4962-860D-01BD1DAE25B7}"/>
              </a:ext>
            </a:extLst>
          </p:cNvPr>
          <p:cNvGraphicFramePr>
            <a:graphicFrameLocks noChangeAspect="1"/>
          </p:cNvGraphicFramePr>
          <p:nvPr/>
        </p:nvGraphicFramePr>
        <p:xfrm>
          <a:off x="290477" y="1361027"/>
          <a:ext cx="4376737" cy="4891088"/>
        </p:xfrm>
        <a:graphic>
          <a:graphicData uri="http://schemas.openxmlformats.org/presentationml/2006/ole">
            <mc:AlternateContent xmlns:mc="http://schemas.openxmlformats.org/markup-compatibility/2006">
              <mc:Choice xmlns:v="urn:schemas-microsoft-com:vml" Requires="v">
                <p:oleObj spid="_x0000_s344522" name="Visio" r:id="rId4" imgW="2727889" imgH="3047937" progId="Visio.Drawing.15">
                  <p:embed/>
                </p:oleObj>
              </mc:Choice>
              <mc:Fallback>
                <p:oleObj name="Visio" r:id="rId4" imgW="2727889" imgH="3047937" progId="Visio.Drawing.15">
                  <p:embed/>
                  <p:pic>
                    <p:nvPicPr>
                      <p:cNvPr id="15" name="Object 14">
                        <a:extLst>
                          <a:ext uri="{FF2B5EF4-FFF2-40B4-BE49-F238E27FC236}">
                            <a16:creationId xmlns:a16="http://schemas.microsoft.com/office/drawing/2014/main" id="{8F8B2E58-B17B-4962-860D-01BD1DAE25B7}"/>
                          </a:ext>
                        </a:extLst>
                      </p:cNvPr>
                      <p:cNvPicPr/>
                      <p:nvPr/>
                    </p:nvPicPr>
                    <p:blipFill>
                      <a:blip r:embed="rId5"/>
                      <a:stretch>
                        <a:fillRect/>
                      </a:stretch>
                    </p:blipFill>
                    <p:spPr>
                      <a:xfrm>
                        <a:off x="290477" y="1361027"/>
                        <a:ext cx="4376737" cy="4891088"/>
                      </a:xfrm>
                      <a:prstGeom prst="rect">
                        <a:avLst/>
                      </a:prstGeom>
                      <a:ln>
                        <a:solidFill>
                          <a:srgbClr val="C00000"/>
                        </a:solidFill>
                      </a:ln>
                    </p:spPr>
                  </p:pic>
                </p:oleObj>
              </mc:Fallback>
            </mc:AlternateContent>
          </a:graphicData>
        </a:graphic>
      </p:graphicFrame>
      <p:graphicFrame>
        <p:nvGraphicFramePr>
          <p:cNvPr id="18" name="Object 17">
            <a:extLst>
              <a:ext uri="{FF2B5EF4-FFF2-40B4-BE49-F238E27FC236}">
                <a16:creationId xmlns:a16="http://schemas.microsoft.com/office/drawing/2014/main" id="{7CDFE69D-8A24-42E5-9597-40A46734FFD8}"/>
              </a:ext>
            </a:extLst>
          </p:cNvPr>
          <p:cNvGraphicFramePr>
            <a:graphicFrameLocks noChangeAspect="1"/>
          </p:cNvGraphicFramePr>
          <p:nvPr/>
        </p:nvGraphicFramePr>
        <p:xfrm>
          <a:off x="5122863" y="1613731"/>
          <a:ext cx="6567487" cy="1835150"/>
        </p:xfrm>
        <a:graphic>
          <a:graphicData uri="http://schemas.openxmlformats.org/presentationml/2006/ole">
            <mc:AlternateContent xmlns:mc="http://schemas.openxmlformats.org/markup-compatibility/2006">
              <mc:Choice xmlns:v="urn:schemas-microsoft-com:vml" Requires="v">
                <p:oleObj spid="_x0000_s344523" name="Visio" r:id="rId6" imgW="4091834" imgH="1142763" progId="Visio.Drawing.15">
                  <p:embed/>
                </p:oleObj>
              </mc:Choice>
              <mc:Fallback>
                <p:oleObj name="Visio" r:id="rId6" imgW="4091834" imgH="1142763" progId="Visio.Drawing.15">
                  <p:embed/>
                  <p:pic>
                    <p:nvPicPr>
                      <p:cNvPr id="18" name="Object 17">
                        <a:extLst>
                          <a:ext uri="{FF2B5EF4-FFF2-40B4-BE49-F238E27FC236}">
                            <a16:creationId xmlns:a16="http://schemas.microsoft.com/office/drawing/2014/main" id="{7CDFE69D-8A24-42E5-9597-40A46734FFD8}"/>
                          </a:ext>
                        </a:extLst>
                      </p:cNvPr>
                      <p:cNvPicPr/>
                      <p:nvPr/>
                    </p:nvPicPr>
                    <p:blipFill>
                      <a:blip r:embed="rId7"/>
                      <a:stretch>
                        <a:fillRect/>
                      </a:stretch>
                    </p:blipFill>
                    <p:spPr>
                      <a:xfrm>
                        <a:off x="5122863" y="1613731"/>
                        <a:ext cx="6567487" cy="1835150"/>
                      </a:xfrm>
                      <a:prstGeom prst="rect">
                        <a:avLst/>
                      </a:prstGeom>
                      <a:ln>
                        <a:solidFill>
                          <a:srgbClr val="C00000"/>
                        </a:solidFill>
                      </a:ln>
                    </p:spPr>
                  </p:pic>
                </p:oleObj>
              </mc:Fallback>
            </mc:AlternateContent>
          </a:graphicData>
        </a:graphic>
      </p:graphicFrame>
      <p:graphicFrame>
        <p:nvGraphicFramePr>
          <p:cNvPr id="20" name="Object 19">
            <a:extLst>
              <a:ext uri="{FF2B5EF4-FFF2-40B4-BE49-F238E27FC236}">
                <a16:creationId xmlns:a16="http://schemas.microsoft.com/office/drawing/2014/main" id="{1DCFDD37-894E-4FCD-B516-549D6B89D8C9}"/>
              </a:ext>
            </a:extLst>
          </p:cNvPr>
          <p:cNvGraphicFramePr>
            <a:graphicFrameLocks noChangeAspect="1"/>
          </p:cNvGraphicFramePr>
          <p:nvPr/>
        </p:nvGraphicFramePr>
        <p:xfrm>
          <a:off x="5122863" y="3947036"/>
          <a:ext cx="6567487" cy="2236788"/>
        </p:xfrm>
        <a:graphic>
          <a:graphicData uri="http://schemas.openxmlformats.org/presentationml/2006/ole">
            <mc:AlternateContent xmlns:mc="http://schemas.openxmlformats.org/markup-compatibility/2006">
              <mc:Choice xmlns:v="urn:schemas-microsoft-com:vml" Requires="v">
                <p:oleObj spid="_x0000_s344524" name="Visio" r:id="rId8" imgW="4091834" imgH="1394342" progId="Visio.Drawing.15">
                  <p:embed/>
                </p:oleObj>
              </mc:Choice>
              <mc:Fallback>
                <p:oleObj name="Visio" r:id="rId8" imgW="4091834" imgH="1394342" progId="Visio.Drawing.15">
                  <p:embed/>
                  <p:pic>
                    <p:nvPicPr>
                      <p:cNvPr id="20" name="Object 19">
                        <a:extLst>
                          <a:ext uri="{FF2B5EF4-FFF2-40B4-BE49-F238E27FC236}">
                            <a16:creationId xmlns:a16="http://schemas.microsoft.com/office/drawing/2014/main" id="{1DCFDD37-894E-4FCD-B516-549D6B89D8C9}"/>
                          </a:ext>
                        </a:extLst>
                      </p:cNvPr>
                      <p:cNvPicPr/>
                      <p:nvPr/>
                    </p:nvPicPr>
                    <p:blipFill>
                      <a:blip r:embed="rId9"/>
                      <a:stretch>
                        <a:fillRect/>
                      </a:stretch>
                    </p:blipFill>
                    <p:spPr>
                      <a:xfrm>
                        <a:off x="5122863" y="3947036"/>
                        <a:ext cx="6567487" cy="2236788"/>
                      </a:xfrm>
                      <a:prstGeom prst="rect">
                        <a:avLst/>
                      </a:prstGeom>
                      <a:ln>
                        <a:solidFill>
                          <a:srgbClr val="C00000"/>
                        </a:solidFill>
                      </a:ln>
                    </p:spPr>
                  </p:pic>
                </p:oleObj>
              </mc:Fallback>
            </mc:AlternateContent>
          </a:graphicData>
        </a:graphic>
      </p:graphicFrame>
      <p:sp>
        <p:nvSpPr>
          <p:cNvPr id="21" name="TextBox 20">
            <a:extLst>
              <a:ext uri="{FF2B5EF4-FFF2-40B4-BE49-F238E27FC236}">
                <a16:creationId xmlns:a16="http://schemas.microsoft.com/office/drawing/2014/main" id="{01F4C391-19AE-4AF2-9631-8B0C3227127B}"/>
              </a:ext>
            </a:extLst>
          </p:cNvPr>
          <p:cNvSpPr txBox="1"/>
          <p:nvPr/>
        </p:nvSpPr>
        <p:spPr>
          <a:xfrm>
            <a:off x="5030266" y="3483689"/>
            <a:ext cx="3037135" cy="461665"/>
          </a:xfrm>
          <a:prstGeom prst="rect">
            <a:avLst/>
          </a:prstGeom>
          <a:solidFill>
            <a:schemeClr val="tx2">
              <a:lumMod val="20000"/>
              <a:lumOff val="80000"/>
            </a:schemeClr>
          </a:solidFill>
        </p:spPr>
        <p:txBody>
          <a:bodyPr wrap="square" rtlCol="0">
            <a:spAutoFit/>
          </a:bodyPr>
          <a:lstStyle/>
          <a:p>
            <a:r>
              <a:rPr lang="en-US" altLang="zh-CN" sz="2400" b="1" i="1" dirty="0"/>
              <a:t>Case2: Co-schedule</a:t>
            </a:r>
            <a:endParaRPr lang="zh-CN" altLang="en-US" sz="2400" b="1" i="1" dirty="0"/>
          </a:p>
        </p:txBody>
      </p:sp>
      <p:sp>
        <p:nvSpPr>
          <p:cNvPr id="24" name="TextBox 23">
            <a:extLst>
              <a:ext uri="{FF2B5EF4-FFF2-40B4-BE49-F238E27FC236}">
                <a16:creationId xmlns:a16="http://schemas.microsoft.com/office/drawing/2014/main" id="{24F30394-7037-47D2-AF5E-C63CC14C3763}"/>
              </a:ext>
            </a:extLst>
          </p:cNvPr>
          <p:cNvSpPr txBox="1"/>
          <p:nvPr/>
        </p:nvSpPr>
        <p:spPr>
          <a:xfrm>
            <a:off x="5030266" y="1151225"/>
            <a:ext cx="3037135" cy="461665"/>
          </a:xfrm>
          <a:prstGeom prst="rect">
            <a:avLst/>
          </a:prstGeom>
          <a:solidFill>
            <a:schemeClr val="tx2">
              <a:lumMod val="20000"/>
              <a:lumOff val="80000"/>
            </a:schemeClr>
          </a:solidFill>
        </p:spPr>
        <p:txBody>
          <a:bodyPr wrap="square" rtlCol="0">
            <a:spAutoFit/>
          </a:bodyPr>
          <a:lstStyle/>
          <a:p>
            <a:r>
              <a:rPr lang="en-US" altLang="zh-CN" sz="2400" b="1" i="1" dirty="0"/>
              <a:t>Case1: CPU Only</a:t>
            </a:r>
            <a:endParaRPr lang="zh-CN" altLang="en-US" sz="2400" b="1" i="1" dirty="0"/>
          </a:p>
        </p:txBody>
      </p:sp>
      <p:sp>
        <p:nvSpPr>
          <p:cNvPr id="7" name="TextBox 6">
            <a:extLst>
              <a:ext uri="{FF2B5EF4-FFF2-40B4-BE49-F238E27FC236}">
                <a16:creationId xmlns:a16="http://schemas.microsoft.com/office/drawing/2014/main" id="{508AC00E-C9E4-4020-8E3D-168BBE5A4900}"/>
              </a:ext>
            </a:extLst>
          </p:cNvPr>
          <p:cNvSpPr txBox="1"/>
          <p:nvPr/>
        </p:nvSpPr>
        <p:spPr>
          <a:xfrm>
            <a:off x="501650" y="3068190"/>
            <a:ext cx="3709915" cy="830997"/>
          </a:xfrm>
          <a:prstGeom prst="rect">
            <a:avLst/>
          </a:prstGeom>
          <a:noFill/>
        </p:spPr>
        <p:txBody>
          <a:bodyPr wrap="square" rtlCol="0">
            <a:spAutoFit/>
          </a:bodyPr>
          <a:lstStyle/>
          <a:p>
            <a:r>
              <a:rPr lang="en-US" altLang="zh-CN" sz="2400" b="1" dirty="0"/>
              <a:t>CPU access:  </a:t>
            </a:r>
            <a:r>
              <a:rPr lang="en-US" altLang="zh-CN" sz="2400" dirty="0"/>
              <a:t>	    </a:t>
            </a:r>
          </a:p>
          <a:p>
            <a:r>
              <a:rPr lang="en-US" altLang="zh-CN" sz="2400" i="1" dirty="0"/>
              <a:t>	Random, Sporadic</a:t>
            </a:r>
            <a:endParaRPr lang="zh-CN" altLang="en-US" sz="2400" i="1" dirty="0"/>
          </a:p>
        </p:txBody>
      </p:sp>
      <p:sp>
        <p:nvSpPr>
          <p:cNvPr id="25" name="TextBox 24">
            <a:extLst>
              <a:ext uri="{FF2B5EF4-FFF2-40B4-BE49-F238E27FC236}">
                <a16:creationId xmlns:a16="http://schemas.microsoft.com/office/drawing/2014/main" id="{28D52284-FE9D-42EC-956A-63D428DB8BBE}"/>
              </a:ext>
            </a:extLst>
          </p:cNvPr>
          <p:cNvSpPr txBox="1"/>
          <p:nvPr/>
        </p:nvSpPr>
        <p:spPr>
          <a:xfrm>
            <a:off x="501650" y="4953131"/>
            <a:ext cx="3709915" cy="830997"/>
          </a:xfrm>
          <a:prstGeom prst="rect">
            <a:avLst/>
          </a:prstGeom>
          <a:noFill/>
        </p:spPr>
        <p:txBody>
          <a:bodyPr wrap="square" rtlCol="0">
            <a:spAutoFit/>
          </a:bodyPr>
          <a:lstStyle/>
          <a:p>
            <a:r>
              <a:rPr lang="en-US" altLang="zh-CN" sz="2400" b="1" dirty="0"/>
              <a:t>PIM data transfer:    </a:t>
            </a:r>
          </a:p>
          <a:p>
            <a:r>
              <a:rPr lang="en-US" altLang="zh-CN" sz="2400" dirty="0"/>
              <a:t>	</a:t>
            </a:r>
            <a:r>
              <a:rPr lang="en-US" altLang="zh-CN" sz="2400" i="1" dirty="0"/>
              <a:t>Contiguous, </a:t>
            </a:r>
            <a:r>
              <a:rPr lang="en-US" altLang="zh-CN" sz="2400" i="1" dirty="0" err="1"/>
              <a:t>Bursty</a:t>
            </a:r>
            <a:endParaRPr lang="zh-CN" altLang="en-US" sz="2400" i="1" dirty="0"/>
          </a:p>
        </p:txBody>
      </p:sp>
      <p:sp>
        <p:nvSpPr>
          <p:cNvPr id="27" name="TextBox 26">
            <a:extLst>
              <a:ext uri="{FF2B5EF4-FFF2-40B4-BE49-F238E27FC236}">
                <a16:creationId xmlns:a16="http://schemas.microsoft.com/office/drawing/2014/main" id="{FB2EC9A4-D917-4DD8-AB59-8C87785589DA}"/>
              </a:ext>
            </a:extLst>
          </p:cNvPr>
          <p:cNvSpPr txBox="1"/>
          <p:nvPr/>
        </p:nvSpPr>
        <p:spPr>
          <a:xfrm>
            <a:off x="290478" y="1382898"/>
            <a:ext cx="4376736" cy="461665"/>
          </a:xfrm>
          <a:prstGeom prst="rect">
            <a:avLst/>
          </a:prstGeom>
          <a:solidFill>
            <a:schemeClr val="tx2">
              <a:lumMod val="20000"/>
              <a:lumOff val="80000"/>
            </a:schemeClr>
          </a:solidFill>
        </p:spPr>
        <p:txBody>
          <a:bodyPr wrap="square" rtlCol="0">
            <a:spAutoFit/>
          </a:bodyPr>
          <a:lstStyle/>
          <a:p>
            <a:r>
              <a:rPr lang="en-US" altLang="zh-CN" sz="2400" b="1" i="1" dirty="0"/>
              <a:t>CPU Access </a:t>
            </a:r>
            <a:r>
              <a:rPr lang="en-US" altLang="zh-CN" sz="2400" b="1" i="1" dirty="0" err="1"/>
              <a:t>v.s</a:t>
            </a:r>
            <a:r>
              <a:rPr lang="en-US" altLang="zh-CN" sz="2400" b="1" i="1" dirty="0"/>
              <a:t>. PIM Transfer</a:t>
            </a:r>
            <a:endParaRPr lang="zh-CN" altLang="en-US" sz="2400" b="1" i="1" dirty="0"/>
          </a:p>
        </p:txBody>
      </p:sp>
      <p:sp>
        <p:nvSpPr>
          <p:cNvPr id="28" name="TextBox 27">
            <a:extLst>
              <a:ext uri="{FF2B5EF4-FFF2-40B4-BE49-F238E27FC236}">
                <a16:creationId xmlns:a16="http://schemas.microsoft.com/office/drawing/2014/main" id="{59FBD52D-E009-4820-BD6E-2D2FD38DBECC}"/>
              </a:ext>
            </a:extLst>
          </p:cNvPr>
          <p:cNvSpPr txBox="1"/>
          <p:nvPr/>
        </p:nvSpPr>
        <p:spPr>
          <a:xfrm>
            <a:off x="8159998" y="674176"/>
            <a:ext cx="3969403" cy="830997"/>
          </a:xfrm>
          <a:prstGeom prst="rect">
            <a:avLst/>
          </a:prstGeom>
          <a:noFill/>
          <a:ln>
            <a:solidFill>
              <a:schemeClr val="tx1"/>
            </a:solidFill>
          </a:ln>
        </p:spPr>
        <p:txBody>
          <a:bodyPr wrap="square" rtlCol="0">
            <a:spAutoFit/>
          </a:bodyPr>
          <a:lstStyle/>
          <a:p>
            <a:r>
              <a:rPr lang="en-US" altLang="zh-CN" sz="1600" dirty="0"/>
              <a:t> </a:t>
            </a:r>
            <a:r>
              <a:rPr lang="en-US" altLang="zh-CN" sz="1600" b="1" dirty="0"/>
              <a:t>FR-FCFS: </a:t>
            </a:r>
          </a:p>
          <a:p>
            <a:r>
              <a:rPr lang="en-US" altLang="zh-CN" sz="1600" b="1" dirty="0"/>
              <a:t>    </a:t>
            </a:r>
            <a:r>
              <a:rPr lang="en-US" altLang="zh-CN" sz="1600" dirty="0"/>
              <a:t>(First-ready, First-Come First-Serve)</a:t>
            </a:r>
          </a:p>
          <a:p>
            <a:r>
              <a:rPr lang="en-US" altLang="zh-CN" sz="1600" dirty="0"/>
              <a:t>A conventional memory scheduling policy</a:t>
            </a:r>
          </a:p>
        </p:txBody>
      </p:sp>
      <p:sp>
        <p:nvSpPr>
          <p:cNvPr id="30" name="TextBox 29">
            <a:extLst>
              <a:ext uri="{FF2B5EF4-FFF2-40B4-BE49-F238E27FC236}">
                <a16:creationId xmlns:a16="http://schemas.microsoft.com/office/drawing/2014/main" id="{8FB92F24-65B1-4C75-B2D3-EE7A4C268DF9}"/>
              </a:ext>
            </a:extLst>
          </p:cNvPr>
          <p:cNvSpPr txBox="1"/>
          <p:nvPr/>
        </p:nvSpPr>
        <p:spPr>
          <a:xfrm>
            <a:off x="9236086" y="4507468"/>
            <a:ext cx="1817225" cy="369332"/>
          </a:xfrm>
          <a:prstGeom prst="rect">
            <a:avLst/>
          </a:prstGeom>
          <a:noFill/>
        </p:spPr>
        <p:txBody>
          <a:bodyPr wrap="square" rtlCol="0">
            <a:spAutoFit/>
          </a:bodyPr>
          <a:lstStyle/>
          <a:p>
            <a:r>
              <a:rPr lang="en-US" altLang="zh-CN" dirty="0"/>
              <a:t>Always Row Hit!</a:t>
            </a:r>
            <a:endParaRPr lang="zh-CN" altLang="en-US" dirty="0"/>
          </a:p>
        </p:txBody>
      </p:sp>
      <p:cxnSp>
        <p:nvCxnSpPr>
          <p:cNvPr id="32" name="Straight Arrow Connector 31">
            <a:extLst>
              <a:ext uri="{FF2B5EF4-FFF2-40B4-BE49-F238E27FC236}">
                <a16:creationId xmlns:a16="http://schemas.microsoft.com/office/drawing/2014/main" id="{FDDA72C5-924E-4A28-8D6D-1F51E59CF434}"/>
              </a:ext>
            </a:extLst>
          </p:cNvPr>
          <p:cNvCxnSpPr/>
          <p:nvPr/>
        </p:nvCxnSpPr>
        <p:spPr>
          <a:xfrm>
            <a:off x="944301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D7A4172-9566-42EC-93E0-F7DDA4E09EE8}"/>
              </a:ext>
            </a:extLst>
          </p:cNvPr>
          <p:cNvCxnSpPr/>
          <p:nvPr/>
        </p:nvCxnSpPr>
        <p:spPr>
          <a:xfrm>
            <a:off x="1009071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4DCD0D5-2849-452E-8001-505E7EF5ADDC}"/>
              </a:ext>
            </a:extLst>
          </p:cNvPr>
          <p:cNvCxnSpPr/>
          <p:nvPr/>
        </p:nvCxnSpPr>
        <p:spPr>
          <a:xfrm>
            <a:off x="1041075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4F976E6-2221-4BA8-8FCD-57F1FAC40B59}"/>
              </a:ext>
            </a:extLst>
          </p:cNvPr>
          <p:cNvCxnSpPr/>
          <p:nvPr/>
        </p:nvCxnSpPr>
        <p:spPr>
          <a:xfrm>
            <a:off x="10707932" y="4876800"/>
            <a:ext cx="0" cy="42672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E7989D3B-583E-47B4-9FDA-90E53C063646}"/>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27</a:t>
            </a:fld>
            <a:endParaRPr lang="zh-CN" altLang="en-US"/>
          </a:p>
        </p:txBody>
      </p:sp>
      <p:cxnSp>
        <p:nvCxnSpPr>
          <p:cNvPr id="5" name="Straight Connector 4">
            <a:extLst>
              <a:ext uri="{FF2B5EF4-FFF2-40B4-BE49-F238E27FC236}">
                <a16:creationId xmlns:a16="http://schemas.microsoft.com/office/drawing/2014/main" id="{01C2B723-143D-4772-A8AE-492903E37554}"/>
              </a:ext>
            </a:extLst>
          </p:cNvPr>
          <p:cNvCxnSpPr/>
          <p:nvPr/>
        </p:nvCxnSpPr>
        <p:spPr>
          <a:xfrm>
            <a:off x="8964706" y="2770094"/>
            <a:ext cx="0" cy="32900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F052EDA-8CB8-4948-A90B-751C9A9EB5F6}"/>
              </a:ext>
            </a:extLst>
          </p:cNvPr>
          <p:cNvCxnSpPr>
            <a:cxnSpLocks/>
          </p:cNvCxnSpPr>
          <p:nvPr/>
        </p:nvCxnSpPr>
        <p:spPr>
          <a:xfrm>
            <a:off x="10945906" y="5100918"/>
            <a:ext cx="0" cy="9592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687D453-F473-4BF4-8AFD-D3F99D281750}"/>
              </a:ext>
            </a:extLst>
          </p:cNvPr>
          <p:cNvCxnSpPr/>
          <p:nvPr/>
        </p:nvCxnSpPr>
        <p:spPr>
          <a:xfrm>
            <a:off x="9027459" y="5784128"/>
            <a:ext cx="1828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194A4D5-BDB3-4573-9712-5BD22E65B4DD}"/>
              </a:ext>
            </a:extLst>
          </p:cNvPr>
          <p:cNvSpPr txBox="1"/>
          <p:nvPr/>
        </p:nvSpPr>
        <p:spPr>
          <a:xfrm>
            <a:off x="9236086" y="5784128"/>
            <a:ext cx="1709819" cy="369332"/>
          </a:xfrm>
          <a:prstGeom prst="rect">
            <a:avLst/>
          </a:prstGeom>
          <a:noFill/>
        </p:spPr>
        <p:txBody>
          <a:bodyPr wrap="square" rtlCol="0">
            <a:spAutoFit/>
          </a:bodyPr>
          <a:lstStyle/>
          <a:p>
            <a:r>
              <a:rPr lang="en-US" altLang="zh-CN" b="1" dirty="0">
                <a:solidFill>
                  <a:srgbClr val="C00000"/>
                </a:solidFill>
              </a:rPr>
              <a:t>Starved!</a:t>
            </a:r>
            <a:endParaRPr lang="zh-CN" altLang="en-US" b="1" dirty="0">
              <a:solidFill>
                <a:srgbClr val="C00000"/>
              </a:solidFill>
            </a:endParaRPr>
          </a:p>
        </p:txBody>
      </p:sp>
      <p:sp>
        <p:nvSpPr>
          <p:cNvPr id="23" name="Rectangle 22">
            <a:extLst>
              <a:ext uri="{FF2B5EF4-FFF2-40B4-BE49-F238E27FC236}">
                <a16:creationId xmlns:a16="http://schemas.microsoft.com/office/drawing/2014/main" id="{56AC0D03-56BA-4C1C-A54A-CF64C04854FE}"/>
              </a:ext>
            </a:extLst>
          </p:cNvPr>
          <p:cNvSpPr/>
          <p:nvPr/>
        </p:nvSpPr>
        <p:spPr>
          <a:xfrm>
            <a:off x="0" y="689539"/>
            <a:ext cx="12192000" cy="5711277"/>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26" name="TextBox 25">
            <a:extLst>
              <a:ext uri="{FF2B5EF4-FFF2-40B4-BE49-F238E27FC236}">
                <a16:creationId xmlns:a16="http://schemas.microsoft.com/office/drawing/2014/main" id="{812631B4-E338-489B-93BB-1B9CD4036A3D}"/>
              </a:ext>
            </a:extLst>
          </p:cNvPr>
          <p:cNvSpPr txBox="1"/>
          <p:nvPr/>
        </p:nvSpPr>
        <p:spPr>
          <a:xfrm>
            <a:off x="713837" y="3245068"/>
            <a:ext cx="10809261" cy="523220"/>
          </a:xfrm>
          <a:prstGeom prst="rect">
            <a:avLst/>
          </a:prstGeom>
          <a:solidFill>
            <a:schemeClr val="tx2">
              <a:lumMod val="20000"/>
              <a:lumOff val="80000"/>
            </a:schemeClr>
          </a:solidFill>
          <a:ln>
            <a:solidFill>
              <a:srgbClr val="C00000"/>
            </a:solidFill>
          </a:ln>
        </p:spPr>
        <p:txBody>
          <a:bodyPr wrap="square" rtlCol="0">
            <a:spAutoFit/>
          </a:bodyPr>
          <a:lstStyle/>
          <a:p>
            <a:r>
              <a:rPr lang="en-US" altLang="zh-CN" sz="2800" b="1" dirty="0"/>
              <a:t>Challenge 2: PIM Data transfers starve CPU access</a:t>
            </a:r>
          </a:p>
        </p:txBody>
      </p:sp>
      <p:sp>
        <p:nvSpPr>
          <p:cNvPr id="8" name="Title 7">
            <a:extLst>
              <a:ext uri="{FF2B5EF4-FFF2-40B4-BE49-F238E27FC236}">
                <a16:creationId xmlns:a16="http://schemas.microsoft.com/office/drawing/2014/main" id="{67BC0C01-416E-4735-AAAB-6C188B8921E2}"/>
              </a:ext>
            </a:extLst>
          </p:cNvPr>
          <p:cNvSpPr>
            <a:spLocks noGrp="1"/>
          </p:cNvSpPr>
          <p:nvPr>
            <p:ph type="title"/>
          </p:nvPr>
        </p:nvSpPr>
        <p:spPr/>
        <p:txBody>
          <a:bodyPr>
            <a:normAutofit fontScale="90000"/>
          </a:bodyPr>
          <a:lstStyle/>
          <a:p>
            <a:r>
              <a:rPr lang="en-US" altLang="zh-CN" dirty="0"/>
              <a:t>Observation 3</a:t>
            </a:r>
            <a:endParaRPr lang="zh-CN" altLang="en-US" dirty="0"/>
          </a:p>
        </p:txBody>
      </p:sp>
    </p:spTree>
    <p:extLst>
      <p:ext uri="{BB962C8B-B14F-4D97-AF65-F5344CB8AC3E}">
        <p14:creationId xmlns:p14="http://schemas.microsoft.com/office/powerpoint/2010/main" val="2980656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B619-751C-409E-81FF-0789184AB3B8}"/>
              </a:ext>
            </a:extLst>
          </p:cNvPr>
          <p:cNvSpPr>
            <a:spLocks noGrp="1"/>
          </p:cNvSpPr>
          <p:nvPr>
            <p:ph type="title"/>
          </p:nvPr>
        </p:nvSpPr>
        <p:spPr>
          <a:xfrm>
            <a:off x="927468" y="85609"/>
            <a:ext cx="10390772" cy="538838"/>
          </a:xfrm>
        </p:spPr>
        <p:txBody>
          <a:bodyPr>
            <a:normAutofit fontScale="90000"/>
          </a:bodyPr>
          <a:lstStyle/>
          <a:p>
            <a:endParaRPr lang="zh-CN" altLang="en-US" dirty="0"/>
          </a:p>
        </p:txBody>
      </p:sp>
      <p:sp>
        <p:nvSpPr>
          <p:cNvPr id="5" name="TextBox 4">
            <a:extLst>
              <a:ext uri="{FF2B5EF4-FFF2-40B4-BE49-F238E27FC236}">
                <a16:creationId xmlns:a16="http://schemas.microsoft.com/office/drawing/2014/main" id="{C9A4FBE1-2955-4CF6-8C33-36B92A82152A}"/>
              </a:ext>
            </a:extLst>
          </p:cNvPr>
          <p:cNvSpPr txBox="1"/>
          <p:nvPr/>
        </p:nvSpPr>
        <p:spPr>
          <a:xfrm>
            <a:off x="367513" y="2866300"/>
            <a:ext cx="11510682" cy="1138773"/>
          </a:xfrm>
          <a:prstGeom prst="rect">
            <a:avLst/>
          </a:prstGeom>
          <a:noFill/>
          <a:ln>
            <a:noFill/>
          </a:ln>
        </p:spPr>
        <p:txBody>
          <a:bodyPr wrap="square" rtlCol="0">
            <a:spAutoFit/>
          </a:bodyPr>
          <a:lstStyle>
            <a:defPPr>
              <a:defRPr lang="zh-CN"/>
            </a:defPPr>
            <a:lvl1pPr algn="ctr">
              <a:defRPr sz="2800" b="1"/>
            </a:lvl1pPr>
          </a:lstStyle>
          <a:p>
            <a:r>
              <a:rPr lang="en-US" altLang="zh-CN" sz="3200" dirty="0"/>
              <a:t>Scheduling Analysis III: </a:t>
            </a:r>
          </a:p>
          <a:p>
            <a:r>
              <a:rPr lang="en-US" altLang="zh-CN" sz="3600" dirty="0"/>
              <a:t>Unbalanced</a:t>
            </a:r>
            <a:r>
              <a:rPr lang="en-US" altLang="zh-CN" sz="3600" dirty="0">
                <a:solidFill>
                  <a:srgbClr val="C00000"/>
                </a:solidFill>
              </a:rPr>
              <a:t> CPU Access </a:t>
            </a:r>
            <a:r>
              <a:rPr lang="en-US" altLang="zh-CN" sz="3600" b="0" dirty="0"/>
              <a:t>&amp; </a:t>
            </a:r>
            <a:r>
              <a:rPr lang="en-US" altLang="zh-CN" sz="3600" dirty="0">
                <a:solidFill>
                  <a:srgbClr val="C00000"/>
                </a:solidFill>
              </a:rPr>
              <a:t>PIM Execution</a:t>
            </a:r>
            <a:endParaRPr lang="zh-CN" altLang="en-US" sz="3200" dirty="0">
              <a:solidFill>
                <a:srgbClr val="C00000"/>
              </a:solidFill>
            </a:endParaRPr>
          </a:p>
        </p:txBody>
      </p:sp>
      <p:sp>
        <p:nvSpPr>
          <p:cNvPr id="7" name="Slide Number Placeholder 6">
            <a:extLst>
              <a:ext uri="{FF2B5EF4-FFF2-40B4-BE49-F238E27FC236}">
                <a16:creationId xmlns:a16="http://schemas.microsoft.com/office/drawing/2014/main" id="{4F5990C8-31EB-4D5D-9355-444CDB981B8A}"/>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28</a:t>
            </a:fld>
            <a:endParaRPr lang="zh-CN" altLang="en-US"/>
          </a:p>
        </p:txBody>
      </p:sp>
    </p:spTree>
    <p:extLst>
      <p:ext uri="{BB962C8B-B14F-4D97-AF65-F5344CB8AC3E}">
        <p14:creationId xmlns:p14="http://schemas.microsoft.com/office/powerpoint/2010/main" val="650979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88208C46-1C1A-4DC8-B6E8-AF19AFAFCAD8}"/>
              </a:ext>
            </a:extLst>
          </p:cNvPr>
          <p:cNvSpPr txBox="1"/>
          <p:nvPr/>
        </p:nvSpPr>
        <p:spPr>
          <a:xfrm>
            <a:off x="723481" y="689982"/>
            <a:ext cx="10119851" cy="954107"/>
          </a:xfrm>
          <a:prstGeom prst="rect">
            <a:avLst/>
          </a:prstGeom>
          <a:noFill/>
        </p:spPr>
        <p:txBody>
          <a:bodyPr wrap="square" rtlCol="0">
            <a:spAutoFit/>
          </a:bodyPr>
          <a:lstStyle/>
          <a:p>
            <a:r>
              <a:rPr lang="en-US" altLang="zh-CN" sz="2800" b="1" dirty="0"/>
              <a:t>Row-hit-aware Scheduling:  </a:t>
            </a:r>
          </a:p>
          <a:p>
            <a:r>
              <a:rPr lang="en-US" altLang="zh-CN" sz="2800" dirty="0"/>
              <a:t>Switch between CPU/PIM queue </a:t>
            </a:r>
            <a:r>
              <a:rPr lang="en-US" altLang="zh-CN" sz="2800" b="1" dirty="0"/>
              <a:t>when row close</a:t>
            </a:r>
            <a:endParaRPr lang="zh-CN" altLang="en-US" sz="2800" b="1" dirty="0"/>
          </a:p>
        </p:txBody>
      </p:sp>
      <p:sp>
        <p:nvSpPr>
          <p:cNvPr id="4" name="Slide Number Placeholder 3">
            <a:extLst>
              <a:ext uri="{FF2B5EF4-FFF2-40B4-BE49-F238E27FC236}">
                <a16:creationId xmlns:a16="http://schemas.microsoft.com/office/drawing/2014/main" id="{12CB4B13-D8C4-4B50-8282-5F1A5269D3E6}"/>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29</a:t>
            </a:fld>
            <a:endParaRPr lang="zh-CN" altLang="en-US"/>
          </a:p>
        </p:txBody>
      </p:sp>
      <p:sp>
        <p:nvSpPr>
          <p:cNvPr id="8" name="Title 7">
            <a:extLst>
              <a:ext uri="{FF2B5EF4-FFF2-40B4-BE49-F238E27FC236}">
                <a16:creationId xmlns:a16="http://schemas.microsoft.com/office/drawing/2014/main" id="{A02D1046-C0F9-4472-9E1B-ED39EC409C5C}"/>
              </a:ext>
            </a:extLst>
          </p:cNvPr>
          <p:cNvSpPr>
            <a:spLocks noGrp="1"/>
          </p:cNvSpPr>
          <p:nvPr>
            <p:ph type="title"/>
          </p:nvPr>
        </p:nvSpPr>
        <p:spPr/>
        <p:txBody>
          <a:bodyPr>
            <a:normAutofit fontScale="90000"/>
          </a:bodyPr>
          <a:lstStyle/>
          <a:p>
            <a:r>
              <a:rPr lang="en-US" altLang="zh-CN" dirty="0"/>
              <a:t>Previous Work 1</a:t>
            </a:r>
            <a:endParaRPr lang="zh-CN" altLang="en-US" dirty="0"/>
          </a:p>
        </p:txBody>
      </p:sp>
      <p:graphicFrame>
        <p:nvGraphicFramePr>
          <p:cNvPr id="15" name="Object 14">
            <a:extLst>
              <a:ext uri="{FF2B5EF4-FFF2-40B4-BE49-F238E27FC236}">
                <a16:creationId xmlns:a16="http://schemas.microsoft.com/office/drawing/2014/main" id="{BA1612A7-1C3B-4461-AD1E-C0B279D8CBEF}"/>
              </a:ext>
            </a:extLst>
          </p:cNvPr>
          <p:cNvGraphicFramePr>
            <a:graphicFrameLocks noChangeAspect="1"/>
          </p:cNvGraphicFramePr>
          <p:nvPr>
            <p:extLst>
              <p:ext uri="{D42A27DB-BD31-4B8C-83A1-F6EECF244321}">
                <p14:modId xmlns:p14="http://schemas.microsoft.com/office/powerpoint/2010/main" val="514751744"/>
              </p:ext>
            </p:extLst>
          </p:nvPr>
        </p:nvGraphicFramePr>
        <p:xfrm>
          <a:off x="185878" y="1746022"/>
          <a:ext cx="11587163" cy="2246313"/>
        </p:xfrm>
        <a:graphic>
          <a:graphicData uri="http://schemas.openxmlformats.org/presentationml/2006/ole">
            <mc:AlternateContent xmlns:mc="http://schemas.openxmlformats.org/markup-compatibility/2006">
              <mc:Choice xmlns:v="urn:schemas-microsoft-com:vml" Requires="v">
                <p:oleObj spid="_x0000_s324800" name="Visio" r:id="rId4" imgW="7657994" imgH="1485592" progId="Visio.Drawing.15">
                  <p:embed/>
                </p:oleObj>
              </mc:Choice>
              <mc:Fallback>
                <p:oleObj name="Visio" r:id="rId4" imgW="7657994" imgH="1485592" progId="Visio.Drawing.15">
                  <p:embed/>
                  <p:pic>
                    <p:nvPicPr>
                      <p:cNvPr id="16" name="Object 15">
                        <a:extLst>
                          <a:ext uri="{FF2B5EF4-FFF2-40B4-BE49-F238E27FC236}">
                            <a16:creationId xmlns:a16="http://schemas.microsoft.com/office/drawing/2014/main" id="{2961E0E6-DC59-46D6-B57D-B5BBE62DD476}"/>
                          </a:ext>
                        </a:extLst>
                      </p:cNvPr>
                      <p:cNvPicPr/>
                      <p:nvPr/>
                    </p:nvPicPr>
                    <p:blipFill>
                      <a:blip r:embed="rId5"/>
                      <a:stretch>
                        <a:fillRect/>
                      </a:stretch>
                    </p:blipFill>
                    <p:spPr>
                      <a:xfrm>
                        <a:off x="185878" y="1746022"/>
                        <a:ext cx="11587163" cy="2246313"/>
                      </a:xfrm>
                      <a:prstGeom prst="rect">
                        <a:avLst/>
                      </a:prstGeom>
                    </p:spPr>
                  </p:pic>
                </p:oleObj>
              </mc:Fallback>
            </mc:AlternateContent>
          </a:graphicData>
        </a:graphic>
      </p:graphicFrame>
    </p:spTree>
    <p:extLst>
      <p:ext uri="{BB962C8B-B14F-4D97-AF65-F5344CB8AC3E}">
        <p14:creationId xmlns:p14="http://schemas.microsoft.com/office/powerpoint/2010/main" val="2381146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88208C46-1C1A-4DC8-B6E8-AF19AFAFCAD8}"/>
              </a:ext>
            </a:extLst>
          </p:cNvPr>
          <p:cNvSpPr txBox="1"/>
          <p:nvPr/>
        </p:nvSpPr>
        <p:spPr>
          <a:xfrm>
            <a:off x="723481" y="689982"/>
            <a:ext cx="10119851" cy="954107"/>
          </a:xfrm>
          <a:prstGeom prst="rect">
            <a:avLst/>
          </a:prstGeom>
          <a:noFill/>
        </p:spPr>
        <p:txBody>
          <a:bodyPr wrap="square" rtlCol="0">
            <a:spAutoFit/>
          </a:bodyPr>
          <a:lstStyle/>
          <a:p>
            <a:r>
              <a:rPr lang="en-US" altLang="zh-CN" sz="2800" b="1" dirty="0"/>
              <a:t>Row-hit-aware Scheduling:  </a:t>
            </a:r>
          </a:p>
          <a:p>
            <a:r>
              <a:rPr lang="en-US" altLang="zh-CN" sz="2800" dirty="0"/>
              <a:t>Switch between CPU/PIM queue </a:t>
            </a:r>
            <a:r>
              <a:rPr lang="en-US" altLang="zh-CN" sz="2800" b="1" dirty="0"/>
              <a:t>when row close</a:t>
            </a:r>
            <a:endParaRPr lang="zh-CN" altLang="en-US" sz="2800" b="1" dirty="0"/>
          </a:p>
        </p:txBody>
      </p:sp>
      <p:sp>
        <p:nvSpPr>
          <p:cNvPr id="4" name="Slide Number Placeholder 3">
            <a:extLst>
              <a:ext uri="{FF2B5EF4-FFF2-40B4-BE49-F238E27FC236}">
                <a16:creationId xmlns:a16="http://schemas.microsoft.com/office/drawing/2014/main" id="{12CB4B13-D8C4-4B50-8282-5F1A5269D3E6}"/>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30</a:t>
            </a:fld>
            <a:endParaRPr lang="zh-CN" altLang="en-US"/>
          </a:p>
        </p:txBody>
      </p:sp>
      <p:sp>
        <p:nvSpPr>
          <p:cNvPr id="8" name="Title 7">
            <a:extLst>
              <a:ext uri="{FF2B5EF4-FFF2-40B4-BE49-F238E27FC236}">
                <a16:creationId xmlns:a16="http://schemas.microsoft.com/office/drawing/2014/main" id="{A02D1046-C0F9-4472-9E1B-ED39EC409C5C}"/>
              </a:ext>
            </a:extLst>
          </p:cNvPr>
          <p:cNvSpPr>
            <a:spLocks noGrp="1"/>
          </p:cNvSpPr>
          <p:nvPr>
            <p:ph type="title"/>
          </p:nvPr>
        </p:nvSpPr>
        <p:spPr/>
        <p:txBody>
          <a:bodyPr>
            <a:normAutofit fontScale="90000"/>
          </a:bodyPr>
          <a:lstStyle/>
          <a:p>
            <a:r>
              <a:rPr lang="en-US" altLang="zh-CN" dirty="0"/>
              <a:t>Previous Work 1</a:t>
            </a:r>
            <a:endParaRPr lang="zh-CN" altLang="en-US" dirty="0"/>
          </a:p>
        </p:txBody>
      </p:sp>
      <p:graphicFrame>
        <p:nvGraphicFramePr>
          <p:cNvPr id="16" name="Object 15">
            <a:extLst>
              <a:ext uri="{FF2B5EF4-FFF2-40B4-BE49-F238E27FC236}">
                <a16:creationId xmlns:a16="http://schemas.microsoft.com/office/drawing/2014/main" id="{2961E0E6-DC59-46D6-B57D-B5BBE62DD476}"/>
              </a:ext>
            </a:extLst>
          </p:cNvPr>
          <p:cNvGraphicFramePr>
            <a:graphicFrameLocks noChangeAspect="1"/>
          </p:cNvGraphicFramePr>
          <p:nvPr>
            <p:extLst>
              <p:ext uri="{D42A27DB-BD31-4B8C-83A1-F6EECF244321}">
                <p14:modId xmlns:p14="http://schemas.microsoft.com/office/powerpoint/2010/main" val="1347042443"/>
              </p:ext>
            </p:extLst>
          </p:nvPr>
        </p:nvGraphicFramePr>
        <p:xfrm>
          <a:off x="185878" y="1746022"/>
          <a:ext cx="11587163" cy="2246313"/>
        </p:xfrm>
        <a:graphic>
          <a:graphicData uri="http://schemas.openxmlformats.org/presentationml/2006/ole">
            <mc:AlternateContent xmlns:mc="http://schemas.openxmlformats.org/markup-compatibility/2006">
              <mc:Choice xmlns:v="urn:schemas-microsoft-com:vml" Requires="v">
                <p:oleObj spid="_x0000_s326844" name="Visio" r:id="rId4" imgW="7657994" imgH="1485592" progId="Visio.Drawing.15">
                  <p:embed/>
                </p:oleObj>
              </mc:Choice>
              <mc:Fallback>
                <p:oleObj name="Visio" r:id="rId4" imgW="7657994" imgH="1485592" progId="Visio.Drawing.15">
                  <p:embed/>
                  <p:pic>
                    <p:nvPicPr>
                      <p:cNvPr id="10" name="Object 9">
                        <a:extLst>
                          <a:ext uri="{FF2B5EF4-FFF2-40B4-BE49-F238E27FC236}">
                            <a16:creationId xmlns:a16="http://schemas.microsoft.com/office/drawing/2014/main" id="{2A473585-B517-4074-BA2F-B19B6A28E892}"/>
                          </a:ext>
                        </a:extLst>
                      </p:cNvPr>
                      <p:cNvPicPr/>
                      <p:nvPr/>
                    </p:nvPicPr>
                    <p:blipFill>
                      <a:blip r:embed="rId5"/>
                      <a:stretch>
                        <a:fillRect/>
                      </a:stretch>
                    </p:blipFill>
                    <p:spPr>
                      <a:xfrm>
                        <a:off x="185878" y="1746022"/>
                        <a:ext cx="11587163" cy="2246313"/>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7976EE82-0B05-4576-BCFD-C8AAB82E0433}"/>
              </a:ext>
            </a:extLst>
          </p:cNvPr>
          <p:cNvSpPr txBox="1"/>
          <p:nvPr/>
        </p:nvSpPr>
        <p:spPr>
          <a:xfrm>
            <a:off x="7309581" y="3213198"/>
            <a:ext cx="3533751" cy="830997"/>
          </a:xfrm>
          <a:prstGeom prst="rect">
            <a:avLst/>
          </a:prstGeom>
          <a:solidFill>
            <a:schemeClr val="bg1">
              <a:lumMod val="95000"/>
            </a:schemeClr>
          </a:solidFill>
          <a:ln w="28575">
            <a:solidFill>
              <a:srgbClr val="C00000"/>
            </a:solidFill>
          </a:ln>
        </p:spPr>
        <p:txBody>
          <a:bodyPr wrap="square">
            <a:spAutoFit/>
          </a:bodyPr>
          <a:lstStyle>
            <a:defPPr>
              <a:defRPr lang="zh-CN"/>
            </a:defPPr>
            <a:lvl1pPr algn="ctr">
              <a:defRPr sz="2400" i="1"/>
            </a:lvl1pPr>
          </a:lstStyle>
          <a:p>
            <a:r>
              <a:rPr lang="en-US" altLang="zh-CN" dirty="0"/>
              <a:t>Not Hit! Row Close</a:t>
            </a:r>
          </a:p>
          <a:p>
            <a:r>
              <a:rPr lang="en-US" altLang="zh-CN" dirty="0">
                <a:sym typeface="Wingdings" panose="05000000000000000000" pitchFamily="2" charset="2"/>
              </a:rPr>
              <a:t> Switch to PIM Queue</a:t>
            </a:r>
            <a:endParaRPr lang="zh-CN" altLang="en-US" dirty="0"/>
          </a:p>
        </p:txBody>
      </p:sp>
      <p:cxnSp>
        <p:nvCxnSpPr>
          <p:cNvPr id="15" name="Straight Connector 14">
            <a:extLst>
              <a:ext uri="{FF2B5EF4-FFF2-40B4-BE49-F238E27FC236}">
                <a16:creationId xmlns:a16="http://schemas.microsoft.com/office/drawing/2014/main" id="{60B58F06-DFFB-499E-AF69-31FD8EDDB097}"/>
              </a:ext>
            </a:extLst>
          </p:cNvPr>
          <p:cNvCxnSpPr>
            <a:cxnSpLocks/>
          </p:cNvCxnSpPr>
          <p:nvPr/>
        </p:nvCxnSpPr>
        <p:spPr>
          <a:xfrm>
            <a:off x="6340445" y="2660878"/>
            <a:ext cx="1033201" cy="59098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911E232-3537-4288-BE59-09374B23D69D}"/>
              </a:ext>
            </a:extLst>
          </p:cNvPr>
          <p:cNvSpPr txBox="1"/>
          <p:nvPr/>
        </p:nvSpPr>
        <p:spPr>
          <a:xfrm>
            <a:off x="4147566" y="3808712"/>
            <a:ext cx="2743200" cy="892552"/>
          </a:xfrm>
          <a:prstGeom prst="rect">
            <a:avLst/>
          </a:prstGeom>
          <a:noFill/>
        </p:spPr>
        <p:txBody>
          <a:bodyPr wrap="square" rtlCol="0">
            <a:spAutoFit/>
          </a:bodyPr>
          <a:lstStyle/>
          <a:p>
            <a:pPr algn="ctr"/>
            <a:r>
              <a:rPr lang="en-US" altLang="zh-CN" sz="2800" b="1" dirty="0"/>
              <a:t>CPU Access: </a:t>
            </a:r>
          </a:p>
          <a:p>
            <a:pPr algn="ctr"/>
            <a:r>
              <a:rPr lang="en-US" altLang="zh-CN" sz="2400" b="1" i="1" dirty="0">
                <a:solidFill>
                  <a:srgbClr val="C00000"/>
                </a:solidFill>
              </a:rPr>
              <a:t>Low</a:t>
            </a:r>
            <a:r>
              <a:rPr lang="en-US" altLang="zh-CN" sz="2400" i="1" dirty="0"/>
              <a:t> row hit rate</a:t>
            </a:r>
            <a:endParaRPr lang="zh-CN" altLang="en-US" sz="2400" i="1" dirty="0"/>
          </a:p>
        </p:txBody>
      </p:sp>
      <p:cxnSp>
        <p:nvCxnSpPr>
          <p:cNvPr id="18" name="Straight Connector 17">
            <a:extLst>
              <a:ext uri="{FF2B5EF4-FFF2-40B4-BE49-F238E27FC236}">
                <a16:creationId xmlns:a16="http://schemas.microsoft.com/office/drawing/2014/main" id="{2BF73F6F-B4CD-458C-83A9-DD34598BF761}"/>
              </a:ext>
            </a:extLst>
          </p:cNvPr>
          <p:cNvCxnSpPr>
            <a:cxnSpLocks/>
            <a:endCxn id="17" idx="0"/>
          </p:cNvCxnSpPr>
          <p:nvPr/>
        </p:nvCxnSpPr>
        <p:spPr>
          <a:xfrm flipH="1">
            <a:off x="5519166" y="3260933"/>
            <a:ext cx="422050" cy="54777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763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a:extLst>
              <a:ext uri="{FF2B5EF4-FFF2-40B4-BE49-F238E27FC236}">
                <a16:creationId xmlns:a16="http://schemas.microsoft.com/office/drawing/2014/main" id="{2A473585-B517-4074-BA2F-B19B6A28E892}"/>
              </a:ext>
            </a:extLst>
          </p:cNvPr>
          <p:cNvGraphicFramePr>
            <a:graphicFrameLocks noChangeAspect="1"/>
          </p:cNvGraphicFramePr>
          <p:nvPr>
            <p:extLst>
              <p:ext uri="{D42A27DB-BD31-4B8C-83A1-F6EECF244321}">
                <p14:modId xmlns:p14="http://schemas.microsoft.com/office/powerpoint/2010/main" val="145950081"/>
              </p:ext>
            </p:extLst>
          </p:nvPr>
        </p:nvGraphicFramePr>
        <p:xfrm>
          <a:off x="185878" y="1746022"/>
          <a:ext cx="11587163" cy="2246313"/>
        </p:xfrm>
        <a:graphic>
          <a:graphicData uri="http://schemas.openxmlformats.org/presentationml/2006/ole">
            <mc:AlternateContent xmlns:mc="http://schemas.openxmlformats.org/markup-compatibility/2006">
              <mc:Choice xmlns:v="urn:schemas-microsoft-com:vml" Requires="v">
                <p:oleObj spid="_x0000_s345238" name="Visio" r:id="rId4" imgW="7657994" imgH="1485592" progId="Visio.Drawing.15">
                  <p:embed/>
                </p:oleObj>
              </mc:Choice>
              <mc:Fallback>
                <p:oleObj name="Visio" r:id="rId4" imgW="7657994" imgH="1485592" progId="Visio.Drawing.15">
                  <p:embed/>
                  <p:pic>
                    <p:nvPicPr>
                      <p:cNvPr id="10" name="Object 9">
                        <a:extLst>
                          <a:ext uri="{FF2B5EF4-FFF2-40B4-BE49-F238E27FC236}">
                            <a16:creationId xmlns:a16="http://schemas.microsoft.com/office/drawing/2014/main" id="{2A473585-B517-4074-BA2F-B19B6A28E892}"/>
                          </a:ext>
                        </a:extLst>
                      </p:cNvPr>
                      <p:cNvPicPr/>
                      <p:nvPr/>
                    </p:nvPicPr>
                    <p:blipFill>
                      <a:blip r:embed="rId5"/>
                      <a:stretch>
                        <a:fillRect/>
                      </a:stretch>
                    </p:blipFill>
                    <p:spPr>
                      <a:xfrm>
                        <a:off x="185878" y="1746022"/>
                        <a:ext cx="11587163" cy="2246313"/>
                      </a:xfrm>
                      <a:prstGeom prst="rect">
                        <a:avLst/>
                      </a:prstGeom>
                    </p:spPr>
                  </p:pic>
                </p:oleObj>
              </mc:Fallback>
            </mc:AlternateContent>
          </a:graphicData>
        </a:graphic>
      </p:graphicFrame>
      <p:sp>
        <p:nvSpPr>
          <p:cNvPr id="22" name="TextBox 21">
            <a:extLst>
              <a:ext uri="{FF2B5EF4-FFF2-40B4-BE49-F238E27FC236}">
                <a16:creationId xmlns:a16="http://schemas.microsoft.com/office/drawing/2014/main" id="{88208C46-1C1A-4DC8-B6E8-AF19AFAFCAD8}"/>
              </a:ext>
            </a:extLst>
          </p:cNvPr>
          <p:cNvSpPr txBox="1"/>
          <p:nvPr/>
        </p:nvSpPr>
        <p:spPr>
          <a:xfrm>
            <a:off x="723481" y="689982"/>
            <a:ext cx="10119851" cy="954107"/>
          </a:xfrm>
          <a:prstGeom prst="rect">
            <a:avLst/>
          </a:prstGeom>
          <a:noFill/>
        </p:spPr>
        <p:txBody>
          <a:bodyPr wrap="square" rtlCol="0">
            <a:spAutoFit/>
          </a:bodyPr>
          <a:lstStyle/>
          <a:p>
            <a:r>
              <a:rPr lang="en-US" altLang="zh-CN" sz="2800" b="1" dirty="0"/>
              <a:t>Row-hit-aware Scheduling:  </a:t>
            </a:r>
          </a:p>
          <a:p>
            <a:r>
              <a:rPr lang="en-US" altLang="zh-CN" sz="2800" dirty="0"/>
              <a:t>Switch between CPU/PIM queue </a:t>
            </a:r>
            <a:r>
              <a:rPr lang="en-US" altLang="zh-CN" sz="2800" b="1" dirty="0"/>
              <a:t>when row close</a:t>
            </a:r>
            <a:endParaRPr lang="zh-CN" altLang="en-US" sz="2800" b="1" dirty="0"/>
          </a:p>
        </p:txBody>
      </p:sp>
      <p:sp>
        <p:nvSpPr>
          <p:cNvPr id="12" name="TextBox 11">
            <a:extLst>
              <a:ext uri="{FF2B5EF4-FFF2-40B4-BE49-F238E27FC236}">
                <a16:creationId xmlns:a16="http://schemas.microsoft.com/office/drawing/2014/main" id="{FB0AA45F-D216-4965-8225-0FC7F5AF39FC}"/>
              </a:ext>
            </a:extLst>
          </p:cNvPr>
          <p:cNvSpPr txBox="1"/>
          <p:nvPr/>
        </p:nvSpPr>
        <p:spPr>
          <a:xfrm>
            <a:off x="6009256" y="2714119"/>
            <a:ext cx="3058598" cy="892552"/>
          </a:xfrm>
          <a:prstGeom prst="rect">
            <a:avLst/>
          </a:prstGeom>
          <a:noFill/>
        </p:spPr>
        <p:txBody>
          <a:bodyPr wrap="square" rtlCol="0">
            <a:spAutoFit/>
          </a:bodyPr>
          <a:lstStyle/>
          <a:p>
            <a:pPr algn="ctr"/>
            <a:r>
              <a:rPr lang="en-US" altLang="zh-CN" sz="2800" b="1" dirty="0"/>
              <a:t>PIM Execution: </a:t>
            </a:r>
            <a:endParaRPr lang="en-US" altLang="zh-CN" sz="2800" b="1" i="1" dirty="0"/>
          </a:p>
          <a:p>
            <a:pPr algn="ctr"/>
            <a:r>
              <a:rPr lang="en-US" altLang="zh-CN" sz="2400" b="1" i="1" dirty="0">
                <a:solidFill>
                  <a:srgbClr val="00B050"/>
                </a:solidFill>
              </a:rPr>
              <a:t>High</a:t>
            </a:r>
            <a:r>
              <a:rPr lang="en-US" altLang="zh-CN" sz="2400" i="1" dirty="0"/>
              <a:t> row hit rate</a:t>
            </a:r>
            <a:endParaRPr lang="zh-CN" altLang="en-US" sz="2400" i="1" dirty="0"/>
          </a:p>
        </p:txBody>
      </p:sp>
      <p:sp>
        <p:nvSpPr>
          <p:cNvPr id="13" name="TextBox 12">
            <a:extLst>
              <a:ext uri="{FF2B5EF4-FFF2-40B4-BE49-F238E27FC236}">
                <a16:creationId xmlns:a16="http://schemas.microsoft.com/office/drawing/2014/main" id="{D1824E2F-5B02-47AF-BB8D-6326C248B914}"/>
              </a:ext>
            </a:extLst>
          </p:cNvPr>
          <p:cNvSpPr txBox="1"/>
          <p:nvPr/>
        </p:nvSpPr>
        <p:spPr>
          <a:xfrm>
            <a:off x="4147566" y="3808712"/>
            <a:ext cx="2743200" cy="892552"/>
          </a:xfrm>
          <a:prstGeom prst="rect">
            <a:avLst/>
          </a:prstGeom>
          <a:noFill/>
        </p:spPr>
        <p:txBody>
          <a:bodyPr wrap="square" rtlCol="0">
            <a:spAutoFit/>
          </a:bodyPr>
          <a:lstStyle/>
          <a:p>
            <a:pPr algn="ctr"/>
            <a:r>
              <a:rPr lang="en-US" altLang="zh-CN" sz="2800" b="1" dirty="0"/>
              <a:t>CPU Access: </a:t>
            </a:r>
          </a:p>
          <a:p>
            <a:pPr algn="ctr"/>
            <a:r>
              <a:rPr lang="en-US" altLang="zh-CN" sz="2400" b="1" i="1" dirty="0">
                <a:solidFill>
                  <a:srgbClr val="C00000"/>
                </a:solidFill>
              </a:rPr>
              <a:t>Low</a:t>
            </a:r>
            <a:r>
              <a:rPr lang="en-US" altLang="zh-CN" sz="2400" i="1" dirty="0"/>
              <a:t> row hit rate</a:t>
            </a:r>
            <a:endParaRPr lang="zh-CN" altLang="en-US" sz="2400" i="1" dirty="0"/>
          </a:p>
        </p:txBody>
      </p:sp>
      <p:sp>
        <p:nvSpPr>
          <p:cNvPr id="4" name="Slide Number Placeholder 3">
            <a:extLst>
              <a:ext uri="{FF2B5EF4-FFF2-40B4-BE49-F238E27FC236}">
                <a16:creationId xmlns:a16="http://schemas.microsoft.com/office/drawing/2014/main" id="{12CB4B13-D8C4-4B50-8282-5F1A5269D3E6}"/>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31</a:t>
            </a:fld>
            <a:endParaRPr lang="zh-CN" altLang="en-US"/>
          </a:p>
        </p:txBody>
      </p:sp>
      <p:cxnSp>
        <p:nvCxnSpPr>
          <p:cNvPr id="6" name="Straight Connector 5">
            <a:extLst>
              <a:ext uri="{FF2B5EF4-FFF2-40B4-BE49-F238E27FC236}">
                <a16:creationId xmlns:a16="http://schemas.microsoft.com/office/drawing/2014/main" id="{655BC16D-F80F-4B76-B836-CE71D7085206}"/>
              </a:ext>
            </a:extLst>
          </p:cNvPr>
          <p:cNvCxnSpPr>
            <a:cxnSpLocks/>
            <a:endCxn id="13" idx="0"/>
          </p:cNvCxnSpPr>
          <p:nvPr/>
        </p:nvCxnSpPr>
        <p:spPr>
          <a:xfrm flipH="1">
            <a:off x="5519166" y="3260933"/>
            <a:ext cx="422050" cy="547779"/>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A02D1046-C0F9-4472-9E1B-ED39EC409C5C}"/>
              </a:ext>
            </a:extLst>
          </p:cNvPr>
          <p:cNvSpPr>
            <a:spLocks noGrp="1"/>
          </p:cNvSpPr>
          <p:nvPr>
            <p:ph type="title"/>
          </p:nvPr>
        </p:nvSpPr>
        <p:spPr/>
        <p:txBody>
          <a:bodyPr>
            <a:normAutofit fontScale="90000"/>
          </a:bodyPr>
          <a:lstStyle/>
          <a:p>
            <a:r>
              <a:rPr lang="en-US" altLang="zh-CN" dirty="0"/>
              <a:t>Previous Work 1</a:t>
            </a:r>
            <a:endParaRPr lang="zh-CN" altLang="en-US" dirty="0"/>
          </a:p>
        </p:txBody>
      </p:sp>
      <p:sp>
        <p:nvSpPr>
          <p:cNvPr id="2" name="Right Brace 1">
            <a:extLst>
              <a:ext uri="{FF2B5EF4-FFF2-40B4-BE49-F238E27FC236}">
                <a16:creationId xmlns:a16="http://schemas.microsoft.com/office/drawing/2014/main" id="{8AD40B74-0EC3-44DA-BCE9-CA8AA64C4F76}"/>
              </a:ext>
            </a:extLst>
          </p:cNvPr>
          <p:cNvSpPr/>
          <p:nvPr/>
        </p:nvSpPr>
        <p:spPr>
          <a:xfrm rot="5400000">
            <a:off x="7476642" y="2395855"/>
            <a:ext cx="219239" cy="26064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TextBox 2">
            <a:extLst>
              <a:ext uri="{FF2B5EF4-FFF2-40B4-BE49-F238E27FC236}">
                <a16:creationId xmlns:a16="http://schemas.microsoft.com/office/drawing/2014/main" id="{70DABAE3-E9E2-48D4-A1FC-4CF398F1CF99}"/>
              </a:ext>
            </a:extLst>
          </p:cNvPr>
          <p:cNvSpPr txBox="1"/>
          <p:nvPr/>
        </p:nvSpPr>
        <p:spPr>
          <a:xfrm>
            <a:off x="7069119" y="3792280"/>
            <a:ext cx="1820381" cy="400110"/>
          </a:xfrm>
          <a:prstGeom prst="rect">
            <a:avLst/>
          </a:prstGeom>
          <a:noFill/>
        </p:spPr>
        <p:txBody>
          <a:bodyPr wrap="square" rtlCol="0">
            <a:spAutoFit/>
          </a:bodyPr>
          <a:lstStyle/>
          <a:p>
            <a:r>
              <a:rPr lang="en-US" altLang="zh-CN" sz="2000" b="1" dirty="0">
                <a:solidFill>
                  <a:srgbClr val="C00000"/>
                </a:solidFill>
              </a:rPr>
              <a:t>CPU Stalled</a:t>
            </a:r>
            <a:endParaRPr lang="zh-CN" altLang="en-US" sz="2000" b="1" dirty="0">
              <a:solidFill>
                <a:srgbClr val="C00000"/>
              </a:solidFill>
            </a:endParaRPr>
          </a:p>
        </p:txBody>
      </p:sp>
    </p:spTree>
    <p:extLst>
      <p:ext uri="{BB962C8B-B14F-4D97-AF65-F5344CB8AC3E}">
        <p14:creationId xmlns:p14="http://schemas.microsoft.com/office/powerpoint/2010/main" val="2900916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88208C46-1C1A-4DC8-B6E8-AF19AFAFCAD8}"/>
              </a:ext>
            </a:extLst>
          </p:cNvPr>
          <p:cNvSpPr txBox="1"/>
          <p:nvPr/>
        </p:nvSpPr>
        <p:spPr>
          <a:xfrm>
            <a:off x="723481" y="689982"/>
            <a:ext cx="10119851" cy="954107"/>
          </a:xfrm>
          <a:prstGeom prst="rect">
            <a:avLst/>
          </a:prstGeom>
          <a:noFill/>
        </p:spPr>
        <p:txBody>
          <a:bodyPr wrap="square" rtlCol="0">
            <a:spAutoFit/>
          </a:bodyPr>
          <a:lstStyle/>
          <a:p>
            <a:r>
              <a:rPr lang="en-US" altLang="zh-CN" sz="2800" b="1" dirty="0"/>
              <a:t>Row-hit-aware Scheduling:  </a:t>
            </a:r>
          </a:p>
          <a:p>
            <a:r>
              <a:rPr lang="en-US" altLang="zh-CN" sz="2800" dirty="0"/>
              <a:t>Switch between CPU/PIM queue </a:t>
            </a:r>
            <a:r>
              <a:rPr lang="en-US" altLang="zh-CN" sz="2800" b="1" dirty="0"/>
              <a:t>when row close</a:t>
            </a:r>
            <a:endParaRPr lang="zh-CN" altLang="en-US" sz="2800" b="1" dirty="0"/>
          </a:p>
        </p:txBody>
      </p:sp>
      <p:sp>
        <p:nvSpPr>
          <p:cNvPr id="4" name="Slide Number Placeholder 3">
            <a:extLst>
              <a:ext uri="{FF2B5EF4-FFF2-40B4-BE49-F238E27FC236}">
                <a16:creationId xmlns:a16="http://schemas.microsoft.com/office/drawing/2014/main" id="{12CB4B13-D8C4-4B50-8282-5F1A5269D3E6}"/>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32</a:t>
            </a:fld>
            <a:endParaRPr lang="zh-CN" altLang="en-US"/>
          </a:p>
        </p:txBody>
      </p:sp>
      <p:sp>
        <p:nvSpPr>
          <p:cNvPr id="9" name="TextBox 8">
            <a:extLst>
              <a:ext uri="{FF2B5EF4-FFF2-40B4-BE49-F238E27FC236}">
                <a16:creationId xmlns:a16="http://schemas.microsoft.com/office/drawing/2014/main" id="{2A8D7125-AB53-4BA2-92CE-A4F34A223A07}"/>
              </a:ext>
            </a:extLst>
          </p:cNvPr>
          <p:cNvSpPr txBox="1"/>
          <p:nvPr/>
        </p:nvSpPr>
        <p:spPr>
          <a:xfrm>
            <a:off x="314363" y="5283448"/>
            <a:ext cx="11563274" cy="584775"/>
          </a:xfrm>
          <a:prstGeom prst="rect">
            <a:avLst/>
          </a:prstGeom>
          <a:solidFill>
            <a:schemeClr val="tx2">
              <a:lumMod val="20000"/>
              <a:lumOff val="80000"/>
            </a:schemeClr>
          </a:solidFill>
          <a:ln>
            <a:solidFill>
              <a:srgbClr val="C00000"/>
            </a:solidFill>
          </a:ln>
        </p:spPr>
        <p:txBody>
          <a:bodyPr wrap="square" rtlCol="0">
            <a:spAutoFit/>
          </a:bodyPr>
          <a:lstStyle>
            <a:defPPr>
              <a:defRPr lang="zh-CN"/>
            </a:defPPr>
            <a:lvl1pPr algn="ctr">
              <a:defRPr sz="2800" b="1"/>
            </a:lvl1pPr>
          </a:lstStyle>
          <a:p>
            <a:r>
              <a:rPr lang="en-US" altLang="zh-CN" sz="3200" dirty="0"/>
              <a:t>Biased to PIM Performance</a:t>
            </a:r>
            <a:endParaRPr lang="zh-CN" altLang="en-US" sz="3200" dirty="0"/>
          </a:p>
        </p:txBody>
      </p:sp>
      <p:sp>
        <p:nvSpPr>
          <p:cNvPr id="8" name="Title 7">
            <a:extLst>
              <a:ext uri="{FF2B5EF4-FFF2-40B4-BE49-F238E27FC236}">
                <a16:creationId xmlns:a16="http://schemas.microsoft.com/office/drawing/2014/main" id="{A02D1046-C0F9-4472-9E1B-ED39EC409C5C}"/>
              </a:ext>
            </a:extLst>
          </p:cNvPr>
          <p:cNvSpPr>
            <a:spLocks noGrp="1"/>
          </p:cNvSpPr>
          <p:nvPr>
            <p:ph type="title"/>
          </p:nvPr>
        </p:nvSpPr>
        <p:spPr/>
        <p:txBody>
          <a:bodyPr>
            <a:normAutofit fontScale="90000"/>
          </a:bodyPr>
          <a:lstStyle/>
          <a:p>
            <a:r>
              <a:rPr lang="en-US" altLang="zh-CN" dirty="0"/>
              <a:t>Previous Work 1</a:t>
            </a:r>
            <a:endParaRPr lang="zh-CN" altLang="en-US" dirty="0"/>
          </a:p>
        </p:txBody>
      </p:sp>
      <p:graphicFrame>
        <p:nvGraphicFramePr>
          <p:cNvPr id="19" name="Object 18">
            <a:extLst>
              <a:ext uri="{FF2B5EF4-FFF2-40B4-BE49-F238E27FC236}">
                <a16:creationId xmlns:a16="http://schemas.microsoft.com/office/drawing/2014/main" id="{83FDF31C-B83C-45CC-88CD-0B214C5E78C2}"/>
              </a:ext>
            </a:extLst>
          </p:cNvPr>
          <p:cNvGraphicFramePr>
            <a:graphicFrameLocks noChangeAspect="1"/>
          </p:cNvGraphicFramePr>
          <p:nvPr>
            <p:extLst>
              <p:ext uri="{D42A27DB-BD31-4B8C-83A1-F6EECF244321}">
                <p14:modId xmlns:p14="http://schemas.microsoft.com/office/powerpoint/2010/main" val="3475659644"/>
              </p:ext>
            </p:extLst>
          </p:nvPr>
        </p:nvGraphicFramePr>
        <p:xfrm>
          <a:off x="185878" y="1746022"/>
          <a:ext cx="11587163" cy="2246313"/>
        </p:xfrm>
        <a:graphic>
          <a:graphicData uri="http://schemas.openxmlformats.org/presentationml/2006/ole">
            <mc:AlternateContent xmlns:mc="http://schemas.openxmlformats.org/markup-compatibility/2006">
              <mc:Choice xmlns:v="urn:schemas-microsoft-com:vml" Requires="v">
                <p:oleObj spid="_x0000_s327869" name="Visio" r:id="rId4" imgW="7657994" imgH="1485592" progId="Visio.Drawing.15">
                  <p:embed/>
                </p:oleObj>
              </mc:Choice>
              <mc:Fallback>
                <p:oleObj name="Visio" r:id="rId4" imgW="7657994" imgH="1485592" progId="Visio.Drawing.15">
                  <p:embed/>
                  <p:pic>
                    <p:nvPicPr>
                      <p:cNvPr id="10" name="Object 9">
                        <a:extLst>
                          <a:ext uri="{FF2B5EF4-FFF2-40B4-BE49-F238E27FC236}">
                            <a16:creationId xmlns:a16="http://schemas.microsoft.com/office/drawing/2014/main" id="{2A473585-B517-4074-BA2F-B19B6A28E892}"/>
                          </a:ext>
                        </a:extLst>
                      </p:cNvPr>
                      <p:cNvPicPr/>
                      <p:nvPr/>
                    </p:nvPicPr>
                    <p:blipFill>
                      <a:blip r:embed="rId5"/>
                      <a:stretch>
                        <a:fillRect/>
                      </a:stretch>
                    </p:blipFill>
                    <p:spPr>
                      <a:xfrm>
                        <a:off x="185878" y="1746022"/>
                        <a:ext cx="11587163" cy="2246313"/>
                      </a:xfrm>
                      <a:prstGeom prst="rect">
                        <a:avLst/>
                      </a:prstGeom>
                    </p:spPr>
                  </p:pic>
                </p:oleObj>
              </mc:Fallback>
            </mc:AlternateContent>
          </a:graphicData>
        </a:graphic>
      </p:graphicFrame>
      <p:sp>
        <p:nvSpPr>
          <p:cNvPr id="20" name="TextBox 19">
            <a:extLst>
              <a:ext uri="{FF2B5EF4-FFF2-40B4-BE49-F238E27FC236}">
                <a16:creationId xmlns:a16="http://schemas.microsoft.com/office/drawing/2014/main" id="{81EF3910-CFDC-4D0A-A3FE-63C0183A6699}"/>
              </a:ext>
            </a:extLst>
          </p:cNvPr>
          <p:cNvSpPr txBox="1"/>
          <p:nvPr/>
        </p:nvSpPr>
        <p:spPr>
          <a:xfrm>
            <a:off x="6009256" y="2714119"/>
            <a:ext cx="3058598" cy="892552"/>
          </a:xfrm>
          <a:prstGeom prst="rect">
            <a:avLst/>
          </a:prstGeom>
          <a:noFill/>
        </p:spPr>
        <p:txBody>
          <a:bodyPr wrap="square" rtlCol="0">
            <a:spAutoFit/>
          </a:bodyPr>
          <a:lstStyle/>
          <a:p>
            <a:pPr algn="ctr"/>
            <a:r>
              <a:rPr lang="en-US" altLang="zh-CN" sz="2800" b="1" dirty="0"/>
              <a:t>PIM Execution: </a:t>
            </a:r>
            <a:endParaRPr lang="en-US" altLang="zh-CN" sz="2800" b="1" i="1" dirty="0"/>
          </a:p>
          <a:p>
            <a:pPr algn="ctr"/>
            <a:r>
              <a:rPr lang="en-US" altLang="zh-CN" sz="2400" b="1" i="1" dirty="0">
                <a:solidFill>
                  <a:srgbClr val="00B050"/>
                </a:solidFill>
              </a:rPr>
              <a:t>High</a:t>
            </a:r>
            <a:r>
              <a:rPr lang="en-US" altLang="zh-CN" sz="2400" i="1" dirty="0"/>
              <a:t> row hit rate</a:t>
            </a:r>
            <a:endParaRPr lang="zh-CN" altLang="en-US" sz="2400" i="1" dirty="0"/>
          </a:p>
        </p:txBody>
      </p:sp>
      <p:sp>
        <p:nvSpPr>
          <p:cNvPr id="21" name="TextBox 20">
            <a:extLst>
              <a:ext uri="{FF2B5EF4-FFF2-40B4-BE49-F238E27FC236}">
                <a16:creationId xmlns:a16="http://schemas.microsoft.com/office/drawing/2014/main" id="{C03E3A7C-60EF-44E5-8D77-5720C3A8FF08}"/>
              </a:ext>
            </a:extLst>
          </p:cNvPr>
          <p:cNvSpPr txBox="1"/>
          <p:nvPr/>
        </p:nvSpPr>
        <p:spPr>
          <a:xfrm>
            <a:off x="4147566" y="3808712"/>
            <a:ext cx="2743200" cy="892552"/>
          </a:xfrm>
          <a:prstGeom prst="rect">
            <a:avLst/>
          </a:prstGeom>
          <a:noFill/>
        </p:spPr>
        <p:txBody>
          <a:bodyPr wrap="square" rtlCol="0">
            <a:spAutoFit/>
          </a:bodyPr>
          <a:lstStyle/>
          <a:p>
            <a:pPr algn="ctr"/>
            <a:r>
              <a:rPr lang="en-US" altLang="zh-CN" sz="2800" b="1" dirty="0"/>
              <a:t>CPU Access: </a:t>
            </a:r>
          </a:p>
          <a:p>
            <a:pPr algn="ctr"/>
            <a:r>
              <a:rPr lang="en-US" altLang="zh-CN" sz="2400" b="1" i="1" dirty="0">
                <a:solidFill>
                  <a:srgbClr val="C00000"/>
                </a:solidFill>
              </a:rPr>
              <a:t>Low</a:t>
            </a:r>
            <a:r>
              <a:rPr lang="en-US" altLang="zh-CN" sz="2400" i="1" dirty="0"/>
              <a:t> row hit rate</a:t>
            </a:r>
            <a:endParaRPr lang="zh-CN" altLang="en-US" sz="2400" i="1" dirty="0"/>
          </a:p>
        </p:txBody>
      </p:sp>
      <p:cxnSp>
        <p:nvCxnSpPr>
          <p:cNvPr id="23" name="Straight Connector 22">
            <a:extLst>
              <a:ext uri="{FF2B5EF4-FFF2-40B4-BE49-F238E27FC236}">
                <a16:creationId xmlns:a16="http://schemas.microsoft.com/office/drawing/2014/main" id="{43207454-89BE-47B4-B19E-09F56040BCCC}"/>
              </a:ext>
            </a:extLst>
          </p:cNvPr>
          <p:cNvCxnSpPr>
            <a:cxnSpLocks/>
            <a:endCxn id="21" idx="0"/>
          </p:cNvCxnSpPr>
          <p:nvPr/>
        </p:nvCxnSpPr>
        <p:spPr>
          <a:xfrm flipH="1">
            <a:off x="5519166" y="3260933"/>
            <a:ext cx="422050" cy="547779"/>
          </a:xfrm>
          <a:prstGeom prst="line">
            <a:avLst/>
          </a:prstGeom>
        </p:spPr>
        <p:style>
          <a:lnRef idx="1">
            <a:schemeClr val="accent1"/>
          </a:lnRef>
          <a:fillRef idx="0">
            <a:schemeClr val="accent1"/>
          </a:fillRef>
          <a:effectRef idx="0">
            <a:schemeClr val="accent1"/>
          </a:effectRef>
          <a:fontRef idx="minor">
            <a:schemeClr val="tx1"/>
          </a:fontRef>
        </p:style>
      </p:cxnSp>
      <p:sp>
        <p:nvSpPr>
          <p:cNvPr id="24" name="Right Brace 23">
            <a:extLst>
              <a:ext uri="{FF2B5EF4-FFF2-40B4-BE49-F238E27FC236}">
                <a16:creationId xmlns:a16="http://schemas.microsoft.com/office/drawing/2014/main" id="{10B66CC5-713D-4CBA-8325-4D0D6EF2935B}"/>
              </a:ext>
            </a:extLst>
          </p:cNvPr>
          <p:cNvSpPr/>
          <p:nvPr/>
        </p:nvSpPr>
        <p:spPr>
          <a:xfrm rot="5400000">
            <a:off x="7476642" y="2395855"/>
            <a:ext cx="219239" cy="26064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TextBox 24">
            <a:extLst>
              <a:ext uri="{FF2B5EF4-FFF2-40B4-BE49-F238E27FC236}">
                <a16:creationId xmlns:a16="http://schemas.microsoft.com/office/drawing/2014/main" id="{D119C16B-9965-4F95-B9E9-64C86E6F7379}"/>
              </a:ext>
            </a:extLst>
          </p:cNvPr>
          <p:cNvSpPr txBox="1"/>
          <p:nvPr/>
        </p:nvSpPr>
        <p:spPr>
          <a:xfrm>
            <a:off x="7069119" y="3792280"/>
            <a:ext cx="1820381" cy="400110"/>
          </a:xfrm>
          <a:prstGeom prst="rect">
            <a:avLst/>
          </a:prstGeom>
          <a:noFill/>
        </p:spPr>
        <p:txBody>
          <a:bodyPr wrap="square" rtlCol="0">
            <a:spAutoFit/>
          </a:bodyPr>
          <a:lstStyle/>
          <a:p>
            <a:r>
              <a:rPr lang="en-US" altLang="zh-CN" sz="2000" b="1" dirty="0">
                <a:solidFill>
                  <a:srgbClr val="C00000"/>
                </a:solidFill>
              </a:rPr>
              <a:t>CPU Stalled</a:t>
            </a:r>
            <a:endParaRPr lang="zh-CN" altLang="en-US" sz="2000" b="1" dirty="0">
              <a:solidFill>
                <a:srgbClr val="C00000"/>
              </a:solidFill>
            </a:endParaRPr>
          </a:p>
        </p:txBody>
      </p:sp>
    </p:spTree>
    <p:extLst>
      <p:ext uri="{BB962C8B-B14F-4D97-AF65-F5344CB8AC3E}">
        <p14:creationId xmlns:p14="http://schemas.microsoft.com/office/powerpoint/2010/main" val="21509160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C633134-34F5-476A-BABC-2D63CD0A39B3}"/>
              </a:ext>
            </a:extLst>
          </p:cNvPr>
          <p:cNvSpPr txBox="1"/>
          <p:nvPr/>
        </p:nvSpPr>
        <p:spPr>
          <a:xfrm>
            <a:off x="579120" y="710747"/>
            <a:ext cx="10180320" cy="954107"/>
          </a:xfrm>
          <a:prstGeom prst="rect">
            <a:avLst/>
          </a:prstGeom>
          <a:noFill/>
        </p:spPr>
        <p:txBody>
          <a:bodyPr wrap="square" rtlCol="0">
            <a:spAutoFit/>
          </a:bodyPr>
          <a:lstStyle/>
          <a:p>
            <a:r>
              <a:rPr lang="en-US" altLang="zh-CN" sz="2800" b="1" dirty="0"/>
              <a:t>CPU-first Scheduling:  </a:t>
            </a:r>
          </a:p>
          <a:p>
            <a:r>
              <a:rPr lang="en-US" altLang="zh-CN" sz="2800" dirty="0"/>
              <a:t>Only switch to PIM queue </a:t>
            </a:r>
            <a:r>
              <a:rPr lang="en-US" altLang="zh-CN" sz="2800" b="1" dirty="0"/>
              <a:t>when CPU queue is empty</a:t>
            </a:r>
            <a:endParaRPr lang="zh-CN" altLang="en-US" sz="2800" b="1" dirty="0"/>
          </a:p>
        </p:txBody>
      </p:sp>
      <p:sp>
        <p:nvSpPr>
          <p:cNvPr id="3" name="Slide Number Placeholder 2">
            <a:extLst>
              <a:ext uri="{FF2B5EF4-FFF2-40B4-BE49-F238E27FC236}">
                <a16:creationId xmlns:a16="http://schemas.microsoft.com/office/drawing/2014/main" id="{4D4FFC78-AFA9-4524-B126-3730FA814F37}"/>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33</a:t>
            </a:fld>
            <a:endParaRPr lang="zh-CN" altLang="en-US"/>
          </a:p>
        </p:txBody>
      </p:sp>
      <p:sp>
        <p:nvSpPr>
          <p:cNvPr id="6" name="Title 5">
            <a:extLst>
              <a:ext uri="{FF2B5EF4-FFF2-40B4-BE49-F238E27FC236}">
                <a16:creationId xmlns:a16="http://schemas.microsoft.com/office/drawing/2014/main" id="{464E8568-838C-49F7-BAB4-9694639575C0}"/>
              </a:ext>
            </a:extLst>
          </p:cNvPr>
          <p:cNvSpPr>
            <a:spLocks noGrp="1"/>
          </p:cNvSpPr>
          <p:nvPr>
            <p:ph type="title"/>
          </p:nvPr>
        </p:nvSpPr>
        <p:spPr/>
        <p:txBody>
          <a:bodyPr>
            <a:normAutofit fontScale="90000"/>
          </a:bodyPr>
          <a:lstStyle/>
          <a:p>
            <a:r>
              <a:rPr lang="en-US" altLang="zh-CN" dirty="0"/>
              <a:t>Previous Work 2</a:t>
            </a:r>
            <a:endParaRPr lang="zh-CN" altLang="en-US" dirty="0"/>
          </a:p>
        </p:txBody>
      </p:sp>
      <p:graphicFrame>
        <p:nvGraphicFramePr>
          <p:cNvPr id="13" name="Object 12">
            <a:extLst>
              <a:ext uri="{FF2B5EF4-FFF2-40B4-BE49-F238E27FC236}">
                <a16:creationId xmlns:a16="http://schemas.microsoft.com/office/drawing/2014/main" id="{64F3B844-9C51-4952-B25A-9FBD916AA384}"/>
              </a:ext>
            </a:extLst>
          </p:cNvPr>
          <p:cNvGraphicFramePr>
            <a:graphicFrameLocks noChangeAspect="1"/>
          </p:cNvGraphicFramePr>
          <p:nvPr>
            <p:extLst>
              <p:ext uri="{D42A27DB-BD31-4B8C-83A1-F6EECF244321}">
                <p14:modId xmlns:p14="http://schemas.microsoft.com/office/powerpoint/2010/main" val="2628707098"/>
              </p:ext>
            </p:extLst>
          </p:nvPr>
        </p:nvGraphicFramePr>
        <p:xfrm>
          <a:off x="183574" y="2017882"/>
          <a:ext cx="11846242" cy="2145488"/>
        </p:xfrm>
        <a:graphic>
          <a:graphicData uri="http://schemas.openxmlformats.org/presentationml/2006/ole">
            <mc:AlternateContent xmlns:mc="http://schemas.openxmlformats.org/markup-compatibility/2006">
              <mc:Choice xmlns:v="urn:schemas-microsoft-com:vml" Requires="v">
                <p:oleObj spid="_x0000_s306495" name="Visio" r:id="rId4" imgW="8366547" imgH="1516293" progId="Visio.Drawing.15">
                  <p:embed/>
                </p:oleObj>
              </mc:Choice>
              <mc:Fallback>
                <p:oleObj name="Visio" r:id="rId4" imgW="8366547" imgH="1516293" progId="Visio.Drawing.15">
                  <p:embed/>
                  <p:pic>
                    <p:nvPicPr>
                      <p:cNvPr id="9" name="Object 8">
                        <a:extLst>
                          <a:ext uri="{FF2B5EF4-FFF2-40B4-BE49-F238E27FC236}">
                            <a16:creationId xmlns:a16="http://schemas.microsoft.com/office/drawing/2014/main" id="{F36B4D0A-2B4D-4647-9CBE-2EAF1882DAF7}"/>
                          </a:ext>
                        </a:extLst>
                      </p:cNvPr>
                      <p:cNvPicPr/>
                      <p:nvPr/>
                    </p:nvPicPr>
                    <p:blipFill>
                      <a:blip r:embed="rId5"/>
                      <a:stretch>
                        <a:fillRect/>
                      </a:stretch>
                    </p:blipFill>
                    <p:spPr>
                      <a:xfrm>
                        <a:off x="183574" y="2017882"/>
                        <a:ext cx="11846242" cy="2145488"/>
                      </a:xfrm>
                      <a:prstGeom prst="rect">
                        <a:avLst/>
                      </a:prstGeom>
                    </p:spPr>
                  </p:pic>
                </p:oleObj>
              </mc:Fallback>
            </mc:AlternateContent>
          </a:graphicData>
        </a:graphic>
      </p:graphicFrame>
    </p:spTree>
    <p:extLst>
      <p:ext uri="{BB962C8B-B14F-4D97-AF65-F5344CB8AC3E}">
        <p14:creationId xmlns:p14="http://schemas.microsoft.com/office/powerpoint/2010/main" val="42784371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C633134-34F5-476A-BABC-2D63CD0A39B3}"/>
              </a:ext>
            </a:extLst>
          </p:cNvPr>
          <p:cNvSpPr txBox="1"/>
          <p:nvPr/>
        </p:nvSpPr>
        <p:spPr>
          <a:xfrm>
            <a:off x="579120" y="710747"/>
            <a:ext cx="10180320" cy="954107"/>
          </a:xfrm>
          <a:prstGeom prst="rect">
            <a:avLst/>
          </a:prstGeom>
          <a:noFill/>
        </p:spPr>
        <p:txBody>
          <a:bodyPr wrap="square" rtlCol="0">
            <a:spAutoFit/>
          </a:bodyPr>
          <a:lstStyle/>
          <a:p>
            <a:r>
              <a:rPr lang="en-US" altLang="zh-CN" sz="2800" b="1" dirty="0"/>
              <a:t>CPU-first Scheduling:  </a:t>
            </a:r>
          </a:p>
          <a:p>
            <a:r>
              <a:rPr lang="en-US" altLang="zh-CN" sz="2800" dirty="0"/>
              <a:t>Only switch to PIM queue </a:t>
            </a:r>
            <a:r>
              <a:rPr lang="en-US" altLang="zh-CN" sz="2800" b="1" dirty="0"/>
              <a:t>when CPU queue is empty</a:t>
            </a:r>
            <a:endParaRPr lang="zh-CN" altLang="en-US" sz="2800" b="1" dirty="0"/>
          </a:p>
        </p:txBody>
      </p:sp>
      <p:sp>
        <p:nvSpPr>
          <p:cNvPr id="3" name="Slide Number Placeholder 2">
            <a:extLst>
              <a:ext uri="{FF2B5EF4-FFF2-40B4-BE49-F238E27FC236}">
                <a16:creationId xmlns:a16="http://schemas.microsoft.com/office/drawing/2014/main" id="{4D4FFC78-AFA9-4524-B126-3730FA814F37}"/>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34</a:t>
            </a:fld>
            <a:endParaRPr lang="zh-CN" altLang="en-US"/>
          </a:p>
        </p:txBody>
      </p:sp>
      <p:sp>
        <p:nvSpPr>
          <p:cNvPr id="6" name="Title 5">
            <a:extLst>
              <a:ext uri="{FF2B5EF4-FFF2-40B4-BE49-F238E27FC236}">
                <a16:creationId xmlns:a16="http://schemas.microsoft.com/office/drawing/2014/main" id="{464E8568-838C-49F7-BAB4-9694639575C0}"/>
              </a:ext>
            </a:extLst>
          </p:cNvPr>
          <p:cNvSpPr>
            <a:spLocks noGrp="1"/>
          </p:cNvSpPr>
          <p:nvPr>
            <p:ph type="title"/>
          </p:nvPr>
        </p:nvSpPr>
        <p:spPr/>
        <p:txBody>
          <a:bodyPr>
            <a:normAutofit fontScale="90000"/>
          </a:bodyPr>
          <a:lstStyle/>
          <a:p>
            <a:r>
              <a:rPr lang="en-US" altLang="zh-CN" dirty="0"/>
              <a:t>Previous Work 2</a:t>
            </a:r>
            <a:endParaRPr lang="zh-CN" altLang="en-US" dirty="0"/>
          </a:p>
        </p:txBody>
      </p:sp>
      <p:graphicFrame>
        <p:nvGraphicFramePr>
          <p:cNvPr id="9" name="Object 8">
            <a:extLst>
              <a:ext uri="{FF2B5EF4-FFF2-40B4-BE49-F238E27FC236}">
                <a16:creationId xmlns:a16="http://schemas.microsoft.com/office/drawing/2014/main" id="{F36B4D0A-2B4D-4647-9CBE-2EAF1882DAF7}"/>
              </a:ext>
            </a:extLst>
          </p:cNvPr>
          <p:cNvGraphicFramePr>
            <a:graphicFrameLocks noChangeAspect="1"/>
          </p:cNvGraphicFramePr>
          <p:nvPr>
            <p:extLst>
              <p:ext uri="{D42A27DB-BD31-4B8C-83A1-F6EECF244321}">
                <p14:modId xmlns:p14="http://schemas.microsoft.com/office/powerpoint/2010/main" val="1219023781"/>
              </p:ext>
            </p:extLst>
          </p:nvPr>
        </p:nvGraphicFramePr>
        <p:xfrm>
          <a:off x="183574" y="2017882"/>
          <a:ext cx="11846242" cy="2145488"/>
        </p:xfrm>
        <a:graphic>
          <a:graphicData uri="http://schemas.openxmlformats.org/presentationml/2006/ole">
            <mc:AlternateContent xmlns:mc="http://schemas.openxmlformats.org/markup-compatibility/2006">
              <mc:Choice xmlns:v="urn:schemas-microsoft-com:vml" Requires="v">
                <p:oleObj spid="_x0000_s329914" name="Visio" r:id="rId4" imgW="8366547" imgH="1516293" progId="Visio.Drawing.15">
                  <p:embed/>
                </p:oleObj>
              </mc:Choice>
              <mc:Fallback>
                <p:oleObj name="Visio" r:id="rId4" imgW="8366547" imgH="1516293" progId="Visio.Drawing.15">
                  <p:embed/>
                  <p:pic>
                    <p:nvPicPr>
                      <p:cNvPr id="11" name="Object 10">
                        <a:extLst>
                          <a:ext uri="{FF2B5EF4-FFF2-40B4-BE49-F238E27FC236}">
                            <a16:creationId xmlns:a16="http://schemas.microsoft.com/office/drawing/2014/main" id="{55A35F1D-1255-4322-AF32-C6109C267663}"/>
                          </a:ext>
                        </a:extLst>
                      </p:cNvPr>
                      <p:cNvPicPr/>
                      <p:nvPr/>
                    </p:nvPicPr>
                    <p:blipFill>
                      <a:blip r:embed="rId5"/>
                      <a:stretch>
                        <a:fillRect/>
                      </a:stretch>
                    </p:blipFill>
                    <p:spPr>
                      <a:xfrm>
                        <a:off x="183574" y="2017882"/>
                        <a:ext cx="11846242" cy="2145488"/>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EB52947E-4A7B-4E46-8065-D07EB97C0F3D}"/>
              </a:ext>
            </a:extLst>
          </p:cNvPr>
          <p:cNvSpPr txBox="1"/>
          <p:nvPr/>
        </p:nvSpPr>
        <p:spPr>
          <a:xfrm>
            <a:off x="6257876" y="3429000"/>
            <a:ext cx="1996440" cy="830997"/>
          </a:xfrm>
          <a:prstGeom prst="rect">
            <a:avLst/>
          </a:prstGeom>
          <a:noFill/>
        </p:spPr>
        <p:txBody>
          <a:bodyPr wrap="square" rtlCol="0">
            <a:spAutoFit/>
          </a:bodyPr>
          <a:lstStyle/>
          <a:p>
            <a:pPr algn="ctr"/>
            <a:r>
              <a:rPr lang="en-US" altLang="zh-CN" sz="2400" dirty="0">
                <a:solidFill>
                  <a:srgbClr val="C00000"/>
                </a:solidFill>
              </a:rPr>
              <a:t>Switch to CPU Queue</a:t>
            </a:r>
            <a:endParaRPr lang="zh-CN" altLang="en-US" sz="2400" dirty="0">
              <a:solidFill>
                <a:srgbClr val="C00000"/>
              </a:solidFill>
            </a:endParaRPr>
          </a:p>
        </p:txBody>
      </p:sp>
    </p:spTree>
    <p:extLst>
      <p:ext uri="{BB962C8B-B14F-4D97-AF65-F5344CB8AC3E}">
        <p14:creationId xmlns:p14="http://schemas.microsoft.com/office/powerpoint/2010/main" val="4227066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C633134-34F5-476A-BABC-2D63CD0A39B3}"/>
              </a:ext>
            </a:extLst>
          </p:cNvPr>
          <p:cNvSpPr txBox="1"/>
          <p:nvPr/>
        </p:nvSpPr>
        <p:spPr>
          <a:xfrm>
            <a:off x="579120" y="710747"/>
            <a:ext cx="10180320" cy="954107"/>
          </a:xfrm>
          <a:prstGeom prst="rect">
            <a:avLst/>
          </a:prstGeom>
          <a:noFill/>
        </p:spPr>
        <p:txBody>
          <a:bodyPr wrap="square" rtlCol="0">
            <a:spAutoFit/>
          </a:bodyPr>
          <a:lstStyle/>
          <a:p>
            <a:r>
              <a:rPr lang="en-US" altLang="zh-CN" sz="2800" b="1" dirty="0"/>
              <a:t>CPU-first Scheduling:  </a:t>
            </a:r>
          </a:p>
          <a:p>
            <a:r>
              <a:rPr lang="en-US" altLang="zh-CN" sz="2800" dirty="0"/>
              <a:t>Only switch to PIM queue </a:t>
            </a:r>
            <a:r>
              <a:rPr lang="en-US" altLang="zh-CN" sz="2800" b="1" dirty="0"/>
              <a:t>when CPU queue is empty</a:t>
            </a:r>
            <a:endParaRPr lang="zh-CN" altLang="en-US" sz="2800" b="1" dirty="0"/>
          </a:p>
        </p:txBody>
      </p:sp>
      <p:sp>
        <p:nvSpPr>
          <p:cNvPr id="3" name="Slide Number Placeholder 2">
            <a:extLst>
              <a:ext uri="{FF2B5EF4-FFF2-40B4-BE49-F238E27FC236}">
                <a16:creationId xmlns:a16="http://schemas.microsoft.com/office/drawing/2014/main" id="{4D4FFC78-AFA9-4524-B126-3730FA814F37}"/>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35</a:t>
            </a:fld>
            <a:endParaRPr lang="zh-CN" altLang="en-US"/>
          </a:p>
        </p:txBody>
      </p:sp>
      <p:sp>
        <p:nvSpPr>
          <p:cNvPr id="6" name="Title 5">
            <a:extLst>
              <a:ext uri="{FF2B5EF4-FFF2-40B4-BE49-F238E27FC236}">
                <a16:creationId xmlns:a16="http://schemas.microsoft.com/office/drawing/2014/main" id="{464E8568-838C-49F7-BAB4-9694639575C0}"/>
              </a:ext>
            </a:extLst>
          </p:cNvPr>
          <p:cNvSpPr>
            <a:spLocks noGrp="1"/>
          </p:cNvSpPr>
          <p:nvPr>
            <p:ph type="title"/>
          </p:nvPr>
        </p:nvSpPr>
        <p:spPr/>
        <p:txBody>
          <a:bodyPr>
            <a:normAutofit fontScale="90000"/>
          </a:bodyPr>
          <a:lstStyle/>
          <a:p>
            <a:r>
              <a:rPr lang="en-US" altLang="zh-CN" dirty="0"/>
              <a:t>Previous Work 2</a:t>
            </a:r>
            <a:endParaRPr lang="zh-CN" altLang="en-US" dirty="0"/>
          </a:p>
        </p:txBody>
      </p:sp>
      <p:graphicFrame>
        <p:nvGraphicFramePr>
          <p:cNvPr id="11" name="Object 10">
            <a:extLst>
              <a:ext uri="{FF2B5EF4-FFF2-40B4-BE49-F238E27FC236}">
                <a16:creationId xmlns:a16="http://schemas.microsoft.com/office/drawing/2014/main" id="{55A35F1D-1255-4322-AF32-C6109C267663}"/>
              </a:ext>
            </a:extLst>
          </p:cNvPr>
          <p:cNvGraphicFramePr>
            <a:graphicFrameLocks noChangeAspect="1"/>
          </p:cNvGraphicFramePr>
          <p:nvPr>
            <p:extLst>
              <p:ext uri="{D42A27DB-BD31-4B8C-83A1-F6EECF244321}">
                <p14:modId xmlns:p14="http://schemas.microsoft.com/office/powerpoint/2010/main" val="1664958542"/>
              </p:ext>
            </p:extLst>
          </p:nvPr>
        </p:nvGraphicFramePr>
        <p:xfrm>
          <a:off x="183574" y="2017882"/>
          <a:ext cx="11846242" cy="2145488"/>
        </p:xfrm>
        <a:graphic>
          <a:graphicData uri="http://schemas.openxmlformats.org/presentationml/2006/ole">
            <mc:AlternateContent xmlns:mc="http://schemas.openxmlformats.org/markup-compatibility/2006">
              <mc:Choice xmlns:v="urn:schemas-microsoft-com:vml" Requires="v">
                <p:oleObj spid="_x0000_s331120" name="Visio" r:id="rId4" imgW="8366547" imgH="1516293" progId="Visio.Drawing.15">
                  <p:embed/>
                </p:oleObj>
              </mc:Choice>
              <mc:Fallback>
                <p:oleObj name="Visio" r:id="rId4" imgW="8366547" imgH="1516293" progId="Visio.Drawing.15">
                  <p:embed/>
                  <p:pic>
                    <p:nvPicPr>
                      <p:cNvPr id="11" name="Object 10">
                        <a:extLst>
                          <a:ext uri="{FF2B5EF4-FFF2-40B4-BE49-F238E27FC236}">
                            <a16:creationId xmlns:a16="http://schemas.microsoft.com/office/drawing/2014/main" id="{55A35F1D-1255-4322-AF32-C6109C267663}"/>
                          </a:ext>
                        </a:extLst>
                      </p:cNvPr>
                      <p:cNvPicPr/>
                      <p:nvPr/>
                    </p:nvPicPr>
                    <p:blipFill>
                      <a:blip r:embed="rId5"/>
                      <a:stretch>
                        <a:fillRect/>
                      </a:stretch>
                    </p:blipFill>
                    <p:spPr>
                      <a:xfrm>
                        <a:off x="183574" y="2017882"/>
                        <a:ext cx="11846242" cy="214548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52871F06-0E5A-4134-B85E-0B80C1CEFBF7}"/>
              </a:ext>
            </a:extLst>
          </p:cNvPr>
          <p:cNvGraphicFramePr>
            <a:graphicFrameLocks noChangeAspect="1"/>
          </p:cNvGraphicFramePr>
          <p:nvPr>
            <p:extLst>
              <p:ext uri="{D42A27DB-BD31-4B8C-83A1-F6EECF244321}">
                <p14:modId xmlns:p14="http://schemas.microsoft.com/office/powerpoint/2010/main" val="1013858206"/>
              </p:ext>
            </p:extLst>
          </p:nvPr>
        </p:nvGraphicFramePr>
        <p:xfrm>
          <a:off x="5646439" y="3038433"/>
          <a:ext cx="4559901" cy="2772027"/>
        </p:xfrm>
        <a:graphic>
          <a:graphicData uri="http://schemas.openxmlformats.org/presentationml/2006/ole">
            <mc:AlternateContent xmlns:mc="http://schemas.openxmlformats.org/markup-compatibility/2006">
              <mc:Choice xmlns:v="urn:schemas-microsoft-com:vml" Requires="v">
                <p:oleObj spid="_x0000_s331121" name="Visio" r:id="rId6" imgW="3207630" imgH="1950373" progId="Visio.Drawing.15">
                  <p:embed/>
                </p:oleObj>
              </mc:Choice>
              <mc:Fallback>
                <p:oleObj name="Visio" r:id="rId6" imgW="3207630" imgH="1950373" progId="Visio.Drawing.15">
                  <p:embed/>
                  <p:pic>
                    <p:nvPicPr>
                      <p:cNvPr id="11" name="Object 10">
                        <a:extLst>
                          <a:ext uri="{FF2B5EF4-FFF2-40B4-BE49-F238E27FC236}">
                            <a16:creationId xmlns:a16="http://schemas.microsoft.com/office/drawing/2014/main" id="{55A35F1D-1255-4322-AF32-C6109C267663}"/>
                          </a:ext>
                        </a:extLst>
                      </p:cNvPr>
                      <p:cNvPicPr/>
                      <p:nvPr/>
                    </p:nvPicPr>
                    <p:blipFill>
                      <a:blip r:embed="rId7"/>
                      <a:stretch>
                        <a:fillRect/>
                      </a:stretch>
                    </p:blipFill>
                    <p:spPr>
                      <a:xfrm>
                        <a:off x="5646439" y="3038433"/>
                        <a:ext cx="4559901" cy="2772027"/>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EFF5CF20-C419-4F7D-8B57-ADBBCB40D81B}"/>
              </a:ext>
            </a:extLst>
          </p:cNvPr>
          <p:cNvSpPr txBox="1"/>
          <p:nvPr/>
        </p:nvSpPr>
        <p:spPr>
          <a:xfrm>
            <a:off x="6418085" y="5112936"/>
            <a:ext cx="3396179" cy="646331"/>
          </a:xfrm>
          <a:prstGeom prst="rect">
            <a:avLst/>
          </a:prstGeom>
          <a:noFill/>
        </p:spPr>
        <p:txBody>
          <a:bodyPr wrap="square" rtlCol="0">
            <a:spAutoFit/>
          </a:bodyPr>
          <a:lstStyle/>
          <a:p>
            <a:pPr algn="ctr"/>
            <a:r>
              <a:rPr lang="en-US" altLang="zh-CN" b="1" dirty="0"/>
              <a:t>Processing earlier accesses from other banks</a:t>
            </a:r>
            <a:endParaRPr lang="zh-CN" altLang="en-US" b="1" dirty="0"/>
          </a:p>
        </p:txBody>
      </p:sp>
      <p:sp>
        <p:nvSpPr>
          <p:cNvPr id="5" name="Left Brace 4">
            <a:extLst>
              <a:ext uri="{FF2B5EF4-FFF2-40B4-BE49-F238E27FC236}">
                <a16:creationId xmlns:a16="http://schemas.microsoft.com/office/drawing/2014/main" id="{733659FB-7BC5-4788-A965-AE78EE73390B}"/>
              </a:ext>
            </a:extLst>
          </p:cNvPr>
          <p:cNvSpPr/>
          <p:nvPr/>
        </p:nvSpPr>
        <p:spPr>
          <a:xfrm rot="5400000">
            <a:off x="8202714" y="1245914"/>
            <a:ext cx="165485" cy="260028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TextBox 8">
            <a:extLst>
              <a:ext uri="{FF2B5EF4-FFF2-40B4-BE49-F238E27FC236}">
                <a16:creationId xmlns:a16="http://schemas.microsoft.com/office/drawing/2014/main" id="{D060B809-2DF4-47B6-8937-747F7AA51155}"/>
              </a:ext>
            </a:extLst>
          </p:cNvPr>
          <p:cNvSpPr txBox="1"/>
          <p:nvPr/>
        </p:nvSpPr>
        <p:spPr>
          <a:xfrm>
            <a:off x="7357453" y="2052094"/>
            <a:ext cx="2030521" cy="400110"/>
          </a:xfrm>
          <a:prstGeom prst="rect">
            <a:avLst/>
          </a:prstGeom>
          <a:noFill/>
        </p:spPr>
        <p:txBody>
          <a:bodyPr wrap="square" rtlCol="0">
            <a:spAutoFit/>
          </a:bodyPr>
          <a:lstStyle/>
          <a:p>
            <a:r>
              <a:rPr lang="en-US" altLang="zh-CN" sz="2000" b="1" dirty="0">
                <a:solidFill>
                  <a:schemeClr val="tx2"/>
                </a:solidFill>
              </a:rPr>
              <a:t>Underutilized</a:t>
            </a:r>
            <a:endParaRPr lang="zh-CN" altLang="en-US" sz="2000" b="1" dirty="0">
              <a:solidFill>
                <a:schemeClr val="tx2"/>
              </a:solidFill>
            </a:endParaRPr>
          </a:p>
        </p:txBody>
      </p:sp>
    </p:spTree>
    <p:extLst>
      <p:ext uri="{BB962C8B-B14F-4D97-AF65-F5344CB8AC3E}">
        <p14:creationId xmlns:p14="http://schemas.microsoft.com/office/powerpoint/2010/main" val="2535012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C633134-34F5-476A-BABC-2D63CD0A39B3}"/>
              </a:ext>
            </a:extLst>
          </p:cNvPr>
          <p:cNvSpPr txBox="1"/>
          <p:nvPr/>
        </p:nvSpPr>
        <p:spPr>
          <a:xfrm>
            <a:off x="579120" y="710747"/>
            <a:ext cx="10180320" cy="954107"/>
          </a:xfrm>
          <a:prstGeom prst="rect">
            <a:avLst/>
          </a:prstGeom>
          <a:noFill/>
        </p:spPr>
        <p:txBody>
          <a:bodyPr wrap="square" rtlCol="0">
            <a:spAutoFit/>
          </a:bodyPr>
          <a:lstStyle/>
          <a:p>
            <a:r>
              <a:rPr lang="en-US" altLang="zh-CN" sz="2800" b="1" dirty="0"/>
              <a:t>CPU-first Scheduling:  </a:t>
            </a:r>
          </a:p>
          <a:p>
            <a:r>
              <a:rPr lang="en-US" altLang="zh-CN" sz="2800" dirty="0"/>
              <a:t>Only switch to PIM queue </a:t>
            </a:r>
            <a:r>
              <a:rPr lang="en-US" altLang="zh-CN" sz="2800" b="1" dirty="0"/>
              <a:t>when CPU queue is empty</a:t>
            </a:r>
            <a:endParaRPr lang="zh-CN" altLang="en-US" sz="2800" b="1" dirty="0"/>
          </a:p>
        </p:txBody>
      </p:sp>
      <p:sp>
        <p:nvSpPr>
          <p:cNvPr id="3" name="Slide Number Placeholder 2">
            <a:extLst>
              <a:ext uri="{FF2B5EF4-FFF2-40B4-BE49-F238E27FC236}">
                <a16:creationId xmlns:a16="http://schemas.microsoft.com/office/drawing/2014/main" id="{4D4FFC78-AFA9-4524-B126-3730FA814F37}"/>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36</a:t>
            </a:fld>
            <a:endParaRPr lang="zh-CN" altLang="en-US"/>
          </a:p>
        </p:txBody>
      </p:sp>
      <p:sp>
        <p:nvSpPr>
          <p:cNvPr id="6" name="Title 5">
            <a:extLst>
              <a:ext uri="{FF2B5EF4-FFF2-40B4-BE49-F238E27FC236}">
                <a16:creationId xmlns:a16="http://schemas.microsoft.com/office/drawing/2014/main" id="{464E8568-838C-49F7-BAB4-9694639575C0}"/>
              </a:ext>
            </a:extLst>
          </p:cNvPr>
          <p:cNvSpPr>
            <a:spLocks noGrp="1"/>
          </p:cNvSpPr>
          <p:nvPr>
            <p:ph type="title"/>
          </p:nvPr>
        </p:nvSpPr>
        <p:spPr/>
        <p:txBody>
          <a:bodyPr>
            <a:normAutofit fontScale="90000"/>
          </a:bodyPr>
          <a:lstStyle/>
          <a:p>
            <a:r>
              <a:rPr lang="en-US" altLang="zh-CN" dirty="0"/>
              <a:t>Previous Work 2</a:t>
            </a:r>
            <a:endParaRPr lang="zh-CN" altLang="en-US" dirty="0"/>
          </a:p>
        </p:txBody>
      </p:sp>
      <p:graphicFrame>
        <p:nvGraphicFramePr>
          <p:cNvPr id="8" name="Object 7">
            <a:extLst>
              <a:ext uri="{FF2B5EF4-FFF2-40B4-BE49-F238E27FC236}">
                <a16:creationId xmlns:a16="http://schemas.microsoft.com/office/drawing/2014/main" id="{17A574E9-9541-4DF5-9C44-E6E6DF7E46B9}"/>
              </a:ext>
            </a:extLst>
          </p:cNvPr>
          <p:cNvGraphicFramePr>
            <a:graphicFrameLocks noChangeAspect="1"/>
          </p:cNvGraphicFramePr>
          <p:nvPr>
            <p:extLst>
              <p:ext uri="{D42A27DB-BD31-4B8C-83A1-F6EECF244321}">
                <p14:modId xmlns:p14="http://schemas.microsoft.com/office/powerpoint/2010/main" val="3410061357"/>
              </p:ext>
            </p:extLst>
          </p:nvPr>
        </p:nvGraphicFramePr>
        <p:xfrm>
          <a:off x="4606223" y="4594660"/>
          <a:ext cx="7196839" cy="2026060"/>
        </p:xfrm>
        <a:graphic>
          <a:graphicData uri="http://schemas.openxmlformats.org/presentationml/2006/ole">
            <mc:AlternateContent xmlns:mc="http://schemas.openxmlformats.org/markup-compatibility/2006">
              <mc:Choice xmlns:v="urn:schemas-microsoft-com:vml" Requires="v">
                <p:oleObj spid="_x0000_s332142" name="Visio" r:id="rId4" imgW="5326061" imgH="1500943" progId="Visio.Drawing.15">
                  <p:embed/>
                </p:oleObj>
              </mc:Choice>
              <mc:Fallback>
                <p:oleObj name="Visio" r:id="rId4" imgW="5326061" imgH="1500943" progId="Visio.Drawing.15">
                  <p:embed/>
                  <p:pic>
                    <p:nvPicPr>
                      <p:cNvPr id="11" name="Object 10">
                        <a:extLst>
                          <a:ext uri="{FF2B5EF4-FFF2-40B4-BE49-F238E27FC236}">
                            <a16:creationId xmlns:a16="http://schemas.microsoft.com/office/drawing/2014/main" id="{55A35F1D-1255-4322-AF32-C6109C267663}"/>
                          </a:ext>
                        </a:extLst>
                      </p:cNvPr>
                      <p:cNvPicPr/>
                      <p:nvPr/>
                    </p:nvPicPr>
                    <p:blipFill>
                      <a:blip r:embed="rId5"/>
                      <a:stretch>
                        <a:fillRect/>
                      </a:stretch>
                    </p:blipFill>
                    <p:spPr>
                      <a:xfrm>
                        <a:off x="4606223" y="4594660"/>
                        <a:ext cx="7196839" cy="2026060"/>
                      </a:xfrm>
                      <a:prstGeom prst="rect">
                        <a:avLst/>
                      </a:prstGeom>
                    </p:spPr>
                  </p:pic>
                </p:oleObj>
              </mc:Fallback>
            </mc:AlternateContent>
          </a:graphicData>
        </a:graphic>
      </p:graphicFrame>
      <p:sp>
        <p:nvSpPr>
          <p:cNvPr id="2" name="Arrow: Down 1">
            <a:extLst>
              <a:ext uri="{FF2B5EF4-FFF2-40B4-BE49-F238E27FC236}">
                <a16:creationId xmlns:a16="http://schemas.microsoft.com/office/drawing/2014/main" id="{731C328A-DD36-4239-A971-734E7882907C}"/>
              </a:ext>
            </a:extLst>
          </p:cNvPr>
          <p:cNvSpPr/>
          <p:nvPr/>
        </p:nvSpPr>
        <p:spPr>
          <a:xfrm>
            <a:off x="6416124" y="4040372"/>
            <a:ext cx="697057" cy="893135"/>
          </a:xfrm>
          <a:prstGeom prst="downArrow">
            <a:avLst/>
          </a:prstGeom>
          <a:ln/>
        </p:spPr>
        <p:style>
          <a:lnRef idx="2">
            <a:schemeClr val="accent1"/>
          </a:lnRef>
          <a:fillRef idx="1">
            <a:schemeClr val="lt1"/>
          </a:fillRef>
          <a:effectRef idx="0">
            <a:schemeClr val="accent1"/>
          </a:effectRef>
          <a:fontRef idx="minor">
            <a:schemeClr val="dk1"/>
          </a:fontRef>
        </p:style>
        <p:txBody>
          <a:bodyPr rtlCol="0" anchor="ctr"/>
          <a:lstStyle/>
          <a:p>
            <a:pPr algn="just"/>
            <a:endParaRPr lang="zh-CN" altLang="en-US" dirty="0"/>
          </a:p>
        </p:txBody>
      </p:sp>
      <p:sp>
        <p:nvSpPr>
          <p:cNvPr id="12" name="TextBox 11">
            <a:extLst>
              <a:ext uri="{FF2B5EF4-FFF2-40B4-BE49-F238E27FC236}">
                <a16:creationId xmlns:a16="http://schemas.microsoft.com/office/drawing/2014/main" id="{503B034C-C08B-4843-9A31-C81447D9E0DF}"/>
              </a:ext>
            </a:extLst>
          </p:cNvPr>
          <p:cNvSpPr txBox="1"/>
          <p:nvPr/>
        </p:nvSpPr>
        <p:spPr>
          <a:xfrm>
            <a:off x="7113181" y="4132994"/>
            <a:ext cx="3668232" cy="461665"/>
          </a:xfrm>
          <a:prstGeom prst="rect">
            <a:avLst/>
          </a:prstGeom>
          <a:noFill/>
        </p:spPr>
        <p:txBody>
          <a:bodyPr wrap="square" rtlCol="0">
            <a:spAutoFit/>
          </a:bodyPr>
          <a:lstStyle/>
          <a:p>
            <a:r>
              <a:rPr lang="en-US" altLang="zh-CN" sz="2400" b="1" dirty="0">
                <a:solidFill>
                  <a:schemeClr val="tx2"/>
                </a:solidFill>
              </a:rPr>
              <a:t>Delayed Switch is Better</a:t>
            </a:r>
            <a:endParaRPr lang="zh-CN" altLang="en-US" sz="2400" b="1" dirty="0">
              <a:solidFill>
                <a:schemeClr val="tx2"/>
              </a:solidFill>
            </a:endParaRPr>
          </a:p>
        </p:txBody>
      </p:sp>
      <p:graphicFrame>
        <p:nvGraphicFramePr>
          <p:cNvPr id="14" name="Object 13">
            <a:extLst>
              <a:ext uri="{FF2B5EF4-FFF2-40B4-BE49-F238E27FC236}">
                <a16:creationId xmlns:a16="http://schemas.microsoft.com/office/drawing/2014/main" id="{F8B6C496-62EF-4F2D-9A32-19E6B3D2538B}"/>
              </a:ext>
            </a:extLst>
          </p:cNvPr>
          <p:cNvGraphicFramePr>
            <a:graphicFrameLocks noChangeAspect="1"/>
          </p:cNvGraphicFramePr>
          <p:nvPr>
            <p:extLst>
              <p:ext uri="{D42A27DB-BD31-4B8C-83A1-F6EECF244321}">
                <p14:modId xmlns:p14="http://schemas.microsoft.com/office/powerpoint/2010/main" val="1290875917"/>
              </p:ext>
            </p:extLst>
          </p:nvPr>
        </p:nvGraphicFramePr>
        <p:xfrm>
          <a:off x="183574" y="2017882"/>
          <a:ext cx="11846242" cy="2145488"/>
        </p:xfrm>
        <a:graphic>
          <a:graphicData uri="http://schemas.openxmlformats.org/presentationml/2006/ole">
            <mc:AlternateContent xmlns:mc="http://schemas.openxmlformats.org/markup-compatibility/2006">
              <mc:Choice xmlns:v="urn:schemas-microsoft-com:vml" Requires="v">
                <p:oleObj spid="_x0000_s332143" name="Visio" r:id="rId6" imgW="8366547" imgH="1516293" progId="Visio.Drawing.15">
                  <p:embed/>
                </p:oleObj>
              </mc:Choice>
              <mc:Fallback>
                <p:oleObj name="Visio" r:id="rId6" imgW="8366547" imgH="1516293" progId="Visio.Drawing.15">
                  <p:embed/>
                  <p:pic>
                    <p:nvPicPr>
                      <p:cNvPr id="11" name="Object 10">
                        <a:extLst>
                          <a:ext uri="{FF2B5EF4-FFF2-40B4-BE49-F238E27FC236}">
                            <a16:creationId xmlns:a16="http://schemas.microsoft.com/office/drawing/2014/main" id="{55A35F1D-1255-4322-AF32-C6109C267663}"/>
                          </a:ext>
                        </a:extLst>
                      </p:cNvPr>
                      <p:cNvPicPr/>
                      <p:nvPr/>
                    </p:nvPicPr>
                    <p:blipFill>
                      <a:blip r:embed="rId7"/>
                      <a:stretch>
                        <a:fillRect/>
                      </a:stretch>
                    </p:blipFill>
                    <p:spPr>
                      <a:xfrm>
                        <a:off x="183574" y="2017882"/>
                        <a:ext cx="11846242" cy="214548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E5DF8A71-F70D-4B5E-A572-738FD9784C4D}"/>
              </a:ext>
            </a:extLst>
          </p:cNvPr>
          <p:cNvSpPr txBox="1"/>
          <p:nvPr/>
        </p:nvSpPr>
        <p:spPr>
          <a:xfrm>
            <a:off x="7113181" y="4544452"/>
            <a:ext cx="4259484" cy="461665"/>
          </a:xfrm>
          <a:prstGeom prst="rect">
            <a:avLst/>
          </a:prstGeom>
          <a:noFill/>
        </p:spPr>
        <p:txBody>
          <a:bodyPr wrap="square" rtlCol="0">
            <a:spAutoFit/>
          </a:bodyPr>
          <a:lstStyle/>
          <a:p>
            <a:r>
              <a:rPr lang="en-US" altLang="zh-CN" sz="2400" dirty="0"/>
              <a:t>Issue more PIM executions</a:t>
            </a:r>
            <a:endParaRPr lang="zh-CN" altLang="en-US" sz="2400" dirty="0"/>
          </a:p>
        </p:txBody>
      </p:sp>
    </p:spTree>
    <p:extLst>
      <p:ext uri="{BB962C8B-B14F-4D97-AF65-F5344CB8AC3E}">
        <p14:creationId xmlns:p14="http://schemas.microsoft.com/office/powerpoint/2010/main" val="4240710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C633134-34F5-476A-BABC-2D63CD0A39B3}"/>
              </a:ext>
            </a:extLst>
          </p:cNvPr>
          <p:cNvSpPr txBox="1"/>
          <p:nvPr/>
        </p:nvSpPr>
        <p:spPr>
          <a:xfrm>
            <a:off x="579120" y="710747"/>
            <a:ext cx="10180320" cy="954107"/>
          </a:xfrm>
          <a:prstGeom prst="rect">
            <a:avLst/>
          </a:prstGeom>
          <a:noFill/>
        </p:spPr>
        <p:txBody>
          <a:bodyPr wrap="square" rtlCol="0">
            <a:spAutoFit/>
          </a:bodyPr>
          <a:lstStyle/>
          <a:p>
            <a:r>
              <a:rPr lang="en-US" altLang="zh-CN" sz="2800" b="1" dirty="0"/>
              <a:t>CPU-first Scheduling:  </a:t>
            </a:r>
          </a:p>
          <a:p>
            <a:r>
              <a:rPr lang="en-US" altLang="zh-CN" sz="2800" dirty="0"/>
              <a:t>Only switch to PIM queue </a:t>
            </a:r>
            <a:r>
              <a:rPr lang="en-US" altLang="zh-CN" sz="2800" b="1" dirty="0"/>
              <a:t>when CPU queue is empty</a:t>
            </a:r>
            <a:endParaRPr lang="zh-CN" altLang="en-US" sz="2800" b="1" dirty="0"/>
          </a:p>
        </p:txBody>
      </p:sp>
      <p:sp>
        <p:nvSpPr>
          <p:cNvPr id="3" name="Slide Number Placeholder 2">
            <a:extLst>
              <a:ext uri="{FF2B5EF4-FFF2-40B4-BE49-F238E27FC236}">
                <a16:creationId xmlns:a16="http://schemas.microsoft.com/office/drawing/2014/main" id="{4D4FFC78-AFA9-4524-B126-3730FA814F37}"/>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37</a:t>
            </a:fld>
            <a:endParaRPr lang="zh-CN" altLang="en-US"/>
          </a:p>
        </p:txBody>
      </p:sp>
      <p:sp>
        <p:nvSpPr>
          <p:cNvPr id="6" name="Title 5">
            <a:extLst>
              <a:ext uri="{FF2B5EF4-FFF2-40B4-BE49-F238E27FC236}">
                <a16:creationId xmlns:a16="http://schemas.microsoft.com/office/drawing/2014/main" id="{464E8568-838C-49F7-BAB4-9694639575C0}"/>
              </a:ext>
            </a:extLst>
          </p:cNvPr>
          <p:cNvSpPr>
            <a:spLocks noGrp="1"/>
          </p:cNvSpPr>
          <p:nvPr>
            <p:ph type="title"/>
          </p:nvPr>
        </p:nvSpPr>
        <p:spPr/>
        <p:txBody>
          <a:bodyPr>
            <a:normAutofit fontScale="90000"/>
          </a:bodyPr>
          <a:lstStyle/>
          <a:p>
            <a:r>
              <a:rPr lang="en-US" altLang="zh-CN" dirty="0"/>
              <a:t>Previous Work 2</a:t>
            </a:r>
            <a:endParaRPr lang="zh-CN" altLang="en-US" dirty="0"/>
          </a:p>
        </p:txBody>
      </p:sp>
      <p:sp>
        <p:nvSpPr>
          <p:cNvPr id="13" name="TextBox 12">
            <a:extLst>
              <a:ext uri="{FF2B5EF4-FFF2-40B4-BE49-F238E27FC236}">
                <a16:creationId xmlns:a16="http://schemas.microsoft.com/office/drawing/2014/main" id="{D0B1AD03-37D2-4953-8B9F-54DFE012FCC8}"/>
              </a:ext>
            </a:extLst>
          </p:cNvPr>
          <p:cNvSpPr txBox="1"/>
          <p:nvPr/>
        </p:nvSpPr>
        <p:spPr>
          <a:xfrm>
            <a:off x="314363" y="5283448"/>
            <a:ext cx="11563274" cy="584775"/>
          </a:xfrm>
          <a:prstGeom prst="rect">
            <a:avLst/>
          </a:prstGeom>
          <a:solidFill>
            <a:schemeClr val="tx2">
              <a:lumMod val="20000"/>
              <a:lumOff val="80000"/>
            </a:schemeClr>
          </a:solidFill>
          <a:ln>
            <a:solidFill>
              <a:srgbClr val="C00000"/>
            </a:solidFill>
          </a:ln>
        </p:spPr>
        <p:txBody>
          <a:bodyPr wrap="square" rtlCol="0">
            <a:spAutoFit/>
          </a:bodyPr>
          <a:lstStyle>
            <a:defPPr>
              <a:defRPr lang="zh-CN"/>
            </a:defPPr>
            <a:lvl1pPr algn="ctr">
              <a:defRPr sz="2800" b="1"/>
            </a:lvl1pPr>
          </a:lstStyle>
          <a:p>
            <a:r>
              <a:rPr lang="en-US" altLang="zh-CN" sz="3200" dirty="0">
                <a:solidFill>
                  <a:schemeClr val="accent1"/>
                </a:solidFill>
              </a:rPr>
              <a:t>Biased to CPU Performance</a:t>
            </a:r>
            <a:endParaRPr lang="zh-CN" altLang="en-US" sz="3200" dirty="0">
              <a:solidFill>
                <a:schemeClr val="accent1"/>
              </a:solidFill>
            </a:endParaRPr>
          </a:p>
        </p:txBody>
      </p:sp>
      <p:graphicFrame>
        <p:nvGraphicFramePr>
          <p:cNvPr id="14" name="Object 13">
            <a:extLst>
              <a:ext uri="{FF2B5EF4-FFF2-40B4-BE49-F238E27FC236}">
                <a16:creationId xmlns:a16="http://schemas.microsoft.com/office/drawing/2014/main" id="{A0C12C55-B406-4F42-9C14-BA4ADA0EBDE5}"/>
              </a:ext>
            </a:extLst>
          </p:cNvPr>
          <p:cNvGraphicFramePr>
            <a:graphicFrameLocks noChangeAspect="1"/>
          </p:cNvGraphicFramePr>
          <p:nvPr>
            <p:extLst>
              <p:ext uri="{D42A27DB-BD31-4B8C-83A1-F6EECF244321}">
                <p14:modId xmlns:p14="http://schemas.microsoft.com/office/powerpoint/2010/main" val="3104651365"/>
              </p:ext>
            </p:extLst>
          </p:nvPr>
        </p:nvGraphicFramePr>
        <p:xfrm>
          <a:off x="183574" y="2017882"/>
          <a:ext cx="11846242" cy="2145488"/>
        </p:xfrm>
        <a:graphic>
          <a:graphicData uri="http://schemas.openxmlformats.org/presentationml/2006/ole">
            <mc:AlternateContent xmlns:mc="http://schemas.openxmlformats.org/markup-compatibility/2006">
              <mc:Choice xmlns:v="urn:schemas-microsoft-com:vml" Requires="v">
                <p:oleObj spid="_x0000_s332981" name="Visio" r:id="rId4" imgW="8366547" imgH="1516293" progId="Visio.Drawing.15">
                  <p:embed/>
                </p:oleObj>
              </mc:Choice>
              <mc:Fallback>
                <p:oleObj name="Visio" r:id="rId4" imgW="8366547" imgH="1516293" progId="Visio.Drawing.15">
                  <p:embed/>
                  <p:pic>
                    <p:nvPicPr>
                      <p:cNvPr id="14" name="Object 13">
                        <a:extLst>
                          <a:ext uri="{FF2B5EF4-FFF2-40B4-BE49-F238E27FC236}">
                            <a16:creationId xmlns:a16="http://schemas.microsoft.com/office/drawing/2014/main" id="{F8B6C496-62EF-4F2D-9A32-19E6B3D2538B}"/>
                          </a:ext>
                        </a:extLst>
                      </p:cNvPr>
                      <p:cNvPicPr/>
                      <p:nvPr/>
                    </p:nvPicPr>
                    <p:blipFill>
                      <a:blip r:embed="rId5"/>
                      <a:stretch>
                        <a:fillRect/>
                      </a:stretch>
                    </p:blipFill>
                    <p:spPr>
                      <a:xfrm>
                        <a:off x="183574" y="2017882"/>
                        <a:ext cx="11846242" cy="2145488"/>
                      </a:xfrm>
                      <a:prstGeom prst="rect">
                        <a:avLst/>
                      </a:prstGeom>
                    </p:spPr>
                  </p:pic>
                </p:oleObj>
              </mc:Fallback>
            </mc:AlternateContent>
          </a:graphicData>
        </a:graphic>
      </p:graphicFrame>
    </p:spTree>
    <p:extLst>
      <p:ext uri="{BB962C8B-B14F-4D97-AF65-F5344CB8AC3E}">
        <p14:creationId xmlns:p14="http://schemas.microsoft.com/office/powerpoint/2010/main" val="2209784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154D-84C3-46C6-BED9-1C130FCE2E55}"/>
              </a:ext>
            </a:extLst>
          </p:cNvPr>
          <p:cNvSpPr>
            <a:spLocks noGrp="1"/>
          </p:cNvSpPr>
          <p:nvPr>
            <p:ph type="title"/>
          </p:nvPr>
        </p:nvSpPr>
        <p:spPr/>
        <p:txBody>
          <a:bodyPr>
            <a:normAutofit fontScale="90000"/>
          </a:bodyPr>
          <a:lstStyle/>
          <a:p>
            <a:r>
              <a:rPr lang="en-US" altLang="zh-CN" dirty="0"/>
              <a:t>Challenge 3</a:t>
            </a:r>
            <a:endParaRPr lang="zh-CN" altLang="en-US" dirty="0"/>
          </a:p>
        </p:txBody>
      </p:sp>
      <p:sp>
        <p:nvSpPr>
          <p:cNvPr id="4" name="Slide Number Placeholder 3">
            <a:extLst>
              <a:ext uri="{FF2B5EF4-FFF2-40B4-BE49-F238E27FC236}">
                <a16:creationId xmlns:a16="http://schemas.microsoft.com/office/drawing/2014/main" id="{299B513D-DA2D-4149-8DD4-2DDB5D5B9F77}"/>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38</a:t>
            </a:fld>
            <a:endParaRPr lang="zh-CN" altLang="en-US"/>
          </a:p>
        </p:txBody>
      </p:sp>
      <p:sp>
        <p:nvSpPr>
          <p:cNvPr id="7" name="TextBox 6">
            <a:extLst>
              <a:ext uri="{FF2B5EF4-FFF2-40B4-BE49-F238E27FC236}">
                <a16:creationId xmlns:a16="http://schemas.microsoft.com/office/drawing/2014/main" id="{4F6F1761-A75D-4A19-AAF3-B78350E5A829}"/>
              </a:ext>
            </a:extLst>
          </p:cNvPr>
          <p:cNvSpPr txBox="1"/>
          <p:nvPr/>
        </p:nvSpPr>
        <p:spPr>
          <a:xfrm>
            <a:off x="565291" y="4096677"/>
            <a:ext cx="11388368" cy="523220"/>
          </a:xfrm>
          <a:prstGeom prst="rect">
            <a:avLst/>
          </a:prstGeom>
          <a:solidFill>
            <a:schemeClr val="tx2">
              <a:lumMod val="20000"/>
              <a:lumOff val="80000"/>
            </a:schemeClr>
          </a:solidFill>
          <a:ln>
            <a:solidFill>
              <a:srgbClr val="C00000"/>
            </a:solidFill>
          </a:ln>
        </p:spPr>
        <p:txBody>
          <a:bodyPr wrap="square" rtlCol="0">
            <a:spAutoFit/>
          </a:bodyPr>
          <a:lstStyle/>
          <a:p>
            <a:r>
              <a:rPr lang="en-US" altLang="zh-CN" sz="2800" b="1" dirty="0"/>
              <a:t>Challenge 3: Simultaneously achieve high CPU &amp; PIM performance</a:t>
            </a:r>
          </a:p>
        </p:txBody>
      </p:sp>
      <p:sp>
        <p:nvSpPr>
          <p:cNvPr id="8" name="TextBox 7">
            <a:extLst>
              <a:ext uri="{FF2B5EF4-FFF2-40B4-BE49-F238E27FC236}">
                <a16:creationId xmlns:a16="http://schemas.microsoft.com/office/drawing/2014/main" id="{0E3F6F0F-EB26-4634-A4AB-7DA79E7D1ABA}"/>
              </a:ext>
            </a:extLst>
          </p:cNvPr>
          <p:cNvSpPr txBox="1"/>
          <p:nvPr/>
        </p:nvSpPr>
        <p:spPr>
          <a:xfrm>
            <a:off x="1775260" y="1720062"/>
            <a:ext cx="3446433" cy="1015663"/>
          </a:xfrm>
          <a:prstGeom prst="rect">
            <a:avLst/>
          </a:prstGeom>
          <a:noFill/>
          <a:ln>
            <a:solidFill>
              <a:srgbClr val="C00000"/>
            </a:solidFill>
          </a:ln>
        </p:spPr>
        <p:txBody>
          <a:bodyPr wrap="square" rtlCol="0">
            <a:spAutoFit/>
          </a:bodyPr>
          <a:lstStyle/>
          <a:p>
            <a:pPr algn="ctr"/>
            <a:r>
              <a:rPr lang="en-US" altLang="zh-CN" sz="3200" b="1" dirty="0"/>
              <a:t>Row-hit-aware:</a:t>
            </a:r>
          </a:p>
          <a:p>
            <a:r>
              <a:rPr lang="en-US" altLang="zh-CN" sz="2800" dirty="0"/>
              <a:t>Biased to </a:t>
            </a:r>
            <a:r>
              <a:rPr lang="en-US" altLang="zh-CN" sz="2800" b="1" dirty="0">
                <a:solidFill>
                  <a:srgbClr val="0070C0"/>
                </a:solidFill>
              </a:rPr>
              <a:t>PIM</a:t>
            </a:r>
          </a:p>
        </p:txBody>
      </p:sp>
      <p:sp>
        <p:nvSpPr>
          <p:cNvPr id="9" name="TextBox 8">
            <a:extLst>
              <a:ext uri="{FF2B5EF4-FFF2-40B4-BE49-F238E27FC236}">
                <a16:creationId xmlns:a16="http://schemas.microsoft.com/office/drawing/2014/main" id="{8EAE158F-725C-4D1B-9702-FB16D10DA986}"/>
              </a:ext>
            </a:extLst>
          </p:cNvPr>
          <p:cNvSpPr txBox="1"/>
          <p:nvPr/>
        </p:nvSpPr>
        <p:spPr>
          <a:xfrm>
            <a:off x="6441988" y="1730983"/>
            <a:ext cx="4085417" cy="1015663"/>
          </a:xfrm>
          <a:prstGeom prst="rect">
            <a:avLst/>
          </a:prstGeom>
          <a:noFill/>
          <a:ln>
            <a:solidFill>
              <a:srgbClr val="C00000"/>
            </a:solidFill>
          </a:ln>
        </p:spPr>
        <p:txBody>
          <a:bodyPr wrap="square" rtlCol="0">
            <a:spAutoFit/>
          </a:bodyPr>
          <a:lstStyle>
            <a:defPPr>
              <a:defRPr lang="zh-CN"/>
            </a:defPPr>
            <a:lvl1pPr>
              <a:defRPr sz="2400" b="1"/>
            </a:lvl1pPr>
          </a:lstStyle>
          <a:p>
            <a:pPr algn="ctr"/>
            <a:r>
              <a:rPr lang="en-US" altLang="zh-CN" sz="3200" dirty="0"/>
              <a:t>CPU-first:</a:t>
            </a:r>
          </a:p>
          <a:p>
            <a:r>
              <a:rPr lang="en-US" altLang="zh-CN" sz="2800" b="0" dirty="0"/>
              <a:t>Biased to </a:t>
            </a:r>
            <a:r>
              <a:rPr lang="en-US" altLang="zh-CN" sz="2800" dirty="0">
                <a:solidFill>
                  <a:srgbClr val="00B050"/>
                </a:solidFill>
              </a:rPr>
              <a:t>CPU</a:t>
            </a:r>
            <a:endParaRPr lang="zh-CN" altLang="en-US" sz="2800" dirty="0">
              <a:solidFill>
                <a:srgbClr val="00B050"/>
              </a:solidFill>
            </a:endParaRPr>
          </a:p>
        </p:txBody>
      </p:sp>
    </p:spTree>
    <p:extLst>
      <p:ext uri="{BB962C8B-B14F-4D97-AF65-F5344CB8AC3E}">
        <p14:creationId xmlns:p14="http://schemas.microsoft.com/office/powerpoint/2010/main" val="38970899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C1992484-379A-46DC-B235-3FDF1EF341F7}"/>
              </a:ext>
            </a:extLst>
          </p:cNvPr>
          <p:cNvGraphicFramePr>
            <a:graphicFrameLocks noChangeAspect="1"/>
          </p:cNvGraphicFramePr>
          <p:nvPr>
            <p:extLst>
              <p:ext uri="{D42A27DB-BD31-4B8C-83A1-F6EECF244321}">
                <p14:modId xmlns:p14="http://schemas.microsoft.com/office/powerpoint/2010/main" val="304489629"/>
              </p:ext>
            </p:extLst>
          </p:nvPr>
        </p:nvGraphicFramePr>
        <p:xfrm>
          <a:off x="1662113" y="3594100"/>
          <a:ext cx="8823325" cy="2757488"/>
        </p:xfrm>
        <a:graphic>
          <a:graphicData uri="http://schemas.openxmlformats.org/presentationml/2006/ole">
            <mc:AlternateContent xmlns:mc="http://schemas.openxmlformats.org/markup-compatibility/2006">
              <mc:Choice xmlns:v="urn:schemas-microsoft-com:vml" Requires="v">
                <p:oleObj spid="_x0000_s243082" name="Visio" r:id="rId4" imgW="4777421" imgH="1493267" progId="Visio.Drawing.15">
                  <p:embed/>
                </p:oleObj>
              </mc:Choice>
              <mc:Fallback>
                <p:oleObj name="Visio" r:id="rId4" imgW="4777421" imgH="1493267" progId="Visio.Drawing.15">
                  <p:embed/>
                  <p:pic>
                    <p:nvPicPr>
                      <p:cNvPr id="0" name=""/>
                      <p:cNvPicPr/>
                      <p:nvPr/>
                    </p:nvPicPr>
                    <p:blipFill>
                      <a:blip r:embed="rId5"/>
                      <a:stretch>
                        <a:fillRect/>
                      </a:stretch>
                    </p:blipFill>
                    <p:spPr>
                      <a:xfrm>
                        <a:off x="1662113" y="3594100"/>
                        <a:ext cx="8823325" cy="2757488"/>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80C8C043-2813-41A4-B3BD-7BB05CA6F248}"/>
              </a:ext>
            </a:extLst>
          </p:cNvPr>
          <p:cNvSpPr txBox="1"/>
          <p:nvPr/>
        </p:nvSpPr>
        <p:spPr>
          <a:xfrm>
            <a:off x="140676" y="793820"/>
            <a:ext cx="11756571" cy="523220"/>
          </a:xfrm>
          <a:prstGeom prst="rect">
            <a:avLst/>
          </a:prstGeom>
          <a:solidFill>
            <a:schemeClr val="tx2">
              <a:lumMod val="20000"/>
              <a:lumOff val="80000"/>
            </a:schemeClr>
          </a:solidFill>
          <a:ln>
            <a:solidFill>
              <a:srgbClr val="C00000"/>
            </a:solidFill>
          </a:ln>
        </p:spPr>
        <p:txBody>
          <a:bodyPr wrap="square" rtlCol="0">
            <a:spAutoFit/>
          </a:bodyPr>
          <a:lstStyle/>
          <a:p>
            <a:pPr algn="ctr"/>
            <a:r>
              <a:rPr lang="en-US" altLang="zh-CN" sz="2800" b="1" dirty="0">
                <a:solidFill>
                  <a:schemeClr val="tx1"/>
                </a:solidFill>
              </a:rPr>
              <a:t>Co-optimize Interface &amp; Scheduling</a:t>
            </a:r>
            <a:endParaRPr lang="zh-CN" altLang="en-US" sz="2800" dirty="0"/>
          </a:p>
        </p:txBody>
      </p:sp>
      <p:sp>
        <p:nvSpPr>
          <p:cNvPr id="36" name="TextBox 35">
            <a:extLst>
              <a:ext uri="{FF2B5EF4-FFF2-40B4-BE49-F238E27FC236}">
                <a16:creationId xmlns:a16="http://schemas.microsoft.com/office/drawing/2014/main" id="{6A36E189-2329-4548-8BB4-9EA83641F232}"/>
              </a:ext>
            </a:extLst>
          </p:cNvPr>
          <p:cNvSpPr txBox="1"/>
          <p:nvPr/>
        </p:nvSpPr>
        <p:spPr>
          <a:xfrm>
            <a:off x="7620000" y="1275981"/>
            <a:ext cx="1767840" cy="523220"/>
          </a:xfrm>
          <a:prstGeom prst="rect">
            <a:avLst/>
          </a:prstGeom>
          <a:noFill/>
        </p:spPr>
        <p:txBody>
          <a:bodyPr wrap="square">
            <a:spAutoFit/>
          </a:bodyPr>
          <a:lstStyle/>
          <a:p>
            <a:r>
              <a:rPr lang="en-US" altLang="zh-CN" sz="2800" b="1" i="1" dirty="0">
                <a:solidFill>
                  <a:srgbClr val="00B050"/>
                </a:solidFill>
              </a:rPr>
              <a:t>Solution</a:t>
            </a:r>
            <a:endParaRPr lang="zh-CN" altLang="en-US" sz="2800" b="1" dirty="0"/>
          </a:p>
        </p:txBody>
      </p:sp>
      <p:sp>
        <p:nvSpPr>
          <p:cNvPr id="3" name="Slide Number Placeholder 2">
            <a:extLst>
              <a:ext uri="{FF2B5EF4-FFF2-40B4-BE49-F238E27FC236}">
                <a16:creationId xmlns:a16="http://schemas.microsoft.com/office/drawing/2014/main" id="{A1D68E0D-E597-433B-A490-68FB79D397AB}"/>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39</a:t>
            </a:fld>
            <a:endParaRPr lang="zh-CN" altLang="en-US"/>
          </a:p>
        </p:txBody>
      </p:sp>
      <p:sp>
        <p:nvSpPr>
          <p:cNvPr id="6" name="Title 5">
            <a:extLst>
              <a:ext uri="{FF2B5EF4-FFF2-40B4-BE49-F238E27FC236}">
                <a16:creationId xmlns:a16="http://schemas.microsoft.com/office/drawing/2014/main" id="{26676C43-C3A4-4082-83F4-C3946F6B79B9}"/>
              </a:ext>
            </a:extLst>
          </p:cNvPr>
          <p:cNvSpPr>
            <a:spLocks noGrp="1"/>
          </p:cNvSpPr>
          <p:nvPr>
            <p:ph type="title"/>
          </p:nvPr>
        </p:nvSpPr>
        <p:spPr>
          <a:xfrm>
            <a:off x="360363" y="83071"/>
            <a:ext cx="8432763" cy="538838"/>
          </a:xfrm>
        </p:spPr>
        <p:txBody>
          <a:bodyPr>
            <a:normAutofit fontScale="90000"/>
          </a:bodyPr>
          <a:lstStyle/>
          <a:p>
            <a:r>
              <a:rPr lang="en-US" altLang="zh-CN" dirty="0"/>
              <a:t>COSM: A </a:t>
            </a:r>
            <a:r>
              <a:rPr lang="en-US" altLang="zh-CN" sz="3200" dirty="0"/>
              <a:t>Cooperative Scheduling Framework </a:t>
            </a:r>
            <a:endParaRPr lang="zh-CN" altLang="en-US" dirty="0"/>
          </a:p>
        </p:txBody>
      </p:sp>
      <p:sp>
        <p:nvSpPr>
          <p:cNvPr id="17" name="TextBox 16">
            <a:extLst>
              <a:ext uri="{FF2B5EF4-FFF2-40B4-BE49-F238E27FC236}">
                <a16:creationId xmlns:a16="http://schemas.microsoft.com/office/drawing/2014/main" id="{60C05B75-2449-475F-94D2-D07B2FFCBA92}"/>
              </a:ext>
            </a:extLst>
          </p:cNvPr>
          <p:cNvSpPr txBox="1"/>
          <p:nvPr/>
        </p:nvSpPr>
        <p:spPr>
          <a:xfrm>
            <a:off x="2112498" y="1246919"/>
            <a:ext cx="2225586" cy="523220"/>
          </a:xfrm>
          <a:prstGeom prst="rect">
            <a:avLst/>
          </a:prstGeom>
          <a:noFill/>
        </p:spPr>
        <p:txBody>
          <a:bodyPr wrap="square">
            <a:spAutoFit/>
          </a:bodyPr>
          <a:lstStyle/>
          <a:p>
            <a:r>
              <a:rPr lang="en-US" altLang="zh-CN" sz="2800" b="1" i="1" dirty="0">
                <a:solidFill>
                  <a:schemeClr val="tx2"/>
                </a:solidFill>
              </a:rPr>
              <a:t>Challenge</a:t>
            </a:r>
            <a:endParaRPr lang="zh-CN" altLang="en-US" sz="2800" b="1" dirty="0">
              <a:solidFill>
                <a:schemeClr val="tx2"/>
              </a:solidFill>
            </a:endParaRPr>
          </a:p>
        </p:txBody>
      </p:sp>
    </p:spTree>
    <p:extLst>
      <p:ext uri="{BB962C8B-B14F-4D97-AF65-F5344CB8AC3E}">
        <p14:creationId xmlns:p14="http://schemas.microsoft.com/office/powerpoint/2010/main" val="3345417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C1992484-379A-46DC-B235-3FDF1EF341F7}"/>
              </a:ext>
            </a:extLst>
          </p:cNvPr>
          <p:cNvGraphicFramePr>
            <a:graphicFrameLocks noChangeAspect="1"/>
          </p:cNvGraphicFramePr>
          <p:nvPr>
            <p:extLst>
              <p:ext uri="{D42A27DB-BD31-4B8C-83A1-F6EECF244321}">
                <p14:modId xmlns:p14="http://schemas.microsoft.com/office/powerpoint/2010/main" val="2130209829"/>
              </p:ext>
            </p:extLst>
          </p:nvPr>
        </p:nvGraphicFramePr>
        <p:xfrm>
          <a:off x="1661437" y="3594029"/>
          <a:ext cx="8823640" cy="2756907"/>
        </p:xfrm>
        <a:graphic>
          <a:graphicData uri="http://schemas.openxmlformats.org/presentationml/2006/ole">
            <mc:AlternateContent xmlns:mc="http://schemas.openxmlformats.org/markup-compatibility/2006">
              <mc:Choice xmlns:v="urn:schemas-microsoft-com:vml" Requires="v">
                <p:oleObj spid="_x0000_s335023" name="Visio" r:id="rId4" imgW="4777421" imgH="1493267" progId="Visio.Drawing.15">
                  <p:embed/>
                </p:oleObj>
              </mc:Choice>
              <mc:Fallback>
                <p:oleObj name="Visio" r:id="rId4" imgW="4777421" imgH="1493267" progId="Visio.Drawing.15">
                  <p:embed/>
                  <p:pic>
                    <p:nvPicPr>
                      <p:cNvPr id="4" name="Object 3">
                        <a:extLst>
                          <a:ext uri="{FF2B5EF4-FFF2-40B4-BE49-F238E27FC236}">
                            <a16:creationId xmlns:a16="http://schemas.microsoft.com/office/drawing/2014/main" id="{C1992484-379A-46DC-B235-3FDF1EF341F7}"/>
                          </a:ext>
                        </a:extLst>
                      </p:cNvPr>
                      <p:cNvPicPr/>
                      <p:nvPr/>
                    </p:nvPicPr>
                    <p:blipFill>
                      <a:blip r:embed="rId5"/>
                      <a:stretch>
                        <a:fillRect/>
                      </a:stretch>
                    </p:blipFill>
                    <p:spPr>
                      <a:xfrm>
                        <a:off x="1661437" y="3594029"/>
                        <a:ext cx="8823640" cy="2756907"/>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80C8C043-2813-41A4-B3BD-7BB05CA6F248}"/>
              </a:ext>
            </a:extLst>
          </p:cNvPr>
          <p:cNvSpPr txBox="1"/>
          <p:nvPr/>
        </p:nvSpPr>
        <p:spPr>
          <a:xfrm>
            <a:off x="140676" y="793820"/>
            <a:ext cx="11756571" cy="523220"/>
          </a:xfrm>
          <a:prstGeom prst="rect">
            <a:avLst/>
          </a:prstGeom>
          <a:solidFill>
            <a:schemeClr val="tx2">
              <a:lumMod val="20000"/>
              <a:lumOff val="80000"/>
            </a:schemeClr>
          </a:solidFill>
          <a:ln>
            <a:solidFill>
              <a:srgbClr val="C00000"/>
            </a:solidFill>
          </a:ln>
        </p:spPr>
        <p:txBody>
          <a:bodyPr wrap="square" rtlCol="0">
            <a:spAutoFit/>
          </a:bodyPr>
          <a:lstStyle/>
          <a:p>
            <a:pPr algn="ctr"/>
            <a:r>
              <a:rPr lang="en-US" altLang="zh-CN" sz="2800" b="1" dirty="0">
                <a:solidFill>
                  <a:schemeClr val="tx1"/>
                </a:solidFill>
              </a:rPr>
              <a:t>Co-optimize Interface &amp; Scheduling</a:t>
            </a:r>
            <a:endParaRPr lang="zh-CN" altLang="en-US" sz="2800" dirty="0"/>
          </a:p>
        </p:txBody>
      </p:sp>
      <p:sp>
        <p:nvSpPr>
          <p:cNvPr id="36" name="TextBox 35">
            <a:extLst>
              <a:ext uri="{FF2B5EF4-FFF2-40B4-BE49-F238E27FC236}">
                <a16:creationId xmlns:a16="http://schemas.microsoft.com/office/drawing/2014/main" id="{6A36E189-2329-4548-8BB4-9EA83641F232}"/>
              </a:ext>
            </a:extLst>
          </p:cNvPr>
          <p:cNvSpPr txBox="1"/>
          <p:nvPr/>
        </p:nvSpPr>
        <p:spPr>
          <a:xfrm>
            <a:off x="7620000" y="1275981"/>
            <a:ext cx="1767840" cy="523220"/>
          </a:xfrm>
          <a:prstGeom prst="rect">
            <a:avLst/>
          </a:prstGeom>
          <a:noFill/>
        </p:spPr>
        <p:txBody>
          <a:bodyPr wrap="square">
            <a:spAutoFit/>
          </a:bodyPr>
          <a:lstStyle/>
          <a:p>
            <a:r>
              <a:rPr lang="en-US" altLang="zh-CN" sz="2800" b="1" i="1" dirty="0">
                <a:solidFill>
                  <a:srgbClr val="00B050"/>
                </a:solidFill>
              </a:rPr>
              <a:t>Solution</a:t>
            </a:r>
            <a:endParaRPr lang="zh-CN" altLang="en-US" sz="2800" b="1" dirty="0"/>
          </a:p>
        </p:txBody>
      </p:sp>
      <p:sp>
        <p:nvSpPr>
          <p:cNvPr id="3" name="Slide Number Placeholder 2">
            <a:extLst>
              <a:ext uri="{FF2B5EF4-FFF2-40B4-BE49-F238E27FC236}">
                <a16:creationId xmlns:a16="http://schemas.microsoft.com/office/drawing/2014/main" id="{A1D68E0D-E597-433B-A490-68FB79D397AB}"/>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40</a:t>
            </a:fld>
            <a:endParaRPr lang="zh-CN" altLang="en-US"/>
          </a:p>
        </p:txBody>
      </p:sp>
      <p:sp>
        <p:nvSpPr>
          <p:cNvPr id="6" name="Title 5">
            <a:extLst>
              <a:ext uri="{FF2B5EF4-FFF2-40B4-BE49-F238E27FC236}">
                <a16:creationId xmlns:a16="http://schemas.microsoft.com/office/drawing/2014/main" id="{26676C43-C3A4-4082-83F4-C3946F6B79B9}"/>
              </a:ext>
            </a:extLst>
          </p:cNvPr>
          <p:cNvSpPr>
            <a:spLocks noGrp="1"/>
          </p:cNvSpPr>
          <p:nvPr>
            <p:ph type="title"/>
          </p:nvPr>
        </p:nvSpPr>
        <p:spPr>
          <a:xfrm>
            <a:off x="360363" y="83071"/>
            <a:ext cx="8432763" cy="538838"/>
          </a:xfrm>
        </p:spPr>
        <p:txBody>
          <a:bodyPr>
            <a:normAutofit fontScale="90000"/>
          </a:bodyPr>
          <a:lstStyle/>
          <a:p>
            <a:r>
              <a:rPr lang="en-US" altLang="zh-CN" dirty="0"/>
              <a:t>COSM: A </a:t>
            </a:r>
            <a:r>
              <a:rPr lang="en-US" altLang="zh-CN" sz="3200" dirty="0"/>
              <a:t>Cooperative Scheduling Framework </a:t>
            </a:r>
            <a:endParaRPr lang="zh-CN" altLang="en-US" dirty="0"/>
          </a:p>
        </p:txBody>
      </p:sp>
      <p:sp>
        <p:nvSpPr>
          <p:cNvPr id="17" name="TextBox 16">
            <a:extLst>
              <a:ext uri="{FF2B5EF4-FFF2-40B4-BE49-F238E27FC236}">
                <a16:creationId xmlns:a16="http://schemas.microsoft.com/office/drawing/2014/main" id="{60C05B75-2449-475F-94D2-D07B2FFCBA92}"/>
              </a:ext>
            </a:extLst>
          </p:cNvPr>
          <p:cNvSpPr txBox="1"/>
          <p:nvPr/>
        </p:nvSpPr>
        <p:spPr>
          <a:xfrm>
            <a:off x="2112498" y="1246919"/>
            <a:ext cx="2225586" cy="523220"/>
          </a:xfrm>
          <a:prstGeom prst="rect">
            <a:avLst/>
          </a:prstGeom>
          <a:noFill/>
        </p:spPr>
        <p:txBody>
          <a:bodyPr wrap="square">
            <a:spAutoFit/>
          </a:bodyPr>
          <a:lstStyle/>
          <a:p>
            <a:r>
              <a:rPr lang="en-US" altLang="zh-CN" sz="2800" b="1" i="1" dirty="0">
                <a:solidFill>
                  <a:schemeClr val="tx2"/>
                </a:solidFill>
              </a:rPr>
              <a:t>Challenge</a:t>
            </a:r>
            <a:endParaRPr lang="zh-CN" altLang="en-US" sz="2800" b="1" dirty="0">
              <a:solidFill>
                <a:schemeClr val="tx2"/>
              </a:solidFill>
            </a:endParaRPr>
          </a:p>
        </p:txBody>
      </p:sp>
      <p:graphicFrame>
        <p:nvGraphicFramePr>
          <p:cNvPr id="10" name="Table 11">
            <a:extLst>
              <a:ext uri="{FF2B5EF4-FFF2-40B4-BE49-F238E27FC236}">
                <a16:creationId xmlns:a16="http://schemas.microsoft.com/office/drawing/2014/main" id="{55A08814-0DAB-43AE-ABE5-84F7D81A4A8F}"/>
              </a:ext>
            </a:extLst>
          </p:cNvPr>
          <p:cNvGraphicFramePr>
            <a:graphicFrameLocks noGrp="1"/>
          </p:cNvGraphicFramePr>
          <p:nvPr>
            <p:extLst>
              <p:ext uri="{D42A27DB-BD31-4B8C-83A1-F6EECF244321}">
                <p14:modId xmlns:p14="http://schemas.microsoft.com/office/powerpoint/2010/main" val="3679998442"/>
              </p:ext>
            </p:extLst>
          </p:nvPr>
        </p:nvGraphicFramePr>
        <p:xfrm>
          <a:off x="748132" y="1788793"/>
          <a:ext cx="10650250" cy="1371600"/>
        </p:xfrm>
        <a:graphic>
          <a:graphicData uri="http://schemas.openxmlformats.org/drawingml/2006/table">
            <a:tbl>
              <a:tblPr>
                <a:tableStyleId>{5C22544A-7EE6-4342-B048-85BDC9FD1C3A}</a:tableStyleId>
              </a:tblPr>
              <a:tblGrid>
                <a:gridCol w="4550735">
                  <a:extLst>
                    <a:ext uri="{9D8B030D-6E8A-4147-A177-3AD203B41FA5}">
                      <a16:colId xmlns:a16="http://schemas.microsoft.com/office/drawing/2014/main" val="3939169146"/>
                    </a:ext>
                  </a:extLst>
                </a:gridCol>
                <a:gridCol w="627320">
                  <a:extLst>
                    <a:ext uri="{9D8B030D-6E8A-4147-A177-3AD203B41FA5}">
                      <a16:colId xmlns:a16="http://schemas.microsoft.com/office/drawing/2014/main" val="1657299962"/>
                    </a:ext>
                  </a:extLst>
                </a:gridCol>
                <a:gridCol w="5472195">
                  <a:extLst>
                    <a:ext uri="{9D8B030D-6E8A-4147-A177-3AD203B41FA5}">
                      <a16:colId xmlns:a16="http://schemas.microsoft.com/office/drawing/2014/main" val="1619339888"/>
                    </a:ext>
                  </a:extLst>
                </a:gridCol>
              </a:tblGrid>
              <a:tr h="277563">
                <a:tc>
                  <a:txBody>
                    <a:bodyPr/>
                    <a:lstStyle/>
                    <a:p>
                      <a:endParaRPr lang="zh-CN"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400" b="1" dirty="0"/>
                        <a:t>Low-interference </a:t>
                      </a:r>
                      <a:r>
                        <a:rPr lang="en-US" altLang="zh-CN" sz="2400" b="1" i="1" u="sng" dirty="0"/>
                        <a:t>Interface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82416558"/>
                  </a:ext>
                </a:extLst>
              </a:tr>
              <a:tr h="370840">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000" dirty="0"/>
                        <a:t>1 Dilemma of fixed-length commands</a:t>
                      </a:r>
                      <a:endParaRPr lang="en-US" altLang="zh-CN"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67710" rtl="0" eaLnBrk="1" fontAlgn="auto" latinLnBrk="0" hangingPunct="1">
                        <a:lnSpc>
                          <a:spcPct val="100000"/>
                        </a:lnSpc>
                        <a:spcBef>
                          <a:spcPts val="0"/>
                        </a:spcBef>
                        <a:spcAft>
                          <a:spcPts val="0"/>
                        </a:spcAft>
                        <a:buClrTx/>
                        <a:buSzTx/>
                        <a:buFontTx/>
                        <a:buNone/>
                        <a:tabLst/>
                        <a:defRPr/>
                      </a:pPr>
                      <a:r>
                        <a:rPr lang="en-US" altLang="zh-CN" sz="2400" dirty="0">
                          <a:sym typeface="Wingdings" panose="05000000000000000000" pitchFamily="2" charset="2"/>
                        </a:rPr>
                        <a:t></a:t>
                      </a:r>
                      <a:endParaRPr lang="en-US" altLang="zh-CN"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1"/>
                      <a:r>
                        <a:rPr lang="en-US" altLang="zh-CN" sz="2000" dirty="0"/>
                        <a:t>Preemptable PIM Execution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748896218"/>
                  </a:ext>
                </a:extLst>
              </a:tr>
              <a:tr h="370840">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000" b="0" dirty="0"/>
                        <a:t>2 PIM data transfers starve CPU access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67710" rtl="0" eaLnBrk="1" fontAlgn="auto" latinLnBrk="0" hangingPunct="1">
                        <a:lnSpc>
                          <a:spcPct val="100000"/>
                        </a:lnSpc>
                        <a:spcBef>
                          <a:spcPts val="0"/>
                        </a:spcBef>
                        <a:spcAft>
                          <a:spcPts val="0"/>
                        </a:spcAft>
                        <a:buClrTx/>
                        <a:buSzTx/>
                        <a:buFontTx/>
                        <a:buNone/>
                        <a:tabLst/>
                        <a:defRPr/>
                      </a:pPr>
                      <a:r>
                        <a:rPr lang="en-US" altLang="zh-CN" sz="2400" kern="1200" dirty="0">
                          <a:solidFill>
                            <a:schemeClr val="dk1"/>
                          </a:solidFill>
                          <a:latin typeface="+mn-lt"/>
                          <a:ea typeface="+mn-ea"/>
                          <a:cs typeface="+mn-cs"/>
                          <a:sym typeface="Wingdings" panose="05000000000000000000" pitchFamily="2" charset="2"/>
                        </a:rPr>
                        <a:t></a:t>
                      </a:r>
                      <a:endParaRPr lang="en-US" altLang="zh-CN" sz="24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483855" marR="0" lvl="1" indent="0" algn="l" defTabSz="967710" rtl="0" eaLnBrk="1" fontAlgn="auto" latinLnBrk="0" hangingPunct="1">
                        <a:lnSpc>
                          <a:spcPct val="100000"/>
                        </a:lnSpc>
                        <a:spcBef>
                          <a:spcPts val="0"/>
                        </a:spcBef>
                        <a:spcAft>
                          <a:spcPts val="0"/>
                        </a:spcAft>
                        <a:buClrTx/>
                        <a:buSzTx/>
                        <a:buFontTx/>
                        <a:buNone/>
                        <a:tabLst/>
                        <a:defRPr/>
                      </a:pPr>
                      <a:r>
                        <a:rPr lang="en-US" altLang="zh-CN" sz="2000" dirty="0"/>
                        <a:t>Bandwidth-decoupled Data Transfer </a:t>
                      </a:r>
                      <a:endParaRPr lang="zh-CN" alt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214670958"/>
                  </a:ext>
                </a:extLst>
              </a:tr>
            </a:tbl>
          </a:graphicData>
        </a:graphic>
      </p:graphicFrame>
    </p:spTree>
    <p:extLst>
      <p:ext uri="{BB962C8B-B14F-4D97-AF65-F5344CB8AC3E}">
        <p14:creationId xmlns:p14="http://schemas.microsoft.com/office/powerpoint/2010/main" val="38984690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C1992484-379A-46DC-B235-3FDF1EF341F7}"/>
              </a:ext>
            </a:extLst>
          </p:cNvPr>
          <p:cNvGraphicFramePr>
            <a:graphicFrameLocks noChangeAspect="1"/>
          </p:cNvGraphicFramePr>
          <p:nvPr/>
        </p:nvGraphicFramePr>
        <p:xfrm>
          <a:off x="1661437" y="3594029"/>
          <a:ext cx="8823640" cy="2756907"/>
        </p:xfrm>
        <a:graphic>
          <a:graphicData uri="http://schemas.openxmlformats.org/presentationml/2006/ole">
            <mc:AlternateContent xmlns:mc="http://schemas.openxmlformats.org/markup-compatibility/2006">
              <mc:Choice xmlns:v="urn:schemas-microsoft-com:vml" Requires="v">
                <p:oleObj spid="_x0000_s336046" name="Visio" r:id="rId4" imgW="4777421" imgH="1493267" progId="Visio.Drawing.15">
                  <p:embed/>
                </p:oleObj>
              </mc:Choice>
              <mc:Fallback>
                <p:oleObj name="Visio" r:id="rId4" imgW="4777421" imgH="1493267" progId="Visio.Drawing.15">
                  <p:embed/>
                  <p:pic>
                    <p:nvPicPr>
                      <p:cNvPr id="4" name="Object 3">
                        <a:extLst>
                          <a:ext uri="{FF2B5EF4-FFF2-40B4-BE49-F238E27FC236}">
                            <a16:creationId xmlns:a16="http://schemas.microsoft.com/office/drawing/2014/main" id="{C1992484-379A-46DC-B235-3FDF1EF341F7}"/>
                          </a:ext>
                        </a:extLst>
                      </p:cNvPr>
                      <p:cNvPicPr/>
                      <p:nvPr/>
                    </p:nvPicPr>
                    <p:blipFill>
                      <a:blip r:embed="rId5"/>
                      <a:stretch>
                        <a:fillRect/>
                      </a:stretch>
                    </p:blipFill>
                    <p:spPr>
                      <a:xfrm>
                        <a:off x="1661437" y="3594029"/>
                        <a:ext cx="8823640" cy="2756907"/>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80C8C043-2813-41A4-B3BD-7BB05CA6F248}"/>
              </a:ext>
            </a:extLst>
          </p:cNvPr>
          <p:cNvSpPr txBox="1"/>
          <p:nvPr/>
        </p:nvSpPr>
        <p:spPr>
          <a:xfrm>
            <a:off x="140676" y="793820"/>
            <a:ext cx="11756571" cy="523220"/>
          </a:xfrm>
          <a:prstGeom prst="rect">
            <a:avLst/>
          </a:prstGeom>
          <a:solidFill>
            <a:schemeClr val="tx2">
              <a:lumMod val="20000"/>
              <a:lumOff val="80000"/>
            </a:schemeClr>
          </a:solidFill>
          <a:ln>
            <a:solidFill>
              <a:srgbClr val="C00000"/>
            </a:solidFill>
          </a:ln>
        </p:spPr>
        <p:txBody>
          <a:bodyPr wrap="square" rtlCol="0">
            <a:spAutoFit/>
          </a:bodyPr>
          <a:lstStyle/>
          <a:p>
            <a:pPr algn="ctr"/>
            <a:r>
              <a:rPr lang="en-US" altLang="zh-CN" sz="2800" b="1" dirty="0">
                <a:solidFill>
                  <a:schemeClr val="tx1"/>
                </a:solidFill>
              </a:rPr>
              <a:t>Co-optimize Interface &amp; Scheduling</a:t>
            </a:r>
            <a:endParaRPr lang="zh-CN" altLang="en-US" sz="2800" dirty="0"/>
          </a:p>
        </p:txBody>
      </p:sp>
      <p:sp>
        <p:nvSpPr>
          <p:cNvPr id="36" name="TextBox 35">
            <a:extLst>
              <a:ext uri="{FF2B5EF4-FFF2-40B4-BE49-F238E27FC236}">
                <a16:creationId xmlns:a16="http://schemas.microsoft.com/office/drawing/2014/main" id="{6A36E189-2329-4548-8BB4-9EA83641F232}"/>
              </a:ext>
            </a:extLst>
          </p:cNvPr>
          <p:cNvSpPr txBox="1"/>
          <p:nvPr/>
        </p:nvSpPr>
        <p:spPr>
          <a:xfrm>
            <a:off x="7620000" y="1275981"/>
            <a:ext cx="1767840" cy="523220"/>
          </a:xfrm>
          <a:prstGeom prst="rect">
            <a:avLst/>
          </a:prstGeom>
          <a:noFill/>
        </p:spPr>
        <p:txBody>
          <a:bodyPr wrap="square">
            <a:spAutoFit/>
          </a:bodyPr>
          <a:lstStyle/>
          <a:p>
            <a:r>
              <a:rPr lang="en-US" altLang="zh-CN" sz="2800" b="1" i="1" dirty="0">
                <a:solidFill>
                  <a:srgbClr val="00B050"/>
                </a:solidFill>
              </a:rPr>
              <a:t>Solution</a:t>
            </a:r>
            <a:endParaRPr lang="zh-CN" altLang="en-US" sz="2800" b="1" dirty="0"/>
          </a:p>
        </p:txBody>
      </p:sp>
      <p:sp>
        <p:nvSpPr>
          <p:cNvPr id="3" name="Slide Number Placeholder 2">
            <a:extLst>
              <a:ext uri="{FF2B5EF4-FFF2-40B4-BE49-F238E27FC236}">
                <a16:creationId xmlns:a16="http://schemas.microsoft.com/office/drawing/2014/main" id="{A1D68E0D-E597-433B-A490-68FB79D397AB}"/>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41</a:t>
            </a:fld>
            <a:endParaRPr lang="zh-CN" altLang="en-US"/>
          </a:p>
        </p:txBody>
      </p:sp>
      <p:sp>
        <p:nvSpPr>
          <p:cNvPr id="6" name="Title 5">
            <a:extLst>
              <a:ext uri="{FF2B5EF4-FFF2-40B4-BE49-F238E27FC236}">
                <a16:creationId xmlns:a16="http://schemas.microsoft.com/office/drawing/2014/main" id="{26676C43-C3A4-4082-83F4-C3946F6B79B9}"/>
              </a:ext>
            </a:extLst>
          </p:cNvPr>
          <p:cNvSpPr>
            <a:spLocks noGrp="1"/>
          </p:cNvSpPr>
          <p:nvPr>
            <p:ph type="title"/>
          </p:nvPr>
        </p:nvSpPr>
        <p:spPr>
          <a:xfrm>
            <a:off x="360363" y="83071"/>
            <a:ext cx="8432763" cy="538838"/>
          </a:xfrm>
        </p:spPr>
        <p:txBody>
          <a:bodyPr>
            <a:normAutofit fontScale="90000"/>
          </a:bodyPr>
          <a:lstStyle/>
          <a:p>
            <a:r>
              <a:rPr lang="en-US" altLang="zh-CN" dirty="0"/>
              <a:t>COSM: A </a:t>
            </a:r>
            <a:r>
              <a:rPr lang="en-US" altLang="zh-CN" sz="3200" dirty="0"/>
              <a:t>Cooperative Scheduling Framework </a:t>
            </a:r>
            <a:endParaRPr lang="zh-CN" altLang="en-US" dirty="0"/>
          </a:p>
        </p:txBody>
      </p:sp>
      <p:sp>
        <p:nvSpPr>
          <p:cNvPr id="17" name="TextBox 16">
            <a:extLst>
              <a:ext uri="{FF2B5EF4-FFF2-40B4-BE49-F238E27FC236}">
                <a16:creationId xmlns:a16="http://schemas.microsoft.com/office/drawing/2014/main" id="{60C05B75-2449-475F-94D2-D07B2FFCBA92}"/>
              </a:ext>
            </a:extLst>
          </p:cNvPr>
          <p:cNvSpPr txBox="1"/>
          <p:nvPr/>
        </p:nvSpPr>
        <p:spPr>
          <a:xfrm>
            <a:off x="2112498" y="1246919"/>
            <a:ext cx="2225586" cy="523220"/>
          </a:xfrm>
          <a:prstGeom prst="rect">
            <a:avLst/>
          </a:prstGeom>
          <a:noFill/>
        </p:spPr>
        <p:txBody>
          <a:bodyPr wrap="square">
            <a:spAutoFit/>
          </a:bodyPr>
          <a:lstStyle/>
          <a:p>
            <a:r>
              <a:rPr lang="en-US" altLang="zh-CN" sz="2800" b="1" i="1" dirty="0">
                <a:solidFill>
                  <a:schemeClr val="tx2"/>
                </a:solidFill>
              </a:rPr>
              <a:t>Challenge</a:t>
            </a:r>
            <a:endParaRPr lang="zh-CN" altLang="en-US" sz="2800" b="1" dirty="0">
              <a:solidFill>
                <a:schemeClr val="tx2"/>
              </a:solidFill>
            </a:endParaRPr>
          </a:p>
        </p:txBody>
      </p:sp>
      <p:graphicFrame>
        <p:nvGraphicFramePr>
          <p:cNvPr id="10" name="Table 11">
            <a:extLst>
              <a:ext uri="{FF2B5EF4-FFF2-40B4-BE49-F238E27FC236}">
                <a16:creationId xmlns:a16="http://schemas.microsoft.com/office/drawing/2014/main" id="{55A08814-0DAB-43AE-ABE5-84F7D81A4A8F}"/>
              </a:ext>
            </a:extLst>
          </p:cNvPr>
          <p:cNvGraphicFramePr>
            <a:graphicFrameLocks noGrp="1"/>
          </p:cNvGraphicFramePr>
          <p:nvPr/>
        </p:nvGraphicFramePr>
        <p:xfrm>
          <a:off x="748132" y="1788793"/>
          <a:ext cx="10650250" cy="1828800"/>
        </p:xfrm>
        <a:graphic>
          <a:graphicData uri="http://schemas.openxmlformats.org/drawingml/2006/table">
            <a:tbl>
              <a:tblPr>
                <a:tableStyleId>{5C22544A-7EE6-4342-B048-85BDC9FD1C3A}</a:tableStyleId>
              </a:tblPr>
              <a:tblGrid>
                <a:gridCol w="4550735">
                  <a:extLst>
                    <a:ext uri="{9D8B030D-6E8A-4147-A177-3AD203B41FA5}">
                      <a16:colId xmlns:a16="http://schemas.microsoft.com/office/drawing/2014/main" val="3939169146"/>
                    </a:ext>
                  </a:extLst>
                </a:gridCol>
                <a:gridCol w="627320">
                  <a:extLst>
                    <a:ext uri="{9D8B030D-6E8A-4147-A177-3AD203B41FA5}">
                      <a16:colId xmlns:a16="http://schemas.microsoft.com/office/drawing/2014/main" val="1657299962"/>
                    </a:ext>
                  </a:extLst>
                </a:gridCol>
                <a:gridCol w="5472195">
                  <a:extLst>
                    <a:ext uri="{9D8B030D-6E8A-4147-A177-3AD203B41FA5}">
                      <a16:colId xmlns:a16="http://schemas.microsoft.com/office/drawing/2014/main" val="1619339888"/>
                    </a:ext>
                  </a:extLst>
                </a:gridCol>
              </a:tblGrid>
              <a:tr h="277563">
                <a:tc>
                  <a:txBody>
                    <a:bodyPr/>
                    <a:lstStyle/>
                    <a:p>
                      <a:endParaRPr lang="zh-CN"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zh-CN"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400" b="1" dirty="0"/>
                        <a:t>Low-interference </a:t>
                      </a:r>
                      <a:r>
                        <a:rPr lang="en-US" altLang="zh-CN" sz="2400" b="1" i="1" u="sng" dirty="0"/>
                        <a:t>Interface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82416558"/>
                  </a:ext>
                </a:extLst>
              </a:tr>
              <a:tr h="370840">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000" dirty="0"/>
                        <a:t>1 Dilemma of fixed-length commands</a:t>
                      </a:r>
                      <a:endParaRPr lang="en-US" altLang="zh-CN"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67710" rtl="0" eaLnBrk="1" fontAlgn="auto" latinLnBrk="0" hangingPunct="1">
                        <a:lnSpc>
                          <a:spcPct val="100000"/>
                        </a:lnSpc>
                        <a:spcBef>
                          <a:spcPts val="0"/>
                        </a:spcBef>
                        <a:spcAft>
                          <a:spcPts val="0"/>
                        </a:spcAft>
                        <a:buClrTx/>
                        <a:buSzTx/>
                        <a:buFontTx/>
                        <a:buNone/>
                        <a:tabLst/>
                        <a:defRPr/>
                      </a:pPr>
                      <a:r>
                        <a:rPr lang="en-US" altLang="zh-CN" sz="2400" dirty="0">
                          <a:sym typeface="Wingdings" panose="05000000000000000000" pitchFamily="2" charset="2"/>
                        </a:rPr>
                        <a:t></a:t>
                      </a:r>
                      <a:endParaRPr lang="en-US" altLang="zh-CN"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1"/>
                      <a:r>
                        <a:rPr lang="en-US" altLang="zh-CN" sz="2000" dirty="0"/>
                        <a:t>Preemptable PIM Execution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748896218"/>
                  </a:ext>
                </a:extLst>
              </a:tr>
              <a:tr h="370840">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000" b="0" dirty="0"/>
                        <a:t>2 PIM data transfers starve CPU access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67710" rtl="0" eaLnBrk="1" fontAlgn="auto" latinLnBrk="0" hangingPunct="1">
                        <a:lnSpc>
                          <a:spcPct val="100000"/>
                        </a:lnSpc>
                        <a:spcBef>
                          <a:spcPts val="0"/>
                        </a:spcBef>
                        <a:spcAft>
                          <a:spcPts val="0"/>
                        </a:spcAft>
                        <a:buClrTx/>
                        <a:buSzTx/>
                        <a:buFontTx/>
                        <a:buNone/>
                        <a:tabLst/>
                        <a:defRPr/>
                      </a:pPr>
                      <a:r>
                        <a:rPr lang="en-US" altLang="zh-CN" sz="2400" kern="1200" dirty="0">
                          <a:solidFill>
                            <a:schemeClr val="dk1"/>
                          </a:solidFill>
                          <a:latin typeface="+mn-lt"/>
                          <a:ea typeface="+mn-ea"/>
                          <a:cs typeface="+mn-cs"/>
                          <a:sym typeface="Wingdings" panose="05000000000000000000" pitchFamily="2" charset="2"/>
                        </a:rPr>
                        <a:t></a:t>
                      </a:r>
                      <a:endParaRPr lang="en-US" altLang="zh-CN" sz="24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483855" marR="0" lvl="1" indent="0" algn="l" defTabSz="967710" rtl="0" eaLnBrk="1" fontAlgn="auto" latinLnBrk="0" hangingPunct="1">
                        <a:lnSpc>
                          <a:spcPct val="100000"/>
                        </a:lnSpc>
                        <a:spcBef>
                          <a:spcPts val="0"/>
                        </a:spcBef>
                        <a:spcAft>
                          <a:spcPts val="0"/>
                        </a:spcAft>
                        <a:buClrTx/>
                        <a:buSzTx/>
                        <a:buFontTx/>
                        <a:buNone/>
                        <a:tabLst/>
                        <a:defRPr/>
                      </a:pPr>
                      <a:r>
                        <a:rPr lang="en-US" altLang="zh-CN" sz="2000" dirty="0"/>
                        <a:t>Bandwidth-decoupled Data Transfer </a:t>
                      </a:r>
                      <a:endParaRPr lang="zh-CN" altLang="en-US"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214670958"/>
                  </a:ext>
                </a:extLst>
              </a:tr>
              <a:tr h="370840">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000" b="0" dirty="0"/>
                        <a:t>3 Balance CPU &amp; PIM performance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DD6E5"/>
                    </a:solidFill>
                  </a:tcPr>
                </a:tc>
                <a:tc>
                  <a:txBody>
                    <a:bodyPr/>
                    <a:lstStyle/>
                    <a:p>
                      <a:pPr marL="0" marR="0" lvl="0" indent="0" algn="ctr" defTabSz="967710" rtl="0" eaLnBrk="1" fontAlgn="auto" latinLnBrk="0" hangingPunct="1">
                        <a:lnSpc>
                          <a:spcPct val="100000"/>
                        </a:lnSpc>
                        <a:spcBef>
                          <a:spcPts val="0"/>
                        </a:spcBef>
                        <a:spcAft>
                          <a:spcPts val="0"/>
                        </a:spcAft>
                        <a:buClrTx/>
                        <a:buSzTx/>
                        <a:buFontTx/>
                        <a:buNone/>
                        <a:tabLst/>
                        <a:defRPr/>
                      </a:pPr>
                      <a:r>
                        <a:rPr lang="en-US" altLang="zh-CN" sz="2400" kern="1200" dirty="0">
                          <a:solidFill>
                            <a:schemeClr val="dk1"/>
                          </a:solidFill>
                          <a:latin typeface="+mn-lt"/>
                          <a:ea typeface="+mn-ea"/>
                          <a:cs typeface="+mn-cs"/>
                          <a:sym typeface="Wingdings" panose="05000000000000000000" pitchFamily="2" charset="2"/>
                        </a:rPr>
                        <a:t></a:t>
                      </a:r>
                      <a:endParaRPr lang="en-US" altLang="zh-CN" sz="2400" kern="1200" dirty="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2400" b="1" dirty="0">
                          <a:solidFill>
                            <a:schemeClr val="tx1"/>
                          </a:solidFill>
                        </a:rPr>
                        <a:t>Idleness-aware Memory </a:t>
                      </a:r>
                      <a:r>
                        <a:rPr lang="en-US" altLang="zh-CN" sz="2400" b="1" i="1" u="sng" dirty="0">
                          <a:solidFill>
                            <a:schemeClr val="tx1"/>
                          </a:solidFill>
                        </a:rPr>
                        <a:t>Scheduling</a:t>
                      </a:r>
                      <a:endParaRPr lang="zh-CN" altLang="en-US" sz="3200" b="1" i="1" u="sng"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DD6E5"/>
                    </a:solidFill>
                  </a:tcPr>
                </a:tc>
                <a:extLst>
                  <a:ext uri="{0D108BD9-81ED-4DB2-BD59-A6C34878D82A}">
                    <a16:rowId xmlns:a16="http://schemas.microsoft.com/office/drawing/2014/main" val="494577873"/>
                  </a:ext>
                </a:extLst>
              </a:tr>
            </a:tbl>
          </a:graphicData>
        </a:graphic>
      </p:graphicFrame>
    </p:spTree>
    <p:extLst>
      <p:ext uri="{BB962C8B-B14F-4D97-AF65-F5344CB8AC3E}">
        <p14:creationId xmlns:p14="http://schemas.microsoft.com/office/powerpoint/2010/main" val="3773834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2A7CF8-7777-44A0-BE83-FDDA2A0803B9}"/>
              </a:ext>
            </a:extLst>
          </p:cNvPr>
          <p:cNvSpPr txBox="1"/>
          <p:nvPr/>
        </p:nvSpPr>
        <p:spPr>
          <a:xfrm>
            <a:off x="81279" y="858449"/>
            <a:ext cx="11973838" cy="461665"/>
          </a:xfrm>
          <a:prstGeom prst="rect">
            <a:avLst/>
          </a:prstGeom>
          <a:solidFill>
            <a:schemeClr val="tx2">
              <a:lumMod val="20000"/>
              <a:lumOff val="80000"/>
            </a:schemeClr>
          </a:solidFill>
          <a:ln>
            <a:solidFill>
              <a:srgbClr val="C00000"/>
            </a:solidFill>
          </a:ln>
        </p:spPr>
        <p:txBody>
          <a:bodyPr wrap="square">
            <a:spAutoFit/>
          </a:bodyPr>
          <a:lstStyle>
            <a:defPPr>
              <a:defRPr lang="zh-CN"/>
            </a:defPPr>
            <a:lvl1pPr algn="ctr">
              <a:defRPr sz="2400" b="1" i="1">
                <a:solidFill>
                  <a:srgbClr val="C00000"/>
                </a:solidFill>
              </a:defRPr>
            </a:lvl1pPr>
          </a:lstStyle>
          <a:p>
            <a:r>
              <a:rPr lang="en-US" altLang="zh-CN" dirty="0">
                <a:solidFill>
                  <a:srgbClr val="00B050"/>
                </a:solidFill>
              </a:rPr>
              <a:t>Solution </a:t>
            </a:r>
            <a:r>
              <a:rPr lang="en-US" altLang="zh-CN" dirty="0">
                <a:solidFill>
                  <a:schemeClr val="tx1"/>
                </a:solidFill>
              </a:rPr>
              <a:t>of Challenge 1</a:t>
            </a:r>
            <a:r>
              <a:rPr lang="en-US" altLang="zh-CN" i="0" dirty="0">
                <a:solidFill>
                  <a:schemeClr val="tx1"/>
                </a:solidFill>
              </a:rPr>
              <a:t>:   Fixed-length </a:t>
            </a:r>
            <a:r>
              <a:rPr lang="en-US" altLang="zh-CN" i="0" dirty="0">
                <a:solidFill>
                  <a:schemeClr val="tx1"/>
                </a:solidFill>
                <a:sym typeface="Wingdings" panose="05000000000000000000" pitchFamily="2" charset="2"/>
              </a:rPr>
              <a:t> Preemptable</a:t>
            </a:r>
            <a:endParaRPr lang="zh-CN" altLang="en-US" dirty="0"/>
          </a:p>
        </p:txBody>
      </p:sp>
      <p:sp>
        <p:nvSpPr>
          <p:cNvPr id="4" name="Slide Number Placeholder 3">
            <a:extLst>
              <a:ext uri="{FF2B5EF4-FFF2-40B4-BE49-F238E27FC236}">
                <a16:creationId xmlns:a16="http://schemas.microsoft.com/office/drawing/2014/main" id="{D66C05BB-6ADE-41EA-9AAC-ACB818C14620}"/>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42</a:t>
            </a:fld>
            <a:endParaRPr lang="zh-CN" altLang="en-US"/>
          </a:p>
        </p:txBody>
      </p:sp>
      <p:sp>
        <p:nvSpPr>
          <p:cNvPr id="7" name="Title 6">
            <a:extLst>
              <a:ext uri="{FF2B5EF4-FFF2-40B4-BE49-F238E27FC236}">
                <a16:creationId xmlns:a16="http://schemas.microsoft.com/office/drawing/2014/main" id="{1060F117-FB51-49E1-AFA1-6D1409FB2023}"/>
              </a:ext>
            </a:extLst>
          </p:cNvPr>
          <p:cNvSpPr>
            <a:spLocks noGrp="1"/>
          </p:cNvSpPr>
          <p:nvPr>
            <p:ph type="title"/>
          </p:nvPr>
        </p:nvSpPr>
        <p:spPr>
          <a:xfrm>
            <a:off x="360363" y="83071"/>
            <a:ext cx="8366947" cy="538838"/>
          </a:xfrm>
        </p:spPr>
        <p:txBody>
          <a:bodyPr>
            <a:normAutofit fontScale="90000"/>
          </a:bodyPr>
          <a:lstStyle/>
          <a:p>
            <a:r>
              <a:rPr lang="en-US" altLang="zh-CN" dirty="0"/>
              <a:t>Interface— 1.1 </a:t>
            </a:r>
            <a:r>
              <a:rPr lang="en-US" altLang="zh-CN" b="1" dirty="0"/>
              <a:t>Preemptable PIM Execution (1)</a:t>
            </a:r>
            <a:endParaRPr lang="zh-CN" altLang="en-US" dirty="0"/>
          </a:p>
        </p:txBody>
      </p:sp>
    </p:spTree>
    <p:extLst>
      <p:ext uri="{BB962C8B-B14F-4D97-AF65-F5344CB8AC3E}">
        <p14:creationId xmlns:p14="http://schemas.microsoft.com/office/powerpoint/2010/main" val="22621366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2A7CF8-7777-44A0-BE83-FDDA2A0803B9}"/>
              </a:ext>
            </a:extLst>
          </p:cNvPr>
          <p:cNvSpPr txBox="1"/>
          <p:nvPr/>
        </p:nvSpPr>
        <p:spPr>
          <a:xfrm>
            <a:off x="81279" y="858449"/>
            <a:ext cx="11973838" cy="461665"/>
          </a:xfrm>
          <a:prstGeom prst="rect">
            <a:avLst/>
          </a:prstGeom>
          <a:solidFill>
            <a:schemeClr val="tx2">
              <a:lumMod val="20000"/>
              <a:lumOff val="80000"/>
            </a:schemeClr>
          </a:solidFill>
          <a:ln>
            <a:solidFill>
              <a:srgbClr val="C00000"/>
            </a:solidFill>
          </a:ln>
        </p:spPr>
        <p:txBody>
          <a:bodyPr wrap="square">
            <a:spAutoFit/>
          </a:bodyPr>
          <a:lstStyle>
            <a:defPPr>
              <a:defRPr lang="zh-CN"/>
            </a:defPPr>
            <a:lvl1pPr algn="ctr">
              <a:defRPr sz="2400" b="1" i="1">
                <a:solidFill>
                  <a:srgbClr val="C00000"/>
                </a:solidFill>
              </a:defRPr>
            </a:lvl1pPr>
          </a:lstStyle>
          <a:p>
            <a:r>
              <a:rPr lang="en-US" altLang="zh-CN" dirty="0">
                <a:solidFill>
                  <a:srgbClr val="00B050"/>
                </a:solidFill>
              </a:rPr>
              <a:t>Solution</a:t>
            </a:r>
            <a:r>
              <a:rPr lang="en-US" altLang="zh-CN" dirty="0">
                <a:solidFill>
                  <a:schemeClr val="tx1"/>
                </a:solidFill>
              </a:rPr>
              <a:t> of Challenge 1</a:t>
            </a:r>
            <a:r>
              <a:rPr lang="en-US" altLang="zh-CN" i="0" dirty="0">
                <a:solidFill>
                  <a:schemeClr val="tx1"/>
                </a:solidFill>
              </a:rPr>
              <a:t>:   Fixed-length </a:t>
            </a:r>
            <a:r>
              <a:rPr lang="en-US" altLang="zh-CN" i="0" dirty="0">
                <a:solidFill>
                  <a:schemeClr val="tx1"/>
                </a:solidFill>
                <a:sym typeface="Wingdings" panose="05000000000000000000" pitchFamily="2" charset="2"/>
              </a:rPr>
              <a:t> Preemptable</a:t>
            </a:r>
            <a:endParaRPr lang="zh-CN" altLang="en-US" dirty="0"/>
          </a:p>
        </p:txBody>
      </p:sp>
      <p:sp>
        <p:nvSpPr>
          <p:cNvPr id="4" name="Slide Number Placeholder 3">
            <a:extLst>
              <a:ext uri="{FF2B5EF4-FFF2-40B4-BE49-F238E27FC236}">
                <a16:creationId xmlns:a16="http://schemas.microsoft.com/office/drawing/2014/main" id="{D66C05BB-6ADE-41EA-9AAC-ACB818C14620}"/>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43</a:t>
            </a:fld>
            <a:endParaRPr lang="zh-CN" altLang="en-US"/>
          </a:p>
        </p:txBody>
      </p:sp>
      <p:graphicFrame>
        <p:nvGraphicFramePr>
          <p:cNvPr id="25" name="Object 24">
            <a:extLst>
              <a:ext uri="{FF2B5EF4-FFF2-40B4-BE49-F238E27FC236}">
                <a16:creationId xmlns:a16="http://schemas.microsoft.com/office/drawing/2014/main" id="{6837161D-07A5-4A46-8771-A61643CBC43F}"/>
              </a:ext>
            </a:extLst>
          </p:cNvPr>
          <p:cNvGraphicFramePr>
            <a:graphicFrameLocks noChangeAspect="1"/>
          </p:cNvGraphicFramePr>
          <p:nvPr/>
        </p:nvGraphicFramePr>
        <p:xfrm>
          <a:off x="1318770" y="2139966"/>
          <a:ext cx="10009630" cy="3565183"/>
        </p:xfrm>
        <a:graphic>
          <a:graphicData uri="http://schemas.openxmlformats.org/presentationml/2006/ole">
            <mc:AlternateContent xmlns:mc="http://schemas.openxmlformats.org/markup-compatibility/2006">
              <mc:Choice xmlns:v="urn:schemas-microsoft-com:vml" Requires="v">
                <p:oleObj spid="_x0000_s339118" name="Visio" r:id="rId4" imgW="5928289" imgH="2110701" progId="Visio.Drawing.15">
                  <p:embed/>
                </p:oleObj>
              </mc:Choice>
              <mc:Fallback>
                <p:oleObj name="Visio" r:id="rId4" imgW="5928289" imgH="2110701" progId="Visio.Drawing.15">
                  <p:embed/>
                  <p:pic>
                    <p:nvPicPr>
                      <p:cNvPr id="25" name="Object 24">
                        <a:extLst>
                          <a:ext uri="{FF2B5EF4-FFF2-40B4-BE49-F238E27FC236}">
                            <a16:creationId xmlns:a16="http://schemas.microsoft.com/office/drawing/2014/main" id="{6837161D-07A5-4A46-8771-A61643CBC43F}"/>
                          </a:ext>
                        </a:extLst>
                      </p:cNvPr>
                      <p:cNvPicPr/>
                      <p:nvPr/>
                    </p:nvPicPr>
                    <p:blipFill>
                      <a:blip r:embed="rId5"/>
                      <a:stretch>
                        <a:fillRect/>
                      </a:stretch>
                    </p:blipFill>
                    <p:spPr>
                      <a:xfrm>
                        <a:off x="1318770" y="2139966"/>
                        <a:ext cx="10009630" cy="3565183"/>
                      </a:xfrm>
                      <a:prstGeom prst="rect">
                        <a:avLst/>
                      </a:prstGeom>
                      <a:ln>
                        <a:noFill/>
                      </a:ln>
                    </p:spPr>
                  </p:pic>
                </p:oleObj>
              </mc:Fallback>
            </mc:AlternateContent>
          </a:graphicData>
        </a:graphic>
      </p:graphicFrame>
      <p:sp>
        <p:nvSpPr>
          <p:cNvPr id="6" name="Title 5">
            <a:extLst>
              <a:ext uri="{FF2B5EF4-FFF2-40B4-BE49-F238E27FC236}">
                <a16:creationId xmlns:a16="http://schemas.microsoft.com/office/drawing/2014/main" id="{D436922B-51F8-4504-90AD-F93E80C2CBE8}"/>
              </a:ext>
            </a:extLst>
          </p:cNvPr>
          <p:cNvSpPr>
            <a:spLocks noGrp="1"/>
          </p:cNvSpPr>
          <p:nvPr>
            <p:ph type="title"/>
          </p:nvPr>
        </p:nvSpPr>
        <p:spPr>
          <a:xfrm>
            <a:off x="360364" y="83071"/>
            <a:ext cx="8540568" cy="538838"/>
          </a:xfrm>
        </p:spPr>
        <p:txBody>
          <a:bodyPr>
            <a:normAutofit fontScale="90000"/>
          </a:bodyPr>
          <a:lstStyle/>
          <a:p>
            <a:r>
              <a:rPr lang="en-US" altLang="zh-CN" dirty="0"/>
              <a:t>Interface— 1.1 </a:t>
            </a:r>
            <a:r>
              <a:rPr lang="en-US" altLang="zh-CN" b="1" dirty="0"/>
              <a:t>Preemptable PIM Execution (1)</a:t>
            </a:r>
            <a:endParaRPr lang="zh-CN" altLang="en-US" dirty="0"/>
          </a:p>
        </p:txBody>
      </p:sp>
    </p:spTree>
    <p:extLst>
      <p:ext uri="{BB962C8B-B14F-4D97-AF65-F5344CB8AC3E}">
        <p14:creationId xmlns:p14="http://schemas.microsoft.com/office/powerpoint/2010/main" val="842187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2A7CF8-7777-44A0-BE83-FDDA2A0803B9}"/>
              </a:ext>
            </a:extLst>
          </p:cNvPr>
          <p:cNvSpPr txBox="1"/>
          <p:nvPr/>
        </p:nvSpPr>
        <p:spPr>
          <a:xfrm>
            <a:off x="81279" y="858449"/>
            <a:ext cx="11973838" cy="461665"/>
          </a:xfrm>
          <a:prstGeom prst="rect">
            <a:avLst/>
          </a:prstGeom>
          <a:solidFill>
            <a:schemeClr val="tx2">
              <a:lumMod val="20000"/>
              <a:lumOff val="80000"/>
            </a:schemeClr>
          </a:solidFill>
          <a:ln>
            <a:solidFill>
              <a:srgbClr val="C00000"/>
            </a:solidFill>
          </a:ln>
        </p:spPr>
        <p:txBody>
          <a:bodyPr wrap="square">
            <a:spAutoFit/>
          </a:bodyPr>
          <a:lstStyle>
            <a:defPPr>
              <a:defRPr lang="zh-CN"/>
            </a:defPPr>
            <a:lvl1pPr algn="ctr">
              <a:defRPr sz="2400" b="1" i="1">
                <a:solidFill>
                  <a:srgbClr val="C00000"/>
                </a:solidFill>
              </a:defRPr>
            </a:lvl1pPr>
          </a:lstStyle>
          <a:p>
            <a:r>
              <a:rPr lang="en-US" altLang="zh-CN" dirty="0">
                <a:solidFill>
                  <a:srgbClr val="00B050"/>
                </a:solidFill>
              </a:rPr>
              <a:t>Solution</a:t>
            </a:r>
            <a:r>
              <a:rPr lang="en-US" altLang="zh-CN" dirty="0">
                <a:solidFill>
                  <a:schemeClr val="tx1"/>
                </a:solidFill>
              </a:rPr>
              <a:t> of Challenge 1</a:t>
            </a:r>
            <a:r>
              <a:rPr lang="en-US" altLang="zh-CN" i="0" dirty="0">
                <a:solidFill>
                  <a:schemeClr val="tx1"/>
                </a:solidFill>
              </a:rPr>
              <a:t>:   Fixed-length </a:t>
            </a:r>
            <a:r>
              <a:rPr lang="en-US" altLang="zh-CN" i="0" dirty="0">
                <a:solidFill>
                  <a:schemeClr val="tx1"/>
                </a:solidFill>
                <a:sym typeface="Wingdings" panose="05000000000000000000" pitchFamily="2" charset="2"/>
              </a:rPr>
              <a:t> Preemptable</a:t>
            </a:r>
            <a:endParaRPr lang="zh-CN" altLang="en-US" dirty="0"/>
          </a:p>
        </p:txBody>
      </p:sp>
      <p:graphicFrame>
        <p:nvGraphicFramePr>
          <p:cNvPr id="16" name="Object 15">
            <a:extLst>
              <a:ext uri="{FF2B5EF4-FFF2-40B4-BE49-F238E27FC236}">
                <a16:creationId xmlns:a16="http://schemas.microsoft.com/office/drawing/2014/main" id="{D8D6BC91-370E-44D2-98F1-8D6793D74899}"/>
              </a:ext>
            </a:extLst>
          </p:cNvPr>
          <p:cNvGraphicFramePr>
            <a:graphicFrameLocks noChangeAspect="1"/>
          </p:cNvGraphicFramePr>
          <p:nvPr>
            <p:extLst>
              <p:ext uri="{D42A27DB-BD31-4B8C-83A1-F6EECF244321}">
                <p14:modId xmlns:p14="http://schemas.microsoft.com/office/powerpoint/2010/main" val="3427343468"/>
              </p:ext>
            </p:extLst>
          </p:nvPr>
        </p:nvGraphicFramePr>
        <p:xfrm>
          <a:off x="1318770" y="2139966"/>
          <a:ext cx="10009630" cy="3565183"/>
        </p:xfrm>
        <a:graphic>
          <a:graphicData uri="http://schemas.openxmlformats.org/presentationml/2006/ole">
            <mc:AlternateContent xmlns:mc="http://schemas.openxmlformats.org/markup-compatibility/2006">
              <mc:Choice xmlns:v="urn:schemas-microsoft-com:vml" Requires="v">
                <p:oleObj spid="_x0000_s338097" name="Visio" r:id="rId4" imgW="5928289" imgH="2110701" progId="Visio.Drawing.15">
                  <p:embed/>
                </p:oleObj>
              </mc:Choice>
              <mc:Fallback>
                <p:oleObj name="Visio" r:id="rId4" imgW="5928289" imgH="2110701" progId="Visio.Drawing.15">
                  <p:embed/>
                  <p:pic>
                    <p:nvPicPr>
                      <p:cNvPr id="16" name="Object 15">
                        <a:extLst>
                          <a:ext uri="{FF2B5EF4-FFF2-40B4-BE49-F238E27FC236}">
                            <a16:creationId xmlns:a16="http://schemas.microsoft.com/office/drawing/2014/main" id="{D8D6BC91-370E-44D2-98F1-8D6793D74899}"/>
                          </a:ext>
                        </a:extLst>
                      </p:cNvPr>
                      <p:cNvPicPr/>
                      <p:nvPr/>
                    </p:nvPicPr>
                    <p:blipFill>
                      <a:blip r:embed="rId5"/>
                      <a:stretch>
                        <a:fillRect/>
                      </a:stretch>
                    </p:blipFill>
                    <p:spPr>
                      <a:xfrm>
                        <a:off x="1318770" y="2139966"/>
                        <a:ext cx="10009630" cy="3565183"/>
                      </a:xfrm>
                      <a:prstGeom prst="rect">
                        <a:avLst/>
                      </a:prstGeom>
                      <a:ln>
                        <a:noFill/>
                      </a:ln>
                    </p:spPr>
                  </p:pic>
                </p:oleObj>
              </mc:Fallback>
            </mc:AlternateContent>
          </a:graphicData>
        </a:graphic>
      </p:graphicFrame>
      <p:sp>
        <p:nvSpPr>
          <p:cNvPr id="4" name="Slide Number Placeholder 3">
            <a:extLst>
              <a:ext uri="{FF2B5EF4-FFF2-40B4-BE49-F238E27FC236}">
                <a16:creationId xmlns:a16="http://schemas.microsoft.com/office/drawing/2014/main" id="{D66C05BB-6ADE-41EA-9AAC-ACB818C14620}"/>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44</a:t>
            </a:fld>
            <a:endParaRPr lang="zh-CN" altLang="en-US"/>
          </a:p>
        </p:txBody>
      </p:sp>
      <p:cxnSp>
        <p:nvCxnSpPr>
          <p:cNvPr id="11" name="Straight Connector 10">
            <a:extLst>
              <a:ext uri="{FF2B5EF4-FFF2-40B4-BE49-F238E27FC236}">
                <a16:creationId xmlns:a16="http://schemas.microsoft.com/office/drawing/2014/main" id="{4D088B7D-3AD5-4E88-B2A9-0DA8D7C31496}"/>
              </a:ext>
            </a:extLst>
          </p:cNvPr>
          <p:cNvCxnSpPr>
            <a:cxnSpLocks/>
          </p:cNvCxnSpPr>
          <p:nvPr/>
        </p:nvCxnSpPr>
        <p:spPr>
          <a:xfrm flipH="1">
            <a:off x="1188720" y="4196892"/>
            <a:ext cx="480754" cy="115312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921469E-5E22-40E1-9141-D18C312E1EB3}"/>
              </a:ext>
            </a:extLst>
          </p:cNvPr>
          <p:cNvSpPr txBox="1"/>
          <p:nvPr/>
        </p:nvSpPr>
        <p:spPr>
          <a:xfrm>
            <a:off x="81279" y="5373991"/>
            <a:ext cx="3299092" cy="830997"/>
          </a:xfrm>
          <a:prstGeom prst="rect">
            <a:avLst/>
          </a:prstGeom>
          <a:solidFill>
            <a:schemeClr val="bg1">
              <a:lumMod val="95000"/>
            </a:schemeClr>
          </a:solidFill>
          <a:ln w="28575">
            <a:solidFill>
              <a:srgbClr val="C00000"/>
            </a:solidFill>
          </a:ln>
        </p:spPr>
        <p:txBody>
          <a:bodyPr wrap="square">
            <a:spAutoFit/>
          </a:bodyPr>
          <a:lstStyle>
            <a:defPPr>
              <a:defRPr lang="zh-CN"/>
            </a:defPPr>
            <a:lvl1pPr algn="ctr">
              <a:defRPr sz="2400"/>
            </a:lvl1pPr>
          </a:lstStyle>
          <a:p>
            <a:r>
              <a:rPr lang="en-US" altLang="zh-CN" i="1" dirty="0"/>
              <a:t>New module in PIM:</a:t>
            </a:r>
          </a:p>
          <a:p>
            <a:r>
              <a:rPr lang="en-US" altLang="zh-CN" b="1" i="1" dirty="0"/>
              <a:t>PIM Exec Engine (PEE)</a:t>
            </a:r>
            <a:endParaRPr lang="zh-CN" altLang="en-US" b="1" i="1" dirty="0"/>
          </a:p>
        </p:txBody>
      </p:sp>
      <p:sp>
        <p:nvSpPr>
          <p:cNvPr id="13" name="TextBox 12">
            <a:extLst>
              <a:ext uri="{FF2B5EF4-FFF2-40B4-BE49-F238E27FC236}">
                <a16:creationId xmlns:a16="http://schemas.microsoft.com/office/drawing/2014/main" id="{734EA101-9F45-45B2-B0F2-30CEB37877C7}"/>
              </a:ext>
            </a:extLst>
          </p:cNvPr>
          <p:cNvSpPr txBox="1"/>
          <p:nvPr/>
        </p:nvSpPr>
        <p:spPr>
          <a:xfrm>
            <a:off x="5797552" y="5373991"/>
            <a:ext cx="3113666" cy="830997"/>
          </a:xfrm>
          <a:prstGeom prst="rect">
            <a:avLst/>
          </a:prstGeom>
          <a:solidFill>
            <a:schemeClr val="bg1">
              <a:lumMod val="95000"/>
            </a:schemeClr>
          </a:solidFill>
          <a:ln w="28575">
            <a:solidFill>
              <a:srgbClr val="C00000"/>
            </a:solidFill>
          </a:ln>
        </p:spPr>
        <p:txBody>
          <a:bodyPr wrap="square">
            <a:spAutoFit/>
          </a:bodyPr>
          <a:lstStyle>
            <a:defPPr>
              <a:defRPr lang="zh-CN"/>
            </a:defPPr>
            <a:lvl1pPr algn="ctr">
              <a:defRPr sz="2400" i="1"/>
            </a:lvl1pPr>
          </a:lstStyle>
          <a:p>
            <a:r>
              <a:rPr lang="en-US" altLang="zh-CN" dirty="0"/>
              <a:t>PEE take over and send PIM execution</a:t>
            </a:r>
            <a:endParaRPr lang="zh-CN" altLang="en-US" dirty="0"/>
          </a:p>
        </p:txBody>
      </p:sp>
      <p:cxnSp>
        <p:nvCxnSpPr>
          <p:cNvPr id="14" name="Straight Connector 13">
            <a:extLst>
              <a:ext uri="{FF2B5EF4-FFF2-40B4-BE49-F238E27FC236}">
                <a16:creationId xmlns:a16="http://schemas.microsoft.com/office/drawing/2014/main" id="{7304D2AE-04DF-4A8C-8759-34B8737AF215}"/>
              </a:ext>
            </a:extLst>
          </p:cNvPr>
          <p:cNvCxnSpPr>
            <a:cxnSpLocks/>
          </p:cNvCxnSpPr>
          <p:nvPr/>
        </p:nvCxnSpPr>
        <p:spPr>
          <a:xfrm>
            <a:off x="6975499" y="4456253"/>
            <a:ext cx="136375" cy="94621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7F0D032-9019-4C8E-83F8-1917343F47C7}"/>
              </a:ext>
            </a:extLst>
          </p:cNvPr>
          <p:cNvCxnSpPr>
            <a:cxnSpLocks/>
          </p:cNvCxnSpPr>
          <p:nvPr/>
        </p:nvCxnSpPr>
        <p:spPr>
          <a:xfrm flipV="1">
            <a:off x="6975499" y="2168040"/>
            <a:ext cx="506692" cy="74047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F55E080-6825-4C1C-8071-C9DDDE014FBF}"/>
              </a:ext>
            </a:extLst>
          </p:cNvPr>
          <p:cNvSpPr txBox="1"/>
          <p:nvPr/>
        </p:nvSpPr>
        <p:spPr>
          <a:xfrm>
            <a:off x="7448496" y="1784948"/>
            <a:ext cx="3879904" cy="461665"/>
          </a:xfrm>
          <a:prstGeom prst="rect">
            <a:avLst/>
          </a:prstGeom>
          <a:solidFill>
            <a:schemeClr val="bg1">
              <a:lumMod val="95000"/>
            </a:schemeClr>
          </a:solidFill>
          <a:ln w="28575">
            <a:solidFill>
              <a:srgbClr val="C00000"/>
            </a:solidFill>
          </a:ln>
        </p:spPr>
        <p:txBody>
          <a:bodyPr wrap="square">
            <a:spAutoFit/>
          </a:bodyPr>
          <a:lstStyle>
            <a:defPPr>
              <a:defRPr lang="zh-CN"/>
            </a:defPPr>
            <a:lvl1pPr algn="ctr">
              <a:defRPr sz="2400" i="1"/>
            </a:lvl1pPr>
          </a:lstStyle>
          <a:p>
            <a:r>
              <a:rPr lang="en-US" altLang="zh-CN" dirty="0"/>
              <a:t>Memory Bus is released</a:t>
            </a:r>
            <a:endParaRPr lang="zh-CN" altLang="en-US" dirty="0"/>
          </a:p>
        </p:txBody>
      </p:sp>
      <p:sp>
        <p:nvSpPr>
          <p:cNvPr id="19" name="Title 18">
            <a:extLst>
              <a:ext uri="{FF2B5EF4-FFF2-40B4-BE49-F238E27FC236}">
                <a16:creationId xmlns:a16="http://schemas.microsoft.com/office/drawing/2014/main" id="{18D77751-1170-4D5F-939D-52A60F461C28}"/>
              </a:ext>
            </a:extLst>
          </p:cNvPr>
          <p:cNvSpPr>
            <a:spLocks noGrp="1"/>
          </p:cNvSpPr>
          <p:nvPr>
            <p:ph type="title"/>
          </p:nvPr>
        </p:nvSpPr>
        <p:spPr>
          <a:xfrm>
            <a:off x="360363" y="83071"/>
            <a:ext cx="8760487" cy="538838"/>
          </a:xfrm>
        </p:spPr>
        <p:txBody>
          <a:bodyPr>
            <a:normAutofit fontScale="90000"/>
          </a:bodyPr>
          <a:lstStyle/>
          <a:p>
            <a:r>
              <a:rPr lang="en-US" altLang="zh-CN" dirty="0"/>
              <a:t>Interface— 1.1 </a:t>
            </a:r>
            <a:r>
              <a:rPr lang="en-US" altLang="zh-CN" b="1" dirty="0"/>
              <a:t>Preemptable PIM Execution (1)</a:t>
            </a:r>
            <a:endParaRPr lang="zh-CN" altLang="en-US" dirty="0"/>
          </a:p>
        </p:txBody>
      </p:sp>
    </p:spTree>
    <p:extLst>
      <p:ext uri="{BB962C8B-B14F-4D97-AF65-F5344CB8AC3E}">
        <p14:creationId xmlns:p14="http://schemas.microsoft.com/office/powerpoint/2010/main" val="41694669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B7939BE-3254-4F1E-A9D9-A455F20E1510}"/>
              </a:ext>
            </a:extLst>
          </p:cNvPr>
          <p:cNvSpPr txBox="1"/>
          <p:nvPr/>
        </p:nvSpPr>
        <p:spPr>
          <a:xfrm>
            <a:off x="54764" y="867316"/>
            <a:ext cx="12137236" cy="1261884"/>
          </a:xfrm>
          <a:prstGeom prst="rect">
            <a:avLst/>
          </a:prstGeom>
          <a:noFill/>
        </p:spPr>
        <p:txBody>
          <a:bodyPr wrap="square" rtlCol="0">
            <a:spAutoFit/>
          </a:bodyPr>
          <a:lstStyle/>
          <a:p>
            <a:r>
              <a:rPr lang="en-US" altLang="zh-CN" sz="2800" i="0" dirty="0">
                <a:solidFill>
                  <a:srgbClr val="060A26"/>
                </a:solidFill>
                <a:effectLst/>
              </a:rPr>
              <a:t>CPU access preempts PIM execution</a:t>
            </a:r>
          </a:p>
          <a:p>
            <a:r>
              <a:rPr lang="en-US" altLang="zh-CN" sz="2400" dirty="0">
                <a:solidFill>
                  <a:srgbClr val="060A26"/>
                </a:solidFill>
              </a:rPr>
              <a:t>	</a:t>
            </a:r>
            <a:r>
              <a:rPr lang="en-US" altLang="zh-CN" sz="2400" i="1" dirty="0">
                <a:solidFill>
                  <a:srgbClr val="060A26"/>
                </a:solidFill>
              </a:rPr>
              <a:t>1. </a:t>
            </a:r>
            <a:r>
              <a:rPr lang="en-US" altLang="zh-CN" sz="2400" dirty="0"/>
              <a:t>Memory controller send a </a:t>
            </a:r>
            <a:r>
              <a:rPr lang="en-US" altLang="zh-CN" sz="2400" b="1" i="1" dirty="0" err="1">
                <a:latin typeface="Calibri" panose="020F0502020204030204" pitchFamily="34" charset="0"/>
                <a:ea typeface="Calibri" panose="020F0502020204030204" pitchFamily="34" charset="0"/>
                <a:cs typeface="Calibri" panose="020F0502020204030204" pitchFamily="34" charset="0"/>
              </a:rPr>
              <a:t>PIM_Pause</a:t>
            </a:r>
            <a:r>
              <a:rPr lang="en-US" altLang="zh-CN" sz="2400" i="1" dirty="0">
                <a:latin typeface="Calibri" panose="020F0502020204030204" pitchFamily="34" charset="0"/>
                <a:ea typeface="Calibri" panose="020F0502020204030204" pitchFamily="34" charset="0"/>
                <a:cs typeface="Calibri" panose="020F0502020204030204" pitchFamily="34" charset="0"/>
              </a:rPr>
              <a:t> </a:t>
            </a:r>
            <a:r>
              <a:rPr lang="en-US" altLang="zh-CN" sz="2400" dirty="0"/>
              <a:t>to </a:t>
            </a:r>
            <a:r>
              <a:rPr lang="en-US" altLang="zh-CN" sz="2400" b="1" dirty="0"/>
              <a:t>freeze</a:t>
            </a:r>
            <a:r>
              <a:rPr lang="en-US" altLang="zh-CN" sz="2400" dirty="0"/>
              <a:t> PEE</a:t>
            </a:r>
          </a:p>
          <a:p>
            <a:endParaRPr lang="en-US" altLang="zh-CN" sz="2400" dirty="0">
              <a:solidFill>
                <a:srgbClr val="060A26"/>
              </a:solidFill>
            </a:endParaRPr>
          </a:p>
        </p:txBody>
      </p:sp>
      <p:sp>
        <p:nvSpPr>
          <p:cNvPr id="3" name="Slide Number Placeholder 2">
            <a:extLst>
              <a:ext uri="{FF2B5EF4-FFF2-40B4-BE49-F238E27FC236}">
                <a16:creationId xmlns:a16="http://schemas.microsoft.com/office/drawing/2014/main" id="{5D6EED81-1B71-45AF-8E70-2A8309F0FB95}"/>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45</a:t>
            </a:fld>
            <a:endParaRPr lang="zh-CN" altLang="en-US"/>
          </a:p>
        </p:txBody>
      </p:sp>
      <p:graphicFrame>
        <p:nvGraphicFramePr>
          <p:cNvPr id="10" name="Object 9">
            <a:extLst>
              <a:ext uri="{FF2B5EF4-FFF2-40B4-BE49-F238E27FC236}">
                <a16:creationId xmlns:a16="http://schemas.microsoft.com/office/drawing/2014/main" id="{D3EBE86E-B0B5-42EF-A744-9029CB287FED}"/>
              </a:ext>
            </a:extLst>
          </p:cNvPr>
          <p:cNvGraphicFramePr>
            <a:graphicFrameLocks noChangeAspect="1"/>
          </p:cNvGraphicFramePr>
          <p:nvPr>
            <p:extLst>
              <p:ext uri="{D42A27DB-BD31-4B8C-83A1-F6EECF244321}">
                <p14:modId xmlns:p14="http://schemas.microsoft.com/office/powerpoint/2010/main" val="674457503"/>
              </p:ext>
            </p:extLst>
          </p:nvPr>
        </p:nvGraphicFramePr>
        <p:xfrm>
          <a:off x="1036638" y="2411413"/>
          <a:ext cx="10563225" cy="3717925"/>
        </p:xfrm>
        <a:graphic>
          <a:graphicData uri="http://schemas.openxmlformats.org/presentationml/2006/ole">
            <mc:AlternateContent xmlns:mc="http://schemas.openxmlformats.org/markup-compatibility/2006">
              <mc:Choice xmlns:v="urn:schemas-microsoft-com:vml" Requires="v">
                <p:oleObj spid="_x0000_s227831" name="Visio" r:id="rId4" imgW="6255772" imgH="2201951" progId="Visio.Drawing.15">
                  <p:embed/>
                </p:oleObj>
              </mc:Choice>
              <mc:Fallback>
                <p:oleObj name="Visio" r:id="rId4" imgW="6255772" imgH="2201951" progId="Visio.Drawing.15">
                  <p:embed/>
                  <p:pic>
                    <p:nvPicPr>
                      <p:cNvPr id="16" name="Object 15">
                        <a:extLst>
                          <a:ext uri="{FF2B5EF4-FFF2-40B4-BE49-F238E27FC236}">
                            <a16:creationId xmlns:a16="http://schemas.microsoft.com/office/drawing/2014/main" id="{D8D6BC91-370E-44D2-98F1-8D6793D74899}"/>
                          </a:ext>
                        </a:extLst>
                      </p:cNvPr>
                      <p:cNvPicPr/>
                      <p:nvPr/>
                    </p:nvPicPr>
                    <p:blipFill>
                      <a:blip r:embed="rId5"/>
                      <a:stretch>
                        <a:fillRect/>
                      </a:stretch>
                    </p:blipFill>
                    <p:spPr>
                      <a:xfrm>
                        <a:off x="1036638" y="2411413"/>
                        <a:ext cx="10563225" cy="3717925"/>
                      </a:xfrm>
                      <a:prstGeom prst="rect">
                        <a:avLst/>
                      </a:prstGeom>
                      <a:ln>
                        <a:noFill/>
                      </a:ln>
                    </p:spPr>
                  </p:pic>
                </p:oleObj>
              </mc:Fallback>
            </mc:AlternateContent>
          </a:graphicData>
        </a:graphic>
      </p:graphicFrame>
      <p:sp>
        <p:nvSpPr>
          <p:cNvPr id="20" name="TextBox 19">
            <a:extLst>
              <a:ext uri="{FF2B5EF4-FFF2-40B4-BE49-F238E27FC236}">
                <a16:creationId xmlns:a16="http://schemas.microsoft.com/office/drawing/2014/main" id="{832F11AC-3FBD-4348-BD0B-D3ABCBCC880D}"/>
              </a:ext>
            </a:extLst>
          </p:cNvPr>
          <p:cNvSpPr txBox="1"/>
          <p:nvPr/>
        </p:nvSpPr>
        <p:spPr>
          <a:xfrm>
            <a:off x="4029409" y="5979505"/>
            <a:ext cx="2826227" cy="830997"/>
          </a:xfrm>
          <a:prstGeom prst="rect">
            <a:avLst/>
          </a:prstGeom>
          <a:solidFill>
            <a:schemeClr val="bg1">
              <a:lumMod val="95000"/>
            </a:schemeClr>
          </a:solidFill>
          <a:ln w="28575">
            <a:solidFill>
              <a:srgbClr val="C00000"/>
            </a:solidFill>
          </a:ln>
        </p:spPr>
        <p:txBody>
          <a:bodyPr wrap="square">
            <a:spAutoFit/>
          </a:bodyPr>
          <a:lstStyle>
            <a:defPPr>
              <a:defRPr lang="zh-CN"/>
            </a:defPPr>
            <a:lvl1pPr algn="ctr">
              <a:defRPr sz="2400" i="1"/>
            </a:lvl1pPr>
          </a:lstStyle>
          <a:p>
            <a:r>
              <a:rPr lang="en-US" altLang="zh-CN" dirty="0"/>
              <a:t>PEE is frozen, </a:t>
            </a:r>
            <a:br>
              <a:rPr lang="en-US" altLang="zh-CN" dirty="0"/>
            </a:br>
            <a:r>
              <a:rPr lang="en-US" altLang="zh-CN" dirty="0"/>
              <a:t>stop issuing</a:t>
            </a:r>
            <a:endParaRPr lang="zh-CN" altLang="en-US" dirty="0"/>
          </a:p>
        </p:txBody>
      </p:sp>
      <p:cxnSp>
        <p:nvCxnSpPr>
          <p:cNvPr id="23" name="Straight Connector 22">
            <a:extLst>
              <a:ext uri="{FF2B5EF4-FFF2-40B4-BE49-F238E27FC236}">
                <a16:creationId xmlns:a16="http://schemas.microsoft.com/office/drawing/2014/main" id="{7027BB7D-8C0D-468A-8722-D663BDE54C7C}"/>
              </a:ext>
            </a:extLst>
          </p:cNvPr>
          <p:cNvCxnSpPr>
            <a:cxnSpLocks/>
          </p:cNvCxnSpPr>
          <p:nvPr/>
        </p:nvCxnSpPr>
        <p:spPr>
          <a:xfrm flipH="1">
            <a:off x="6317156" y="5023375"/>
            <a:ext cx="1076960" cy="102960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30C848B-AD3E-49DB-AC83-2BBA7E69E54B}"/>
              </a:ext>
            </a:extLst>
          </p:cNvPr>
          <p:cNvCxnSpPr>
            <a:cxnSpLocks/>
          </p:cNvCxnSpPr>
          <p:nvPr/>
        </p:nvCxnSpPr>
        <p:spPr>
          <a:xfrm>
            <a:off x="7394116" y="2557479"/>
            <a:ext cx="0" cy="3104707"/>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DAD97E8-6987-4946-80EC-B6C890806782}"/>
              </a:ext>
            </a:extLst>
          </p:cNvPr>
          <p:cNvCxnSpPr>
            <a:cxnSpLocks/>
          </p:cNvCxnSpPr>
          <p:nvPr/>
        </p:nvCxnSpPr>
        <p:spPr>
          <a:xfrm flipV="1">
            <a:off x="8296660" y="2246613"/>
            <a:ext cx="430651" cy="62188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12D55D5-8004-4127-94FD-4A8AD0998FDF}"/>
              </a:ext>
            </a:extLst>
          </p:cNvPr>
          <p:cNvSpPr txBox="1"/>
          <p:nvPr/>
        </p:nvSpPr>
        <p:spPr>
          <a:xfrm>
            <a:off x="7448496" y="1784948"/>
            <a:ext cx="3879904" cy="461665"/>
          </a:xfrm>
          <a:prstGeom prst="rect">
            <a:avLst/>
          </a:prstGeom>
          <a:solidFill>
            <a:schemeClr val="bg1">
              <a:lumMod val="95000"/>
            </a:schemeClr>
          </a:solidFill>
          <a:ln w="28575">
            <a:solidFill>
              <a:srgbClr val="C00000"/>
            </a:solidFill>
          </a:ln>
        </p:spPr>
        <p:txBody>
          <a:bodyPr wrap="square">
            <a:spAutoFit/>
          </a:bodyPr>
          <a:lstStyle>
            <a:defPPr>
              <a:defRPr lang="zh-CN"/>
            </a:defPPr>
            <a:lvl1pPr algn="ctr">
              <a:defRPr sz="2400" i="1"/>
            </a:lvl1pPr>
          </a:lstStyle>
          <a:p>
            <a:r>
              <a:rPr lang="en-US" altLang="zh-CN" dirty="0"/>
              <a:t>Timely CPU Access</a:t>
            </a:r>
            <a:endParaRPr lang="zh-CN" altLang="en-US" dirty="0"/>
          </a:p>
        </p:txBody>
      </p:sp>
      <p:sp>
        <p:nvSpPr>
          <p:cNvPr id="8" name="Title 7">
            <a:extLst>
              <a:ext uri="{FF2B5EF4-FFF2-40B4-BE49-F238E27FC236}">
                <a16:creationId xmlns:a16="http://schemas.microsoft.com/office/drawing/2014/main" id="{209870FF-0F09-433A-8E33-D49BC37483EC}"/>
              </a:ext>
            </a:extLst>
          </p:cNvPr>
          <p:cNvSpPr>
            <a:spLocks noGrp="1"/>
          </p:cNvSpPr>
          <p:nvPr>
            <p:ph type="title"/>
          </p:nvPr>
        </p:nvSpPr>
        <p:spPr>
          <a:xfrm>
            <a:off x="360363" y="83071"/>
            <a:ext cx="8366947" cy="538838"/>
          </a:xfrm>
        </p:spPr>
        <p:txBody>
          <a:bodyPr>
            <a:normAutofit fontScale="90000"/>
          </a:bodyPr>
          <a:lstStyle/>
          <a:p>
            <a:r>
              <a:rPr lang="en-US" altLang="zh-CN" dirty="0"/>
              <a:t>Interface— 1.1 </a:t>
            </a:r>
            <a:r>
              <a:rPr lang="en-US" altLang="zh-CN" b="1" dirty="0"/>
              <a:t>Preemptable PIM Execution (2)</a:t>
            </a:r>
            <a:endParaRPr lang="zh-CN" altLang="en-US" dirty="0"/>
          </a:p>
        </p:txBody>
      </p:sp>
    </p:spTree>
    <p:extLst>
      <p:ext uri="{BB962C8B-B14F-4D97-AF65-F5344CB8AC3E}">
        <p14:creationId xmlns:p14="http://schemas.microsoft.com/office/powerpoint/2010/main" val="29361812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B7939BE-3254-4F1E-A9D9-A455F20E1510}"/>
              </a:ext>
            </a:extLst>
          </p:cNvPr>
          <p:cNvSpPr txBox="1"/>
          <p:nvPr/>
        </p:nvSpPr>
        <p:spPr>
          <a:xfrm>
            <a:off x="54764" y="867316"/>
            <a:ext cx="12137236" cy="2000548"/>
          </a:xfrm>
          <a:prstGeom prst="rect">
            <a:avLst/>
          </a:prstGeom>
          <a:noFill/>
        </p:spPr>
        <p:txBody>
          <a:bodyPr wrap="square" rtlCol="0">
            <a:spAutoFit/>
          </a:bodyPr>
          <a:lstStyle/>
          <a:p>
            <a:r>
              <a:rPr lang="en-US" altLang="zh-CN" sz="2800" i="0" dirty="0">
                <a:solidFill>
                  <a:srgbClr val="060A26"/>
                </a:solidFill>
                <a:effectLst/>
              </a:rPr>
              <a:t>CPU access preempts PIM execution</a:t>
            </a:r>
          </a:p>
          <a:p>
            <a:r>
              <a:rPr lang="en-US" altLang="zh-CN" sz="2400" dirty="0">
                <a:solidFill>
                  <a:srgbClr val="060A26"/>
                </a:solidFill>
              </a:rPr>
              <a:t>	</a:t>
            </a:r>
            <a:r>
              <a:rPr lang="en-US" altLang="zh-CN" sz="2400" i="1" dirty="0">
                <a:solidFill>
                  <a:srgbClr val="060A26"/>
                </a:solidFill>
              </a:rPr>
              <a:t>1. </a:t>
            </a:r>
            <a:r>
              <a:rPr lang="en-US" altLang="zh-CN" sz="2400" dirty="0"/>
              <a:t>Memory controller send a </a:t>
            </a:r>
            <a:r>
              <a:rPr lang="en-US" altLang="zh-CN" sz="2400" b="1" i="1" dirty="0" err="1">
                <a:latin typeface="Calibri" panose="020F0502020204030204" pitchFamily="34" charset="0"/>
                <a:ea typeface="Calibri" panose="020F0502020204030204" pitchFamily="34" charset="0"/>
                <a:cs typeface="Calibri" panose="020F0502020204030204" pitchFamily="34" charset="0"/>
              </a:rPr>
              <a:t>PIM_Pause</a:t>
            </a:r>
            <a:r>
              <a:rPr lang="en-US" altLang="zh-CN" sz="2400" i="1" dirty="0">
                <a:latin typeface="Calibri" panose="020F0502020204030204" pitchFamily="34" charset="0"/>
                <a:ea typeface="Calibri" panose="020F0502020204030204" pitchFamily="34" charset="0"/>
                <a:cs typeface="Calibri" panose="020F0502020204030204" pitchFamily="34" charset="0"/>
              </a:rPr>
              <a:t> </a:t>
            </a:r>
            <a:r>
              <a:rPr lang="en-US" altLang="zh-CN" sz="2400" dirty="0"/>
              <a:t>to </a:t>
            </a:r>
            <a:r>
              <a:rPr lang="en-US" altLang="zh-CN" sz="2400" b="1" dirty="0"/>
              <a:t>freeze</a:t>
            </a:r>
            <a:r>
              <a:rPr lang="en-US" altLang="zh-CN" sz="2400" dirty="0"/>
              <a:t> PEE</a:t>
            </a:r>
          </a:p>
          <a:p>
            <a:r>
              <a:rPr lang="en-US" altLang="zh-CN" sz="2400" dirty="0"/>
              <a:t>After CPU accesses are done:</a:t>
            </a:r>
            <a:endParaRPr lang="en-US" altLang="zh-CN" sz="2400" dirty="0">
              <a:solidFill>
                <a:srgbClr val="060A26"/>
              </a:solidFill>
            </a:endParaRPr>
          </a:p>
          <a:p>
            <a:r>
              <a:rPr lang="en-US" altLang="zh-CN" sz="2400" dirty="0"/>
              <a:t>	</a:t>
            </a:r>
            <a:r>
              <a:rPr lang="en-US" altLang="zh-CN" sz="2400" i="1" dirty="0"/>
              <a:t>2. </a:t>
            </a:r>
            <a:r>
              <a:rPr lang="en-US" altLang="zh-CN" sz="2400" dirty="0"/>
              <a:t>Memory controller resend </a:t>
            </a:r>
            <a:r>
              <a:rPr lang="en-US" altLang="zh-CN" sz="2400" b="1" i="1" dirty="0" err="1">
                <a:latin typeface="Calibri" panose="020F0502020204030204" pitchFamily="34" charset="0"/>
                <a:ea typeface="Calibri" panose="020F0502020204030204" pitchFamily="34" charset="0"/>
                <a:cs typeface="Calibri" panose="020F0502020204030204" pitchFamily="34" charset="0"/>
              </a:rPr>
              <a:t>PIM_Exec</a:t>
            </a:r>
            <a:r>
              <a:rPr lang="en-US" altLang="zh-CN" sz="2400" b="1" i="1" dirty="0">
                <a:latin typeface="Calibri" panose="020F0502020204030204" pitchFamily="34" charset="0"/>
                <a:ea typeface="Calibri" panose="020F0502020204030204" pitchFamily="34" charset="0"/>
                <a:cs typeface="Calibri" panose="020F0502020204030204" pitchFamily="34" charset="0"/>
              </a:rPr>
              <a:t> </a:t>
            </a:r>
            <a:r>
              <a:rPr lang="en-US" altLang="zh-CN" sz="2400" dirty="0"/>
              <a:t>to </a:t>
            </a:r>
            <a:r>
              <a:rPr lang="en-US" altLang="zh-CN" sz="2400" b="1" dirty="0"/>
              <a:t>resume</a:t>
            </a:r>
            <a:r>
              <a:rPr lang="en-US" altLang="zh-CN" sz="2400" dirty="0"/>
              <a:t> PEE</a:t>
            </a:r>
            <a:endParaRPr lang="zh-CN" altLang="en-US" sz="2400" dirty="0"/>
          </a:p>
          <a:p>
            <a:endParaRPr lang="en-US" altLang="zh-CN" sz="2400" dirty="0">
              <a:solidFill>
                <a:srgbClr val="060A26"/>
              </a:solidFill>
            </a:endParaRPr>
          </a:p>
        </p:txBody>
      </p:sp>
      <p:sp>
        <p:nvSpPr>
          <p:cNvPr id="3" name="Slide Number Placeholder 2">
            <a:extLst>
              <a:ext uri="{FF2B5EF4-FFF2-40B4-BE49-F238E27FC236}">
                <a16:creationId xmlns:a16="http://schemas.microsoft.com/office/drawing/2014/main" id="{5D6EED81-1B71-45AF-8E70-2A8309F0FB95}"/>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46</a:t>
            </a:fld>
            <a:endParaRPr lang="zh-CN" altLang="en-US"/>
          </a:p>
        </p:txBody>
      </p:sp>
      <p:graphicFrame>
        <p:nvGraphicFramePr>
          <p:cNvPr id="10" name="Object 9">
            <a:extLst>
              <a:ext uri="{FF2B5EF4-FFF2-40B4-BE49-F238E27FC236}">
                <a16:creationId xmlns:a16="http://schemas.microsoft.com/office/drawing/2014/main" id="{D3EBE86E-B0B5-42EF-A744-9029CB287FED}"/>
              </a:ext>
            </a:extLst>
          </p:cNvPr>
          <p:cNvGraphicFramePr>
            <a:graphicFrameLocks noChangeAspect="1"/>
          </p:cNvGraphicFramePr>
          <p:nvPr>
            <p:extLst>
              <p:ext uri="{D42A27DB-BD31-4B8C-83A1-F6EECF244321}">
                <p14:modId xmlns:p14="http://schemas.microsoft.com/office/powerpoint/2010/main" val="1768617379"/>
              </p:ext>
            </p:extLst>
          </p:nvPr>
        </p:nvGraphicFramePr>
        <p:xfrm>
          <a:off x="1036638" y="2411413"/>
          <a:ext cx="10563225" cy="3717925"/>
        </p:xfrm>
        <a:graphic>
          <a:graphicData uri="http://schemas.openxmlformats.org/presentationml/2006/ole">
            <mc:AlternateContent xmlns:mc="http://schemas.openxmlformats.org/markup-compatibility/2006">
              <mc:Choice xmlns:v="urn:schemas-microsoft-com:vml" Requires="v">
                <p:oleObj spid="_x0000_s343208" name="Visio" r:id="rId4" imgW="6255772" imgH="2201951" progId="Visio.Drawing.15">
                  <p:embed/>
                </p:oleObj>
              </mc:Choice>
              <mc:Fallback>
                <p:oleObj name="Visio" r:id="rId4" imgW="6255772" imgH="2201951" progId="Visio.Drawing.15">
                  <p:embed/>
                  <p:pic>
                    <p:nvPicPr>
                      <p:cNvPr id="10" name="Object 9">
                        <a:extLst>
                          <a:ext uri="{FF2B5EF4-FFF2-40B4-BE49-F238E27FC236}">
                            <a16:creationId xmlns:a16="http://schemas.microsoft.com/office/drawing/2014/main" id="{D3EBE86E-B0B5-42EF-A744-9029CB287FED}"/>
                          </a:ext>
                        </a:extLst>
                      </p:cNvPr>
                      <p:cNvPicPr/>
                      <p:nvPr/>
                    </p:nvPicPr>
                    <p:blipFill>
                      <a:blip r:embed="rId5"/>
                      <a:stretch>
                        <a:fillRect/>
                      </a:stretch>
                    </p:blipFill>
                    <p:spPr>
                      <a:xfrm>
                        <a:off x="1036638" y="2411413"/>
                        <a:ext cx="10563225" cy="3717925"/>
                      </a:xfrm>
                      <a:prstGeom prst="rect">
                        <a:avLst/>
                      </a:prstGeom>
                      <a:ln>
                        <a:noFill/>
                      </a:ln>
                    </p:spPr>
                  </p:pic>
                </p:oleObj>
              </mc:Fallback>
            </mc:AlternateContent>
          </a:graphicData>
        </a:graphic>
      </p:graphicFrame>
      <p:sp>
        <p:nvSpPr>
          <p:cNvPr id="9" name="TextBox 8">
            <a:extLst>
              <a:ext uri="{FF2B5EF4-FFF2-40B4-BE49-F238E27FC236}">
                <a16:creationId xmlns:a16="http://schemas.microsoft.com/office/drawing/2014/main" id="{B7A44C03-148D-4E49-AE5D-FB90E70B9A50}"/>
              </a:ext>
            </a:extLst>
          </p:cNvPr>
          <p:cNvSpPr txBox="1"/>
          <p:nvPr/>
        </p:nvSpPr>
        <p:spPr>
          <a:xfrm>
            <a:off x="8247315" y="5929469"/>
            <a:ext cx="2615315" cy="830997"/>
          </a:xfrm>
          <a:prstGeom prst="rect">
            <a:avLst/>
          </a:prstGeom>
          <a:solidFill>
            <a:schemeClr val="bg1">
              <a:lumMod val="95000"/>
            </a:schemeClr>
          </a:solidFill>
          <a:ln w="28575">
            <a:solidFill>
              <a:srgbClr val="C00000"/>
            </a:solidFill>
          </a:ln>
        </p:spPr>
        <p:txBody>
          <a:bodyPr wrap="square">
            <a:spAutoFit/>
          </a:bodyPr>
          <a:lstStyle>
            <a:defPPr>
              <a:defRPr lang="zh-CN"/>
            </a:defPPr>
            <a:lvl1pPr algn="ctr">
              <a:defRPr sz="2400" i="1"/>
            </a:lvl1pPr>
          </a:lstStyle>
          <a:p>
            <a:r>
              <a:rPr lang="en-US" altLang="zh-CN" dirty="0"/>
              <a:t>Resume from the frozen counters</a:t>
            </a:r>
            <a:endParaRPr lang="zh-CN" altLang="en-US" dirty="0"/>
          </a:p>
        </p:txBody>
      </p:sp>
      <p:cxnSp>
        <p:nvCxnSpPr>
          <p:cNvPr id="11" name="Straight Connector 10">
            <a:extLst>
              <a:ext uri="{FF2B5EF4-FFF2-40B4-BE49-F238E27FC236}">
                <a16:creationId xmlns:a16="http://schemas.microsoft.com/office/drawing/2014/main" id="{36B332B5-6DD1-4AAB-9A09-D9D3DC2306B9}"/>
              </a:ext>
            </a:extLst>
          </p:cNvPr>
          <p:cNvCxnSpPr>
            <a:cxnSpLocks/>
          </p:cNvCxnSpPr>
          <p:nvPr/>
        </p:nvCxnSpPr>
        <p:spPr>
          <a:xfrm>
            <a:off x="9554973" y="5023375"/>
            <a:ext cx="0" cy="90609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ED82D1B-7668-4EF9-BBB3-4D2F5C89B60B}"/>
              </a:ext>
            </a:extLst>
          </p:cNvPr>
          <p:cNvSpPr/>
          <p:nvPr/>
        </p:nvSpPr>
        <p:spPr>
          <a:xfrm>
            <a:off x="54764" y="852390"/>
            <a:ext cx="11654117" cy="880802"/>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7" name="Title 6">
            <a:extLst>
              <a:ext uri="{FF2B5EF4-FFF2-40B4-BE49-F238E27FC236}">
                <a16:creationId xmlns:a16="http://schemas.microsoft.com/office/drawing/2014/main" id="{55952CCC-D454-4F82-A6E3-4A755C585A54}"/>
              </a:ext>
            </a:extLst>
          </p:cNvPr>
          <p:cNvSpPr>
            <a:spLocks noGrp="1"/>
          </p:cNvSpPr>
          <p:nvPr>
            <p:ph type="title"/>
          </p:nvPr>
        </p:nvSpPr>
        <p:spPr>
          <a:xfrm>
            <a:off x="360364" y="83071"/>
            <a:ext cx="8555036" cy="538838"/>
          </a:xfrm>
        </p:spPr>
        <p:txBody>
          <a:bodyPr>
            <a:normAutofit fontScale="90000"/>
          </a:bodyPr>
          <a:lstStyle/>
          <a:p>
            <a:r>
              <a:rPr lang="en-US" altLang="zh-CN" dirty="0"/>
              <a:t>Interface— 1.1 </a:t>
            </a:r>
            <a:r>
              <a:rPr lang="en-US" altLang="zh-CN" b="1" dirty="0"/>
              <a:t>Preemptable PIM Execution (2)</a:t>
            </a:r>
            <a:endParaRPr lang="zh-CN" altLang="en-US" dirty="0"/>
          </a:p>
        </p:txBody>
      </p:sp>
    </p:spTree>
    <p:extLst>
      <p:ext uri="{BB962C8B-B14F-4D97-AF65-F5344CB8AC3E}">
        <p14:creationId xmlns:p14="http://schemas.microsoft.com/office/powerpoint/2010/main" val="22430303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5B947C63-66E4-4A3A-98FA-BAA11825D741}"/>
              </a:ext>
            </a:extLst>
          </p:cNvPr>
          <p:cNvSpPr txBox="1"/>
          <p:nvPr/>
        </p:nvSpPr>
        <p:spPr>
          <a:xfrm>
            <a:off x="109080" y="732413"/>
            <a:ext cx="11973839" cy="461665"/>
          </a:xfrm>
          <a:prstGeom prst="rect">
            <a:avLst/>
          </a:prstGeom>
          <a:noFill/>
          <a:ln>
            <a:solidFill>
              <a:srgbClr val="C00000"/>
            </a:solidFill>
          </a:ln>
        </p:spPr>
        <p:txBody>
          <a:bodyPr wrap="square" rtlCol="0">
            <a:spAutoFit/>
          </a:bodyPr>
          <a:lstStyle>
            <a:defPPr>
              <a:defRPr lang="zh-CN"/>
            </a:defPPr>
            <a:lvl1pPr algn="ctr">
              <a:defRPr sz="2800"/>
            </a:lvl1pPr>
          </a:lstStyle>
          <a:p>
            <a:r>
              <a:rPr lang="en-US" altLang="zh-CN" sz="2400" dirty="0"/>
              <a:t>Should prioritize CPU access over PIM data transfer to avoid CPU access starving</a:t>
            </a:r>
          </a:p>
        </p:txBody>
      </p:sp>
      <p:sp>
        <p:nvSpPr>
          <p:cNvPr id="3" name="Slide Number Placeholder 2">
            <a:extLst>
              <a:ext uri="{FF2B5EF4-FFF2-40B4-BE49-F238E27FC236}">
                <a16:creationId xmlns:a16="http://schemas.microsoft.com/office/drawing/2014/main" id="{E5B95E6A-CFAE-4ADB-A628-051E7A9DBFA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47</a:t>
            </a:fld>
            <a:endParaRPr lang="zh-CN" altLang="en-US"/>
          </a:p>
        </p:txBody>
      </p:sp>
      <p:sp>
        <p:nvSpPr>
          <p:cNvPr id="5" name="Title 4">
            <a:extLst>
              <a:ext uri="{FF2B5EF4-FFF2-40B4-BE49-F238E27FC236}">
                <a16:creationId xmlns:a16="http://schemas.microsoft.com/office/drawing/2014/main" id="{2BB9CBFD-3350-4E5D-AF97-D8232F2C923F}"/>
              </a:ext>
            </a:extLst>
          </p:cNvPr>
          <p:cNvSpPr>
            <a:spLocks noGrp="1"/>
          </p:cNvSpPr>
          <p:nvPr>
            <p:ph type="title"/>
          </p:nvPr>
        </p:nvSpPr>
        <p:spPr>
          <a:xfrm>
            <a:off x="360364" y="83071"/>
            <a:ext cx="9804716" cy="538838"/>
          </a:xfrm>
        </p:spPr>
        <p:txBody>
          <a:bodyPr>
            <a:normAutofit fontScale="90000"/>
          </a:bodyPr>
          <a:lstStyle/>
          <a:p>
            <a:r>
              <a:rPr lang="en-US" altLang="zh-CN" dirty="0"/>
              <a:t>Interface— 1.2</a:t>
            </a:r>
            <a:r>
              <a:rPr lang="en-US" altLang="zh-CN" b="1" dirty="0"/>
              <a:t> Bandwidth-decoupled Data Transfer (1) </a:t>
            </a:r>
            <a:endParaRPr lang="zh-CN" altLang="en-US" dirty="0"/>
          </a:p>
        </p:txBody>
      </p:sp>
    </p:spTree>
    <p:extLst>
      <p:ext uri="{BB962C8B-B14F-4D97-AF65-F5344CB8AC3E}">
        <p14:creationId xmlns:p14="http://schemas.microsoft.com/office/powerpoint/2010/main" val="1919307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AA25D4D-03E2-480A-88C7-F8D2789F16B6}"/>
              </a:ext>
            </a:extLst>
          </p:cNvPr>
          <p:cNvSpPr txBox="1"/>
          <p:nvPr/>
        </p:nvSpPr>
        <p:spPr>
          <a:xfrm>
            <a:off x="81279" y="1264412"/>
            <a:ext cx="10550769" cy="461665"/>
          </a:xfrm>
          <a:prstGeom prst="rect">
            <a:avLst/>
          </a:prstGeom>
          <a:noFill/>
        </p:spPr>
        <p:txBody>
          <a:bodyPr wrap="square" rtlCol="0">
            <a:spAutoFit/>
          </a:bodyPr>
          <a:lstStyle/>
          <a:p>
            <a:pPr algn="ctr"/>
            <a:r>
              <a:rPr lang="en-US" altLang="zh-CN" sz="2400" dirty="0"/>
              <a:t>But using normal access command for PIM data transfer is </a:t>
            </a:r>
            <a:r>
              <a:rPr lang="en-US" altLang="zh-CN" sz="2400" b="1" dirty="0">
                <a:solidFill>
                  <a:srgbClr val="C00000"/>
                </a:solidFill>
              </a:rPr>
              <a:t>NOT</a:t>
            </a:r>
            <a:r>
              <a:rPr lang="en-US" altLang="zh-CN" sz="2400" dirty="0">
                <a:solidFill>
                  <a:srgbClr val="C00000"/>
                </a:solidFill>
              </a:rPr>
              <a:t> </a:t>
            </a:r>
            <a:r>
              <a:rPr lang="en-US" altLang="zh-CN" sz="2400" b="1" dirty="0">
                <a:solidFill>
                  <a:srgbClr val="C00000"/>
                </a:solidFill>
              </a:rPr>
              <a:t>efficient</a:t>
            </a:r>
            <a:r>
              <a:rPr lang="en-US" altLang="zh-CN" sz="2400" b="1" dirty="0"/>
              <a:t>.</a:t>
            </a:r>
            <a:endParaRPr lang="zh-CN" altLang="en-US" sz="2400" b="1" dirty="0"/>
          </a:p>
        </p:txBody>
      </p:sp>
      <p:sp>
        <p:nvSpPr>
          <p:cNvPr id="19" name="TextBox 18">
            <a:extLst>
              <a:ext uri="{FF2B5EF4-FFF2-40B4-BE49-F238E27FC236}">
                <a16:creationId xmlns:a16="http://schemas.microsoft.com/office/drawing/2014/main" id="{B8AFC55F-F025-4653-9C1B-F6B1715F022D}"/>
              </a:ext>
            </a:extLst>
          </p:cNvPr>
          <p:cNvSpPr txBox="1"/>
          <p:nvPr/>
        </p:nvSpPr>
        <p:spPr>
          <a:xfrm>
            <a:off x="1695797" y="1726077"/>
            <a:ext cx="8682643" cy="1569660"/>
          </a:xfrm>
          <a:prstGeom prst="rect">
            <a:avLst/>
          </a:prstGeom>
          <a:solidFill>
            <a:srgbClr val="F6F6F6"/>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altLang="zh-CN" sz="2400" dirty="0"/>
              <a:t>Because it requires </a:t>
            </a:r>
            <a:r>
              <a:rPr lang="en-US" altLang="zh-CN" sz="2400" b="1" dirty="0"/>
              <a:t>strict</a:t>
            </a:r>
            <a:r>
              <a:rPr lang="en-US" altLang="zh-CN" sz="2400" dirty="0"/>
              <a:t> timing synchronization:</a:t>
            </a:r>
          </a:p>
          <a:p>
            <a:r>
              <a:rPr lang="en-US" altLang="zh-CN" sz="2400" dirty="0"/>
              <a:t>  1 The </a:t>
            </a:r>
            <a:r>
              <a:rPr lang="en-US" altLang="zh-CN" sz="2400" b="1" dirty="0"/>
              <a:t>external</a:t>
            </a:r>
            <a:r>
              <a:rPr lang="en-US" altLang="zh-CN" sz="2400" dirty="0"/>
              <a:t> bus must be </a:t>
            </a:r>
            <a:r>
              <a:rPr lang="en-US" altLang="zh-CN" sz="2400" b="1" dirty="0"/>
              <a:t>idle</a:t>
            </a:r>
          </a:p>
          <a:p>
            <a:r>
              <a:rPr lang="zh-CN" altLang="en-US" sz="2400" dirty="0"/>
              <a:t>  </a:t>
            </a:r>
            <a:r>
              <a:rPr lang="en-US" altLang="zh-CN" sz="2400" dirty="0"/>
              <a:t>2 </a:t>
            </a:r>
            <a:r>
              <a:rPr lang="en-US" altLang="zh-CN" sz="2400" b="1" dirty="0">
                <a:solidFill>
                  <a:schemeClr val="accent1"/>
                </a:solidFill>
              </a:rPr>
              <a:t>AND</a:t>
            </a:r>
            <a:r>
              <a:rPr lang="en-US" altLang="zh-CN" sz="2400" b="1" dirty="0"/>
              <a:t> </a:t>
            </a:r>
            <a:r>
              <a:rPr lang="en-US" altLang="zh-CN" sz="2400" dirty="0"/>
              <a:t>the target row of </a:t>
            </a:r>
            <a:r>
              <a:rPr lang="en-US" altLang="zh-CN" sz="2400" b="1" dirty="0"/>
              <a:t>internal</a:t>
            </a:r>
            <a:r>
              <a:rPr lang="en-US" altLang="zh-CN" sz="2400" dirty="0"/>
              <a:t> bank must be </a:t>
            </a:r>
            <a:r>
              <a:rPr lang="en-US" altLang="zh-CN" sz="2400" b="1" dirty="0"/>
              <a:t>pre-opened</a:t>
            </a:r>
          </a:p>
          <a:p>
            <a:r>
              <a:rPr lang="en-US" altLang="zh-CN" sz="2400" dirty="0"/>
              <a:t>→ </a:t>
            </a:r>
            <a:r>
              <a:rPr lang="en-US" altLang="zh-CN" sz="2400" i="1" dirty="0"/>
              <a:t>Missing </a:t>
            </a:r>
            <a:r>
              <a:rPr lang="en-US" altLang="zh-CN" sz="2400" b="1" i="1" dirty="0"/>
              <a:t>any</a:t>
            </a:r>
            <a:r>
              <a:rPr lang="en-US" altLang="zh-CN" sz="2400" i="1" dirty="0"/>
              <a:t> window leads to transfer failure.</a:t>
            </a:r>
            <a:endParaRPr lang="zh-CN" altLang="en-US" sz="2400" i="1" dirty="0"/>
          </a:p>
        </p:txBody>
      </p:sp>
      <p:sp>
        <p:nvSpPr>
          <p:cNvPr id="3" name="Slide Number Placeholder 2">
            <a:extLst>
              <a:ext uri="{FF2B5EF4-FFF2-40B4-BE49-F238E27FC236}">
                <a16:creationId xmlns:a16="http://schemas.microsoft.com/office/drawing/2014/main" id="{E5B95E6A-CFAE-4ADB-A628-051E7A9DBFA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48</a:t>
            </a:fld>
            <a:endParaRPr lang="zh-CN" altLang="en-US"/>
          </a:p>
        </p:txBody>
      </p:sp>
      <p:sp>
        <p:nvSpPr>
          <p:cNvPr id="5" name="Title 4">
            <a:extLst>
              <a:ext uri="{FF2B5EF4-FFF2-40B4-BE49-F238E27FC236}">
                <a16:creationId xmlns:a16="http://schemas.microsoft.com/office/drawing/2014/main" id="{74E8F854-AD08-442B-9B2D-0995F2221130}"/>
              </a:ext>
            </a:extLst>
          </p:cNvPr>
          <p:cNvSpPr>
            <a:spLocks noGrp="1"/>
          </p:cNvSpPr>
          <p:nvPr>
            <p:ph type="title"/>
          </p:nvPr>
        </p:nvSpPr>
        <p:spPr>
          <a:xfrm>
            <a:off x="360364" y="83071"/>
            <a:ext cx="10018076" cy="538838"/>
          </a:xfrm>
        </p:spPr>
        <p:txBody>
          <a:bodyPr>
            <a:normAutofit fontScale="90000"/>
          </a:bodyPr>
          <a:lstStyle/>
          <a:p>
            <a:r>
              <a:rPr lang="en-US" altLang="zh-CN" dirty="0"/>
              <a:t>Interface— 1.2</a:t>
            </a:r>
            <a:r>
              <a:rPr lang="en-US" altLang="zh-CN" b="1" dirty="0"/>
              <a:t> Bandwidth-decoupled Data Transfer (1) </a:t>
            </a:r>
            <a:endParaRPr lang="zh-CN" altLang="en-US" dirty="0"/>
          </a:p>
        </p:txBody>
      </p:sp>
      <p:sp>
        <p:nvSpPr>
          <p:cNvPr id="10" name="TextBox 9">
            <a:extLst>
              <a:ext uri="{FF2B5EF4-FFF2-40B4-BE49-F238E27FC236}">
                <a16:creationId xmlns:a16="http://schemas.microsoft.com/office/drawing/2014/main" id="{8B836961-70ED-47A7-A1E5-F843C855066C}"/>
              </a:ext>
            </a:extLst>
          </p:cNvPr>
          <p:cNvSpPr txBox="1"/>
          <p:nvPr/>
        </p:nvSpPr>
        <p:spPr>
          <a:xfrm>
            <a:off x="109080" y="732413"/>
            <a:ext cx="11973839" cy="461665"/>
          </a:xfrm>
          <a:prstGeom prst="rect">
            <a:avLst/>
          </a:prstGeom>
          <a:noFill/>
          <a:ln>
            <a:solidFill>
              <a:srgbClr val="C00000"/>
            </a:solidFill>
          </a:ln>
        </p:spPr>
        <p:txBody>
          <a:bodyPr wrap="square" rtlCol="0">
            <a:spAutoFit/>
          </a:bodyPr>
          <a:lstStyle>
            <a:defPPr>
              <a:defRPr lang="zh-CN"/>
            </a:defPPr>
            <a:lvl1pPr algn="ctr">
              <a:defRPr sz="2800"/>
            </a:lvl1pPr>
          </a:lstStyle>
          <a:p>
            <a:r>
              <a:rPr lang="en-US" altLang="zh-CN" sz="2400" dirty="0"/>
              <a:t>Should prioritize CPU access over PIM data transfer to avoid CPU access starving</a:t>
            </a:r>
          </a:p>
        </p:txBody>
      </p:sp>
    </p:spTree>
    <p:extLst>
      <p:ext uri="{BB962C8B-B14F-4D97-AF65-F5344CB8AC3E}">
        <p14:creationId xmlns:p14="http://schemas.microsoft.com/office/powerpoint/2010/main" val="3287683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AA25D4D-03E2-480A-88C7-F8D2789F16B6}"/>
              </a:ext>
            </a:extLst>
          </p:cNvPr>
          <p:cNvSpPr txBox="1"/>
          <p:nvPr/>
        </p:nvSpPr>
        <p:spPr>
          <a:xfrm>
            <a:off x="81279" y="1264412"/>
            <a:ext cx="10550769" cy="461665"/>
          </a:xfrm>
          <a:prstGeom prst="rect">
            <a:avLst/>
          </a:prstGeom>
          <a:noFill/>
        </p:spPr>
        <p:txBody>
          <a:bodyPr wrap="square" rtlCol="0">
            <a:spAutoFit/>
          </a:bodyPr>
          <a:lstStyle/>
          <a:p>
            <a:pPr algn="ctr"/>
            <a:r>
              <a:rPr lang="en-US" altLang="zh-CN" sz="2400" dirty="0"/>
              <a:t>But using normal access command for PIM data transfer is </a:t>
            </a:r>
            <a:r>
              <a:rPr lang="en-US" altLang="zh-CN" sz="2400" b="1" dirty="0">
                <a:solidFill>
                  <a:srgbClr val="C00000"/>
                </a:solidFill>
              </a:rPr>
              <a:t>NOT</a:t>
            </a:r>
            <a:r>
              <a:rPr lang="en-US" altLang="zh-CN" sz="2400" dirty="0">
                <a:solidFill>
                  <a:srgbClr val="C00000"/>
                </a:solidFill>
              </a:rPr>
              <a:t> </a:t>
            </a:r>
            <a:r>
              <a:rPr lang="en-US" altLang="zh-CN" sz="2400" b="1" dirty="0">
                <a:solidFill>
                  <a:srgbClr val="C00000"/>
                </a:solidFill>
              </a:rPr>
              <a:t>efficient</a:t>
            </a:r>
            <a:r>
              <a:rPr lang="en-US" altLang="zh-CN" sz="2400" b="1" dirty="0"/>
              <a:t>.</a:t>
            </a:r>
            <a:endParaRPr lang="zh-CN" altLang="en-US" sz="2400" b="1" dirty="0"/>
          </a:p>
        </p:txBody>
      </p:sp>
      <p:sp>
        <p:nvSpPr>
          <p:cNvPr id="19" name="TextBox 18">
            <a:extLst>
              <a:ext uri="{FF2B5EF4-FFF2-40B4-BE49-F238E27FC236}">
                <a16:creationId xmlns:a16="http://schemas.microsoft.com/office/drawing/2014/main" id="{B8AFC55F-F025-4653-9C1B-F6B1715F022D}"/>
              </a:ext>
            </a:extLst>
          </p:cNvPr>
          <p:cNvSpPr txBox="1"/>
          <p:nvPr/>
        </p:nvSpPr>
        <p:spPr>
          <a:xfrm>
            <a:off x="1695797" y="1726077"/>
            <a:ext cx="8682643" cy="1569660"/>
          </a:xfrm>
          <a:prstGeom prst="rect">
            <a:avLst/>
          </a:prstGeom>
          <a:solidFill>
            <a:srgbClr val="F6F6F6"/>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altLang="zh-CN" sz="2400" dirty="0"/>
              <a:t>Because it requires </a:t>
            </a:r>
            <a:r>
              <a:rPr lang="en-US" altLang="zh-CN" sz="2400" b="1" dirty="0"/>
              <a:t>strict</a:t>
            </a:r>
            <a:r>
              <a:rPr lang="en-US" altLang="zh-CN" sz="2400" dirty="0"/>
              <a:t> timing synchronization:</a:t>
            </a:r>
          </a:p>
          <a:p>
            <a:r>
              <a:rPr lang="en-US" altLang="zh-CN" sz="2400" dirty="0"/>
              <a:t>  1 The </a:t>
            </a:r>
            <a:r>
              <a:rPr lang="en-US" altLang="zh-CN" sz="2400" b="1" dirty="0"/>
              <a:t>external</a:t>
            </a:r>
            <a:r>
              <a:rPr lang="en-US" altLang="zh-CN" sz="2400" dirty="0"/>
              <a:t> bus must be </a:t>
            </a:r>
            <a:r>
              <a:rPr lang="en-US" altLang="zh-CN" sz="2400" b="1" dirty="0"/>
              <a:t>idle</a:t>
            </a:r>
          </a:p>
          <a:p>
            <a:r>
              <a:rPr lang="zh-CN" altLang="en-US" sz="2400" dirty="0"/>
              <a:t>  </a:t>
            </a:r>
            <a:r>
              <a:rPr lang="en-US" altLang="zh-CN" sz="2400" dirty="0"/>
              <a:t>2 </a:t>
            </a:r>
            <a:r>
              <a:rPr lang="en-US" altLang="zh-CN" sz="2400" b="1" dirty="0">
                <a:solidFill>
                  <a:schemeClr val="accent1"/>
                </a:solidFill>
              </a:rPr>
              <a:t>AND</a:t>
            </a:r>
            <a:r>
              <a:rPr lang="en-US" altLang="zh-CN" sz="2400" b="1" dirty="0"/>
              <a:t> </a:t>
            </a:r>
            <a:r>
              <a:rPr lang="en-US" altLang="zh-CN" sz="2400" dirty="0"/>
              <a:t>the target row of </a:t>
            </a:r>
            <a:r>
              <a:rPr lang="en-US" altLang="zh-CN" sz="2400" b="1" dirty="0"/>
              <a:t>internal</a:t>
            </a:r>
            <a:r>
              <a:rPr lang="en-US" altLang="zh-CN" sz="2400" dirty="0"/>
              <a:t> bank must be </a:t>
            </a:r>
            <a:r>
              <a:rPr lang="en-US" altLang="zh-CN" sz="2400" b="1" dirty="0"/>
              <a:t>pre-opened</a:t>
            </a:r>
          </a:p>
          <a:p>
            <a:r>
              <a:rPr lang="en-US" altLang="zh-CN" sz="2400" dirty="0"/>
              <a:t>→ </a:t>
            </a:r>
            <a:r>
              <a:rPr lang="en-US" altLang="zh-CN" sz="2400" i="1" dirty="0"/>
              <a:t>Missing </a:t>
            </a:r>
            <a:r>
              <a:rPr lang="en-US" altLang="zh-CN" sz="2400" b="1" i="1" dirty="0"/>
              <a:t>any</a:t>
            </a:r>
            <a:r>
              <a:rPr lang="en-US" altLang="zh-CN" sz="2400" i="1" dirty="0"/>
              <a:t> window leads to transfer failure.</a:t>
            </a:r>
            <a:endParaRPr lang="zh-CN" altLang="en-US" sz="2400" i="1" dirty="0"/>
          </a:p>
        </p:txBody>
      </p:sp>
      <p:sp>
        <p:nvSpPr>
          <p:cNvPr id="3" name="Slide Number Placeholder 2">
            <a:extLst>
              <a:ext uri="{FF2B5EF4-FFF2-40B4-BE49-F238E27FC236}">
                <a16:creationId xmlns:a16="http://schemas.microsoft.com/office/drawing/2014/main" id="{E5B95E6A-CFAE-4ADB-A628-051E7A9DBFA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49</a:t>
            </a:fld>
            <a:endParaRPr lang="zh-CN" altLang="en-US"/>
          </a:p>
        </p:txBody>
      </p:sp>
      <p:sp>
        <p:nvSpPr>
          <p:cNvPr id="5" name="Title 4">
            <a:extLst>
              <a:ext uri="{FF2B5EF4-FFF2-40B4-BE49-F238E27FC236}">
                <a16:creationId xmlns:a16="http://schemas.microsoft.com/office/drawing/2014/main" id="{74E8F854-AD08-442B-9B2D-0995F2221130}"/>
              </a:ext>
            </a:extLst>
          </p:cNvPr>
          <p:cNvSpPr>
            <a:spLocks noGrp="1"/>
          </p:cNvSpPr>
          <p:nvPr>
            <p:ph type="title"/>
          </p:nvPr>
        </p:nvSpPr>
        <p:spPr>
          <a:xfrm>
            <a:off x="360364" y="83071"/>
            <a:ext cx="10018076" cy="538838"/>
          </a:xfrm>
        </p:spPr>
        <p:txBody>
          <a:bodyPr>
            <a:normAutofit fontScale="90000"/>
          </a:bodyPr>
          <a:lstStyle/>
          <a:p>
            <a:r>
              <a:rPr lang="en-US" altLang="zh-CN" dirty="0"/>
              <a:t>Interface— 1.2</a:t>
            </a:r>
            <a:r>
              <a:rPr lang="en-US" altLang="zh-CN" b="1" dirty="0"/>
              <a:t> Bandwidth-decoupled Data Transfer (1) </a:t>
            </a:r>
            <a:endParaRPr lang="zh-CN" altLang="en-US" dirty="0"/>
          </a:p>
        </p:txBody>
      </p:sp>
      <p:sp>
        <p:nvSpPr>
          <p:cNvPr id="10" name="TextBox 9">
            <a:extLst>
              <a:ext uri="{FF2B5EF4-FFF2-40B4-BE49-F238E27FC236}">
                <a16:creationId xmlns:a16="http://schemas.microsoft.com/office/drawing/2014/main" id="{8B836961-70ED-47A7-A1E5-F843C855066C}"/>
              </a:ext>
            </a:extLst>
          </p:cNvPr>
          <p:cNvSpPr txBox="1"/>
          <p:nvPr/>
        </p:nvSpPr>
        <p:spPr>
          <a:xfrm>
            <a:off x="109080" y="732413"/>
            <a:ext cx="11973839" cy="461665"/>
          </a:xfrm>
          <a:prstGeom prst="rect">
            <a:avLst/>
          </a:prstGeom>
          <a:noFill/>
          <a:ln>
            <a:solidFill>
              <a:srgbClr val="C00000"/>
            </a:solidFill>
          </a:ln>
        </p:spPr>
        <p:txBody>
          <a:bodyPr wrap="square" rtlCol="0">
            <a:spAutoFit/>
          </a:bodyPr>
          <a:lstStyle>
            <a:defPPr>
              <a:defRPr lang="zh-CN"/>
            </a:defPPr>
            <a:lvl1pPr algn="ctr">
              <a:defRPr sz="2800"/>
            </a:lvl1pPr>
          </a:lstStyle>
          <a:p>
            <a:r>
              <a:rPr lang="en-US" altLang="zh-CN" sz="2400" dirty="0"/>
              <a:t>Should prioritize CPU access over PIM data transfer to avoid CPU access starving</a:t>
            </a:r>
          </a:p>
        </p:txBody>
      </p:sp>
      <p:graphicFrame>
        <p:nvGraphicFramePr>
          <p:cNvPr id="11" name="Object 10">
            <a:extLst>
              <a:ext uri="{FF2B5EF4-FFF2-40B4-BE49-F238E27FC236}">
                <a16:creationId xmlns:a16="http://schemas.microsoft.com/office/drawing/2014/main" id="{135C88B9-1AF2-4E2C-A722-B7F8855A78BB}"/>
              </a:ext>
            </a:extLst>
          </p:cNvPr>
          <p:cNvGraphicFramePr>
            <a:graphicFrameLocks noChangeAspect="1"/>
          </p:cNvGraphicFramePr>
          <p:nvPr/>
        </p:nvGraphicFramePr>
        <p:xfrm>
          <a:off x="939800" y="3494088"/>
          <a:ext cx="10312400" cy="2659062"/>
        </p:xfrm>
        <a:graphic>
          <a:graphicData uri="http://schemas.openxmlformats.org/presentationml/2006/ole">
            <mc:AlternateContent xmlns:mc="http://schemas.openxmlformats.org/markup-compatibility/2006">
              <mc:Choice xmlns:v="urn:schemas-microsoft-com:vml" Requires="v">
                <p:oleObj spid="_x0000_s348298" name="Visio" r:id="rId4" imgW="5676510" imgH="1462993" progId="Visio.Drawing.15">
                  <p:embed/>
                </p:oleObj>
              </mc:Choice>
              <mc:Fallback>
                <p:oleObj name="Visio" r:id="rId4" imgW="5676510" imgH="1462993" progId="Visio.Drawing.15">
                  <p:embed/>
                  <p:pic>
                    <p:nvPicPr>
                      <p:cNvPr id="11" name="Object 10">
                        <a:extLst>
                          <a:ext uri="{FF2B5EF4-FFF2-40B4-BE49-F238E27FC236}">
                            <a16:creationId xmlns:a16="http://schemas.microsoft.com/office/drawing/2014/main" id="{135C88B9-1AF2-4E2C-A722-B7F8855A78BB}"/>
                          </a:ext>
                        </a:extLst>
                      </p:cNvPr>
                      <p:cNvPicPr/>
                      <p:nvPr/>
                    </p:nvPicPr>
                    <p:blipFill>
                      <a:blip r:embed="rId5"/>
                      <a:stretch>
                        <a:fillRect/>
                      </a:stretch>
                    </p:blipFill>
                    <p:spPr>
                      <a:xfrm>
                        <a:off x="939800" y="3494088"/>
                        <a:ext cx="10312400" cy="2659062"/>
                      </a:xfrm>
                      <a:prstGeom prst="rect">
                        <a:avLst/>
                      </a:prstGeom>
                      <a:ln>
                        <a:noFill/>
                      </a:ln>
                    </p:spPr>
                  </p:pic>
                </p:oleObj>
              </mc:Fallback>
            </mc:AlternateContent>
          </a:graphicData>
        </a:graphic>
      </p:graphicFrame>
      <p:sp>
        <p:nvSpPr>
          <p:cNvPr id="6" name="TextBox 5">
            <a:extLst>
              <a:ext uri="{FF2B5EF4-FFF2-40B4-BE49-F238E27FC236}">
                <a16:creationId xmlns:a16="http://schemas.microsoft.com/office/drawing/2014/main" id="{C4BB2224-A79D-42CE-A8C5-0B06D2933253}"/>
              </a:ext>
            </a:extLst>
          </p:cNvPr>
          <p:cNvSpPr txBox="1"/>
          <p:nvPr/>
        </p:nvSpPr>
        <p:spPr>
          <a:xfrm>
            <a:off x="726440" y="6044960"/>
            <a:ext cx="11038840" cy="523220"/>
          </a:xfrm>
          <a:prstGeom prst="rect">
            <a:avLst/>
          </a:prstGeom>
          <a:noFill/>
        </p:spPr>
        <p:txBody>
          <a:bodyPr wrap="square" rtlCol="0">
            <a:spAutoFit/>
          </a:bodyPr>
          <a:lstStyle/>
          <a:p>
            <a:r>
              <a:rPr lang="en-US" altLang="zh-CN" sz="2800" b="1" dirty="0">
                <a:solidFill>
                  <a:schemeClr val="accent1"/>
                </a:solidFill>
              </a:rPr>
              <a:t>Numerous idle windows exist, but they are scarcely concurrent.</a:t>
            </a:r>
            <a:endParaRPr lang="zh-CN" altLang="en-US" sz="2800" b="1" dirty="0">
              <a:solidFill>
                <a:schemeClr val="accent1"/>
              </a:solidFill>
            </a:endParaRPr>
          </a:p>
        </p:txBody>
      </p:sp>
    </p:spTree>
    <p:extLst>
      <p:ext uri="{BB962C8B-B14F-4D97-AF65-F5344CB8AC3E}">
        <p14:creationId xmlns:p14="http://schemas.microsoft.com/office/powerpoint/2010/main" val="13603771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8F5C15CB-AEEB-4799-A3E2-60D45498874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50</a:t>
            </a:fld>
            <a:endParaRPr lang="zh-CN" altLang="en-US"/>
          </a:p>
        </p:txBody>
      </p:sp>
      <p:graphicFrame>
        <p:nvGraphicFramePr>
          <p:cNvPr id="9" name="Object 8">
            <a:extLst>
              <a:ext uri="{FF2B5EF4-FFF2-40B4-BE49-F238E27FC236}">
                <a16:creationId xmlns:a16="http://schemas.microsoft.com/office/drawing/2014/main" id="{1EA8A3EF-A463-462F-968B-87D5D344CAE4}"/>
              </a:ext>
            </a:extLst>
          </p:cNvPr>
          <p:cNvGraphicFramePr>
            <a:graphicFrameLocks noChangeAspect="1"/>
          </p:cNvGraphicFramePr>
          <p:nvPr>
            <p:extLst>
              <p:ext uri="{D42A27DB-BD31-4B8C-83A1-F6EECF244321}">
                <p14:modId xmlns:p14="http://schemas.microsoft.com/office/powerpoint/2010/main" val="606201011"/>
              </p:ext>
            </p:extLst>
          </p:nvPr>
        </p:nvGraphicFramePr>
        <p:xfrm>
          <a:off x="219075" y="2461227"/>
          <a:ext cx="3816350" cy="2395538"/>
        </p:xfrm>
        <a:graphic>
          <a:graphicData uri="http://schemas.openxmlformats.org/presentationml/2006/ole">
            <mc:AlternateContent xmlns:mc="http://schemas.openxmlformats.org/markup-compatibility/2006">
              <mc:Choice xmlns:v="urn:schemas-microsoft-com:vml" Requires="v">
                <p:oleObj spid="_x0000_s168882" name="Visio" r:id="rId4" imgW="2293230" imgH="1439967" progId="Visio.Drawing.15">
                  <p:embed/>
                </p:oleObj>
              </mc:Choice>
              <mc:Fallback>
                <p:oleObj name="Visio" r:id="rId4" imgW="2293230" imgH="1439967" progId="Visio.Drawing.15">
                  <p:embed/>
                  <p:pic>
                    <p:nvPicPr>
                      <p:cNvPr id="18" name="Object 17">
                        <a:extLst>
                          <a:ext uri="{FF2B5EF4-FFF2-40B4-BE49-F238E27FC236}">
                            <a16:creationId xmlns:a16="http://schemas.microsoft.com/office/drawing/2014/main" id="{19C434BA-6F86-4332-B55E-0A280166BDEB}"/>
                          </a:ext>
                        </a:extLst>
                      </p:cNvPr>
                      <p:cNvPicPr/>
                      <p:nvPr/>
                    </p:nvPicPr>
                    <p:blipFill>
                      <a:blip r:embed="rId5"/>
                      <a:stretch>
                        <a:fillRect/>
                      </a:stretch>
                    </p:blipFill>
                    <p:spPr>
                      <a:xfrm>
                        <a:off x="219075" y="2461227"/>
                        <a:ext cx="3816350" cy="2395538"/>
                      </a:xfrm>
                      <a:prstGeom prst="rect">
                        <a:avLst/>
                      </a:prstGeom>
                      <a:ln>
                        <a:noFill/>
                      </a:ln>
                    </p:spPr>
                  </p:pic>
                </p:oleObj>
              </mc:Fallback>
            </mc:AlternateContent>
          </a:graphicData>
        </a:graphic>
      </p:graphicFrame>
      <p:sp>
        <p:nvSpPr>
          <p:cNvPr id="11" name="TextBox 10">
            <a:extLst>
              <a:ext uri="{FF2B5EF4-FFF2-40B4-BE49-F238E27FC236}">
                <a16:creationId xmlns:a16="http://schemas.microsoft.com/office/drawing/2014/main" id="{1332B430-D281-4797-AC50-0FF65E6254B7}"/>
              </a:ext>
            </a:extLst>
          </p:cNvPr>
          <p:cNvSpPr txBox="1"/>
          <p:nvPr/>
        </p:nvSpPr>
        <p:spPr>
          <a:xfrm>
            <a:off x="450769" y="1406976"/>
            <a:ext cx="3352961" cy="830997"/>
          </a:xfrm>
          <a:prstGeom prst="rect">
            <a:avLst/>
          </a:prstGeom>
          <a:solidFill>
            <a:schemeClr val="tx2">
              <a:lumMod val="20000"/>
              <a:lumOff val="80000"/>
            </a:schemeClr>
          </a:solidFill>
        </p:spPr>
        <p:txBody>
          <a:bodyPr wrap="square" rtlCol="0">
            <a:spAutoFit/>
          </a:bodyPr>
          <a:lstStyle>
            <a:defPPr>
              <a:defRPr lang="zh-CN"/>
            </a:defPPr>
            <a:lvl1pPr>
              <a:defRPr sz="2400" b="1" i="1"/>
            </a:lvl1pPr>
          </a:lstStyle>
          <a:p>
            <a:pPr algn="ctr"/>
            <a:r>
              <a:rPr lang="en-US" altLang="zh-CN" dirty="0"/>
              <a:t>Conventional </a:t>
            </a:r>
            <a:br>
              <a:rPr lang="en-US" altLang="zh-CN" dirty="0"/>
            </a:br>
            <a:r>
              <a:rPr lang="en-US" altLang="zh-CN" b="0" dirty="0"/>
              <a:t>(through normal access)</a:t>
            </a:r>
            <a:endParaRPr lang="zh-CN" altLang="en-US" b="0" dirty="0"/>
          </a:p>
        </p:txBody>
      </p:sp>
      <p:sp>
        <p:nvSpPr>
          <p:cNvPr id="12" name="TextBox 11">
            <a:extLst>
              <a:ext uri="{FF2B5EF4-FFF2-40B4-BE49-F238E27FC236}">
                <a16:creationId xmlns:a16="http://schemas.microsoft.com/office/drawing/2014/main" id="{D1370E5B-8C9C-4F82-A955-D81181FF5350}"/>
              </a:ext>
            </a:extLst>
          </p:cNvPr>
          <p:cNvSpPr txBox="1"/>
          <p:nvPr/>
        </p:nvSpPr>
        <p:spPr>
          <a:xfrm>
            <a:off x="450769" y="4994157"/>
            <a:ext cx="3109753" cy="892552"/>
          </a:xfrm>
          <a:prstGeom prst="rect">
            <a:avLst/>
          </a:prstGeom>
          <a:noFill/>
          <a:ln>
            <a:solidFill>
              <a:schemeClr val="tx1"/>
            </a:solidFill>
          </a:ln>
        </p:spPr>
        <p:txBody>
          <a:bodyPr wrap="square" rtlCol="0">
            <a:spAutoFit/>
          </a:bodyPr>
          <a:lstStyle/>
          <a:p>
            <a:pPr algn="ctr"/>
            <a:r>
              <a:rPr lang="en-US" altLang="zh-CN" sz="2400" b="1" i="1" dirty="0"/>
              <a:t>Occupy </a:t>
            </a:r>
            <a:r>
              <a:rPr lang="en-US" altLang="zh-CN" sz="2800" b="1" i="1" dirty="0">
                <a:solidFill>
                  <a:srgbClr val="C00000"/>
                </a:solidFill>
              </a:rPr>
              <a:t>both</a:t>
            </a:r>
            <a:r>
              <a:rPr lang="en-US" altLang="zh-CN" sz="2400" b="1" i="1" dirty="0"/>
              <a:t> external &amp; internal</a:t>
            </a:r>
            <a:endParaRPr lang="zh-CN" altLang="en-US" sz="2400" b="1" i="1" dirty="0"/>
          </a:p>
        </p:txBody>
      </p:sp>
      <p:sp>
        <p:nvSpPr>
          <p:cNvPr id="14" name="TextBox 13">
            <a:extLst>
              <a:ext uri="{FF2B5EF4-FFF2-40B4-BE49-F238E27FC236}">
                <a16:creationId xmlns:a16="http://schemas.microsoft.com/office/drawing/2014/main" id="{4383D1AD-9B3B-4947-8D87-459C2635CEB5}"/>
              </a:ext>
            </a:extLst>
          </p:cNvPr>
          <p:cNvSpPr txBox="1"/>
          <p:nvPr/>
        </p:nvSpPr>
        <p:spPr>
          <a:xfrm>
            <a:off x="81279" y="756044"/>
            <a:ext cx="11973838" cy="461665"/>
          </a:xfrm>
          <a:prstGeom prst="rect">
            <a:avLst/>
          </a:prstGeom>
          <a:solidFill>
            <a:schemeClr val="tx2">
              <a:lumMod val="20000"/>
              <a:lumOff val="80000"/>
            </a:schemeClr>
          </a:solidFill>
          <a:ln>
            <a:solidFill>
              <a:srgbClr val="C00000"/>
            </a:solidFill>
          </a:ln>
        </p:spPr>
        <p:txBody>
          <a:bodyPr wrap="square">
            <a:spAutoFit/>
          </a:bodyPr>
          <a:lstStyle>
            <a:defPPr>
              <a:defRPr lang="zh-CN"/>
            </a:defPPr>
            <a:lvl1pPr algn="ctr">
              <a:defRPr sz="2400" b="1" i="1">
                <a:solidFill>
                  <a:srgbClr val="C00000"/>
                </a:solidFill>
              </a:defRPr>
            </a:lvl1pPr>
          </a:lstStyle>
          <a:p>
            <a:r>
              <a:rPr lang="en-US" altLang="zh-CN" dirty="0">
                <a:solidFill>
                  <a:srgbClr val="00B050"/>
                </a:solidFill>
              </a:rPr>
              <a:t>Solution</a:t>
            </a:r>
            <a:r>
              <a:rPr lang="en-US" altLang="zh-CN" i="0" dirty="0">
                <a:solidFill>
                  <a:schemeClr val="tx1"/>
                </a:solidFill>
              </a:rPr>
              <a:t>:   Decouple internal (bank) &amp; external (bus) bandwidth occupation</a:t>
            </a:r>
            <a:endParaRPr lang="zh-CN" altLang="en-US" dirty="0"/>
          </a:p>
        </p:txBody>
      </p:sp>
      <p:sp>
        <p:nvSpPr>
          <p:cNvPr id="5" name="Title 4">
            <a:extLst>
              <a:ext uri="{FF2B5EF4-FFF2-40B4-BE49-F238E27FC236}">
                <a16:creationId xmlns:a16="http://schemas.microsoft.com/office/drawing/2014/main" id="{67564C88-45C0-4150-8DEB-A20E96EAC4D8}"/>
              </a:ext>
            </a:extLst>
          </p:cNvPr>
          <p:cNvSpPr>
            <a:spLocks noGrp="1"/>
          </p:cNvSpPr>
          <p:nvPr>
            <p:ph type="title"/>
          </p:nvPr>
        </p:nvSpPr>
        <p:spPr>
          <a:xfrm>
            <a:off x="360364" y="83071"/>
            <a:ext cx="9789476" cy="538838"/>
          </a:xfrm>
        </p:spPr>
        <p:txBody>
          <a:bodyPr>
            <a:normAutofit fontScale="90000"/>
          </a:bodyPr>
          <a:lstStyle/>
          <a:p>
            <a:r>
              <a:rPr lang="en-US" altLang="zh-CN" dirty="0"/>
              <a:t>Interface— 1.2</a:t>
            </a:r>
            <a:r>
              <a:rPr lang="en-US" altLang="zh-CN" b="1" dirty="0"/>
              <a:t> Bandwidth-decoupled Data Transfer (2)</a:t>
            </a:r>
            <a:endParaRPr lang="zh-CN" altLang="en-US" dirty="0"/>
          </a:p>
        </p:txBody>
      </p:sp>
    </p:spTree>
    <p:extLst>
      <p:ext uri="{BB962C8B-B14F-4D97-AF65-F5344CB8AC3E}">
        <p14:creationId xmlns:p14="http://schemas.microsoft.com/office/powerpoint/2010/main" val="2066256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A04CE07-FC9B-4F44-B6E2-03DAEB0223CC}"/>
              </a:ext>
            </a:extLst>
          </p:cNvPr>
          <p:cNvCxnSpPr/>
          <p:nvPr/>
        </p:nvCxnSpPr>
        <p:spPr>
          <a:xfrm>
            <a:off x="4159624" y="941294"/>
            <a:ext cx="0" cy="4939553"/>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8F5C15CB-AEEB-4799-A3E2-60D45498874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51</a:t>
            </a:fld>
            <a:endParaRPr lang="zh-CN" altLang="en-US"/>
          </a:p>
        </p:txBody>
      </p:sp>
      <p:sp>
        <p:nvSpPr>
          <p:cNvPr id="13" name="Rectangle 12">
            <a:extLst>
              <a:ext uri="{FF2B5EF4-FFF2-40B4-BE49-F238E27FC236}">
                <a16:creationId xmlns:a16="http://schemas.microsoft.com/office/drawing/2014/main" id="{B11AE918-4CFB-49AA-87A5-8F63B138BF33}"/>
              </a:ext>
            </a:extLst>
          </p:cNvPr>
          <p:cNvSpPr/>
          <p:nvPr/>
        </p:nvSpPr>
        <p:spPr>
          <a:xfrm>
            <a:off x="0" y="700106"/>
            <a:ext cx="4340504" cy="5509711"/>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14" name="Rectangle 13">
            <a:extLst>
              <a:ext uri="{FF2B5EF4-FFF2-40B4-BE49-F238E27FC236}">
                <a16:creationId xmlns:a16="http://schemas.microsoft.com/office/drawing/2014/main" id="{9165A9FA-8507-42A5-AB4D-E34F349D5ACD}"/>
              </a:ext>
            </a:extLst>
          </p:cNvPr>
          <p:cNvSpPr/>
          <p:nvPr/>
        </p:nvSpPr>
        <p:spPr>
          <a:xfrm>
            <a:off x="7963354" y="2082800"/>
            <a:ext cx="4155338" cy="4127017"/>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graphicFrame>
        <p:nvGraphicFramePr>
          <p:cNvPr id="18" name="Object 17">
            <a:extLst>
              <a:ext uri="{FF2B5EF4-FFF2-40B4-BE49-F238E27FC236}">
                <a16:creationId xmlns:a16="http://schemas.microsoft.com/office/drawing/2014/main" id="{19C434BA-6F86-4332-B55E-0A280166BDEB}"/>
              </a:ext>
            </a:extLst>
          </p:cNvPr>
          <p:cNvGraphicFramePr>
            <a:graphicFrameLocks noChangeAspect="1"/>
          </p:cNvGraphicFramePr>
          <p:nvPr>
            <p:extLst>
              <p:ext uri="{D42A27DB-BD31-4B8C-83A1-F6EECF244321}">
                <p14:modId xmlns:p14="http://schemas.microsoft.com/office/powerpoint/2010/main" val="2663690998"/>
              </p:ext>
            </p:extLst>
          </p:nvPr>
        </p:nvGraphicFramePr>
        <p:xfrm>
          <a:off x="219075" y="2461227"/>
          <a:ext cx="3816350" cy="2395538"/>
        </p:xfrm>
        <a:graphic>
          <a:graphicData uri="http://schemas.openxmlformats.org/presentationml/2006/ole">
            <mc:AlternateContent xmlns:mc="http://schemas.openxmlformats.org/markup-compatibility/2006">
              <mc:Choice xmlns:v="urn:schemas-microsoft-com:vml" Requires="v">
                <p:oleObj spid="_x0000_s252662" name="Visio" r:id="rId4" imgW="2293230" imgH="1439967" progId="Visio.Drawing.15">
                  <p:embed/>
                </p:oleObj>
              </mc:Choice>
              <mc:Fallback>
                <p:oleObj name="Visio" r:id="rId4" imgW="2293230" imgH="1439967" progId="Visio.Drawing.15">
                  <p:embed/>
                  <p:pic>
                    <p:nvPicPr>
                      <p:cNvPr id="4" name="Object 3">
                        <a:extLst>
                          <a:ext uri="{FF2B5EF4-FFF2-40B4-BE49-F238E27FC236}">
                            <a16:creationId xmlns:a16="http://schemas.microsoft.com/office/drawing/2014/main" id="{22F07D1E-B3E0-412A-8205-441C7BF48DA6}"/>
                          </a:ext>
                        </a:extLst>
                      </p:cNvPr>
                      <p:cNvPicPr/>
                      <p:nvPr/>
                    </p:nvPicPr>
                    <p:blipFill>
                      <a:blip r:embed="rId5"/>
                      <a:stretch>
                        <a:fillRect/>
                      </a:stretch>
                    </p:blipFill>
                    <p:spPr>
                      <a:xfrm>
                        <a:off x="219075" y="2461227"/>
                        <a:ext cx="3816350" cy="2395538"/>
                      </a:xfrm>
                      <a:prstGeom prst="rect">
                        <a:avLst/>
                      </a:prstGeom>
                      <a:ln>
                        <a:noFill/>
                      </a:ln>
                    </p:spPr>
                  </p:pic>
                </p:oleObj>
              </mc:Fallback>
            </mc:AlternateContent>
          </a:graphicData>
        </a:graphic>
      </p:graphicFrame>
      <p:sp>
        <p:nvSpPr>
          <p:cNvPr id="19" name="TextBox 18">
            <a:extLst>
              <a:ext uri="{FF2B5EF4-FFF2-40B4-BE49-F238E27FC236}">
                <a16:creationId xmlns:a16="http://schemas.microsoft.com/office/drawing/2014/main" id="{CEBAEFC0-967D-4BBE-965B-D3FC0E33C4C6}"/>
              </a:ext>
            </a:extLst>
          </p:cNvPr>
          <p:cNvSpPr txBox="1"/>
          <p:nvPr/>
        </p:nvSpPr>
        <p:spPr>
          <a:xfrm>
            <a:off x="450769" y="1406976"/>
            <a:ext cx="3352961" cy="830997"/>
          </a:xfrm>
          <a:prstGeom prst="rect">
            <a:avLst/>
          </a:prstGeom>
          <a:solidFill>
            <a:schemeClr val="tx2">
              <a:lumMod val="20000"/>
              <a:lumOff val="80000"/>
            </a:schemeClr>
          </a:solidFill>
        </p:spPr>
        <p:txBody>
          <a:bodyPr wrap="square" rtlCol="0">
            <a:spAutoFit/>
          </a:bodyPr>
          <a:lstStyle>
            <a:defPPr>
              <a:defRPr lang="zh-CN"/>
            </a:defPPr>
            <a:lvl1pPr>
              <a:defRPr sz="2400" b="1" i="1"/>
            </a:lvl1pPr>
          </a:lstStyle>
          <a:p>
            <a:pPr algn="ctr"/>
            <a:r>
              <a:rPr lang="en-US" altLang="zh-CN" dirty="0"/>
              <a:t>Conventional </a:t>
            </a:r>
            <a:br>
              <a:rPr lang="en-US" altLang="zh-CN" dirty="0"/>
            </a:br>
            <a:r>
              <a:rPr lang="en-US" altLang="zh-CN" b="0" dirty="0"/>
              <a:t>(through normal access)</a:t>
            </a:r>
            <a:endParaRPr lang="zh-CN" altLang="en-US" b="0" dirty="0"/>
          </a:p>
        </p:txBody>
      </p:sp>
      <p:graphicFrame>
        <p:nvGraphicFramePr>
          <p:cNvPr id="21" name="Object 20">
            <a:extLst>
              <a:ext uri="{FF2B5EF4-FFF2-40B4-BE49-F238E27FC236}">
                <a16:creationId xmlns:a16="http://schemas.microsoft.com/office/drawing/2014/main" id="{3608AB13-40D0-4C23-91C6-1C104415EA81}"/>
              </a:ext>
            </a:extLst>
          </p:cNvPr>
          <p:cNvGraphicFramePr>
            <a:graphicFrameLocks noChangeAspect="1"/>
          </p:cNvGraphicFramePr>
          <p:nvPr>
            <p:extLst>
              <p:ext uri="{D42A27DB-BD31-4B8C-83A1-F6EECF244321}">
                <p14:modId xmlns:p14="http://schemas.microsoft.com/office/powerpoint/2010/main" val="3360597547"/>
              </p:ext>
            </p:extLst>
          </p:nvPr>
        </p:nvGraphicFramePr>
        <p:xfrm>
          <a:off x="4340504" y="2452546"/>
          <a:ext cx="7419371" cy="2420474"/>
        </p:xfrm>
        <a:graphic>
          <a:graphicData uri="http://schemas.openxmlformats.org/presentationml/2006/ole">
            <mc:AlternateContent xmlns:mc="http://schemas.openxmlformats.org/markup-compatibility/2006">
              <mc:Choice xmlns:v="urn:schemas-microsoft-com:vml" Requires="v">
                <p:oleObj spid="_x0000_s252663" name="Visio" r:id="rId6" imgW="4480560" imgH="1462993" progId="Visio.Drawing.15">
                  <p:embed/>
                </p:oleObj>
              </mc:Choice>
              <mc:Fallback>
                <p:oleObj name="Visio" r:id="rId6" imgW="4480560" imgH="1462993" progId="Visio.Drawing.15">
                  <p:embed/>
                  <p:pic>
                    <p:nvPicPr>
                      <p:cNvPr id="7" name="Object 6">
                        <a:extLst>
                          <a:ext uri="{FF2B5EF4-FFF2-40B4-BE49-F238E27FC236}">
                            <a16:creationId xmlns:a16="http://schemas.microsoft.com/office/drawing/2014/main" id="{B390E83A-2CB6-4E83-AEB4-E7A629F33AAE}"/>
                          </a:ext>
                        </a:extLst>
                      </p:cNvPr>
                      <p:cNvPicPr/>
                      <p:nvPr/>
                    </p:nvPicPr>
                    <p:blipFill>
                      <a:blip r:embed="rId7"/>
                      <a:stretch>
                        <a:fillRect/>
                      </a:stretch>
                    </p:blipFill>
                    <p:spPr>
                      <a:xfrm>
                        <a:off x="4340504" y="2452546"/>
                        <a:ext cx="7419371" cy="2420474"/>
                      </a:xfrm>
                      <a:prstGeom prst="rect">
                        <a:avLst/>
                      </a:prstGeom>
                      <a:ln>
                        <a:noFill/>
                      </a:ln>
                    </p:spPr>
                  </p:pic>
                </p:oleObj>
              </mc:Fallback>
            </mc:AlternateContent>
          </a:graphicData>
        </a:graphic>
      </p:graphicFrame>
      <p:sp>
        <p:nvSpPr>
          <p:cNvPr id="22" name="TextBox 21">
            <a:extLst>
              <a:ext uri="{FF2B5EF4-FFF2-40B4-BE49-F238E27FC236}">
                <a16:creationId xmlns:a16="http://schemas.microsoft.com/office/drawing/2014/main" id="{1E2147C0-0BE2-4593-B074-5C9F073CCC0F}"/>
              </a:ext>
            </a:extLst>
          </p:cNvPr>
          <p:cNvSpPr txBox="1"/>
          <p:nvPr/>
        </p:nvSpPr>
        <p:spPr>
          <a:xfrm>
            <a:off x="6075587" y="1387850"/>
            <a:ext cx="3837367" cy="830997"/>
          </a:xfrm>
          <a:prstGeom prst="rect">
            <a:avLst/>
          </a:prstGeom>
          <a:solidFill>
            <a:schemeClr val="tx2">
              <a:lumMod val="20000"/>
              <a:lumOff val="80000"/>
            </a:schemeClr>
          </a:solidFill>
        </p:spPr>
        <p:txBody>
          <a:bodyPr wrap="square" rtlCol="0">
            <a:spAutoFit/>
          </a:bodyPr>
          <a:lstStyle>
            <a:defPPr>
              <a:defRPr lang="zh-CN"/>
            </a:defPPr>
            <a:lvl1pPr algn="ctr">
              <a:defRPr sz="2400" b="1" i="1"/>
            </a:lvl1pPr>
          </a:lstStyle>
          <a:p>
            <a:r>
              <a:rPr lang="en-US" altLang="zh-CN" dirty="0"/>
              <a:t>Bandwidth-decoupled Data Transfer</a:t>
            </a:r>
            <a:endParaRPr lang="zh-CN" altLang="en-US" dirty="0"/>
          </a:p>
        </p:txBody>
      </p:sp>
      <p:sp>
        <p:nvSpPr>
          <p:cNvPr id="23" name="TextBox 22">
            <a:extLst>
              <a:ext uri="{FF2B5EF4-FFF2-40B4-BE49-F238E27FC236}">
                <a16:creationId xmlns:a16="http://schemas.microsoft.com/office/drawing/2014/main" id="{3F8140CE-AA88-4E3B-B73D-CB01303573E2}"/>
              </a:ext>
            </a:extLst>
          </p:cNvPr>
          <p:cNvSpPr txBox="1"/>
          <p:nvPr/>
        </p:nvSpPr>
        <p:spPr>
          <a:xfrm>
            <a:off x="4699321" y="4975032"/>
            <a:ext cx="3109754" cy="892552"/>
          </a:xfrm>
          <a:prstGeom prst="rect">
            <a:avLst/>
          </a:prstGeom>
          <a:noFill/>
          <a:ln>
            <a:solidFill>
              <a:schemeClr val="tx1"/>
            </a:solidFill>
          </a:ln>
        </p:spPr>
        <p:txBody>
          <a:bodyPr wrap="square" rtlCol="0">
            <a:spAutoFit/>
          </a:bodyPr>
          <a:lstStyle>
            <a:defPPr>
              <a:defRPr lang="zh-CN"/>
            </a:defPPr>
            <a:lvl1pPr algn="ctr">
              <a:defRPr sz="2400" i="1"/>
            </a:lvl1pPr>
          </a:lstStyle>
          <a:p>
            <a:r>
              <a:rPr lang="en-US" altLang="zh-CN" sz="2800" b="1" dirty="0">
                <a:solidFill>
                  <a:srgbClr val="C00000"/>
                </a:solidFill>
              </a:rPr>
              <a:t>External</a:t>
            </a:r>
            <a:r>
              <a:rPr lang="en-US" altLang="zh-CN" b="1" dirty="0"/>
              <a:t> only</a:t>
            </a:r>
          </a:p>
          <a:p>
            <a:r>
              <a:rPr lang="en-US" altLang="zh-CN" i="0" dirty="0"/>
              <a:t>Host &lt;-&gt;PIM Buffer</a:t>
            </a:r>
            <a:endParaRPr lang="zh-CN" altLang="en-US" i="0" dirty="0"/>
          </a:p>
        </p:txBody>
      </p:sp>
      <p:sp>
        <p:nvSpPr>
          <p:cNvPr id="24" name="TextBox 23">
            <a:extLst>
              <a:ext uri="{FF2B5EF4-FFF2-40B4-BE49-F238E27FC236}">
                <a16:creationId xmlns:a16="http://schemas.microsoft.com/office/drawing/2014/main" id="{10B4B6E5-1184-428E-927E-3970030A3EA0}"/>
              </a:ext>
            </a:extLst>
          </p:cNvPr>
          <p:cNvSpPr txBox="1"/>
          <p:nvPr/>
        </p:nvSpPr>
        <p:spPr>
          <a:xfrm>
            <a:off x="450769" y="4994157"/>
            <a:ext cx="3109753" cy="892552"/>
          </a:xfrm>
          <a:prstGeom prst="rect">
            <a:avLst/>
          </a:prstGeom>
          <a:noFill/>
          <a:ln>
            <a:solidFill>
              <a:schemeClr val="tx1"/>
            </a:solidFill>
          </a:ln>
        </p:spPr>
        <p:txBody>
          <a:bodyPr wrap="square" rtlCol="0">
            <a:spAutoFit/>
          </a:bodyPr>
          <a:lstStyle/>
          <a:p>
            <a:pPr algn="ctr"/>
            <a:r>
              <a:rPr lang="en-US" altLang="zh-CN" sz="2400" b="1" i="1" dirty="0"/>
              <a:t>Occupy </a:t>
            </a:r>
            <a:r>
              <a:rPr lang="en-US" altLang="zh-CN" sz="2800" b="1" i="1" dirty="0">
                <a:solidFill>
                  <a:srgbClr val="C00000"/>
                </a:solidFill>
              </a:rPr>
              <a:t>both</a:t>
            </a:r>
            <a:r>
              <a:rPr lang="en-US" altLang="zh-CN" sz="2400" b="1" i="1" dirty="0"/>
              <a:t> external &amp; internal</a:t>
            </a:r>
            <a:endParaRPr lang="zh-CN" altLang="en-US" sz="2400" b="1" i="1" dirty="0"/>
          </a:p>
        </p:txBody>
      </p:sp>
      <p:sp>
        <p:nvSpPr>
          <p:cNvPr id="25" name="TextBox 24">
            <a:extLst>
              <a:ext uri="{FF2B5EF4-FFF2-40B4-BE49-F238E27FC236}">
                <a16:creationId xmlns:a16="http://schemas.microsoft.com/office/drawing/2014/main" id="{A53EF860-BE6D-4705-B5FB-C44E973F4E89}"/>
              </a:ext>
            </a:extLst>
          </p:cNvPr>
          <p:cNvSpPr txBox="1"/>
          <p:nvPr/>
        </p:nvSpPr>
        <p:spPr>
          <a:xfrm>
            <a:off x="8358077" y="4975032"/>
            <a:ext cx="3109754" cy="892552"/>
          </a:xfrm>
          <a:prstGeom prst="rect">
            <a:avLst/>
          </a:prstGeom>
          <a:noFill/>
          <a:ln>
            <a:solidFill>
              <a:schemeClr val="tx1"/>
            </a:solidFill>
          </a:ln>
        </p:spPr>
        <p:txBody>
          <a:bodyPr wrap="square" rtlCol="0">
            <a:spAutoFit/>
          </a:bodyPr>
          <a:lstStyle>
            <a:defPPr>
              <a:defRPr lang="zh-CN"/>
            </a:defPPr>
            <a:lvl1pPr algn="ctr">
              <a:defRPr sz="2400" i="1"/>
            </a:lvl1pPr>
          </a:lstStyle>
          <a:p>
            <a:r>
              <a:rPr lang="en-US" altLang="zh-CN" sz="2800" b="1" dirty="0">
                <a:solidFill>
                  <a:srgbClr val="C00000"/>
                </a:solidFill>
              </a:rPr>
              <a:t>Internal</a:t>
            </a:r>
            <a:r>
              <a:rPr lang="en-US" altLang="zh-CN" b="1" dirty="0"/>
              <a:t> only</a:t>
            </a:r>
          </a:p>
          <a:p>
            <a:r>
              <a:rPr lang="en-US" altLang="zh-CN" i="0" dirty="0"/>
              <a:t>PIM Buffer&lt;-&gt; Bank</a:t>
            </a:r>
            <a:endParaRPr lang="zh-CN" altLang="en-US" i="0" dirty="0"/>
          </a:p>
        </p:txBody>
      </p:sp>
      <p:sp>
        <p:nvSpPr>
          <p:cNvPr id="26" name="Arrow: Right 25">
            <a:extLst>
              <a:ext uri="{FF2B5EF4-FFF2-40B4-BE49-F238E27FC236}">
                <a16:creationId xmlns:a16="http://schemas.microsoft.com/office/drawing/2014/main" id="{CCEA7CA8-DF3D-4AD5-8443-69E3574C7BF9}"/>
              </a:ext>
            </a:extLst>
          </p:cNvPr>
          <p:cNvSpPr/>
          <p:nvPr/>
        </p:nvSpPr>
        <p:spPr>
          <a:xfrm>
            <a:off x="4035425" y="1616918"/>
            <a:ext cx="532436" cy="426103"/>
          </a:xfrm>
          <a:prstGeom prst="rightArrow">
            <a:avLst/>
          </a:prstGeom>
          <a:solidFill>
            <a:schemeClr val="tx2">
              <a:lumMod val="60000"/>
              <a:lumOff val="40000"/>
            </a:schemeClr>
          </a:solidFill>
          <a:ln w="12700" cap="flat" cmpd="sng" algn="ctr">
            <a:noFill/>
            <a:prstDash val="solid"/>
            <a:miter lim="800000"/>
          </a:ln>
          <a:effectLst/>
        </p:spPr>
        <p:txBody>
          <a:bodyPr rtlCol="0" anchor="ctr"/>
          <a:lstStyle/>
          <a:p>
            <a:pPr algn="just"/>
            <a:endParaRPr lang="zh-CN" altLang="en-US" dirty="0"/>
          </a:p>
        </p:txBody>
      </p:sp>
      <p:sp>
        <p:nvSpPr>
          <p:cNvPr id="27" name="Rectangle 26">
            <a:extLst>
              <a:ext uri="{FF2B5EF4-FFF2-40B4-BE49-F238E27FC236}">
                <a16:creationId xmlns:a16="http://schemas.microsoft.com/office/drawing/2014/main" id="{F751FF18-F576-4040-A137-41914C3E1E5D}"/>
              </a:ext>
            </a:extLst>
          </p:cNvPr>
          <p:cNvSpPr/>
          <p:nvPr/>
        </p:nvSpPr>
        <p:spPr>
          <a:xfrm>
            <a:off x="8167892" y="2263465"/>
            <a:ext cx="3582017" cy="4127017"/>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28" name="Rectangle 27">
            <a:extLst>
              <a:ext uri="{FF2B5EF4-FFF2-40B4-BE49-F238E27FC236}">
                <a16:creationId xmlns:a16="http://schemas.microsoft.com/office/drawing/2014/main" id="{02A8865B-A29F-4C0B-B06D-345751B36900}"/>
              </a:ext>
            </a:extLst>
          </p:cNvPr>
          <p:cNvSpPr/>
          <p:nvPr/>
        </p:nvSpPr>
        <p:spPr>
          <a:xfrm>
            <a:off x="350250" y="1173481"/>
            <a:ext cx="3582017" cy="5217002"/>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29" name="TextBox 28">
            <a:extLst>
              <a:ext uri="{FF2B5EF4-FFF2-40B4-BE49-F238E27FC236}">
                <a16:creationId xmlns:a16="http://schemas.microsoft.com/office/drawing/2014/main" id="{4DEE9FCA-5A5C-4758-A33A-5F60FC1FBDFD}"/>
              </a:ext>
            </a:extLst>
          </p:cNvPr>
          <p:cNvSpPr txBox="1"/>
          <p:nvPr/>
        </p:nvSpPr>
        <p:spPr>
          <a:xfrm>
            <a:off x="81279" y="756044"/>
            <a:ext cx="11973838" cy="461665"/>
          </a:xfrm>
          <a:prstGeom prst="rect">
            <a:avLst/>
          </a:prstGeom>
          <a:solidFill>
            <a:schemeClr val="tx2">
              <a:lumMod val="20000"/>
              <a:lumOff val="80000"/>
            </a:schemeClr>
          </a:solidFill>
          <a:ln>
            <a:solidFill>
              <a:srgbClr val="C00000"/>
            </a:solidFill>
          </a:ln>
        </p:spPr>
        <p:txBody>
          <a:bodyPr wrap="square">
            <a:spAutoFit/>
          </a:bodyPr>
          <a:lstStyle>
            <a:defPPr>
              <a:defRPr lang="zh-CN"/>
            </a:defPPr>
            <a:lvl1pPr algn="ctr">
              <a:defRPr sz="2400" b="1" i="1">
                <a:solidFill>
                  <a:srgbClr val="C00000"/>
                </a:solidFill>
              </a:defRPr>
            </a:lvl1pPr>
          </a:lstStyle>
          <a:p>
            <a:r>
              <a:rPr lang="en-US" altLang="zh-CN" dirty="0">
                <a:solidFill>
                  <a:srgbClr val="00B050"/>
                </a:solidFill>
              </a:rPr>
              <a:t>Solution</a:t>
            </a:r>
            <a:r>
              <a:rPr lang="en-US" altLang="zh-CN" i="0" dirty="0">
                <a:solidFill>
                  <a:schemeClr val="tx1"/>
                </a:solidFill>
              </a:rPr>
              <a:t>:   Decouple internal (bank) &amp; external (bus) bandwidth occupation</a:t>
            </a:r>
            <a:endParaRPr lang="zh-CN" altLang="en-US" dirty="0"/>
          </a:p>
        </p:txBody>
      </p:sp>
      <p:sp>
        <p:nvSpPr>
          <p:cNvPr id="11" name="Title 10">
            <a:extLst>
              <a:ext uri="{FF2B5EF4-FFF2-40B4-BE49-F238E27FC236}">
                <a16:creationId xmlns:a16="http://schemas.microsoft.com/office/drawing/2014/main" id="{245E674C-EDA5-418A-A5B9-600524B326BF}"/>
              </a:ext>
            </a:extLst>
          </p:cNvPr>
          <p:cNvSpPr>
            <a:spLocks noGrp="1"/>
          </p:cNvSpPr>
          <p:nvPr>
            <p:ph type="title"/>
          </p:nvPr>
        </p:nvSpPr>
        <p:spPr>
          <a:xfrm>
            <a:off x="360364" y="83071"/>
            <a:ext cx="9713276" cy="538838"/>
          </a:xfrm>
        </p:spPr>
        <p:txBody>
          <a:bodyPr>
            <a:normAutofit fontScale="90000"/>
          </a:bodyPr>
          <a:lstStyle/>
          <a:p>
            <a:r>
              <a:rPr lang="en-US" altLang="zh-CN" dirty="0"/>
              <a:t>Interface— 1.2</a:t>
            </a:r>
            <a:r>
              <a:rPr lang="en-US" altLang="zh-CN" b="1" dirty="0"/>
              <a:t> Bandwidth-decoupled Data Transfer (2)</a:t>
            </a:r>
            <a:endParaRPr lang="zh-CN" altLang="en-US" dirty="0"/>
          </a:p>
        </p:txBody>
      </p:sp>
    </p:spTree>
    <p:extLst>
      <p:ext uri="{BB962C8B-B14F-4D97-AF65-F5344CB8AC3E}">
        <p14:creationId xmlns:p14="http://schemas.microsoft.com/office/powerpoint/2010/main" val="665145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22F07D1E-B3E0-412A-8205-441C7BF48DA6}"/>
              </a:ext>
            </a:extLst>
          </p:cNvPr>
          <p:cNvGraphicFramePr>
            <a:graphicFrameLocks noChangeAspect="1"/>
          </p:cNvGraphicFramePr>
          <p:nvPr>
            <p:extLst>
              <p:ext uri="{D42A27DB-BD31-4B8C-83A1-F6EECF244321}">
                <p14:modId xmlns:p14="http://schemas.microsoft.com/office/powerpoint/2010/main" val="1262778182"/>
              </p:ext>
            </p:extLst>
          </p:nvPr>
        </p:nvGraphicFramePr>
        <p:xfrm>
          <a:off x="219075" y="2461227"/>
          <a:ext cx="3816350" cy="2395538"/>
        </p:xfrm>
        <a:graphic>
          <a:graphicData uri="http://schemas.openxmlformats.org/presentationml/2006/ole">
            <mc:AlternateContent xmlns:mc="http://schemas.openxmlformats.org/markup-compatibility/2006">
              <mc:Choice xmlns:v="urn:schemas-microsoft-com:vml" Requires="v">
                <p:oleObj spid="_x0000_s253682" name="Visio" r:id="rId4" imgW="2293230" imgH="1439967" progId="Visio.Drawing.15">
                  <p:embed/>
                </p:oleObj>
              </mc:Choice>
              <mc:Fallback>
                <p:oleObj name="Visio" r:id="rId4" imgW="2293230" imgH="1439967" progId="Visio.Drawing.15">
                  <p:embed/>
                  <p:pic>
                    <p:nvPicPr>
                      <p:cNvPr id="4" name="Object 3">
                        <a:extLst>
                          <a:ext uri="{FF2B5EF4-FFF2-40B4-BE49-F238E27FC236}">
                            <a16:creationId xmlns:a16="http://schemas.microsoft.com/office/drawing/2014/main" id="{22F07D1E-B3E0-412A-8205-441C7BF48DA6}"/>
                          </a:ext>
                        </a:extLst>
                      </p:cNvPr>
                      <p:cNvPicPr/>
                      <p:nvPr/>
                    </p:nvPicPr>
                    <p:blipFill>
                      <a:blip r:embed="rId5"/>
                      <a:stretch>
                        <a:fillRect/>
                      </a:stretch>
                    </p:blipFill>
                    <p:spPr>
                      <a:xfrm>
                        <a:off x="219075" y="2461227"/>
                        <a:ext cx="3816350" cy="2395538"/>
                      </a:xfrm>
                      <a:prstGeom prst="rect">
                        <a:avLst/>
                      </a:prstGeom>
                      <a:ln>
                        <a:noFill/>
                      </a:ln>
                    </p:spPr>
                  </p:pic>
                </p:oleObj>
              </mc:Fallback>
            </mc:AlternateContent>
          </a:graphicData>
        </a:graphic>
      </p:graphicFrame>
      <p:sp>
        <p:nvSpPr>
          <p:cNvPr id="6" name="TextBox 5">
            <a:extLst>
              <a:ext uri="{FF2B5EF4-FFF2-40B4-BE49-F238E27FC236}">
                <a16:creationId xmlns:a16="http://schemas.microsoft.com/office/drawing/2014/main" id="{65F91374-4561-4CD0-96E7-EBBBE0C3089F}"/>
              </a:ext>
            </a:extLst>
          </p:cNvPr>
          <p:cNvSpPr txBox="1"/>
          <p:nvPr/>
        </p:nvSpPr>
        <p:spPr>
          <a:xfrm>
            <a:off x="450769" y="1406976"/>
            <a:ext cx="3352961" cy="830997"/>
          </a:xfrm>
          <a:prstGeom prst="rect">
            <a:avLst/>
          </a:prstGeom>
          <a:solidFill>
            <a:schemeClr val="tx2">
              <a:lumMod val="20000"/>
              <a:lumOff val="80000"/>
            </a:schemeClr>
          </a:solidFill>
        </p:spPr>
        <p:txBody>
          <a:bodyPr wrap="square" rtlCol="0">
            <a:spAutoFit/>
          </a:bodyPr>
          <a:lstStyle>
            <a:defPPr>
              <a:defRPr lang="zh-CN"/>
            </a:defPPr>
            <a:lvl1pPr>
              <a:defRPr sz="2400" b="1" i="1"/>
            </a:lvl1pPr>
          </a:lstStyle>
          <a:p>
            <a:pPr algn="ctr"/>
            <a:r>
              <a:rPr lang="en-US" altLang="zh-CN" dirty="0"/>
              <a:t>Conventional </a:t>
            </a:r>
            <a:br>
              <a:rPr lang="en-US" altLang="zh-CN" dirty="0"/>
            </a:br>
            <a:r>
              <a:rPr lang="en-US" altLang="zh-CN" b="0" dirty="0"/>
              <a:t>(through normal access)</a:t>
            </a:r>
            <a:endParaRPr lang="zh-CN" altLang="en-US" b="0" dirty="0"/>
          </a:p>
        </p:txBody>
      </p:sp>
      <p:graphicFrame>
        <p:nvGraphicFramePr>
          <p:cNvPr id="7" name="Object 6">
            <a:extLst>
              <a:ext uri="{FF2B5EF4-FFF2-40B4-BE49-F238E27FC236}">
                <a16:creationId xmlns:a16="http://schemas.microsoft.com/office/drawing/2014/main" id="{B390E83A-2CB6-4E83-AEB4-E7A629F33AAE}"/>
              </a:ext>
            </a:extLst>
          </p:cNvPr>
          <p:cNvGraphicFramePr>
            <a:graphicFrameLocks noChangeAspect="1"/>
          </p:cNvGraphicFramePr>
          <p:nvPr>
            <p:extLst>
              <p:ext uri="{D42A27DB-BD31-4B8C-83A1-F6EECF244321}">
                <p14:modId xmlns:p14="http://schemas.microsoft.com/office/powerpoint/2010/main" val="3696143853"/>
              </p:ext>
            </p:extLst>
          </p:nvPr>
        </p:nvGraphicFramePr>
        <p:xfrm>
          <a:off x="4340504" y="2452546"/>
          <a:ext cx="7419371" cy="2420474"/>
        </p:xfrm>
        <a:graphic>
          <a:graphicData uri="http://schemas.openxmlformats.org/presentationml/2006/ole">
            <mc:AlternateContent xmlns:mc="http://schemas.openxmlformats.org/markup-compatibility/2006">
              <mc:Choice xmlns:v="urn:schemas-microsoft-com:vml" Requires="v">
                <p:oleObj spid="_x0000_s253683" name="Visio" r:id="rId6" imgW="4480560" imgH="1462993" progId="Visio.Drawing.15">
                  <p:embed/>
                </p:oleObj>
              </mc:Choice>
              <mc:Fallback>
                <p:oleObj name="Visio" r:id="rId6" imgW="4480560" imgH="1462993" progId="Visio.Drawing.15">
                  <p:embed/>
                  <p:pic>
                    <p:nvPicPr>
                      <p:cNvPr id="7" name="Object 6">
                        <a:extLst>
                          <a:ext uri="{FF2B5EF4-FFF2-40B4-BE49-F238E27FC236}">
                            <a16:creationId xmlns:a16="http://schemas.microsoft.com/office/drawing/2014/main" id="{B390E83A-2CB6-4E83-AEB4-E7A629F33AAE}"/>
                          </a:ext>
                        </a:extLst>
                      </p:cNvPr>
                      <p:cNvPicPr/>
                      <p:nvPr/>
                    </p:nvPicPr>
                    <p:blipFill>
                      <a:blip r:embed="rId7"/>
                      <a:stretch>
                        <a:fillRect/>
                      </a:stretch>
                    </p:blipFill>
                    <p:spPr>
                      <a:xfrm>
                        <a:off x="4340504" y="2452546"/>
                        <a:ext cx="7419371" cy="2420474"/>
                      </a:xfrm>
                      <a:prstGeom prst="rect">
                        <a:avLst/>
                      </a:prstGeom>
                      <a:ln>
                        <a:noFill/>
                      </a:ln>
                    </p:spPr>
                  </p:pic>
                </p:oleObj>
              </mc:Fallback>
            </mc:AlternateContent>
          </a:graphicData>
        </a:graphic>
      </p:graphicFrame>
      <p:sp>
        <p:nvSpPr>
          <p:cNvPr id="8" name="TextBox 7">
            <a:extLst>
              <a:ext uri="{FF2B5EF4-FFF2-40B4-BE49-F238E27FC236}">
                <a16:creationId xmlns:a16="http://schemas.microsoft.com/office/drawing/2014/main" id="{4B8B85B9-970B-44FD-A510-7930CD5F8D98}"/>
              </a:ext>
            </a:extLst>
          </p:cNvPr>
          <p:cNvSpPr txBox="1"/>
          <p:nvPr/>
        </p:nvSpPr>
        <p:spPr>
          <a:xfrm>
            <a:off x="6075587" y="1387850"/>
            <a:ext cx="3837367" cy="830997"/>
          </a:xfrm>
          <a:prstGeom prst="rect">
            <a:avLst/>
          </a:prstGeom>
          <a:solidFill>
            <a:schemeClr val="tx2">
              <a:lumMod val="20000"/>
              <a:lumOff val="80000"/>
            </a:schemeClr>
          </a:solidFill>
        </p:spPr>
        <p:txBody>
          <a:bodyPr wrap="square" rtlCol="0">
            <a:spAutoFit/>
          </a:bodyPr>
          <a:lstStyle>
            <a:defPPr>
              <a:defRPr lang="zh-CN"/>
            </a:defPPr>
            <a:lvl1pPr algn="ctr">
              <a:defRPr sz="2400" b="1" i="1"/>
            </a:lvl1pPr>
          </a:lstStyle>
          <a:p>
            <a:r>
              <a:rPr lang="en-US" altLang="zh-CN" dirty="0"/>
              <a:t>Bandwidth-decoupled Data Transfer</a:t>
            </a:r>
            <a:endParaRPr lang="zh-CN" altLang="en-US" dirty="0"/>
          </a:p>
        </p:txBody>
      </p:sp>
      <p:sp>
        <p:nvSpPr>
          <p:cNvPr id="9" name="TextBox 8">
            <a:extLst>
              <a:ext uri="{FF2B5EF4-FFF2-40B4-BE49-F238E27FC236}">
                <a16:creationId xmlns:a16="http://schemas.microsoft.com/office/drawing/2014/main" id="{0CF8A397-573D-47BA-9271-55392EB251F7}"/>
              </a:ext>
            </a:extLst>
          </p:cNvPr>
          <p:cNvSpPr txBox="1"/>
          <p:nvPr/>
        </p:nvSpPr>
        <p:spPr>
          <a:xfrm>
            <a:off x="4699321" y="4975032"/>
            <a:ext cx="3109754" cy="892552"/>
          </a:xfrm>
          <a:prstGeom prst="rect">
            <a:avLst/>
          </a:prstGeom>
          <a:noFill/>
          <a:ln>
            <a:solidFill>
              <a:schemeClr val="tx1"/>
            </a:solidFill>
          </a:ln>
        </p:spPr>
        <p:txBody>
          <a:bodyPr wrap="square" rtlCol="0">
            <a:spAutoFit/>
          </a:bodyPr>
          <a:lstStyle>
            <a:defPPr>
              <a:defRPr lang="zh-CN"/>
            </a:defPPr>
            <a:lvl1pPr algn="ctr">
              <a:defRPr sz="2400" i="1"/>
            </a:lvl1pPr>
          </a:lstStyle>
          <a:p>
            <a:r>
              <a:rPr lang="en-US" altLang="zh-CN" sz="2800" b="1" dirty="0">
                <a:solidFill>
                  <a:srgbClr val="C00000"/>
                </a:solidFill>
              </a:rPr>
              <a:t>External</a:t>
            </a:r>
            <a:r>
              <a:rPr lang="en-US" altLang="zh-CN" b="1" dirty="0"/>
              <a:t> only</a:t>
            </a:r>
          </a:p>
          <a:p>
            <a:r>
              <a:rPr lang="en-US" altLang="zh-CN" i="0" dirty="0"/>
              <a:t>Host &lt;-&gt;PIM Buffer</a:t>
            </a:r>
            <a:endParaRPr lang="zh-CN" altLang="en-US" i="0" dirty="0"/>
          </a:p>
        </p:txBody>
      </p:sp>
      <p:sp>
        <p:nvSpPr>
          <p:cNvPr id="16" name="TextBox 15">
            <a:extLst>
              <a:ext uri="{FF2B5EF4-FFF2-40B4-BE49-F238E27FC236}">
                <a16:creationId xmlns:a16="http://schemas.microsoft.com/office/drawing/2014/main" id="{A2A67525-67C7-4BB7-B913-6A733AD824D2}"/>
              </a:ext>
            </a:extLst>
          </p:cNvPr>
          <p:cNvSpPr txBox="1"/>
          <p:nvPr/>
        </p:nvSpPr>
        <p:spPr>
          <a:xfrm>
            <a:off x="450769" y="4994157"/>
            <a:ext cx="3109753" cy="892552"/>
          </a:xfrm>
          <a:prstGeom prst="rect">
            <a:avLst/>
          </a:prstGeom>
          <a:noFill/>
          <a:ln>
            <a:solidFill>
              <a:schemeClr val="tx1"/>
            </a:solidFill>
          </a:ln>
        </p:spPr>
        <p:txBody>
          <a:bodyPr wrap="square" rtlCol="0">
            <a:spAutoFit/>
          </a:bodyPr>
          <a:lstStyle/>
          <a:p>
            <a:pPr algn="ctr"/>
            <a:r>
              <a:rPr lang="en-US" altLang="zh-CN" sz="2400" b="1" i="1" dirty="0"/>
              <a:t>Occupy </a:t>
            </a:r>
            <a:r>
              <a:rPr lang="en-US" altLang="zh-CN" sz="2800" b="1" i="1" dirty="0">
                <a:solidFill>
                  <a:srgbClr val="C00000"/>
                </a:solidFill>
              </a:rPr>
              <a:t>both</a:t>
            </a:r>
            <a:r>
              <a:rPr lang="en-US" altLang="zh-CN" sz="2400" b="1" i="1" dirty="0"/>
              <a:t> external &amp; internal</a:t>
            </a:r>
            <a:endParaRPr lang="zh-CN" altLang="en-US" sz="2400" b="1" i="1" dirty="0"/>
          </a:p>
        </p:txBody>
      </p:sp>
      <p:sp>
        <p:nvSpPr>
          <p:cNvPr id="17" name="TextBox 16">
            <a:extLst>
              <a:ext uri="{FF2B5EF4-FFF2-40B4-BE49-F238E27FC236}">
                <a16:creationId xmlns:a16="http://schemas.microsoft.com/office/drawing/2014/main" id="{1EECB54A-B8BA-47DD-A2C0-54A60996B0F5}"/>
              </a:ext>
            </a:extLst>
          </p:cNvPr>
          <p:cNvSpPr txBox="1"/>
          <p:nvPr/>
        </p:nvSpPr>
        <p:spPr>
          <a:xfrm>
            <a:off x="8358077" y="4975032"/>
            <a:ext cx="3109754" cy="892552"/>
          </a:xfrm>
          <a:prstGeom prst="rect">
            <a:avLst/>
          </a:prstGeom>
          <a:noFill/>
          <a:ln>
            <a:solidFill>
              <a:schemeClr val="tx1"/>
            </a:solidFill>
          </a:ln>
        </p:spPr>
        <p:txBody>
          <a:bodyPr wrap="square" rtlCol="0">
            <a:spAutoFit/>
          </a:bodyPr>
          <a:lstStyle>
            <a:defPPr>
              <a:defRPr lang="zh-CN"/>
            </a:defPPr>
            <a:lvl1pPr algn="ctr">
              <a:defRPr sz="2400" i="1"/>
            </a:lvl1pPr>
          </a:lstStyle>
          <a:p>
            <a:r>
              <a:rPr lang="en-US" altLang="zh-CN" sz="2800" b="1" dirty="0">
                <a:solidFill>
                  <a:srgbClr val="C00000"/>
                </a:solidFill>
              </a:rPr>
              <a:t>Internal</a:t>
            </a:r>
            <a:r>
              <a:rPr lang="en-US" altLang="zh-CN" b="1" dirty="0"/>
              <a:t> only</a:t>
            </a:r>
          </a:p>
          <a:p>
            <a:r>
              <a:rPr lang="en-US" altLang="zh-CN" i="0" dirty="0"/>
              <a:t>PIM Buffer&lt;-&gt; Bank</a:t>
            </a:r>
            <a:endParaRPr lang="zh-CN" altLang="en-US" i="0" dirty="0"/>
          </a:p>
        </p:txBody>
      </p:sp>
      <p:cxnSp>
        <p:nvCxnSpPr>
          <p:cNvPr id="5" name="Straight Connector 4">
            <a:extLst>
              <a:ext uri="{FF2B5EF4-FFF2-40B4-BE49-F238E27FC236}">
                <a16:creationId xmlns:a16="http://schemas.microsoft.com/office/drawing/2014/main" id="{CA04CE07-FC9B-4F44-B6E2-03DAEB0223CC}"/>
              </a:ext>
            </a:extLst>
          </p:cNvPr>
          <p:cNvCxnSpPr/>
          <p:nvPr/>
        </p:nvCxnSpPr>
        <p:spPr>
          <a:xfrm>
            <a:off x="4159624" y="1319721"/>
            <a:ext cx="0" cy="4939553"/>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8F5C15CB-AEEB-4799-A3E2-60D45498874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52</a:t>
            </a:fld>
            <a:endParaRPr lang="zh-CN" altLang="en-US"/>
          </a:p>
        </p:txBody>
      </p:sp>
      <p:sp>
        <p:nvSpPr>
          <p:cNvPr id="13" name="Rectangle 12">
            <a:extLst>
              <a:ext uri="{FF2B5EF4-FFF2-40B4-BE49-F238E27FC236}">
                <a16:creationId xmlns:a16="http://schemas.microsoft.com/office/drawing/2014/main" id="{B11AE918-4CFB-49AA-87A5-8F63B138BF33}"/>
              </a:ext>
            </a:extLst>
          </p:cNvPr>
          <p:cNvSpPr/>
          <p:nvPr/>
        </p:nvSpPr>
        <p:spPr>
          <a:xfrm>
            <a:off x="0" y="1078533"/>
            <a:ext cx="4340504" cy="5509711"/>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14" name="Rectangle 13">
            <a:extLst>
              <a:ext uri="{FF2B5EF4-FFF2-40B4-BE49-F238E27FC236}">
                <a16:creationId xmlns:a16="http://schemas.microsoft.com/office/drawing/2014/main" id="{9165A9FA-8507-42A5-AB4D-E34F349D5ACD}"/>
              </a:ext>
            </a:extLst>
          </p:cNvPr>
          <p:cNvSpPr/>
          <p:nvPr/>
        </p:nvSpPr>
        <p:spPr>
          <a:xfrm>
            <a:off x="4464703" y="2263465"/>
            <a:ext cx="3582017" cy="4127017"/>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20" name="Arrow: Right 19">
            <a:extLst>
              <a:ext uri="{FF2B5EF4-FFF2-40B4-BE49-F238E27FC236}">
                <a16:creationId xmlns:a16="http://schemas.microsoft.com/office/drawing/2014/main" id="{CAA2F70D-4555-4D18-9FC7-973BAE376B0E}"/>
              </a:ext>
            </a:extLst>
          </p:cNvPr>
          <p:cNvSpPr/>
          <p:nvPr/>
        </p:nvSpPr>
        <p:spPr>
          <a:xfrm>
            <a:off x="4035425" y="1616918"/>
            <a:ext cx="532436" cy="426103"/>
          </a:xfrm>
          <a:prstGeom prst="rightArrow">
            <a:avLst/>
          </a:prstGeom>
          <a:solidFill>
            <a:schemeClr val="tx2">
              <a:lumMod val="60000"/>
              <a:lumOff val="40000"/>
            </a:schemeClr>
          </a:solidFill>
          <a:ln w="12700" cap="flat" cmpd="sng" algn="ctr">
            <a:noFill/>
            <a:prstDash val="solid"/>
            <a:miter lim="800000"/>
          </a:ln>
          <a:effectLst/>
        </p:spPr>
        <p:txBody>
          <a:bodyPr rtlCol="0" anchor="ctr"/>
          <a:lstStyle/>
          <a:p>
            <a:pPr algn="just"/>
            <a:endParaRPr lang="zh-CN" altLang="en-US" dirty="0"/>
          </a:p>
        </p:txBody>
      </p:sp>
      <p:sp>
        <p:nvSpPr>
          <p:cNvPr id="15" name="TextBox 14">
            <a:extLst>
              <a:ext uri="{FF2B5EF4-FFF2-40B4-BE49-F238E27FC236}">
                <a16:creationId xmlns:a16="http://schemas.microsoft.com/office/drawing/2014/main" id="{DAFAA196-A497-4259-8B1D-D0FE3D39C5AD}"/>
              </a:ext>
            </a:extLst>
          </p:cNvPr>
          <p:cNvSpPr txBox="1"/>
          <p:nvPr/>
        </p:nvSpPr>
        <p:spPr>
          <a:xfrm>
            <a:off x="81279" y="756044"/>
            <a:ext cx="11973838" cy="461665"/>
          </a:xfrm>
          <a:prstGeom prst="rect">
            <a:avLst/>
          </a:prstGeom>
          <a:solidFill>
            <a:schemeClr val="tx2">
              <a:lumMod val="20000"/>
              <a:lumOff val="80000"/>
            </a:schemeClr>
          </a:solidFill>
          <a:ln>
            <a:solidFill>
              <a:srgbClr val="C00000"/>
            </a:solidFill>
          </a:ln>
        </p:spPr>
        <p:txBody>
          <a:bodyPr wrap="square">
            <a:spAutoFit/>
          </a:bodyPr>
          <a:lstStyle>
            <a:defPPr>
              <a:defRPr lang="zh-CN"/>
            </a:defPPr>
            <a:lvl1pPr algn="ctr">
              <a:defRPr sz="2400" b="1" i="1">
                <a:solidFill>
                  <a:srgbClr val="C00000"/>
                </a:solidFill>
              </a:defRPr>
            </a:lvl1pPr>
          </a:lstStyle>
          <a:p>
            <a:r>
              <a:rPr lang="en-US" altLang="zh-CN" dirty="0">
                <a:solidFill>
                  <a:srgbClr val="00B050"/>
                </a:solidFill>
              </a:rPr>
              <a:t>Solution</a:t>
            </a:r>
            <a:r>
              <a:rPr lang="en-US" altLang="zh-CN" i="0" dirty="0">
                <a:solidFill>
                  <a:schemeClr val="tx1"/>
                </a:solidFill>
              </a:rPr>
              <a:t>:   Decouple internal (bank) &amp; external (bus) bandwidth occupation</a:t>
            </a:r>
            <a:endParaRPr lang="zh-CN" altLang="en-US" dirty="0"/>
          </a:p>
        </p:txBody>
      </p:sp>
      <p:sp>
        <p:nvSpPr>
          <p:cNvPr id="11" name="Title 10">
            <a:extLst>
              <a:ext uri="{FF2B5EF4-FFF2-40B4-BE49-F238E27FC236}">
                <a16:creationId xmlns:a16="http://schemas.microsoft.com/office/drawing/2014/main" id="{61A75DAF-F310-4CFD-8404-D5A02AC94C8D}"/>
              </a:ext>
            </a:extLst>
          </p:cNvPr>
          <p:cNvSpPr>
            <a:spLocks noGrp="1"/>
          </p:cNvSpPr>
          <p:nvPr>
            <p:ph type="title"/>
          </p:nvPr>
        </p:nvSpPr>
        <p:spPr>
          <a:xfrm>
            <a:off x="360364" y="83071"/>
            <a:ext cx="10338116" cy="538838"/>
          </a:xfrm>
        </p:spPr>
        <p:txBody>
          <a:bodyPr>
            <a:normAutofit fontScale="90000"/>
          </a:bodyPr>
          <a:lstStyle/>
          <a:p>
            <a:r>
              <a:rPr lang="en-US" altLang="zh-CN" dirty="0"/>
              <a:t>Interface— 1.2</a:t>
            </a:r>
            <a:r>
              <a:rPr lang="en-US" altLang="zh-CN" b="1" dirty="0"/>
              <a:t> Bandwidth-decoupled Data Transfer (2)</a:t>
            </a:r>
            <a:endParaRPr lang="zh-CN" altLang="en-US" dirty="0"/>
          </a:p>
        </p:txBody>
      </p:sp>
    </p:spTree>
    <p:extLst>
      <p:ext uri="{BB962C8B-B14F-4D97-AF65-F5344CB8AC3E}">
        <p14:creationId xmlns:p14="http://schemas.microsoft.com/office/powerpoint/2010/main" val="11843842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C9B693-57B4-49E8-94F3-4233A0DEA866}"/>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53</a:t>
            </a:fld>
            <a:endParaRPr lang="zh-CN" altLang="en-US"/>
          </a:p>
        </p:txBody>
      </p:sp>
      <p:graphicFrame>
        <p:nvGraphicFramePr>
          <p:cNvPr id="19" name="Object 18">
            <a:extLst>
              <a:ext uri="{FF2B5EF4-FFF2-40B4-BE49-F238E27FC236}">
                <a16:creationId xmlns:a16="http://schemas.microsoft.com/office/drawing/2014/main" id="{E8F326C7-B92C-4702-99E1-9CF4780659CB}"/>
              </a:ext>
            </a:extLst>
          </p:cNvPr>
          <p:cNvGraphicFramePr>
            <a:graphicFrameLocks noChangeAspect="1"/>
          </p:cNvGraphicFramePr>
          <p:nvPr>
            <p:extLst>
              <p:ext uri="{D42A27DB-BD31-4B8C-83A1-F6EECF244321}">
                <p14:modId xmlns:p14="http://schemas.microsoft.com/office/powerpoint/2010/main" val="1630865624"/>
              </p:ext>
            </p:extLst>
          </p:nvPr>
        </p:nvGraphicFramePr>
        <p:xfrm>
          <a:off x="219075" y="2461227"/>
          <a:ext cx="3816350" cy="2395538"/>
        </p:xfrm>
        <a:graphic>
          <a:graphicData uri="http://schemas.openxmlformats.org/presentationml/2006/ole">
            <mc:AlternateContent xmlns:mc="http://schemas.openxmlformats.org/markup-compatibility/2006">
              <mc:Choice xmlns:v="urn:schemas-microsoft-com:vml" Requires="v">
                <p:oleObj spid="_x0000_s233446" name="Visio" r:id="rId4" imgW="2293230" imgH="1439967" progId="Visio.Drawing.15">
                  <p:embed/>
                </p:oleObj>
              </mc:Choice>
              <mc:Fallback>
                <p:oleObj name="Visio" r:id="rId4" imgW="2293230" imgH="1439967" progId="Visio.Drawing.15">
                  <p:embed/>
                  <p:pic>
                    <p:nvPicPr>
                      <p:cNvPr id="4" name="Object 3">
                        <a:extLst>
                          <a:ext uri="{FF2B5EF4-FFF2-40B4-BE49-F238E27FC236}">
                            <a16:creationId xmlns:a16="http://schemas.microsoft.com/office/drawing/2014/main" id="{22F07D1E-B3E0-412A-8205-441C7BF48DA6}"/>
                          </a:ext>
                        </a:extLst>
                      </p:cNvPr>
                      <p:cNvPicPr/>
                      <p:nvPr/>
                    </p:nvPicPr>
                    <p:blipFill>
                      <a:blip r:embed="rId5"/>
                      <a:stretch>
                        <a:fillRect/>
                      </a:stretch>
                    </p:blipFill>
                    <p:spPr>
                      <a:xfrm>
                        <a:off x="219075" y="2461227"/>
                        <a:ext cx="3816350" cy="2395538"/>
                      </a:xfrm>
                      <a:prstGeom prst="rect">
                        <a:avLst/>
                      </a:prstGeom>
                      <a:ln>
                        <a:noFill/>
                      </a:ln>
                    </p:spPr>
                  </p:pic>
                </p:oleObj>
              </mc:Fallback>
            </mc:AlternateContent>
          </a:graphicData>
        </a:graphic>
      </p:graphicFrame>
      <p:sp>
        <p:nvSpPr>
          <p:cNvPr id="21" name="TextBox 20">
            <a:extLst>
              <a:ext uri="{FF2B5EF4-FFF2-40B4-BE49-F238E27FC236}">
                <a16:creationId xmlns:a16="http://schemas.microsoft.com/office/drawing/2014/main" id="{8AEEFBFF-41E5-4CD9-83E8-FD37FCB11A0D}"/>
              </a:ext>
            </a:extLst>
          </p:cNvPr>
          <p:cNvSpPr txBox="1"/>
          <p:nvPr/>
        </p:nvSpPr>
        <p:spPr>
          <a:xfrm>
            <a:off x="450769" y="1406976"/>
            <a:ext cx="3352961" cy="830997"/>
          </a:xfrm>
          <a:prstGeom prst="rect">
            <a:avLst/>
          </a:prstGeom>
          <a:solidFill>
            <a:schemeClr val="tx2">
              <a:lumMod val="20000"/>
              <a:lumOff val="80000"/>
            </a:schemeClr>
          </a:solidFill>
        </p:spPr>
        <p:txBody>
          <a:bodyPr wrap="square" rtlCol="0">
            <a:spAutoFit/>
          </a:bodyPr>
          <a:lstStyle>
            <a:defPPr>
              <a:defRPr lang="zh-CN"/>
            </a:defPPr>
            <a:lvl1pPr>
              <a:defRPr sz="2400" b="1" i="1"/>
            </a:lvl1pPr>
          </a:lstStyle>
          <a:p>
            <a:pPr algn="ctr"/>
            <a:r>
              <a:rPr lang="en-US" altLang="zh-CN" dirty="0"/>
              <a:t>Conventional </a:t>
            </a:r>
            <a:br>
              <a:rPr lang="en-US" altLang="zh-CN" dirty="0"/>
            </a:br>
            <a:r>
              <a:rPr lang="en-US" altLang="zh-CN" b="0" dirty="0"/>
              <a:t>(through normal access)</a:t>
            </a:r>
            <a:endParaRPr lang="zh-CN" altLang="en-US" b="0" dirty="0"/>
          </a:p>
        </p:txBody>
      </p:sp>
      <p:graphicFrame>
        <p:nvGraphicFramePr>
          <p:cNvPr id="22" name="Object 21">
            <a:extLst>
              <a:ext uri="{FF2B5EF4-FFF2-40B4-BE49-F238E27FC236}">
                <a16:creationId xmlns:a16="http://schemas.microsoft.com/office/drawing/2014/main" id="{1A10C357-4DEC-48CD-A1D7-71B1ACEE888C}"/>
              </a:ext>
            </a:extLst>
          </p:cNvPr>
          <p:cNvGraphicFramePr>
            <a:graphicFrameLocks noChangeAspect="1"/>
          </p:cNvGraphicFramePr>
          <p:nvPr>
            <p:extLst>
              <p:ext uri="{D42A27DB-BD31-4B8C-83A1-F6EECF244321}">
                <p14:modId xmlns:p14="http://schemas.microsoft.com/office/powerpoint/2010/main" val="3968815335"/>
              </p:ext>
            </p:extLst>
          </p:nvPr>
        </p:nvGraphicFramePr>
        <p:xfrm>
          <a:off x="4340504" y="2452546"/>
          <a:ext cx="7419371" cy="2420474"/>
        </p:xfrm>
        <a:graphic>
          <a:graphicData uri="http://schemas.openxmlformats.org/presentationml/2006/ole">
            <mc:AlternateContent xmlns:mc="http://schemas.openxmlformats.org/markup-compatibility/2006">
              <mc:Choice xmlns:v="urn:schemas-microsoft-com:vml" Requires="v">
                <p:oleObj spid="_x0000_s233447" name="Visio" r:id="rId6" imgW="4480560" imgH="1462993" progId="Visio.Drawing.15">
                  <p:embed/>
                </p:oleObj>
              </mc:Choice>
              <mc:Fallback>
                <p:oleObj name="Visio" r:id="rId6" imgW="4480560" imgH="1462993" progId="Visio.Drawing.15">
                  <p:embed/>
                  <p:pic>
                    <p:nvPicPr>
                      <p:cNvPr id="7" name="Object 6">
                        <a:extLst>
                          <a:ext uri="{FF2B5EF4-FFF2-40B4-BE49-F238E27FC236}">
                            <a16:creationId xmlns:a16="http://schemas.microsoft.com/office/drawing/2014/main" id="{B390E83A-2CB6-4E83-AEB4-E7A629F33AAE}"/>
                          </a:ext>
                        </a:extLst>
                      </p:cNvPr>
                      <p:cNvPicPr/>
                      <p:nvPr/>
                    </p:nvPicPr>
                    <p:blipFill>
                      <a:blip r:embed="rId7"/>
                      <a:stretch>
                        <a:fillRect/>
                      </a:stretch>
                    </p:blipFill>
                    <p:spPr>
                      <a:xfrm>
                        <a:off x="4340504" y="2452546"/>
                        <a:ext cx="7419371" cy="2420474"/>
                      </a:xfrm>
                      <a:prstGeom prst="rect">
                        <a:avLst/>
                      </a:prstGeom>
                      <a:ln>
                        <a:noFill/>
                      </a:ln>
                    </p:spPr>
                  </p:pic>
                </p:oleObj>
              </mc:Fallback>
            </mc:AlternateContent>
          </a:graphicData>
        </a:graphic>
      </p:graphicFrame>
      <p:sp>
        <p:nvSpPr>
          <p:cNvPr id="23" name="TextBox 22">
            <a:extLst>
              <a:ext uri="{FF2B5EF4-FFF2-40B4-BE49-F238E27FC236}">
                <a16:creationId xmlns:a16="http://schemas.microsoft.com/office/drawing/2014/main" id="{1BD4FCB2-A109-426F-AC66-FF6CEDAB5C66}"/>
              </a:ext>
            </a:extLst>
          </p:cNvPr>
          <p:cNvSpPr txBox="1"/>
          <p:nvPr/>
        </p:nvSpPr>
        <p:spPr>
          <a:xfrm>
            <a:off x="6075587" y="1387850"/>
            <a:ext cx="3837367" cy="830997"/>
          </a:xfrm>
          <a:prstGeom prst="rect">
            <a:avLst/>
          </a:prstGeom>
          <a:solidFill>
            <a:schemeClr val="tx2">
              <a:lumMod val="20000"/>
              <a:lumOff val="80000"/>
            </a:schemeClr>
          </a:solidFill>
        </p:spPr>
        <p:txBody>
          <a:bodyPr wrap="square" rtlCol="0">
            <a:spAutoFit/>
          </a:bodyPr>
          <a:lstStyle>
            <a:defPPr>
              <a:defRPr lang="zh-CN"/>
            </a:defPPr>
            <a:lvl1pPr algn="ctr">
              <a:defRPr sz="2400" b="1" i="1"/>
            </a:lvl1pPr>
          </a:lstStyle>
          <a:p>
            <a:r>
              <a:rPr lang="en-US" altLang="zh-CN" dirty="0"/>
              <a:t>Bandwidth-decoupled Data Transfer</a:t>
            </a:r>
            <a:endParaRPr lang="zh-CN" altLang="en-US" dirty="0"/>
          </a:p>
        </p:txBody>
      </p:sp>
      <p:sp>
        <p:nvSpPr>
          <p:cNvPr id="24" name="TextBox 23">
            <a:extLst>
              <a:ext uri="{FF2B5EF4-FFF2-40B4-BE49-F238E27FC236}">
                <a16:creationId xmlns:a16="http://schemas.microsoft.com/office/drawing/2014/main" id="{C5A224E8-12A4-4C01-9E02-8A1D9C8CC752}"/>
              </a:ext>
            </a:extLst>
          </p:cNvPr>
          <p:cNvSpPr txBox="1"/>
          <p:nvPr/>
        </p:nvSpPr>
        <p:spPr>
          <a:xfrm>
            <a:off x="4699321" y="4975032"/>
            <a:ext cx="3109754" cy="892552"/>
          </a:xfrm>
          <a:prstGeom prst="rect">
            <a:avLst/>
          </a:prstGeom>
          <a:noFill/>
          <a:ln>
            <a:solidFill>
              <a:schemeClr val="tx1"/>
            </a:solidFill>
          </a:ln>
        </p:spPr>
        <p:txBody>
          <a:bodyPr wrap="square" rtlCol="0">
            <a:spAutoFit/>
          </a:bodyPr>
          <a:lstStyle>
            <a:defPPr>
              <a:defRPr lang="zh-CN"/>
            </a:defPPr>
            <a:lvl1pPr algn="ctr">
              <a:defRPr sz="2400" i="1"/>
            </a:lvl1pPr>
          </a:lstStyle>
          <a:p>
            <a:r>
              <a:rPr lang="en-US" altLang="zh-CN" sz="2800" b="1" dirty="0">
                <a:solidFill>
                  <a:srgbClr val="C00000"/>
                </a:solidFill>
              </a:rPr>
              <a:t>External</a:t>
            </a:r>
            <a:r>
              <a:rPr lang="en-US" altLang="zh-CN" b="1" dirty="0"/>
              <a:t> only</a:t>
            </a:r>
          </a:p>
          <a:p>
            <a:r>
              <a:rPr lang="en-US" altLang="zh-CN" i="0" dirty="0"/>
              <a:t>Host &lt;-&gt;PIM Buffer</a:t>
            </a:r>
            <a:endParaRPr lang="zh-CN" altLang="en-US" i="0" dirty="0"/>
          </a:p>
        </p:txBody>
      </p:sp>
      <p:sp>
        <p:nvSpPr>
          <p:cNvPr id="25" name="TextBox 24">
            <a:extLst>
              <a:ext uri="{FF2B5EF4-FFF2-40B4-BE49-F238E27FC236}">
                <a16:creationId xmlns:a16="http://schemas.microsoft.com/office/drawing/2014/main" id="{7DB45336-33E9-432E-AD5B-76A8C267B250}"/>
              </a:ext>
            </a:extLst>
          </p:cNvPr>
          <p:cNvSpPr txBox="1"/>
          <p:nvPr/>
        </p:nvSpPr>
        <p:spPr>
          <a:xfrm>
            <a:off x="450769" y="4994157"/>
            <a:ext cx="3109753" cy="892552"/>
          </a:xfrm>
          <a:prstGeom prst="rect">
            <a:avLst/>
          </a:prstGeom>
          <a:noFill/>
          <a:ln>
            <a:solidFill>
              <a:schemeClr val="tx1"/>
            </a:solidFill>
          </a:ln>
        </p:spPr>
        <p:txBody>
          <a:bodyPr wrap="square" rtlCol="0">
            <a:spAutoFit/>
          </a:bodyPr>
          <a:lstStyle/>
          <a:p>
            <a:pPr algn="ctr"/>
            <a:r>
              <a:rPr lang="en-US" altLang="zh-CN" sz="2400" b="1" i="1" dirty="0"/>
              <a:t>Occupy </a:t>
            </a:r>
            <a:r>
              <a:rPr lang="en-US" altLang="zh-CN" sz="2800" b="1" i="1" dirty="0">
                <a:solidFill>
                  <a:srgbClr val="C00000"/>
                </a:solidFill>
              </a:rPr>
              <a:t>both</a:t>
            </a:r>
            <a:r>
              <a:rPr lang="en-US" altLang="zh-CN" sz="2400" b="1" i="1" dirty="0"/>
              <a:t> external &amp; internal</a:t>
            </a:r>
            <a:endParaRPr lang="zh-CN" altLang="en-US" sz="2400" b="1" i="1" dirty="0"/>
          </a:p>
        </p:txBody>
      </p:sp>
      <p:sp>
        <p:nvSpPr>
          <p:cNvPr id="26" name="TextBox 25">
            <a:extLst>
              <a:ext uri="{FF2B5EF4-FFF2-40B4-BE49-F238E27FC236}">
                <a16:creationId xmlns:a16="http://schemas.microsoft.com/office/drawing/2014/main" id="{10C72BCE-8E19-4866-8C52-98E9E6F878E5}"/>
              </a:ext>
            </a:extLst>
          </p:cNvPr>
          <p:cNvSpPr txBox="1"/>
          <p:nvPr/>
        </p:nvSpPr>
        <p:spPr>
          <a:xfrm>
            <a:off x="8358077" y="4975032"/>
            <a:ext cx="3109754" cy="892552"/>
          </a:xfrm>
          <a:prstGeom prst="rect">
            <a:avLst/>
          </a:prstGeom>
          <a:noFill/>
          <a:ln>
            <a:solidFill>
              <a:schemeClr val="tx1"/>
            </a:solidFill>
          </a:ln>
        </p:spPr>
        <p:txBody>
          <a:bodyPr wrap="square" rtlCol="0">
            <a:spAutoFit/>
          </a:bodyPr>
          <a:lstStyle>
            <a:defPPr>
              <a:defRPr lang="zh-CN"/>
            </a:defPPr>
            <a:lvl1pPr algn="ctr">
              <a:defRPr sz="2400" i="1"/>
            </a:lvl1pPr>
          </a:lstStyle>
          <a:p>
            <a:r>
              <a:rPr lang="en-US" altLang="zh-CN" sz="2800" b="1" dirty="0">
                <a:solidFill>
                  <a:srgbClr val="C00000"/>
                </a:solidFill>
              </a:rPr>
              <a:t>Internal</a:t>
            </a:r>
            <a:r>
              <a:rPr lang="en-US" altLang="zh-CN" b="1" dirty="0"/>
              <a:t> only</a:t>
            </a:r>
          </a:p>
          <a:p>
            <a:r>
              <a:rPr lang="en-US" altLang="zh-CN" i="0" dirty="0"/>
              <a:t>PIM Buffer&lt;-&gt; Bank</a:t>
            </a:r>
            <a:endParaRPr lang="zh-CN" altLang="en-US" i="0" dirty="0"/>
          </a:p>
        </p:txBody>
      </p:sp>
      <p:cxnSp>
        <p:nvCxnSpPr>
          <p:cNvPr id="27" name="Straight Connector 26">
            <a:extLst>
              <a:ext uri="{FF2B5EF4-FFF2-40B4-BE49-F238E27FC236}">
                <a16:creationId xmlns:a16="http://schemas.microsoft.com/office/drawing/2014/main" id="{0B6F60CD-53C7-4BEB-92C0-1BA1523E5F3E}"/>
              </a:ext>
            </a:extLst>
          </p:cNvPr>
          <p:cNvCxnSpPr/>
          <p:nvPr/>
        </p:nvCxnSpPr>
        <p:spPr>
          <a:xfrm>
            <a:off x="4159624" y="1319721"/>
            <a:ext cx="0" cy="4939553"/>
          </a:xfrm>
          <a:prstGeom prst="line">
            <a:avLst/>
          </a:prstGeom>
          <a:ln w="762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Arrow: Right 27">
            <a:extLst>
              <a:ext uri="{FF2B5EF4-FFF2-40B4-BE49-F238E27FC236}">
                <a16:creationId xmlns:a16="http://schemas.microsoft.com/office/drawing/2014/main" id="{80A7DC83-4A35-4F36-B18A-0964A85D6238}"/>
              </a:ext>
            </a:extLst>
          </p:cNvPr>
          <p:cNvSpPr/>
          <p:nvPr/>
        </p:nvSpPr>
        <p:spPr>
          <a:xfrm>
            <a:off x="4035425" y="1616918"/>
            <a:ext cx="532436" cy="426103"/>
          </a:xfrm>
          <a:prstGeom prst="rightArrow">
            <a:avLst/>
          </a:prstGeom>
          <a:solidFill>
            <a:schemeClr val="tx2">
              <a:lumMod val="60000"/>
              <a:lumOff val="40000"/>
            </a:schemeClr>
          </a:solidFill>
          <a:ln w="12700" cap="flat" cmpd="sng" algn="ctr">
            <a:noFill/>
            <a:prstDash val="solid"/>
            <a:miter lim="800000"/>
          </a:ln>
          <a:effectLst/>
        </p:spPr>
        <p:txBody>
          <a:bodyPr rtlCol="0" anchor="ctr"/>
          <a:lstStyle/>
          <a:p>
            <a:pPr algn="just"/>
            <a:endParaRPr lang="zh-CN" altLang="en-US" dirty="0"/>
          </a:p>
        </p:txBody>
      </p:sp>
      <p:sp>
        <p:nvSpPr>
          <p:cNvPr id="29" name="TextBox 28">
            <a:extLst>
              <a:ext uri="{FF2B5EF4-FFF2-40B4-BE49-F238E27FC236}">
                <a16:creationId xmlns:a16="http://schemas.microsoft.com/office/drawing/2014/main" id="{0921E357-E3B1-46A5-B204-97E43EE82CB0}"/>
              </a:ext>
            </a:extLst>
          </p:cNvPr>
          <p:cNvSpPr txBox="1"/>
          <p:nvPr/>
        </p:nvSpPr>
        <p:spPr>
          <a:xfrm>
            <a:off x="81279" y="756044"/>
            <a:ext cx="11973838" cy="461665"/>
          </a:xfrm>
          <a:prstGeom prst="rect">
            <a:avLst/>
          </a:prstGeom>
          <a:solidFill>
            <a:schemeClr val="tx2">
              <a:lumMod val="20000"/>
              <a:lumOff val="80000"/>
            </a:schemeClr>
          </a:solidFill>
          <a:ln>
            <a:solidFill>
              <a:srgbClr val="C00000"/>
            </a:solidFill>
          </a:ln>
        </p:spPr>
        <p:txBody>
          <a:bodyPr wrap="square">
            <a:spAutoFit/>
          </a:bodyPr>
          <a:lstStyle>
            <a:defPPr>
              <a:defRPr lang="zh-CN"/>
            </a:defPPr>
            <a:lvl1pPr algn="ctr">
              <a:defRPr sz="2400" b="1" i="1">
                <a:solidFill>
                  <a:srgbClr val="C00000"/>
                </a:solidFill>
              </a:defRPr>
            </a:lvl1pPr>
          </a:lstStyle>
          <a:p>
            <a:r>
              <a:rPr lang="en-US" altLang="zh-CN" dirty="0">
                <a:solidFill>
                  <a:srgbClr val="00B050"/>
                </a:solidFill>
              </a:rPr>
              <a:t>Solution</a:t>
            </a:r>
            <a:r>
              <a:rPr lang="en-US" altLang="zh-CN" i="0" dirty="0">
                <a:solidFill>
                  <a:schemeClr val="tx1"/>
                </a:solidFill>
              </a:rPr>
              <a:t>:   Decouple internal (bank) &amp; external (bus) bandwidth occupation</a:t>
            </a:r>
            <a:endParaRPr lang="zh-CN" altLang="en-US" dirty="0"/>
          </a:p>
        </p:txBody>
      </p:sp>
      <p:sp>
        <p:nvSpPr>
          <p:cNvPr id="30" name="Rectangle 29">
            <a:extLst>
              <a:ext uri="{FF2B5EF4-FFF2-40B4-BE49-F238E27FC236}">
                <a16:creationId xmlns:a16="http://schemas.microsoft.com/office/drawing/2014/main" id="{B44A36E5-58FE-4CB5-B262-CD9A1081F5D4}"/>
              </a:ext>
            </a:extLst>
          </p:cNvPr>
          <p:cNvSpPr/>
          <p:nvPr/>
        </p:nvSpPr>
        <p:spPr>
          <a:xfrm>
            <a:off x="0" y="700106"/>
            <a:ext cx="12192000" cy="5509711"/>
          </a:xfrm>
          <a:prstGeom prst="rect">
            <a:avLst/>
          </a:prstGeom>
          <a:solidFill>
            <a:srgbClr val="F6F6F6">
              <a:alpha val="85098"/>
            </a:srgbClr>
          </a:solidFill>
          <a:ln w="12700" cap="flat" cmpd="sng" algn="ctr">
            <a:noFill/>
            <a:prstDash val="solid"/>
            <a:miter lim="800000"/>
          </a:ln>
          <a:effectLst/>
        </p:spPr>
        <p:txBody>
          <a:bodyPr rtlCol="0" anchor="ctr"/>
          <a:lstStyle/>
          <a:p>
            <a:pPr algn="just"/>
            <a:endParaRPr lang="zh-CN" altLang="en-US" dirty="0"/>
          </a:p>
        </p:txBody>
      </p:sp>
      <p:sp>
        <p:nvSpPr>
          <p:cNvPr id="31" name="TextBox 30">
            <a:extLst>
              <a:ext uri="{FF2B5EF4-FFF2-40B4-BE49-F238E27FC236}">
                <a16:creationId xmlns:a16="http://schemas.microsoft.com/office/drawing/2014/main" id="{C86EF9D5-79D0-4C38-A780-F0F46860A6DF}"/>
              </a:ext>
            </a:extLst>
          </p:cNvPr>
          <p:cNvSpPr txBox="1"/>
          <p:nvPr/>
        </p:nvSpPr>
        <p:spPr>
          <a:xfrm>
            <a:off x="401816" y="2982202"/>
            <a:ext cx="11388368" cy="954107"/>
          </a:xfrm>
          <a:prstGeom prst="rect">
            <a:avLst/>
          </a:prstGeom>
          <a:solidFill>
            <a:schemeClr val="tx2">
              <a:lumMod val="20000"/>
              <a:lumOff val="80000"/>
            </a:schemeClr>
          </a:solidFill>
          <a:ln>
            <a:solidFill>
              <a:srgbClr val="C00000"/>
            </a:solidFill>
          </a:ln>
        </p:spPr>
        <p:txBody>
          <a:bodyPr wrap="square" rtlCol="0">
            <a:spAutoFit/>
          </a:bodyPr>
          <a:lstStyle/>
          <a:p>
            <a:pPr algn="ctr"/>
            <a:r>
              <a:rPr lang="en-US" altLang="zh-CN" sz="2800" b="1" i="1" dirty="0"/>
              <a:t>Effect</a:t>
            </a:r>
            <a:r>
              <a:rPr lang="en-US" altLang="zh-CN" sz="2800" b="1" i="1"/>
              <a:t>: </a:t>
            </a:r>
            <a:r>
              <a:rPr lang="en-US" altLang="zh-CN" sz="2800"/>
              <a:t>Decouple </a:t>
            </a:r>
            <a:r>
              <a:rPr lang="en-US" altLang="zh-CN" sz="2800" dirty="0"/>
              <a:t>external bus traffic from internal bank traffic, </a:t>
            </a:r>
          </a:p>
          <a:p>
            <a:pPr algn="ctr"/>
            <a:r>
              <a:rPr lang="en-US" altLang="zh-CN" sz="2800" dirty="0"/>
              <a:t>enabling opportunistic scheduling</a:t>
            </a:r>
            <a:endParaRPr lang="zh-CN" altLang="en-US" sz="2800" dirty="0"/>
          </a:p>
        </p:txBody>
      </p:sp>
      <p:sp>
        <p:nvSpPr>
          <p:cNvPr id="11" name="Title 10">
            <a:extLst>
              <a:ext uri="{FF2B5EF4-FFF2-40B4-BE49-F238E27FC236}">
                <a16:creationId xmlns:a16="http://schemas.microsoft.com/office/drawing/2014/main" id="{E43BE2E4-21DD-4A7F-9487-A1CA0042CCDE}"/>
              </a:ext>
            </a:extLst>
          </p:cNvPr>
          <p:cNvSpPr>
            <a:spLocks noGrp="1"/>
          </p:cNvSpPr>
          <p:nvPr>
            <p:ph type="title"/>
          </p:nvPr>
        </p:nvSpPr>
        <p:spPr>
          <a:xfrm>
            <a:off x="360364" y="83071"/>
            <a:ext cx="10414316" cy="538838"/>
          </a:xfrm>
        </p:spPr>
        <p:txBody>
          <a:bodyPr>
            <a:normAutofit fontScale="90000"/>
          </a:bodyPr>
          <a:lstStyle/>
          <a:p>
            <a:r>
              <a:rPr lang="en-US" altLang="zh-CN" dirty="0"/>
              <a:t>Interface— 1.2</a:t>
            </a:r>
            <a:r>
              <a:rPr lang="en-US" altLang="zh-CN" b="1" dirty="0"/>
              <a:t> Bandwidth-decoupled Data Transfer (2)</a:t>
            </a:r>
            <a:endParaRPr lang="zh-CN" altLang="en-US" dirty="0"/>
          </a:p>
        </p:txBody>
      </p:sp>
    </p:spTree>
    <p:extLst>
      <p:ext uri="{BB962C8B-B14F-4D97-AF65-F5344CB8AC3E}">
        <p14:creationId xmlns:p14="http://schemas.microsoft.com/office/powerpoint/2010/main" val="1841405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2C9D4AFF-2739-49BC-881A-08A94602A41B}"/>
              </a:ext>
            </a:extLst>
          </p:cNvPr>
          <p:cNvGraphicFramePr>
            <a:graphicFrameLocks noChangeAspect="1"/>
          </p:cNvGraphicFramePr>
          <p:nvPr>
            <p:extLst>
              <p:ext uri="{D42A27DB-BD31-4B8C-83A1-F6EECF244321}">
                <p14:modId xmlns:p14="http://schemas.microsoft.com/office/powerpoint/2010/main" val="1384953168"/>
              </p:ext>
            </p:extLst>
          </p:nvPr>
        </p:nvGraphicFramePr>
        <p:xfrm>
          <a:off x="-25683" y="1684162"/>
          <a:ext cx="9312299" cy="3939398"/>
        </p:xfrm>
        <a:graphic>
          <a:graphicData uri="http://schemas.openxmlformats.org/presentationml/2006/ole">
            <mc:AlternateContent xmlns:mc="http://schemas.openxmlformats.org/markup-compatibility/2006">
              <mc:Choice xmlns:v="urn:schemas-microsoft-com:vml" Requires="v">
                <p:oleObj spid="_x0000_s180850" name="Visio" r:id="rId4" imgW="4952646" imgH="2095350" progId="Visio.Drawing.15">
                  <p:embed/>
                </p:oleObj>
              </mc:Choice>
              <mc:Fallback>
                <p:oleObj name="Visio" r:id="rId4" imgW="4952646" imgH="2095350" progId="Visio.Drawing.15">
                  <p:embed/>
                  <p:pic>
                    <p:nvPicPr>
                      <p:cNvPr id="4" name="Object 3">
                        <a:extLst>
                          <a:ext uri="{FF2B5EF4-FFF2-40B4-BE49-F238E27FC236}">
                            <a16:creationId xmlns:a16="http://schemas.microsoft.com/office/drawing/2014/main" id="{2C9D4AFF-2739-49BC-881A-08A94602A41B}"/>
                          </a:ext>
                        </a:extLst>
                      </p:cNvPr>
                      <p:cNvPicPr/>
                      <p:nvPr/>
                    </p:nvPicPr>
                    <p:blipFill>
                      <a:blip r:embed="rId5"/>
                      <a:stretch>
                        <a:fillRect/>
                      </a:stretch>
                    </p:blipFill>
                    <p:spPr>
                      <a:xfrm>
                        <a:off x="-25683" y="1684162"/>
                        <a:ext cx="9312299" cy="3939398"/>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E31E16FD-2702-4860-B019-05CF793AA7D2}"/>
              </a:ext>
            </a:extLst>
          </p:cNvPr>
          <p:cNvSpPr txBox="1"/>
          <p:nvPr/>
        </p:nvSpPr>
        <p:spPr>
          <a:xfrm>
            <a:off x="109080" y="923472"/>
            <a:ext cx="11973839" cy="461665"/>
          </a:xfrm>
          <a:prstGeom prst="rect">
            <a:avLst/>
          </a:prstGeom>
          <a:noFill/>
          <a:ln>
            <a:solidFill>
              <a:srgbClr val="C00000"/>
            </a:solidFill>
          </a:ln>
        </p:spPr>
        <p:txBody>
          <a:bodyPr wrap="square" rtlCol="0">
            <a:spAutoFit/>
          </a:bodyPr>
          <a:lstStyle>
            <a:defPPr>
              <a:defRPr lang="zh-CN"/>
            </a:defPPr>
            <a:lvl1pPr algn="ctr">
              <a:defRPr sz="2800"/>
            </a:lvl1pPr>
          </a:lstStyle>
          <a:p>
            <a:r>
              <a:rPr lang="en-US" altLang="zh-CN" sz="2400" dirty="0"/>
              <a:t>Locate CPU access idle windows, insert PIM command into the windows</a:t>
            </a:r>
          </a:p>
        </p:txBody>
      </p:sp>
      <p:sp>
        <p:nvSpPr>
          <p:cNvPr id="3" name="Slide Number Placeholder 2">
            <a:extLst>
              <a:ext uri="{FF2B5EF4-FFF2-40B4-BE49-F238E27FC236}">
                <a16:creationId xmlns:a16="http://schemas.microsoft.com/office/drawing/2014/main" id="{10D06E57-A162-49EE-B2D9-22665169A45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54</a:t>
            </a:fld>
            <a:endParaRPr lang="zh-CN" altLang="en-US"/>
          </a:p>
        </p:txBody>
      </p:sp>
      <p:sp>
        <p:nvSpPr>
          <p:cNvPr id="6" name="Title 5">
            <a:extLst>
              <a:ext uri="{FF2B5EF4-FFF2-40B4-BE49-F238E27FC236}">
                <a16:creationId xmlns:a16="http://schemas.microsoft.com/office/drawing/2014/main" id="{0188019A-09CD-4897-B57C-62EA32CE1CD8}"/>
              </a:ext>
            </a:extLst>
          </p:cNvPr>
          <p:cNvSpPr>
            <a:spLocks noGrp="1"/>
          </p:cNvSpPr>
          <p:nvPr>
            <p:ph type="title"/>
          </p:nvPr>
        </p:nvSpPr>
        <p:spPr>
          <a:xfrm>
            <a:off x="360364" y="83071"/>
            <a:ext cx="9286556" cy="538838"/>
          </a:xfrm>
        </p:spPr>
        <p:txBody>
          <a:bodyPr>
            <a:normAutofit fontScale="90000"/>
          </a:bodyPr>
          <a:lstStyle/>
          <a:p>
            <a:r>
              <a:rPr lang="en-US" altLang="zh-CN" b="1" dirty="0"/>
              <a:t>2 Idleness-aware Memory Scheduling (1)</a:t>
            </a:r>
            <a:endParaRPr lang="zh-CN" altLang="en-US" dirty="0"/>
          </a:p>
        </p:txBody>
      </p:sp>
    </p:spTree>
    <p:extLst>
      <p:ext uri="{BB962C8B-B14F-4D97-AF65-F5344CB8AC3E}">
        <p14:creationId xmlns:p14="http://schemas.microsoft.com/office/powerpoint/2010/main" val="19970258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2C9D4AFF-2739-49BC-881A-08A94602A41B}"/>
              </a:ext>
            </a:extLst>
          </p:cNvPr>
          <p:cNvGraphicFramePr>
            <a:graphicFrameLocks noChangeAspect="1"/>
          </p:cNvGraphicFramePr>
          <p:nvPr/>
        </p:nvGraphicFramePr>
        <p:xfrm>
          <a:off x="-25683" y="1684162"/>
          <a:ext cx="9312299" cy="3939398"/>
        </p:xfrm>
        <a:graphic>
          <a:graphicData uri="http://schemas.openxmlformats.org/presentationml/2006/ole">
            <mc:AlternateContent xmlns:mc="http://schemas.openxmlformats.org/markup-compatibility/2006">
              <mc:Choice xmlns:v="urn:schemas-microsoft-com:vml" Requires="v">
                <p:oleObj spid="_x0000_s349448" name="Visio" r:id="rId4" imgW="4952646" imgH="2095350" progId="Visio.Drawing.15">
                  <p:embed/>
                </p:oleObj>
              </mc:Choice>
              <mc:Fallback>
                <p:oleObj name="Visio" r:id="rId4" imgW="4952646" imgH="2095350" progId="Visio.Drawing.15">
                  <p:embed/>
                  <p:pic>
                    <p:nvPicPr>
                      <p:cNvPr id="4" name="Object 3">
                        <a:extLst>
                          <a:ext uri="{FF2B5EF4-FFF2-40B4-BE49-F238E27FC236}">
                            <a16:creationId xmlns:a16="http://schemas.microsoft.com/office/drawing/2014/main" id="{2C9D4AFF-2739-49BC-881A-08A94602A41B}"/>
                          </a:ext>
                        </a:extLst>
                      </p:cNvPr>
                      <p:cNvPicPr/>
                      <p:nvPr/>
                    </p:nvPicPr>
                    <p:blipFill>
                      <a:blip r:embed="rId5"/>
                      <a:stretch>
                        <a:fillRect/>
                      </a:stretch>
                    </p:blipFill>
                    <p:spPr>
                      <a:xfrm>
                        <a:off x="-25683" y="1684162"/>
                        <a:ext cx="9312299" cy="3939398"/>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E31E16FD-2702-4860-B019-05CF793AA7D2}"/>
              </a:ext>
            </a:extLst>
          </p:cNvPr>
          <p:cNvSpPr txBox="1"/>
          <p:nvPr/>
        </p:nvSpPr>
        <p:spPr>
          <a:xfrm>
            <a:off x="109080" y="923472"/>
            <a:ext cx="11973839" cy="461665"/>
          </a:xfrm>
          <a:prstGeom prst="rect">
            <a:avLst/>
          </a:prstGeom>
          <a:noFill/>
          <a:ln>
            <a:solidFill>
              <a:srgbClr val="C00000"/>
            </a:solidFill>
          </a:ln>
        </p:spPr>
        <p:txBody>
          <a:bodyPr wrap="square" rtlCol="0">
            <a:spAutoFit/>
          </a:bodyPr>
          <a:lstStyle>
            <a:defPPr>
              <a:defRPr lang="zh-CN"/>
            </a:defPPr>
            <a:lvl1pPr algn="ctr">
              <a:defRPr sz="2800"/>
            </a:lvl1pPr>
          </a:lstStyle>
          <a:p>
            <a:r>
              <a:rPr lang="en-US" altLang="zh-CN" sz="2400" dirty="0"/>
              <a:t>Locate CPU access idle windows, insert PIM command into the windows</a:t>
            </a:r>
          </a:p>
        </p:txBody>
      </p:sp>
      <p:sp>
        <p:nvSpPr>
          <p:cNvPr id="3" name="Slide Number Placeholder 2">
            <a:extLst>
              <a:ext uri="{FF2B5EF4-FFF2-40B4-BE49-F238E27FC236}">
                <a16:creationId xmlns:a16="http://schemas.microsoft.com/office/drawing/2014/main" id="{10D06E57-A162-49EE-B2D9-22665169A45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55</a:t>
            </a:fld>
            <a:endParaRPr lang="zh-CN" altLang="en-US"/>
          </a:p>
        </p:txBody>
      </p:sp>
      <p:sp>
        <p:nvSpPr>
          <p:cNvPr id="6" name="Rectangle 5">
            <a:extLst>
              <a:ext uri="{FF2B5EF4-FFF2-40B4-BE49-F238E27FC236}">
                <a16:creationId xmlns:a16="http://schemas.microsoft.com/office/drawing/2014/main" id="{23FDC14C-993C-4840-85D4-756EA7C2434C}"/>
              </a:ext>
            </a:extLst>
          </p:cNvPr>
          <p:cNvSpPr/>
          <p:nvPr/>
        </p:nvSpPr>
        <p:spPr>
          <a:xfrm>
            <a:off x="0" y="711436"/>
            <a:ext cx="12192000" cy="5560718"/>
          </a:xfrm>
          <a:prstGeom prst="rect">
            <a:avLst/>
          </a:prstGeom>
          <a:solidFill>
            <a:srgbClr val="F6F6F6">
              <a:alpha val="69804"/>
            </a:srgbClr>
          </a:solidFill>
          <a:ln w="12700" cap="flat" cmpd="sng" algn="ctr">
            <a:noFill/>
            <a:prstDash val="solid"/>
            <a:miter lim="800000"/>
          </a:ln>
          <a:effectLst/>
        </p:spPr>
        <p:txBody>
          <a:bodyPr rtlCol="0" anchor="ctr"/>
          <a:lstStyle/>
          <a:p>
            <a:pPr algn="just"/>
            <a:endParaRPr lang="zh-CN" altLang="en-US" dirty="0"/>
          </a:p>
        </p:txBody>
      </p:sp>
      <p:graphicFrame>
        <p:nvGraphicFramePr>
          <p:cNvPr id="7" name="Object 6">
            <a:extLst>
              <a:ext uri="{FF2B5EF4-FFF2-40B4-BE49-F238E27FC236}">
                <a16:creationId xmlns:a16="http://schemas.microsoft.com/office/drawing/2014/main" id="{041E8AC5-CA42-45C1-B858-6788E0DD2813}"/>
              </a:ext>
            </a:extLst>
          </p:cNvPr>
          <p:cNvGraphicFramePr>
            <a:graphicFrameLocks noChangeAspect="1"/>
          </p:cNvGraphicFramePr>
          <p:nvPr>
            <p:extLst>
              <p:ext uri="{D42A27DB-BD31-4B8C-83A1-F6EECF244321}">
                <p14:modId xmlns:p14="http://schemas.microsoft.com/office/powerpoint/2010/main" val="3941460284"/>
              </p:ext>
            </p:extLst>
          </p:nvPr>
        </p:nvGraphicFramePr>
        <p:xfrm>
          <a:off x="-25684" y="1684162"/>
          <a:ext cx="9312299" cy="3939398"/>
        </p:xfrm>
        <a:graphic>
          <a:graphicData uri="http://schemas.openxmlformats.org/presentationml/2006/ole">
            <mc:AlternateContent xmlns:mc="http://schemas.openxmlformats.org/markup-compatibility/2006">
              <mc:Choice xmlns:v="urn:schemas-microsoft-com:vml" Requires="v">
                <p:oleObj spid="_x0000_s349449" name="Visio" r:id="rId6" imgW="4952646" imgH="2095350" progId="Visio.Drawing.15">
                  <p:embed/>
                </p:oleObj>
              </mc:Choice>
              <mc:Fallback>
                <p:oleObj name="Visio" r:id="rId6" imgW="4952646" imgH="2095350" progId="Visio.Drawing.15">
                  <p:embed/>
                  <p:pic>
                    <p:nvPicPr>
                      <p:cNvPr id="4" name="Object 3">
                        <a:extLst>
                          <a:ext uri="{FF2B5EF4-FFF2-40B4-BE49-F238E27FC236}">
                            <a16:creationId xmlns:a16="http://schemas.microsoft.com/office/drawing/2014/main" id="{2C9D4AFF-2739-49BC-881A-08A94602A41B}"/>
                          </a:ext>
                        </a:extLst>
                      </p:cNvPr>
                      <p:cNvPicPr/>
                      <p:nvPr/>
                    </p:nvPicPr>
                    <p:blipFill>
                      <a:blip r:embed="rId7"/>
                      <a:stretch>
                        <a:fillRect/>
                      </a:stretch>
                    </p:blipFill>
                    <p:spPr>
                      <a:xfrm>
                        <a:off x="-25684" y="1684162"/>
                        <a:ext cx="9312299" cy="3939398"/>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F2A74C27-F6C2-4205-8ACA-D79AFF93637B}"/>
              </a:ext>
            </a:extLst>
          </p:cNvPr>
          <p:cNvSpPr txBox="1"/>
          <p:nvPr/>
        </p:nvSpPr>
        <p:spPr>
          <a:xfrm>
            <a:off x="5553393" y="5569819"/>
            <a:ext cx="3758905" cy="830997"/>
          </a:xfrm>
          <a:prstGeom prst="rect">
            <a:avLst/>
          </a:prstGeom>
          <a:solidFill>
            <a:srgbClr val="F6F6F6"/>
          </a:solidFill>
          <a:ln w="38100">
            <a:solidFill>
              <a:srgbClr val="C00000"/>
            </a:solidFill>
          </a:ln>
          <a:effectLst>
            <a:outerShdw blurRad="50800" dist="38100" dir="2700000" algn="tl" rotWithShape="0">
              <a:prstClr val="black">
                <a:alpha val="40000"/>
              </a:prstClr>
            </a:outerShdw>
          </a:effectLst>
        </p:spPr>
        <p:txBody>
          <a:bodyPr wrap="square" rtlCol="0">
            <a:spAutoFit/>
          </a:bodyPr>
          <a:lstStyle>
            <a:defPPr>
              <a:defRPr lang="zh-CN"/>
            </a:defPPr>
            <a:lvl1pPr>
              <a:defRPr sz="2400" b="1"/>
            </a:lvl1pPr>
          </a:lstStyle>
          <a:p>
            <a:r>
              <a:rPr lang="en-US" altLang="zh-CN" dirty="0"/>
              <a:t>IWE: </a:t>
            </a:r>
            <a:r>
              <a:rPr lang="en-US" altLang="zh-CN" b="0" dirty="0"/>
              <a:t>Analysis Mem Queue, estimate idle windows</a:t>
            </a:r>
          </a:p>
        </p:txBody>
      </p:sp>
      <p:cxnSp>
        <p:nvCxnSpPr>
          <p:cNvPr id="9" name="Straight Connector 8">
            <a:extLst>
              <a:ext uri="{FF2B5EF4-FFF2-40B4-BE49-F238E27FC236}">
                <a16:creationId xmlns:a16="http://schemas.microsoft.com/office/drawing/2014/main" id="{82134D84-64D4-4402-9876-BA1D3A7DDEAF}"/>
              </a:ext>
            </a:extLst>
          </p:cNvPr>
          <p:cNvCxnSpPr>
            <a:cxnSpLocks/>
            <a:endCxn id="8" idx="1"/>
          </p:cNvCxnSpPr>
          <p:nvPr/>
        </p:nvCxnSpPr>
        <p:spPr>
          <a:xfrm>
            <a:off x="4450080" y="3962400"/>
            <a:ext cx="1103313" cy="202291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D0EDCDDC-0B1A-49CB-89D3-AB21493BFEA5}"/>
              </a:ext>
            </a:extLst>
          </p:cNvPr>
          <p:cNvSpPr>
            <a:spLocks noGrp="1"/>
          </p:cNvSpPr>
          <p:nvPr>
            <p:ph type="title"/>
          </p:nvPr>
        </p:nvSpPr>
        <p:spPr>
          <a:xfrm>
            <a:off x="360364" y="83071"/>
            <a:ext cx="7884476" cy="538838"/>
          </a:xfrm>
        </p:spPr>
        <p:txBody>
          <a:bodyPr>
            <a:normAutofit fontScale="90000"/>
          </a:bodyPr>
          <a:lstStyle/>
          <a:p>
            <a:r>
              <a:rPr lang="en-US" altLang="zh-CN" b="1" dirty="0"/>
              <a:t>2 Idleness-aware Memory Scheduling (1)</a:t>
            </a:r>
            <a:endParaRPr lang="zh-CN" altLang="en-US" dirty="0"/>
          </a:p>
        </p:txBody>
      </p:sp>
    </p:spTree>
    <p:extLst>
      <p:ext uri="{BB962C8B-B14F-4D97-AF65-F5344CB8AC3E}">
        <p14:creationId xmlns:p14="http://schemas.microsoft.com/office/powerpoint/2010/main" val="19331690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D06E57-A162-49EE-B2D9-22665169A45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56</a:t>
            </a:fld>
            <a:endParaRPr lang="zh-CN" altLang="en-US"/>
          </a:p>
        </p:txBody>
      </p:sp>
      <p:sp>
        <p:nvSpPr>
          <p:cNvPr id="11" name="Title 10">
            <a:extLst>
              <a:ext uri="{FF2B5EF4-FFF2-40B4-BE49-F238E27FC236}">
                <a16:creationId xmlns:a16="http://schemas.microsoft.com/office/drawing/2014/main" id="{D0EDCDDC-0B1A-49CB-89D3-AB21493BFEA5}"/>
              </a:ext>
            </a:extLst>
          </p:cNvPr>
          <p:cNvSpPr>
            <a:spLocks noGrp="1"/>
          </p:cNvSpPr>
          <p:nvPr>
            <p:ph type="title"/>
          </p:nvPr>
        </p:nvSpPr>
        <p:spPr/>
        <p:txBody>
          <a:bodyPr>
            <a:normAutofit fontScale="90000"/>
          </a:bodyPr>
          <a:lstStyle/>
          <a:p>
            <a:r>
              <a:rPr lang="en-US" altLang="zh-CN" b="1" dirty="0"/>
              <a:t>Idle Window Estimator (IWE)</a:t>
            </a:r>
            <a:endParaRPr lang="zh-CN" altLang="en-US" dirty="0"/>
          </a:p>
        </p:txBody>
      </p:sp>
      <p:graphicFrame>
        <p:nvGraphicFramePr>
          <p:cNvPr id="13" name="Object 12">
            <a:extLst>
              <a:ext uri="{FF2B5EF4-FFF2-40B4-BE49-F238E27FC236}">
                <a16:creationId xmlns:a16="http://schemas.microsoft.com/office/drawing/2014/main" id="{78110071-BE83-4496-AD32-723B7A07A09C}"/>
              </a:ext>
            </a:extLst>
          </p:cNvPr>
          <p:cNvGraphicFramePr>
            <a:graphicFrameLocks noChangeAspect="1"/>
          </p:cNvGraphicFramePr>
          <p:nvPr>
            <p:extLst>
              <p:ext uri="{D42A27DB-BD31-4B8C-83A1-F6EECF244321}">
                <p14:modId xmlns:p14="http://schemas.microsoft.com/office/powerpoint/2010/main" val="1065674834"/>
              </p:ext>
            </p:extLst>
          </p:nvPr>
        </p:nvGraphicFramePr>
        <p:xfrm>
          <a:off x="360363" y="814070"/>
          <a:ext cx="10594789" cy="6257290"/>
        </p:xfrm>
        <a:graphic>
          <a:graphicData uri="http://schemas.openxmlformats.org/presentationml/2006/ole">
            <mc:AlternateContent xmlns:mc="http://schemas.openxmlformats.org/markup-compatibility/2006">
              <mc:Choice xmlns:v="urn:schemas-microsoft-com:vml" Requires="v">
                <p:oleObj spid="_x0000_s350339" name="Visio" r:id="rId4" imgW="6835034" imgH="4038474" progId="Visio.Drawing.15">
                  <p:embed/>
                </p:oleObj>
              </mc:Choice>
              <mc:Fallback>
                <p:oleObj name="Visio" r:id="rId4" imgW="6835034" imgH="4038474" progId="Visio.Drawing.15">
                  <p:embed/>
                  <p:pic>
                    <p:nvPicPr>
                      <p:cNvPr id="10" name="Object 9">
                        <a:extLst>
                          <a:ext uri="{FF2B5EF4-FFF2-40B4-BE49-F238E27FC236}">
                            <a16:creationId xmlns:a16="http://schemas.microsoft.com/office/drawing/2014/main" id="{CB1F0E86-74D8-48A2-A615-67D8994326A9}"/>
                          </a:ext>
                        </a:extLst>
                      </p:cNvPr>
                      <p:cNvPicPr/>
                      <p:nvPr/>
                    </p:nvPicPr>
                    <p:blipFill>
                      <a:blip r:embed="rId5"/>
                      <a:stretch>
                        <a:fillRect/>
                      </a:stretch>
                    </p:blipFill>
                    <p:spPr>
                      <a:xfrm>
                        <a:off x="360363" y="814070"/>
                        <a:ext cx="10594789" cy="625729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6C4F3BBB-1C39-48A4-91B2-F1789759AB7C}"/>
              </a:ext>
            </a:extLst>
          </p:cNvPr>
          <p:cNvSpPr txBox="1"/>
          <p:nvPr/>
        </p:nvSpPr>
        <p:spPr>
          <a:xfrm>
            <a:off x="6177516" y="2849526"/>
            <a:ext cx="255182" cy="369332"/>
          </a:xfrm>
          <a:prstGeom prst="rect">
            <a:avLst/>
          </a:prstGeom>
          <a:noFill/>
        </p:spPr>
        <p:txBody>
          <a:bodyPr wrap="square" rtlCol="0">
            <a:spAutoFit/>
          </a:bodyPr>
          <a:lstStyle/>
          <a:p>
            <a:r>
              <a:rPr lang="en-US" altLang="zh-CN" b="1" dirty="0">
                <a:solidFill>
                  <a:srgbClr val="C00000"/>
                </a:solidFill>
              </a:rPr>
              <a:t>1</a:t>
            </a:r>
            <a:endParaRPr lang="zh-CN" altLang="en-US" b="1" dirty="0">
              <a:solidFill>
                <a:srgbClr val="C00000"/>
              </a:solidFill>
            </a:endParaRPr>
          </a:p>
        </p:txBody>
      </p:sp>
      <p:sp>
        <p:nvSpPr>
          <p:cNvPr id="15" name="TextBox 14">
            <a:extLst>
              <a:ext uri="{FF2B5EF4-FFF2-40B4-BE49-F238E27FC236}">
                <a16:creationId xmlns:a16="http://schemas.microsoft.com/office/drawing/2014/main" id="{1C44896E-552F-49D4-A0B8-7125DB7EE7C5}"/>
              </a:ext>
            </a:extLst>
          </p:cNvPr>
          <p:cNvSpPr txBox="1"/>
          <p:nvPr/>
        </p:nvSpPr>
        <p:spPr>
          <a:xfrm>
            <a:off x="7000914" y="2788566"/>
            <a:ext cx="255182" cy="369332"/>
          </a:xfrm>
          <a:prstGeom prst="rect">
            <a:avLst/>
          </a:prstGeom>
          <a:noFill/>
        </p:spPr>
        <p:txBody>
          <a:bodyPr wrap="square" rtlCol="0">
            <a:spAutoFit/>
          </a:bodyPr>
          <a:lstStyle/>
          <a:p>
            <a:r>
              <a:rPr lang="en-US" altLang="zh-CN" b="1" dirty="0">
                <a:solidFill>
                  <a:srgbClr val="C00000"/>
                </a:solidFill>
              </a:rPr>
              <a:t>2</a:t>
            </a:r>
            <a:endParaRPr lang="zh-CN" altLang="en-US" b="1" dirty="0">
              <a:solidFill>
                <a:srgbClr val="C00000"/>
              </a:solidFill>
            </a:endParaRPr>
          </a:p>
        </p:txBody>
      </p:sp>
      <p:sp>
        <p:nvSpPr>
          <p:cNvPr id="17" name="TextBox 16">
            <a:extLst>
              <a:ext uri="{FF2B5EF4-FFF2-40B4-BE49-F238E27FC236}">
                <a16:creationId xmlns:a16="http://schemas.microsoft.com/office/drawing/2014/main" id="{54ED1C38-19A6-4680-B268-09B382AFD785}"/>
              </a:ext>
            </a:extLst>
          </p:cNvPr>
          <p:cNvSpPr txBox="1"/>
          <p:nvPr/>
        </p:nvSpPr>
        <p:spPr>
          <a:xfrm>
            <a:off x="7569130" y="2788566"/>
            <a:ext cx="255182" cy="369332"/>
          </a:xfrm>
          <a:prstGeom prst="rect">
            <a:avLst/>
          </a:prstGeom>
          <a:noFill/>
        </p:spPr>
        <p:txBody>
          <a:bodyPr wrap="square" rtlCol="0">
            <a:spAutoFit/>
          </a:bodyPr>
          <a:lstStyle/>
          <a:p>
            <a:r>
              <a:rPr lang="en-US" altLang="zh-CN" b="1" dirty="0">
                <a:solidFill>
                  <a:srgbClr val="C00000"/>
                </a:solidFill>
              </a:rPr>
              <a:t>3</a:t>
            </a:r>
            <a:endParaRPr lang="zh-CN" altLang="en-US" b="1" dirty="0">
              <a:solidFill>
                <a:srgbClr val="C00000"/>
              </a:solidFill>
            </a:endParaRPr>
          </a:p>
        </p:txBody>
      </p:sp>
      <p:sp>
        <p:nvSpPr>
          <p:cNvPr id="18" name="TextBox 17">
            <a:extLst>
              <a:ext uri="{FF2B5EF4-FFF2-40B4-BE49-F238E27FC236}">
                <a16:creationId xmlns:a16="http://schemas.microsoft.com/office/drawing/2014/main" id="{A72002D1-776C-4A5B-AF74-0CACBBEE3BF4}"/>
              </a:ext>
            </a:extLst>
          </p:cNvPr>
          <p:cNvSpPr txBox="1"/>
          <p:nvPr/>
        </p:nvSpPr>
        <p:spPr>
          <a:xfrm>
            <a:off x="8335627" y="2788566"/>
            <a:ext cx="255182" cy="369332"/>
          </a:xfrm>
          <a:prstGeom prst="rect">
            <a:avLst/>
          </a:prstGeom>
          <a:noFill/>
        </p:spPr>
        <p:txBody>
          <a:bodyPr wrap="square" rtlCol="0">
            <a:spAutoFit/>
          </a:bodyPr>
          <a:lstStyle/>
          <a:p>
            <a:r>
              <a:rPr lang="en-US" altLang="zh-CN" b="1" dirty="0">
                <a:solidFill>
                  <a:srgbClr val="C00000"/>
                </a:solidFill>
              </a:rPr>
              <a:t>4</a:t>
            </a:r>
            <a:endParaRPr lang="zh-CN" altLang="en-US" b="1" dirty="0">
              <a:solidFill>
                <a:srgbClr val="C00000"/>
              </a:solidFill>
            </a:endParaRPr>
          </a:p>
        </p:txBody>
      </p:sp>
      <p:sp>
        <p:nvSpPr>
          <p:cNvPr id="19" name="TextBox 18">
            <a:extLst>
              <a:ext uri="{FF2B5EF4-FFF2-40B4-BE49-F238E27FC236}">
                <a16:creationId xmlns:a16="http://schemas.microsoft.com/office/drawing/2014/main" id="{1C21C9CF-F5D4-4805-9835-2AA9DE2ED6E7}"/>
              </a:ext>
            </a:extLst>
          </p:cNvPr>
          <p:cNvSpPr txBox="1"/>
          <p:nvPr/>
        </p:nvSpPr>
        <p:spPr>
          <a:xfrm>
            <a:off x="8604115" y="2232306"/>
            <a:ext cx="255182" cy="369332"/>
          </a:xfrm>
          <a:prstGeom prst="rect">
            <a:avLst/>
          </a:prstGeom>
          <a:noFill/>
        </p:spPr>
        <p:txBody>
          <a:bodyPr wrap="square" rtlCol="0">
            <a:spAutoFit/>
          </a:bodyPr>
          <a:lstStyle/>
          <a:p>
            <a:r>
              <a:rPr lang="en-US" altLang="zh-CN" b="1" dirty="0">
                <a:solidFill>
                  <a:srgbClr val="C00000"/>
                </a:solidFill>
              </a:rPr>
              <a:t>5</a:t>
            </a:r>
            <a:endParaRPr lang="zh-CN" altLang="en-US" b="1" dirty="0">
              <a:solidFill>
                <a:srgbClr val="C00000"/>
              </a:solidFill>
            </a:endParaRPr>
          </a:p>
        </p:txBody>
      </p:sp>
      <p:sp>
        <p:nvSpPr>
          <p:cNvPr id="20" name="TextBox 19">
            <a:extLst>
              <a:ext uri="{FF2B5EF4-FFF2-40B4-BE49-F238E27FC236}">
                <a16:creationId xmlns:a16="http://schemas.microsoft.com/office/drawing/2014/main" id="{FA51AE6E-5356-424E-A1AA-91D9098FA853}"/>
              </a:ext>
            </a:extLst>
          </p:cNvPr>
          <p:cNvSpPr txBox="1"/>
          <p:nvPr/>
        </p:nvSpPr>
        <p:spPr>
          <a:xfrm>
            <a:off x="9031434" y="2788566"/>
            <a:ext cx="255182" cy="369332"/>
          </a:xfrm>
          <a:prstGeom prst="rect">
            <a:avLst/>
          </a:prstGeom>
          <a:noFill/>
        </p:spPr>
        <p:txBody>
          <a:bodyPr wrap="square" rtlCol="0">
            <a:spAutoFit/>
          </a:bodyPr>
          <a:lstStyle/>
          <a:p>
            <a:r>
              <a:rPr lang="en-US" altLang="zh-CN" b="1" dirty="0">
                <a:solidFill>
                  <a:srgbClr val="C00000"/>
                </a:solidFill>
              </a:rPr>
              <a:t>6</a:t>
            </a:r>
            <a:endParaRPr lang="zh-CN" altLang="en-US" b="1" dirty="0">
              <a:solidFill>
                <a:srgbClr val="C00000"/>
              </a:solidFill>
            </a:endParaRPr>
          </a:p>
        </p:txBody>
      </p:sp>
      <p:sp>
        <p:nvSpPr>
          <p:cNvPr id="21" name="TextBox 20">
            <a:extLst>
              <a:ext uri="{FF2B5EF4-FFF2-40B4-BE49-F238E27FC236}">
                <a16:creationId xmlns:a16="http://schemas.microsoft.com/office/drawing/2014/main" id="{5BEBD6B0-F126-49A6-8340-D14B13BDD409}"/>
              </a:ext>
            </a:extLst>
          </p:cNvPr>
          <p:cNvSpPr txBox="1"/>
          <p:nvPr/>
        </p:nvSpPr>
        <p:spPr>
          <a:xfrm>
            <a:off x="9762229" y="2300886"/>
            <a:ext cx="255182" cy="369332"/>
          </a:xfrm>
          <a:prstGeom prst="rect">
            <a:avLst/>
          </a:prstGeom>
          <a:noFill/>
        </p:spPr>
        <p:txBody>
          <a:bodyPr wrap="square" rtlCol="0">
            <a:spAutoFit/>
          </a:bodyPr>
          <a:lstStyle/>
          <a:p>
            <a:r>
              <a:rPr lang="en-US" altLang="zh-CN" b="1" dirty="0">
                <a:solidFill>
                  <a:srgbClr val="C00000"/>
                </a:solidFill>
              </a:rPr>
              <a:t>7</a:t>
            </a:r>
            <a:endParaRPr lang="zh-CN" altLang="en-US" b="1" dirty="0">
              <a:solidFill>
                <a:srgbClr val="C00000"/>
              </a:solidFill>
            </a:endParaRPr>
          </a:p>
        </p:txBody>
      </p:sp>
      <p:sp>
        <p:nvSpPr>
          <p:cNvPr id="22" name="TextBox 21">
            <a:extLst>
              <a:ext uri="{FF2B5EF4-FFF2-40B4-BE49-F238E27FC236}">
                <a16:creationId xmlns:a16="http://schemas.microsoft.com/office/drawing/2014/main" id="{503A6F15-4B4B-469A-A924-456A05FB7015}"/>
              </a:ext>
            </a:extLst>
          </p:cNvPr>
          <p:cNvSpPr txBox="1"/>
          <p:nvPr/>
        </p:nvSpPr>
        <p:spPr>
          <a:xfrm>
            <a:off x="10403034" y="2782378"/>
            <a:ext cx="255182" cy="369332"/>
          </a:xfrm>
          <a:prstGeom prst="rect">
            <a:avLst/>
          </a:prstGeom>
          <a:noFill/>
        </p:spPr>
        <p:txBody>
          <a:bodyPr wrap="square" rtlCol="0">
            <a:spAutoFit/>
          </a:bodyPr>
          <a:lstStyle/>
          <a:p>
            <a:r>
              <a:rPr lang="en-US" altLang="zh-CN" b="1" dirty="0">
                <a:solidFill>
                  <a:srgbClr val="C00000"/>
                </a:solidFill>
              </a:rPr>
              <a:t>8</a:t>
            </a:r>
            <a:endParaRPr lang="zh-CN" altLang="en-US" b="1" dirty="0">
              <a:solidFill>
                <a:srgbClr val="C00000"/>
              </a:solidFill>
            </a:endParaRPr>
          </a:p>
        </p:txBody>
      </p:sp>
    </p:spTree>
    <p:extLst>
      <p:ext uri="{BB962C8B-B14F-4D97-AF65-F5344CB8AC3E}">
        <p14:creationId xmlns:p14="http://schemas.microsoft.com/office/powerpoint/2010/main" val="33223195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D06E57-A162-49EE-B2D9-22665169A45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57</a:t>
            </a:fld>
            <a:endParaRPr lang="zh-CN" altLang="en-US"/>
          </a:p>
        </p:txBody>
      </p:sp>
      <p:sp>
        <p:nvSpPr>
          <p:cNvPr id="11" name="Title 10">
            <a:extLst>
              <a:ext uri="{FF2B5EF4-FFF2-40B4-BE49-F238E27FC236}">
                <a16:creationId xmlns:a16="http://schemas.microsoft.com/office/drawing/2014/main" id="{D0EDCDDC-0B1A-49CB-89D3-AB21493BFEA5}"/>
              </a:ext>
            </a:extLst>
          </p:cNvPr>
          <p:cNvSpPr>
            <a:spLocks noGrp="1"/>
          </p:cNvSpPr>
          <p:nvPr>
            <p:ph type="title"/>
          </p:nvPr>
        </p:nvSpPr>
        <p:spPr/>
        <p:txBody>
          <a:bodyPr>
            <a:normAutofit fontScale="90000"/>
          </a:bodyPr>
          <a:lstStyle/>
          <a:p>
            <a:r>
              <a:rPr lang="en-US" altLang="zh-CN" b="1" dirty="0"/>
              <a:t>Idle Window Estimator (IWE)</a:t>
            </a:r>
            <a:endParaRPr lang="zh-CN" altLang="en-US" dirty="0"/>
          </a:p>
        </p:txBody>
      </p:sp>
      <p:graphicFrame>
        <p:nvGraphicFramePr>
          <p:cNvPr id="10" name="Object 9">
            <a:extLst>
              <a:ext uri="{FF2B5EF4-FFF2-40B4-BE49-F238E27FC236}">
                <a16:creationId xmlns:a16="http://schemas.microsoft.com/office/drawing/2014/main" id="{CB1F0E86-74D8-48A2-A615-67D8994326A9}"/>
              </a:ext>
            </a:extLst>
          </p:cNvPr>
          <p:cNvGraphicFramePr>
            <a:graphicFrameLocks noChangeAspect="1"/>
          </p:cNvGraphicFramePr>
          <p:nvPr>
            <p:extLst>
              <p:ext uri="{D42A27DB-BD31-4B8C-83A1-F6EECF244321}">
                <p14:modId xmlns:p14="http://schemas.microsoft.com/office/powerpoint/2010/main" val="3242183875"/>
              </p:ext>
            </p:extLst>
          </p:nvPr>
        </p:nvGraphicFramePr>
        <p:xfrm>
          <a:off x="360363" y="814070"/>
          <a:ext cx="10594789" cy="6257290"/>
        </p:xfrm>
        <a:graphic>
          <a:graphicData uri="http://schemas.openxmlformats.org/presentationml/2006/ole">
            <mc:AlternateContent xmlns:mc="http://schemas.openxmlformats.org/markup-compatibility/2006">
              <mc:Choice xmlns:v="urn:schemas-microsoft-com:vml" Requires="v">
                <p:oleObj spid="_x0000_s351362" name="Visio" r:id="rId4" imgW="6835034" imgH="4038474" progId="Visio.Drawing.15">
                  <p:embed/>
                </p:oleObj>
              </mc:Choice>
              <mc:Fallback>
                <p:oleObj name="Visio" r:id="rId4" imgW="6835034" imgH="4038474" progId="Visio.Drawing.15">
                  <p:embed/>
                  <p:pic>
                    <p:nvPicPr>
                      <p:cNvPr id="10" name="Object 9">
                        <a:extLst>
                          <a:ext uri="{FF2B5EF4-FFF2-40B4-BE49-F238E27FC236}">
                            <a16:creationId xmlns:a16="http://schemas.microsoft.com/office/drawing/2014/main" id="{CB1F0E86-74D8-48A2-A615-67D8994326A9}"/>
                          </a:ext>
                        </a:extLst>
                      </p:cNvPr>
                      <p:cNvPicPr/>
                      <p:nvPr/>
                    </p:nvPicPr>
                    <p:blipFill>
                      <a:blip r:embed="rId5"/>
                      <a:stretch>
                        <a:fillRect/>
                      </a:stretch>
                    </p:blipFill>
                    <p:spPr>
                      <a:xfrm>
                        <a:off x="360363" y="814070"/>
                        <a:ext cx="10594789" cy="6257290"/>
                      </a:xfrm>
                      <a:prstGeom prst="rect">
                        <a:avLst/>
                      </a:prstGeom>
                    </p:spPr>
                  </p:pic>
                </p:oleObj>
              </mc:Fallback>
            </mc:AlternateContent>
          </a:graphicData>
        </a:graphic>
      </p:graphicFrame>
    </p:spTree>
    <p:extLst>
      <p:ext uri="{BB962C8B-B14F-4D97-AF65-F5344CB8AC3E}">
        <p14:creationId xmlns:p14="http://schemas.microsoft.com/office/powerpoint/2010/main" val="12862042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D06E57-A162-49EE-B2D9-22665169A45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58</a:t>
            </a:fld>
            <a:endParaRPr lang="zh-CN" altLang="en-US"/>
          </a:p>
        </p:txBody>
      </p:sp>
      <p:sp>
        <p:nvSpPr>
          <p:cNvPr id="11" name="Title 10">
            <a:extLst>
              <a:ext uri="{FF2B5EF4-FFF2-40B4-BE49-F238E27FC236}">
                <a16:creationId xmlns:a16="http://schemas.microsoft.com/office/drawing/2014/main" id="{D0EDCDDC-0B1A-49CB-89D3-AB21493BFEA5}"/>
              </a:ext>
            </a:extLst>
          </p:cNvPr>
          <p:cNvSpPr>
            <a:spLocks noGrp="1"/>
          </p:cNvSpPr>
          <p:nvPr>
            <p:ph type="title"/>
          </p:nvPr>
        </p:nvSpPr>
        <p:spPr/>
        <p:txBody>
          <a:bodyPr>
            <a:normAutofit fontScale="90000"/>
          </a:bodyPr>
          <a:lstStyle/>
          <a:p>
            <a:r>
              <a:rPr lang="en-US" altLang="zh-CN" b="1" dirty="0"/>
              <a:t>Idle Window Estimator (IWE)</a:t>
            </a:r>
            <a:endParaRPr lang="zh-CN" altLang="en-US" dirty="0"/>
          </a:p>
        </p:txBody>
      </p:sp>
      <p:graphicFrame>
        <p:nvGraphicFramePr>
          <p:cNvPr id="10" name="Object 9">
            <a:extLst>
              <a:ext uri="{FF2B5EF4-FFF2-40B4-BE49-F238E27FC236}">
                <a16:creationId xmlns:a16="http://schemas.microsoft.com/office/drawing/2014/main" id="{CB1F0E86-74D8-48A2-A615-67D8994326A9}"/>
              </a:ext>
            </a:extLst>
          </p:cNvPr>
          <p:cNvGraphicFramePr>
            <a:graphicFrameLocks noChangeAspect="1"/>
          </p:cNvGraphicFramePr>
          <p:nvPr>
            <p:extLst>
              <p:ext uri="{D42A27DB-BD31-4B8C-83A1-F6EECF244321}">
                <p14:modId xmlns:p14="http://schemas.microsoft.com/office/powerpoint/2010/main" val="817465216"/>
              </p:ext>
            </p:extLst>
          </p:nvPr>
        </p:nvGraphicFramePr>
        <p:xfrm>
          <a:off x="2559050" y="885175"/>
          <a:ext cx="7073900" cy="3200400"/>
        </p:xfrm>
        <a:graphic>
          <a:graphicData uri="http://schemas.openxmlformats.org/presentationml/2006/ole">
            <mc:AlternateContent xmlns:mc="http://schemas.openxmlformats.org/markup-compatibility/2006">
              <mc:Choice xmlns:v="urn:schemas-microsoft-com:vml" Requires="v">
                <p:oleObj spid="_x0000_s352382" name="Visio" r:id="rId4" imgW="4564345" imgH="2064649" progId="Visio.Drawing.15">
                  <p:embed/>
                </p:oleObj>
              </mc:Choice>
              <mc:Fallback>
                <p:oleObj name="Visio" r:id="rId4" imgW="4564345" imgH="2064649" progId="Visio.Drawing.15">
                  <p:embed/>
                  <p:pic>
                    <p:nvPicPr>
                      <p:cNvPr id="10" name="Object 9">
                        <a:extLst>
                          <a:ext uri="{FF2B5EF4-FFF2-40B4-BE49-F238E27FC236}">
                            <a16:creationId xmlns:a16="http://schemas.microsoft.com/office/drawing/2014/main" id="{CB1F0E86-74D8-48A2-A615-67D8994326A9}"/>
                          </a:ext>
                        </a:extLst>
                      </p:cNvPr>
                      <p:cNvPicPr/>
                      <p:nvPr/>
                    </p:nvPicPr>
                    <p:blipFill>
                      <a:blip r:embed="rId5"/>
                      <a:stretch>
                        <a:fillRect/>
                      </a:stretch>
                    </p:blipFill>
                    <p:spPr>
                      <a:xfrm>
                        <a:off x="2559050" y="885175"/>
                        <a:ext cx="7073900" cy="3200400"/>
                      </a:xfrm>
                      <a:prstGeom prst="rect">
                        <a:avLst/>
                      </a:prstGeom>
                    </p:spPr>
                  </p:pic>
                </p:oleObj>
              </mc:Fallback>
            </mc:AlternateContent>
          </a:graphicData>
        </a:graphic>
      </p:graphicFrame>
      <p:sp>
        <p:nvSpPr>
          <p:cNvPr id="2" name="Arrow: Right 1">
            <a:extLst>
              <a:ext uri="{FF2B5EF4-FFF2-40B4-BE49-F238E27FC236}">
                <a16:creationId xmlns:a16="http://schemas.microsoft.com/office/drawing/2014/main" id="{D6B8605E-A6EC-4133-9210-21CE67860628}"/>
              </a:ext>
            </a:extLst>
          </p:cNvPr>
          <p:cNvSpPr/>
          <p:nvPr/>
        </p:nvSpPr>
        <p:spPr>
          <a:xfrm rot="5400000">
            <a:off x="5012524" y="4101091"/>
            <a:ext cx="680129" cy="365125"/>
          </a:xfrm>
          <a:prstGeom prst="rightArrow">
            <a:avLst/>
          </a:prstGeom>
          <a:solidFill>
            <a:schemeClr val="accent1"/>
          </a:solidFill>
          <a:ln w="12700" cap="flat" cmpd="sng" algn="ctr">
            <a:noFill/>
            <a:prstDash val="solid"/>
            <a:miter lim="800000"/>
          </a:ln>
          <a:effectLst/>
        </p:spPr>
        <p:txBody>
          <a:bodyPr rtlCol="0" anchor="ctr"/>
          <a:lstStyle/>
          <a:p>
            <a:pPr algn="just"/>
            <a:endParaRPr lang="zh-CN" altLang="en-US" dirty="0"/>
          </a:p>
        </p:txBody>
      </p:sp>
      <p:sp>
        <p:nvSpPr>
          <p:cNvPr id="4" name="TextBox 3">
            <a:extLst>
              <a:ext uri="{FF2B5EF4-FFF2-40B4-BE49-F238E27FC236}">
                <a16:creationId xmlns:a16="http://schemas.microsoft.com/office/drawing/2014/main" id="{B3DE4F8B-BC88-42F4-A458-5D8E37C544A0}"/>
              </a:ext>
            </a:extLst>
          </p:cNvPr>
          <p:cNvSpPr txBox="1"/>
          <p:nvPr/>
        </p:nvSpPr>
        <p:spPr>
          <a:xfrm>
            <a:off x="360364" y="4812639"/>
            <a:ext cx="11411089" cy="1200329"/>
          </a:xfrm>
          <a:prstGeom prst="rect">
            <a:avLst/>
          </a:prstGeom>
          <a:noFill/>
          <a:ln>
            <a:solidFill>
              <a:schemeClr val="tx1"/>
            </a:solidFill>
          </a:ln>
        </p:spPr>
        <p:txBody>
          <a:bodyPr wrap="square" rtlCol="0">
            <a:spAutoFit/>
          </a:bodyPr>
          <a:lstStyle/>
          <a:p>
            <a:r>
              <a:rPr lang="en-US" altLang="zh-CN" sz="2400" dirty="0"/>
              <a:t>If the window is </a:t>
            </a:r>
            <a:r>
              <a:rPr lang="en-US" altLang="zh-CN" sz="2400" b="1" dirty="0"/>
              <a:t>larger than a threshold, </a:t>
            </a:r>
            <a:r>
              <a:rPr lang="en-US" altLang="zh-CN" sz="2400" dirty="0"/>
              <a:t> scheduler will</a:t>
            </a:r>
          </a:p>
          <a:p>
            <a:r>
              <a:rPr lang="en-US" altLang="zh-CN" sz="2400" dirty="0"/>
              <a:t>	Insert PIM commands </a:t>
            </a:r>
            <a:r>
              <a:rPr lang="en-US" altLang="zh-CN" sz="2400" b="1" dirty="0">
                <a:solidFill>
                  <a:srgbClr val="C00000"/>
                </a:solidFill>
              </a:rPr>
              <a:t>exactly to the idle time window </a:t>
            </a:r>
            <a:r>
              <a:rPr lang="en-US" altLang="zh-CN" sz="2400" dirty="0"/>
              <a:t>(</a:t>
            </a:r>
            <a:r>
              <a:rPr lang="en-US" altLang="zh-CN" sz="2400" b="1" dirty="0"/>
              <a:t>Avoid bias to PIM</a:t>
            </a:r>
            <a:r>
              <a:rPr lang="en-US" altLang="zh-CN" sz="2400" dirty="0"/>
              <a:t>)</a:t>
            </a:r>
          </a:p>
          <a:p>
            <a:r>
              <a:rPr lang="en-US" altLang="zh-CN" sz="2400" dirty="0"/>
              <a:t>	</a:t>
            </a:r>
            <a:r>
              <a:rPr lang="en-US" altLang="zh-CN" sz="2400" b="1" dirty="0">
                <a:solidFill>
                  <a:srgbClr val="C00000"/>
                </a:solidFill>
              </a:rPr>
              <a:t>Delay CPU Pre-charge </a:t>
            </a:r>
            <a:r>
              <a:rPr lang="en-US" altLang="zh-CN" sz="2400" dirty="0"/>
              <a:t>and send more PIM Execution (</a:t>
            </a:r>
            <a:r>
              <a:rPr lang="en-US" altLang="zh-CN" sz="2400" b="1" dirty="0"/>
              <a:t>Avoid bias to CPU</a:t>
            </a:r>
            <a:r>
              <a:rPr lang="en-US" altLang="zh-CN" sz="2400" dirty="0"/>
              <a:t>)</a:t>
            </a:r>
            <a:endParaRPr lang="zh-CN" altLang="en-US" sz="2400" dirty="0"/>
          </a:p>
        </p:txBody>
      </p:sp>
      <p:sp>
        <p:nvSpPr>
          <p:cNvPr id="5" name="TextBox 4">
            <a:extLst>
              <a:ext uri="{FF2B5EF4-FFF2-40B4-BE49-F238E27FC236}">
                <a16:creationId xmlns:a16="http://schemas.microsoft.com/office/drawing/2014/main" id="{7A018775-E1DB-47CF-8F63-F0F4E7FF4E30}"/>
              </a:ext>
            </a:extLst>
          </p:cNvPr>
          <p:cNvSpPr txBox="1"/>
          <p:nvPr/>
        </p:nvSpPr>
        <p:spPr>
          <a:xfrm>
            <a:off x="5660787" y="4052820"/>
            <a:ext cx="3190617" cy="461665"/>
          </a:xfrm>
          <a:prstGeom prst="rect">
            <a:avLst/>
          </a:prstGeom>
          <a:noFill/>
        </p:spPr>
        <p:txBody>
          <a:bodyPr wrap="square" rtlCol="0">
            <a:spAutoFit/>
          </a:bodyPr>
          <a:lstStyle/>
          <a:p>
            <a:r>
              <a:rPr lang="en-US" altLang="zh-CN" sz="2400" dirty="0"/>
              <a:t>Use these information</a:t>
            </a:r>
            <a:endParaRPr lang="zh-CN" altLang="en-US" sz="2400" dirty="0"/>
          </a:p>
        </p:txBody>
      </p:sp>
    </p:spTree>
    <p:extLst>
      <p:ext uri="{BB962C8B-B14F-4D97-AF65-F5344CB8AC3E}">
        <p14:creationId xmlns:p14="http://schemas.microsoft.com/office/powerpoint/2010/main" val="17316656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113E7-AF0A-4451-B01F-BFBB487FF8DA}"/>
              </a:ext>
            </a:extLst>
          </p:cNvPr>
          <p:cNvSpPr>
            <a:spLocks noGrp="1"/>
          </p:cNvSpPr>
          <p:nvPr>
            <p:ph type="title"/>
          </p:nvPr>
        </p:nvSpPr>
        <p:spPr/>
        <p:txBody>
          <a:bodyPr>
            <a:normAutofit fontScale="90000"/>
          </a:bodyPr>
          <a:lstStyle/>
          <a:p>
            <a:r>
              <a:rPr lang="en-US" altLang="zh-CN" dirty="0"/>
              <a:t>More in the Paper</a:t>
            </a:r>
            <a:endParaRPr lang="zh-CN" altLang="en-US" dirty="0"/>
          </a:p>
        </p:txBody>
      </p:sp>
      <p:sp>
        <p:nvSpPr>
          <p:cNvPr id="3" name="Content Placeholder 2">
            <a:extLst>
              <a:ext uri="{FF2B5EF4-FFF2-40B4-BE49-F238E27FC236}">
                <a16:creationId xmlns:a16="http://schemas.microsoft.com/office/drawing/2014/main" id="{2AD511F9-A366-4D97-A9EE-B5DC04B2CEE0}"/>
              </a:ext>
            </a:extLst>
          </p:cNvPr>
          <p:cNvSpPr>
            <a:spLocks noGrp="1"/>
          </p:cNvSpPr>
          <p:nvPr>
            <p:ph sz="quarter" idx="10"/>
          </p:nvPr>
        </p:nvSpPr>
        <p:spPr>
          <a:xfrm>
            <a:off x="381368" y="1034104"/>
            <a:ext cx="11429264" cy="5346376"/>
          </a:xfrm>
        </p:spPr>
        <p:txBody>
          <a:bodyPr>
            <a:normAutofit/>
          </a:bodyPr>
          <a:lstStyle/>
          <a:p>
            <a:r>
              <a:rPr lang="en-US" altLang="zh-CN" sz="2800" dirty="0">
                <a:solidFill>
                  <a:schemeClr val="tx1"/>
                </a:solidFill>
              </a:rPr>
              <a:t>Extended analysis of related work (All-bank PIM interface)</a:t>
            </a:r>
          </a:p>
          <a:p>
            <a:r>
              <a:rPr lang="en-US" altLang="zh-CN" sz="2800" b="1" dirty="0">
                <a:solidFill>
                  <a:schemeClr val="tx1"/>
                </a:solidFill>
              </a:rPr>
              <a:t>In-depth details on idleness-aware scheduling</a:t>
            </a:r>
            <a:r>
              <a:rPr lang="en-US" altLang="zh-CN" sz="2800" dirty="0">
                <a:solidFill>
                  <a:schemeClr val="tx1"/>
                </a:solidFill>
              </a:rPr>
              <a:t>, including:</a:t>
            </a:r>
          </a:p>
          <a:p>
            <a:pPr lvl="1"/>
            <a:r>
              <a:rPr lang="en-US" altLang="zh-CN" sz="2417" dirty="0">
                <a:solidFill>
                  <a:schemeClr val="tx1"/>
                </a:solidFill>
              </a:rPr>
              <a:t>Algorithm for estimating idle time windows</a:t>
            </a:r>
          </a:p>
          <a:p>
            <a:pPr lvl="1"/>
            <a:r>
              <a:rPr lang="en-US" altLang="zh-CN" sz="2417" dirty="0">
                <a:solidFill>
                  <a:schemeClr val="tx1"/>
                </a:solidFill>
              </a:rPr>
              <a:t>Overlapped execution phase to better utilize idle time windows</a:t>
            </a:r>
          </a:p>
          <a:p>
            <a:r>
              <a:rPr lang="en-US" altLang="zh-CN" sz="2800" dirty="0">
                <a:solidFill>
                  <a:schemeClr val="tx1"/>
                </a:solidFill>
              </a:rPr>
              <a:t>Discussion on the implications for the software stack</a:t>
            </a:r>
          </a:p>
        </p:txBody>
      </p:sp>
      <p:sp>
        <p:nvSpPr>
          <p:cNvPr id="4" name="Slide Number Placeholder 3">
            <a:extLst>
              <a:ext uri="{FF2B5EF4-FFF2-40B4-BE49-F238E27FC236}">
                <a16:creationId xmlns:a16="http://schemas.microsoft.com/office/drawing/2014/main" id="{046DDECA-31A9-4348-8BBF-E73C9A183924}"/>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59</a:t>
            </a:fld>
            <a:endParaRPr lang="zh-CN" altLang="en-US"/>
          </a:p>
        </p:txBody>
      </p:sp>
    </p:spTree>
    <p:extLst>
      <p:ext uri="{BB962C8B-B14F-4D97-AF65-F5344CB8AC3E}">
        <p14:creationId xmlns:p14="http://schemas.microsoft.com/office/powerpoint/2010/main" val="40785006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C2A3-FE45-42FD-973C-D8F0256346AD}"/>
              </a:ext>
            </a:extLst>
          </p:cNvPr>
          <p:cNvSpPr>
            <a:spLocks noGrp="1"/>
          </p:cNvSpPr>
          <p:nvPr>
            <p:ph type="title"/>
          </p:nvPr>
        </p:nvSpPr>
        <p:spPr/>
        <p:txBody>
          <a:bodyPr>
            <a:normAutofit fontScale="90000"/>
          </a:bodyPr>
          <a:lstStyle/>
          <a:p>
            <a:r>
              <a:rPr lang="en-US" altLang="zh-CN" dirty="0"/>
              <a:t>Experimental Setup</a:t>
            </a:r>
            <a:endParaRPr lang="zh-CN" altLang="en-US" dirty="0"/>
          </a:p>
        </p:txBody>
      </p:sp>
      <p:sp>
        <p:nvSpPr>
          <p:cNvPr id="5" name="TextBox 4">
            <a:extLst>
              <a:ext uri="{FF2B5EF4-FFF2-40B4-BE49-F238E27FC236}">
                <a16:creationId xmlns:a16="http://schemas.microsoft.com/office/drawing/2014/main" id="{9C54966F-A8C5-47C4-940C-F087B1AC4B98}"/>
              </a:ext>
            </a:extLst>
          </p:cNvPr>
          <p:cNvSpPr txBox="1"/>
          <p:nvPr/>
        </p:nvSpPr>
        <p:spPr>
          <a:xfrm>
            <a:off x="210670" y="768730"/>
            <a:ext cx="11599962" cy="1261884"/>
          </a:xfrm>
          <a:prstGeom prst="rect">
            <a:avLst/>
          </a:prstGeom>
          <a:solidFill>
            <a:srgbClr val="FDF1F2"/>
          </a:solidFill>
        </p:spPr>
        <p:txBody>
          <a:bodyPr wrap="square" rtlCol="0">
            <a:spAutoFit/>
          </a:bodyPr>
          <a:lstStyle/>
          <a:p>
            <a:pPr marL="457200" indent="-457200">
              <a:buFont typeface="Wingdings" panose="05000000000000000000" pitchFamily="2" charset="2"/>
              <a:buChar char="Ø"/>
            </a:pPr>
            <a:r>
              <a:rPr lang="en-US" altLang="zh-CN" sz="2800" b="1" i="1" dirty="0"/>
              <a:t>Benchmarks:</a:t>
            </a:r>
          </a:p>
          <a:p>
            <a:pPr lvl="1"/>
            <a:r>
              <a:rPr lang="en-US" altLang="zh-CN" sz="2400" b="1" dirty="0"/>
              <a:t>PIM</a:t>
            </a:r>
            <a:r>
              <a:rPr lang="en-US" altLang="zh-CN" sz="2400" dirty="0"/>
              <a:t> Benchmarks:  BLOOM-1B1, DeepSeek-R1-1.5B, and Qwen2-0.5B. </a:t>
            </a:r>
          </a:p>
          <a:p>
            <a:pPr lvl="1"/>
            <a:r>
              <a:rPr lang="en-US" altLang="zh-CN" sz="2400" b="1" dirty="0"/>
              <a:t>CPU</a:t>
            </a:r>
            <a:r>
              <a:rPr lang="en-US" altLang="zh-CN" sz="2400" dirty="0"/>
              <a:t> Benchmarks: 6 mobile APPs, 3 </a:t>
            </a:r>
            <a:r>
              <a:rPr lang="en-US" altLang="zh-CN" sz="2400" dirty="0" err="1"/>
              <a:t>PolyBench</a:t>
            </a:r>
            <a:r>
              <a:rPr lang="en-US" altLang="zh-CN" sz="2400" dirty="0"/>
              <a:t> (contiguous access), 3 SPEC 2017 </a:t>
            </a:r>
          </a:p>
        </p:txBody>
      </p:sp>
      <p:sp>
        <p:nvSpPr>
          <p:cNvPr id="6" name="TextBox 5">
            <a:extLst>
              <a:ext uri="{FF2B5EF4-FFF2-40B4-BE49-F238E27FC236}">
                <a16:creationId xmlns:a16="http://schemas.microsoft.com/office/drawing/2014/main" id="{73261A95-DF47-4527-AF63-5ED024731899}"/>
              </a:ext>
            </a:extLst>
          </p:cNvPr>
          <p:cNvSpPr txBox="1"/>
          <p:nvPr/>
        </p:nvSpPr>
        <p:spPr>
          <a:xfrm>
            <a:off x="210670" y="2030614"/>
            <a:ext cx="11599962" cy="1261884"/>
          </a:xfrm>
          <a:prstGeom prst="rect">
            <a:avLst/>
          </a:prstGeom>
          <a:solidFill>
            <a:srgbClr val="FDF3ED"/>
          </a:solidFill>
        </p:spPr>
        <p:txBody>
          <a:bodyPr wrap="square" rtlCol="0">
            <a:spAutoFit/>
          </a:bodyPr>
          <a:lstStyle/>
          <a:p>
            <a:pPr marL="457200" indent="-457200">
              <a:buFont typeface="Wingdings" panose="05000000000000000000" pitchFamily="2" charset="2"/>
              <a:buChar char="Ø"/>
            </a:pPr>
            <a:r>
              <a:rPr lang="en-US" altLang="zh-CN" sz="2800" b="1" i="1" dirty="0"/>
              <a:t>Baselines:</a:t>
            </a:r>
          </a:p>
          <a:p>
            <a:r>
              <a:rPr lang="en-US" altLang="zh-CN" sz="2400" dirty="0"/>
              <a:t>	</a:t>
            </a:r>
            <a:r>
              <a:rPr lang="en-US" altLang="zh-CN" sz="2400" i="1" dirty="0">
                <a:solidFill>
                  <a:srgbClr val="C00000"/>
                </a:solidFill>
              </a:rPr>
              <a:t>ASYNCDIMM </a:t>
            </a:r>
            <a:r>
              <a:rPr lang="en-US" altLang="zh-CN" sz="2400" dirty="0"/>
              <a:t>[HPCA’25]:row-hit-aware scheduling</a:t>
            </a:r>
          </a:p>
          <a:p>
            <a:r>
              <a:rPr lang="en-US" altLang="zh-CN" sz="2400" dirty="0"/>
              <a:t>	</a:t>
            </a:r>
            <a:r>
              <a:rPr lang="en-US" altLang="zh-CN" sz="2400" i="1" dirty="0" err="1">
                <a:solidFill>
                  <a:srgbClr val="C00000"/>
                </a:solidFill>
              </a:rPr>
              <a:t>Chopim</a:t>
            </a:r>
            <a:r>
              <a:rPr lang="en-US" altLang="zh-CN" sz="2400" i="1" dirty="0">
                <a:solidFill>
                  <a:srgbClr val="C00000"/>
                </a:solidFill>
              </a:rPr>
              <a:t> </a:t>
            </a:r>
            <a:r>
              <a:rPr lang="en-US" altLang="zh-CN" sz="2400" dirty="0"/>
              <a:t>[ISCA’20]:</a:t>
            </a:r>
            <a:r>
              <a:rPr lang="en-US" altLang="zh-CN" sz="2400" i="1" dirty="0">
                <a:solidFill>
                  <a:srgbClr val="C00000"/>
                </a:solidFill>
              </a:rPr>
              <a:t> </a:t>
            </a:r>
            <a:r>
              <a:rPr lang="en-US" altLang="zh-CN" sz="2400" dirty="0"/>
              <a:t>CPU-first scheduling</a:t>
            </a:r>
          </a:p>
        </p:txBody>
      </p:sp>
      <p:sp>
        <p:nvSpPr>
          <p:cNvPr id="7" name="TextBox 6">
            <a:extLst>
              <a:ext uri="{FF2B5EF4-FFF2-40B4-BE49-F238E27FC236}">
                <a16:creationId xmlns:a16="http://schemas.microsoft.com/office/drawing/2014/main" id="{A336389F-2601-4DB7-A45D-022DECB81CCB}"/>
              </a:ext>
            </a:extLst>
          </p:cNvPr>
          <p:cNvSpPr txBox="1"/>
          <p:nvPr/>
        </p:nvSpPr>
        <p:spPr>
          <a:xfrm>
            <a:off x="7256096" y="3357274"/>
            <a:ext cx="4554536" cy="523220"/>
          </a:xfrm>
          <a:prstGeom prst="rect">
            <a:avLst/>
          </a:prstGeom>
          <a:solidFill>
            <a:srgbClr val="FDF1F2"/>
          </a:solidFill>
        </p:spPr>
        <p:txBody>
          <a:bodyPr wrap="square" rtlCol="0">
            <a:spAutoFit/>
          </a:bodyPr>
          <a:lstStyle/>
          <a:p>
            <a:pPr marL="457200" indent="-457200">
              <a:buFont typeface="Wingdings" panose="05000000000000000000" pitchFamily="2" charset="2"/>
              <a:buChar char="Ø"/>
            </a:pPr>
            <a:r>
              <a:rPr lang="en-US" altLang="zh-CN" sz="2800" b="1" i="1" dirty="0"/>
              <a:t>System Configuration:</a:t>
            </a:r>
            <a:endParaRPr lang="en-US" altLang="zh-CN" sz="2400" dirty="0"/>
          </a:p>
        </p:txBody>
      </p:sp>
      <p:sp>
        <p:nvSpPr>
          <p:cNvPr id="8" name="TextBox 7">
            <a:extLst>
              <a:ext uri="{FF2B5EF4-FFF2-40B4-BE49-F238E27FC236}">
                <a16:creationId xmlns:a16="http://schemas.microsoft.com/office/drawing/2014/main" id="{B78772CE-75B9-4D02-8C01-16C45F88EC08}"/>
              </a:ext>
            </a:extLst>
          </p:cNvPr>
          <p:cNvSpPr txBox="1"/>
          <p:nvPr/>
        </p:nvSpPr>
        <p:spPr>
          <a:xfrm>
            <a:off x="210670" y="3880494"/>
            <a:ext cx="6629968" cy="1631216"/>
          </a:xfrm>
          <a:prstGeom prst="rect">
            <a:avLst/>
          </a:prstGeom>
          <a:solidFill>
            <a:srgbClr val="FDF3ED"/>
          </a:solidFill>
        </p:spPr>
        <p:txBody>
          <a:bodyPr wrap="square" rtlCol="0">
            <a:spAutoFit/>
          </a:bodyPr>
          <a:lstStyle/>
          <a:p>
            <a:pPr marL="457200" indent="-457200">
              <a:buFont typeface="Wingdings" panose="05000000000000000000" pitchFamily="2" charset="2"/>
              <a:buChar char="Ø"/>
            </a:pPr>
            <a:r>
              <a:rPr lang="en-US" altLang="zh-CN" sz="2800" b="1" i="1" dirty="0"/>
              <a:t>Simulation: </a:t>
            </a:r>
          </a:p>
          <a:p>
            <a:r>
              <a:rPr lang="en-US" altLang="zh-CN" sz="2400" i="1" dirty="0"/>
              <a:t>    CPU model:  </a:t>
            </a:r>
            <a:r>
              <a:rPr lang="en-US" altLang="zh-CN" sz="2400" dirty="0"/>
              <a:t>collect trace on a mobile phone</a:t>
            </a:r>
          </a:p>
          <a:p>
            <a:r>
              <a:rPr lang="en-US" altLang="zh-CN" sz="2400" i="1" dirty="0"/>
              <a:t>    DRAM model: </a:t>
            </a:r>
            <a:r>
              <a:rPr lang="en-US" altLang="zh-CN" sz="2400" dirty="0"/>
              <a:t>Ramulator2</a:t>
            </a:r>
          </a:p>
          <a:p>
            <a:r>
              <a:rPr lang="en-US" altLang="zh-CN" sz="2400" i="1" dirty="0"/>
              <a:t>    Proposed Scheduling Modules:</a:t>
            </a:r>
            <a:r>
              <a:rPr lang="en-US" altLang="zh-CN" sz="2400" dirty="0"/>
              <a:t> Synopsys DC</a:t>
            </a:r>
          </a:p>
        </p:txBody>
      </p:sp>
      <p:graphicFrame>
        <p:nvGraphicFramePr>
          <p:cNvPr id="4" name="Table 4">
            <a:extLst>
              <a:ext uri="{FF2B5EF4-FFF2-40B4-BE49-F238E27FC236}">
                <a16:creationId xmlns:a16="http://schemas.microsoft.com/office/drawing/2014/main" id="{D18E6152-EF1A-484F-945E-E348B4593B37}"/>
              </a:ext>
            </a:extLst>
          </p:cNvPr>
          <p:cNvGraphicFramePr>
            <a:graphicFrameLocks noGrp="1"/>
          </p:cNvGraphicFramePr>
          <p:nvPr>
            <p:extLst>
              <p:ext uri="{D42A27DB-BD31-4B8C-83A1-F6EECF244321}">
                <p14:modId xmlns:p14="http://schemas.microsoft.com/office/powerpoint/2010/main" val="944083310"/>
              </p:ext>
            </p:extLst>
          </p:nvPr>
        </p:nvGraphicFramePr>
        <p:xfrm>
          <a:off x="7157352" y="4083426"/>
          <a:ext cx="4653280" cy="2107692"/>
        </p:xfrm>
        <a:graphic>
          <a:graphicData uri="http://schemas.openxmlformats.org/drawingml/2006/table">
            <a:tbl>
              <a:tblPr firstRow="1">
                <a:tableStyleId>{EB9631B5-78F2-41C9-869B-9F39066F8104}</a:tableStyleId>
              </a:tblPr>
              <a:tblGrid>
                <a:gridCol w="944880">
                  <a:extLst>
                    <a:ext uri="{9D8B030D-6E8A-4147-A177-3AD203B41FA5}">
                      <a16:colId xmlns:a16="http://schemas.microsoft.com/office/drawing/2014/main" val="2031230589"/>
                    </a:ext>
                  </a:extLst>
                </a:gridCol>
                <a:gridCol w="3708400">
                  <a:extLst>
                    <a:ext uri="{9D8B030D-6E8A-4147-A177-3AD203B41FA5}">
                      <a16:colId xmlns:a16="http://schemas.microsoft.com/office/drawing/2014/main" val="3773239606"/>
                    </a:ext>
                  </a:extLst>
                </a:gridCol>
              </a:tblGrid>
              <a:tr h="0">
                <a:tc gridSpan="2">
                  <a:txBody>
                    <a:bodyPr/>
                    <a:lstStyle/>
                    <a:p>
                      <a:pPr algn="ctr"/>
                      <a:r>
                        <a:rPr lang="en-US" altLang="zh-CN" dirty="0">
                          <a:solidFill>
                            <a:sysClr val="windowText" lastClr="000000"/>
                          </a:solidFill>
                        </a:rPr>
                        <a:t>System Configuration</a:t>
                      </a:r>
                      <a:endParaRPr lang="zh-CN" altLang="en-US" dirty="0">
                        <a:solidFill>
                          <a:sysClr val="windowText" lastClr="000000"/>
                        </a:solidFill>
                      </a:endParaRPr>
                    </a:p>
                  </a:txBody>
                  <a:tcPr>
                    <a:solidFill>
                      <a:schemeClr val="bg1"/>
                    </a:solidFill>
                  </a:tcPr>
                </a:tc>
                <a:tc hMerge="1">
                  <a:txBody>
                    <a:bodyPr/>
                    <a:lstStyle/>
                    <a:p>
                      <a:endParaRPr lang="zh-CN" altLang="en-US" dirty="0"/>
                    </a:p>
                  </a:txBody>
                  <a:tcPr>
                    <a:solidFill>
                      <a:schemeClr val="tx2">
                        <a:lumMod val="20000"/>
                        <a:lumOff val="80000"/>
                      </a:schemeClr>
                    </a:solidFill>
                  </a:tcPr>
                </a:tc>
                <a:extLst>
                  <a:ext uri="{0D108BD9-81ED-4DB2-BD59-A6C34878D82A}">
                    <a16:rowId xmlns:a16="http://schemas.microsoft.com/office/drawing/2014/main" val="3754898550"/>
                  </a:ext>
                </a:extLst>
              </a:tr>
              <a:tr h="370840">
                <a:tc>
                  <a:txBody>
                    <a:bodyPr/>
                    <a:lstStyle/>
                    <a:p>
                      <a:r>
                        <a:rPr lang="en-US" altLang="zh-CN" dirty="0"/>
                        <a:t>CPU</a:t>
                      </a:r>
                      <a:endParaRPr lang="zh-CN" altLang="en-US" dirty="0"/>
                    </a:p>
                  </a:txBody>
                  <a:tcPr/>
                </a:tc>
                <a:tc>
                  <a:txBody>
                    <a:bodyPr/>
                    <a:lstStyle/>
                    <a:p>
                      <a:r>
                        <a:rPr lang="en-US" altLang="zh-CN" dirty="0"/>
                        <a:t>8 cores @2.1Hz on average</a:t>
                      </a:r>
                    </a:p>
                    <a:p>
                      <a:r>
                        <a:rPr lang="en-US" altLang="zh-CN" dirty="0"/>
                        <a:t>(Follow Xiaomi 11 Pro)</a:t>
                      </a:r>
                      <a:endParaRPr lang="zh-CN" altLang="en-US" dirty="0"/>
                    </a:p>
                  </a:txBody>
                  <a:tcPr/>
                </a:tc>
                <a:extLst>
                  <a:ext uri="{0D108BD9-81ED-4DB2-BD59-A6C34878D82A}">
                    <a16:rowId xmlns:a16="http://schemas.microsoft.com/office/drawing/2014/main" val="1019425689"/>
                  </a:ext>
                </a:extLst>
              </a:tr>
              <a:tr h="370840">
                <a:tc>
                  <a:txBody>
                    <a:bodyPr/>
                    <a:lstStyle/>
                    <a:p>
                      <a:r>
                        <a:rPr lang="en-US" altLang="zh-CN" dirty="0"/>
                        <a:t>DRAM</a:t>
                      </a:r>
                      <a:endParaRPr lang="zh-CN" altLang="en-US" dirty="0"/>
                    </a:p>
                  </a:txBody>
                  <a:tcPr/>
                </a:tc>
                <a:tc>
                  <a:txBody>
                    <a:bodyPr/>
                    <a:lstStyle/>
                    <a:p>
                      <a:r>
                        <a:rPr lang="en-US" altLang="zh-CN" dirty="0"/>
                        <a:t>LPDDR5, 2 Channel*2 Ranks</a:t>
                      </a:r>
                    </a:p>
                  </a:txBody>
                  <a:tcPr/>
                </a:tc>
                <a:extLst>
                  <a:ext uri="{0D108BD9-81ED-4DB2-BD59-A6C34878D82A}">
                    <a16:rowId xmlns:a16="http://schemas.microsoft.com/office/drawing/2014/main" val="1237066194"/>
                  </a:ext>
                </a:extLst>
              </a:tr>
              <a:tr h="370840">
                <a:tc>
                  <a:txBody>
                    <a:bodyPr/>
                    <a:lstStyle/>
                    <a:p>
                      <a:r>
                        <a:rPr lang="en-US" altLang="zh-CN" dirty="0"/>
                        <a:t>PIM</a:t>
                      </a:r>
                      <a:endParaRPr lang="zh-CN" altLang="en-US" dirty="0"/>
                    </a:p>
                  </a:txBody>
                  <a:tcPr/>
                </a:tc>
                <a:tc>
                  <a:txBody>
                    <a:bodyPr/>
                    <a:lstStyle/>
                    <a:p>
                      <a:r>
                        <a:rPr lang="en-US" altLang="zh-CN" dirty="0"/>
                        <a:t>32GOPS, 64 per Rank</a:t>
                      </a:r>
                    </a:p>
                    <a:p>
                      <a:r>
                        <a:rPr lang="en-US" altLang="zh-CN" dirty="0"/>
                        <a:t>(Follow Samsung LPDDR5-PIM)</a:t>
                      </a:r>
                      <a:endParaRPr lang="zh-CN" altLang="en-US" dirty="0"/>
                    </a:p>
                  </a:txBody>
                  <a:tcPr/>
                </a:tc>
                <a:extLst>
                  <a:ext uri="{0D108BD9-81ED-4DB2-BD59-A6C34878D82A}">
                    <a16:rowId xmlns:a16="http://schemas.microsoft.com/office/drawing/2014/main" val="3821724012"/>
                  </a:ext>
                </a:extLst>
              </a:tr>
            </a:tbl>
          </a:graphicData>
        </a:graphic>
      </p:graphicFrame>
      <p:sp>
        <p:nvSpPr>
          <p:cNvPr id="11" name="Slide Number Placeholder 10">
            <a:extLst>
              <a:ext uri="{FF2B5EF4-FFF2-40B4-BE49-F238E27FC236}">
                <a16:creationId xmlns:a16="http://schemas.microsoft.com/office/drawing/2014/main" id="{412050BF-2A9A-48F9-A155-C7D31ABD6E8E}"/>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60</a:t>
            </a:fld>
            <a:endParaRPr lang="zh-CN" altLang="en-US"/>
          </a:p>
        </p:txBody>
      </p:sp>
    </p:spTree>
    <p:extLst>
      <p:ext uri="{BB962C8B-B14F-4D97-AF65-F5344CB8AC3E}">
        <p14:creationId xmlns:p14="http://schemas.microsoft.com/office/powerpoint/2010/main" val="5968955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A1F56B2A-2E15-423E-A8EB-CFB6750B2733}"/>
              </a:ext>
            </a:extLst>
          </p:cNvPr>
          <p:cNvGraphicFramePr>
            <a:graphicFrameLocks noChangeAspect="1"/>
          </p:cNvGraphicFramePr>
          <p:nvPr>
            <p:extLst>
              <p:ext uri="{D42A27DB-BD31-4B8C-83A1-F6EECF244321}">
                <p14:modId xmlns:p14="http://schemas.microsoft.com/office/powerpoint/2010/main" val="24144006"/>
              </p:ext>
            </p:extLst>
          </p:nvPr>
        </p:nvGraphicFramePr>
        <p:xfrm>
          <a:off x="0" y="790668"/>
          <a:ext cx="8707120" cy="5175714"/>
        </p:xfrm>
        <a:graphic>
          <a:graphicData uri="http://schemas.openxmlformats.org/presentationml/2006/ole">
            <mc:AlternateContent xmlns:mc="http://schemas.openxmlformats.org/markup-compatibility/2006">
              <mc:Choice xmlns:v="urn:schemas-microsoft-com:vml" Requires="v">
                <p:oleObj spid="_x0000_s254329" name="Visio" r:id="rId4" imgW="4038246" imgH="2400229" progId="Visio.Drawing.15">
                  <p:embed/>
                </p:oleObj>
              </mc:Choice>
              <mc:Fallback>
                <p:oleObj name="Visio" r:id="rId4" imgW="4038246" imgH="2400229" progId="Visio.Drawing.15">
                  <p:embed/>
                  <p:pic>
                    <p:nvPicPr>
                      <p:cNvPr id="3" name="Object 2">
                        <a:extLst>
                          <a:ext uri="{FF2B5EF4-FFF2-40B4-BE49-F238E27FC236}">
                            <a16:creationId xmlns:a16="http://schemas.microsoft.com/office/drawing/2014/main" id="{A1F56B2A-2E15-423E-A8EB-CFB6750B2733}"/>
                          </a:ext>
                        </a:extLst>
                      </p:cNvPr>
                      <p:cNvPicPr/>
                      <p:nvPr/>
                    </p:nvPicPr>
                    <p:blipFill>
                      <a:blip r:embed="rId5"/>
                      <a:stretch>
                        <a:fillRect/>
                      </a:stretch>
                    </p:blipFill>
                    <p:spPr>
                      <a:xfrm>
                        <a:off x="0" y="790668"/>
                        <a:ext cx="8707120" cy="5175714"/>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2E7CF40F-E55F-4961-81AD-5D79AF6A36ED}"/>
              </a:ext>
            </a:extLst>
          </p:cNvPr>
          <p:cNvSpPr txBox="1"/>
          <p:nvPr/>
        </p:nvSpPr>
        <p:spPr>
          <a:xfrm>
            <a:off x="8241941" y="1316892"/>
            <a:ext cx="3686952" cy="4007461"/>
          </a:xfrm>
          <a:prstGeom prst="rect">
            <a:avLst/>
          </a:prstGeom>
          <a:solidFill>
            <a:schemeClr val="bg1">
              <a:lumMod val="95000"/>
            </a:schemeClr>
          </a:solidFill>
          <a:ln w="12700">
            <a:solidFill>
              <a:schemeClr val="tx1"/>
            </a:solidFill>
          </a:ln>
          <a:effectLst>
            <a:outerShdw blurRad="50800" dist="38100" dir="2700000" algn="tl" rotWithShape="0">
              <a:prstClr val="black">
                <a:alpha val="40000"/>
              </a:prstClr>
            </a:outerShdw>
          </a:effectLst>
        </p:spPr>
        <p:txBody>
          <a:bodyPr wrap="square" rtlCol="0">
            <a:noAutofit/>
          </a:bodyPr>
          <a:lstStyle/>
          <a:p>
            <a:pPr algn="ctr"/>
            <a:r>
              <a:rPr lang="en-US" altLang="zh-CN" sz="2400" b="1" i="1" u="sng" dirty="0">
                <a:solidFill>
                  <a:schemeClr val="tx1"/>
                </a:solidFill>
              </a:rPr>
              <a:t>CPU Degradation:</a:t>
            </a:r>
          </a:p>
        </p:txBody>
      </p:sp>
      <p:sp>
        <p:nvSpPr>
          <p:cNvPr id="8" name="TextBox 7">
            <a:extLst>
              <a:ext uri="{FF2B5EF4-FFF2-40B4-BE49-F238E27FC236}">
                <a16:creationId xmlns:a16="http://schemas.microsoft.com/office/drawing/2014/main" id="{776CC48C-37D1-47D5-9061-E6335B4347FC}"/>
              </a:ext>
            </a:extLst>
          </p:cNvPr>
          <p:cNvSpPr txBox="1"/>
          <p:nvPr/>
        </p:nvSpPr>
        <p:spPr>
          <a:xfrm>
            <a:off x="177534" y="5891123"/>
            <a:ext cx="2079812" cy="369332"/>
          </a:xfrm>
          <a:prstGeom prst="rect">
            <a:avLst/>
          </a:prstGeom>
          <a:noFill/>
        </p:spPr>
        <p:txBody>
          <a:bodyPr wrap="square" rtlCol="0">
            <a:spAutoFit/>
          </a:bodyPr>
          <a:lstStyle/>
          <a:p>
            <a:r>
              <a:rPr lang="en-US" altLang="zh-CN" i="1" dirty="0"/>
              <a:t>LLM: BLOOM 1b1</a:t>
            </a:r>
            <a:endParaRPr lang="zh-CN" altLang="en-US" i="1" dirty="0"/>
          </a:p>
        </p:txBody>
      </p:sp>
      <p:sp>
        <p:nvSpPr>
          <p:cNvPr id="30" name="TextBox 29">
            <a:extLst>
              <a:ext uri="{FF2B5EF4-FFF2-40B4-BE49-F238E27FC236}">
                <a16:creationId xmlns:a16="http://schemas.microsoft.com/office/drawing/2014/main" id="{D644C33D-1D93-4AF0-9C5E-DEC1F26BC4BD}"/>
              </a:ext>
            </a:extLst>
          </p:cNvPr>
          <p:cNvSpPr txBox="1"/>
          <p:nvPr/>
        </p:nvSpPr>
        <p:spPr>
          <a:xfrm>
            <a:off x="7123810" y="5939053"/>
            <a:ext cx="4805083" cy="338554"/>
          </a:xfrm>
          <a:prstGeom prst="rect">
            <a:avLst/>
          </a:prstGeom>
          <a:noFill/>
        </p:spPr>
        <p:txBody>
          <a:bodyPr wrap="square" rtlCol="0">
            <a:spAutoFit/>
          </a:bodyPr>
          <a:lstStyle/>
          <a:p>
            <a:r>
              <a:rPr lang="en-US" altLang="zh-CN" sz="1600" i="1" dirty="0">
                <a:solidFill>
                  <a:schemeClr val="tx1">
                    <a:lumMod val="50000"/>
                    <a:lumOff val="50000"/>
                  </a:schemeClr>
                </a:solidFill>
              </a:rPr>
              <a:t>More results in paper: Results on other LLM models </a:t>
            </a:r>
            <a:endParaRPr lang="zh-CN" altLang="en-US" sz="1600" i="1" dirty="0">
              <a:solidFill>
                <a:schemeClr val="tx1">
                  <a:lumMod val="50000"/>
                  <a:lumOff val="50000"/>
                </a:schemeClr>
              </a:solidFill>
            </a:endParaRPr>
          </a:p>
        </p:txBody>
      </p:sp>
      <p:sp>
        <p:nvSpPr>
          <p:cNvPr id="52" name="Slide Number Placeholder 51">
            <a:extLst>
              <a:ext uri="{FF2B5EF4-FFF2-40B4-BE49-F238E27FC236}">
                <a16:creationId xmlns:a16="http://schemas.microsoft.com/office/drawing/2014/main" id="{DEAACD48-4299-44EC-8683-401FC6E38F38}"/>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61</a:t>
            </a:fld>
            <a:endParaRPr lang="zh-CN" altLang="en-US"/>
          </a:p>
        </p:txBody>
      </p:sp>
      <p:cxnSp>
        <p:nvCxnSpPr>
          <p:cNvPr id="12" name="Straight Connector 11">
            <a:extLst>
              <a:ext uri="{FF2B5EF4-FFF2-40B4-BE49-F238E27FC236}">
                <a16:creationId xmlns:a16="http://schemas.microsoft.com/office/drawing/2014/main" id="{494AFC91-2CF9-4878-9E11-C21F4578FB74}"/>
              </a:ext>
            </a:extLst>
          </p:cNvPr>
          <p:cNvCxnSpPr/>
          <p:nvPr/>
        </p:nvCxnSpPr>
        <p:spPr>
          <a:xfrm>
            <a:off x="7668917" y="3992032"/>
            <a:ext cx="1146048" cy="0"/>
          </a:xfrm>
          <a:prstGeom prst="line">
            <a:avLst/>
          </a:prstGeom>
          <a:ln w="381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CB081BD-D2B4-406B-9129-9C22E249D209}"/>
              </a:ext>
            </a:extLst>
          </p:cNvPr>
          <p:cNvSpPr txBox="1"/>
          <p:nvPr/>
        </p:nvSpPr>
        <p:spPr>
          <a:xfrm>
            <a:off x="8359719" y="3935548"/>
            <a:ext cx="3660313" cy="830997"/>
          </a:xfrm>
          <a:prstGeom prst="rect">
            <a:avLst/>
          </a:prstGeom>
          <a:noFill/>
        </p:spPr>
        <p:txBody>
          <a:bodyPr wrap="square">
            <a:spAutoFit/>
          </a:bodyPr>
          <a:lstStyle/>
          <a:p>
            <a:r>
              <a:rPr lang="en-US" altLang="zh-CN" sz="2400" b="1" dirty="0" err="1">
                <a:solidFill>
                  <a:srgbClr val="0070C0"/>
                </a:solidFill>
              </a:rPr>
              <a:t>AsyncDIMM</a:t>
            </a:r>
            <a:r>
              <a:rPr lang="en-US" altLang="zh-CN" sz="2400" dirty="0">
                <a:solidFill>
                  <a:srgbClr val="0070C0"/>
                </a:solidFill>
              </a:rPr>
              <a:t> </a:t>
            </a:r>
            <a:r>
              <a:rPr lang="en-US" altLang="zh-CN" sz="2400" dirty="0">
                <a:solidFill>
                  <a:schemeClr val="tx1"/>
                </a:solidFill>
              </a:rPr>
              <a:t> </a:t>
            </a:r>
            <a:br>
              <a:rPr lang="en-US" altLang="zh-CN" sz="2400" dirty="0">
                <a:solidFill>
                  <a:schemeClr val="tx1"/>
                </a:solidFill>
              </a:rPr>
            </a:br>
            <a:r>
              <a:rPr lang="en-US" altLang="zh-CN" sz="2400" dirty="0">
                <a:solidFill>
                  <a:schemeClr val="tx1"/>
                </a:solidFill>
              </a:rPr>
              <a:t>(Row-hit-aware):  </a:t>
            </a:r>
            <a:r>
              <a:rPr lang="en-US" altLang="zh-CN" sz="2400" dirty="0">
                <a:solidFill>
                  <a:schemeClr val="tx1"/>
                </a:solidFill>
                <a:highlight>
                  <a:srgbClr val="FF0000"/>
                </a:highlight>
              </a:rPr>
              <a:t>&gt; 90%</a:t>
            </a:r>
          </a:p>
        </p:txBody>
      </p:sp>
      <p:sp>
        <p:nvSpPr>
          <p:cNvPr id="19" name="TextBox 18">
            <a:extLst>
              <a:ext uri="{FF2B5EF4-FFF2-40B4-BE49-F238E27FC236}">
                <a16:creationId xmlns:a16="http://schemas.microsoft.com/office/drawing/2014/main" id="{EA957B58-189A-4373-A3D0-7420ECCE795E}"/>
              </a:ext>
            </a:extLst>
          </p:cNvPr>
          <p:cNvSpPr txBox="1"/>
          <p:nvPr/>
        </p:nvSpPr>
        <p:spPr>
          <a:xfrm>
            <a:off x="8168429" y="2013556"/>
            <a:ext cx="2148313" cy="461665"/>
          </a:xfrm>
          <a:prstGeom prst="rect">
            <a:avLst/>
          </a:prstGeom>
          <a:noFill/>
        </p:spPr>
        <p:txBody>
          <a:bodyPr wrap="square">
            <a:spAutoFit/>
          </a:bodyPr>
          <a:lstStyle/>
          <a:p>
            <a:r>
              <a:rPr lang="en-US" altLang="zh-CN" sz="2400" b="1" dirty="0">
                <a:solidFill>
                  <a:schemeClr val="accent4">
                    <a:lumMod val="75000"/>
                  </a:schemeClr>
                </a:solidFill>
              </a:rPr>
              <a:t>COSM</a:t>
            </a:r>
            <a:r>
              <a:rPr lang="en-US" altLang="zh-CN" sz="2400" b="1" dirty="0">
                <a:solidFill>
                  <a:srgbClr val="C00000"/>
                </a:solidFill>
              </a:rPr>
              <a:t>: </a:t>
            </a:r>
            <a:r>
              <a:rPr lang="en-US" altLang="zh-CN" sz="2400" dirty="0">
                <a:solidFill>
                  <a:schemeClr val="tx1"/>
                </a:solidFill>
                <a:highlight>
                  <a:srgbClr val="00FF00"/>
                </a:highlight>
              </a:rPr>
              <a:t>2.0%</a:t>
            </a:r>
            <a:endParaRPr lang="en-US" altLang="zh-CN" sz="2400" i="1" dirty="0">
              <a:solidFill>
                <a:schemeClr val="tx1"/>
              </a:solidFill>
              <a:highlight>
                <a:srgbClr val="00FF00"/>
              </a:highlight>
            </a:endParaRPr>
          </a:p>
        </p:txBody>
      </p:sp>
      <p:cxnSp>
        <p:nvCxnSpPr>
          <p:cNvPr id="24" name="Straight Connector 23">
            <a:extLst>
              <a:ext uri="{FF2B5EF4-FFF2-40B4-BE49-F238E27FC236}">
                <a16:creationId xmlns:a16="http://schemas.microsoft.com/office/drawing/2014/main" id="{CF13B631-9FF8-4153-83AA-2A7D9FC97927}"/>
              </a:ext>
            </a:extLst>
          </p:cNvPr>
          <p:cNvCxnSpPr/>
          <p:nvPr/>
        </p:nvCxnSpPr>
        <p:spPr>
          <a:xfrm>
            <a:off x="7668917" y="2543087"/>
            <a:ext cx="1146048"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D19B38D-D9A7-4C9D-8647-873ECF2C2940}"/>
              </a:ext>
            </a:extLst>
          </p:cNvPr>
          <p:cNvSpPr txBox="1"/>
          <p:nvPr/>
        </p:nvSpPr>
        <p:spPr>
          <a:xfrm>
            <a:off x="8185946" y="2508221"/>
            <a:ext cx="3596640" cy="461665"/>
          </a:xfrm>
          <a:prstGeom prst="rect">
            <a:avLst/>
          </a:prstGeom>
          <a:noFill/>
        </p:spPr>
        <p:txBody>
          <a:bodyPr wrap="square">
            <a:spAutoFit/>
          </a:bodyPr>
          <a:lstStyle/>
          <a:p>
            <a:r>
              <a:rPr lang="en-US" altLang="zh-CN" sz="2400" b="1" dirty="0" err="1">
                <a:solidFill>
                  <a:srgbClr val="00B050"/>
                </a:solidFill>
              </a:rPr>
              <a:t>Chopim</a:t>
            </a:r>
            <a:r>
              <a:rPr lang="en-US" altLang="zh-CN" sz="2400" dirty="0">
                <a:solidFill>
                  <a:schemeClr val="tx1"/>
                </a:solidFill>
              </a:rPr>
              <a:t>(CPU-first): </a:t>
            </a:r>
            <a:r>
              <a:rPr lang="en-US" altLang="zh-CN" sz="2400" dirty="0">
                <a:solidFill>
                  <a:schemeClr val="tx1"/>
                </a:solidFill>
                <a:highlight>
                  <a:srgbClr val="00FF00"/>
                </a:highlight>
              </a:rPr>
              <a:t>&lt;3%</a:t>
            </a:r>
          </a:p>
        </p:txBody>
      </p:sp>
      <p:cxnSp>
        <p:nvCxnSpPr>
          <p:cNvPr id="28" name="Straight Connector 27">
            <a:extLst>
              <a:ext uri="{FF2B5EF4-FFF2-40B4-BE49-F238E27FC236}">
                <a16:creationId xmlns:a16="http://schemas.microsoft.com/office/drawing/2014/main" id="{F573BA52-C28D-4FBF-B5E6-D8D9D5142F16}"/>
              </a:ext>
            </a:extLst>
          </p:cNvPr>
          <p:cNvCxnSpPr/>
          <p:nvPr/>
        </p:nvCxnSpPr>
        <p:spPr>
          <a:xfrm>
            <a:off x="7668917" y="2479846"/>
            <a:ext cx="1146048" cy="0"/>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sp>
        <p:nvSpPr>
          <p:cNvPr id="18" name="Title 17">
            <a:extLst>
              <a:ext uri="{FF2B5EF4-FFF2-40B4-BE49-F238E27FC236}">
                <a16:creationId xmlns:a16="http://schemas.microsoft.com/office/drawing/2014/main" id="{E2F297E2-DF86-445E-A73C-5859051E2B9D}"/>
              </a:ext>
            </a:extLst>
          </p:cNvPr>
          <p:cNvSpPr>
            <a:spLocks noGrp="1"/>
          </p:cNvSpPr>
          <p:nvPr>
            <p:ph type="title"/>
          </p:nvPr>
        </p:nvSpPr>
        <p:spPr>
          <a:xfrm>
            <a:off x="360363" y="83071"/>
            <a:ext cx="9177041" cy="538838"/>
          </a:xfrm>
        </p:spPr>
        <p:txBody>
          <a:bodyPr>
            <a:normAutofit fontScale="90000"/>
          </a:bodyPr>
          <a:lstStyle/>
          <a:p>
            <a:r>
              <a:rPr lang="en-US" altLang="zh-CN" dirty="0"/>
              <a:t>Result: CPU Performance</a:t>
            </a:r>
            <a:endParaRPr lang="zh-CN" altLang="en-US" dirty="0"/>
          </a:p>
        </p:txBody>
      </p:sp>
    </p:spTree>
    <p:extLst>
      <p:ext uri="{BB962C8B-B14F-4D97-AF65-F5344CB8AC3E}">
        <p14:creationId xmlns:p14="http://schemas.microsoft.com/office/powerpoint/2010/main" val="4426761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75530-7200-451B-AFEF-591B2DCEA32B}"/>
              </a:ext>
            </a:extLst>
          </p:cNvPr>
          <p:cNvSpPr>
            <a:spLocks noGrp="1"/>
          </p:cNvSpPr>
          <p:nvPr>
            <p:ph type="title"/>
          </p:nvPr>
        </p:nvSpPr>
        <p:spPr/>
        <p:txBody>
          <a:bodyPr>
            <a:normAutofit fontScale="90000"/>
          </a:bodyPr>
          <a:lstStyle/>
          <a:p>
            <a:r>
              <a:rPr lang="en-US" altLang="zh-CN" dirty="0"/>
              <a:t>Result: PIM Performance</a:t>
            </a:r>
            <a:endParaRPr lang="zh-CN" altLang="en-US" dirty="0"/>
          </a:p>
        </p:txBody>
      </p:sp>
      <p:sp>
        <p:nvSpPr>
          <p:cNvPr id="6" name="TextBox 5">
            <a:extLst>
              <a:ext uri="{FF2B5EF4-FFF2-40B4-BE49-F238E27FC236}">
                <a16:creationId xmlns:a16="http://schemas.microsoft.com/office/drawing/2014/main" id="{EE5E87CA-1820-433C-902A-151AF69B9D1D}"/>
              </a:ext>
            </a:extLst>
          </p:cNvPr>
          <p:cNvSpPr txBox="1"/>
          <p:nvPr/>
        </p:nvSpPr>
        <p:spPr>
          <a:xfrm>
            <a:off x="8218771" y="2592705"/>
            <a:ext cx="3710121" cy="2465431"/>
          </a:xfrm>
          <a:prstGeom prst="rect">
            <a:avLst/>
          </a:prstGeom>
          <a:solidFill>
            <a:schemeClr val="bg1">
              <a:lumMod val="95000"/>
            </a:schemeClr>
          </a:solidFill>
          <a:ln w="12700">
            <a:solidFill>
              <a:schemeClr val="tx1"/>
            </a:solidFill>
          </a:ln>
          <a:effectLst>
            <a:outerShdw blurRad="50800" dist="38100" dir="2700000" algn="tl" rotWithShape="0">
              <a:prstClr val="black">
                <a:alpha val="40000"/>
              </a:prstClr>
            </a:outerShdw>
          </a:effectLst>
        </p:spPr>
        <p:txBody>
          <a:bodyPr wrap="square" rtlCol="0">
            <a:noAutofit/>
          </a:bodyPr>
          <a:lstStyle/>
          <a:p>
            <a:pPr algn="ctr"/>
            <a:r>
              <a:rPr lang="en-US" altLang="zh-CN" sz="2400" b="1" i="1" u="sng" dirty="0">
                <a:solidFill>
                  <a:schemeClr val="tx1"/>
                </a:solidFill>
              </a:rPr>
              <a:t>PIM Performance:</a:t>
            </a:r>
          </a:p>
        </p:txBody>
      </p:sp>
      <p:graphicFrame>
        <p:nvGraphicFramePr>
          <p:cNvPr id="3" name="Object 2">
            <a:extLst>
              <a:ext uri="{FF2B5EF4-FFF2-40B4-BE49-F238E27FC236}">
                <a16:creationId xmlns:a16="http://schemas.microsoft.com/office/drawing/2014/main" id="{A1F56B2A-2E15-423E-A8EB-CFB6750B2733}"/>
              </a:ext>
            </a:extLst>
          </p:cNvPr>
          <p:cNvGraphicFramePr>
            <a:graphicFrameLocks noChangeAspect="1"/>
          </p:cNvGraphicFramePr>
          <p:nvPr>
            <p:extLst>
              <p:ext uri="{D42A27DB-BD31-4B8C-83A1-F6EECF244321}">
                <p14:modId xmlns:p14="http://schemas.microsoft.com/office/powerpoint/2010/main" val="4187361292"/>
              </p:ext>
            </p:extLst>
          </p:nvPr>
        </p:nvGraphicFramePr>
        <p:xfrm>
          <a:off x="133196" y="1308147"/>
          <a:ext cx="8416770" cy="4767642"/>
        </p:xfrm>
        <a:graphic>
          <a:graphicData uri="http://schemas.openxmlformats.org/presentationml/2006/ole">
            <mc:AlternateContent xmlns:mc="http://schemas.openxmlformats.org/markup-compatibility/2006">
              <mc:Choice xmlns:v="urn:schemas-microsoft-com:vml" Requires="v">
                <p:oleObj spid="_x0000_s255355" name="Visio" r:id="rId4" imgW="4167963" imgH="2361853" progId="Visio.Drawing.15">
                  <p:embed/>
                </p:oleObj>
              </mc:Choice>
              <mc:Fallback>
                <p:oleObj name="Visio" r:id="rId4" imgW="4167963" imgH="2361853" progId="Visio.Drawing.15">
                  <p:embed/>
                  <p:pic>
                    <p:nvPicPr>
                      <p:cNvPr id="3" name="Object 2">
                        <a:extLst>
                          <a:ext uri="{FF2B5EF4-FFF2-40B4-BE49-F238E27FC236}">
                            <a16:creationId xmlns:a16="http://schemas.microsoft.com/office/drawing/2014/main" id="{A1F56B2A-2E15-423E-A8EB-CFB6750B2733}"/>
                          </a:ext>
                        </a:extLst>
                      </p:cNvPr>
                      <p:cNvPicPr/>
                      <p:nvPr/>
                    </p:nvPicPr>
                    <p:blipFill>
                      <a:blip r:embed="rId5"/>
                      <a:stretch>
                        <a:fillRect/>
                      </a:stretch>
                    </p:blipFill>
                    <p:spPr>
                      <a:xfrm>
                        <a:off x="133196" y="1308147"/>
                        <a:ext cx="8416770" cy="4767642"/>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776CC48C-37D1-47D5-9061-E6335B4347FC}"/>
              </a:ext>
            </a:extLst>
          </p:cNvPr>
          <p:cNvSpPr txBox="1"/>
          <p:nvPr/>
        </p:nvSpPr>
        <p:spPr>
          <a:xfrm>
            <a:off x="177534" y="5891123"/>
            <a:ext cx="2079812" cy="369332"/>
          </a:xfrm>
          <a:prstGeom prst="rect">
            <a:avLst/>
          </a:prstGeom>
          <a:noFill/>
        </p:spPr>
        <p:txBody>
          <a:bodyPr wrap="square" rtlCol="0">
            <a:spAutoFit/>
          </a:bodyPr>
          <a:lstStyle/>
          <a:p>
            <a:r>
              <a:rPr lang="en-US" altLang="zh-CN" i="1" dirty="0"/>
              <a:t>LLM: BLOOM 1b1</a:t>
            </a:r>
            <a:endParaRPr lang="zh-CN" altLang="en-US" i="1" dirty="0"/>
          </a:p>
        </p:txBody>
      </p:sp>
      <p:sp>
        <p:nvSpPr>
          <p:cNvPr id="30" name="TextBox 29">
            <a:extLst>
              <a:ext uri="{FF2B5EF4-FFF2-40B4-BE49-F238E27FC236}">
                <a16:creationId xmlns:a16="http://schemas.microsoft.com/office/drawing/2014/main" id="{D644C33D-1D93-4AF0-9C5E-DEC1F26BC4BD}"/>
              </a:ext>
            </a:extLst>
          </p:cNvPr>
          <p:cNvSpPr txBox="1"/>
          <p:nvPr/>
        </p:nvSpPr>
        <p:spPr>
          <a:xfrm>
            <a:off x="7123810" y="5939053"/>
            <a:ext cx="4805083" cy="338554"/>
          </a:xfrm>
          <a:prstGeom prst="rect">
            <a:avLst/>
          </a:prstGeom>
          <a:noFill/>
        </p:spPr>
        <p:txBody>
          <a:bodyPr wrap="square" rtlCol="0">
            <a:spAutoFit/>
          </a:bodyPr>
          <a:lstStyle/>
          <a:p>
            <a:r>
              <a:rPr lang="en-US" altLang="zh-CN" sz="1600" i="1" dirty="0">
                <a:solidFill>
                  <a:schemeClr val="tx1">
                    <a:lumMod val="50000"/>
                    <a:lumOff val="50000"/>
                  </a:schemeClr>
                </a:solidFill>
              </a:rPr>
              <a:t>More results in paper: Results on other LLM models </a:t>
            </a:r>
            <a:endParaRPr lang="zh-CN" altLang="en-US" sz="1600" i="1"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FF6D0561-4F78-4371-A7B3-4569422ACC01}"/>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62</a:t>
            </a:fld>
            <a:endParaRPr lang="zh-CN" altLang="en-US"/>
          </a:p>
        </p:txBody>
      </p:sp>
      <p:sp>
        <p:nvSpPr>
          <p:cNvPr id="7" name="TextBox 6">
            <a:extLst>
              <a:ext uri="{FF2B5EF4-FFF2-40B4-BE49-F238E27FC236}">
                <a16:creationId xmlns:a16="http://schemas.microsoft.com/office/drawing/2014/main" id="{E15B655F-456A-4C8C-97A2-113FE60C00C6}"/>
              </a:ext>
            </a:extLst>
          </p:cNvPr>
          <p:cNvSpPr txBox="1"/>
          <p:nvPr/>
        </p:nvSpPr>
        <p:spPr>
          <a:xfrm>
            <a:off x="624068" y="5598686"/>
            <a:ext cx="11304825" cy="461665"/>
          </a:xfrm>
          <a:prstGeom prst="rect">
            <a:avLst/>
          </a:prstGeom>
          <a:solidFill>
            <a:schemeClr val="tx2">
              <a:lumMod val="20000"/>
              <a:lumOff val="80000"/>
            </a:schemeClr>
          </a:solidFill>
          <a:ln>
            <a:solidFill>
              <a:schemeClr val="accent4">
                <a:lumMod val="75000"/>
              </a:schemeClr>
            </a:solidFill>
          </a:ln>
        </p:spPr>
        <p:txBody>
          <a:bodyPr wrap="square">
            <a:spAutoFit/>
          </a:bodyPr>
          <a:lstStyle/>
          <a:p>
            <a:r>
              <a:rPr lang="en-US" altLang="zh-CN" sz="2400" b="1" dirty="0">
                <a:effectLst/>
                <a:ea typeface="宋体" panose="02010600030101010101" pitchFamily="2" charset="-122"/>
                <a:cs typeface="Arial" panose="020B0604020202020204" pitchFamily="34" charset="0"/>
              </a:rPr>
              <a:t>COSM</a:t>
            </a:r>
            <a:r>
              <a:rPr lang="zh-CN" altLang="zh-CN" sz="2400" b="1" dirty="0">
                <a:effectLst/>
                <a:ea typeface="宋体" panose="02010600030101010101" pitchFamily="2" charset="-122"/>
                <a:cs typeface="Arial" panose="020B0604020202020204" pitchFamily="34" charset="0"/>
              </a:rPr>
              <a:t> achieves 2.</a:t>
            </a:r>
            <a:r>
              <a:rPr lang="en-US" altLang="zh-CN" sz="2400" b="1" dirty="0">
                <a:effectLst/>
                <a:ea typeface="宋体" panose="02010600030101010101" pitchFamily="2" charset="-122"/>
                <a:cs typeface="Arial" panose="020B0604020202020204" pitchFamily="34" charset="0"/>
              </a:rPr>
              <a:t>8</a:t>
            </a:r>
            <a:r>
              <a:rPr lang="zh-CN" altLang="zh-CN" sz="2400" b="1" dirty="0">
                <a:effectLst/>
                <a:ea typeface="宋体" panose="02010600030101010101" pitchFamily="2" charset="-122"/>
                <a:cs typeface="Arial" panose="020B0604020202020204" pitchFamily="34" charset="0"/>
              </a:rPr>
              <a:t>x PIM Throughput with </a:t>
            </a:r>
            <a:r>
              <a:rPr lang="en-US" altLang="zh-CN" sz="2400" b="1" dirty="0">
                <a:ea typeface="宋体" panose="02010600030101010101" pitchFamily="2" charset="-122"/>
                <a:cs typeface="Arial" panose="020B0604020202020204" pitchFamily="34" charset="0"/>
              </a:rPr>
              <a:t>only</a:t>
            </a:r>
            <a:r>
              <a:rPr lang="zh-CN" altLang="zh-CN" sz="2400" b="1" dirty="0">
                <a:effectLst/>
                <a:ea typeface="宋体" panose="02010600030101010101" pitchFamily="2" charset="-122"/>
                <a:cs typeface="Arial" panose="020B0604020202020204" pitchFamily="34" charset="0"/>
              </a:rPr>
              <a:t> 2% CPU Degradation.</a:t>
            </a:r>
            <a:endParaRPr lang="zh-CN" altLang="en-US" sz="2400" dirty="0"/>
          </a:p>
        </p:txBody>
      </p:sp>
      <p:cxnSp>
        <p:nvCxnSpPr>
          <p:cNvPr id="10" name="Straight Connector 9">
            <a:extLst>
              <a:ext uri="{FF2B5EF4-FFF2-40B4-BE49-F238E27FC236}">
                <a16:creationId xmlns:a16="http://schemas.microsoft.com/office/drawing/2014/main" id="{A5DCAB9F-42C1-484C-BD8F-82F966407D4C}"/>
              </a:ext>
            </a:extLst>
          </p:cNvPr>
          <p:cNvCxnSpPr>
            <a:cxnSpLocks/>
          </p:cNvCxnSpPr>
          <p:nvPr/>
        </p:nvCxnSpPr>
        <p:spPr>
          <a:xfrm>
            <a:off x="7403918" y="3946585"/>
            <a:ext cx="114604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2458115-8F1D-4AF5-B39A-C3C6EF190E75}"/>
              </a:ext>
            </a:extLst>
          </p:cNvPr>
          <p:cNvCxnSpPr/>
          <p:nvPr/>
        </p:nvCxnSpPr>
        <p:spPr>
          <a:xfrm>
            <a:off x="7403918" y="3429000"/>
            <a:ext cx="1146048" cy="0"/>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EAFA240-C380-487E-9ADE-42E224C1B543}"/>
              </a:ext>
            </a:extLst>
          </p:cNvPr>
          <p:cNvSpPr txBox="1"/>
          <p:nvPr/>
        </p:nvSpPr>
        <p:spPr>
          <a:xfrm>
            <a:off x="8579404" y="3145545"/>
            <a:ext cx="1146048" cy="461665"/>
          </a:xfrm>
          <a:prstGeom prst="rect">
            <a:avLst/>
          </a:prstGeom>
          <a:noFill/>
        </p:spPr>
        <p:txBody>
          <a:bodyPr wrap="square">
            <a:spAutoFit/>
          </a:bodyPr>
          <a:lstStyle/>
          <a:p>
            <a:r>
              <a:rPr lang="en-US" altLang="zh-CN" sz="2400" b="1" dirty="0">
                <a:solidFill>
                  <a:schemeClr val="accent4">
                    <a:lumMod val="75000"/>
                  </a:schemeClr>
                </a:solidFill>
              </a:rPr>
              <a:t>COSM</a:t>
            </a:r>
            <a:endParaRPr lang="zh-CN" altLang="en-US" sz="2400" dirty="0"/>
          </a:p>
        </p:txBody>
      </p:sp>
      <p:sp>
        <p:nvSpPr>
          <p:cNvPr id="15" name="TextBox 14">
            <a:extLst>
              <a:ext uri="{FF2B5EF4-FFF2-40B4-BE49-F238E27FC236}">
                <a16:creationId xmlns:a16="http://schemas.microsoft.com/office/drawing/2014/main" id="{A9605F2F-B7B1-4B50-8D11-0599689FF059}"/>
              </a:ext>
            </a:extLst>
          </p:cNvPr>
          <p:cNvSpPr txBox="1"/>
          <p:nvPr/>
        </p:nvSpPr>
        <p:spPr>
          <a:xfrm>
            <a:off x="8549966" y="3971361"/>
            <a:ext cx="3123874" cy="830997"/>
          </a:xfrm>
          <a:prstGeom prst="rect">
            <a:avLst/>
          </a:prstGeom>
          <a:noFill/>
        </p:spPr>
        <p:txBody>
          <a:bodyPr wrap="square">
            <a:spAutoFit/>
          </a:bodyPr>
          <a:lstStyle/>
          <a:p>
            <a:r>
              <a:rPr lang="en-US" altLang="zh-CN" sz="2400" dirty="0">
                <a:solidFill>
                  <a:schemeClr val="tx1"/>
                </a:solidFill>
              </a:rPr>
              <a:t>2.8x over </a:t>
            </a:r>
            <a:r>
              <a:rPr lang="en-US" altLang="zh-CN" sz="2400" b="1" dirty="0" err="1">
                <a:solidFill>
                  <a:srgbClr val="00B050"/>
                </a:solidFill>
              </a:rPr>
              <a:t>Chopim</a:t>
            </a:r>
            <a:endParaRPr lang="en-US" altLang="zh-CN" sz="2400" b="1" dirty="0">
              <a:solidFill>
                <a:srgbClr val="00B050"/>
              </a:solidFill>
            </a:endParaRPr>
          </a:p>
          <a:p>
            <a:r>
              <a:rPr lang="en-US" altLang="zh-CN" sz="2400" b="1" dirty="0">
                <a:solidFill>
                  <a:srgbClr val="00B050"/>
                </a:solidFill>
              </a:rPr>
              <a:t>	     </a:t>
            </a:r>
            <a:r>
              <a:rPr lang="en-US" altLang="zh-CN" dirty="0"/>
              <a:t>(CPU-first)</a:t>
            </a:r>
            <a:endParaRPr lang="zh-CN" altLang="en-US" sz="2400" dirty="0"/>
          </a:p>
        </p:txBody>
      </p:sp>
      <p:cxnSp>
        <p:nvCxnSpPr>
          <p:cNvPr id="16" name="Straight Connector 15">
            <a:extLst>
              <a:ext uri="{FF2B5EF4-FFF2-40B4-BE49-F238E27FC236}">
                <a16:creationId xmlns:a16="http://schemas.microsoft.com/office/drawing/2014/main" id="{5CA9EB11-A014-4BE2-828D-45F60781E85F}"/>
              </a:ext>
            </a:extLst>
          </p:cNvPr>
          <p:cNvCxnSpPr/>
          <p:nvPr/>
        </p:nvCxnSpPr>
        <p:spPr>
          <a:xfrm>
            <a:off x="7403918" y="3559980"/>
            <a:ext cx="1146048"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D8419A-ED34-4E14-AA9E-F833C2FB27D5}"/>
              </a:ext>
            </a:extLst>
          </p:cNvPr>
          <p:cNvSpPr txBox="1"/>
          <p:nvPr/>
        </p:nvSpPr>
        <p:spPr>
          <a:xfrm>
            <a:off x="8549965" y="3400162"/>
            <a:ext cx="3378927" cy="738664"/>
          </a:xfrm>
          <a:prstGeom prst="rect">
            <a:avLst/>
          </a:prstGeom>
          <a:noFill/>
        </p:spPr>
        <p:txBody>
          <a:bodyPr wrap="square">
            <a:spAutoFit/>
          </a:bodyPr>
          <a:lstStyle/>
          <a:p>
            <a:r>
              <a:rPr lang="en-US" altLang="zh-CN" sz="2400" dirty="0"/>
              <a:t>1.4x over </a:t>
            </a:r>
            <a:r>
              <a:rPr lang="en-US" altLang="zh-CN" sz="2400" b="1" dirty="0" err="1">
                <a:solidFill>
                  <a:srgbClr val="0070C0"/>
                </a:solidFill>
              </a:rPr>
              <a:t>AsyncDIMM</a:t>
            </a:r>
            <a:endParaRPr lang="en-US" altLang="zh-CN" sz="2400" b="1" dirty="0">
              <a:solidFill>
                <a:srgbClr val="0070C0"/>
              </a:solidFill>
            </a:endParaRPr>
          </a:p>
          <a:p>
            <a:r>
              <a:rPr lang="en-US" altLang="zh-CN" dirty="0"/>
              <a:t>	      (Row-hit-aware)</a:t>
            </a:r>
            <a:endParaRPr lang="zh-CN" altLang="en-US" sz="2400" dirty="0"/>
          </a:p>
        </p:txBody>
      </p:sp>
    </p:spTree>
    <p:extLst>
      <p:ext uri="{BB962C8B-B14F-4D97-AF65-F5344CB8AC3E}">
        <p14:creationId xmlns:p14="http://schemas.microsoft.com/office/powerpoint/2010/main" val="723273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60BAF91F-670B-4B09-AD63-639DECBE570B}"/>
              </a:ext>
            </a:extLst>
          </p:cNvPr>
          <p:cNvGraphicFramePr>
            <a:graphicFrameLocks noChangeAspect="1"/>
          </p:cNvGraphicFramePr>
          <p:nvPr>
            <p:extLst>
              <p:ext uri="{D42A27DB-BD31-4B8C-83A1-F6EECF244321}">
                <p14:modId xmlns:p14="http://schemas.microsoft.com/office/powerpoint/2010/main" val="1459063279"/>
              </p:ext>
            </p:extLst>
          </p:nvPr>
        </p:nvGraphicFramePr>
        <p:xfrm>
          <a:off x="400050" y="708025"/>
          <a:ext cx="6423199" cy="5877970"/>
        </p:xfrm>
        <a:graphic>
          <a:graphicData uri="http://schemas.openxmlformats.org/presentationml/2006/ole">
            <mc:AlternateContent xmlns:mc="http://schemas.openxmlformats.org/markup-compatibility/2006">
              <mc:Choice xmlns:v="urn:schemas-microsoft-com:vml" Requires="v">
                <p:oleObj spid="_x0000_s124843" name="Visio" r:id="rId4" imgW="4648129" imgH="4251676" progId="Visio.Drawing.15">
                  <p:embed/>
                </p:oleObj>
              </mc:Choice>
              <mc:Fallback>
                <p:oleObj name="Visio" r:id="rId4" imgW="4648129" imgH="4251676" progId="Visio.Drawing.15">
                  <p:embed/>
                  <p:pic>
                    <p:nvPicPr>
                      <p:cNvPr id="0" name=""/>
                      <p:cNvPicPr/>
                      <p:nvPr/>
                    </p:nvPicPr>
                    <p:blipFill>
                      <a:blip r:embed="rId5"/>
                      <a:stretch>
                        <a:fillRect/>
                      </a:stretch>
                    </p:blipFill>
                    <p:spPr>
                      <a:xfrm>
                        <a:off x="400050" y="708025"/>
                        <a:ext cx="6423199" cy="587797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922443A3-0D66-4D88-A9A2-A35FA0AD75D2}"/>
              </a:ext>
            </a:extLst>
          </p:cNvPr>
          <p:cNvSpPr txBox="1"/>
          <p:nvPr/>
        </p:nvSpPr>
        <p:spPr>
          <a:xfrm>
            <a:off x="6844607" y="1860789"/>
            <a:ext cx="5197890" cy="3108543"/>
          </a:xfrm>
          <a:prstGeom prst="rect">
            <a:avLst/>
          </a:prstGeom>
          <a:solidFill>
            <a:schemeClr val="bg1">
              <a:lumMod val="95000"/>
            </a:schemeClr>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altLang="zh-CN" sz="2800" b="1" u="sng" dirty="0">
                <a:solidFill>
                  <a:srgbClr val="0070C0"/>
                </a:solidFill>
              </a:rPr>
              <a:t>Fixed-length commands:</a:t>
            </a:r>
          </a:p>
          <a:p>
            <a:r>
              <a:rPr lang="en-US" altLang="zh-CN" sz="2400" b="1" i="1" dirty="0">
                <a:solidFill>
                  <a:schemeClr val="tx1"/>
                </a:solidFill>
              </a:rPr>
              <a:t>Length = 32:</a:t>
            </a:r>
          </a:p>
          <a:p>
            <a:r>
              <a:rPr lang="en-US" altLang="zh-CN" sz="2400" b="1" i="1" dirty="0"/>
              <a:t>	</a:t>
            </a:r>
            <a:r>
              <a:rPr lang="en-US" altLang="zh-CN" sz="2400" b="1" i="1" dirty="0">
                <a:solidFill>
                  <a:srgbClr val="C00000"/>
                </a:solidFill>
              </a:rPr>
              <a:t>0.7 x </a:t>
            </a:r>
            <a:r>
              <a:rPr lang="en-US" altLang="zh-CN" sz="2400" i="1" dirty="0"/>
              <a:t>Max PIM Performance</a:t>
            </a:r>
          </a:p>
          <a:p>
            <a:r>
              <a:rPr lang="en-US" altLang="zh-CN" sz="2400" i="1" dirty="0">
                <a:solidFill>
                  <a:schemeClr val="tx1"/>
                </a:solidFill>
              </a:rPr>
              <a:t>	CPU Degradation </a:t>
            </a:r>
            <a:r>
              <a:rPr lang="en-US" altLang="zh-CN" sz="2400" b="1" i="1" dirty="0">
                <a:solidFill>
                  <a:srgbClr val="00B050"/>
                </a:solidFill>
              </a:rPr>
              <a:t>&lt; 5%</a:t>
            </a:r>
          </a:p>
          <a:p>
            <a:r>
              <a:rPr lang="en-US" altLang="zh-CN" sz="2400" b="1" i="1" dirty="0"/>
              <a:t>Length = 64:</a:t>
            </a:r>
          </a:p>
          <a:p>
            <a:r>
              <a:rPr lang="en-US" altLang="zh-CN" sz="2400" b="1" i="1" dirty="0"/>
              <a:t>	</a:t>
            </a:r>
            <a:r>
              <a:rPr lang="en-US" altLang="zh-CN" sz="2400" b="1" i="1" dirty="0">
                <a:solidFill>
                  <a:srgbClr val="00B050"/>
                </a:solidFill>
              </a:rPr>
              <a:t>Max</a:t>
            </a:r>
            <a:r>
              <a:rPr lang="en-US" altLang="zh-CN" sz="2400" i="1" dirty="0"/>
              <a:t> PIM Performance</a:t>
            </a:r>
          </a:p>
          <a:p>
            <a:r>
              <a:rPr lang="en-US" altLang="zh-CN" sz="2400" b="1" i="1" dirty="0"/>
              <a:t>	</a:t>
            </a:r>
            <a:r>
              <a:rPr lang="en-US" altLang="zh-CN" sz="2400" i="1" dirty="0"/>
              <a:t>CPU Degradation </a:t>
            </a:r>
            <a:r>
              <a:rPr lang="en-US" altLang="zh-CN" sz="2400" b="1" i="1" dirty="0">
                <a:solidFill>
                  <a:srgbClr val="C00000"/>
                </a:solidFill>
              </a:rPr>
              <a:t>&gt; 5%</a:t>
            </a:r>
          </a:p>
          <a:p>
            <a:r>
              <a:rPr lang="en-US" altLang="zh-CN" sz="2400" b="1" i="1" dirty="0"/>
              <a:t>-- Trade-off</a:t>
            </a:r>
            <a:endParaRPr lang="en-US" altLang="zh-CN" sz="2400" b="1" dirty="0"/>
          </a:p>
        </p:txBody>
      </p:sp>
      <p:sp>
        <p:nvSpPr>
          <p:cNvPr id="12" name="TextBox 11">
            <a:extLst>
              <a:ext uri="{FF2B5EF4-FFF2-40B4-BE49-F238E27FC236}">
                <a16:creationId xmlns:a16="http://schemas.microsoft.com/office/drawing/2014/main" id="{7D290FE4-DEB8-4E90-82E6-F289EA580830}"/>
              </a:ext>
            </a:extLst>
          </p:cNvPr>
          <p:cNvSpPr txBox="1"/>
          <p:nvPr/>
        </p:nvSpPr>
        <p:spPr>
          <a:xfrm>
            <a:off x="6162677" y="708025"/>
            <a:ext cx="6449177" cy="369332"/>
          </a:xfrm>
          <a:prstGeom prst="rect">
            <a:avLst/>
          </a:prstGeom>
          <a:noFill/>
        </p:spPr>
        <p:txBody>
          <a:bodyPr wrap="square" rtlCol="0">
            <a:spAutoFit/>
          </a:bodyPr>
          <a:lstStyle/>
          <a:p>
            <a:r>
              <a:rPr lang="en-US" altLang="zh-CN" i="1" dirty="0"/>
              <a:t>PIM workload: KQV gen of </a:t>
            </a:r>
            <a:r>
              <a:rPr lang="en-US" altLang="zh-CN" i="1" dirty="0" err="1"/>
              <a:t>DeepSeek</a:t>
            </a:r>
            <a:r>
              <a:rPr lang="en-US" altLang="zh-CN" i="1" dirty="0"/>
              <a:t> (Exclude data transfer)</a:t>
            </a:r>
            <a:endParaRPr lang="zh-CN" altLang="en-US" i="1" dirty="0"/>
          </a:p>
        </p:txBody>
      </p:sp>
      <p:sp>
        <p:nvSpPr>
          <p:cNvPr id="19" name="TextBox 18">
            <a:extLst>
              <a:ext uri="{FF2B5EF4-FFF2-40B4-BE49-F238E27FC236}">
                <a16:creationId xmlns:a16="http://schemas.microsoft.com/office/drawing/2014/main" id="{E1DFA7DD-1119-4FC0-9DB6-447B90FA28C0}"/>
              </a:ext>
            </a:extLst>
          </p:cNvPr>
          <p:cNvSpPr txBox="1"/>
          <p:nvPr/>
        </p:nvSpPr>
        <p:spPr>
          <a:xfrm>
            <a:off x="3690305" y="4246057"/>
            <a:ext cx="2656242" cy="707886"/>
          </a:xfrm>
          <a:prstGeom prst="rect">
            <a:avLst/>
          </a:prstGeom>
          <a:solidFill>
            <a:srgbClr val="F9CBCD">
              <a:alpha val="89804"/>
            </a:srgbClr>
          </a:solidFill>
        </p:spPr>
        <p:txBody>
          <a:bodyPr wrap="square" rtlCol="0">
            <a:spAutoFit/>
          </a:bodyPr>
          <a:lstStyle>
            <a:defPPr>
              <a:defRPr lang="zh-CN"/>
            </a:defPPr>
            <a:lvl1pPr>
              <a:defRPr b="1" i="1">
                <a:solidFill>
                  <a:schemeClr val="accent1">
                    <a:lumMod val="75000"/>
                  </a:schemeClr>
                </a:solidFill>
              </a:defRPr>
            </a:lvl1pPr>
          </a:lstStyle>
          <a:p>
            <a:r>
              <a:rPr lang="en-US" altLang="zh-CN" sz="2000" dirty="0">
                <a:solidFill>
                  <a:srgbClr val="0070C0"/>
                </a:solidFill>
              </a:rPr>
              <a:t>Degradation  </a:t>
            </a:r>
            <a:r>
              <a:rPr lang="en-US" altLang="zh-CN" sz="2000" dirty="0">
                <a:solidFill>
                  <a:schemeClr val="accent1"/>
                </a:solidFill>
              </a:rPr>
              <a:t>&gt; 5%</a:t>
            </a:r>
          </a:p>
          <a:p>
            <a:r>
              <a:rPr lang="en-US" altLang="zh-CN" sz="2000" dirty="0">
                <a:solidFill>
                  <a:srgbClr val="0070C0"/>
                </a:solidFill>
              </a:rPr>
              <a:t>(length=64)</a:t>
            </a:r>
            <a:endParaRPr lang="zh-CN" altLang="en-US" sz="2000" dirty="0">
              <a:solidFill>
                <a:srgbClr val="0070C0"/>
              </a:solidFill>
            </a:endParaRPr>
          </a:p>
        </p:txBody>
      </p:sp>
      <p:cxnSp>
        <p:nvCxnSpPr>
          <p:cNvPr id="20" name="Straight Connector 19">
            <a:extLst>
              <a:ext uri="{FF2B5EF4-FFF2-40B4-BE49-F238E27FC236}">
                <a16:creationId xmlns:a16="http://schemas.microsoft.com/office/drawing/2014/main" id="{0B13EE7F-2B80-4357-80CC-710A42076F26}"/>
              </a:ext>
            </a:extLst>
          </p:cNvPr>
          <p:cNvCxnSpPr>
            <a:cxnSpLocks/>
          </p:cNvCxnSpPr>
          <p:nvPr/>
        </p:nvCxnSpPr>
        <p:spPr>
          <a:xfrm flipV="1">
            <a:off x="5879939" y="4054935"/>
            <a:ext cx="466608" cy="19112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Slide Number Placeholder 34">
            <a:extLst>
              <a:ext uri="{FF2B5EF4-FFF2-40B4-BE49-F238E27FC236}">
                <a16:creationId xmlns:a16="http://schemas.microsoft.com/office/drawing/2014/main" id="{BCEDE0DE-2EEE-406D-8B11-3AC447A80F9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63</a:t>
            </a:fld>
            <a:endParaRPr lang="zh-CN" altLang="en-US"/>
          </a:p>
        </p:txBody>
      </p:sp>
      <p:sp>
        <p:nvSpPr>
          <p:cNvPr id="4" name="Title 3">
            <a:extLst>
              <a:ext uri="{FF2B5EF4-FFF2-40B4-BE49-F238E27FC236}">
                <a16:creationId xmlns:a16="http://schemas.microsoft.com/office/drawing/2014/main" id="{8F0DF3DB-EB03-475A-8C05-73B11896598A}"/>
              </a:ext>
            </a:extLst>
          </p:cNvPr>
          <p:cNvSpPr>
            <a:spLocks noGrp="1"/>
          </p:cNvSpPr>
          <p:nvPr>
            <p:ph type="title"/>
          </p:nvPr>
        </p:nvSpPr>
        <p:spPr>
          <a:xfrm>
            <a:off x="360364" y="83071"/>
            <a:ext cx="7869236" cy="538838"/>
          </a:xfrm>
        </p:spPr>
        <p:txBody>
          <a:bodyPr>
            <a:normAutofit fontScale="90000"/>
          </a:bodyPr>
          <a:lstStyle/>
          <a:p>
            <a:r>
              <a:rPr lang="en-US" altLang="zh-CN" dirty="0"/>
              <a:t>Result: The Effect of Preemptable Execution</a:t>
            </a:r>
            <a:endParaRPr lang="zh-CN" altLang="en-US" dirty="0"/>
          </a:p>
        </p:txBody>
      </p:sp>
      <p:sp>
        <p:nvSpPr>
          <p:cNvPr id="13" name="TextBox 12">
            <a:extLst>
              <a:ext uri="{FF2B5EF4-FFF2-40B4-BE49-F238E27FC236}">
                <a16:creationId xmlns:a16="http://schemas.microsoft.com/office/drawing/2014/main" id="{296F8B16-C603-4635-845E-D8CC2B7AFF2E}"/>
              </a:ext>
            </a:extLst>
          </p:cNvPr>
          <p:cNvSpPr txBox="1"/>
          <p:nvPr/>
        </p:nvSpPr>
        <p:spPr>
          <a:xfrm>
            <a:off x="3690305" y="1578033"/>
            <a:ext cx="2656242" cy="707886"/>
          </a:xfrm>
          <a:prstGeom prst="rect">
            <a:avLst/>
          </a:prstGeom>
          <a:solidFill>
            <a:srgbClr val="F9CBCD">
              <a:alpha val="89804"/>
            </a:srgbClr>
          </a:solidFill>
        </p:spPr>
        <p:txBody>
          <a:bodyPr wrap="square" rtlCol="0">
            <a:spAutoFit/>
          </a:bodyPr>
          <a:lstStyle>
            <a:defPPr>
              <a:defRPr lang="zh-CN"/>
            </a:defPPr>
            <a:lvl1pPr>
              <a:defRPr b="1" i="1">
                <a:solidFill>
                  <a:schemeClr val="accent1">
                    <a:lumMod val="75000"/>
                  </a:schemeClr>
                </a:solidFill>
              </a:defRPr>
            </a:lvl1pPr>
          </a:lstStyle>
          <a:p>
            <a:r>
              <a:rPr lang="en-US" altLang="zh-CN" sz="2000" dirty="0">
                <a:solidFill>
                  <a:schemeClr val="accent1"/>
                </a:solidFill>
              </a:rPr>
              <a:t>0.7x</a:t>
            </a:r>
            <a:r>
              <a:rPr lang="en-US" altLang="zh-CN" sz="2000" dirty="0">
                <a:solidFill>
                  <a:srgbClr val="0070C0"/>
                </a:solidFill>
              </a:rPr>
              <a:t> Performance</a:t>
            </a:r>
          </a:p>
          <a:p>
            <a:r>
              <a:rPr lang="en-US" altLang="zh-CN" sz="2000" dirty="0">
                <a:solidFill>
                  <a:srgbClr val="0070C0"/>
                </a:solidFill>
              </a:rPr>
              <a:t>(length=32)</a:t>
            </a:r>
            <a:endParaRPr lang="zh-CN" altLang="en-US" sz="2000" dirty="0">
              <a:solidFill>
                <a:srgbClr val="0070C0"/>
              </a:solidFill>
            </a:endParaRPr>
          </a:p>
        </p:txBody>
      </p:sp>
      <p:cxnSp>
        <p:nvCxnSpPr>
          <p:cNvPr id="14" name="Straight Connector 13">
            <a:extLst>
              <a:ext uri="{FF2B5EF4-FFF2-40B4-BE49-F238E27FC236}">
                <a16:creationId xmlns:a16="http://schemas.microsoft.com/office/drawing/2014/main" id="{154D87CC-00B7-4439-AB1B-67123508D608}"/>
              </a:ext>
            </a:extLst>
          </p:cNvPr>
          <p:cNvCxnSpPr>
            <a:cxnSpLocks/>
          </p:cNvCxnSpPr>
          <p:nvPr/>
        </p:nvCxnSpPr>
        <p:spPr>
          <a:xfrm>
            <a:off x="6096000" y="2285919"/>
            <a:ext cx="233304" cy="25838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9328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AD61CF6-B42A-46A4-8741-DC628B40A2C0}"/>
              </a:ext>
            </a:extLst>
          </p:cNvPr>
          <p:cNvSpPr txBox="1"/>
          <p:nvPr/>
        </p:nvSpPr>
        <p:spPr>
          <a:xfrm>
            <a:off x="6801426" y="5435599"/>
            <a:ext cx="5449850" cy="461665"/>
          </a:xfrm>
          <a:prstGeom prst="rect">
            <a:avLst/>
          </a:prstGeom>
          <a:solidFill>
            <a:schemeClr val="tx2">
              <a:lumMod val="20000"/>
              <a:lumOff val="80000"/>
            </a:schemeClr>
          </a:solidFill>
          <a:ln>
            <a:solidFill>
              <a:schemeClr val="tx2"/>
            </a:solidFill>
          </a:ln>
        </p:spPr>
        <p:txBody>
          <a:bodyPr wrap="square">
            <a:spAutoFit/>
          </a:bodyPr>
          <a:lstStyle/>
          <a:p>
            <a:r>
              <a:rPr lang="en-US" altLang="zh-CN" sz="2400" b="1" dirty="0">
                <a:ea typeface="宋体" panose="02010600030101010101" pitchFamily="2" charset="-122"/>
                <a:cs typeface="Arial" panose="020B0604020202020204" pitchFamily="34" charset="0"/>
              </a:rPr>
              <a:t>B</a:t>
            </a:r>
            <a:r>
              <a:rPr lang="en-US" altLang="zh-CN" sz="2400" b="1" dirty="0">
                <a:effectLst/>
                <a:ea typeface="宋体" panose="02010600030101010101" pitchFamily="2" charset="-122"/>
                <a:cs typeface="Arial" panose="020B0604020202020204" pitchFamily="34" charset="0"/>
              </a:rPr>
              <a:t>reaks the CPU-PIM trade-off</a:t>
            </a:r>
          </a:p>
        </p:txBody>
      </p:sp>
      <p:sp>
        <p:nvSpPr>
          <p:cNvPr id="15" name="TextBox 14">
            <a:extLst>
              <a:ext uri="{FF2B5EF4-FFF2-40B4-BE49-F238E27FC236}">
                <a16:creationId xmlns:a16="http://schemas.microsoft.com/office/drawing/2014/main" id="{03E386C2-A4F1-4FC7-8F8C-A44695E2086A}"/>
              </a:ext>
            </a:extLst>
          </p:cNvPr>
          <p:cNvSpPr txBox="1"/>
          <p:nvPr/>
        </p:nvSpPr>
        <p:spPr>
          <a:xfrm>
            <a:off x="7453423" y="2167116"/>
            <a:ext cx="4571312" cy="1261884"/>
          </a:xfrm>
          <a:prstGeom prst="rect">
            <a:avLst/>
          </a:prstGeom>
          <a:solidFill>
            <a:schemeClr val="bg1">
              <a:lumMod val="95000"/>
            </a:schemeClr>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altLang="zh-CN" sz="2800" b="1" u="sng" dirty="0">
                <a:solidFill>
                  <a:schemeClr val="accent4">
                    <a:lumMod val="75000"/>
                  </a:schemeClr>
                </a:solidFill>
              </a:rPr>
              <a:t>Preemptable commands:</a:t>
            </a:r>
          </a:p>
          <a:p>
            <a:r>
              <a:rPr lang="en-US" altLang="zh-CN" sz="2400" b="1" i="1" dirty="0">
                <a:solidFill>
                  <a:srgbClr val="00B050"/>
                </a:solidFill>
              </a:rPr>
              <a:t>Max</a:t>
            </a:r>
            <a:r>
              <a:rPr lang="en-US" altLang="zh-CN" sz="2400" i="1" dirty="0"/>
              <a:t> PIM Performance</a:t>
            </a:r>
          </a:p>
          <a:p>
            <a:r>
              <a:rPr lang="en-US" altLang="zh-CN" sz="2400" i="1" dirty="0">
                <a:solidFill>
                  <a:schemeClr val="tx1"/>
                </a:solidFill>
              </a:rPr>
              <a:t>CPU Degradation </a:t>
            </a:r>
            <a:r>
              <a:rPr lang="en-US" altLang="zh-CN" sz="2400" b="1" i="1" dirty="0">
                <a:solidFill>
                  <a:srgbClr val="00B050"/>
                </a:solidFill>
              </a:rPr>
              <a:t>&lt; 5%</a:t>
            </a:r>
          </a:p>
        </p:txBody>
      </p:sp>
      <p:sp>
        <p:nvSpPr>
          <p:cNvPr id="33" name="TextBox 32">
            <a:extLst>
              <a:ext uri="{FF2B5EF4-FFF2-40B4-BE49-F238E27FC236}">
                <a16:creationId xmlns:a16="http://schemas.microsoft.com/office/drawing/2014/main" id="{9CD6D89D-2881-4CA7-B079-9CEDCF3873FA}"/>
              </a:ext>
            </a:extLst>
          </p:cNvPr>
          <p:cNvSpPr txBox="1"/>
          <p:nvPr/>
        </p:nvSpPr>
        <p:spPr>
          <a:xfrm>
            <a:off x="7123810" y="5939053"/>
            <a:ext cx="4805083" cy="338554"/>
          </a:xfrm>
          <a:prstGeom prst="rect">
            <a:avLst/>
          </a:prstGeom>
          <a:noFill/>
        </p:spPr>
        <p:txBody>
          <a:bodyPr wrap="square" rtlCol="0">
            <a:spAutoFit/>
          </a:bodyPr>
          <a:lstStyle/>
          <a:p>
            <a:r>
              <a:rPr lang="en-US" altLang="zh-CN" sz="1600" i="1" dirty="0">
                <a:solidFill>
                  <a:schemeClr val="tx1">
                    <a:lumMod val="50000"/>
                    <a:lumOff val="50000"/>
                  </a:schemeClr>
                </a:solidFill>
              </a:rPr>
              <a:t>More results in paper: Results on other LLM models </a:t>
            </a:r>
            <a:endParaRPr lang="zh-CN" altLang="en-US" sz="1600" i="1" dirty="0">
              <a:solidFill>
                <a:schemeClr val="tx1">
                  <a:lumMod val="50000"/>
                  <a:lumOff val="50000"/>
                </a:schemeClr>
              </a:solidFill>
            </a:endParaRPr>
          </a:p>
        </p:txBody>
      </p:sp>
      <p:sp>
        <p:nvSpPr>
          <p:cNvPr id="35" name="Slide Number Placeholder 34">
            <a:extLst>
              <a:ext uri="{FF2B5EF4-FFF2-40B4-BE49-F238E27FC236}">
                <a16:creationId xmlns:a16="http://schemas.microsoft.com/office/drawing/2014/main" id="{BCEDE0DE-2EEE-406D-8B11-3AC447A80F92}"/>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64</a:t>
            </a:fld>
            <a:endParaRPr lang="zh-CN" altLang="en-US"/>
          </a:p>
        </p:txBody>
      </p:sp>
      <p:graphicFrame>
        <p:nvGraphicFramePr>
          <p:cNvPr id="16" name="Object 15">
            <a:extLst>
              <a:ext uri="{FF2B5EF4-FFF2-40B4-BE49-F238E27FC236}">
                <a16:creationId xmlns:a16="http://schemas.microsoft.com/office/drawing/2014/main" id="{E47609D3-1DC3-405A-B18D-EE575AC147EF}"/>
              </a:ext>
            </a:extLst>
          </p:cNvPr>
          <p:cNvGraphicFramePr>
            <a:graphicFrameLocks noChangeAspect="1"/>
          </p:cNvGraphicFramePr>
          <p:nvPr>
            <p:extLst>
              <p:ext uri="{D42A27DB-BD31-4B8C-83A1-F6EECF244321}">
                <p14:modId xmlns:p14="http://schemas.microsoft.com/office/powerpoint/2010/main" val="1800745452"/>
              </p:ext>
            </p:extLst>
          </p:nvPr>
        </p:nvGraphicFramePr>
        <p:xfrm>
          <a:off x="400050" y="708025"/>
          <a:ext cx="6423199" cy="5877970"/>
        </p:xfrm>
        <a:graphic>
          <a:graphicData uri="http://schemas.openxmlformats.org/presentationml/2006/ole">
            <mc:AlternateContent xmlns:mc="http://schemas.openxmlformats.org/markup-compatibility/2006">
              <mc:Choice xmlns:v="urn:schemas-microsoft-com:vml" Requires="v">
                <p:oleObj spid="_x0000_s241045" name="Visio" r:id="rId4" imgW="4648129" imgH="4251676" progId="Visio.Drawing.15">
                  <p:embed/>
                </p:oleObj>
              </mc:Choice>
              <mc:Fallback>
                <p:oleObj name="Visio" r:id="rId4" imgW="4648129" imgH="4251676" progId="Visio.Drawing.15">
                  <p:embed/>
                  <p:pic>
                    <p:nvPicPr>
                      <p:cNvPr id="5" name="Object 4">
                        <a:extLst>
                          <a:ext uri="{FF2B5EF4-FFF2-40B4-BE49-F238E27FC236}">
                            <a16:creationId xmlns:a16="http://schemas.microsoft.com/office/drawing/2014/main" id="{60BAF91F-670B-4B09-AD63-639DECBE570B}"/>
                          </a:ext>
                        </a:extLst>
                      </p:cNvPr>
                      <p:cNvPicPr/>
                      <p:nvPr/>
                    </p:nvPicPr>
                    <p:blipFill>
                      <a:blip r:embed="rId5"/>
                      <a:stretch>
                        <a:fillRect/>
                      </a:stretch>
                    </p:blipFill>
                    <p:spPr>
                      <a:xfrm>
                        <a:off x="400050" y="708025"/>
                        <a:ext cx="6423199" cy="5877970"/>
                      </a:xfrm>
                      <a:prstGeom prst="rect">
                        <a:avLst/>
                      </a:prstGeom>
                    </p:spPr>
                  </p:pic>
                </p:oleObj>
              </mc:Fallback>
            </mc:AlternateContent>
          </a:graphicData>
        </a:graphic>
      </p:graphicFrame>
      <p:sp>
        <p:nvSpPr>
          <p:cNvPr id="18" name="TextBox 17">
            <a:extLst>
              <a:ext uri="{FF2B5EF4-FFF2-40B4-BE49-F238E27FC236}">
                <a16:creationId xmlns:a16="http://schemas.microsoft.com/office/drawing/2014/main" id="{713DABED-A17E-41A1-83A8-6D4C1E0D7121}"/>
              </a:ext>
            </a:extLst>
          </p:cNvPr>
          <p:cNvSpPr txBox="1"/>
          <p:nvPr/>
        </p:nvSpPr>
        <p:spPr>
          <a:xfrm>
            <a:off x="6162677" y="708025"/>
            <a:ext cx="6449177" cy="369332"/>
          </a:xfrm>
          <a:prstGeom prst="rect">
            <a:avLst/>
          </a:prstGeom>
          <a:noFill/>
        </p:spPr>
        <p:txBody>
          <a:bodyPr wrap="square" rtlCol="0">
            <a:spAutoFit/>
          </a:bodyPr>
          <a:lstStyle/>
          <a:p>
            <a:r>
              <a:rPr lang="en-US" altLang="zh-CN" i="1" dirty="0"/>
              <a:t>PIM workload: KQV gen of </a:t>
            </a:r>
            <a:r>
              <a:rPr lang="en-US" altLang="zh-CN" i="1" dirty="0" err="1"/>
              <a:t>DeepSeek</a:t>
            </a:r>
            <a:r>
              <a:rPr lang="en-US" altLang="zh-CN" i="1" dirty="0"/>
              <a:t> (Exclude data transfer)</a:t>
            </a:r>
            <a:endParaRPr lang="zh-CN" altLang="en-US" i="1" dirty="0"/>
          </a:p>
        </p:txBody>
      </p:sp>
      <p:cxnSp>
        <p:nvCxnSpPr>
          <p:cNvPr id="7" name="Straight Connector 6">
            <a:extLst>
              <a:ext uri="{FF2B5EF4-FFF2-40B4-BE49-F238E27FC236}">
                <a16:creationId xmlns:a16="http://schemas.microsoft.com/office/drawing/2014/main" id="{808F2441-1800-40F9-8AE0-8C6066CC73BE}"/>
              </a:ext>
            </a:extLst>
          </p:cNvPr>
          <p:cNvCxnSpPr>
            <a:cxnSpLocks/>
          </p:cNvCxnSpPr>
          <p:nvPr/>
        </p:nvCxnSpPr>
        <p:spPr>
          <a:xfrm>
            <a:off x="6261672" y="2296774"/>
            <a:ext cx="359664"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D9432FE-A62C-499A-B147-1E4B7486F3D2}"/>
              </a:ext>
            </a:extLst>
          </p:cNvPr>
          <p:cNvSpPr txBox="1"/>
          <p:nvPr/>
        </p:nvSpPr>
        <p:spPr>
          <a:xfrm>
            <a:off x="3742660" y="1684586"/>
            <a:ext cx="2878676" cy="400110"/>
          </a:xfrm>
          <a:prstGeom prst="rect">
            <a:avLst/>
          </a:prstGeom>
          <a:solidFill>
            <a:srgbClr val="F9CBCD">
              <a:alpha val="89804"/>
            </a:srgbClr>
          </a:solidFill>
        </p:spPr>
        <p:txBody>
          <a:bodyPr wrap="square" rtlCol="0">
            <a:spAutoFit/>
          </a:bodyPr>
          <a:lstStyle>
            <a:defPPr>
              <a:defRPr lang="zh-CN"/>
            </a:defPPr>
            <a:lvl1pPr>
              <a:defRPr sz="2000" b="1" i="1">
                <a:solidFill>
                  <a:schemeClr val="accent4">
                    <a:lumMod val="75000"/>
                  </a:schemeClr>
                </a:solidFill>
              </a:defRPr>
            </a:lvl1pPr>
          </a:lstStyle>
          <a:p>
            <a:r>
              <a:rPr lang="en-US" altLang="zh-CN" dirty="0">
                <a:solidFill>
                  <a:srgbClr val="00B050"/>
                </a:solidFill>
              </a:rPr>
              <a:t>Max</a:t>
            </a:r>
            <a:r>
              <a:rPr lang="en-US" altLang="zh-CN" dirty="0"/>
              <a:t> PIM Performance</a:t>
            </a:r>
            <a:endParaRPr lang="zh-CN" altLang="en-US" dirty="0"/>
          </a:p>
        </p:txBody>
      </p:sp>
      <p:cxnSp>
        <p:nvCxnSpPr>
          <p:cNvPr id="17" name="Straight Connector 16">
            <a:extLst>
              <a:ext uri="{FF2B5EF4-FFF2-40B4-BE49-F238E27FC236}">
                <a16:creationId xmlns:a16="http://schemas.microsoft.com/office/drawing/2014/main" id="{39247CE3-3AF2-415E-854D-4ECF2608CAFE}"/>
              </a:ext>
            </a:extLst>
          </p:cNvPr>
          <p:cNvCxnSpPr>
            <a:cxnSpLocks/>
          </p:cNvCxnSpPr>
          <p:nvPr/>
        </p:nvCxnSpPr>
        <p:spPr>
          <a:xfrm flipH="1" flipV="1">
            <a:off x="6260450" y="2053918"/>
            <a:ext cx="181054" cy="26424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74F910A-EABE-4DFC-852D-0F001AB3257A}"/>
              </a:ext>
            </a:extLst>
          </p:cNvPr>
          <p:cNvSpPr txBox="1"/>
          <p:nvPr/>
        </p:nvSpPr>
        <p:spPr>
          <a:xfrm>
            <a:off x="3466214" y="3868007"/>
            <a:ext cx="2602902" cy="400110"/>
          </a:xfrm>
          <a:prstGeom prst="rect">
            <a:avLst/>
          </a:prstGeom>
          <a:solidFill>
            <a:srgbClr val="F9CBCD">
              <a:alpha val="89804"/>
            </a:srgbClr>
          </a:solidFill>
        </p:spPr>
        <p:txBody>
          <a:bodyPr wrap="square" rtlCol="0">
            <a:spAutoFit/>
          </a:bodyPr>
          <a:lstStyle>
            <a:defPPr>
              <a:defRPr lang="zh-CN"/>
            </a:defPPr>
            <a:lvl1pPr>
              <a:defRPr b="1" i="1">
                <a:solidFill>
                  <a:schemeClr val="accent1">
                    <a:lumMod val="75000"/>
                  </a:schemeClr>
                </a:solidFill>
              </a:defRPr>
            </a:lvl1pPr>
          </a:lstStyle>
          <a:p>
            <a:r>
              <a:rPr lang="en-US" altLang="zh-CN" sz="2000" dirty="0">
                <a:solidFill>
                  <a:schemeClr val="accent4">
                    <a:lumMod val="75000"/>
                  </a:schemeClr>
                </a:solidFill>
              </a:rPr>
              <a:t>Degradation  </a:t>
            </a:r>
            <a:r>
              <a:rPr lang="en-US" altLang="zh-CN" sz="2000" dirty="0">
                <a:solidFill>
                  <a:srgbClr val="00B050"/>
                </a:solidFill>
              </a:rPr>
              <a:t>&lt; 5%</a:t>
            </a:r>
            <a:endParaRPr lang="zh-CN" altLang="en-US" sz="2000" dirty="0">
              <a:solidFill>
                <a:srgbClr val="00B050"/>
              </a:solidFill>
            </a:endParaRPr>
          </a:p>
        </p:txBody>
      </p:sp>
      <p:cxnSp>
        <p:nvCxnSpPr>
          <p:cNvPr id="26" name="Straight Connector 25">
            <a:extLst>
              <a:ext uri="{FF2B5EF4-FFF2-40B4-BE49-F238E27FC236}">
                <a16:creationId xmlns:a16="http://schemas.microsoft.com/office/drawing/2014/main" id="{FDDFF1C4-D334-4786-8C20-EA33CE32B397}"/>
              </a:ext>
            </a:extLst>
          </p:cNvPr>
          <p:cNvCxnSpPr>
            <a:cxnSpLocks/>
          </p:cNvCxnSpPr>
          <p:nvPr/>
        </p:nvCxnSpPr>
        <p:spPr>
          <a:xfrm flipH="1">
            <a:off x="5846684" y="3868007"/>
            <a:ext cx="594820" cy="218377"/>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B0289E42-C41F-48E6-BDE7-1E792EA1D91F}"/>
              </a:ext>
            </a:extLst>
          </p:cNvPr>
          <p:cNvSpPr>
            <a:spLocks noGrp="1"/>
          </p:cNvSpPr>
          <p:nvPr>
            <p:ph type="title"/>
          </p:nvPr>
        </p:nvSpPr>
        <p:spPr>
          <a:xfrm>
            <a:off x="360363" y="83071"/>
            <a:ext cx="8762371" cy="538838"/>
          </a:xfrm>
        </p:spPr>
        <p:txBody>
          <a:bodyPr>
            <a:normAutofit fontScale="90000"/>
          </a:bodyPr>
          <a:lstStyle/>
          <a:p>
            <a:r>
              <a:rPr lang="en-US" altLang="zh-CN" dirty="0"/>
              <a:t>Result : The Effect of Preemptable Execution</a:t>
            </a:r>
            <a:endParaRPr lang="zh-CN" altLang="en-US" dirty="0"/>
          </a:p>
        </p:txBody>
      </p:sp>
    </p:spTree>
    <p:extLst>
      <p:ext uri="{BB962C8B-B14F-4D97-AF65-F5344CB8AC3E}">
        <p14:creationId xmlns:p14="http://schemas.microsoft.com/office/powerpoint/2010/main" val="34728181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449B3A-F9EA-43B0-8EC7-1D86883906BE}"/>
              </a:ext>
            </a:extLst>
          </p:cNvPr>
          <p:cNvSpPr txBox="1"/>
          <p:nvPr/>
        </p:nvSpPr>
        <p:spPr>
          <a:xfrm>
            <a:off x="6705033" y="1244790"/>
            <a:ext cx="5382929" cy="1200329"/>
          </a:xfrm>
          <a:prstGeom prst="rect">
            <a:avLst/>
          </a:prstGeom>
          <a:noFill/>
          <a:ln>
            <a:solidFill>
              <a:schemeClr val="tx1"/>
            </a:solidFill>
          </a:ln>
        </p:spPr>
        <p:txBody>
          <a:bodyPr wrap="square" rtlCol="0">
            <a:spAutoFit/>
          </a:bodyPr>
          <a:lstStyle/>
          <a:p>
            <a:r>
              <a:rPr lang="en-US" altLang="zh-CN" b="1" i="1" dirty="0"/>
              <a:t>   Unavailable bandwidth</a:t>
            </a:r>
            <a:r>
              <a:rPr lang="en-US" altLang="zh-CN" dirty="0"/>
              <a:t>: too short to be utilized</a:t>
            </a:r>
            <a:r>
              <a:rPr lang="en-US" altLang="zh-CN" b="1" i="1" dirty="0"/>
              <a:t>   </a:t>
            </a:r>
          </a:p>
          <a:p>
            <a:r>
              <a:rPr lang="en-US" altLang="zh-CN" b="1" i="1" dirty="0"/>
              <a:t>   Available bandwidth</a:t>
            </a:r>
            <a:r>
              <a:rPr lang="en-US" altLang="zh-CN" dirty="0"/>
              <a:t>: usable idle time windows</a:t>
            </a:r>
            <a:endParaRPr lang="en-US" altLang="zh-CN" b="1" dirty="0"/>
          </a:p>
          <a:p>
            <a:r>
              <a:rPr lang="en-US" altLang="zh-CN" b="1" i="1" dirty="0"/>
              <a:t>   Utilized bandwidth</a:t>
            </a:r>
            <a:r>
              <a:rPr lang="en-US" altLang="zh-CN" dirty="0"/>
              <a:t>: utilized for PIM execution by scheduler</a:t>
            </a:r>
            <a:endParaRPr lang="en-US" altLang="zh-CN" b="1" dirty="0"/>
          </a:p>
        </p:txBody>
      </p:sp>
      <p:sp>
        <p:nvSpPr>
          <p:cNvPr id="9" name="TextBox 8">
            <a:extLst>
              <a:ext uri="{FF2B5EF4-FFF2-40B4-BE49-F238E27FC236}">
                <a16:creationId xmlns:a16="http://schemas.microsoft.com/office/drawing/2014/main" id="{FAD61CF6-B42A-46A4-8741-DC628B40A2C0}"/>
              </a:ext>
            </a:extLst>
          </p:cNvPr>
          <p:cNvSpPr txBox="1"/>
          <p:nvPr/>
        </p:nvSpPr>
        <p:spPr>
          <a:xfrm>
            <a:off x="147918" y="6096309"/>
            <a:ext cx="11896164" cy="461665"/>
          </a:xfrm>
          <a:prstGeom prst="rect">
            <a:avLst/>
          </a:prstGeom>
          <a:solidFill>
            <a:schemeClr val="tx2">
              <a:lumMod val="20000"/>
              <a:lumOff val="80000"/>
            </a:schemeClr>
          </a:solidFill>
          <a:ln>
            <a:solidFill>
              <a:schemeClr val="tx2"/>
            </a:solidFill>
          </a:ln>
        </p:spPr>
        <p:txBody>
          <a:bodyPr wrap="square">
            <a:spAutoFit/>
          </a:bodyPr>
          <a:lstStyle/>
          <a:p>
            <a:pPr algn="ctr"/>
            <a:r>
              <a:rPr lang="en-US" altLang="zh-CN" sz="2400" b="1" dirty="0">
                <a:effectLst/>
                <a:ea typeface="宋体" panose="02010600030101010101" pitchFamily="2" charset="-122"/>
                <a:cs typeface="Arial" panose="020B0604020202020204" pitchFamily="34" charset="0"/>
              </a:rPr>
              <a:t>COSM can better utilize the idle time windows</a:t>
            </a:r>
          </a:p>
        </p:txBody>
      </p:sp>
      <p:sp>
        <p:nvSpPr>
          <p:cNvPr id="10" name="TextBox 9">
            <a:extLst>
              <a:ext uri="{FF2B5EF4-FFF2-40B4-BE49-F238E27FC236}">
                <a16:creationId xmlns:a16="http://schemas.microsoft.com/office/drawing/2014/main" id="{922443A3-0D66-4D88-A9A2-A35FA0AD75D2}"/>
              </a:ext>
            </a:extLst>
          </p:cNvPr>
          <p:cNvSpPr txBox="1"/>
          <p:nvPr/>
        </p:nvSpPr>
        <p:spPr>
          <a:xfrm>
            <a:off x="7424421" y="3521492"/>
            <a:ext cx="4239260" cy="1200329"/>
          </a:xfrm>
          <a:prstGeom prst="rect">
            <a:avLst/>
          </a:prstGeom>
          <a:solidFill>
            <a:srgbClr val="F6F6F6"/>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altLang="zh-CN" sz="2400" b="1" i="1" u="sng" dirty="0">
                <a:solidFill>
                  <a:schemeClr val="tx1"/>
                </a:solidFill>
              </a:rPr>
              <a:t>Result:</a:t>
            </a:r>
          </a:p>
          <a:p>
            <a:r>
              <a:rPr lang="en-US" altLang="zh-CN" sz="2400" b="1" dirty="0">
                <a:solidFill>
                  <a:schemeClr val="tx1"/>
                </a:solidFill>
              </a:rPr>
              <a:t>COSM leaves </a:t>
            </a:r>
            <a:r>
              <a:rPr lang="en-US" altLang="zh-CN" sz="2400" b="1" dirty="0">
                <a:solidFill>
                  <a:schemeClr val="tx1"/>
                </a:solidFill>
                <a:highlight>
                  <a:srgbClr val="00FF00"/>
                </a:highlight>
              </a:rPr>
              <a:t>&lt; 1% </a:t>
            </a:r>
            <a:r>
              <a:rPr lang="en-US" altLang="zh-CN" sz="2400" dirty="0">
                <a:solidFill>
                  <a:schemeClr val="tx1"/>
                </a:solidFill>
              </a:rPr>
              <a:t>a</a:t>
            </a:r>
            <a:r>
              <a:rPr lang="en-US" altLang="zh-CN" sz="2400" dirty="0"/>
              <a:t>vailable bandwidth unused</a:t>
            </a:r>
            <a:endParaRPr lang="en-US" altLang="zh-CN" sz="2400" dirty="0">
              <a:solidFill>
                <a:schemeClr val="tx1"/>
              </a:solidFill>
            </a:endParaRPr>
          </a:p>
        </p:txBody>
      </p:sp>
      <p:sp>
        <p:nvSpPr>
          <p:cNvPr id="32" name="Slide Number Placeholder 31">
            <a:extLst>
              <a:ext uri="{FF2B5EF4-FFF2-40B4-BE49-F238E27FC236}">
                <a16:creationId xmlns:a16="http://schemas.microsoft.com/office/drawing/2014/main" id="{AD170345-09C8-4CC5-8E56-F7A7DFD791BB}"/>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65</a:t>
            </a:fld>
            <a:endParaRPr lang="zh-CN" altLang="en-US"/>
          </a:p>
        </p:txBody>
      </p:sp>
      <p:graphicFrame>
        <p:nvGraphicFramePr>
          <p:cNvPr id="3" name="Object 2">
            <a:extLst>
              <a:ext uri="{FF2B5EF4-FFF2-40B4-BE49-F238E27FC236}">
                <a16:creationId xmlns:a16="http://schemas.microsoft.com/office/drawing/2014/main" id="{D5BA05DD-F714-4B01-8690-25B5765F76FB}"/>
              </a:ext>
            </a:extLst>
          </p:cNvPr>
          <p:cNvGraphicFramePr>
            <a:graphicFrameLocks noChangeAspect="1"/>
          </p:cNvGraphicFramePr>
          <p:nvPr>
            <p:extLst>
              <p:ext uri="{D42A27DB-BD31-4B8C-83A1-F6EECF244321}">
                <p14:modId xmlns:p14="http://schemas.microsoft.com/office/powerpoint/2010/main" val="8215339"/>
              </p:ext>
            </p:extLst>
          </p:nvPr>
        </p:nvGraphicFramePr>
        <p:xfrm>
          <a:off x="0" y="1544051"/>
          <a:ext cx="6743700" cy="4389437"/>
        </p:xfrm>
        <a:graphic>
          <a:graphicData uri="http://schemas.openxmlformats.org/presentationml/2006/ole">
            <mc:AlternateContent xmlns:mc="http://schemas.openxmlformats.org/markup-compatibility/2006">
              <mc:Choice xmlns:v="urn:schemas-microsoft-com:vml" Requires="v">
                <p:oleObj spid="_x0000_s285344" name="Visio" r:id="rId4" imgW="3626978" imgH="2361853" progId="Visio.Drawing.15">
                  <p:embed/>
                </p:oleObj>
              </mc:Choice>
              <mc:Fallback>
                <p:oleObj name="Visio" r:id="rId4" imgW="3626978" imgH="2361853" progId="Visio.Drawing.15">
                  <p:embed/>
                  <p:pic>
                    <p:nvPicPr>
                      <p:cNvPr id="3" name="Object 2">
                        <a:extLst>
                          <a:ext uri="{FF2B5EF4-FFF2-40B4-BE49-F238E27FC236}">
                            <a16:creationId xmlns:a16="http://schemas.microsoft.com/office/drawing/2014/main" id="{D5BA05DD-F714-4B01-8690-25B5765F76FB}"/>
                          </a:ext>
                        </a:extLst>
                      </p:cNvPr>
                      <p:cNvPicPr/>
                      <p:nvPr/>
                    </p:nvPicPr>
                    <p:blipFill>
                      <a:blip r:embed="rId5"/>
                      <a:stretch>
                        <a:fillRect/>
                      </a:stretch>
                    </p:blipFill>
                    <p:spPr>
                      <a:xfrm>
                        <a:off x="0" y="1544051"/>
                        <a:ext cx="6743700" cy="4389437"/>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73A41615-0935-42A8-B705-3BAFFF86B30F}"/>
              </a:ext>
            </a:extLst>
          </p:cNvPr>
          <p:cNvSpPr txBox="1"/>
          <p:nvPr/>
        </p:nvSpPr>
        <p:spPr>
          <a:xfrm>
            <a:off x="0" y="770728"/>
            <a:ext cx="6210505" cy="338554"/>
          </a:xfrm>
          <a:prstGeom prst="rect">
            <a:avLst/>
          </a:prstGeom>
          <a:noFill/>
        </p:spPr>
        <p:txBody>
          <a:bodyPr wrap="square" rtlCol="0">
            <a:spAutoFit/>
          </a:bodyPr>
          <a:lstStyle/>
          <a:p>
            <a:r>
              <a:rPr lang="en-US" altLang="zh-CN" sz="1600" i="1" dirty="0"/>
              <a:t>PIM workload: Attention of </a:t>
            </a:r>
            <a:r>
              <a:rPr lang="en-US" altLang="zh-CN" sz="1600" i="1" dirty="0" err="1"/>
              <a:t>DeepSeek</a:t>
            </a:r>
            <a:r>
              <a:rPr lang="zh-CN" altLang="en-US" sz="1600" i="1" dirty="0"/>
              <a:t>，</a:t>
            </a:r>
            <a:r>
              <a:rPr lang="en-US" altLang="zh-CN" sz="1600" b="1" i="1" dirty="0"/>
              <a:t>only PIM Execution</a:t>
            </a:r>
            <a:endParaRPr lang="zh-CN" altLang="en-US" sz="1600" b="1" i="1" dirty="0"/>
          </a:p>
        </p:txBody>
      </p:sp>
      <p:sp>
        <p:nvSpPr>
          <p:cNvPr id="5" name="Rectangle 4">
            <a:extLst>
              <a:ext uri="{FF2B5EF4-FFF2-40B4-BE49-F238E27FC236}">
                <a16:creationId xmlns:a16="http://schemas.microsoft.com/office/drawing/2014/main" id="{EEAFD33B-5993-4A8D-A175-C633837929EE}"/>
              </a:ext>
            </a:extLst>
          </p:cNvPr>
          <p:cNvSpPr/>
          <p:nvPr/>
        </p:nvSpPr>
        <p:spPr>
          <a:xfrm>
            <a:off x="6773330" y="1913698"/>
            <a:ext cx="193146" cy="77188"/>
          </a:xfrm>
          <a:prstGeom prst="rect">
            <a:avLst/>
          </a:prstGeom>
          <a:solidFill>
            <a:srgbClr val="70AD47"/>
          </a:solidFill>
          <a:ln w="12700" cap="flat" cmpd="sng" algn="ctr">
            <a:noFill/>
            <a:prstDash val="solid"/>
            <a:miter lim="800000"/>
          </a:ln>
          <a:effectLst/>
        </p:spPr>
        <p:txBody>
          <a:bodyPr rtlCol="0" anchor="ctr"/>
          <a:lstStyle/>
          <a:p>
            <a:pPr algn="just"/>
            <a:endParaRPr lang="zh-CN" altLang="en-US" sz="1600" dirty="0"/>
          </a:p>
        </p:txBody>
      </p:sp>
      <p:sp>
        <p:nvSpPr>
          <p:cNvPr id="16" name="Rectangle 15">
            <a:extLst>
              <a:ext uri="{FF2B5EF4-FFF2-40B4-BE49-F238E27FC236}">
                <a16:creationId xmlns:a16="http://schemas.microsoft.com/office/drawing/2014/main" id="{47677755-9989-43A1-8825-EB63766A2E8A}"/>
              </a:ext>
            </a:extLst>
          </p:cNvPr>
          <p:cNvSpPr/>
          <p:nvPr/>
        </p:nvSpPr>
        <p:spPr>
          <a:xfrm>
            <a:off x="6773330" y="2037363"/>
            <a:ext cx="193146" cy="77188"/>
          </a:xfrm>
          <a:prstGeom prst="rect">
            <a:avLst/>
          </a:prstGeom>
          <a:solidFill>
            <a:srgbClr val="ED7D31"/>
          </a:solidFill>
          <a:ln w="12700" cap="flat" cmpd="sng" algn="ctr">
            <a:noFill/>
            <a:prstDash val="solid"/>
            <a:miter lim="800000"/>
          </a:ln>
          <a:effectLst/>
        </p:spPr>
        <p:txBody>
          <a:bodyPr rtlCol="0" anchor="ctr"/>
          <a:lstStyle/>
          <a:p>
            <a:pPr algn="just"/>
            <a:endParaRPr lang="zh-CN" altLang="en-US" sz="1600" dirty="0"/>
          </a:p>
        </p:txBody>
      </p:sp>
      <p:sp>
        <p:nvSpPr>
          <p:cNvPr id="20" name="Rectangle 19">
            <a:extLst>
              <a:ext uri="{FF2B5EF4-FFF2-40B4-BE49-F238E27FC236}">
                <a16:creationId xmlns:a16="http://schemas.microsoft.com/office/drawing/2014/main" id="{8E71057E-A2B0-4F24-9AC8-B234EC6525B7}"/>
              </a:ext>
            </a:extLst>
          </p:cNvPr>
          <p:cNvSpPr/>
          <p:nvPr/>
        </p:nvSpPr>
        <p:spPr>
          <a:xfrm>
            <a:off x="6773329" y="1368237"/>
            <a:ext cx="193146" cy="95501"/>
          </a:xfrm>
          <a:prstGeom prst="rect">
            <a:avLst/>
          </a:prstGeom>
          <a:solidFill>
            <a:schemeClr val="bg1"/>
          </a:solidFill>
          <a:ln w="12700" cap="flat" cmpd="sng" algn="ctr">
            <a:solidFill>
              <a:schemeClr val="tx1"/>
            </a:solidFill>
            <a:prstDash val="solid"/>
            <a:miter lim="800000"/>
          </a:ln>
          <a:effectLst/>
        </p:spPr>
        <p:txBody>
          <a:bodyPr rtlCol="0" anchor="ctr"/>
          <a:lstStyle/>
          <a:p>
            <a:pPr algn="just"/>
            <a:endParaRPr lang="zh-CN" altLang="en-US" sz="1600" dirty="0"/>
          </a:p>
        </p:txBody>
      </p:sp>
      <p:graphicFrame>
        <p:nvGraphicFramePr>
          <p:cNvPr id="21" name="Object 20">
            <a:extLst>
              <a:ext uri="{FF2B5EF4-FFF2-40B4-BE49-F238E27FC236}">
                <a16:creationId xmlns:a16="http://schemas.microsoft.com/office/drawing/2014/main" id="{4623BFF2-8022-4075-8A40-D730057232B8}"/>
              </a:ext>
            </a:extLst>
          </p:cNvPr>
          <p:cNvGraphicFramePr>
            <a:graphicFrameLocks noChangeAspect="1"/>
          </p:cNvGraphicFramePr>
          <p:nvPr>
            <p:extLst>
              <p:ext uri="{D42A27DB-BD31-4B8C-83A1-F6EECF244321}">
                <p14:modId xmlns:p14="http://schemas.microsoft.com/office/powerpoint/2010/main" val="364403176"/>
              </p:ext>
            </p:extLst>
          </p:nvPr>
        </p:nvGraphicFramePr>
        <p:xfrm>
          <a:off x="6705033" y="1568785"/>
          <a:ext cx="342029" cy="292198"/>
        </p:xfrm>
        <a:graphic>
          <a:graphicData uri="http://schemas.openxmlformats.org/presentationml/2006/ole">
            <mc:AlternateContent xmlns:mc="http://schemas.openxmlformats.org/markup-compatibility/2006">
              <mc:Choice xmlns:v="urn:schemas-microsoft-com:vml" Requires="v">
                <p:oleObj spid="_x0000_s285345" name="Visio" r:id="rId6" imgW="380646" imgH="380779" progId="Visio.Drawing.15">
                  <p:embed/>
                </p:oleObj>
              </mc:Choice>
              <mc:Fallback>
                <p:oleObj name="Visio" r:id="rId6" imgW="380646" imgH="380779" progId="Visio.Drawing.15">
                  <p:embed/>
                  <p:pic>
                    <p:nvPicPr>
                      <p:cNvPr id="21" name="Object 20">
                        <a:extLst>
                          <a:ext uri="{FF2B5EF4-FFF2-40B4-BE49-F238E27FC236}">
                            <a16:creationId xmlns:a16="http://schemas.microsoft.com/office/drawing/2014/main" id="{4623BFF2-8022-4075-8A40-D730057232B8}"/>
                          </a:ext>
                        </a:extLst>
                      </p:cNvPr>
                      <p:cNvPicPr/>
                      <p:nvPr/>
                    </p:nvPicPr>
                    <p:blipFill>
                      <a:blip r:embed="rId7"/>
                      <a:stretch>
                        <a:fillRect/>
                      </a:stretch>
                    </p:blipFill>
                    <p:spPr>
                      <a:xfrm>
                        <a:off x="6705033" y="1568785"/>
                        <a:ext cx="342029" cy="292198"/>
                      </a:xfrm>
                      <a:prstGeom prst="rect">
                        <a:avLst/>
                      </a:prstGeom>
                    </p:spPr>
                  </p:pic>
                </p:oleObj>
              </mc:Fallback>
            </mc:AlternateContent>
          </a:graphicData>
        </a:graphic>
      </p:graphicFrame>
      <p:sp>
        <p:nvSpPr>
          <p:cNvPr id="29" name="Rectangle 28">
            <a:extLst>
              <a:ext uri="{FF2B5EF4-FFF2-40B4-BE49-F238E27FC236}">
                <a16:creationId xmlns:a16="http://schemas.microsoft.com/office/drawing/2014/main" id="{2DB89F01-41DA-4BEB-8C5A-CB8ACCD8A6E2}"/>
              </a:ext>
            </a:extLst>
          </p:cNvPr>
          <p:cNvSpPr/>
          <p:nvPr/>
        </p:nvSpPr>
        <p:spPr>
          <a:xfrm>
            <a:off x="5542280" y="2174240"/>
            <a:ext cx="66040" cy="533400"/>
          </a:xfrm>
          <a:prstGeom prst="rect">
            <a:avLst/>
          </a:prstGeom>
          <a:solidFill>
            <a:sysClr val="window" lastClr="FFFFFF"/>
          </a:solidFill>
          <a:ln w="12700" cap="flat" cmpd="sng" algn="ctr">
            <a:noFill/>
            <a:prstDash val="solid"/>
            <a:miter lim="800000"/>
          </a:ln>
          <a:effectLst/>
        </p:spPr>
        <p:txBody>
          <a:bodyPr rtlCol="0" anchor="ctr"/>
          <a:lstStyle/>
          <a:p>
            <a:pPr algn="just"/>
            <a:endParaRPr lang="zh-CN" altLang="en-US" dirty="0"/>
          </a:p>
        </p:txBody>
      </p:sp>
      <p:cxnSp>
        <p:nvCxnSpPr>
          <p:cNvPr id="31" name="Connector: Elbow 30">
            <a:extLst>
              <a:ext uri="{FF2B5EF4-FFF2-40B4-BE49-F238E27FC236}">
                <a16:creationId xmlns:a16="http://schemas.microsoft.com/office/drawing/2014/main" id="{FD00D724-7C3A-4B53-A34F-D3ADA35DC199}"/>
              </a:ext>
            </a:extLst>
          </p:cNvPr>
          <p:cNvCxnSpPr>
            <a:endCxn id="20" idx="1"/>
          </p:cNvCxnSpPr>
          <p:nvPr/>
        </p:nvCxnSpPr>
        <p:spPr>
          <a:xfrm flipV="1">
            <a:off x="5608320" y="1415988"/>
            <a:ext cx="1165009" cy="1029131"/>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554F83DF-33E3-4B50-A1B4-A95914320A83}"/>
              </a:ext>
            </a:extLst>
          </p:cNvPr>
          <p:cNvCxnSpPr>
            <a:cxnSpLocks/>
          </p:cNvCxnSpPr>
          <p:nvPr/>
        </p:nvCxnSpPr>
        <p:spPr>
          <a:xfrm flipV="1">
            <a:off x="5576722" y="1711960"/>
            <a:ext cx="1262647" cy="1164321"/>
          </a:xfrm>
          <a:prstGeom prst="bentConnector3">
            <a:avLst>
              <a:gd name="adj1" fmla="val 67346"/>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BF9F6F2B-6A1E-48E1-AD4B-5F9446A6B5D3}"/>
              </a:ext>
            </a:extLst>
          </p:cNvPr>
          <p:cNvCxnSpPr/>
          <p:nvPr/>
        </p:nvCxnSpPr>
        <p:spPr>
          <a:xfrm flipV="1">
            <a:off x="5608320" y="2037363"/>
            <a:ext cx="1165009" cy="1163037"/>
          </a:xfrm>
          <a:prstGeom prst="bentConnector3">
            <a:avLst>
              <a:gd name="adj1" fmla="val 83893"/>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7" name="Title 46">
            <a:extLst>
              <a:ext uri="{FF2B5EF4-FFF2-40B4-BE49-F238E27FC236}">
                <a16:creationId xmlns:a16="http://schemas.microsoft.com/office/drawing/2014/main" id="{D3AD479E-EB9B-4AE9-880D-4D9CEADEB3B6}"/>
              </a:ext>
            </a:extLst>
          </p:cNvPr>
          <p:cNvSpPr>
            <a:spLocks noGrp="1"/>
          </p:cNvSpPr>
          <p:nvPr>
            <p:ph type="title"/>
          </p:nvPr>
        </p:nvSpPr>
        <p:spPr>
          <a:xfrm>
            <a:off x="360364" y="83071"/>
            <a:ext cx="7903960" cy="538838"/>
          </a:xfrm>
        </p:spPr>
        <p:txBody>
          <a:bodyPr>
            <a:normAutofit fontScale="90000"/>
          </a:bodyPr>
          <a:lstStyle/>
          <a:p>
            <a:r>
              <a:rPr lang="en-US" altLang="zh-CN" dirty="0"/>
              <a:t>Result: Effect of Idleness-aware Scheduling</a:t>
            </a:r>
            <a:endParaRPr lang="zh-CN" altLang="en-US" dirty="0"/>
          </a:p>
        </p:txBody>
      </p:sp>
    </p:spTree>
    <p:extLst>
      <p:ext uri="{BB962C8B-B14F-4D97-AF65-F5344CB8AC3E}">
        <p14:creationId xmlns:p14="http://schemas.microsoft.com/office/powerpoint/2010/main" val="2480378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1">
            <a:extLst>
              <a:ext uri="{FF2B5EF4-FFF2-40B4-BE49-F238E27FC236}">
                <a16:creationId xmlns:a16="http://schemas.microsoft.com/office/drawing/2014/main" id="{AD170345-09C8-4CC5-8E56-F7A7DFD791BB}"/>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66</a:t>
            </a:fld>
            <a:endParaRPr lang="zh-CN" altLang="en-US"/>
          </a:p>
        </p:txBody>
      </p:sp>
      <p:graphicFrame>
        <p:nvGraphicFramePr>
          <p:cNvPr id="4" name="Table 6">
            <a:extLst>
              <a:ext uri="{FF2B5EF4-FFF2-40B4-BE49-F238E27FC236}">
                <a16:creationId xmlns:a16="http://schemas.microsoft.com/office/drawing/2014/main" id="{818CF14E-0DEB-435D-9331-96908FCA97CC}"/>
              </a:ext>
            </a:extLst>
          </p:cNvPr>
          <p:cNvGraphicFramePr>
            <a:graphicFrameLocks noGrp="1"/>
          </p:cNvGraphicFramePr>
          <p:nvPr>
            <p:extLst>
              <p:ext uri="{D42A27DB-BD31-4B8C-83A1-F6EECF244321}">
                <p14:modId xmlns:p14="http://schemas.microsoft.com/office/powerpoint/2010/main" val="1572576611"/>
              </p:ext>
            </p:extLst>
          </p:nvPr>
        </p:nvGraphicFramePr>
        <p:xfrm>
          <a:off x="1994268" y="1741642"/>
          <a:ext cx="7804157" cy="3054096"/>
        </p:xfrm>
        <a:graphic>
          <a:graphicData uri="http://schemas.openxmlformats.org/drawingml/2006/table">
            <a:tbl>
              <a:tblPr firstRow="1" bandRow="1">
                <a:tableStyleId>{5C22544A-7EE6-4342-B048-85BDC9FD1C3A}</a:tableStyleId>
              </a:tblPr>
              <a:tblGrid>
                <a:gridCol w="3774141">
                  <a:extLst>
                    <a:ext uri="{9D8B030D-6E8A-4147-A177-3AD203B41FA5}">
                      <a16:colId xmlns:a16="http://schemas.microsoft.com/office/drawing/2014/main" val="3676056069"/>
                    </a:ext>
                  </a:extLst>
                </a:gridCol>
                <a:gridCol w="2223247">
                  <a:extLst>
                    <a:ext uri="{9D8B030D-6E8A-4147-A177-3AD203B41FA5}">
                      <a16:colId xmlns:a16="http://schemas.microsoft.com/office/drawing/2014/main" val="2245345659"/>
                    </a:ext>
                  </a:extLst>
                </a:gridCol>
                <a:gridCol w="1806769">
                  <a:extLst>
                    <a:ext uri="{9D8B030D-6E8A-4147-A177-3AD203B41FA5}">
                      <a16:colId xmlns:a16="http://schemas.microsoft.com/office/drawing/2014/main" val="3661787539"/>
                    </a:ext>
                  </a:extLst>
                </a:gridCol>
              </a:tblGrid>
              <a:tr h="370840">
                <a:tc>
                  <a:txBody>
                    <a:bodyPr/>
                    <a:lstStyle/>
                    <a:p>
                      <a:r>
                        <a:rPr lang="en-US" altLang="zh-CN" dirty="0"/>
                        <a:t>Components</a:t>
                      </a:r>
                      <a:endParaRPr lang="zh-CN" altLang="en-US" dirty="0"/>
                    </a:p>
                  </a:txBody>
                  <a:tcPr/>
                </a:tc>
                <a:tc>
                  <a:txBody>
                    <a:bodyPr/>
                    <a:lstStyle/>
                    <a:p>
                      <a:r>
                        <a:rPr lang="en-US" altLang="zh-CN" dirty="0"/>
                        <a:t>Area</a:t>
                      </a:r>
                      <a:endParaRPr lang="zh-CN" altLang="en-US" dirty="0"/>
                    </a:p>
                  </a:txBody>
                  <a:tcPr/>
                </a:tc>
                <a:tc>
                  <a:txBody>
                    <a:bodyPr/>
                    <a:lstStyle/>
                    <a:p>
                      <a:r>
                        <a:rPr lang="en-US" altLang="zh-CN" dirty="0"/>
                        <a:t>Overhead</a:t>
                      </a:r>
                      <a:endParaRPr lang="zh-CN" altLang="en-US" dirty="0"/>
                    </a:p>
                  </a:txBody>
                  <a:tcPr/>
                </a:tc>
                <a:extLst>
                  <a:ext uri="{0D108BD9-81ED-4DB2-BD59-A6C34878D82A}">
                    <a16:rowId xmlns:a16="http://schemas.microsoft.com/office/drawing/2014/main" val="2424373744"/>
                  </a:ext>
                </a:extLst>
              </a:tr>
              <a:tr h="370840">
                <a:tc>
                  <a:txBody>
                    <a:bodyPr/>
                    <a:lstStyle/>
                    <a:p>
                      <a:r>
                        <a:rPr lang="en-US" altLang="zh-CN" b="1" dirty="0"/>
                        <a:t>Original Memory Controller</a:t>
                      </a:r>
                      <a:endParaRPr lang="zh-CN" altLang="en-US" b="1" dirty="0"/>
                    </a:p>
                  </a:txBody>
                  <a:tcPr/>
                </a:tc>
                <a:tc>
                  <a:txBody>
                    <a:bodyPr/>
                    <a:lstStyle/>
                    <a:p>
                      <a:r>
                        <a:rPr lang="en-US" altLang="zh-CN" sz="1905" b="1" i="0" kern="1200" dirty="0">
                          <a:solidFill>
                            <a:schemeClr val="dk1"/>
                          </a:solidFill>
                          <a:effectLst/>
                          <a:latin typeface="+mn-lt"/>
                          <a:ea typeface="+mn-ea"/>
                          <a:cs typeface="+mn-cs"/>
                        </a:rPr>
                        <a:t>~0.93mm</a:t>
                      </a:r>
                      <a:r>
                        <a:rPr lang="en-US" altLang="zh-CN" sz="1905" b="1" i="0" kern="1200" baseline="30000" dirty="0">
                          <a:solidFill>
                            <a:schemeClr val="dk1"/>
                          </a:solidFill>
                          <a:effectLst/>
                          <a:latin typeface="+mn-lt"/>
                          <a:ea typeface="+mn-ea"/>
                          <a:cs typeface="+mn-cs"/>
                        </a:rPr>
                        <a:t>2</a:t>
                      </a:r>
                      <a:r>
                        <a:rPr lang="zh-CN" altLang="en-US" b="1" dirty="0"/>
                        <a:t> </a:t>
                      </a:r>
                    </a:p>
                  </a:txBody>
                  <a:tcPr/>
                </a:tc>
                <a:tc>
                  <a:txBody>
                    <a:bodyPr/>
                    <a:lstStyle/>
                    <a:p>
                      <a:r>
                        <a:rPr lang="en-US" altLang="zh-CN" dirty="0"/>
                        <a:t>-</a:t>
                      </a:r>
                      <a:endParaRPr lang="zh-CN" altLang="en-US" dirty="0"/>
                    </a:p>
                  </a:txBody>
                  <a:tcPr/>
                </a:tc>
                <a:extLst>
                  <a:ext uri="{0D108BD9-81ED-4DB2-BD59-A6C34878D82A}">
                    <a16:rowId xmlns:a16="http://schemas.microsoft.com/office/drawing/2014/main" val="2466912133"/>
                  </a:ext>
                </a:extLst>
              </a:tr>
              <a:tr h="370840">
                <a:tc>
                  <a:txBody>
                    <a:bodyPr/>
                    <a:lstStyle/>
                    <a:p>
                      <a:endParaRPr lang="zh-CN" altLang="en-US"/>
                    </a:p>
                  </a:txBody>
                  <a:tcPr/>
                </a:tc>
                <a:tc>
                  <a:txBody>
                    <a:bodyPr/>
                    <a:lstStyle/>
                    <a:p>
                      <a:endParaRPr lang="zh-CN" altLang="en-US"/>
                    </a:p>
                  </a:txBody>
                  <a:tcPr/>
                </a:tc>
                <a:tc>
                  <a:txBody>
                    <a:bodyPr/>
                    <a:lstStyle/>
                    <a:p>
                      <a:endParaRPr lang="zh-CN" altLang="en-US" dirty="0"/>
                    </a:p>
                  </a:txBody>
                  <a:tcPr/>
                </a:tc>
                <a:extLst>
                  <a:ext uri="{0D108BD9-81ED-4DB2-BD59-A6C34878D82A}">
                    <a16:rowId xmlns:a16="http://schemas.microsoft.com/office/drawing/2014/main" val="1421830079"/>
                  </a:ext>
                </a:extLst>
              </a:tr>
              <a:tr h="370840">
                <a:tc>
                  <a:txBody>
                    <a:bodyPr/>
                    <a:lstStyle/>
                    <a:p>
                      <a:r>
                        <a:rPr lang="en-US" altLang="zh-CN" dirty="0"/>
                        <a:t>PIM Scheduler</a:t>
                      </a:r>
                      <a:endParaRPr lang="zh-CN" altLang="en-US" dirty="0"/>
                    </a:p>
                  </a:txBody>
                  <a:tcPr/>
                </a:tc>
                <a:tc>
                  <a:txBody>
                    <a:bodyPr/>
                    <a:lstStyle/>
                    <a:p>
                      <a:r>
                        <a:rPr lang="en-US" altLang="zh-CN" sz="1905" b="0" i="0" kern="1200" dirty="0">
                          <a:solidFill>
                            <a:schemeClr val="dk1"/>
                          </a:solidFill>
                          <a:effectLst/>
                          <a:latin typeface="+mn-lt"/>
                          <a:ea typeface="+mn-ea"/>
                          <a:cs typeface="+mn-cs"/>
                        </a:rPr>
                        <a:t>0.014</a:t>
                      </a:r>
                      <a:r>
                        <a:rPr lang="zh-CN" altLang="en-US" dirty="0"/>
                        <a:t> </a:t>
                      </a:r>
                      <a:r>
                        <a:rPr lang="en-US" altLang="zh-CN" sz="1905" b="0" i="0" kern="1200" dirty="0">
                          <a:solidFill>
                            <a:schemeClr val="dk1"/>
                          </a:solidFill>
                          <a:effectLst/>
                          <a:latin typeface="+mn-lt"/>
                          <a:ea typeface="+mn-ea"/>
                          <a:cs typeface="+mn-cs"/>
                        </a:rPr>
                        <a:t>mm</a:t>
                      </a:r>
                      <a:r>
                        <a:rPr lang="en-US" altLang="zh-CN" sz="1905" b="0" i="0" kern="1200" baseline="30000" dirty="0">
                          <a:solidFill>
                            <a:schemeClr val="dk1"/>
                          </a:solidFill>
                          <a:effectLst/>
                          <a:latin typeface="+mn-lt"/>
                          <a:ea typeface="+mn-ea"/>
                          <a:cs typeface="+mn-cs"/>
                        </a:rPr>
                        <a:t>2</a:t>
                      </a:r>
                      <a:endParaRPr lang="zh-CN" altLang="en-US" dirty="0"/>
                    </a:p>
                  </a:txBody>
                  <a:tcPr/>
                </a:tc>
                <a:tc>
                  <a:txBody>
                    <a:bodyPr/>
                    <a:lstStyle/>
                    <a:p>
                      <a:endParaRPr lang="zh-CN" altLang="en-US" dirty="0"/>
                    </a:p>
                  </a:txBody>
                  <a:tcPr/>
                </a:tc>
                <a:extLst>
                  <a:ext uri="{0D108BD9-81ED-4DB2-BD59-A6C34878D82A}">
                    <a16:rowId xmlns:a16="http://schemas.microsoft.com/office/drawing/2014/main" val="3658253879"/>
                  </a:ext>
                </a:extLst>
              </a:tr>
              <a:tr h="370840">
                <a:tc>
                  <a:txBody>
                    <a:bodyPr/>
                    <a:lstStyle/>
                    <a:p>
                      <a:r>
                        <a:rPr lang="en-US" altLang="zh-CN" dirty="0"/>
                        <a:t>Idle Time Estimator</a:t>
                      </a:r>
                      <a:endParaRPr lang="zh-CN" altLang="en-US" dirty="0"/>
                    </a:p>
                  </a:txBody>
                  <a:tcPr/>
                </a:tc>
                <a:tc>
                  <a:txBody>
                    <a:bodyPr/>
                    <a:lstStyle/>
                    <a:p>
                      <a:r>
                        <a:rPr lang="en-US" altLang="zh-CN" sz="1905" b="0" i="0" kern="1200" dirty="0">
                          <a:solidFill>
                            <a:schemeClr val="dk1"/>
                          </a:solidFill>
                          <a:effectLst/>
                          <a:latin typeface="+mn-lt"/>
                          <a:ea typeface="+mn-ea"/>
                          <a:cs typeface="+mn-cs"/>
                        </a:rPr>
                        <a:t>0.0085</a:t>
                      </a:r>
                      <a:r>
                        <a:rPr lang="zh-CN" altLang="en-US" dirty="0"/>
                        <a:t> </a:t>
                      </a:r>
                      <a:r>
                        <a:rPr lang="en-US" altLang="zh-CN" sz="1905" b="0" i="0" kern="1200" dirty="0">
                          <a:solidFill>
                            <a:schemeClr val="dk1"/>
                          </a:solidFill>
                          <a:effectLst/>
                          <a:latin typeface="+mn-lt"/>
                          <a:ea typeface="+mn-ea"/>
                          <a:cs typeface="+mn-cs"/>
                        </a:rPr>
                        <a:t>mm</a:t>
                      </a:r>
                      <a:r>
                        <a:rPr lang="en-US" altLang="zh-CN" sz="1905" b="0" i="0" kern="1200" baseline="30000" dirty="0">
                          <a:solidFill>
                            <a:schemeClr val="dk1"/>
                          </a:solidFill>
                          <a:effectLst/>
                          <a:latin typeface="+mn-lt"/>
                          <a:ea typeface="+mn-ea"/>
                          <a:cs typeface="+mn-cs"/>
                        </a:rPr>
                        <a:t>2</a:t>
                      </a:r>
                      <a:endParaRPr lang="zh-CN" altLang="en-US" dirty="0"/>
                    </a:p>
                  </a:txBody>
                  <a:tcPr/>
                </a:tc>
                <a:tc>
                  <a:txBody>
                    <a:bodyPr/>
                    <a:lstStyle/>
                    <a:p>
                      <a:endParaRPr lang="zh-CN" altLang="en-US" dirty="0"/>
                    </a:p>
                  </a:txBody>
                  <a:tcPr/>
                </a:tc>
                <a:extLst>
                  <a:ext uri="{0D108BD9-81ED-4DB2-BD59-A6C34878D82A}">
                    <a16:rowId xmlns:a16="http://schemas.microsoft.com/office/drawing/2014/main" val="2736551641"/>
                  </a:ext>
                </a:extLst>
              </a:tr>
              <a:tr h="370840">
                <a:tc>
                  <a:txBody>
                    <a:bodyPr/>
                    <a:lstStyle/>
                    <a:p>
                      <a:r>
                        <a:rPr lang="en-US" altLang="zh-CN" dirty="0"/>
                        <a:t>Command Arbiter</a:t>
                      </a:r>
                      <a:endParaRPr lang="zh-CN" altLang="en-US" dirty="0"/>
                    </a:p>
                  </a:txBody>
                  <a:tcPr/>
                </a:tc>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1905" b="0" i="0" kern="1200" dirty="0">
                          <a:solidFill>
                            <a:schemeClr val="dk1"/>
                          </a:solidFill>
                          <a:effectLst/>
                          <a:latin typeface="+mn-lt"/>
                          <a:ea typeface="+mn-ea"/>
                          <a:cs typeface="+mn-cs"/>
                        </a:rPr>
                        <a:t>0.0054</a:t>
                      </a:r>
                      <a:r>
                        <a:rPr lang="zh-CN" altLang="en-US" dirty="0"/>
                        <a:t> </a:t>
                      </a:r>
                      <a:r>
                        <a:rPr lang="en-US" altLang="zh-CN" sz="1905" b="0" i="0" kern="1200" dirty="0">
                          <a:solidFill>
                            <a:schemeClr val="dk1"/>
                          </a:solidFill>
                          <a:effectLst/>
                          <a:latin typeface="+mn-lt"/>
                          <a:ea typeface="+mn-ea"/>
                          <a:cs typeface="+mn-cs"/>
                        </a:rPr>
                        <a:t>mm</a:t>
                      </a:r>
                      <a:r>
                        <a:rPr lang="en-US" altLang="zh-CN" sz="1905" b="0" i="0" kern="1200" baseline="30000" dirty="0">
                          <a:solidFill>
                            <a:schemeClr val="dk1"/>
                          </a:solidFill>
                          <a:effectLst/>
                          <a:latin typeface="+mn-lt"/>
                          <a:ea typeface="+mn-ea"/>
                          <a:cs typeface="+mn-cs"/>
                        </a:rPr>
                        <a:t>2</a:t>
                      </a:r>
                      <a:endParaRPr lang="zh-CN" altLang="en-US" dirty="0"/>
                    </a:p>
                  </a:txBody>
                  <a:tcPr/>
                </a:tc>
                <a:tc>
                  <a:txBody>
                    <a:bodyPr/>
                    <a:lstStyle/>
                    <a:p>
                      <a:endParaRPr lang="zh-CN" altLang="en-US" dirty="0"/>
                    </a:p>
                  </a:txBody>
                  <a:tcPr/>
                </a:tc>
                <a:extLst>
                  <a:ext uri="{0D108BD9-81ED-4DB2-BD59-A6C34878D82A}">
                    <a16:rowId xmlns:a16="http://schemas.microsoft.com/office/drawing/2014/main" val="3831079027"/>
                  </a:ext>
                </a:extLst>
              </a:tr>
              <a:tr h="370840">
                <a:tc>
                  <a:txBody>
                    <a:bodyPr/>
                    <a:lstStyle/>
                    <a:p>
                      <a:r>
                        <a:rPr lang="en-US" altLang="zh-CN" dirty="0"/>
                        <a:t>PIM Queues</a:t>
                      </a:r>
                      <a:endParaRPr lang="zh-CN" altLang="en-US" dirty="0"/>
                    </a:p>
                  </a:txBody>
                  <a:tcPr/>
                </a:tc>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1905" b="0" i="0" kern="1200" dirty="0">
                          <a:solidFill>
                            <a:schemeClr val="dk1"/>
                          </a:solidFill>
                          <a:effectLst/>
                          <a:latin typeface="+mn-lt"/>
                          <a:ea typeface="+mn-ea"/>
                          <a:cs typeface="+mn-cs"/>
                        </a:rPr>
                        <a:t>0.041</a:t>
                      </a:r>
                      <a:r>
                        <a:rPr lang="zh-CN" altLang="en-US" dirty="0"/>
                        <a:t> </a:t>
                      </a:r>
                      <a:r>
                        <a:rPr lang="en-US" altLang="zh-CN" sz="1905" b="0" i="0" kern="1200" dirty="0">
                          <a:solidFill>
                            <a:schemeClr val="dk1"/>
                          </a:solidFill>
                          <a:effectLst/>
                          <a:latin typeface="+mn-lt"/>
                          <a:ea typeface="+mn-ea"/>
                          <a:cs typeface="+mn-cs"/>
                        </a:rPr>
                        <a:t>mm</a:t>
                      </a:r>
                      <a:r>
                        <a:rPr lang="en-US" altLang="zh-CN" sz="1905" b="0" i="0" kern="1200" baseline="30000" dirty="0">
                          <a:solidFill>
                            <a:schemeClr val="dk1"/>
                          </a:solidFill>
                          <a:effectLst/>
                          <a:latin typeface="+mn-lt"/>
                          <a:ea typeface="+mn-ea"/>
                          <a:cs typeface="+mn-cs"/>
                        </a:rPr>
                        <a:t>2</a:t>
                      </a:r>
                      <a:endParaRPr lang="zh-CN" altLang="en-US" dirty="0"/>
                    </a:p>
                  </a:txBody>
                  <a:tcPr/>
                </a:tc>
                <a:tc>
                  <a:txBody>
                    <a:bodyPr/>
                    <a:lstStyle/>
                    <a:p>
                      <a:endParaRPr lang="zh-CN" altLang="en-US" dirty="0"/>
                    </a:p>
                  </a:txBody>
                  <a:tcPr/>
                </a:tc>
                <a:extLst>
                  <a:ext uri="{0D108BD9-81ED-4DB2-BD59-A6C34878D82A}">
                    <a16:rowId xmlns:a16="http://schemas.microsoft.com/office/drawing/2014/main" val="2127075391"/>
                  </a:ext>
                </a:extLst>
              </a:tr>
              <a:tr h="370840">
                <a:tc>
                  <a:txBody>
                    <a:bodyPr/>
                    <a:lstStyle/>
                    <a:p>
                      <a:r>
                        <a:rPr lang="en-US" altLang="zh-CN" b="1" dirty="0"/>
                        <a:t>Total</a:t>
                      </a:r>
                      <a:endParaRPr lang="zh-CN" altLang="en-US" b="1" dirty="0"/>
                    </a:p>
                  </a:txBody>
                  <a:tcPr/>
                </a:tc>
                <a:tc>
                  <a:txBody>
                    <a:bodyPr/>
                    <a:lstStyle/>
                    <a:p>
                      <a:pPr marL="0" marR="0" lvl="0" indent="0" algn="l" defTabSz="967710" rtl="0" eaLnBrk="1" fontAlgn="auto" latinLnBrk="0" hangingPunct="1">
                        <a:lnSpc>
                          <a:spcPct val="100000"/>
                        </a:lnSpc>
                        <a:spcBef>
                          <a:spcPts val="0"/>
                        </a:spcBef>
                        <a:spcAft>
                          <a:spcPts val="0"/>
                        </a:spcAft>
                        <a:buClrTx/>
                        <a:buSzTx/>
                        <a:buFontTx/>
                        <a:buNone/>
                        <a:tabLst/>
                        <a:defRPr/>
                      </a:pPr>
                      <a:r>
                        <a:rPr lang="en-US" altLang="zh-CN" sz="1905" b="1" i="0" kern="1200" dirty="0">
                          <a:solidFill>
                            <a:schemeClr val="dk1"/>
                          </a:solidFill>
                          <a:effectLst/>
                          <a:latin typeface="+mn-lt"/>
                          <a:ea typeface="+mn-ea"/>
                          <a:cs typeface="+mn-cs"/>
                        </a:rPr>
                        <a:t>0.069</a:t>
                      </a:r>
                      <a:r>
                        <a:rPr lang="zh-CN" altLang="en-US" b="1" dirty="0"/>
                        <a:t> </a:t>
                      </a:r>
                      <a:r>
                        <a:rPr lang="en-US" altLang="zh-CN" sz="1905" b="1" i="0" kern="1200" dirty="0">
                          <a:solidFill>
                            <a:schemeClr val="dk1"/>
                          </a:solidFill>
                          <a:effectLst/>
                          <a:latin typeface="+mn-lt"/>
                          <a:ea typeface="+mn-ea"/>
                          <a:cs typeface="+mn-cs"/>
                        </a:rPr>
                        <a:t>mm</a:t>
                      </a:r>
                      <a:r>
                        <a:rPr lang="en-US" altLang="zh-CN" sz="1905" b="1" i="0" kern="1200" baseline="30000" dirty="0">
                          <a:solidFill>
                            <a:schemeClr val="dk1"/>
                          </a:solidFill>
                          <a:effectLst/>
                          <a:latin typeface="+mn-lt"/>
                          <a:ea typeface="+mn-ea"/>
                          <a:cs typeface="+mn-cs"/>
                        </a:rPr>
                        <a:t>2</a:t>
                      </a:r>
                      <a:endParaRPr lang="zh-CN" altLang="en-US" b="1" dirty="0"/>
                    </a:p>
                  </a:txBody>
                  <a:tcPr/>
                </a:tc>
                <a:tc>
                  <a:txBody>
                    <a:bodyPr/>
                    <a:lstStyle/>
                    <a:p>
                      <a:r>
                        <a:rPr lang="en-US" altLang="zh-CN" b="1" dirty="0"/>
                        <a:t>7.4%</a:t>
                      </a:r>
                      <a:endParaRPr lang="zh-CN" altLang="en-US" b="1" dirty="0"/>
                    </a:p>
                  </a:txBody>
                  <a:tcPr/>
                </a:tc>
                <a:extLst>
                  <a:ext uri="{0D108BD9-81ED-4DB2-BD59-A6C34878D82A}">
                    <a16:rowId xmlns:a16="http://schemas.microsoft.com/office/drawing/2014/main" val="3686696002"/>
                  </a:ext>
                </a:extLst>
              </a:tr>
            </a:tbl>
          </a:graphicData>
        </a:graphic>
      </p:graphicFrame>
      <p:sp>
        <p:nvSpPr>
          <p:cNvPr id="7" name="TextBox 6">
            <a:extLst>
              <a:ext uri="{FF2B5EF4-FFF2-40B4-BE49-F238E27FC236}">
                <a16:creationId xmlns:a16="http://schemas.microsoft.com/office/drawing/2014/main" id="{6E39FDC9-4D9B-465D-AECA-BEE934EE4129}"/>
              </a:ext>
            </a:extLst>
          </p:cNvPr>
          <p:cNvSpPr txBox="1"/>
          <p:nvPr/>
        </p:nvSpPr>
        <p:spPr>
          <a:xfrm>
            <a:off x="1440688" y="919863"/>
            <a:ext cx="8516472" cy="461665"/>
          </a:xfrm>
          <a:prstGeom prst="rect">
            <a:avLst/>
          </a:prstGeom>
          <a:noFill/>
        </p:spPr>
        <p:txBody>
          <a:bodyPr wrap="square" rtlCol="0">
            <a:spAutoFit/>
          </a:bodyPr>
          <a:lstStyle/>
          <a:p>
            <a:r>
              <a:rPr lang="en-US" altLang="zh-CN" sz="2400" dirty="0"/>
              <a:t>Synthesized with Synopsys Design Compiler; scaled to 5nm</a:t>
            </a:r>
            <a:endParaRPr lang="zh-CN" altLang="en-US" sz="2400" dirty="0"/>
          </a:p>
        </p:txBody>
      </p:sp>
      <p:sp>
        <p:nvSpPr>
          <p:cNvPr id="5" name="Title 4">
            <a:extLst>
              <a:ext uri="{FF2B5EF4-FFF2-40B4-BE49-F238E27FC236}">
                <a16:creationId xmlns:a16="http://schemas.microsoft.com/office/drawing/2014/main" id="{429EB2E9-A772-403A-867E-EC0F85604F77}"/>
              </a:ext>
            </a:extLst>
          </p:cNvPr>
          <p:cNvSpPr>
            <a:spLocks noGrp="1"/>
          </p:cNvSpPr>
          <p:nvPr>
            <p:ph type="title"/>
          </p:nvPr>
        </p:nvSpPr>
        <p:spPr/>
        <p:txBody>
          <a:bodyPr>
            <a:normAutofit fontScale="90000"/>
          </a:bodyPr>
          <a:lstStyle/>
          <a:p>
            <a:r>
              <a:rPr lang="en-US" altLang="zh-CN" dirty="0"/>
              <a:t>Area</a:t>
            </a:r>
            <a:endParaRPr lang="zh-CN" altLang="en-US" dirty="0"/>
          </a:p>
        </p:txBody>
      </p:sp>
    </p:spTree>
    <p:extLst>
      <p:ext uri="{BB962C8B-B14F-4D97-AF65-F5344CB8AC3E}">
        <p14:creationId xmlns:p14="http://schemas.microsoft.com/office/powerpoint/2010/main" val="1858068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9475DC-9D1C-40EE-A0B9-69BF447011EF}"/>
              </a:ext>
            </a:extLst>
          </p:cNvPr>
          <p:cNvSpPr>
            <a:spLocks noGrp="1"/>
          </p:cNvSpPr>
          <p:nvPr>
            <p:ph type="title"/>
          </p:nvPr>
        </p:nvSpPr>
        <p:spPr/>
        <p:txBody>
          <a:bodyPr>
            <a:normAutofit fontScale="90000"/>
          </a:bodyPr>
          <a:lstStyle/>
          <a:p>
            <a:r>
              <a:rPr lang="en-US" altLang="zh-CN" dirty="0"/>
              <a:t>Conclusion</a:t>
            </a:r>
            <a:endParaRPr lang="zh-CN" altLang="en-US" dirty="0"/>
          </a:p>
        </p:txBody>
      </p:sp>
      <p:sp>
        <p:nvSpPr>
          <p:cNvPr id="8" name="TextBox 7">
            <a:extLst>
              <a:ext uri="{FF2B5EF4-FFF2-40B4-BE49-F238E27FC236}">
                <a16:creationId xmlns:a16="http://schemas.microsoft.com/office/drawing/2014/main" id="{BFCF08D6-8C7A-4EA5-8249-91B11484FD1D}"/>
              </a:ext>
            </a:extLst>
          </p:cNvPr>
          <p:cNvSpPr txBox="1"/>
          <p:nvPr/>
        </p:nvSpPr>
        <p:spPr>
          <a:xfrm>
            <a:off x="435437" y="1322312"/>
            <a:ext cx="10949651" cy="830997"/>
          </a:xfrm>
          <a:prstGeom prst="rect">
            <a:avLst/>
          </a:prstGeom>
          <a:noFill/>
        </p:spPr>
        <p:txBody>
          <a:bodyPr wrap="square" rtlCol="0">
            <a:spAutoFit/>
          </a:bodyPr>
          <a:lstStyle/>
          <a:p>
            <a:r>
              <a:rPr lang="en-US" altLang="zh-CN" sz="2400" dirty="0"/>
              <a:t>A Cooperative </a:t>
            </a:r>
            <a:r>
              <a:rPr lang="en-US" altLang="zh-CN" sz="2400" b="1" dirty="0"/>
              <a:t>Scheduling Framework </a:t>
            </a:r>
            <a:r>
              <a:rPr lang="en-US" altLang="zh-CN" sz="2400" dirty="0"/>
              <a:t>for Concurrent PIM &amp; CPU Execution on Mobile Devices. </a:t>
            </a:r>
          </a:p>
        </p:txBody>
      </p:sp>
      <p:sp>
        <p:nvSpPr>
          <p:cNvPr id="11" name="TextBox 10">
            <a:extLst>
              <a:ext uri="{FF2B5EF4-FFF2-40B4-BE49-F238E27FC236}">
                <a16:creationId xmlns:a16="http://schemas.microsoft.com/office/drawing/2014/main" id="{C2F7E2D1-3EC1-41C0-90FC-6F51615F5428}"/>
              </a:ext>
            </a:extLst>
          </p:cNvPr>
          <p:cNvSpPr txBox="1"/>
          <p:nvPr/>
        </p:nvSpPr>
        <p:spPr>
          <a:xfrm>
            <a:off x="522799" y="3582950"/>
            <a:ext cx="11100122" cy="461665"/>
          </a:xfrm>
          <a:prstGeom prst="rect">
            <a:avLst/>
          </a:prstGeom>
          <a:noFill/>
        </p:spPr>
        <p:txBody>
          <a:bodyPr wrap="square" rtlCol="0">
            <a:spAutoFit/>
          </a:bodyPr>
          <a:lstStyle/>
          <a:p>
            <a:r>
              <a:rPr lang="en-US" altLang="zh-CN" sz="2400" b="1" dirty="0"/>
              <a:t>Results</a:t>
            </a:r>
            <a:r>
              <a:rPr lang="zh-CN" altLang="en-US" sz="2400" b="1" dirty="0"/>
              <a:t>：</a:t>
            </a:r>
            <a:r>
              <a:rPr lang="zh-CN" altLang="zh-CN" sz="2400" b="0" dirty="0">
                <a:effectLst/>
                <a:ea typeface="宋体" panose="02010600030101010101" pitchFamily="2" charset="-122"/>
                <a:cs typeface="Arial" panose="020B0604020202020204" pitchFamily="34" charset="0"/>
              </a:rPr>
              <a:t> 2.</a:t>
            </a:r>
            <a:r>
              <a:rPr lang="en-US" altLang="zh-CN" sz="2400" b="0" dirty="0">
                <a:effectLst/>
                <a:ea typeface="宋体" panose="02010600030101010101" pitchFamily="2" charset="-122"/>
                <a:cs typeface="Arial" panose="020B0604020202020204" pitchFamily="34" charset="0"/>
              </a:rPr>
              <a:t>8</a:t>
            </a:r>
            <a:r>
              <a:rPr lang="zh-CN" altLang="zh-CN" sz="2400" b="0" dirty="0">
                <a:effectLst/>
                <a:ea typeface="宋体" panose="02010600030101010101" pitchFamily="2" charset="-122"/>
                <a:cs typeface="Arial" panose="020B0604020202020204" pitchFamily="34" charset="0"/>
              </a:rPr>
              <a:t>x PIM Throughput with </a:t>
            </a:r>
            <a:r>
              <a:rPr lang="en-US" altLang="zh-CN" sz="2400" b="0" dirty="0">
                <a:ea typeface="宋体" panose="02010600030101010101" pitchFamily="2" charset="-122"/>
                <a:cs typeface="Arial" panose="020B0604020202020204" pitchFamily="34" charset="0"/>
              </a:rPr>
              <a:t>only</a:t>
            </a:r>
            <a:r>
              <a:rPr lang="zh-CN" altLang="zh-CN" sz="2400" b="0" dirty="0">
                <a:effectLst/>
                <a:ea typeface="宋体" panose="02010600030101010101" pitchFamily="2" charset="-122"/>
                <a:cs typeface="Arial" panose="020B0604020202020204" pitchFamily="34" charset="0"/>
              </a:rPr>
              <a:t> 2% CPU Degradation</a:t>
            </a:r>
            <a:r>
              <a:rPr lang="zh-CN" altLang="zh-CN" sz="2400" b="1" dirty="0">
                <a:effectLst/>
                <a:ea typeface="宋体" panose="02010600030101010101" pitchFamily="2" charset="-122"/>
                <a:cs typeface="Arial" panose="020B0604020202020204" pitchFamily="34" charset="0"/>
              </a:rPr>
              <a:t>.</a:t>
            </a:r>
            <a:endParaRPr lang="en-US" altLang="zh-CN" sz="2400" b="1" dirty="0"/>
          </a:p>
        </p:txBody>
      </p:sp>
      <p:sp>
        <p:nvSpPr>
          <p:cNvPr id="12" name="TextBox 11">
            <a:extLst>
              <a:ext uri="{FF2B5EF4-FFF2-40B4-BE49-F238E27FC236}">
                <a16:creationId xmlns:a16="http://schemas.microsoft.com/office/drawing/2014/main" id="{77FC9F03-BCD7-40E4-B539-6D347C820830}"/>
              </a:ext>
            </a:extLst>
          </p:cNvPr>
          <p:cNvSpPr txBox="1"/>
          <p:nvPr/>
        </p:nvSpPr>
        <p:spPr>
          <a:xfrm>
            <a:off x="435437" y="2267965"/>
            <a:ext cx="11100122" cy="1200329"/>
          </a:xfrm>
          <a:prstGeom prst="rect">
            <a:avLst/>
          </a:prstGeom>
          <a:noFill/>
        </p:spPr>
        <p:txBody>
          <a:bodyPr wrap="square" rtlCol="0">
            <a:spAutoFit/>
          </a:bodyPr>
          <a:lstStyle/>
          <a:p>
            <a:r>
              <a:rPr lang="en-US" altLang="zh-CN" sz="2400" b="1" dirty="0"/>
              <a:t>Critical contributions</a:t>
            </a:r>
            <a:r>
              <a:rPr lang="zh-CN" altLang="en-US" sz="2400" b="1" dirty="0"/>
              <a:t>：</a:t>
            </a:r>
            <a:endParaRPr lang="en-US" altLang="zh-CN" sz="2400" b="1" dirty="0"/>
          </a:p>
          <a:p>
            <a:pPr marL="800100" lvl="1" indent="-342900">
              <a:buFont typeface="Arial" panose="020B0604020202020204" pitchFamily="34" charset="0"/>
              <a:buChar char="•"/>
            </a:pPr>
            <a:r>
              <a:rPr lang="en-US" altLang="zh-CN" sz="2400" b="0" dirty="0">
                <a:solidFill>
                  <a:schemeClr val="tx1"/>
                </a:solidFill>
              </a:rPr>
              <a:t>Low-interference </a:t>
            </a:r>
            <a:r>
              <a:rPr lang="en-US" altLang="zh-CN" sz="2400" b="1" dirty="0">
                <a:solidFill>
                  <a:schemeClr val="tx1"/>
                </a:solidFill>
              </a:rPr>
              <a:t>Interface</a:t>
            </a:r>
          </a:p>
          <a:p>
            <a:pPr marL="800100" lvl="1" indent="-342900">
              <a:buFont typeface="Arial" panose="020B0604020202020204" pitchFamily="34" charset="0"/>
              <a:buChar char="•"/>
            </a:pPr>
            <a:r>
              <a:rPr lang="en-US" altLang="zh-CN" sz="2400" b="0" dirty="0">
                <a:solidFill>
                  <a:schemeClr val="tx1"/>
                </a:solidFill>
              </a:rPr>
              <a:t>Idleness-aware Memory </a:t>
            </a:r>
            <a:r>
              <a:rPr lang="en-US" altLang="zh-CN" sz="2400" b="1" dirty="0">
                <a:solidFill>
                  <a:schemeClr val="tx1"/>
                </a:solidFill>
              </a:rPr>
              <a:t>Scheduling</a:t>
            </a:r>
            <a:endParaRPr lang="zh-CN" altLang="en-US" sz="3200" b="1" dirty="0"/>
          </a:p>
        </p:txBody>
      </p:sp>
      <p:pic>
        <p:nvPicPr>
          <p:cNvPr id="7" name="Picture 2">
            <a:extLst>
              <a:ext uri="{FF2B5EF4-FFF2-40B4-BE49-F238E27FC236}">
                <a16:creationId xmlns:a16="http://schemas.microsoft.com/office/drawing/2014/main" id="{243CCBEB-AED5-4CD2-B4DA-9757BD805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5468" y="4784917"/>
            <a:ext cx="1306752" cy="13067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0A8F8E6-5416-4D18-A2F3-4F35A51DC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2816" y="4784917"/>
            <a:ext cx="1306752" cy="13067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3EAC0376-5CCD-42CE-9A2C-64FA3DD636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0164" y="4793150"/>
            <a:ext cx="1306752" cy="130675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59932F6-E89F-44E1-A0A7-9A537A1D3100}"/>
              </a:ext>
            </a:extLst>
          </p:cNvPr>
          <p:cNvSpPr>
            <a:spLocks noGrp="1"/>
          </p:cNvSpPr>
          <p:nvPr>
            <p:ph type="sldNum" sz="quarter" idx="4"/>
          </p:nvPr>
        </p:nvSpPr>
        <p:spPr>
          <a:xfrm>
            <a:off x="9286616" y="6400816"/>
            <a:ext cx="2743200" cy="365125"/>
          </a:xfrm>
        </p:spPr>
        <p:txBody>
          <a:bodyPr/>
          <a:lstStyle/>
          <a:p>
            <a:fld id="{575A9EEA-6418-4B44-A9AC-95AE572264F6}" type="slidenum">
              <a:rPr lang="zh-CN" altLang="en-US" smtClean="0"/>
              <a:pPr/>
              <a:t>67</a:t>
            </a:fld>
            <a:endParaRPr lang="zh-CN" altLang="en-US"/>
          </a:p>
        </p:txBody>
      </p:sp>
      <p:sp>
        <p:nvSpPr>
          <p:cNvPr id="13" name="TextBox 12">
            <a:extLst>
              <a:ext uri="{FF2B5EF4-FFF2-40B4-BE49-F238E27FC236}">
                <a16:creationId xmlns:a16="http://schemas.microsoft.com/office/drawing/2014/main" id="{DB89D610-6178-4946-BAEB-C7DD99ED706F}"/>
              </a:ext>
            </a:extLst>
          </p:cNvPr>
          <p:cNvSpPr txBox="1"/>
          <p:nvPr/>
        </p:nvSpPr>
        <p:spPr>
          <a:xfrm>
            <a:off x="210313" y="6099902"/>
            <a:ext cx="4140843" cy="461665"/>
          </a:xfrm>
          <a:prstGeom prst="rect">
            <a:avLst/>
          </a:prstGeom>
          <a:noFill/>
        </p:spPr>
        <p:txBody>
          <a:bodyPr wrap="square">
            <a:spAutoFit/>
          </a:bodyPr>
          <a:lstStyle/>
          <a:p>
            <a:pPr algn="ctr"/>
            <a:r>
              <a:rPr lang="en-US" altLang="zh-CN" sz="2400" b="0" i="0" dirty="0">
                <a:solidFill>
                  <a:srgbClr val="333333"/>
                </a:solidFill>
                <a:effectLst/>
                <a:latin typeface="Alegreya Sans"/>
              </a:rPr>
              <a:t>Artifacts Available</a:t>
            </a:r>
            <a:endParaRPr lang="zh-CN" altLang="en-US" sz="2400" dirty="0"/>
          </a:p>
        </p:txBody>
      </p:sp>
      <p:sp>
        <p:nvSpPr>
          <p:cNvPr id="14" name="TextBox 13">
            <a:extLst>
              <a:ext uri="{FF2B5EF4-FFF2-40B4-BE49-F238E27FC236}">
                <a16:creationId xmlns:a16="http://schemas.microsoft.com/office/drawing/2014/main" id="{2F58E47C-2DA1-4734-BCDD-6BEDEAEF48C5}"/>
              </a:ext>
            </a:extLst>
          </p:cNvPr>
          <p:cNvSpPr txBox="1"/>
          <p:nvPr/>
        </p:nvSpPr>
        <p:spPr>
          <a:xfrm>
            <a:off x="3915076" y="6091243"/>
            <a:ext cx="4140843" cy="461665"/>
          </a:xfrm>
          <a:prstGeom prst="rect">
            <a:avLst/>
          </a:prstGeom>
          <a:noFill/>
        </p:spPr>
        <p:txBody>
          <a:bodyPr wrap="square">
            <a:spAutoFit/>
          </a:bodyPr>
          <a:lstStyle/>
          <a:p>
            <a:pPr algn="ctr"/>
            <a:r>
              <a:rPr lang="en-US" altLang="zh-CN" sz="2400" b="0" i="0" dirty="0">
                <a:solidFill>
                  <a:srgbClr val="333333"/>
                </a:solidFill>
                <a:effectLst/>
                <a:latin typeface="Alegreya Sans"/>
              </a:rPr>
              <a:t>Artifacts Evaluated - Functional</a:t>
            </a:r>
          </a:p>
        </p:txBody>
      </p:sp>
      <p:sp>
        <p:nvSpPr>
          <p:cNvPr id="15" name="TextBox 14">
            <a:extLst>
              <a:ext uri="{FF2B5EF4-FFF2-40B4-BE49-F238E27FC236}">
                <a16:creationId xmlns:a16="http://schemas.microsoft.com/office/drawing/2014/main" id="{054F7DCB-0F38-4A17-90C0-225C38995D4E}"/>
              </a:ext>
            </a:extLst>
          </p:cNvPr>
          <p:cNvSpPr txBox="1"/>
          <p:nvPr/>
        </p:nvSpPr>
        <p:spPr>
          <a:xfrm>
            <a:off x="7651669" y="6054943"/>
            <a:ext cx="4140843" cy="461665"/>
          </a:xfrm>
          <a:prstGeom prst="rect">
            <a:avLst/>
          </a:prstGeom>
          <a:noFill/>
        </p:spPr>
        <p:txBody>
          <a:bodyPr wrap="square">
            <a:spAutoFit/>
          </a:bodyPr>
          <a:lstStyle/>
          <a:p>
            <a:pPr algn="ctr"/>
            <a:r>
              <a:rPr lang="en-US" altLang="zh-CN" sz="2400" b="0" i="0" dirty="0">
                <a:solidFill>
                  <a:srgbClr val="333333"/>
                </a:solidFill>
                <a:effectLst/>
                <a:latin typeface="Alegreya Sans"/>
              </a:rPr>
              <a:t>Results Reproduced</a:t>
            </a:r>
          </a:p>
        </p:txBody>
      </p:sp>
    </p:spTree>
    <p:extLst>
      <p:ext uri="{BB962C8B-B14F-4D97-AF65-F5344CB8AC3E}">
        <p14:creationId xmlns:p14="http://schemas.microsoft.com/office/powerpoint/2010/main" val="2340150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D80AEE-292A-4B47-8552-CB8E68B93559}"/>
              </a:ext>
            </a:extLst>
          </p:cNvPr>
          <p:cNvSpPr>
            <a:spLocks noGrp="1"/>
          </p:cNvSpPr>
          <p:nvPr>
            <p:ph type="body" sz="quarter" idx="11"/>
          </p:nvPr>
        </p:nvSpPr>
        <p:spPr/>
        <p:txBody>
          <a:bodyPr/>
          <a:lstStyle/>
          <a:p>
            <a:r>
              <a:rPr lang="en-US" altLang="zh-CN" dirty="0"/>
              <a:t>Thank You!</a:t>
            </a:r>
            <a:endParaRPr lang="zh-CN" altLang="en-US" dirty="0"/>
          </a:p>
        </p:txBody>
      </p:sp>
    </p:spTree>
    <p:extLst>
      <p:ext uri="{BB962C8B-B14F-4D97-AF65-F5344CB8AC3E}">
        <p14:creationId xmlns:p14="http://schemas.microsoft.com/office/powerpoint/2010/main" val="18305042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51A8F5-A0FE-4017-B35F-7058D6C218EF}"/>
              </a:ext>
            </a:extLst>
          </p:cNvPr>
          <p:cNvSpPr>
            <a:spLocks noGrp="1"/>
          </p:cNvSpPr>
          <p:nvPr>
            <p:ph type="title"/>
          </p:nvPr>
        </p:nvSpPr>
        <p:spPr>
          <a:xfrm>
            <a:off x="819913" y="2016174"/>
            <a:ext cx="10771919" cy="1060855"/>
          </a:xfrm>
        </p:spPr>
        <p:txBody>
          <a:bodyPr/>
          <a:lstStyle/>
          <a:p>
            <a:r>
              <a:rPr lang="en-US" altLang="zh-CN" sz="3200" dirty="0"/>
              <a:t>COSM: A Cooperative Scheduling Framework for Concurrent PIM and CPU Execution on Mobile Devices</a:t>
            </a:r>
            <a:endParaRPr lang="zh-CN" altLang="en-US" sz="3200" dirty="0"/>
          </a:p>
        </p:txBody>
      </p:sp>
      <p:sp>
        <p:nvSpPr>
          <p:cNvPr id="5" name="Content Placeholder 4">
            <a:extLst>
              <a:ext uri="{FF2B5EF4-FFF2-40B4-BE49-F238E27FC236}">
                <a16:creationId xmlns:a16="http://schemas.microsoft.com/office/drawing/2014/main" id="{00EA4346-2736-4D3C-995B-961AD085FC26}"/>
              </a:ext>
            </a:extLst>
          </p:cNvPr>
          <p:cNvSpPr>
            <a:spLocks noGrp="1"/>
          </p:cNvSpPr>
          <p:nvPr>
            <p:ph sz="quarter" idx="10"/>
          </p:nvPr>
        </p:nvSpPr>
        <p:spPr>
          <a:xfrm>
            <a:off x="4253553" y="5732003"/>
            <a:ext cx="1743976" cy="454025"/>
          </a:xfrm>
          <a:solidFill>
            <a:srgbClr val="FFFFFF">
              <a:alpha val="40000"/>
            </a:srgbClr>
          </a:solidFill>
        </p:spPr>
        <p:txBody>
          <a:bodyPr/>
          <a:lstStyle/>
          <a:p>
            <a:r>
              <a:rPr lang="en-US" altLang="zh-CN" b="1" i="1" dirty="0">
                <a:solidFill>
                  <a:schemeClr val="tx1"/>
                </a:solidFill>
              </a:rPr>
              <a:t>ISCA’ 2026</a:t>
            </a:r>
            <a:endParaRPr lang="zh-CN" altLang="en-US" b="1" i="1" dirty="0">
              <a:solidFill>
                <a:schemeClr val="tx1"/>
              </a:solidFill>
            </a:endParaRPr>
          </a:p>
        </p:txBody>
      </p:sp>
      <p:sp>
        <p:nvSpPr>
          <p:cNvPr id="6" name="Text Placeholder 5">
            <a:extLst>
              <a:ext uri="{FF2B5EF4-FFF2-40B4-BE49-F238E27FC236}">
                <a16:creationId xmlns:a16="http://schemas.microsoft.com/office/drawing/2014/main" id="{DFDCB36F-93FF-423A-AC42-72907306E569}"/>
              </a:ext>
            </a:extLst>
          </p:cNvPr>
          <p:cNvSpPr>
            <a:spLocks noGrp="1"/>
          </p:cNvSpPr>
          <p:nvPr>
            <p:ph type="body" sz="quarter" idx="11"/>
          </p:nvPr>
        </p:nvSpPr>
        <p:spPr>
          <a:xfrm>
            <a:off x="819913" y="5133515"/>
            <a:ext cx="10852134" cy="598488"/>
          </a:xfrm>
          <a:solidFill>
            <a:srgbClr val="FFFFFF">
              <a:alpha val="40000"/>
            </a:srgbClr>
          </a:solidFill>
        </p:spPr>
        <p:txBody>
          <a:bodyPr/>
          <a:lstStyle/>
          <a:p>
            <a:r>
              <a:rPr lang="en-US" altLang="zh-CN" sz="2000" b="0" dirty="0">
                <a:solidFill>
                  <a:schemeClr val="tx1"/>
                </a:solidFill>
              </a:rPr>
              <a:t>Shanghai Jia Tong University | Shanghai Qi </a:t>
            </a:r>
            <a:r>
              <a:rPr lang="en-US" altLang="zh-CN" sz="2000" b="0" dirty="0" err="1">
                <a:solidFill>
                  <a:schemeClr val="tx1"/>
                </a:solidFill>
              </a:rPr>
              <a:t>Zhi</a:t>
            </a:r>
            <a:r>
              <a:rPr lang="en-US" altLang="zh-CN" sz="2000" b="0" dirty="0">
                <a:solidFill>
                  <a:schemeClr val="tx1"/>
                </a:solidFill>
              </a:rPr>
              <a:t> Institute </a:t>
            </a:r>
            <a:br>
              <a:rPr lang="en-US" altLang="zh-CN" sz="2000" b="0" dirty="0">
                <a:solidFill>
                  <a:schemeClr val="tx1"/>
                </a:solidFill>
              </a:rPr>
            </a:br>
            <a:r>
              <a:rPr lang="en-US" altLang="zh-CN" sz="2000" b="0" dirty="0">
                <a:solidFill>
                  <a:schemeClr val="tx1"/>
                </a:solidFill>
              </a:rPr>
              <a:t>ETH Z</a:t>
            </a:r>
            <a:r>
              <a:rPr lang="en-US" altLang="zh-CN" sz="2000" b="0" dirty="0">
                <a:solidFill>
                  <a:schemeClr val="tx1"/>
                </a:solidFill>
                <a:latin typeface="Arial" panose="020B0604020202020204" pitchFamily="34" charset="0"/>
                <a:cs typeface="Arial" panose="020B0604020202020204" pitchFamily="34" charset="0"/>
              </a:rPr>
              <a:t>urich | Tsinghua University | </a:t>
            </a:r>
            <a:r>
              <a:rPr lang="en-US" altLang="zh-CN" sz="2000" b="0" dirty="0" err="1">
                <a:solidFill>
                  <a:schemeClr val="tx1"/>
                </a:solidFill>
                <a:latin typeface="Arial" panose="020B0604020202020204" pitchFamily="34" charset="0"/>
                <a:cs typeface="Arial" panose="020B0604020202020204" pitchFamily="34" charset="0"/>
              </a:rPr>
              <a:t>Beihang</a:t>
            </a:r>
            <a:r>
              <a:rPr lang="en-US" altLang="zh-CN" sz="2000" b="0" dirty="0">
                <a:solidFill>
                  <a:schemeClr val="tx1"/>
                </a:solidFill>
                <a:latin typeface="Arial" panose="020B0604020202020204" pitchFamily="34" charset="0"/>
                <a:cs typeface="Arial" panose="020B0604020202020204" pitchFamily="34" charset="0"/>
              </a:rPr>
              <a:t> University</a:t>
            </a:r>
            <a:endParaRPr lang="zh-CN" altLang="en-US" sz="2000" b="0" dirty="0">
              <a:solidFill>
                <a:schemeClr val="tx1"/>
              </a:solidFill>
            </a:endParaRPr>
          </a:p>
        </p:txBody>
      </p:sp>
      <p:pic>
        <p:nvPicPr>
          <p:cNvPr id="134146" name="Picture 2">
            <a:extLst>
              <a:ext uri="{FF2B5EF4-FFF2-40B4-BE49-F238E27FC236}">
                <a16:creationId xmlns:a16="http://schemas.microsoft.com/office/drawing/2014/main" id="{0F5D3E31-A296-47BB-AA84-3696E9BBE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396" y="49878"/>
            <a:ext cx="878480" cy="8788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CDBD332-42F4-423E-9194-2B09C3327DC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63582" y1="54925" x2="63582" y2="54925"/>
                        <a14:foregroundMark x1="66567" y1="56716" x2="61194" y2="62687"/>
                      </a14:backgroundRemoval>
                    </a14:imgEffect>
                  </a14:imgLayer>
                </a14:imgProps>
              </a:ext>
              <a:ext uri="{28A0092B-C50C-407E-A947-70E740481C1C}">
                <a14:useLocalDpi xmlns:a14="http://schemas.microsoft.com/office/drawing/2010/main" val="0"/>
              </a:ext>
            </a:extLst>
          </a:blip>
          <a:stretch>
            <a:fillRect/>
          </a:stretch>
        </p:blipFill>
        <p:spPr>
          <a:xfrm>
            <a:off x="3679319" y="50568"/>
            <a:ext cx="927970" cy="927970"/>
          </a:xfrm>
          <a:prstGeom prst="rect">
            <a:avLst/>
          </a:prstGeom>
        </p:spPr>
      </p:pic>
      <p:pic>
        <p:nvPicPr>
          <p:cNvPr id="10" name="Picture 9">
            <a:extLst>
              <a:ext uri="{FF2B5EF4-FFF2-40B4-BE49-F238E27FC236}">
                <a16:creationId xmlns:a16="http://schemas.microsoft.com/office/drawing/2014/main" id="{4F8FF93F-D6F6-44BA-9723-3EAEAC0E2FD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827" b="89668" l="9817" r="89684">
                        <a14:foregroundMark x1="38935" y1="11070" x2="58403" y2="9410"/>
                        <a14:foregroundMark x1="58403" y1="9410" x2="63228" y2="10701"/>
                        <a14:foregroundMark x1="45757" y1="89299" x2="55075" y2="89299"/>
                        <a14:foregroundMark x1="55075" y1="89299" x2="58735" y2="88930"/>
                        <a14:foregroundMark x1="45092" y1="6827" x2="55740" y2="7196"/>
                      </a14:backgroundRemoval>
                    </a14:imgEffect>
                  </a14:imgLayer>
                </a14:imgProps>
              </a:ext>
            </a:extLst>
          </a:blip>
          <a:stretch>
            <a:fillRect/>
          </a:stretch>
        </p:blipFill>
        <p:spPr>
          <a:xfrm>
            <a:off x="6109837" y="50567"/>
            <a:ext cx="1028986" cy="927971"/>
          </a:xfrm>
          <a:prstGeom prst="rect">
            <a:avLst/>
          </a:prstGeom>
        </p:spPr>
      </p:pic>
      <p:pic>
        <p:nvPicPr>
          <p:cNvPr id="134148" name="Picture 4">
            <a:extLst>
              <a:ext uri="{FF2B5EF4-FFF2-40B4-BE49-F238E27FC236}">
                <a16:creationId xmlns:a16="http://schemas.microsoft.com/office/drawing/2014/main" id="{7355D6FC-22EE-4D48-89FB-10D3F527608B}"/>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6211" b="89441" l="10000" r="90000">
                        <a14:foregroundMark x1="16500" y1="6832" x2="29375" y2="6211"/>
                        <a14:foregroundMark x1="29375" y1="6211" x2="36625" y2="6832"/>
                        <a14:foregroundMark x1="51000" y1="27329" x2="51250" y2="27329"/>
                        <a14:foregroundMark x1="54625" y1="30435" x2="54625" y2="30435"/>
                        <a14:foregroundMark x1="56500" y1="6832" x2="56500" y2="6832"/>
                        <a14:foregroundMark x1="60000" y1="8075" x2="60000" y2="8075"/>
                        <a14:foregroundMark x1="63625" y1="34783" x2="63625" y2="34783"/>
                        <a14:foregroundMark x1="70125" y1="31677" x2="70125" y2="31677"/>
                        <a14:foregroundMark x1="71625" y1="9317" x2="71625" y2="9317"/>
                        <a14:foregroundMark x1="73750" y1="40373" x2="73750" y2="40373"/>
                        <a14:foregroundMark x1="82500" y1="26087" x2="82500" y2="26087"/>
                      </a14:backgroundRemoval>
                    </a14:imgEffect>
                  </a14:imgLayer>
                </a14:imgProps>
              </a:ext>
              <a:ext uri="{28A0092B-C50C-407E-A947-70E740481C1C}">
                <a14:useLocalDpi xmlns:a14="http://schemas.microsoft.com/office/drawing/2010/main" val="0"/>
              </a:ext>
            </a:extLst>
          </a:blip>
          <a:srcRect l="11558" r="10293" b="25720"/>
          <a:stretch/>
        </p:blipFill>
        <p:spPr bwMode="auto">
          <a:xfrm>
            <a:off x="4507342" y="331738"/>
            <a:ext cx="1647632" cy="315165"/>
          </a:xfrm>
          <a:prstGeom prst="rect">
            <a:avLst/>
          </a:prstGeom>
          <a:noFill/>
          <a:extLst>
            <a:ext uri="{909E8E84-426E-40DD-AFC4-6F175D3DCCD1}">
              <a14:hiddenFill xmlns:a14="http://schemas.microsoft.com/office/drawing/2010/main">
                <a:solidFill>
                  <a:srgbClr val="FFFFFF"/>
                </a:solidFill>
              </a14:hiddenFill>
            </a:ext>
          </a:extLst>
        </p:spPr>
      </p:pic>
      <p:pic>
        <p:nvPicPr>
          <p:cNvPr id="134154" name="Picture 10">
            <a:extLst>
              <a:ext uri="{FF2B5EF4-FFF2-40B4-BE49-F238E27FC236}">
                <a16:creationId xmlns:a16="http://schemas.microsoft.com/office/drawing/2014/main" id="{0866E80B-FE07-4562-A9E7-AFBE5F3370BF}"/>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691" b="95772" l="2537" r="95772">
                        <a14:foregroundMark x1="31290" y1="23256" x2="23044" y2="31712"/>
                        <a14:foregroundMark x1="23044" y1="31712" x2="17548" y2="49471"/>
                        <a14:foregroundMark x1="17548" y1="49471" x2="21564" y2="66173"/>
                        <a14:foregroundMark x1="21564" y1="66173" x2="30021" y2="75476"/>
                        <a14:foregroundMark x1="30021" y1="75476" x2="44186" y2="82452"/>
                        <a14:foregroundMark x1="52220" y1="82664" x2="77167" y2="64905"/>
                        <a14:foregroundMark x1="77167" y1="64905" x2="80761" y2="38689"/>
                        <a14:foregroundMark x1="80761" y1="38689" x2="58985" y2="19239"/>
                        <a14:foregroundMark x1="58985" y1="19239" x2="32770" y2="11416"/>
                        <a14:foregroundMark x1="32770" y1="11416" x2="11205" y2="27484"/>
                        <a14:foregroundMark x1="11205" y1="27484" x2="2537" y2="56448"/>
                        <a14:foregroundMark x1="2537" y1="56448" x2="16068" y2="77167"/>
                        <a14:foregroundMark x1="16068" y1="77167" x2="32981" y2="85624"/>
                        <a14:foregroundMark x1="32981" y1="85624" x2="67653" y2="80338"/>
                        <a14:foregroundMark x1="67653" y1="80338" x2="86469" y2="49683"/>
                        <a14:foregroundMark x1="86469" y1="49683" x2="84144" y2="28964"/>
                        <a14:foregroundMark x1="84144" y1="28964" x2="47146" y2="16279"/>
                        <a14:foregroundMark x1="58985" y1="12262" x2="69979" y2="13953"/>
                        <a14:foregroundMark x1="69979" y1="13953" x2="84567" y2="31290"/>
                        <a14:foregroundMark x1="84567" y1="31290" x2="96406" y2="63425"/>
                        <a14:foregroundMark x1="96406" y1="63425" x2="94782" y2="69813"/>
                        <a14:foregroundMark x1="90328" y1="77212" x2="53911" y2="93658"/>
                        <a14:foregroundMark x1="53911" y1="93658" x2="28964" y2="83510"/>
                        <a14:foregroundMark x1="28964" y1="83510" x2="23679" y2="64905"/>
                        <a14:foregroundMark x1="23679" y1="64905" x2="24524" y2="63214"/>
                        <a14:foregroundMark x1="88372" y1="63002" x2="73784" y2="72516"/>
                        <a14:foregroundMark x1="68499" y1="45666" x2="40803" y2="62368"/>
                        <a14:foregroundMark x1="50951" y1="36786" x2="25581" y2="57082"/>
                        <a14:foregroundMark x1="38901" y1="26850" x2="19239" y2="47569"/>
                        <a14:foregroundMark x1="57717" y1="32770" x2="19239" y2="49049"/>
                        <a14:foregroundMark x1="50106" y1="22622" x2="6765" y2="41015"/>
                        <a14:foregroundMark x1="27696" y1="11628" x2="19662" y2="19873"/>
                        <a14:foregroundMark x1="45877" y1="7611" x2="26216" y2="14165"/>
                        <a14:foregroundMark x1="56237" y1="5497" x2="38901" y2="12262"/>
                        <a14:foregroundMark x1="59197" y1="10359" x2="60677" y2="14376"/>
                        <a14:foregroundMark x1="71247" y1="13108" x2="71459" y2="13531"/>
                        <a14:foregroundMark x1="72516" y1="13531" x2="72516" y2="13531"/>
                        <a14:foregroundMark x1="77590" y1="15011" x2="93235" y2="50317"/>
                        <a14:foregroundMark x1="90275" y1="31712" x2="92178" y2="49260"/>
                        <a14:foregroundMark x1="92178" y1="49260" x2="88372" y2="64905"/>
                        <a14:foregroundMark x1="88372" y1="64905" x2="88372" y2="64905"/>
                        <a14:foregroundMark x1="68710" y1="36152" x2="52854" y2="56025"/>
                        <a14:foregroundMark x1="52854" y1="56025" x2="20930" y2="69345"/>
                        <a14:foregroundMark x1="68710" y1="44820" x2="62368" y2="64905"/>
                        <a14:foregroundMark x1="62368" y1="64905" x2="43129" y2="73573"/>
                        <a14:foregroundMark x1="43129" y1="73573" x2="43129" y2="73573"/>
                        <a14:foregroundMark x1="70190" y1="41226" x2="38689" y2="55391"/>
                        <a14:foregroundMark x1="42706" y1="46723" x2="28964" y2="62579"/>
                        <a14:foregroundMark x1="58351" y1="60042" x2="54757" y2="60888"/>
                        <a14:foregroundMark x1="59197" y1="55603" x2="55814" y2="56660"/>
                        <a14:foregroundMark x1="42918" y1="58351" x2="42918" y2="58351"/>
                        <a14:foregroundMark x1="42283" y1="56871" x2="42283" y2="56871"/>
                        <a14:foregroundMark x1="53066" y1="28330" x2="53066" y2="28330"/>
                        <a14:foregroundMark x1="55814" y1="24313" x2="47357" y2="31501"/>
                        <a14:foregroundMark x1="47357" y1="31501" x2="46934" y2="30655"/>
                        <a14:foregroundMark x1="13319" y1="52220" x2="17548" y2="61945"/>
                        <a14:foregroundMark x1="22199" y1="84989" x2="43129" y2="93023"/>
                        <a14:foregroundMark x1="50317" y1="94503" x2="58351" y2="95772"/>
                        <a14:foregroundMark x1="94080" y1="50740" x2="95983" y2="55603"/>
                        <a14:foregroundMark x1="51374" y1="1691" x2="51374" y2="1691"/>
                        <a14:foregroundMark x1="55603" y1="10359" x2="55603" y2="10359"/>
                        <a14:foregroundMark x1="54757" y1="10359" x2="54757" y2="10359"/>
                        <a14:backgroundMark x1="93658" y1="75053" x2="93658" y2="75053"/>
                        <a14:backgroundMark x1="94080" y1="74419" x2="93235" y2="75264"/>
                        <a14:backgroundMark x1="95560" y1="70190" x2="91543" y2="77801"/>
                      </a14:backgroundRemoval>
                    </a14:imgEffect>
                  </a14:imgLayer>
                </a14:imgProps>
              </a:ext>
              <a:ext uri="{28A0092B-C50C-407E-A947-70E740481C1C}">
                <a14:useLocalDpi xmlns:a14="http://schemas.microsoft.com/office/drawing/2010/main" val="0"/>
              </a:ext>
            </a:extLst>
          </a:blip>
          <a:srcRect/>
          <a:stretch>
            <a:fillRect/>
          </a:stretch>
        </p:blipFill>
        <p:spPr bwMode="auto">
          <a:xfrm>
            <a:off x="7098192" y="125408"/>
            <a:ext cx="778288" cy="778288"/>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223DBE02-3E02-4C58-9183-3E75F620FD34}"/>
              </a:ext>
            </a:extLst>
          </p:cNvPr>
          <p:cNvGrpSpPr/>
          <p:nvPr/>
        </p:nvGrpSpPr>
        <p:grpSpPr>
          <a:xfrm>
            <a:off x="9196653" y="-11309"/>
            <a:ext cx="3539302" cy="1091869"/>
            <a:chOff x="8453975" y="-11310"/>
            <a:chExt cx="3539302" cy="1091869"/>
          </a:xfrm>
        </p:grpSpPr>
        <p:pic>
          <p:nvPicPr>
            <p:cNvPr id="134158" name="Picture 14">
              <a:extLst>
                <a:ext uri="{FF2B5EF4-FFF2-40B4-BE49-F238E27FC236}">
                  <a16:creationId xmlns:a16="http://schemas.microsoft.com/office/drawing/2014/main" id="{8BF99DBA-33F8-4996-BC01-08FCF7336352}"/>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14229" b="31559"/>
            <a:stretch/>
          </p:blipFill>
          <p:spPr bwMode="auto">
            <a:xfrm>
              <a:off x="8453975" y="-11310"/>
              <a:ext cx="3016986" cy="1091869"/>
            </a:xfrm>
            <a:prstGeom prst="rect">
              <a:avLst/>
            </a:prstGeom>
            <a:noFill/>
            <a:extLst>
              <a:ext uri="{909E8E84-426E-40DD-AFC4-6F175D3DCCD1}">
                <a14:hiddenFill xmlns:a14="http://schemas.microsoft.com/office/drawing/2010/main">
                  <a:solidFill>
                    <a:srgbClr val="FFFFFF"/>
                  </a:solidFill>
                </a14:hiddenFill>
              </a:ext>
            </a:extLst>
          </p:spPr>
        </p:pic>
        <p:pic>
          <p:nvPicPr>
            <p:cNvPr id="134156" name="Picture 12" descr="ISCA 2026 Logo">
              <a:extLst>
                <a:ext uri="{FF2B5EF4-FFF2-40B4-BE49-F238E27FC236}">
                  <a16:creationId xmlns:a16="http://schemas.microsoft.com/office/drawing/2014/main" id="{0A57A469-7B72-4A8E-8E99-831210CF0C7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52525" y="178634"/>
              <a:ext cx="940686" cy="58614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B0BE115-D4AF-4794-9AE7-17781977C2EC}"/>
                </a:ext>
              </a:extLst>
            </p:cNvPr>
            <p:cNvSpPr txBox="1"/>
            <p:nvPr/>
          </p:nvSpPr>
          <p:spPr>
            <a:xfrm>
              <a:off x="9174842" y="83024"/>
              <a:ext cx="2818435" cy="892552"/>
            </a:xfrm>
            <a:prstGeom prst="rect">
              <a:avLst/>
            </a:prstGeom>
            <a:noFill/>
          </p:spPr>
          <p:txBody>
            <a:bodyPr wrap="square">
              <a:spAutoFit/>
            </a:bodyPr>
            <a:lstStyle/>
            <a:p>
              <a:pPr algn="ctr"/>
              <a:r>
                <a:rPr lang="en-US" altLang="zh-CN" sz="2800" b="1" i="0" dirty="0">
                  <a:solidFill>
                    <a:srgbClr val="FFFFFF"/>
                  </a:solidFill>
                  <a:effectLst>
                    <a:outerShdw blurRad="38100" dist="38100" dir="2700000" algn="tl">
                      <a:srgbClr val="000000">
                        <a:alpha val="43137"/>
                      </a:srgbClr>
                    </a:outerShdw>
                  </a:effectLst>
                  <a:latin typeface="Roboto Slab"/>
                </a:rPr>
                <a:t>ISCA 2026</a:t>
              </a:r>
            </a:p>
            <a:p>
              <a:pPr algn="ctr"/>
              <a:r>
                <a:rPr lang="en-US" altLang="zh-CN" sz="1200" b="0" i="0" dirty="0">
                  <a:solidFill>
                    <a:srgbClr val="FFFFFF"/>
                  </a:solidFill>
                  <a:effectLst>
                    <a:outerShdw blurRad="38100" dist="38100" dir="2700000" algn="tl">
                      <a:srgbClr val="000000">
                        <a:alpha val="43137"/>
                      </a:srgbClr>
                    </a:outerShdw>
                  </a:effectLst>
                  <a:latin typeface="Source Sans Pro" panose="020B0503030403020204" pitchFamily="34" charset="0"/>
                </a:rPr>
                <a:t>June 27– July 1, 2026</a:t>
              </a:r>
            </a:p>
            <a:p>
              <a:pPr algn="ctr"/>
              <a:r>
                <a:rPr lang="en-US" altLang="zh-CN" sz="1200" b="1" i="0" dirty="0">
                  <a:solidFill>
                    <a:srgbClr val="FFFFFF"/>
                  </a:solidFill>
                  <a:effectLst>
                    <a:outerShdw blurRad="38100" dist="38100" dir="2700000" algn="tl">
                      <a:srgbClr val="000000">
                        <a:alpha val="43137"/>
                      </a:srgbClr>
                    </a:outerShdw>
                  </a:effectLst>
                  <a:latin typeface="Source Sans Pro" panose="020B0503030403020204" pitchFamily="34" charset="0"/>
                </a:rPr>
                <a:t>Raleigh, USA</a:t>
              </a:r>
            </a:p>
          </p:txBody>
        </p:sp>
      </p:grpSp>
      <p:pic>
        <p:nvPicPr>
          <p:cNvPr id="154626" name="Picture 2">
            <a:extLst>
              <a:ext uri="{FF2B5EF4-FFF2-40B4-BE49-F238E27FC236}">
                <a16:creationId xmlns:a16="http://schemas.microsoft.com/office/drawing/2014/main" id="{7AC54389-AC13-454D-986A-19E4D995807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93934" y="976991"/>
            <a:ext cx="706695" cy="706695"/>
          </a:xfrm>
          <a:prstGeom prst="rect">
            <a:avLst/>
          </a:prstGeom>
          <a:noFill/>
          <a:extLst>
            <a:ext uri="{909E8E84-426E-40DD-AFC4-6F175D3DCCD1}">
              <a14:hiddenFill xmlns:a14="http://schemas.microsoft.com/office/drawing/2010/main">
                <a:solidFill>
                  <a:srgbClr val="FFFFFF"/>
                </a:solidFill>
              </a14:hiddenFill>
            </a:ext>
          </a:extLst>
        </p:spPr>
      </p:pic>
      <p:pic>
        <p:nvPicPr>
          <p:cNvPr id="154628" name="Picture 4">
            <a:extLst>
              <a:ext uri="{FF2B5EF4-FFF2-40B4-BE49-F238E27FC236}">
                <a16:creationId xmlns:a16="http://schemas.microsoft.com/office/drawing/2014/main" id="{8E57D7A1-F62A-4B0D-B3F5-8AF43EE10FC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00255" y="982394"/>
            <a:ext cx="706695" cy="706695"/>
          </a:xfrm>
          <a:prstGeom prst="rect">
            <a:avLst/>
          </a:prstGeom>
          <a:noFill/>
          <a:extLst>
            <a:ext uri="{909E8E84-426E-40DD-AFC4-6F175D3DCCD1}">
              <a14:hiddenFill xmlns:a14="http://schemas.microsoft.com/office/drawing/2010/main">
                <a:solidFill>
                  <a:srgbClr val="FFFFFF"/>
                </a:solidFill>
              </a14:hiddenFill>
            </a:ext>
          </a:extLst>
        </p:spPr>
      </p:pic>
      <p:pic>
        <p:nvPicPr>
          <p:cNvPr id="154630" name="Picture 6">
            <a:extLst>
              <a:ext uri="{FF2B5EF4-FFF2-40B4-BE49-F238E27FC236}">
                <a16:creationId xmlns:a16="http://schemas.microsoft.com/office/drawing/2014/main" id="{3511C0ED-81F6-4776-8674-33B5215A128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06576" y="982394"/>
            <a:ext cx="706695" cy="706695"/>
          </a:xfrm>
          <a:prstGeom prst="rect">
            <a:avLst/>
          </a:prstGeom>
          <a:noFill/>
          <a:extLst>
            <a:ext uri="{909E8E84-426E-40DD-AFC4-6F175D3DCCD1}">
              <a14:hiddenFill xmlns:a14="http://schemas.microsoft.com/office/drawing/2010/main">
                <a:solidFill>
                  <a:srgbClr val="FFFFFF"/>
                </a:solidFill>
              </a14:hiddenFill>
            </a:ext>
          </a:extLst>
        </p:spPr>
      </p:pic>
      <p:sp>
        <p:nvSpPr>
          <p:cNvPr id="18" name="Text Placeholder 5">
            <a:extLst>
              <a:ext uri="{FF2B5EF4-FFF2-40B4-BE49-F238E27FC236}">
                <a16:creationId xmlns:a16="http://schemas.microsoft.com/office/drawing/2014/main" id="{0B510C5E-EA4F-4466-94DB-0A24CD75C076}"/>
              </a:ext>
            </a:extLst>
          </p:cNvPr>
          <p:cNvSpPr txBox="1">
            <a:spLocks/>
          </p:cNvSpPr>
          <p:nvPr/>
        </p:nvSpPr>
        <p:spPr>
          <a:xfrm>
            <a:off x="1940561" y="4555426"/>
            <a:ext cx="8395328" cy="598488"/>
          </a:xfrm>
          <a:prstGeom prst="rect">
            <a:avLst/>
          </a:prstGeom>
          <a:solidFill>
            <a:srgbClr val="FFFFFF">
              <a:alpha val="40000"/>
            </a:srgbClr>
          </a:solidFill>
        </p:spPr>
        <p:txBody>
          <a:bodyPr anchor="ctr"/>
          <a:lstStyle>
            <a:lvl1pPr marL="0" indent="0" algn="ctr" defTabSz="967710" rtl="0" eaLnBrk="1" latinLnBrk="0" hangingPunct="1">
              <a:lnSpc>
                <a:spcPct val="100000"/>
              </a:lnSpc>
              <a:spcBef>
                <a:spcPts val="1058"/>
              </a:spcBef>
              <a:buFontTx/>
              <a:buNone/>
              <a:defRPr sz="2400" b="1" kern="1200">
                <a:solidFill>
                  <a:schemeClr val="accent2"/>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r>
              <a:rPr lang="en-US" altLang="zh-CN" sz="2000" u="sng" dirty="0">
                <a:solidFill>
                  <a:schemeClr val="tx1"/>
                </a:solidFill>
              </a:rPr>
              <a:t>sjtuzyl@sjtu.edu.cn</a:t>
            </a:r>
            <a:r>
              <a:rPr lang="en-US" altLang="zh-CN" sz="2000" dirty="0">
                <a:solidFill>
                  <a:schemeClr val="tx1"/>
                </a:solidFill>
              </a:rPr>
              <a:t> , </a:t>
            </a:r>
            <a:r>
              <a:rPr lang="en-US" altLang="zh-CN" sz="2000" u="sng" dirty="0">
                <a:solidFill>
                  <a:schemeClr val="tx1"/>
                </a:solidFill>
              </a:rPr>
              <a:t>liufangxin@sjtu.edu.cn</a:t>
            </a:r>
            <a:r>
              <a:rPr lang="en-US" altLang="zh-CN" sz="2000" dirty="0">
                <a:solidFill>
                  <a:schemeClr val="tx1"/>
                </a:solidFill>
              </a:rPr>
              <a:t>,  </a:t>
            </a:r>
            <a:r>
              <a:rPr lang="en-US" altLang="zh-CN" sz="2000" u="sng" dirty="0">
                <a:solidFill>
                  <a:schemeClr val="tx1"/>
                </a:solidFill>
              </a:rPr>
              <a:t>ljiang_cs@sjtu.edu.cn </a:t>
            </a:r>
            <a:endParaRPr lang="zh-CN" altLang="en-US" sz="2000" u="sng" dirty="0">
              <a:solidFill>
                <a:schemeClr val="tx1"/>
              </a:solidFill>
            </a:endParaRPr>
          </a:p>
        </p:txBody>
      </p:sp>
      <p:sp>
        <p:nvSpPr>
          <p:cNvPr id="19" name="Content Placeholder 4">
            <a:extLst>
              <a:ext uri="{FF2B5EF4-FFF2-40B4-BE49-F238E27FC236}">
                <a16:creationId xmlns:a16="http://schemas.microsoft.com/office/drawing/2014/main" id="{06156355-473C-423D-A146-6A3E38527F9C}"/>
              </a:ext>
            </a:extLst>
          </p:cNvPr>
          <p:cNvSpPr txBox="1">
            <a:spLocks/>
          </p:cNvSpPr>
          <p:nvPr/>
        </p:nvSpPr>
        <p:spPr>
          <a:xfrm>
            <a:off x="6095999" y="5732003"/>
            <a:ext cx="1743976" cy="454025"/>
          </a:xfrm>
          <a:prstGeom prst="rect">
            <a:avLst/>
          </a:prstGeom>
          <a:solidFill>
            <a:srgbClr val="FFFFFF">
              <a:alpha val="40000"/>
            </a:srgbClr>
          </a:solidFill>
        </p:spPr>
        <p:txBody>
          <a:bodyPr anchor="ctr"/>
          <a:lstStyle>
            <a:lvl1pPr marL="0" indent="0" algn="ctr" defTabSz="967710" rtl="0" eaLnBrk="1" latinLnBrk="0" hangingPunct="1">
              <a:lnSpc>
                <a:spcPct val="100000"/>
              </a:lnSpc>
              <a:spcBef>
                <a:spcPts val="1058"/>
              </a:spcBef>
              <a:buFontTx/>
              <a:buNone/>
              <a:defRPr sz="2000" b="0" kern="1200">
                <a:solidFill>
                  <a:schemeClr val="accent2"/>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fld id="{7197FE23-5A54-416A-B031-C853E828CF06}" type="datetime4">
              <a:rPr lang="en-US" altLang="zh-CN" smtClean="0">
                <a:solidFill>
                  <a:schemeClr val="tx1"/>
                </a:solidFill>
              </a:rPr>
              <a:pPr/>
              <a:t>August 2, 2026</a:t>
            </a:fld>
            <a:endParaRPr lang="zh-CN" altLang="en-US" dirty="0">
              <a:solidFill>
                <a:schemeClr val="tx1"/>
              </a:solidFill>
            </a:endParaRPr>
          </a:p>
        </p:txBody>
      </p:sp>
      <p:sp>
        <p:nvSpPr>
          <p:cNvPr id="8" name="Text Placeholder 5">
            <a:extLst>
              <a:ext uri="{FF2B5EF4-FFF2-40B4-BE49-F238E27FC236}">
                <a16:creationId xmlns:a16="http://schemas.microsoft.com/office/drawing/2014/main" id="{52AF84F5-2310-498F-8B4C-0C17E3B7F0CE}"/>
              </a:ext>
            </a:extLst>
          </p:cNvPr>
          <p:cNvSpPr txBox="1">
            <a:spLocks/>
          </p:cNvSpPr>
          <p:nvPr/>
        </p:nvSpPr>
        <p:spPr>
          <a:xfrm>
            <a:off x="274129" y="3749358"/>
            <a:ext cx="11643741" cy="830159"/>
          </a:xfrm>
          <a:prstGeom prst="rect">
            <a:avLst/>
          </a:prstGeom>
          <a:solidFill>
            <a:srgbClr val="FFFFFF">
              <a:alpha val="40000"/>
            </a:srgbClr>
          </a:solidFill>
        </p:spPr>
        <p:txBody>
          <a:bodyPr anchor="ctr"/>
          <a:lstStyle>
            <a:lvl1pPr marL="0" indent="0" algn="ctr" defTabSz="967710" rtl="0" eaLnBrk="1" latinLnBrk="0" hangingPunct="1">
              <a:lnSpc>
                <a:spcPct val="100000"/>
              </a:lnSpc>
              <a:spcBef>
                <a:spcPts val="1058"/>
              </a:spcBef>
              <a:buFontTx/>
              <a:buNone/>
              <a:defRPr sz="2400" b="1" kern="1200">
                <a:solidFill>
                  <a:schemeClr val="accent2"/>
                </a:solidFill>
                <a:latin typeface="+mn-lt"/>
                <a:ea typeface="+mn-ea"/>
                <a:cs typeface="+mn-cs"/>
              </a:defRPr>
            </a:lvl1pPr>
            <a:lvl2pPr marL="725782" indent="-241927" algn="l" defTabSz="967710" rtl="0" eaLnBrk="1" latinLnBrk="0" hangingPunct="1">
              <a:lnSpc>
                <a:spcPct val="90000"/>
              </a:lnSpc>
              <a:spcBef>
                <a:spcPts val="529"/>
              </a:spcBef>
              <a:buFont typeface="Arial" panose="020B0604020202020204" pitchFamily="34" charset="0"/>
              <a:buChar char="•"/>
              <a:defRPr sz="2540" b="0" kern="1200">
                <a:solidFill>
                  <a:schemeClr val="tx2">
                    <a:lumMod val="75000"/>
                    <a:lumOff val="25000"/>
                  </a:schemeClr>
                </a:solidFill>
                <a:latin typeface="+mn-lt"/>
                <a:ea typeface="+mn-ea"/>
                <a:cs typeface="+mn-cs"/>
              </a:defRPr>
            </a:lvl2pPr>
            <a:lvl3pPr marL="1209637" indent="-241927" algn="l" defTabSz="967710" rtl="0" eaLnBrk="1" latinLnBrk="0" hangingPunct="1">
              <a:lnSpc>
                <a:spcPct val="90000"/>
              </a:lnSpc>
              <a:spcBef>
                <a:spcPts val="529"/>
              </a:spcBef>
              <a:buFont typeface="Arial" panose="020B0604020202020204" pitchFamily="34" charset="0"/>
              <a:buChar char="•"/>
              <a:defRPr sz="2117" b="0" kern="1200">
                <a:solidFill>
                  <a:schemeClr val="tx2">
                    <a:lumMod val="75000"/>
                    <a:lumOff val="25000"/>
                  </a:schemeClr>
                </a:solidFill>
                <a:latin typeface="+mn-lt"/>
                <a:ea typeface="+mn-ea"/>
                <a:cs typeface="+mn-cs"/>
              </a:defRPr>
            </a:lvl3pPr>
            <a:lvl4pPr marL="1693492"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4pPr>
            <a:lvl5pPr marL="2177346" indent="-241927" algn="l" defTabSz="967710" rtl="0" eaLnBrk="1" latinLnBrk="0" hangingPunct="1">
              <a:lnSpc>
                <a:spcPct val="90000"/>
              </a:lnSpc>
              <a:spcBef>
                <a:spcPts val="529"/>
              </a:spcBef>
              <a:buFont typeface="Arial" panose="020B0604020202020204" pitchFamily="34" charset="0"/>
              <a:buChar char="•"/>
              <a:defRPr sz="1905" b="0" kern="1200">
                <a:solidFill>
                  <a:schemeClr val="tx2">
                    <a:lumMod val="75000"/>
                    <a:lumOff val="25000"/>
                  </a:schemeClr>
                </a:solidFill>
                <a:latin typeface="+mn-lt"/>
                <a:ea typeface="+mn-ea"/>
                <a:cs typeface="+mn-cs"/>
              </a:defRPr>
            </a:lvl5pPr>
            <a:lvl6pPr marL="266120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6pPr>
            <a:lvl7pPr marL="3145056"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7pPr>
            <a:lvl8pPr marL="3628911"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765" indent="-241927" algn="l" defTabSz="967710"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r>
              <a:rPr lang="en-US" altLang="zh-CN" sz="2800" i="1" dirty="0">
                <a:solidFill>
                  <a:schemeClr val="tx1"/>
                </a:solidFill>
              </a:rPr>
              <a:t>Yilong Zhao(Speaker)*, </a:t>
            </a:r>
            <a:r>
              <a:rPr lang="en-US" altLang="zh-CN" dirty="0" err="1">
                <a:solidFill>
                  <a:schemeClr val="tx1"/>
                </a:solidFill>
              </a:rPr>
              <a:t>Fangxin</a:t>
            </a:r>
            <a:r>
              <a:rPr lang="en-US" altLang="zh-CN" dirty="0">
                <a:solidFill>
                  <a:schemeClr val="tx1"/>
                </a:solidFill>
              </a:rPr>
              <a:t> Liu*, Onur Mutlu, </a:t>
            </a:r>
            <a:r>
              <a:rPr lang="en-US" altLang="zh-CN" dirty="0" err="1">
                <a:solidFill>
                  <a:schemeClr val="tx1"/>
                </a:solidFill>
              </a:rPr>
              <a:t>Mingyu</a:t>
            </a:r>
            <a:r>
              <a:rPr lang="en-US" altLang="zh-CN" dirty="0">
                <a:solidFill>
                  <a:schemeClr val="tx1"/>
                </a:solidFill>
              </a:rPr>
              <a:t> Gao, Jian Liu, </a:t>
            </a:r>
            <a:br>
              <a:rPr lang="en-US" altLang="zh-CN" dirty="0">
                <a:solidFill>
                  <a:schemeClr val="tx1"/>
                </a:solidFill>
              </a:rPr>
            </a:br>
            <a:r>
              <a:rPr lang="en-US" altLang="zh-CN" dirty="0">
                <a:solidFill>
                  <a:schemeClr val="tx1"/>
                </a:solidFill>
              </a:rPr>
              <a:t>Haibing Guan, Li Jiang†</a:t>
            </a:r>
            <a:endParaRPr lang="zh-CN" altLang="en-US" dirty="0">
              <a:solidFill>
                <a:schemeClr val="tx1"/>
              </a:solidFill>
            </a:endParaRPr>
          </a:p>
        </p:txBody>
      </p:sp>
      <p:sp>
        <p:nvSpPr>
          <p:cNvPr id="20" name="TextBox 19">
            <a:extLst>
              <a:ext uri="{FF2B5EF4-FFF2-40B4-BE49-F238E27FC236}">
                <a16:creationId xmlns:a16="http://schemas.microsoft.com/office/drawing/2014/main" id="{7C9C0964-E180-4351-BC2A-BA3761918454}"/>
              </a:ext>
            </a:extLst>
          </p:cNvPr>
          <p:cNvSpPr txBox="1"/>
          <p:nvPr/>
        </p:nvSpPr>
        <p:spPr>
          <a:xfrm>
            <a:off x="9807614" y="6273225"/>
            <a:ext cx="2384386" cy="584775"/>
          </a:xfrm>
          <a:prstGeom prst="rect">
            <a:avLst/>
          </a:prstGeom>
          <a:solidFill>
            <a:srgbClr val="F6F6F6"/>
          </a:solidFill>
        </p:spPr>
        <p:txBody>
          <a:bodyPr wrap="square" rtlCol="0">
            <a:spAutoFit/>
          </a:bodyPr>
          <a:lstStyle/>
          <a:p>
            <a:r>
              <a:rPr lang="en-US" altLang="zh-CN" sz="1600" i="1" dirty="0"/>
              <a:t>* Co-first Author</a:t>
            </a:r>
          </a:p>
          <a:p>
            <a:r>
              <a:rPr lang="en-US" altLang="zh-CN" sz="1600" dirty="0">
                <a:solidFill>
                  <a:schemeClr val="tx1"/>
                </a:solidFill>
              </a:rPr>
              <a:t>† </a:t>
            </a:r>
            <a:r>
              <a:rPr lang="en-US" altLang="zh-CN" sz="1600" dirty="0"/>
              <a:t>C</a:t>
            </a:r>
            <a:r>
              <a:rPr lang="en-US" altLang="zh-CN" sz="1600" dirty="0">
                <a:solidFill>
                  <a:schemeClr val="tx1"/>
                </a:solidFill>
              </a:rPr>
              <a:t>orresponding Author</a:t>
            </a:r>
            <a:endParaRPr lang="zh-CN" altLang="en-US" sz="1600" i="1" dirty="0"/>
          </a:p>
        </p:txBody>
      </p:sp>
    </p:spTree>
    <p:extLst>
      <p:ext uri="{BB962C8B-B14F-4D97-AF65-F5344CB8AC3E}">
        <p14:creationId xmlns:p14="http://schemas.microsoft.com/office/powerpoint/2010/main" val="1306828497"/>
      </p:ext>
    </p:extLst>
  </p:cSld>
  <p:clrMapOvr>
    <a:masterClrMapping/>
  </p:clrMapOvr>
</p:sld>
</file>

<file path=ppt/theme/theme1.xml><?xml version="1.0" encoding="utf-8"?>
<a:theme xmlns:a="http://schemas.openxmlformats.org/drawingml/2006/main" name="自定义设计方案">
  <a:themeElements>
    <a:clrScheme name="Custom 1">
      <a:dk1>
        <a:srgbClr val="000000"/>
      </a:dk1>
      <a:lt1>
        <a:srgbClr val="FFFFFF"/>
      </a:lt1>
      <a:dk2>
        <a:srgbClr val="C8161E"/>
      </a:dk2>
      <a:lt2>
        <a:srgbClr val="DBDBDB"/>
      </a:lt2>
      <a:accent1>
        <a:srgbClr val="C8161E"/>
      </a:accent1>
      <a:accent2>
        <a:srgbClr val="44546A"/>
      </a:accent2>
      <a:accent3>
        <a:srgbClr val="1F4D78"/>
      </a:accent3>
      <a:accent4>
        <a:srgbClr val="ED7D31"/>
      </a:accent4>
      <a:accent5>
        <a:srgbClr val="FFC000"/>
      </a:accent5>
      <a:accent6>
        <a:srgbClr val="A5A5A5"/>
      </a:accent6>
      <a:hlink>
        <a:srgbClr val="196E7D"/>
      </a:hlink>
      <a:folHlink>
        <a:srgbClr val="BEBEBE"/>
      </a:folHlink>
    </a:clrScheme>
    <a:fontScheme name="鸿蒙">
      <a:majorFont>
        <a:latin typeface="Segoe UI"/>
        <a:ea typeface="HarmonyOS Sans SC Black"/>
        <a:cs typeface=""/>
      </a:majorFont>
      <a:minorFont>
        <a:latin typeface="Segoe UI"/>
        <a:ea typeface="HarmonyOS Sans SC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ysClr val="window" lastClr="FFFFFF"/>
        </a:solidFill>
        <a:ln w="12700" cap="flat" cmpd="sng" algn="ctr">
          <a:noFill/>
          <a:prstDash val="solid"/>
          <a:miter lim="800000"/>
        </a:ln>
        <a:effectLst/>
      </a:spPr>
      <a:bodyPr rtlCol="0" anchor="ctr"/>
      <a:lstStyle>
        <a:defPPr algn="just">
          <a:defRPr dirty="0"/>
        </a:defPPr>
      </a:lstStyle>
    </a:spDef>
  </a:objectDefaults>
  <a:extraClrSchemeLst/>
  <a:extLst>
    <a:ext uri="{05A4C25C-085E-4340-85A3-A5531E510DB2}">
      <thm15:themeFamily xmlns:thm15="http://schemas.microsoft.com/office/thememl/2012/main" name="演示文稿1" id="{58207EA5-DF65-41EA-AC31-C4A3CCF3DB63}" vid="{ECDA9F49-FF6D-42F4-A480-1F82BD0E4C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1.百廿红-李一</Template>
  <TotalTime>6586</TotalTime>
  <Words>4678</Words>
  <Application>Microsoft Office PowerPoint</Application>
  <PresentationFormat>Widescreen</PresentationFormat>
  <Paragraphs>715</Paragraphs>
  <Slides>69</Slides>
  <Notes>68</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82" baseType="lpstr">
      <vt:lpstr>Alegreya Sans</vt:lpstr>
      <vt:lpstr>HarmonyOS Sans SC Black</vt:lpstr>
      <vt:lpstr>PingFang SC</vt:lpstr>
      <vt:lpstr>Roboto Slab</vt:lpstr>
      <vt:lpstr>等线</vt:lpstr>
      <vt:lpstr>宋体</vt:lpstr>
      <vt:lpstr>Arial</vt:lpstr>
      <vt:lpstr>Calibri</vt:lpstr>
      <vt:lpstr>Segoe UI</vt:lpstr>
      <vt:lpstr>Source Sans Pro</vt:lpstr>
      <vt:lpstr>Wingdings</vt:lpstr>
      <vt:lpstr>自定义设计方案</vt:lpstr>
      <vt:lpstr>Visio</vt:lpstr>
      <vt:lpstr>COSM: A Cooperative Scheduling Framework for Concurrent PIM and CPU Execution on Mobile Devices</vt:lpstr>
      <vt:lpstr>Overview</vt:lpstr>
      <vt:lpstr>Overview</vt:lpstr>
      <vt:lpstr>Overview</vt:lpstr>
      <vt:lpstr>Overview</vt:lpstr>
      <vt:lpstr>LLM Inference on Mobile</vt:lpstr>
      <vt:lpstr>LLM Decoding is Memory Bound </vt:lpstr>
      <vt:lpstr>DRAM-based Processing-in-Memory (PIM)</vt:lpstr>
      <vt:lpstr>CPU-PIM Memory Contention</vt:lpstr>
      <vt:lpstr>CPU-PIM Memory Contention</vt:lpstr>
      <vt:lpstr>CPU-PIM Memory Contention</vt:lpstr>
      <vt:lpstr>PIM &amp; CPU Workload: Inefficient Bandwidth Use</vt:lpstr>
      <vt:lpstr>PIM &amp; CPU Workload: Inefficient Bandwidth Use</vt:lpstr>
      <vt:lpstr>PIM Command Support</vt:lpstr>
      <vt:lpstr>PowerPoint Presentation</vt:lpstr>
      <vt:lpstr>Observation 1</vt:lpstr>
      <vt:lpstr>Observation 1</vt:lpstr>
      <vt:lpstr>Observation 1</vt:lpstr>
      <vt:lpstr>Observation 1</vt:lpstr>
      <vt:lpstr>Observation 2</vt:lpstr>
      <vt:lpstr>Observation 2</vt:lpstr>
      <vt:lpstr>Observation 2</vt:lpstr>
      <vt:lpstr>Challenge 1</vt:lpstr>
      <vt:lpstr>PowerPoint Presentation</vt:lpstr>
      <vt:lpstr>Observation 3</vt:lpstr>
      <vt:lpstr>Observation 3</vt:lpstr>
      <vt:lpstr>Observation 3</vt:lpstr>
      <vt:lpstr>PowerPoint Presentation</vt:lpstr>
      <vt:lpstr>Previous Work 1</vt:lpstr>
      <vt:lpstr>Previous Work 1</vt:lpstr>
      <vt:lpstr>Previous Work 1</vt:lpstr>
      <vt:lpstr>Previous Work 1</vt:lpstr>
      <vt:lpstr>Previous Work 2</vt:lpstr>
      <vt:lpstr>Previous Work 2</vt:lpstr>
      <vt:lpstr>Previous Work 2</vt:lpstr>
      <vt:lpstr>Previous Work 2</vt:lpstr>
      <vt:lpstr>Previous Work 2</vt:lpstr>
      <vt:lpstr>Challenge 3</vt:lpstr>
      <vt:lpstr>COSM: A Cooperative Scheduling Framework </vt:lpstr>
      <vt:lpstr>COSM: A Cooperative Scheduling Framework </vt:lpstr>
      <vt:lpstr>COSM: A Cooperative Scheduling Framework </vt:lpstr>
      <vt:lpstr>Interface— 1.1 Preemptable PIM Execution (1)</vt:lpstr>
      <vt:lpstr>Interface— 1.1 Preemptable PIM Execution (1)</vt:lpstr>
      <vt:lpstr>Interface— 1.1 Preemptable PIM Execution (1)</vt:lpstr>
      <vt:lpstr>Interface— 1.1 Preemptable PIM Execution (2)</vt:lpstr>
      <vt:lpstr>Interface— 1.1 Preemptable PIM Execution (2)</vt:lpstr>
      <vt:lpstr>Interface— 1.2 Bandwidth-decoupled Data Transfer (1) </vt:lpstr>
      <vt:lpstr>Interface— 1.2 Bandwidth-decoupled Data Transfer (1) </vt:lpstr>
      <vt:lpstr>Interface— 1.2 Bandwidth-decoupled Data Transfer (1) </vt:lpstr>
      <vt:lpstr>Interface— 1.2 Bandwidth-decoupled Data Transfer (2)</vt:lpstr>
      <vt:lpstr>Interface— 1.2 Bandwidth-decoupled Data Transfer (2)</vt:lpstr>
      <vt:lpstr>Interface— 1.2 Bandwidth-decoupled Data Transfer (2)</vt:lpstr>
      <vt:lpstr>Interface— 1.2 Bandwidth-decoupled Data Transfer (2)</vt:lpstr>
      <vt:lpstr>2 Idleness-aware Memory Scheduling (1)</vt:lpstr>
      <vt:lpstr>2 Idleness-aware Memory Scheduling (1)</vt:lpstr>
      <vt:lpstr>Idle Window Estimator (IWE)</vt:lpstr>
      <vt:lpstr>Idle Window Estimator (IWE)</vt:lpstr>
      <vt:lpstr>Idle Window Estimator (IWE)</vt:lpstr>
      <vt:lpstr>More in the Paper</vt:lpstr>
      <vt:lpstr>Experimental Setup</vt:lpstr>
      <vt:lpstr>Result: CPU Performance</vt:lpstr>
      <vt:lpstr>Result: PIM Performance</vt:lpstr>
      <vt:lpstr>Result: The Effect of Preemptable Execution</vt:lpstr>
      <vt:lpstr>Result : The Effect of Preemptable Execution</vt:lpstr>
      <vt:lpstr>Result: Effect of Idleness-aware Scheduling</vt:lpstr>
      <vt:lpstr>Area</vt:lpstr>
      <vt:lpstr>Conclusion</vt:lpstr>
      <vt:lpstr>PowerPoint Presentation</vt:lpstr>
      <vt:lpstr>COSM: A Cooperative Scheduling Framework for Concurrent PIM and CPU Execution on Mobile Devices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COMET: A Cooperative Scheduling Framework for Concurrent PIM/CPU Execution on Mobile Devices</dc:title>
  <dc:creator>YILONG ZHAO</dc:creator>
  <cp:lastModifiedBy>YILONG ZHAO</cp:lastModifiedBy>
  <cp:revision>1558</cp:revision>
  <dcterms:created xsi:type="dcterms:W3CDTF">2026-03-04T09:00:19Z</dcterms:created>
  <dcterms:modified xsi:type="dcterms:W3CDTF">2026-08-02T08:53:44Z</dcterms:modified>
</cp:coreProperties>
</file>