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>
  <p:sldMasterIdLst>
    <p:sldMasterId id="2147483660" r:id="rId1"/>
  </p:sldMasterIdLst>
  <p:notesMasterIdLst>
    <p:notesMasterId r:id="rId10"/>
  </p:notesMasterIdLst>
  <p:handoutMasterIdLst>
    <p:handoutMasterId r:id="rId11"/>
  </p:handoutMasterIdLst>
  <p:sldIdLst>
    <p:sldId id="833" r:id="rId2"/>
    <p:sldId id="853" r:id="rId3"/>
    <p:sldId id="855" r:id="rId4"/>
    <p:sldId id="856" r:id="rId5"/>
    <p:sldId id="861" r:id="rId6"/>
    <p:sldId id="862" r:id="rId7"/>
    <p:sldId id="863" r:id="rId8"/>
    <p:sldId id="860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20006"/>
    <a:srgbClr val="F30006"/>
    <a:srgbClr val="FB7657"/>
    <a:srgbClr val="5FB380"/>
    <a:srgbClr val="4A8861"/>
    <a:srgbClr val="006600"/>
    <a:srgbClr val="FFFF66"/>
    <a:srgbClr val="C00000"/>
    <a:srgbClr val="FFBF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73" autoAdjust="0"/>
    <p:restoredTop sz="82261" autoAdjust="0"/>
  </p:normalViewPr>
  <p:slideViewPr>
    <p:cSldViewPr>
      <p:cViewPr varScale="1">
        <p:scale>
          <a:sx n="72" d="100"/>
          <a:sy n="72" d="100"/>
        </p:scale>
        <p:origin x="200" y="2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73" d="100"/>
          <a:sy n="73" d="100"/>
        </p:scale>
        <p:origin x="-3480" y="-12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4BDD2E-8744-D74E-8A07-3D7C96C5ADED}" type="datetimeFigureOut">
              <a:rPr lang="en-US" smtClean="0"/>
              <a:t>6/23/19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0A336A-9C8E-8744-AD28-B78518F2E8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31430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2B0202-0840-4C01-B8CE-44CF26C9F665}" type="datetimeFigureOut">
              <a:rPr lang="en-US" smtClean="0"/>
              <a:t>6/23/19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CB66F2-E617-4D22-9699-A8F2E158CB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27487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Specialized accelerators</a:t>
            </a:r>
            <a:r>
              <a:rPr lang="en-US" baseline="0" dirty="0"/>
              <a:t> are now every where, and they are widely used to improve the performance and energy efficiency of computing systems. </a:t>
            </a:r>
            <a:br>
              <a:rPr lang="en-US" baseline="0" dirty="0"/>
            </a:br>
            <a:endParaRPr lang="en-US" baseline="0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At</a:t>
            </a:r>
            <a:r>
              <a:rPr lang="en-US" baseline="0" dirty="0"/>
              <a:t> the same time, </a:t>
            </a:r>
            <a:r>
              <a:rPr lang="en-US" dirty="0"/>
              <a:t>recent advancement in 3D-stacked technology enabled near</a:t>
            </a:r>
            <a:r>
              <a:rPr lang="en-US" baseline="0" dirty="0"/>
              <a:t> data </a:t>
            </a:r>
            <a:r>
              <a:rPr lang="en-US" baseline="0" dirty="0" err="1"/>
              <a:t>acceleartors</a:t>
            </a:r>
            <a:r>
              <a:rPr lang="en-US" baseline="0" dirty="0"/>
              <a:t>. These accelerators can further boost the benefits of specialized accelerator by moving computation close to data and getting rid of data movement.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CB66F2-E617-4D22-9699-A8F2E158CBC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62894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/>
              <a:t>However, one of the major system challenges for adopting near data </a:t>
            </a:r>
            <a:r>
              <a:rPr lang="en-US" baseline="0" dirty="0" err="1"/>
              <a:t>accelartors</a:t>
            </a:r>
            <a:r>
              <a:rPr lang="en-US" baseline="0" dirty="0"/>
              <a:t> into computing system is coherence. </a:t>
            </a:r>
            <a:r>
              <a:rPr lang="en-US" baseline="0" dirty="0" err="1"/>
              <a:t>Maintainig</a:t>
            </a:r>
            <a:r>
              <a:rPr lang="en-US" baseline="0" dirty="0"/>
              <a:t> coherence between NDAs and CPUs is very challenging because of two reasons: 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First, the cost of off-chip communication between NDAs and CPUs is very high. Second, NDA applications typically have poor locality, and generate a large amount of off-chip data movement which leads to a large number of coherence misses. Because of these challenges, it is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Impractical use traditional coherence protocols for coherence, because  that leads to a large amount of off-chip coherence messages, which can eliminate a significant portion of NDA benefits</a:t>
            </a:r>
          </a:p>
          <a:p>
            <a:endParaRPr lang="en-US" baseline="0" dirty="0"/>
          </a:p>
          <a:p>
            <a:endParaRPr lang="en-US" baseline="0" dirty="0"/>
          </a:p>
          <a:p>
            <a:endParaRPr lang="en-US" baseline="0" dirty="0"/>
          </a:p>
          <a:p>
            <a:endParaRPr lang="en-US" baseline="0" dirty="0"/>
          </a:p>
          <a:p>
            <a:endParaRPr lang="en-US" baseline="0" dirty="0"/>
          </a:p>
          <a:p>
            <a:endParaRPr lang="en-US" baseline="0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CB66F2-E617-4D22-9699-A8F2E158CBC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62894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In this work,</a:t>
            </a:r>
            <a:r>
              <a:rPr lang="en-US" baseline="0" dirty="0"/>
              <a:t> We extensively study existing NDA coherence mechanisms and make three key observations: </a:t>
            </a:r>
          </a:p>
          <a:p>
            <a:r>
              <a:rPr lang="en-US" baseline="0" dirty="0"/>
              <a:t>First, these mechanisms eliminate a significant portion of NDA’s benefits 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as they generate a large amount of off-chip coherence traffic,</a:t>
            </a:r>
            <a:b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Second, </a:t>
            </a:r>
            <a:r>
              <a:rPr lang="mr-IN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…</a:t>
            </a:r>
            <a:b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Finally, we find that a significant portion of off-chip traffic can be eliminated if the coherence mechanism has insight into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which memory accesses actually require a coherence operation (what part of the shared data is actually accessed)</a:t>
            </a:r>
            <a:endParaRPr lang="en-US" baseline="0" dirty="0"/>
          </a:p>
          <a:p>
            <a:endParaRPr lang="en-US" baseline="0" dirty="0"/>
          </a:p>
          <a:p>
            <a:endParaRPr lang="en-US" baseline="0" dirty="0"/>
          </a:p>
          <a:p>
            <a:endParaRPr lang="en-US" baseline="0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CB66F2-E617-4D22-9699-A8F2E158CBC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62894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Based on these observations, we find that an optimistic approach to coherence can address the challenges of NDA coherence. </a:t>
            </a:r>
            <a:b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b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We find that  an optimistic execution model for NDA enables us to gain insight into the memory accesses before any coherence permissions are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checked, and as a result, enforce coherence with only the necessary data movement/coherence requests.</a:t>
            </a:r>
            <a:endParaRPr lang="en-US" baseline="0" dirty="0"/>
          </a:p>
          <a:p>
            <a:endParaRPr lang="en-US" baseline="0" dirty="0"/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We propose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CoNDA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 new coherence mechanism that optimistically executes code on an NDA to gather information on memory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accesses. Optimistic execution enables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CoNDA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to identify and avoid performing unnecessary coherence requests</a:t>
            </a:r>
            <a:endParaRPr lang="en-US" baseline="0" dirty="0"/>
          </a:p>
          <a:p>
            <a:endParaRPr lang="en-US" dirty="0"/>
          </a:p>
          <a:p>
            <a:r>
              <a:rPr lang="en-US" dirty="0"/>
              <a:t>Our evaluation shows that </a:t>
            </a:r>
            <a:r>
              <a:rPr lang="en-US" dirty="0" err="1"/>
              <a:t>CoNDA</a:t>
            </a:r>
            <a:r>
              <a:rPr lang="en-US" dirty="0"/>
              <a:t> consistency</a:t>
            </a:r>
            <a:r>
              <a:rPr lang="en-US" baseline="0" dirty="0"/>
              <a:t> retain the benefit of NDA across all of the workloads and </a:t>
            </a:r>
            <a:r>
              <a:rPr lang="mr-IN" baseline="0" dirty="0"/>
              <a:t>…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CB66F2-E617-4D22-9699-A8F2E158CBC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62894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So, based on the execution model I just explained, </a:t>
            </a:r>
            <a:r>
              <a:rPr lang="en-US" baseline="0" dirty="0"/>
              <a:t>we propose a coherence mechanism, which uses that execution model to avoid unnecessary coherence traffic. </a:t>
            </a:r>
          </a:p>
          <a:p>
            <a:endParaRPr lang="en-US" baseline="0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/>
              <a:t>Basically, in </a:t>
            </a:r>
            <a:r>
              <a:rPr lang="en-US" baseline="0" dirty="0" err="1"/>
              <a:t>Conda</a:t>
            </a:r>
            <a:r>
              <a:rPr lang="en-US" baseline="0" dirty="0"/>
              <a:t>, CPU offload the kernel to NDA. NDA starts executing in optimistic mode. 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During optimistic execution</a:t>
            </a:r>
          </a:p>
          <a:p>
            <a:r>
              <a:rPr lang="en-US" baseline="0" dirty="0"/>
              <a:t> 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CoNDA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efficiently tracks the addresses of all NDA reads, NDA writes, and CPU write using compressed signatures. When optimistic mode is done, NDA send these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signaturs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to CPU and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CoNDA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use these signatures to resolve coherence violations. </a:t>
            </a:r>
          </a:p>
          <a:p>
            <a:endParaRPr lang="en-US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If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CoNDA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detects any coherence violation (1) the NDA invalidates all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 updates; (2) the CPU resolves the coherence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requests, performing only the necessary coherence operations (including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any cache line updates); and (3) the NDA re-executes the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uncommitted portion of the kernel. </a:t>
            </a:r>
          </a:p>
          <a:p>
            <a:endParaRPr lang="en-US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Otherwise,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CoNDA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performs the necessary coherence operations, clears the uncommitted flag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 all data updates in the NDA L1 cache, and resumes optimistic execution if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NDA kernel is not finished.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CB66F2-E617-4D22-9699-A8F2E158CBC6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62894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So, based on the execution model I just explained, </a:t>
            </a:r>
            <a:r>
              <a:rPr lang="en-US" baseline="0" dirty="0"/>
              <a:t>we propose a coherence mechanism, which uses that execution model to avoid unnecessary coherence traffic. </a:t>
            </a:r>
          </a:p>
          <a:p>
            <a:endParaRPr lang="en-US" baseline="0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/>
              <a:t>Basically, in </a:t>
            </a:r>
            <a:r>
              <a:rPr lang="en-US" baseline="0" dirty="0" err="1"/>
              <a:t>Conda</a:t>
            </a:r>
            <a:r>
              <a:rPr lang="en-US" baseline="0" dirty="0"/>
              <a:t>, CPU offload the kernel to NDA. NDA starts executing in optimistic mode. 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During optimistic execution</a:t>
            </a:r>
          </a:p>
          <a:p>
            <a:r>
              <a:rPr lang="en-US" baseline="0" dirty="0"/>
              <a:t> 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CoNDA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efficiently tracks the addresses of all NDA reads, NDA writes, and CPU write using compressed signatures. When optimistic mode is done, NDA send these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signaturs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to CPU and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CoNDA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use these signatures to resolve coherence violations. </a:t>
            </a:r>
          </a:p>
          <a:p>
            <a:endParaRPr lang="en-US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If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CoNDA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detects any coherence violation (1) the NDA invalidates all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 updates; (2) the CPU resolves the coherence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requests, performing only the necessary coherence operations (including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any cache line updates); and (3) the NDA re-executes the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uncommitted portion of the kernel. </a:t>
            </a:r>
          </a:p>
          <a:p>
            <a:endParaRPr lang="en-US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Otherwise,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CoNDA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performs the necessary coherence operations, clears the uncommitted flag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 all data updates in the NDA L1 cache, and resumes optimistic execution if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NDA kernel is not finished.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CB66F2-E617-4D22-9699-A8F2E158CBC6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0940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 lIns="91440"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8"/>
            <a:ext cx="2133600" cy="365125"/>
          </a:xfrm>
          <a:prstGeom prst="rect">
            <a:avLst/>
          </a:prstGeom>
        </p:spPr>
        <p:txBody>
          <a:bodyPr/>
          <a:lstStyle/>
          <a:p>
            <a:fld id="{920D214A-2AFC-4BE3-89FE-6518807E148F}" type="datetime1">
              <a:rPr lang="en-US" smtClean="0"/>
              <a:t>6/23/19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8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D8F13-174C-467F-9D40-7DDEF70CAB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07505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8"/>
            <a:ext cx="2133600" cy="365125"/>
          </a:xfrm>
          <a:prstGeom prst="rect">
            <a:avLst/>
          </a:prstGeom>
        </p:spPr>
        <p:txBody>
          <a:bodyPr/>
          <a:lstStyle/>
          <a:p>
            <a:fld id="{E9021861-6BD7-4EE9-A68B-37E75913A333}" type="datetime1">
              <a:rPr lang="en-US" smtClean="0"/>
              <a:t>6/23/19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8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D8F13-174C-467F-9D40-7DDEF70CAB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38875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8"/>
            <a:ext cx="2133600" cy="365125"/>
          </a:xfrm>
          <a:prstGeom prst="rect">
            <a:avLst/>
          </a:prstGeom>
        </p:spPr>
        <p:txBody>
          <a:bodyPr/>
          <a:lstStyle/>
          <a:p>
            <a:fld id="{CE294271-EC2C-4AA4-B1D8-6325DBCD6885}" type="datetime1">
              <a:rPr lang="en-US" smtClean="0"/>
              <a:t>6/23/19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8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D8F13-174C-467F-9D40-7DDEF70CAB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9065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8"/>
            <a:ext cx="2133600" cy="365125"/>
          </a:xfrm>
          <a:prstGeom prst="rect">
            <a:avLst/>
          </a:prstGeom>
        </p:spPr>
        <p:txBody>
          <a:bodyPr/>
          <a:lstStyle/>
          <a:p>
            <a:fld id="{C26C81D6-5C0A-4888-8AA2-94A703B72A86}" type="datetime1">
              <a:rPr lang="en-US" smtClean="0"/>
              <a:t>6/23/19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8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D8F13-174C-467F-9D40-7DDEF70CAB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03245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8"/>
            <a:ext cx="2133600" cy="365125"/>
          </a:xfrm>
          <a:prstGeom prst="rect">
            <a:avLst/>
          </a:prstGeom>
        </p:spPr>
        <p:txBody>
          <a:bodyPr/>
          <a:lstStyle/>
          <a:p>
            <a:fld id="{5C6A7242-E7F0-452E-9AAD-6A266A1C3304}" type="datetime1">
              <a:rPr lang="en-US" smtClean="0"/>
              <a:t>6/23/19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8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D8F13-174C-467F-9D40-7DDEF70CAB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98605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8"/>
            <a:ext cx="2133600" cy="365125"/>
          </a:xfrm>
          <a:prstGeom prst="rect">
            <a:avLst/>
          </a:prstGeom>
        </p:spPr>
        <p:txBody>
          <a:bodyPr/>
          <a:lstStyle/>
          <a:p>
            <a:fld id="{E4A2E865-F686-4BA8-A1F8-7363E1251590}" type="datetime1">
              <a:rPr lang="en-US" smtClean="0"/>
              <a:t>6/23/19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8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D8F13-174C-467F-9D40-7DDEF70CAB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62639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8"/>
            <a:ext cx="2133600" cy="365125"/>
          </a:xfrm>
          <a:prstGeom prst="rect">
            <a:avLst/>
          </a:prstGeom>
        </p:spPr>
        <p:txBody>
          <a:bodyPr/>
          <a:lstStyle/>
          <a:p>
            <a:fld id="{13858B6D-F0A8-4A5A-A21C-F2DDFAEE91CA}" type="datetime1">
              <a:rPr lang="en-US" smtClean="0"/>
              <a:t>6/23/19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8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D8F13-174C-467F-9D40-7DDEF70CAB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0136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8"/>
            <a:ext cx="2133600" cy="365125"/>
          </a:xfrm>
          <a:prstGeom prst="rect">
            <a:avLst/>
          </a:prstGeom>
        </p:spPr>
        <p:txBody>
          <a:bodyPr/>
          <a:lstStyle/>
          <a:p>
            <a:fld id="{4BE59F63-4AED-4D19-AEDC-2344A5DC207C}" type="datetime1">
              <a:rPr lang="en-US" smtClean="0"/>
              <a:t>6/23/19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8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D8F13-174C-467F-9D40-7DDEF70CAB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10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8"/>
            <a:ext cx="2133600" cy="365125"/>
          </a:xfrm>
          <a:prstGeom prst="rect">
            <a:avLst/>
          </a:prstGeom>
        </p:spPr>
        <p:txBody>
          <a:bodyPr/>
          <a:lstStyle/>
          <a:p>
            <a:fld id="{CE2DF23D-22DE-41A0-9045-8939205C2A67}" type="datetime1">
              <a:rPr lang="en-US" smtClean="0"/>
              <a:t>6/23/19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8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D8F13-174C-467F-9D40-7DDEF70CAB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22381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8"/>
            <a:ext cx="2133600" cy="365125"/>
          </a:xfrm>
          <a:prstGeom prst="rect">
            <a:avLst/>
          </a:prstGeom>
        </p:spPr>
        <p:txBody>
          <a:bodyPr/>
          <a:lstStyle/>
          <a:p>
            <a:fld id="{206B5BB5-C062-4C16-8C4E-0D7EE65EA5A7}" type="datetime1">
              <a:rPr lang="en-US" smtClean="0"/>
              <a:t>6/23/19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8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D8F13-174C-467F-9D40-7DDEF70CAB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76328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6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6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8"/>
            <a:ext cx="2133600" cy="365125"/>
          </a:xfrm>
          <a:prstGeom prst="rect">
            <a:avLst/>
          </a:prstGeom>
        </p:spPr>
        <p:txBody>
          <a:bodyPr/>
          <a:lstStyle/>
          <a:p>
            <a:fld id="{93CCC17E-136C-4D5B-9C83-1E9F6F691804}" type="datetime1">
              <a:rPr lang="en-US" smtClean="0"/>
              <a:t>6/23/19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8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D8F13-174C-467F-9D40-7DDEF70CAB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71904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14400"/>
          </a:xfrm>
          <a:prstGeom prst="rect">
            <a:avLst/>
          </a:prstGeom>
        </p:spPr>
        <p:txBody>
          <a:bodyPr vert="horz" lIns="36576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" y="1143000"/>
            <a:ext cx="8839200" cy="5257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315200" y="6492883"/>
            <a:ext cx="1828800" cy="365125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/>
          <a:lstStyle>
            <a:lvl1pPr algn="r">
              <a:defRPr sz="2400" b="1">
                <a:solidFill>
                  <a:srgbClr val="0070C0"/>
                </a:solidFill>
              </a:defRPr>
            </a:lvl1pPr>
          </a:lstStyle>
          <a:p>
            <a:fld id="{BA2D8F13-174C-467F-9D40-7DDEF70CAB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41911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4400" b="1" kern="1200">
          <a:solidFill>
            <a:schemeClr val="tx1">
              <a:lumMod val="65000"/>
              <a:lumOff val="3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600" b="1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3200" b="1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b="1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b="1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400" b="1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0" y="228600"/>
            <a:ext cx="9144000" cy="2076450"/>
          </a:xfrm>
          <a:solidFill>
            <a:schemeClr val="tx2">
              <a:lumMod val="75000"/>
            </a:schemeClr>
          </a:solidFill>
        </p:spPr>
        <p:txBody>
          <a:bodyPr/>
          <a:lstStyle/>
          <a:p>
            <a:r>
              <a:rPr lang="en-US" sz="4000" dirty="0" err="1">
                <a:solidFill>
                  <a:srgbClr val="FFFFFF"/>
                </a:solidFill>
                <a:latin typeface=""/>
              </a:rPr>
              <a:t>CoNDA</a:t>
            </a:r>
            <a:r>
              <a:rPr lang="en-US" sz="4000" dirty="0">
                <a:solidFill>
                  <a:srgbClr val="FFFFFF"/>
                </a:solidFill>
                <a:latin typeface=""/>
              </a:rPr>
              <a:t>:</a:t>
            </a:r>
            <a:br>
              <a:rPr lang="en-US" sz="4000" dirty="0">
                <a:solidFill>
                  <a:srgbClr val="FFFFFF"/>
                </a:solidFill>
                <a:latin typeface=""/>
              </a:rPr>
            </a:br>
            <a:r>
              <a:rPr lang="en-US" sz="4000" dirty="0">
                <a:solidFill>
                  <a:srgbClr val="FFFFFF"/>
                </a:solidFill>
                <a:latin typeface=""/>
              </a:rPr>
              <a:t> Efficient Cache Coherence Support</a:t>
            </a:r>
            <a:br>
              <a:rPr lang="en-US" sz="4000" dirty="0">
                <a:solidFill>
                  <a:srgbClr val="FFFFFF"/>
                </a:solidFill>
                <a:latin typeface=""/>
              </a:rPr>
            </a:br>
            <a:r>
              <a:rPr lang="en-US" sz="4000" dirty="0">
                <a:solidFill>
                  <a:srgbClr val="FFFFFF"/>
                </a:solidFill>
                <a:latin typeface=""/>
              </a:rPr>
              <a:t>for Near-Data Accelerators</a:t>
            </a:r>
            <a:endParaRPr lang="en-US" sz="4000" dirty="0">
              <a:solidFill>
                <a:srgbClr val="FFFFFF"/>
              </a:solidFill>
            </a:endParaRPr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1371600" y="3156704"/>
            <a:ext cx="6400800" cy="685800"/>
          </a:xfrm>
        </p:spPr>
        <p:txBody>
          <a:bodyPr>
            <a:noAutofit/>
          </a:bodyPr>
          <a:lstStyle/>
          <a:p>
            <a:br>
              <a:rPr lang="en-US" sz="36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br>
              <a:rPr lang="en-US" sz="36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endParaRPr lang="en-US" sz="3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605141" y="2691824"/>
            <a:ext cx="4024259" cy="5847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200" b="1" dirty="0">
                <a:solidFill>
                  <a:srgbClr val="800000"/>
                </a:solidFill>
              </a:rPr>
              <a:t>Amirali Boroumand</a:t>
            </a:r>
          </a:p>
        </p:txBody>
      </p:sp>
      <p:sp>
        <p:nvSpPr>
          <p:cNvPr id="8" name="Rectangle 7"/>
          <p:cNvSpPr/>
          <p:nvPr/>
        </p:nvSpPr>
        <p:spPr>
          <a:xfrm>
            <a:off x="228600" y="3307140"/>
            <a:ext cx="8763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Saugata</a:t>
            </a:r>
            <a:r>
              <a:rPr lang="en-US" sz="2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400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Ghose</a:t>
            </a:r>
            <a:r>
              <a:rPr lang="en-US" sz="2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 </a:t>
            </a:r>
            <a:r>
              <a:rPr lang="tr-TR" sz="2400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Minesh</a:t>
            </a:r>
            <a:r>
              <a:rPr lang="tr-TR" sz="2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tr-TR" sz="2400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Patel</a:t>
            </a:r>
            <a:r>
              <a:rPr lang="tr-TR" sz="2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Hasan Hassan, </a:t>
            </a:r>
            <a:br>
              <a:rPr lang="tr-TR" sz="2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tr-TR" sz="2400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Brandon</a:t>
            </a:r>
            <a:r>
              <a:rPr lang="tr-TR" sz="2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Lucia, </a:t>
            </a:r>
            <a:r>
              <a:rPr lang="tr-TR" sz="2400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Rachata</a:t>
            </a:r>
            <a:r>
              <a:rPr lang="tr-TR" sz="2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tr-TR" sz="2400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Ausavarungnirun</a:t>
            </a:r>
            <a:r>
              <a:rPr lang="tr-TR" sz="2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tr-TR" sz="2400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Kevin</a:t>
            </a:r>
            <a:r>
              <a:rPr lang="tr-TR" sz="2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tr-TR" sz="2400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Hsieh</a:t>
            </a:r>
            <a:r>
              <a:rPr lang="tr-TR" sz="2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</a:t>
            </a:r>
            <a:br>
              <a:rPr lang="tr-TR" sz="2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hr-HR" sz="2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Nastaran Hajinazar, </a:t>
            </a:r>
            <a:r>
              <a:rPr lang="de-DE" sz="2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Krishna </a:t>
            </a:r>
            <a:r>
              <a:rPr lang="de-DE" sz="2400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Malladi</a:t>
            </a:r>
            <a:r>
              <a:rPr lang="de-DE" sz="2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de-DE" sz="2400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Hongzhong</a:t>
            </a:r>
            <a:r>
              <a:rPr lang="de-DE" sz="2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Zheng, Onur Mutlu</a:t>
            </a:r>
            <a:endParaRPr lang="tr-TR" sz="24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-1882588" y="3316941"/>
            <a:ext cx="18466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en-US" sz="28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2"/>
          <a:srcRect t="27272" b="29091"/>
          <a:stretch/>
        </p:blipFill>
        <p:spPr>
          <a:xfrm>
            <a:off x="6629400" y="5105400"/>
            <a:ext cx="1828800" cy="798022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3"/>
          <a:srcRect t="30096" b="30046"/>
          <a:stretch/>
        </p:blipFill>
        <p:spPr>
          <a:xfrm>
            <a:off x="6477000" y="6096000"/>
            <a:ext cx="2381250" cy="533400"/>
          </a:xfrm>
          <a:prstGeom prst="rect">
            <a:avLst/>
          </a:prstGeom>
        </p:spPr>
      </p:pic>
      <p:pic>
        <p:nvPicPr>
          <p:cNvPr id="16" name="Picture 15" descr="safari.png"/>
          <p:cNvPicPr>
            <a:picLocks noChangeAspect="1"/>
          </p:cNvPicPr>
          <p:nvPr/>
        </p:nvPicPr>
        <p:blipFill rotWithShape="1">
          <a:blip r:embed="rId4" cstate="print"/>
          <a:srcRect r="1519"/>
          <a:stretch/>
        </p:blipFill>
        <p:spPr>
          <a:xfrm>
            <a:off x="476188" y="5235800"/>
            <a:ext cx="1890388" cy="55540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15517" y="4971872"/>
            <a:ext cx="3112967" cy="112412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600" y="5943600"/>
            <a:ext cx="1524000" cy="7620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62400" y="5816600"/>
            <a:ext cx="1041400" cy="1041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73765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Rectangle 173"/>
          <p:cNvSpPr/>
          <p:nvPr/>
        </p:nvSpPr>
        <p:spPr>
          <a:xfrm>
            <a:off x="7543801" y="5702155"/>
            <a:ext cx="1452563" cy="3457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</a:rPr>
              <a:t>ASIC</a:t>
            </a:r>
            <a:endParaRPr lang="en-US" sz="2300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Gill Sans MT"/>
                <a:cs typeface="Gill Sans MT"/>
              </a:rPr>
              <a:t>Specialized Accelerators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5638800"/>
          </a:xfrm>
        </p:spPr>
        <p:txBody>
          <a:bodyPr>
            <a:normAutofit/>
          </a:bodyPr>
          <a:lstStyle/>
          <a:p>
            <a:endParaRPr lang="en-US" sz="2600" dirty="0">
              <a:solidFill>
                <a:schemeClr val="tx2"/>
              </a:solidFill>
              <a:latin typeface="Gill Sans MT"/>
              <a:cs typeface="Gill Sans MT"/>
            </a:endParaRPr>
          </a:p>
          <a:p>
            <a:endParaRPr lang="en-US" sz="2600" dirty="0">
              <a:solidFill>
                <a:schemeClr val="tx2"/>
              </a:solidFill>
              <a:latin typeface="Gill Sans MT"/>
              <a:cs typeface="Gill Sans MT"/>
            </a:endParaRPr>
          </a:p>
          <a:p>
            <a:endParaRPr lang="en-US" sz="2600" dirty="0">
              <a:solidFill>
                <a:schemeClr val="tx2"/>
              </a:solidFill>
              <a:latin typeface="Gill Sans MT"/>
              <a:cs typeface="Gill Sans MT"/>
            </a:endParaRPr>
          </a:p>
          <a:p>
            <a:endParaRPr lang="en-US" sz="2600" dirty="0">
              <a:solidFill>
                <a:schemeClr val="tx2"/>
              </a:solidFill>
              <a:latin typeface="Gill Sans MT"/>
              <a:cs typeface="Gill Sans MT"/>
            </a:endParaRPr>
          </a:p>
          <a:p>
            <a:endParaRPr lang="en-US" sz="2600" dirty="0">
              <a:solidFill>
                <a:schemeClr val="tx2"/>
              </a:solidFill>
              <a:latin typeface="Gill Sans MT"/>
              <a:cs typeface="Gill Sans MT"/>
            </a:endParaRPr>
          </a:p>
          <a:p>
            <a:endParaRPr lang="en-US" sz="2600" dirty="0">
              <a:solidFill>
                <a:schemeClr val="tx2"/>
              </a:solidFill>
              <a:latin typeface="Gill Sans MT"/>
              <a:cs typeface="Gill Sans MT"/>
            </a:endParaRPr>
          </a:p>
          <a:p>
            <a:pPr lvl="1"/>
            <a:endParaRPr lang="en-US" sz="2000" dirty="0">
              <a:solidFill>
                <a:srgbClr val="595959"/>
              </a:solidFill>
              <a:latin typeface="Gill Sans MT"/>
              <a:cs typeface="Gill Sans MT"/>
            </a:endParaRPr>
          </a:p>
          <a:p>
            <a:pPr lvl="1"/>
            <a:endParaRPr lang="en-US" sz="2400" dirty="0">
              <a:solidFill>
                <a:schemeClr val="tx2"/>
              </a:solidFill>
              <a:latin typeface="Gill Sans MT"/>
              <a:cs typeface="Gill Sans MT"/>
            </a:endParaRPr>
          </a:p>
          <a:p>
            <a:pPr marL="342900" lvl="1" indent="-342900">
              <a:buFont typeface="Arial" pitchFamily="34" charset="0"/>
              <a:buChar char="•"/>
            </a:pPr>
            <a:endParaRPr lang="en-US" sz="2400" u="sng" dirty="0">
              <a:solidFill>
                <a:schemeClr val="tx2"/>
              </a:solidFill>
              <a:latin typeface="Gill Sans MT"/>
              <a:cs typeface="Gill Sans MT"/>
            </a:endParaRPr>
          </a:p>
          <a:p>
            <a:pPr lvl="1"/>
            <a:endParaRPr lang="en-US" sz="2000" dirty="0">
              <a:solidFill>
                <a:srgbClr val="595959"/>
              </a:solidFill>
              <a:latin typeface="Gill Sans MT"/>
              <a:cs typeface="Gill Sans MT"/>
            </a:endParaRPr>
          </a:p>
          <a:p>
            <a:endParaRPr lang="en-US" dirty="0">
              <a:latin typeface="Gill Sans MT"/>
              <a:cs typeface="Gill Sans M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D8F13-174C-467F-9D40-7DDEF70CAB8C}" type="slidenum">
              <a:rPr lang="en-US" smtClean="0">
                <a:latin typeface="Gill Sans MT"/>
                <a:cs typeface="Gill Sans MT"/>
              </a:rPr>
              <a:t>2</a:t>
            </a:fld>
            <a:endParaRPr lang="en-US">
              <a:latin typeface="Gill Sans MT"/>
              <a:cs typeface="Gill Sans MT"/>
            </a:endParaRPr>
          </a:p>
        </p:txBody>
      </p:sp>
      <p:pic>
        <p:nvPicPr>
          <p:cNvPr id="6" name="Picture 5" descr="safari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" y="6580445"/>
            <a:ext cx="959296" cy="277563"/>
          </a:xfrm>
          <a:prstGeom prst="rect">
            <a:avLst/>
          </a:prstGeom>
        </p:spPr>
      </p:pic>
      <p:grpSp>
        <p:nvGrpSpPr>
          <p:cNvPr id="66" name="Group 65"/>
          <p:cNvGrpSpPr/>
          <p:nvPr/>
        </p:nvGrpSpPr>
        <p:grpSpPr>
          <a:xfrm>
            <a:off x="76200" y="1676400"/>
            <a:ext cx="9296400" cy="1676400"/>
            <a:chOff x="-1447800" y="3810000"/>
            <a:chExt cx="9753600" cy="1940243"/>
          </a:xfrm>
        </p:grpSpPr>
        <p:sp>
          <p:nvSpPr>
            <p:cNvPr id="59" name="Rectangle 58"/>
            <p:cNvSpPr/>
            <p:nvPr/>
          </p:nvSpPr>
          <p:spPr>
            <a:xfrm>
              <a:off x="381000" y="5257800"/>
              <a:ext cx="6019800" cy="4924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600" b="1" dirty="0">
                  <a:solidFill>
                    <a:schemeClr val="tx2"/>
                  </a:solidFill>
                  <a:latin typeface="Gill Sans MT"/>
                  <a:cs typeface="Gill Sans MT"/>
                </a:rPr>
                <a:t>FPGA</a:t>
              </a:r>
            </a:p>
          </p:txBody>
        </p:sp>
        <p:grpSp>
          <p:nvGrpSpPr>
            <p:cNvPr id="65" name="Group 64"/>
            <p:cNvGrpSpPr/>
            <p:nvPr/>
          </p:nvGrpSpPr>
          <p:grpSpPr>
            <a:xfrm>
              <a:off x="-1447800" y="3810000"/>
              <a:ext cx="9753600" cy="1940243"/>
              <a:chOff x="-1447800" y="3810000"/>
              <a:chExt cx="9753600" cy="1940243"/>
            </a:xfrm>
          </p:grpSpPr>
          <p:sp>
            <p:nvSpPr>
              <p:cNvPr id="56" name="Rectangle 55"/>
              <p:cNvSpPr/>
              <p:nvPr/>
            </p:nvSpPr>
            <p:spPr>
              <a:xfrm>
                <a:off x="-1447800" y="5181600"/>
                <a:ext cx="6019800" cy="49244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2600" b="1" dirty="0">
                    <a:solidFill>
                      <a:schemeClr val="tx2"/>
                    </a:solidFill>
                    <a:latin typeface="Gill Sans MT"/>
                    <a:cs typeface="Gill Sans MT"/>
                  </a:rPr>
                  <a:t>GPU</a:t>
                </a:r>
              </a:p>
            </p:txBody>
          </p:sp>
          <p:grpSp>
            <p:nvGrpSpPr>
              <p:cNvPr id="64" name="Group 63"/>
              <p:cNvGrpSpPr/>
              <p:nvPr/>
            </p:nvGrpSpPr>
            <p:grpSpPr>
              <a:xfrm>
                <a:off x="685800" y="3810000"/>
                <a:ext cx="7620000" cy="1600200"/>
                <a:chOff x="762000" y="3810000"/>
                <a:chExt cx="7620000" cy="1600200"/>
              </a:xfrm>
            </p:grpSpPr>
            <p:pic>
              <p:nvPicPr>
                <p:cNvPr id="63" name="Picture 62"/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4419600" y="3886200"/>
                  <a:ext cx="1524000" cy="1524000"/>
                </a:xfrm>
                <a:prstGeom prst="rect">
                  <a:avLst/>
                </a:prstGeom>
              </p:spPr>
            </p:pic>
            <p:grpSp>
              <p:nvGrpSpPr>
                <p:cNvPr id="50" name="Group 49"/>
                <p:cNvGrpSpPr/>
                <p:nvPr/>
              </p:nvGrpSpPr>
              <p:grpSpPr>
                <a:xfrm>
                  <a:off x="2895600" y="4038600"/>
                  <a:ext cx="5486400" cy="1143000"/>
                  <a:chOff x="2971800" y="2971800"/>
                  <a:chExt cx="5486400" cy="1143000"/>
                </a:xfrm>
              </p:grpSpPr>
              <p:pic>
                <p:nvPicPr>
                  <p:cNvPr id="18" name="Picture 17"/>
                  <p:cNvPicPr>
                    <a:picLocks noChangeAspect="1"/>
                  </p:cNvPicPr>
                  <p:nvPr/>
                </p:nvPicPr>
                <p:blipFill>
                  <a:blip r:embed="rId5"/>
                  <a:stretch>
                    <a:fillRect/>
                  </a:stretch>
                </p:blipFill>
                <p:spPr>
                  <a:xfrm>
                    <a:off x="2971800" y="2971800"/>
                    <a:ext cx="1143000" cy="1143000"/>
                  </a:xfrm>
                  <a:prstGeom prst="rect">
                    <a:avLst/>
                  </a:prstGeom>
                </p:spPr>
              </p:pic>
              <p:sp>
                <p:nvSpPr>
                  <p:cNvPr id="45" name="Rectangle 44"/>
                  <p:cNvSpPr/>
                  <p:nvPr/>
                </p:nvSpPr>
                <p:spPr>
                  <a:xfrm>
                    <a:off x="6934200" y="3352800"/>
                    <a:ext cx="1524000" cy="400110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en-US" sz="2000" dirty="0">
                        <a:solidFill>
                          <a:schemeClr val="bg1"/>
                        </a:solidFill>
                      </a:rPr>
                      <a:t>NDA</a:t>
                    </a:r>
                    <a:endParaRPr lang="en-US" sz="2300" dirty="0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26" name="Rectangle 25"/>
                  <p:cNvSpPr/>
                  <p:nvPr/>
                </p:nvSpPr>
                <p:spPr>
                  <a:xfrm>
                    <a:off x="4495800" y="3333690"/>
                    <a:ext cx="1524000" cy="400110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en-US" sz="2000" dirty="0">
                        <a:solidFill>
                          <a:schemeClr val="bg1"/>
                        </a:solidFill>
                      </a:rPr>
                      <a:t>ASIC</a:t>
                    </a:r>
                    <a:endParaRPr lang="en-US" sz="2300" dirty="0">
                      <a:solidFill>
                        <a:schemeClr val="bg1"/>
                      </a:solidFill>
                    </a:endParaRPr>
                  </a:p>
                </p:txBody>
              </p:sp>
            </p:grpSp>
            <p:pic>
              <p:nvPicPr>
                <p:cNvPr id="58" name="Picture 57"/>
                <p:cNvPicPr>
                  <a:picLocks noChangeAspect="1"/>
                </p:cNvPicPr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762000" y="3810000"/>
                  <a:ext cx="1447800" cy="1447800"/>
                </a:xfrm>
                <a:prstGeom prst="rect">
                  <a:avLst/>
                </a:prstGeom>
              </p:spPr>
            </p:pic>
          </p:grpSp>
          <p:sp>
            <p:nvSpPr>
              <p:cNvPr id="60" name="Rectangle 59"/>
              <p:cNvSpPr/>
              <p:nvPr/>
            </p:nvSpPr>
            <p:spPr>
              <a:xfrm>
                <a:off x="2133600" y="5257800"/>
                <a:ext cx="6019800" cy="49244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2600" b="1" dirty="0">
                    <a:solidFill>
                      <a:schemeClr val="tx2"/>
                    </a:solidFill>
                    <a:latin typeface="Gill Sans MT"/>
                    <a:cs typeface="Gill Sans MT"/>
                  </a:rPr>
                  <a:t>ASIC</a:t>
                </a:r>
              </a:p>
            </p:txBody>
          </p:sp>
        </p:grpSp>
      </p:grpSp>
      <p:sp>
        <p:nvSpPr>
          <p:cNvPr id="67" name="Rectangle 66"/>
          <p:cNvSpPr/>
          <p:nvPr/>
        </p:nvSpPr>
        <p:spPr>
          <a:xfrm>
            <a:off x="0" y="1143000"/>
            <a:ext cx="9144000" cy="553998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square">
            <a:spAutoFit/>
          </a:bodyPr>
          <a:lstStyle/>
          <a:p>
            <a:pPr marL="0" lvl="1" algn="ctr"/>
            <a:r>
              <a:rPr lang="en-US" sz="3000" b="1" dirty="0">
                <a:solidFill>
                  <a:srgbClr val="FFFFFF"/>
                </a:solidFill>
              </a:rPr>
              <a:t>Specialized accelerators are now everywhere!</a:t>
            </a:r>
          </a:p>
        </p:txBody>
      </p:sp>
      <p:sp>
        <p:nvSpPr>
          <p:cNvPr id="41" name="Rectangle 40"/>
          <p:cNvSpPr/>
          <p:nvPr/>
        </p:nvSpPr>
        <p:spPr>
          <a:xfrm>
            <a:off x="0" y="3694093"/>
            <a:ext cx="9144000" cy="101566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sz="3000" b="1" dirty="0">
                <a:solidFill>
                  <a:srgbClr val="000000"/>
                </a:solidFill>
              </a:rPr>
              <a:t>Recent advancement in 3D-stacked technology enabled </a:t>
            </a:r>
            <a:r>
              <a:rPr lang="en-US" sz="3000" b="1" dirty="0">
                <a:solidFill>
                  <a:srgbClr val="800000"/>
                </a:solidFill>
              </a:rPr>
              <a:t>Near-Data Accelerators (NDA)</a:t>
            </a:r>
          </a:p>
        </p:txBody>
      </p:sp>
      <p:grpSp>
        <p:nvGrpSpPr>
          <p:cNvPr id="49" name="Group 48"/>
          <p:cNvGrpSpPr/>
          <p:nvPr/>
        </p:nvGrpSpPr>
        <p:grpSpPr>
          <a:xfrm>
            <a:off x="1475022" y="5237946"/>
            <a:ext cx="4418346" cy="1082875"/>
            <a:chOff x="4878729" y="1823102"/>
            <a:chExt cx="4392604" cy="1800698"/>
          </a:xfrm>
        </p:grpSpPr>
        <p:grpSp>
          <p:nvGrpSpPr>
            <p:cNvPr id="72" name="Group 71"/>
            <p:cNvGrpSpPr/>
            <p:nvPr/>
          </p:nvGrpSpPr>
          <p:grpSpPr>
            <a:xfrm>
              <a:off x="4878729" y="1856117"/>
              <a:ext cx="4392604" cy="1767683"/>
              <a:chOff x="2068885" y="1301360"/>
              <a:chExt cx="3854114" cy="1174686"/>
            </a:xfrm>
          </p:grpSpPr>
          <p:sp>
            <p:nvSpPr>
              <p:cNvPr id="74" name="Cube 73"/>
              <p:cNvSpPr/>
              <p:nvPr/>
            </p:nvSpPr>
            <p:spPr>
              <a:xfrm>
                <a:off x="4360334" y="1765818"/>
                <a:ext cx="1562665" cy="710228"/>
              </a:xfrm>
              <a:prstGeom prst="cube">
                <a:avLst>
                  <a:gd name="adj" fmla="val 85440"/>
                </a:avLst>
              </a:prstGeom>
              <a:solidFill>
                <a:schemeClr val="tx2"/>
              </a:solidFill>
              <a:ln w="3175" cap="flat" cmpd="sng" algn="ctr">
                <a:solidFill>
                  <a:sysClr val="window" lastClr="FFFFFF">
                    <a:lumMod val="50000"/>
                  </a:sys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1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Times New Roman"/>
                  <a:ea typeface="+mn-ea"/>
                  <a:cs typeface="Times New Roman"/>
                </a:endParaRPr>
              </a:p>
            </p:txBody>
          </p:sp>
          <p:sp>
            <p:nvSpPr>
              <p:cNvPr id="75" name="Cube 74"/>
              <p:cNvSpPr/>
              <p:nvPr/>
            </p:nvSpPr>
            <p:spPr>
              <a:xfrm>
                <a:off x="4461471" y="1670764"/>
                <a:ext cx="1391953" cy="651123"/>
              </a:xfrm>
              <a:prstGeom prst="cube">
                <a:avLst>
                  <a:gd name="adj" fmla="val 85440"/>
                </a:avLst>
              </a:prstGeom>
              <a:solidFill>
                <a:schemeClr val="bg1">
                  <a:lumMod val="50000"/>
                </a:schemeClr>
              </a:solidFill>
              <a:ln w="6350" cap="flat" cmpd="sng" algn="ctr">
                <a:solidFill>
                  <a:srgbClr val="000000"/>
                </a:solidFill>
                <a:prstDash val="solid"/>
                <a:miter lim="800000"/>
              </a:ln>
              <a:effectLst/>
              <a:scene3d>
                <a:camera prst="orthographicFront"/>
                <a:lightRig rig="threePt" dir="t"/>
              </a:scene3d>
              <a:sp3d prstMaterial="dkEdge"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1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Times New Roman"/>
                  <a:ea typeface="+mn-ea"/>
                  <a:cs typeface="Times New Roman"/>
                </a:endParaRPr>
              </a:p>
            </p:txBody>
          </p:sp>
          <p:sp>
            <p:nvSpPr>
              <p:cNvPr id="76" name="Cube 75"/>
              <p:cNvSpPr/>
              <p:nvPr/>
            </p:nvSpPr>
            <p:spPr>
              <a:xfrm>
                <a:off x="4461471" y="1489171"/>
                <a:ext cx="1391953" cy="651123"/>
              </a:xfrm>
              <a:prstGeom prst="cube">
                <a:avLst>
                  <a:gd name="adj" fmla="val 85440"/>
                </a:avLst>
              </a:prstGeom>
              <a:solidFill>
                <a:schemeClr val="bg1">
                  <a:lumMod val="50000"/>
                </a:schemeClr>
              </a:solidFill>
              <a:ln w="6350" cap="flat" cmpd="sng" algn="ctr">
                <a:solidFill>
                  <a:srgbClr val="000000"/>
                </a:solidFill>
                <a:prstDash val="solid"/>
                <a:miter lim="800000"/>
              </a:ln>
              <a:effectLst/>
              <a:scene3d>
                <a:camera prst="orthographicFront"/>
                <a:lightRig rig="threePt" dir="t"/>
              </a:scene3d>
              <a:sp3d prstMaterial="dkEdge"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1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Times New Roman"/>
                  <a:ea typeface="+mn-ea"/>
                  <a:cs typeface="Times New Roman"/>
                </a:endParaRPr>
              </a:p>
            </p:txBody>
          </p:sp>
          <p:sp>
            <p:nvSpPr>
              <p:cNvPr id="77" name="Cube 76"/>
              <p:cNvSpPr/>
              <p:nvPr/>
            </p:nvSpPr>
            <p:spPr>
              <a:xfrm>
                <a:off x="2068885" y="1612872"/>
                <a:ext cx="1505044" cy="820099"/>
              </a:xfrm>
              <a:prstGeom prst="cube">
                <a:avLst>
                  <a:gd name="adj" fmla="val 82478"/>
                </a:avLst>
              </a:prstGeom>
              <a:solidFill>
                <a:schemeClr val="bg2">
                  <a:lumMod val="50000"/>
                </a:schemeClr>
              </a:solidFill>
              <a:ln w="12700" cap="flat" cmpd="sng" algn="ctr">
                <a:solidFill>
                  <a:srgbClr val="000000"/>
                </a:solidFill>
                <a:prstDash val="solid"/>
                <a:miter lim="800000"/>
              </a:ln>
              <a:effectLst/>
              <a:scene3d>
                <a:camera prst="orthographicFront"/>
                <a:lightRig rig="threePt" dir="t"/>
              </a:scene3d>
              <a:sp3d prstMaterial="dkEdge"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Times New Roman"/>
                  <a:ea typeface="+mn-ea"/>
                  <a:cs typeface="Times New Roman"/>
                </a:endParaRPr>
              </a:p>
            </p:txBody>
          </p:sp>
          <p:cxnSp>
            <p:nvCxnSpPr>
              <p:cNvPr id="78" name="Straight Arrow Connector 77"/>
              <p:cNvCxnSpPr/>
              <p:nvPr/>
            </p:nvCxnSpPr>
            <p:spPr>
              <a:xfrm flipH="1">
                <a:off x="3440989" y="2057346"/>
                <a:ext cx="872449" cy="7212"/>
              </a:xfrm>
              <a:prstGeom prst="straightConnector1">
                <a:avLst/>
              </a:prstGeom>
              <a:noFill/>
              <a:ln w="57150" cap="flat" cmpd="sng" algn="ctr">
                <a:solidFill>
                  <a:sysClr val="windowText" lastClr="000000"/>
                </a:solidFill>
                <a:prstDash val="solid"/>
                <a:miter lim="800000"/>
                <a:headEnd type="arrow"/>
                <a:tailEnd type="arrow"/>
              </a:ln>
              <a:effectLst/>
            </p:spPr>
          </p:cxnSp>
          <p:sp>
            <p:nvSpPr>
              <p:cNvPr id="79" name="TextBox 78"/>
              <p:cNvSpPr txBox="1"/>
              <p:nvPr/>
            </p:nvSpPr>
            <p:spPr>
              <a:xfrm>
                <a:off x="2432522" y="1638178"/>
                <a:ext cx="875531" cy="54417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600" b="1" i="1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Times New Roman"/>
                    <a:cs typeface="Times New Roman"/>
                  </a:rPr>
                  <a:t>CPU</a:t>
                </a:r>
              </a:p>
            </p:txBody>
          </p:sp>
          <p:sp>
            <p:nvSpPr>
              <p:cNvPr id="80" name="Cube 79"/>
              <p:cNvSpPr/>
              <p:nvPr/>
            </p:nvSpPr>
            <p:spPr>
              <a:xfrm>
                <a:off x="4461471" y="1301360"/>
                <a:ext cx="1391953" cy="651122"/>
              </a:xfrm>
              <a:prstGeom prst="cube">
                <a:avLst>
                  <a:gd name="adj" fmla="val 85440"/>
                </a:avLst>
              </a:prstGeom>
              <a:solidFill>
                <a:schemeClr val="bg1">
                  <a:lumMod val="50000"/>
                </a:schemeClr>
              </a:solidFill>
              <a:ln w="6350" cap="flat" cmpd="sng" algn="ctr">
                <a:solidFill>
                  <a:srgbClr val="000000"/>
                </a:solidFill>
                <a:prstDash val="solid"/>
                <a:miter lim="800000"/>
              </a:ln>
              <a:effectLst/>
              <a:scene3d>
                <a:camera prst="orthographicFront"/>
                <a:lightRig rig="threePt" dir="t"/>
              </a:scene3d>
              <a:sp3d prstMaterial="dkEdge"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1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Times New Roman"/>
                  <a:ea typeface="+mn-ea"/>
                  <a:cs typeface="Times New Roman"/>
                </a:endParaRPr>
              </a:p>
            </p:txBody>
          </p:sp>
        </p:grpSp>
        <p:sp>
          <p:nvSpPr>
            <p:cNvPr id="73" name="TextBox 72"/>
            <p:cNvSpPr txBox="1"/>
            <p:nvPr/>
          </p:nvSpPr>
          <p:spPr>
            <a:xfrm>
              <a:off x="7869603" y="1823102"/>
              <a:ext cx="1224402" cy="7932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500" b="1" i="1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imes New Roman"/>
                  <a:cs typeface="Times New Roman"/>
                </a:rPr>
                <a:t>DRAM</a:t>
              </a:r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5344232" y="5181600"/>
            <a:ext cx="2656767" cy="1524000"/>
            <a:chOff x="5699263" y="5312640"/>
            <a:chExt cx="2458901" cy="1316760"/>
          </a:xfrm>
        </p:grpSpPr>
        <p:grpSp>
          <p:nvGrpSpPr>
            <p:cNvPr id="25" name="Group 24"/>
            <p:cNvGrpSpPr/>
            <p:nvPr/>
          </p:nvGrpSpPr>
          <p:grpSpPr>
            <a:xfrm>
              <a:off x="6705600" y="5312640"/>
              <a:ext cx="1452564" cy="1316760"/>
              <a:chOff x="6777036" y="5160240"/>
              <a:chExt cx="1452564" cy="1316760"/>
            </a:xfrm>
          </p:grpSpPr>
          <p:pic>
            <p:nvPicPr>
              <p:cNvPr id="182" name="Picture 181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777036" y="5160240"/>
                <a:ext cx="1452563" cy="1316760"/>
              </a:xfrm>
              <a:prstGeom prst="rect">
                <a:avLst/>
              </a:prstGeom>
            </p:spPr>
          </p:pic>
          <p:sp>
            <p:nvSpPr>
              <p:cNvPr id="183" name="Rectangle 182"/>
              <p:cNvSpPr/>
              <p:nvPr/>
            </p:nvSpPr>
            <p:spPr>
              <a:xfrm>
                <a:off x="6777037" y="5604595"/>
                <a:ext cx="1452563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2400" dirty="0">
                    <a:solidFill>
                      <a:schemeClr val="bg1"/>
                    </a:solidFill>
                  </a:rPr>
                  <a:t>NDA</a:t>
                </a:r>
                <a:endParaRPr lang="en-US" sz="2300" dirty="0">
                  <a:solidFill>
                    <a:schemeClr val="bg1"/>
                  </a:solidFill>
                </a:endParaRPr>
              </a:p>
            </p:txBody>
          </p:sp>
        </p:grpSp>
        <p:cxnSp>
          <p:nvCxnSpPr>
            <p:cNvPr id="163" name="Straight Connector 162"/>
            <p:cNvCxnSpPr/>
            <p:nvPr/>
          </p:nvCxnSpPr>
          <p:spPr>
            <a:xfrm flipH="1">
              <a:off x="6248400" y="5510154"/>
              <a:ext cx="781365" cy="263352"/>
            </a:xfrm>
            <a:prstGeom prst="line">
              <a:avLst/>
            </a:prstGeom>
            <a:ln w="25400">
              <a:solidFill>
                <a:schemeClr val="tx1">
                  <a:lumMod val="75000"/>
                  <a:lumOff val="25000"/>
                </a:schemeClr>
              </a:solidFill>
              <a:prstDash val="dash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" name="Straight Connector 163"/>
            <p:cNvCxnSpPr>
              <a:endCxn id="74" idx="4"/>
            </p:cNvCxnSpPr>
            <p:nvPr/>
          </p:nvCxnSpPr>
          <p:spPr>
            <a:xfrm flipH="1" flipV="1">
              <a:off x="5699263" y="6256518"/>
              <a:ext cx="1259978" cy="241208"/>
            </a:xfrm>
            <a:prstGeom prst="line">
              <a:avLst/>
            </a:prstGeom>
            <a:ln w="25400">
              <a:solidFill>
                <a:schemeClr val="tx1">
                  <a:lumMod val="75000"/>
                  <a:lumOff val="25000"/>
                </a:schemeClr>
              </a:solidFill>
              <a:prstDash val="dash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9655255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" grpId="0" animBg="1"/>
      <p:bldP spid="4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Rectangle 173"/>
          <p:cNvSpPr/>
          <p:nvPr/>
        </p:nvSpPr>
        <p:spPr>
          <a:xfrm>
            <a:off x="7543801" y="5702155"/>
            <a:ext cx="1452563" cy="3457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</a:rPr>
              <a:t>ASIC</a:t>
            </a:r>
            <a:endParaRPr lang="en-US" sz="2300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Gill Sans MT"/>
                <a:cs typeface="Gill Sans MT"/>
              </a:rPr>
              <a:t>Coherence For NDAs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5638800"/>
          </a:xfrm>
        </p:spPr>
        <p:txBody>
          <a:bodyPr>
            <a:normAutofit/>
          </a:bodyPr>
          <a:lstStyle/>
          <a:p>
            <a:endParaRPr lang="en-US" sz="2600" dirty="0">
              <a:solidFill>
                <a:schemeClr val="tx2"/>
              </a:solidFill>
              <a:latin typeface="Gill Sans MT"/>
              <a:cs typeface="Gill Sans MT"/>
            </a:endParaRPr>
          </a:p>
          <a:p>
            <a:endParaRPr lang="en-US" sz="2600" dirty="0">
              <a:solidFill>
                <a:schemeClr val="tx2"/>
              </a:solidFill>
              <a:latin typeface="Gill Sans MT"/>
              <a:cs typeface="Gill Sans MT"/>
            </a:endParaRPr>
          </a:p>
          <a:p>
            <a:endParaRPr lang="en-US" sz="2600" dirty="0">
              <a:solidFill>
                <a:schemeClr val="tx2"/>
              </a:solidFill>
              <a:latin typeface="Gill Sans MT"/>
              <a:cs typeface="Gill Sans MT"/>
            </a:endParaRPr>
          </a:p>
          <a:p>
            <a:endParaRPr lang="en-US" sz="2600" dirty="0">
              <a:solidFill>
                <a:schemeClr val="tx2"/>
              </a:solidFill>
              <a:latin typeface="Gill Sans MT"/>
              <a:cs typeface="Gill Sans MT"/>
            </a:endParaRPr>
          </a:p>
          <a:p>
            <a:endParaRPr lang="en-US" sz="2600" dirty="0">
              <a:solidFill>
                <a:schemeClr val="tx2"/>
              </a:solidFill>
              <a:latin typeface="Gill Sans MT"/>
              <a:cs typeface="Gill Sans MT"/>
            </a:endParaRPr>
          </a:p>
          <a:p>
            <a:endParaRPr lang="en-US" sz="2600" dirty="0">
              <a:solidFill>
                <a:schemeClr val="tx2"/>
              </a:solidFill>
              <a:latin typeface="Gill Sans MT"/>
              <a:cs typeface="Gill Sans MT"/>
            </a:endParaRPr>
          </a:p>
          <a:p>
            <a:pPr lvl="1"/>
            <a:endParaRPr lang="en-US" sz="2000" dirty="0">
              <a:solidFill>
                <a:srgbClr val="595959"/>
              </a:solidFill>
              <a:latin typeface="Gill Sans MT"/>
              <a:cs typeface="Gill Sans MT"/>
            </a:endParaRPr>
          </a:p>
          <a:p>
            <a:pPr lvl="1"/>
            <a:endParaRPr lang="en-US" sz="2400" dirty="0">
              <a:solidFill>
                <a:schemeClr val="tx2"/>
              </a:solidFill>
              <a:latin typeface="Gill Sans MT"/>
              <a:cs typeface="Gill Sans MT"/>
            </a:endParaRPr>
          </a:p>
          <a:p>
            <a:pPr marL="342900" lvl="1" indent="-342900">
              <a:buFont typeface="Arial" pitchFamily="34" charset="0"/>
              <a:buChar char="•"/>
            </a:pPr>
            <a:endParaRPr lang="en-US" sz="2400" u="sng" dirty="0">
              <a:solidFill>
                <a:schemeClr val="tx2"/>
              </a:solidFill>
              <a:latin typeface="Gill Sans MT"/>
              <a:cs typeface="Gill Sans MT"/>
            </a:endParaRPr>
          </a:p>
          <a:p>
            <a:pPr lvl="1"/>
            <a:endParaRPr lang="en-US" sz="2000" dirty="0">
              <a:solidFill>
                <a:srgbClr val="595959"/>
              </a:solidFill>
              <a:latin typeface="Gill Sans MT"/>
              <a:cs typeface="Gill Sans MT"/>
            </a:endParaRPr>
          </a:p>
          <a:p>
            <a:endParaRPr lang="en-US" dirty="0">
              <a:latin typeface="Gill Sans MT"/>
              <a:cs typeface="Gill Sans M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D8F13-174C-467F-9D40-7DDEF70CAB8C}" type="slidenum">
              <a:rPr lang="en-US" smtClean="0">
                <a:latin typeface="Gill Sans MT"/>
                <a:cs typeface="Gill Sans MT"/>
              </a:rPr>
              <a:t>3</a:t>
            </a:fld>
            <a:endParaRPr lang="en-US">
              <a:latin typeface="Gill Sans MT"/>
              <a:cs typeface="Gill Sans MT"/>
            </a:endParaRPr>
          </a:p>
        </p:txBody>
      </p:sp>
      <p:pic>
        <p:nvPicPr>
          <p:cNvPr id="6" name="Picture 5" descr="safari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" y="6580445"/>
            <a:ext cx="959296" cy="277563"/>
          </a:xfrm>
          <a:prstGeom prst="rect">
            <a:avLst/>
          </a:prstGeom>
        </p:spPr>
      </p:pic>
      <p:sp>
        <p:nvSpPr>
          <p:cNvPr id="37" name="Rectangle 36"/>
          <p:cNvSpPr/>
          <p:nvPr/>
        </p:nvSpPr>
        <p:spPr>
          <a:xfrm>
            <a:off x="0" y="1122402"/>
            <a:ext cx="9144000" cy="553998"/>
          </a:xfrm>
          <a:prstGeom prst="rect">
            <a:avLst/>
          </a:prstGeom>
          <a:solidFill>
            <a:srgbClr val="800000"/>
          </a:solidFill>
        </p:spPr>
        <p:txBody>
          <a:bodyPr wrap="square">
            <a:spAutoFit/>
          </a:bodyPr>
          <a:lstStyle/>
          <a:p>
            <a:pPr marL="0" lvl="1" algn="ctr"/>
            <a:r>
              <a:rPr lang="en-US" sz="3000" b="1" dirty="0">
                <a:solidFill>
                  <a:schemeClr val="bg1"/>
                </a:solidFill>
              </a:rPr>
              <a:t>Challenge: Coherence between NDAs and CPUs</a:t>
            </a:r>
          </a:p>
        </p:txBody>
      </p:sp>
      <p:grpSp>
        <p:nvGrpSpPr>
          <p:cNvPr id="27" name="Group 26"/>
          <p:cNvGrpSpPr/>
          <p:nvPr/>
        </p:nvGrpSpPr>
        <p:grpSpPr>
          <a:xfrm>
            <a:off x="228600" y="2438400"/>
            <a:ext cx="9238252" cy="2743200"/>
            <a:chOff x="228600" y="2438400"/>
            <a:chExt cx="9238252" cy="2743200"/>
          </a:xfrm>
        </p:grpSpPr>
        <p:sp>
          <p:nvSpPr>
            <p:cNvPr id="46" name="Rounded Rectangle 45"/>
            <p:cNvSpPr/>
            <p:nvPr/>
          </p:nvSpPr>
          <p:spPr>
            <a:xfrm>
              <a:off x="7010400" y="2438400"/>
              <a:ext cx="1346201" cy="2057400"/>
            </a:xfrm>
            <a:prstGeom prst="roundRect">
              <a:avLst/>
            </a:prstGeom>
            <a:solidFill>
              <a:schemeClr val="tx2"/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chemeClr val="bg1">
                      <a:lumMod val="95000"/>
                    </a:schemeClr>
                  </a:solidFill>
                </a:rPr>
                <a:t>DRAM</a:t>
              </a:r>
              <a:endParaRPr lang="en-US" sz="2000" b="1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cxnSp>
          <p:nvCxnSpPr>
            <p:cNvPr id="40" name="Straight Arrow Connector 39"/>
            <p:cNvCxnSpPr/>
            <p:nvPr/>
          </p:nvCxnSpPr>
          <p:spPr>
            <a:xfrm flipH="1">
              <a:off x="4419600" y="3810000"/>
              <a:ext cx="2209800" cy="0"/>
            </a:xfrm>
            <a:prstGeom prst="straightConnector1">
              <a:avLst/>
            </a:prstGeom>
            <a:noFill/>
            <a:ln w="88900" cap="flat" cmpd="sng" algn="ctr">
              <a:solidFill>
                <a:schemeClr val="tx1"/>
              </a:solidFill>
              <a:prstDash val="solid"/>
              <a:miter lim="800000"/>
              <a:headEnd type="triangle"/>
              <a:tailEnd type="triangle"/>
            </a:ln>
            <a:effectLst/>
          </p:spPr>
        </p:cxnSp>
        <p:grpSp>
          <p:nvGrpSpPr>
            <p:cNvPr id="19" name="Group 18"/>
            <p:cNvGrpSpPr/>
            <p:nvPr/>
          </p:nvGrpSpPr>
          <p:grpSpPr>
            <a:xfrm>
              <a:off x="228600" y="3004129"/>
              <a:ext cx="3962400" cy="1339271"/>
              <a:chOff x="380999" y="2514600"/>
              <a:chExt cx="4114802" cy="1339271"/>
            </a:xfrm>
          </p:grpSpPr>
          <p:sp>
            <p:nvSpPr>
              <p:cNvPr id="47" name="Rounded Rectangle 46"/>
              <p:cNvSpPr/>
              <p:nvPr/>
            </p:nvSpPr>
            <p:spPr>
              <a:xfrm>
                <a:off x="380999" y="2514600"/>
                <a:ext cx="4114802" cy="1339271"/>
              </a:xfrm>
              <a:prstGeom prst="roundRect">
                <a:avLst/>
              </a:prstGeom>
              <a:solidFill>
                <a:schemeClr val="lt1">
                  <a:alpha val="0"/>
                </a:schemeClr>
              </a:solidFill>
              <a:ln w="38100" cmpd="sng">
                <a:solidFill>
                  <a:srgbClr val="000000"/>
                </a:solidFill>
                <a:prstDash val="dash"/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48" name="Rounded Rectangle 47"/>
              <p:cNvSpPr/>
              <p:nvPr/>
            </p:nvSpPr>
            <p:spPr>
              <a:xfrm>
                <a:off x="3704493" y="2709445"/>
                <a:ext cx="682875" cy="1028009"/>
              </a:xfrm>
              <a:prstGeom prst="roundRect">
                <a:avLst/>
              </a:prstGeom>
              <a:solidFill>
                <a:srgbClr val="4A8861"/>
              </a:solidFill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>
                    <a:solidFill>
                      <a:schemeClr val="bg1">
                        <a:lumMod val="95000"/>
                      </a:schemeClr>
                    </a:solidFill>
                  </a:rPr>
                  <a:t>L2</a:t>
                </a:r>
                <a:endParaRPr lang="en-US" sz="1600" b="1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52" name="Rounded Rectangle 51"/>
              <p:cNvSpPr/>
              <p:nvPr/>
            </p:nvSpPr>
            <p:spPr>
              <a:xfrm>
                <a:off x="2666999" y="2933426"/>
                <a:ext cx="562709" cy="766619"/>
              </a:xfrm>
              <a:prstGeom prst="roundRect">
                <a:avLst/>
              </a:prstGeom>
              <a:solidFill>
                <a:schemeClr val="accent2">
                  <a:lumMod val="75000"/>
                </a:schemeClr>
              </a:solidFill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>
                    <a:solidFill>
                      <a:schemeClr val="bg1">
                        <a:lumMod val="95000"/>
                      </a:schemeClr>
                    </a:solidFill>
                  </a:rPr>
                  <a:t>L1</a:t>
                </a:r>
                <a:endParaRPr lang="en-US" sz="1050" b="1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grpSp>
            <p:nvGrpSpPr>
              <p:cNvPr id="53" name="Group 52"/>
              <p:cNvGrpSpPr/>
              <p:nvPr/>
            </p:nvGrpSpPr>
            <p:grpSpPr>
              <a:xfrm>
                <a:off x="511904" y="2787071"/>
                <a:ext cx="1528235" cy="732754"/>
                <a:chOff x="2816685" y="1162761"/>
                <a:chExt cx="1098983" cy="1042280"/>
              </a:xfrm>
            </p:grpSpPr>
            <p:sp>
              <p:nvSpPr>
                <p:cNvPr id="55" name="Rounded Rectangle 54"/>
                <p:cNvSpPr/>
                <p:nvPr/>
              </p:nvSpPr>
              <p:spPr>
                <a:xfrm>
                  <a:off x="2816685" y="1162761"/>
                  <a:ext cx="794181" cy="737479"/>
                </a:xfrm>
                <a:prstGeom prst="roundRect">
                  <a:avLst/>
                </a:prstGeom>
                <a:solidFill>
                  <a:schemeClr val="bg2">
                    <a:lumMod val="50000"/>
                  </a:schemeClr>
                </a:solidFill>
                <a:ln>
                  <a:solidFill>
                    <a:srgbClr val="000000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1200" b="1" dirty="0">
                      <a:solidFill>
                        <a:srgbClr val="000000"/>
                      </a:solidFill>
                    </a:rPr>
                    <a:t>CPU</a:t>
                  </a:r>
                  <a:endParaRPr lang="en-US" sz="1100" b="1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57" name="Rounded Rectangle 56"/>
                <p:cNvSpPr/>
                <p:nvPr/>
              </p:nvSpPr>
              <p:spPr>
                <a:xfrm>
                  <a:off x="2969084" y="1315161"/>
                  <a:ext cx="794181" cy="737479"/>
                </a:xfrm>
                <a:prstGeom prst="roundRect">
                  <a:avLst/>
                </a:prstGeom>
                <a:solidFill>
                  <a:schemeClr val="bg2">
                    <a:lumMod val="50000"/>
                  </a:schemeClr>
                </a:solidFill>
                <a:ln>
                  <a:solidFill>
                    <a:srgbClr val="000000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1200" b="1" dirty="0">
                      <a:solidFill>
                        <a:srgbClr val="000000"/>
                      </a:solidFill>
                    </a:rPr>
                    <a:t>CPU</a:t>
                  </a:r>
                  <a:endParaRPr lang="en-US" sz="1100" b="1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61" name="Rounded Rectangle 60"/>
                <p:cNvSpPr/>
                <p:nvPr/>
              </p:nvSpPr>
              <p:spPr>
                <a:xfrm>
                  <a:off x="3121487" y="1467562"/>
                  <a:ext cx="794181" cy="737479"/>
                </a:xfrm>
                <a:prstGeom prst="roundRect">
                  <a:avLst/>
                </a:prstGeom>
                <a:solidFill>
                  <a:schemeClr val="bg2">
                    <a:lumMod val="50000"/>
                  </a:schemeClr>
                </a:solidFill>
                <a:ln>
                  <a:solidFill>
                    <a:srgbClr val="000000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>
                      <a:solidFill>
                        <a:srgbClr val="000000"/>
                      </a:solidFill>
                    </a:rPr>
                    <a:t>CPU</a:t>
                  </a:r>
                  <a:endParaRPr lang="en-US" b="1" dirty="0">
                    <a:solidFill>
                      <a:srgbClr val="000000"/>
                    </a:solidFill>
                  </a:endParaRPr>
                </a:p>
              </p:txBody>
            </p:sp>
          </p:grpSp>
          <p:cxnSp>
            <p:nvCxnSpPr>
              <p:cNvPr id="51" name="Straight Arrow Connector 50"/>
              <p:cNvCxnSpPr/>
              <p:nvPr/>
            </p:nvCxnSpPr>
            <p:spPr>
              <a:xfrm flipH="1" flipV="1">
                <a:off x="2201330" y="3320471"/>
                <a:ext cx="486831" cy="2308"/>
              </a:xfrm>
              <a:prstGeom prst="straightConnector1">
                <a:avLst/>
              </a:prstGeom>
              <a:noFill/>
              <a:ln w="57150" cap="flat" cmpd="sng" algn="ctr">
                <a:solidFill>
                  <a:srgbClr val="000000"/>
                </a:solidFill>
                <a:prstDash val="solid"/>
                <a:miter lim="800000"/>
                <a:headEnd type="triangle"/>
                <a:tailEnd type="triangle"/>
              </a:ln>
              <a:effectLst/>
            </p:spPr>
          </p:cxnSp>
          <p:sp>
            <p:nvSpPr>
              <p:cNvPr id="44" name="Rounded Rectangle 43"/>
              <p:cNvSpPr/>
              <p:nvPr/>
            </p:nvSpPr>
            <p:spPr>
              <a:xfrm>
                <a:off x="1096627" y="3142361"/>
                <a:ext cx="1104380" cy="518470"/>
              </a:xfrm>
              <a:prstGeom prst="roundRect">
                <a:avLst/>
              </a:prstGeom>
              <a:solidFill>
                <a:schemeClr val="bg2">
                  <a:lumMod val="50000"/>
                </a:schemeClr>
              </a:solidFill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>
                    <a:solidFill>
                      <a:schemeClr val="bg1">
                        <a:lumMod val="95000"/>
                      </a:schemeClr>
                    </a:solidFill>
                  </a:rPr>
                  <a:t>CPU</a:t>
                </a:r>
                <a:endParaRPr lang="en-US" sz="1200" b="1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cxnSp>
            <p:nvCxnSpPr>
              <p:cNvPr id="69" name="Straight Arrow Connector 68"/>
              <p:cNvCxnSpPr/>
              <p:nvPr/>
            </p:nvCxnSpPr>
            <p:spPr>
              <a:xfrm flipH="1" flipV="1">
                <a:off x="3200396" y="3318163"/>
                <a:ext cx="486831" cy="2308"/>
              </a:xfrm>
              <a:prstGeom prst="straightConnector1">
                <a:avLst/>
              </a:prstGeom>
              <a:noFill/>
              <a:ln w="57150" cap="flat" cmpd="sng" algn="ctr">
                <a:solidFill>
                  <a:srgbClr val="000000"/>
                </a:solidFill>
                <a:prstDash val="solid"/>
                <a:miter lim="800000"/>
                <a:headEnd type="triangle"/>
                <a:tailEnd type="triangle"/>
              </a:ln>
              <a:effectLst/>
            </p:spPr>
          </p:cxnSp>
        </p:grpSp>
        <p:grpSp>
          <p:nvGrpSpPr>
            <p:cNvPr id="11" name="Group 10"/>
            <p:cNvGrpSpPr/>
            <p:nvPr/>
          </p:nvGrpSpPr>
          <p:grpSpPr>
            <a:xfrm>
              <a:off x="5486400" y="4157246"/>
              <a:ext cx="3980452" cy="1024354"/>
              <a:chOff x="5410200" y="4191000"/>
              <a:chExt cx="3980452" cy="1024354"/>
            </a:xfrm>
          </p:grpSpPr>
          <p:sp>
            <p:nvSpPr>
              <p:cNvPr id="62" name="TextBox 61"/>
              <p:cNvSpPr txBox="1"/>
              <p:nvPr/>
            </p:nvSpPr>
            <p:spPr>
              <a:xfrm>
                <a:off x="5410200" y="4784467"/>
                <a:ext cx="3980452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200" b="1" dirty="0"/>
                  <a:t>NDA</a:t>
                </a:r>
              </a:p>
            </p:txBody>
          </p:sp>
          <p:sp>
            <p:nvSpPr>
              <p:cNvPr id="68" name="Rounded Rectangle 67"/>
              <p:cNvSpPr/>
              <p:nvPr/>
            </p:nvSpPr>
            <p:spPr>
              <a:xfrm>
                <a:off x="6705600" y="4191000"/>
                <a:ext cx="1371600" cy="609600"/>
              </a:xfrm>
              <a:prstGeom prst="roundRect">
                <a:avLst/>
              </a:prstGeom>
              <a:solidFill>
                <a:srgbClr val="948A54"/>
              </a:solidFill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>
                    <a:solidFill>
                      <a:schemeClr val="bg1"/>
                    </a:solidFill>
                  </a:rPr>
                  <a:t>Compute Unit </a:t>
                </a:r>
              </a:p>
            </p:txBody>
          </p:sp>
        </p:grpSp>
      </p:grpSp>
      <p:cxnSp>
        <p:nvCxnSpPr>
          <p:cNvPr id="70" name="Straight Arrow Connector 69"/>
          <p:cNvCxnSpPr/>
          <p:nvPr/>
        </p:nvCxnSpPr>
        <p:spPr>
          <a:xfrm flipH="1" flipV="1">
            <a:off x="5334000" y="2895600"/>
            <a:ext cx="381000" cy="685800"/>
          </a:xfrm>
          <a:prstGeom prst="straightConnector1">
            <a:avLst/>
          </a:prstGeom>
          <a:noFill/>
          <a:ln w="38100" cap="flat" cmpd="sng" algn="ctr">
            <a:solidFill>
              <a:srgbClr val="800000"/>
            </a:solidFill>
            <a:prstDash val="sysDash"/>
            <a:miter lim="800000"/>
            <a:headEnd type="none"/>
            <a:tailEnd type="arrow"/>
          </a:ln>
          <a:effectLst/>
        </p:spPr>
      </p:cxnSp>
      <p:sp>
        <p:nvSpPr>
          <p:cNvPr id="81" name="TextBox 80"/>
          <p:cNvSpPr txBox="1"/>
          <p:nvPr/>
        </p:nvSpPr>
        <p:spPr>
          <a:xfrm>
            <a:off x="2286000" y="1905000"/>
            <a:ext cx="5791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(1) Large </a:t>
            </a:r>
            <a:r>
              <a:rPr lang="en-US" sz="2400" b="1" dirty="0">
                <a:solidFill>
                  <a:srgbClr val="800000"/>
                </a:solidFill>
              </a:rPr>
              <a:t>cost</a:t>
            </a:r>
            <a:r>
              <a:rPr lang="en-US" sz="2400" b="1" dirty="0"/>
              <a:t> of </a:t>
            </a:r>
            <a:br>
              <a:rPr lang="en-US" sz="2400" b="1" dirty="0"/>
            </a:br>
            <a:r>
              <a:rPr lang="en-US" sz="2400" b="1" dirty="0"/>
              <a:t>off-chip communication</a:t>
            </a:r>
          </a:p>
        </p:txBody>
      </p:sp>
      <p:sp>
        <p:nvSpPr>
          <p:cNvPr id="82" name="Rectangle 81"/>
          <p:cNvSpPr/>
          <p:nvPr/>
        </p:nvSpPr>
        <p:spPr>
          <a:xfrm>
            <a:off x="-228600" y="5877580"/>
            <a:ext cx="9525000" cy="5232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rgbClr val="000000"/>
                </a:solidFill>
              </a:rPr>
              <a:t>It is </a:t>
            </a:r>
            <a:r>
              <a:rPr lang="en-US" sz="2800" b="1" dirty="0">
                <a:solidFill>
                  <a:srgbClr val="800000"/>
                </a:solidFill>
              </a:rPr>
              <a:t>impractical</a:t>
            </a:r>
            <a:r>
              <a:rPr lang="en-US" sz="2800" b="1" dirty="0">
                <a:solidFill>
                  <a:srgbClr val="000000"/>
                </a:solidFill>
              </a:rPr>
              <a:t> to use traditional coherence protocols</a:t>
            </a:r>
            <a:endParaRPr lang="en-US" sz="2800" b="1" dirty="0">
              <a:solidFill>
                <a:srgbClr val="800000"/>
              </a:solidFill>
            </a:endParaRPr>
          </a:p>
        </p:txBody>
      </p:sp>
      <p:cxnSp>
        <p:nvCxnSpPr>
          <p:cNvPr id="83" name="Straight Arrow Connector 82"/>
          <p:cNvCxnSpPr/>
          <p:nvPr/>
        </p:nvCxnSpPr>
        <p:spPr>
          <a:xfrm flipH="1">
            <a:off x="4953000" y="4114800"/>
            <a:ext cx="609600" cy="533400"/>
          </a:xfrm>
          <a:prstGeom prst="straightConnector1">
            <a:avLst/>
          </a:prstGeom>
          <a:noFill/>
          <a:ln w="38100" cap="flat" cmpd="sng" algn="ctr">
            <a:solidFill>
              <a:srgbClr val="800000"/>
            </a:solidFill>
            <a:prstDash val="sysDash"/>
            <a:miter lim="800000"/>
            <a:headEnd type="none"/>
            <a:tailEnd type="arrow"/>
          </a:ln>
          <a:effectLst/>
        </p:spPr>
      </p:cxnSp>
      <p:sp>
        <p:nvSpPr>
          <p:cNvPr id="84" name="TextBox 83"/>
          <p:cNvSpPr txBox="1"/>
          <p:nvPr/>
        </p:nvSpPr>
        <p:spPr>
          <a:xfrm>
            <a:off x="533400" y="4648200"/>
            <a:ext cx="6324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(2) NDA applications generate </a:t>
            </a:r>
            <a:br>
              <a:rPr lang="en-US" sz="2400" b="1" dirty="0"/>
            </a:br>
            <a:r>
              <a:rPr lang="en-US" sz="2400" b="1" dirty="0">
                <a:solidFill>
                  <a:srgbClr val="800000"/>
                </a:solidFill>
              </a:rPr>
              <a:t>a large amount </a:t>
            </a:r>
            <a:r>
              <a:rPr lang="en-US" sz="2400" b="1" dirty="0"/>
              <a:t>of</a:t>
            </a:r>
            <a:r>
              <a:rPr lang="en-US" sz="2400" b="1" dirty="0">
                <a:solidFill>
                  <a:srgbClr val="800000"/>
                </a:solidFill>
              </a:rPr>
              <a:t> off-chip data movement</a:t>
            </a:r>
          </a:p>
        </p:txBody>
      </p:sp>
    </p:spTree>
    <p:extLst>
      <p:ext uri="{BB962C8B-B14F-4D97-AF65-F5344CB8AC3E}">
        <p14:creationId xmlns:p14="http://schemas.microsoft.com/office/powerpoint/2010/main" val="2095077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81" grpId="0"/>
      <p:bldP spid="82" grpId="0" animBg="1"/>
      <p:bldP spid="8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Rectangle 173"/>
          <p:cNvSpPr/>
          <p:nvPr/>
        </p:nvSpPr>
        <p:spPr>
          <a:xfrm>
            <a:off x="7543801" y="5702155"/>
            <a:ext cx="1452563" cy="3457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</a:rPr>
              <a:t>ASIC</a:t>
            </a:r>
            <a:endParaRPr lang="en-US" sz="2300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Gill Sans MT"/>
                <a:cs typeface="Gill Sans MT"/>
              </a:rPr>
              <a:t>Existing Coherence Mechanisms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5638800"/>
          </a:xfrm>
        </p:spPr>
        <p:txBody>
          <a:bodyPr>
            <a:normAutofit/>
          </a:bodyPr>
          <a:lstStyle/>
          <a:p>
            <a:endParaRPr lang="en-US" sz="2600" dirty="0">
              <a:solidFill>
                <a:schemeClr val="tx2"/>
              </a:solidFill>
              <a:latin typeface="Gill Sans MT"/>
              <a:cs typeface="Gill Sans MT"/>
            </a:endParaRPr>
          </a:p>
          <a:p>
            <a:endParaRPr lang="en-US" sz="2600" dirty="0">
              <a:solidFill>
                <a:schemeClr val="tx2"/>
              </a:solidFill>
              <a:latin typeface="Gill Sans MT"/>
              <a:cs typeface="Gill Sans MT"/>
            </a:endParaRPr>
          </a:p>
          <a:p>
            <a:endParaRPr lang="en-US" sz="2600" dirty="0">
              <a:solidFill>
                <a:schemeClr val="tx2"/>
              </a:solidFill>
              <a:latin typeface="Gill Sans MT"/>
              <a:cs typeface="Gill Sans MT"/>
            </a:endParaRPr>
          </a:p>
          <a:p>
            <a:endParaRPr lang="en-US" sz="2600" dirty="0">
              <a:solidFill>
                <a:schemeClr val="tx2"/>
              </a:solidFill>
              <a:latin typeface="Gill Sans MT"/>
              <a:cs typeface="Gill Sans MT"/>
            </a:endParaRPr>
          </a:p>
          <a:p>
            <a:endParaRPr lang="en-US" sz="2600" dirty="0">
              <a:solidFill>
                <a:schemeClr val="tx2"/>
              </a:solidFill>
              <a:latin typeface="Gill Sans MT"/>
              <a:cs typeface="Gill Sans MT"/>
            </a:endParaRPr>
          </a:p>
          <a:p>
            <a:endParaRPr lang="en-US" sz="2600" dirty="0">
              <a:solidFill>
                <a:schemeClr val="tx2"/>
              </a:solidFill>
              <a:latin typeface="Gill Sans MT"/>
              <a:cs typeface="Gill Sans MT"/>
            </a:endParaRPr>
          </a:p>
          <a:p>
            <a:pPr lvl="1"/>
            <a:endParaRPr lang="en-US" sz="2000" dirty="0">
              <a:solidFill>
                <a:srgbClr val="595959"/>
              </a:solidFill>
              <a:latin typeface="Gill Sans MT"/>
              <a:cs typeface="Gill Sans MT"/>
            </a:endParaRPr>
          </a:p>
          <a:p>
            <a:pPr lvl="1"/>
            <a:endParaRPr lang="en-US" sz="2400" dirty="0">
              <a:solidFill>
                <a:schemeClr val="tx2"/>
              </a:solidFill>
              <a:latin typeface="Gill Sans MT"/>
              <a:cs typeface="Gill Sans MT"/>
            </a:endParaRPr>
          </a:p>
          <a:p>
            <a:pPr marL="342900" lvl="1" indent="-342900">
              <a:buFont typeface="Arial" pitchFamily="34" charset="0"/>
              <a:buChar char="•"/>
            </a:pPr>
            <a:endParaRPr lang="en-US" sz="2400" u="sng" dirty="0">
              <a:solidFill>
                <a:schemeClr val="tx2"/>
              </a:solidFill>
              <a:latin typeface="Gill Sans MT"/>
              <a:cs typeface="Gill Sans MT"/>
            </a:endParaRPr>
          </a:p>
          <a:p>
            <a:pPr lvl="1"/>
            <a:endParaRPr lang="en-US" sz="2000" dirty="0">
              <a:solidFill>
                <a:srgbClr val="595959"/>
              </a:solidFill>
              <a:latin typeface="Gill Sans MT"/>
              <a:cs typeface="Gill Sans MT"/>
            </a:endParaRPr>
          </a:p>
          <a:p>
            <a:endParaRPr lang="en-US" dirty="0">
              <a:latin typeface="Gill Sans MT"/>
              <a:cs typeface="Gill Sans M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D8F13-174C-467F-9D40-7DDEF70CAB8C}" type="slidenum">
              <a:rPr lang="en-US" smtClean="0">
                <a:latin typeface="Gill Sans MT"/>
                <a:cs typeface="Gill Sans MT"/>
              </a:rPr>
              <a:t>4</a:t>
            </a:fld>
            <a:endParaRPr lang="en-US">
              <a:latin typeface="Gill Sans MT"/>
              <a:cs typeface="Gill Sans MT"/>
            </a:endParaRPr>
          </a:p>
        </p:txBody>
      </p:sp>
      <p:pic>
        <p:nvPicPr>
          <p:cNvPr id="6" name="Picture 5" descr="safari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" y="6580445"/>
            <a:ext cx="959296" cy="277563"/>
          </a:xfrm>
          <a:prstGeom prst="rect">
            <a:avLst/>
          </a:prstGeom>
        </p:spPr>
      </p:pic>
      <p:sp>
        <p:nvSpPr>
          <p:cNvPr id="34" name="Rectangle 33"/>
          <p:cNvSpPr/>
          <p:nvPr/>
        </p:nvSpPr>
        <p:spPr>
          <a:xfrm>
            <a:off x="-381000" y="1066800"/>
            <a:ext cx="975360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ctr"/>
            <a:r>
              <a:rPr lang="en-US" sz="2800" b="1" dirty="0">
                <a:latin typeface="Gill Sans MT"/>
                <a:cs typeface="Gill Sans MT"/>
              </a:rPr>
              <a:t>We extensively study existing </a:t>
            </a:r>
            <a:r>
              <a:rPr lang="en-US" sz="2800" b="1" dirty="0">
                <a:solidFill>
                  <a:srgbClr val="1F497D"/>
                </a:solidFill>
                <a:latin typeface="Gill Sans MT"/>
                <a:cs typeface="Gill Sans MT"/>
              </a:rPr>
              <a:t>NDA coherence mechanisms</a:t>
            </a:r>
            <a:r>
              <a:rPr lang="en-US" sz="2800" b="1" dirty="0">
                <a:latin typeface="Gill Sans MT"/>
                <a:cs typeface="Gill Sans MT"/>
              </a:rPr>
              <a:t> and make </a:t>
            </a:r>
            <a:r>
              <a:rPr lang="en-US" sz="2800" b="1" dirty="0">
                <a:solidFill>
                  <a:schemeClr val="tx2"/>
                </a:solidFill>
                <a:latin typeface="Gill Sans MT"/>
                <a:cs typeface="Gill Sans MT"/>
              </a:rPr>
              <a:t>three key observations</a:t>
            </a:r>
            <a:r>
              <a:rPr lang="en-US" sz="2800" b="1" dirty="0">
                <a:latin typeface="Gill Sans MT"/>
                <a:cs typeface="Gill Sans MT"/>
              </a:rPr>
              <a:t>: 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0" y="2384048"/>
            <a:ext cx="9144000" cy="861774"/>
            <a:chOff x="0" y="2384048"/>
            <a:chExt cx="9144000" cy="861774"/>
          </a:xfrm>
        </p:grpSpPr>
        <p:sp>
          <p:nvSpPr>
            <p:cNvPr id="35" name="Rectangle 34"/>
            <p:cNvSpPr/>
            <p:nvPr/>
          </p:nvSpPr>
          <p:spPr>
            <a:xfrm>
              <a:off x="0" y="2384048"/>
              <a:ext cx="9144000" cy="861774"/>
            </a:xfrm>
            <a:prstGeom prst="rect">
              <a:avLst/>
            </a:prstGeom>
            <a:solidFill>
              <a:srgbClr val="E4E4E4"/>
            </a:solidFill>
          </p:spPr>
          <p:txBody>
            <a:bodyPr wrap="square">
              <a:spAutoFit/>
            </a:bodyPr>
            <a:lstStyle/>
            <a:p>
              <a:pPr marL="515938" algn="ctr"/>
              <a:r>
                <a:rPr lang="en-US" sz="2500" b="1" dirty="0"/>
                <a:t> These mechanisms </a:t>
              </a:r>
              <a:r>
                <a:rPr lang="en-US" sz="2500" b="1" dirty="0">
                  <a:solidFill>
                    <a:srgbClr val="E20006"/>
                  </a:solidFill>
                </a:rPr>
                <a:t>eliminate</a:t>
              </a:r>
              <a:r>
                <a:rPr lang="en-US" sz="2500" b="1" dirty="0">
                  <a:solidFill>
                    <a:srgbClr val="F30006"/>
                  </a:solidFill>
                </a:rPr>
                <a:t> </a:t>
              </a:r>
              <a:br>
                <a:rPr lang="en-US" sz="2500" b="1" dirty="0">
                  <a:solidFill>
                    <a:srgbClr val="F30006"/>
                  </a:solidFill>
                </a:rPr>
              </a:br>
              <a:r>
                <a:rPr lang="en-US" sz="2500" b="1" dirty="0"/>
                <a:t>a significant portion of </a:t>
              </a:r>
              <a:r>
                <a:rPr lang="en-US" sz="2500" b="1" dirty="0">
                  <a:solidFill>
                    <a:schemeClr val="tx2"/>
                  </a:solidFill>
                </a:rPr>
                <a:t>NDA’s benefits</a:t>
              </a: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59389" y="2430959"/>
              <a:ext cx="474011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0" y="3603248"/>
            <a:ext cx="9144000" cy="892552"/>
            <a:chOff x="0" y="3603248"/>
            <a:chExt cx="9144000" cy="892552"/>
          </a:xfrm>
        </p:grpSpPr>
        <p:sp>
          <p:nvSpPr>
            <p:cNvPr id="38" name="Rectangle 37"/>
            <p:cNvSpPr/>
            <p:nvPr/>
          </p:nvSpPr>
          <p:spPr>
            <a:xfrm>
              <a:off x="0" y="3603248"/>
              <a:ext cx="9144000" cy="892552"/>
            </a:xfrm>
            <a:prstGeom prst="rect">
              <a:avLst/>
            </a:prstGeom>
            <a:solidFill>
              <a:srgbClr val="E4E4E4"/>
            </a:solidFill>
          </p:spPr>
          <p:txBody>
            <a:bodyPr wrap="square">
              <a:spAutoFit/>
            </a:bodyPr>
            <a:lstStyle/>
            <a:p>
              <a:pPr marL="515938" algn="ctr"/>
              <a:r>
                <a:rPr lang="en-US" sz="2600" b="1" dirty="0"/>
                <a:t> The </a:t>
              </a:r>
              <a:r>
                <a:rPr lang="en-US" sz="2600" b="1" dirty="0">
                  <a:solidFill>
                    <a:srgbClr val="1F497D"/>
                  </a:solidFill>
                </a:rPr>
                <a:t>majority of off-chip coherence traffic </a:t>
              </a:r>
              <a:br>
                <a:rPr lang="en-US" sz="2600" b="1" dirty="0"/>
              </a:br>
              <a:r>
                <a:rPr lang="en-US" sz="2500" b="1" dirty="0"/>
                <a:t>generated</a:t>
              </a:r>
              <a:r>
                <a:rPr lang="en-US" sz="2600" b="1" dirty="0"/>
                <a:t> by these mechanisms is </a:t>
              </a:r>
              <a:r>
                <a:rPr lang="en-US" sz="2600" b="1" dirty="0">
                  <a:solidFill>
                    <a:srgbClr val="E20006"/>
                  </a:solidFill>
                </a:rPr>
                <a:t>unnecessary</a:t>
              </a: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59389" y="3650159"/>
              <a:ext cx="474011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Black" panose="020B0A04020102020204" pitchFamily="34" charset="0"/>
                </a:rPr>
                <a:t>2</a:t>
              </a: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0" y="4953000"/>
            <a:ext cx="9144000" cy="1246495"/>
            <a:chOff x="0" y="4953000"/>
            <a:chExt cx="9144000" cy="1246495"/>
          </a:xfrm>
        </p:grpSpPr>
        <p:sp>
          <p:nvSpPr>
            <p:cNvPr id="41" name="Rectangle 40"/>
            <p:cNvSpPr/>
            <p:nvPr/>
          </p:nvSpPr>
          <p:spPr>
            <a:xfrm>
              <a:off x="0" y="4953000"/>
              <a:ext cx="9144000" cy="1246495"/>
            </a:xfrm>
            <a:prstGeom prst="rect">
              <a:avLst/>
            </a:prstGeom>
            <a:solidFill>
              <a:srgbClr val="E4E4E4"/>
            </a:solidFill>
          </p:spPr>
          <p:txBody>
            <a:bodyPr wrap="square">
              <a:spAutoFit/>
            </a:bodyPr>
            <a:lstStyle/>
            <a:p>
              <a:pPr marL="515938" algn="ctr"/>
              <a:r>
                <a:rPr lang="en-US" sz="2500" b="1" dirty="0"/>
                <a:t>Much of</a:t>
              </a:r>
              <a:r>
                <a:rPr lang="en-US" sz="2500" b="1" dirty="0">
                  <a:solidFill>
                    <a:srgbClr val="1F497D"/>
                  </a:solidFill>
                </a:rPr>
                <a:t> </a:t>
              </a:r>
              <a:r>
                <a:rPr lang="en-US" sz="2500" b="1" dirty="0"/>
                <a:t>the</a:t>
              </a:r>
              <a:r>
                <a:rPr lang="en-US" sz="2500" b="1" dirty="0">
                  <a:solidFill>
                    <a:srgbClr val="1F497D"/>
                  </a:solidFill>
                </a:rPr>
                <a:t> </a:t>
              </a:r>
              <a:r>
                <a:rPr lang="en-US" sz="2500" b="1" dirty="0">
                  <a:solidFill>
                    <a:srgbClr val="E20006"/>
                  </a:solidFill>
                </a:rPr>
                <a:t>off-chip traffic</a:t>
              </a:r>
              <a:r>
                <a:rPr lang="en-US" sz="2500" b="1" dirty="0">
                  <a:solidFill>
                    <a:srgbClr val="1F497D"/>
                  </a:solidFill>
                </a:rPr>
                <a:t> </a:t>
              </a:r>
              <a:r>
                <a:rPr lang="en-US" sz="2500" b="1" dirty="0"/>
                <a:t>can be </a:t>
              </a:r>
              <a:r>
                <a:rPr lang="en-US" sz="2500" b="1" u="sng" dirty="0">
                  <a:solidFill>
                    <a:srgbClr val="008000"/>
                  </a:solidFill>
                </a:rPr>
                <a:t>eliminated</a:t>
              </a:r>
              <a:r>
                <a:rPr lang="en-US" sz="2500" b="1" dirty="0">
                  <a:solidFill>
                    <a:srgbClr val="008000"/>
                  </a:solidFill>
                </a:rPr>
                <a:t> </a:t>
              </a:r>
              <a:br>
                <a:rPr lang="en-US" sz="2500" b="1" dirty="0"/>
              </a:br>
              <a:r>
                <a:rPr lang="en-US" sz="2500" b="1" dirty="0"/>
                <a:t>if the </a:t>
              </a:r>
              <a:r>
                <a:rPr lang="en-US" sz="2500" b="1" u="sng" dirty="0"/>
                <a:t>coherence mechanism</a:t>
              </a:r>
              <a:r>
                <a:rPr lang="en-US" sz="2500" b="1" dirty="0"/>
                <a:t> has </a:t>
              </a:r>
              <a:r>
                <a:rPr lang="en-US" sz="2500" b="1" dirty="0">
                  <a:solidFill>
                    <a:srgbClr val="1F497D"/>
                  </a:solidFill>
                </a:rPr>
                <a:t>insight</a:t>
              </a:r>
              <a:br>
                <a:rPr lang="en-US" sz="2500" b="1" dirty="0">
                  <a:solidFill>
                    <a:srgbClr val="1F497D"/>
                  </a:solidFill>
                </a:rPr>
              </a:br>
              <a:r>
                <a:rPr lang="en-US" sz="2500" b="1" dirty="0"/>
                <a:t> into the </a:t>
              </a:r>
              <a:r>
                <a:rPr lang="en-US" sz="2500" b="1" dirty="0">
                  <a:solidFill>
                    <a:srgbClr val="1F497D"/>
                  </a:solidFill>
                </a:rPr>
                <a:t>memory accesses</a:t>
              </a: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76200" y="5105400"/>
              <a:ext cx="474011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Black" panose="020B0A04020102020204" pitchFamily="34" charset="0"/>
                </a:rPr>
                <a:t>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39741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Rectangle 173"/>
          <p:cNvSpPr/>
          <p:nvPr/>
        </p:nvSpPr>
        <p:spPr>
          <a:xfrm>
            <a:off x="7543801" y="5702155"/>
            <a:ext cx="1452563" cy="3457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</a:rPr>
              <a:t>ASIC</a:t>
            </a:r>
            <a:endParaRPr lang="en-US" sz="2300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601200" cy="914400"/>
          </a:xfrm>
        </p:spPr>
        <p:txBody>
          <a:bodyPr/>
          <a:lstStyle/>
          <a:p>
            <a:r>
              <a:rPr lang="en-US" dirty="0">
                <a:latin typeface="Gill Sans MT"/>
                <a:cs typeface="Gill Sans MT"/>
              </a:rPr>
              <a:t>An Optimistic Approach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5638800"/>
          </a:xfrm>
        </p:spPr>
        <p:txBody>
          <a:bodyPr>
            <a:normAutofit/>
          </a:bodyPr>
          <a:lstStyle/>
          <a:p>
            <a:endParaRPr lang="en-US" sz="2600" dirty="0">
              <a:solidFill>
                <a:schemeClr val="tx2"/>
              </a:solidFill>
              <a:latin typeface="Gill Sans MT"/>
              <a:cs typeface="Gill Sans MT"/>
            </a:endParaRPr>
          </a:p>
          <a:p>
            <a:endParaRPr lang="en-US" sz="2600" dirty="0">
              <a:solidFill>
                <a:schemeClr val="tx2"/>
              </a:solidFill>
              <a:latin typeface="Gill Sans MT"/>
              <a:cs typeface="Gill Sans MT"/>
            </a:endParaRPr>
          </a:p>
          <a:p>
            <a:endParaRPr lang="en-US" sz="2600" dirty="0">
              <a:solidFill>
                <a:schemeClr val="tx2"/>
              </a:solidFill>
              <a:latin typeface="Gill Sans MT"/>
              <a:cs typeface="Gill Sans MT"/>
            </a:endParaRPr>
          </a:p>
          <a:p>
            <a:endParaRPr lang="en-US" sz="2600" dirty="0">
              <a:solidFill>
                <a:schemeClr val="tx2"/>
              </a:solidFill>
              <a:latin typeface="Gill Sans MT"/>
              <a:cs typeface="Gill Sans MT"/>
            </a:endParaRPr>
          </a:p>
          <a:p>
            <a:endParaRPr lang="en-US" sz="2600" dirty="0">
              <a:solidFill>
                <a:schemeClr val="tx2"/>
              </a:solidFill>
              <a:latin typeface="Gill Sans MT"/>
              <a:cs typeface="Gill Sans MT"/>
            </a:endParaRPr>
          </a:p>
          <a:p>
            <a:endParaRPr lang="en-US" sz="2600" dirty="0">
              <a:solidFill>
                <a:schemeClr val="tx2"/>
              </a:solidFill>
              <a:latin typeface="Gill Sans MT"/>
              <a:cs typeface="Gill Sans MT"/>
            </a:endParaRPr>
          </a:p>
          <a:p>
            <a:pPr lvl="1"/>
            <a:endParaRPr lang="en-US" sz="2000" dirty="0">
              <a:solidFill>
                <a:srgbClr val="595959"/>
              </a:solidFill>
              <a:latin typeface="Gill Sans MT"/>
              <a:cs typeface="Gill Sans MT"/>
            </a:endParaRPr>
          </a:p>
          <a:p>
            <a:pPr lvl="1"/>
            <a:endParaRPr lang="en-US" sz="2400" dirty="0">
              <a:solidFill>
                <a:schemeClr val="tx2"/>
              </a:solidFill>
              <a:latin typeface="Gill Sans MT"/>
              <a:cs typeface="Gill Sans MT"/>
            </a:endParaRPr>
          </a:p>
          <a:p>
            <a:pPr marL="342900" lvl="1" indent="-342900">
              <a:buFont typeface="Arial" pitchFamily="34" charset="0"/>
              <a:buChar char="•"/>
            </a:pPr>
            <a:endParaRPr lang="en-US" sz="2400" u="sng" dirty="0">
              <a:solidFill>
                <a:schemeClr val="tx2"/>
              </a:solidFill>
              <a:latin typeface="Gill Sans MT"/>
              <a:cs typeface="Gill Sans MT"/>
            </a:endParaRPr>
          </a:p>
          <a:p>
            <a:pPr lvl="1"/>
            <a:endParaRPr lang="en-US" sz="2000" dirty="0">
              <a:solidFill>
                <a:srgbClr val="595959"/>
              </a:solidFill>
              <a:latin typeface="Gill Sans MT"/>
              <a:cs typeface="Gill Sans MT"/>
            </a:endParaRPr>
          </a:p>
          <a:p>
            <a:endParaRPr lang="en-US" dirty="0">
              <a:latin typeface="Gill Sans MT"/>
              <a:cs typeface="Gill Sans M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D8F13-174C-467F-9D40-7DDEF70CAB8C}" type="slidenum">
              <a:rPr lang="en-US" smtClean="0">
                <a:latin typeface="Gill Sans MT"/>
                <a:cs typeface="Gill Sans MT"/>
              </a:rPr>
              <a:t>5</a:t>
            </a:fld>
            <a:endParaRPr lang="en-US">
              <a:latin typeface="Gill Sans MT"/>
              <a:cs typeface="Gill Sans MT"/>
            </a:endParaRPr>
          </a:p>
        </p:txBody>
      </p:sp>
      <p:pic>
        <p:nvPicPr>
          <p:cNvPr id="6" name="Picture 5" descr="safari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" y="6580445"/>
            <a:ext cx="959296" cy="277563"/>
          </a:xfrm>
          <a:prstGeom prst="rect">
            <a:avLst/>
          </a:prstGeom>
        </p:spPr>
      </p:pic>
      <p:grpSp>
        <p:nvGrpSpPr>
          <p:cNvPr id="14" name="Group 13"/>
          <p:cNvGrpSpPr/>
          <p:nvPr/>
        </p:nvGrpSpPr>
        <p:grpSpPr>
          <a:xfrm>
            <a:off x="76200" y="2430959"/>
            <a:ext cx="9103631" cy="769441"/>
            <a:chOff x="294083" y="3573959"/>
            <a:chExt cx="8731885" cy="769441"/>
          </a:xfrm>
        </p:grpSpPr>
        <p:sp>
          <p:nvSpPr>
            <p:cNvPr id="15" name="TextBox 14"/>
            <p:cNvSpPr txBox="1"/>
            <p:nvPr/>
          </p:nvSpPr>
          <p:spPr>
            <a:xfrm>
              <a:off x="294083" y="3573959"/>
              <a:ext cx="474011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ill Sans MT"/>
                  <a:cs typeface="Gill Sans MT"/>
                </a:rPr>
                <a:t>1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732614" y="3767316"/>
              <a:ext cx="8293354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600" b="1" dirty="0">
                  <a:solidFill>
                    <a:srgbClr val="1F497D"/>
                  </a:solidFill>
                  <a:cs typeface="Gill Sans MT"/>
                </a:rPr>
                <a:t>Gain </a:t>
              </a:r>
              <a:r>
                <a:rPr lang="en-US" sz="2600" b="1" u="sng" dirty="0">
                  <a:solidFill>
                    <a:schemeClr val="tx2"/>
                  </a:solidFill>
                  <a:cs typeface="Gill Sans MT"/>
                </a:rPr>
                <a:t>insights</a:t>
              </a:r>
              <a:r>
                <a:rPr lang="en-US" sz="2600" b="1" dirty="0">
                  <a:solidFill>
                    <a:srgbClr val="008000"/>
                  </a:solidFill>
                  <a:cs typeface="Gill Sans MT"/>
                </a:rPr>
                <a:t> </a:t>
              </a:r>
              <a:r>
                <a:rPr lang="en-US" sz="2600" b="1" i="1" dirty="0">
                  <a:solidFill>
                    <a:srgbClr val="0000FF"/>
                  </a:solidFill>
                  <a:cs typeface="Gill Sans MT"/>
                </a:rPr>
                <a:t>before </a:t>
              </a:r>
              <a:r>
                <a:rPr lang="en-US" sz="2600" b="1" u="sng" dirty="0">
                  <a:solidFill>
                    <a:srgbClr val="1F497D"/>
                  </a:solidFill>
                  <a:cs typeface="Gill Sans MT"/>
                </a:rPr>
                <a:t>any</a:t>
              </a:r>
              <a:r>
                <a:rPr lang="en-US" sz="2600" b="1" u="sng" dirty="0">
                  <a:solidFill>
                    <a:srgbClr val="0000FF"/>
                  </a:solidFill>
                  <a:cs typeface="Gill Sans MT"/>
                </a:rPr>
                <a:t> </a:t>
              </a:r>
              <a:r>
                <a:rPr lang="en-US" sz="2600" b="1" u="sng" dirty="0">
                  <a:solidFill>
                    <a:srgbClr val="1F497D"/>
                  </a:solidFill>
                  <a:cs typeface="Gill Sans MT"/>
                </a:rPr>
                <a:t>coherence checks</a:t>
              </a:r>
              <a:r>
                <a:rPr lang="en-US" sz="2600" b="1" dirty="0">
                  <a:solidFill>
                    <a:srgbClr val="1F497D"/>
                  </a:solidFill>
                  <a:cs typeface="Gill Sans MT"/>
                </a:rPr>
                <a:t> happens</a:t>
              </a:r>
              <a:endParaRPr lang="en-US" sz="2600" b="1" dirty="0">
                <a:solidFill>
                  <a:srgbClr val="1F497D"/>
                </a:solidFill>
                <a:latin typeface="Gill Sans MT"/>
                <a:cs typeface="Gill Sans MT"/>
              </a:endParaRPr>
            </a:p>
          </p:txBody>
        </p:sp>
      </p:grpSp>
      <p:sp>
        <p:nvSpPr>
          <p:cNvPr id="18" name="Rectangle 17"/>
          <p:cNvSpPr/>
          <p:nvPr/>
        </p:nvSpPr>
        <p:spPr>
          <a:xfrm>
            <a:off x="0" y="1143000"/>
            <a:ext cx="9144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ctr"/>
            <a:endParaRPr lang="en-US" sz="2800" b="1" dirty="0">
              <a:latin typeface="Gill Sans MT"/>
              <a:cs typeface="Gill Sans MT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0" y="1317248"/>
            <a:ext cx="9144000" cy="95410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0" lvl="1" algn="ctr"/>
            <a:r>
              <a:rPr lang="en-US" sz="2800" b="1" dirty="0">
                <a:cs typeface="Gill Sans MT"/>
              </a:rPr>
              <a:t>We find that </a:t>
            </a:r>
            <a:r>
              <a:rPr lang="en-US" sz="2800" b="1" dirty="0">
                <a:solidFill>
                  <a:schemeClr val="tx2"/>
                </a:solidFill>
                <a:cs typeface="Gill Sans MT"/>
              </a:rPr>
              <a:t>an optimistic approach </a:t>
            </a:r>
            <a:r>
              <a:rPr lang="en-US" sz="2800" b="1" dirty="0">
                <a:cs typeface="Gill Sans MT"/>
              </a:rPr>
              <a:t>to coherence can address the </a:t>
            </a:r>
            <a:r>
              <a:rPr lang="en-US" sz="2800" b="1" dirty="0">
                <a:solidFill>
                  <a:srgbClr val="E20006"/>
                </a:solidFill>
                <a:cs typeface="Gill Sans MT"/>
              </a:rPr>
              <a:t>challenges</a:t>
            </a:r>
            <a:r>
              <a:rPr lang="en-US" sz="2800" b="1" dirty="0">
                <a:cs typeface="Gill Sans MT"/>
              </a:rPr>
              <a:t> related to NDA coherence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76200" y="3192959"/>
            <a:ext cx="8763000" cy="769441"/>
            <a:chOff x="572842" y="3421559"/>
            <a:chExt cx="8492607" cy="769441"/>
          </a:xfrm>
        </p:grpSpPr>
        <p:sp>
          <p:nvSpPr>
            <p:cNvPr id="13" name="TextBox 12"/>
            <p:cNvSpPr txBox="1"/>
            <p:nvPr/>
          </p:nvSpPr>
          <p:spPr>
            <a:xfrm>
              <a:off x="572842" y="3421559"/>
              <a:ext cx="474011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ill Sans MT"/>
                  <a:cs typeface="Gill Sans MT"/>
                </a:rPr>
                <a:t>2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1064447" y="3614916"/>
              <a:ext cx="8001002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600" b="1" dirty="0">
                  <a:solidFill>
                    <a:srgbClr val="1F497D"/>
                  </a:solidFill>
                  <a:cs typeface="Gill Sans MT"/>
                </a:rPr>
                <a:t>Perform </a:t>
              </a:r>
              <a:r>
                <a:rPr lang="en-US" sz="2600" b="1" dirty="0">
                  <a:solidFill>
                    <a:srgbClr val="0000FF"/>
                  </a:solidFill>
                  <a:cs typeface="Gill Sans MT"/>
                </a:rPr>
                <a:t>only the necessary </a:t>
              </a:r>
              <a:r>
                <a:rPr lang="en-US" sz="2600" b="1" dirty="0">
                  <a:solidFill>
                    <a:srgbClr val="1F497D"/>
                  </a:solidFill>
                  <a:cs typeface="Gill Sans MT"/>
                </a:rPr>
                <a:t>coherence requests</a:t>
              </a:r>
              <a:endParaRPr lang="en-US" sz="2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Gill Sans MT"/>
                <a:cs typeface="Gill Sans M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87186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601200" cy="914400"/>
          </a:xfrm>
        </p:spPr>
        <p:txBody>
          <a:bodyPr/>
          <a:lstStyle/>
          <a:p>
            <a:r>
              <a:rPr lang="en-US" dirty="0" err="1">
                <a:latin typeface="Gill Sans MT"/>
                <a:cs typeface="Gill Sans MT"/>
              </a:rPr>
              <a:t>CoNDA</a:t>
            </a:r>
            <a:endParaRPr lang="en-US" dirty="0">
              <a:latin typeface="Gill Sans MT"/>
              <a:cs typeface="Gill Sans M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5638800"/>
          </a:xfrm>
        </p:spPr>
        <p:txBody>
          <a:bodyPr>
            <a:normAutofit/>
          </a:bodyPr>
          <a:lstStyle/>
          <a:p>
            <a:endParaRPr lang="en-US" sz="2600" dirty="0">
              <a:solidFill>
                <a:schemeClr val="tx2"/>
              </a:solidFill>
              <a:latin typeface="Gill Sans MT"/>
              <a:cs typeface="Gill Sans MT"/>
            </a:endParaRPr>
          </a:p>
          <a:p>
            <a:endParaRPr lang="en-US" sz="2600" dirty="0">
              <a:solidFill>
                <a:schemeClr val="tx2"/>
              </a:solidFill>
              <a:latin typeface="Gill Sans MT"/>
              <a:cs typeface="Gill Sans MT"/>
            </a:endParaRPr>
          </a:p>
          <a:p>
            <a:endParaRPr lang="en-US" sz="2600" dirty="0">
              <a:solidFill>
                <a:schemeClr val="tx2"/>
              </a:solidFill>
              <a:latin typeface="Gill Sans MT"/>
              <a:cs typeface="Gill Sans MT"/>
            </a:endParaRPr>
          </a:p>
          <a:p>
            <a:endParaRPr lang="en-US" sz="2600" dirty="0">
              <a:solidFill>
                <a:schemeClr val="tx2"/>
              </a:solidFill>
              <a:latin typeface="Gill Sans MT"/>
              <a:cs typeface="Gill Sans MT"/>
            </a:endParaRPr>
          </a:p>
          <a:p>
            <a:endParaRPr lang="en-US" sz="2600" dirty="0">
              <a:solidFill>
                <a:schemeClr val="tx2"/>
              </a:solidFill>
              <a:latin typeface="Gill Sans MT"/>
              <a:cs typeface="Gill Sans MT"/>
            </a:endParaRPr>
          </a:p>
          <a:p>
            <a:endParaRPr lang="en-US" sz="2600" dirty="0">
              <a:solidFill>
                <a:schemeClr val="tx2"/>
              </a:solidFill>
              <a:latin typeface="Gill Sans MT"/>
              <a:cs typeface="Gill Sans MT"/>
            </a:endParaRPr>
          </a:p>
          <a:p>
            <a:pPr lvl="1"/>
            <a:endParaRPr lang="en-US" sz="2000" dirty="0">
              <a:solidFill>
                <a:srgbClr val="595959"/>
              </a:solidFill>
              <a:latin typeface="Gill Sans MT"/>
              <a:cs typeface="Gill Sans MT"/>
            </a:endParaRPr>
          </a:p>
          <a:p>
            <a:pPr lvl="1"/>
            <a:endParaRPr lang="en-US" sz="2400" dirty="0">
              <a:solidFill>
                <a:schemeClr val="tx2"/>
              </a:solidFill>
              <a:latin typeface="Gill Sans MT"/>
              <a:cs typeface="Gill Sans MT"/>
            </a:endParaRPr>
          </a:p>
          <a:p>
            <a:pPr marL="342900" lvl="1" indent="-342900">
              <a:buFont typeface="Arial" pitchFamily="34" charset="0"/>
              <a:buChar char="•"/>
            </a:pPr>
            <a:endParaRPr lang="en-US" sz="2400" u="sng" dirty="0">
              <a:solidFill>
                <a:schemeClr val="tx2"/>
              </a:solidFill>
              <a:latin typeface="Gill Sans MT"/>
              <a:cs typeface="Gill Sans MT"/>
            </a:endParaRPr>
          </a:p>
          <a:p>
            <a:pPr lvl="1"/>
            <a:endParaRPr lang="en-US" sz="2000" dirty="0">
              <a:solidFill>
                <a:srgbClr val="595959"/>
              </a:solidFill>
              <a:latin typeface="Gill Sans MT"/>
              <a:cs typeface="Gill Sans MT"/>
            </a:endParaRPr>
          </a:p>
          <a:p>
            <a:endParaRPr lang="en-US" dirty="0">
              <a:latin typeface="Gill Sans MT"/>
              <a:cs typeface="Gill Sans M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D8F13-174C-467F-9D40-7DDEF70CAB8C}" type="slidenum">
              <a:rPr lang="en-US" smtClean="0">
                <a:latin typeface="Gill Sans MT"/>
                <a:cs typeface="Gill Sans MT"/>
              </a:rPr>
              <a:t>6</a:t>
            </a:fld>
            <a:endParaRPr lang="en-US">
              <a:latin typeface="Gill Sans MT"/>
              <a:cs typeface="Gill Sans MT"/>
            </a:endParaRPr>
          </a:p>
        </p:txBody>
      </p:sp>
      <p:pic>
        <p:nvPicPr>
          <p:cNvPr id="6" name="Picture 5" descr="safari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" y="6580445"/>
            <a:ext cx="959296" cy="277563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0" y="1143000"/>
            <a:ext cx="9144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ctr"/>
            <a:endParaRPr lang="en-US" sz="2800" b="1" dirty="0">
              <a:latin typeface="Gill Sans MT"/>
              <a:cs typeface="Gill Sans MT"/>
            </a:endParaRPr>
          </a:p>
        </p:txBody>
      </p:sp>
      <p:cxnSp>
        <p:nvCxnSpPr>
          <p:cNvPr id="51" name="Straight Arrow Connector 50"/>
          <p:cNvCxnSpPr/>
          <p:nvPr/>
        </p:nvCxnSpPr>
        <p:spPr>
          <a:xfrm>
            <a:off x="228600" y="2786270"/>
            <a:ext cx="0" cy="3843130"/>
          </a:xfrm>
          <a:prstGeom prst="straightConnector1">
            <a:avLst/>
          </a:prstGeom>
          <a:ln w="38100" cmpd="sng">
            <a:solidFill>
              <a:srgbClr val="000000"/>
            </a:solidFill>
            <a:headEnd type="none" w="med" len="me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/>
          <p:cNvSpPr txBox="1"/>
          <p:nvPr/>
        </p:nvSpPr>
        <p:spPr>
          <a:xfrm>
            <a:off x="-63867" y="2286000"/>
            <a:ext cx="825867" cy="3479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>
                <a:solidFill>
                  <a:srgbClr val="000000"/>
                </a:solidFill>
              </a:rPr>
              <a:t>Time</a:t>
            </a:r>
          </a:p>
        </p:txBody>
      </p:sp>
      <p:sp>
        <p:nvSpPr>
          <p:cNvPr id="53" name="Rectangle 52"/>
          <p:cNvSpPr/>
          <p:nvPr/>
        </p:nvSpPr>
        <p:spPr>
          <a:xfrm>
            <a:off x="381000" y="2720009"/>
            <a:ext cx="8763000" cy="82693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000000"/>
            </a:solidFill>
            <a:prstDash val="dash"/>
          </a:ln>
        </p:spPr>
        <p:txBody>
          <a:bodyPr wrap="square">
            <a:spAutoFit/>
          </a:bodyPr>
          <a:lstStyle/>
          <a:p>
            <a:pPr marL="0" lvl="1" algn="ctr"/>
            <a:br>
              <a:rPr lang="en-US" sz="2800" b="1" dirty="0">
                <a:cs typeface="Gill Sans MT"/>
              </a:rPr>
            </a:br>
            <a:endParaRPr lang="en-US" sz="2800" b="1" dirty="0">
              <a:cs typeface="Gill Sans MT"/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381000" y="3880899"/>
            <a:ext cx="8763000" cy="98596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000000"/>
            </a:solidFill>
            <a:prstDash val="dash"/>
          </a:ln>
        </p:spPr>
        <p:txBody>
          <a:bodyPr wrap="square">
            <a:spAutoFit/>
          </a:bodyPr>
          <a:lstStyle/>
          <a:p>
            <a:pPr marL="0" lvl="1" algn="ctr"/>
            <a:br>
              <a:rPr lang="en-US" sz="2800" b="1" dirty="0">
                <a:cs typeface="Gill Sans MT"/>
              </a:rPr>
            </a:br>
            <a:endParaRPr lang="en-US" sz="2800" b="1" dirty="0">
              <a:cs typeface="Gill Sans MT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391400" y="3893403"/>
            <a:ext cx="1905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Optimistic</a:t>
            </a:r>
            <a:b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execution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2362200" y="2057400"/>
            <a:ext cx="800244" cy="4549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CPU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298183" y="2057400"/>
            <a:ext cx="1043876" cy="4549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NDA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381000" y="3824650"/>
            <a:ext cx="1676400" cy="883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Concurrent CPU + NDA </a:t>
            </a:r>
            <a:b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Execution</a:t>
            </a:r>
          </a:p>
        </p:txBody>
      </p:sp>
      <p:sp>
        <p:nvSpPr>
          <p:cNvPr id="55" name="Rectangle 54"/>
          <p:cNvSpPr/>
          <p:nvPr/>
        </p:nvSpPr>
        <p:spPr>
          <a:xfrm>
            <a:off x="6172200" y="2587487"/>
            <a:ext cx="1371600" cy="4041913"/>
          </a:xfrm>
          <a:prstGeom prst="rect">
            <a:avLst/>
          </a:prstGeom>
          <a:solidFill>
            <a:srgbClr val="5FB38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2057400" y="2587487"/>
            <a:ext cx="1371600" cy="4041913"/>
          </a:xfrm>
          <a:prstGeom prst="rect">
            <a:avLst/>
          </a:prstGeom>
          <a:solidFill>
            <a:srgbClr val="5FB38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4" name="Freeform 43"/>
          <p:cNvSpPr/>
          <p:nvPr/>
        </p:nvSpPr>
        <p:spPr>
          <a:xfrm>
            <a:off x="2514600" y="3647661"/>
            <a:ext cx="457200" cy="795130"/>
          </a:xfrm>
          <a:custGeom>
            <a:avLst/>
            <a:gdLst>
              <a:gd name="connsiteX0" fmla="*/ 46481 w 278783"/>
              <a:gd name="connsiteY0" fmla="*/ 0 h 1037800"/>
              <a:gd name="connsiteX1" fmla="*/ 278783 w 278783"/>
              <a:gd name="connsiteY1" fmla="*/ 108427 h 1037800"/>
              <a:gd name="connsiteX2" fmla="*/ 278783 w 278783"/>
              <a:gd name="connsiteY2" fmla="*/ 108427 h 1037800"/>
              <a:gd name="connsiteX3" fmla="*/ 15507 w 278783"/>
              <a:gd name="connsiteY3" fmla="*/ 185874 h 1037800"/>
              <a:gd name="connsiteX4" fmla="*/ 247810 w 278783"/>
              <a:gd name="connsiteY4" fmla="*/ 325280 h 1037800"/>
              <a:gd name="connsiteX5" fmla="*/ 20 w 278783"/>
              <a:gd name="connsiteY5" fmla="*/ 464686 h 1037800"/>
              <a:gd name="connsiteX6" fmla="*/ 263296 w 278783"/>
              <a:gd name="connsiteY6" fmla="*/ 588603 h 1037800"/>
              <a:gd name="connsiteX7" fmla="*/ 15507 w 278783"/>
              <a:gd name="connsiteY7" fmla="*/ 697030 h 1037800"/>
              <a:gd name="connsiteX8" fmla="*/ 247810 w 278783"/>
              <a:gd name="connsiteY8" fmla="*/ 820946 h 1037800"/>
              <a:gd name="connsiteX9" fmla="*/ 46481 w 278783"/>
              <a:gd name="connsiteY9" fmla="*/ 898394 h 1037800"/>
              <a:gd name="connsiteX10" fmla="*/ 216836 w 278783"/>
              <a:gd name="connsiteY10" fmla="*/ 991331 h 1037800"/>
              <a:gd name="connsiteX11" fmla="*/ 263296 w 278783"/>
              <a:gd name="connsiteY11" fmla="*/ 1037800 h 103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78783" h="1037800">
                <a:moveTo>
                  <a:pt x="46481" y="0"/>
                </a:moveTo>
                <a:lnTo>
                  <a:pt x="278783" y="108427"/>
                </a:lnTo>
                <a:lnTo>
                  <a:pt x="278783" y="108427"/>
                </a:lnTo>
                <a:cubicBezTo>
                  <a:pt x="234904" y="121335"/>
                  <a:pt x="20669" y="149732"/>
                  <a:pt x="15507" y="185874"/>
                </a:cubicBezTo>
                <a:cubicBezTo>
                  <a:pt x="10345" y="222016"/>
                  <a:pt x="250391" y="278811"/>
                  <a:pt x="247810" y="325280"/>
                </a:cubicBezTo>
                <a:cubicBezTo>
                  <a:pt x="245229" y="371749"/>
                  <a:pt x="-2561" y="420799"/>
                  <a:pt x="20" y="464686"/>
                </a:cubicBezTo>
                <a:cubicBezTo>
                  <a:pt x="2601" y="508573"/>
                  <a:pt x="260715" y="549879"/>
                  <a:pt x="263296" y="588603"/>
                </a:cubicBezTo>
                <a:cubicBezTo>
                  <a:pt x="265877" y="627327"/>
                  <a:pt x="18088" y="658306"/>
                  <a:pt x="15507" y="697030"/>
                </a:cubicBezTo>
                <a:cubicBezTo>
                  <a:pt x="12926" y="735754"/>
                  <a:pt x="242648" y="787385"/>
                  <a:pt x="247810" y="820946"/>
                </a:cubicBezTo>
                <a:cubicBezTo>
                  <a:pt x="252972" y="854507"/>
                  <a:pt x="51643" y="869997"/>
                  <a:pt x="46481" y="898394"/>
                </a:cubicBezTo>
                <a:cubicBezTo>
                  <a:pt x="41319" y="926791"/>
                  <a:pt x="180700" y="968097"/>
                  <a:pt x="216836" y="991331"/>
                </a:cubicBezTo>
                <a:cubicBezTo>
                  <a:pt x="252972" y="1014565"/>
                  <a:pt x="263296" y="1037800"/>
                  <a:pt x="263296" y="1037800"/>
                </a:cubicBezTo>
              </a:path>
            </a:pathLst>
          </a:cu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Freeform 44"/>
          <p:cNvSpPr/>
          <p:nvPr/>
        </p:nvSpPr>
        <p:spPr>
          <a:xfrm>
            <a:off x="2514600" y="2653748"/>
            <a:ext cx="457200" cy="795130"/>
          </a:xfrm>
          <a:custGeom>
            <a:avLst/>
            <a:gdLst>
              <a:gd name="connsiteX0" fmla="*/ 46481 w 278783"/>
              <a:gd name="connsiteY0" fmla="*/ 0 h 1037800"/>
              <a:gd name="connsiteX1" fmla="*/ 278783 w 278783"/>
              <a:gd name="connsiteY1" fmla="*/ 108427 h 1037800"/>
              <a:gd name="connsiteX2" fmla="*/ 278783 w 278783"/>
              <a:gd name="connsiteY2" fmla="*/ 108427 h 1037800"/>
              <a:gd name="connsiteX3" fmla="*/ 15507 w 278783"/>
              <a:gd name="connsiteY3" fmla="*/ 185874 h 1037800"/>
              <a:gd name="connsiteX4" fmla="*/ 247810 w 278783"/>
              <a:gd name="connsiteY4" fmla="*/ 325280 h 1037800"/>
              <a:gd name="connsiteX5" fmla="*/ 20 w 278783"/>
              <a:gd name="connsiteY5" fmla="*/ 464686 h 1037800"/>
              <a:gd name="connsiteX6" fmla="*/ 263296 w 278783"/>
              <a:gd name="connsiteY6" fmla="*/ 588603 h 1037800"/>
              <a:gd name="connsiteX7" fmla="*/ 15507 w 278783"/>
              <a:gd name="connsiteY7" fmla="*/ 697030 h 1037800"/>
              <a:gd name="connsiteX8" fmla="*/ 247810 w 278783"/>
              <a:gd name="connsiteY8" fmla="*/ 820946 h 1037800"/>
              <a:gd name="connsiteX9" fmla="*/ 46481 w 278783"/>
              <a:gd name="connsiteY9" fmla="*/ 898394 h 1037800"/>
              <a:gd name="connsiteX10" fmla="*/ 216836 w 278783"/>
              <a:gd name="connsiteY10" fmla="*/ 991331 h 1037800"/>
              <a:gd name="connsiteX11" fmla="*/ 263296 w 278783"/>
              <a:gd name="connsiteY11" fmla="*/ 1037800 h 103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78783" h="1037800">
                <a:moveTo>
                  <a:pt x="46481" y="0"/>
                </a:moveTo>
                <a:lnTo>
                  <a:pt x="278783" y="108427"/>
                </a:lnTo>
                <a:lnTo>
                  <a:pt x="278783" y="108427"/>
                </a:lnTo>
                <a:cubicBezTo>
                  <a:pt x="234904" y="121335"/>
                  <a:pt x="20669" y="149732"/>
                  <a:pt x="15507" y="185874"/>
                </a:cubicBezTo>
                <a:cubicBezTo>
                  <a:pt x="10345" y="222016"/>
                  <a:pt x="250391" y="278811"/>
                  <a:pt x="247810" y="325280"/>
                </a:cubicBezTo>
                <a:cubicBezTo>
                  <a:pt x="245229" y="371749"/>
                  <a:pt x="-2561" y="420799"/>
                  <a:pt x="20" y="464686"/>
                </a:cubicBezTo>
                <a:cubicBezTo>
                  <a:pt x="2601" y="508573"/>
                  <a:pt x="260715" y="549879"/>
                  <a:pt x="263296" y="588603"/>
                </a:cubicBezTo>
                <a:cubicBezTo>
                  <a:pt x="265877" y="627327"/>
                  <a:pt x="18088" y="658306"/>
                  <a:pt x="15507" y="697030"/>
                </a:cubicBezTo>
                <a:cubicBezTo>
                  <a:pt x="12926" y="735754"/>
                  <a:pt x="242648" y="787385"/>
                  <a:pt x="247810" y="820946"/>
                </a:cubicBezTo>
                <a:cubicBezTo>
                  <a:pt x="252972" y="854507"/>
                  <a:pt x="51643" y="869997"/>
                  <a:pt x="46481" y="898394"/>
                </a:cubicBezTo>
                <a:cubicBezTo>
                  <a:pt x="41319" y="926791"/>
                  <a:pt x="180700" y="968097"/>
                  <a:pt x="216836" y="991331"/>
                </a:cubicBezTo>
                <a:cubicBezTo>
                  <a:pt x="252972" y="1014565"/>
                  <a:pt x="263296" y="1037800"/>
                  <a:pt x="263296" y="1037800"/>
                </a:cubicBezTo>
              </a:path>
            </a:pathLst>
          </a:cu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6" name="Straight Arrow Connector 45"/>
          <p:cNvCxnSpPr/>
          <p:nvPr/>
        </p:nvCxnSpPr>
        <p:spPr>
          <a:xfrm>
            <a:off x="3276600" y="3581400"/>
            <a:ext cx="2743200" cy="397565"/>
          </a:xfrm>
          <a:prstGeom prst="straightConnector1">
            <a:avLst/>
          </a:prstGeom>
          <a:noFill/>
          <a:ln w="57150" cap="flat" cmpd="sng" algn="ctr">
            <a:solidFill>
              <a:schemeClr val="tx1"/>
            </a:solidFill>
            <a:prstDash val="solid"/>
            <a:miter lim="800000"/>
            <a:headEnd type="none"/>
            <a:tailEnd type="triangle"/>
          </a:ln>
          <a:effectLst/>
        </p:spPr>
      </p:cxnSp>
      <p:sp>
        <p:nvSpPr>
          <p:cNvPr id="47" name="TextBox 46"/>
          <p:cNvSpPr txBox="1"/>
          <p:nvPr/>
        </p:nvSpPr>
        <p:spPr>
          <a:xfrm rot="481336">
            <a:off x="2732894" y="3294531"/>
            <a:ext cx="4038600" cy="3746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/>
              <a:t>Offload NDA kernel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6342888" y="3846444"/>
            <a:ext cx="1124712" cy="662608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0" name="Freeform 49"/>
          <p:cNvSpPr/>
          <p:nvPr/>
        </p:nvSpPr>
        <p:spPr>
          <a:xfrm>
            <a:off x="6781800" y="3912704"/>
            <a:ext cx="286512" cy="583096"/>
          </a:xfrm>
          <a:custGeom>
            <a:avLst/>
            <a:gdLst>
              <a:gd name="connsiteX0" fmla="*/ 46481 w 278783"/>
              <a:gd name="connsiteY0" fmla="*/ 0 h 1037800"/>
              <a:gd name="connsiteX1" fmla="*/ 278783 w 278783"/>
              <a:gd name="connsiteY1" fmla="*/ 108427 h 1037800"/>
              <a:gd name="connsiteX2" fmla="*/ 278783 w 278783"/>
              <a:gd name="connsiteY2" fmla="*/ 108427 h 1037800"/>
              <a:gd name="connsiteX3" fmla="*/ 15507 w 278783"/>
              <a:gd name="connsiteY3" fmla="*/ 185874 h 1037800"/>
              <a:gd name="connsiteX4" fmla="*/ 247810 w 278783"/>
              <a:gd name="connsiteY4" fmla="*/ 325280 h 1037800"/>
              <a:gd name="connsiteX5" fmla="*/ 20 w 278783"/>
              <a:gd name="connsiteY5" fmla="*/ 464686 h 1037800"/>
              <a:gd name="connsiteX6" fmla="*/ 263296 w 278783"/>
              <a:gd name="connsiteY6" fmla="*/ 588603 h 1037800"/>
              <a:gd name="connsiteX7" fmla="*/ 15507 w 278783"/>
              <a:gd name="connsiteY7" fmla="*/ 697030 h 1037800"/>
              <a:gd name="connsiteX8" fmla="*/ 247810 w 278783"/>
              <a:gd name="connsiteY8" fmla="*/ 820946 h 1037800"/>
              <a:gd name="connsiteX9" fmla="*/ 46481 w 278783"/>
              <a:gd name="connsiteY9" fmla="*/ 898394 h 1037800"/>
              <a:gd name="connsiteX10" fmla="*/ 216836 w 278783"/>
              <a:gd name="connsiteY10" fmla="*/ 991331 h 1037800"/>
              <a:gd name="connsiteX11" fmla="*/ 263296 w 278783"/>
              <a:gd name="connsiteY11" fmla="*/ 1037800 h 103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78783" h="1037800">
                <a:moveTo>
                  <a:pt x="46481" y="0"/>
                </a:moveTo>
                <a:lnTo>
                  <a:pt x="278783" y="108427"/>
                </a:lnTo>
                <a:lnTo>
                  <a:pt x="278783" y="108427"/>
                </a:lnTo>
                <a:cubicBezTo>
                  <a:pt x="234904" y="121335"/>
                  <a:pt x="20669" y="149732"/>
                  <a:pt x="15507" y="185874"/>
                </a:cubicBezTo>
                <a:cubicBezTo>
                  <a:pt x="10345" y="222016"/>
                  <a:pt x="250391" y="278811"/>
                  <a:pt x="247810" y="325280"/>
                </a:cubicBezTo>
                <a:cubicBezTo>
                  <a:pt x="245229" y="371749"/>
                  <a:pt x="-2561" y="420799"/>
                  <a:pt x="20" y="464686"/>
                </a:cubicBezTo>
                <a:cubicBezTo>
                  <a:pt x="2601" y="508573"/>
                  <a:pt x="260715" y="549879"/>
                  <a:pt x="263296" y="588603"/>
                </a:cubicBezTo>
                <a:cubicBezTo>
                  <a:pt x="265877" y="627327"/>
                  <a:pt x="18088" y="658306"/>
                  <a:pt x="15507" y="697030"/>
                </a:cubicBezTo>
                <a:cubicBezTo>
                  <a:pt x="12926" y="735754"/>
                  <a:pt x="242648" y="787385"/>
                  <a:pt x="247810" y="820946"/>
                </a:cubicBezTo>
                <a:cubicBezTo>
                  <a:pt x="252972" y="854507"/>
                  <a:pt x="51643" y="869997"/>
                  <a:pt x="46481" y="898394"/>
                </a:cubicBezTo>
                <a:cubicBezTo>
                  <a:pt x="41319" y="926791"/>
                  <a:pt x="180700" y="968097"/>
                  <a:pt x="216836" y="991331"/>
                </a:cubicBezTo>
                <a:cubicBezTo>
                  <a:pt x="252972" y="1014565"/>
                  <a:pt x="263296" y="1037800"/>
                  <a:pt x="263296" y="1037800"/>
                </a:cubicBezTo>
              </a:path>
            </a:pathLst>
          </a:cu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Rounded Rectangle 65"/>
          <p:cNvSpPr/>
          <p:nvPr/>
        </p:nvSpPr>
        <p:spPr>
          <a:xfrm>
            <a:off x="6190488" y="4577963"/>
            <a:ext cx="1353312" cy="278296"/>
          </a:xfrm>
          <a:prstGeom prst="roundRect">
            <a:avLst/>
          </a:prstGeom>
          <a:solidFill>
            <a:srgbClr val="FB7657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9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Signature</a:t>
            </a:r>
          </a:p>
        </p:txBody>
      </p:sp>
      <p:sp>
        <p:nvSpPr>
          <p:cNvPr id="67" name="Rounded Rectangle 66"/>
          <p:cNvSpPr/>
          <p:nvPr/>
        </p:nvSpPr>
        <p:spPr>
          <a:xfrm>
            <a:off x="2075688" y="4598504"/>
            <a:ext cx="1353312" cy="278296"/>
          </a:xfrm>
          <a:prstGeom prst="roundRect">
            <a:avLst/>
          </a:prstGeom>
          <a:solidFill>
            <a:srgbClr val="FB7657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9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Signature</a:t>
            </a:r>
          </a:p>
        </p:txBody>
      </p:sp>
      <p:cxnSp>
        <p:nvCxnSpPr>
          <p:cNvPr id="68" name="Straight Arrow Connector 67"/>
          <p:cNvCxnSpPr/>
          <p:nvPr/>
        </p:nvCxnSpPr>
        <p:spPr>
          <a:xfrm flipH="1">
            <a:off x="3429000" y="4877849"/>
            <a:ext cx="2729426" cy="303751"/>
          </a:xfrm>
          <a:prstGeom prst="straightConnector1">
            <a:avLst/>
          </a:prstGeom>
          <a:noFill/>
          <a:ln w="57150" cap="flat" cmpd="sng" algn="ctr">
            <a:solidFill>
              <a:schemeClr val="tx1"/>
            </a:solidFill>
            <a:prstDash val="solid"/>
            <a:miter lim="800000"/>
            <a:headEnd type="none"/>
            <a:tailEnd type="triangle"/>
          </a:ln>
          <a:effectLst/>
        </p:spPr>
      </p:cxnSp>
      <p:sp>
        <p:nvSpPr>
          <p:cNvPr id="70" name="TextBox 69"/>
          <p:cNvSpPr txBox="1"/>
          <p:nvPr/>
        </p:nvSpPr>
        <p:spPr>
          <a:xfrm rot="21261885">
            <a:off x="3593274" y="4626963"/>
            <a:ext cx="233481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/>
              <a:t>Send signatures</a:t>
            </a:r>
          </a:p>
        </p:txBody>
      </p:sp>
      <p:sp>
        <p:nvSpPr>
          <p:cNvPr id="71" name="Rectangle 70"/>
          <p:cNvSpPr/>
          <p:nvPr/>
        </p:nvSpPr>
        <p:spPr>
          <a:xfrm>
            <a:off x="2057400" y="5257800"/>
            <a:ext cx="5486400" cy="64008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0000"/>
            </a:solidFill>
            <a:prstDash val="dash"/>
          </a:ln>
        </p:spPr>
        <p:txBody>
          <a:bodyPr wrap="square">
            <a:spAutoFit/>
          </a:bodyPr>
          <a:lstStyle/>
          <a:p>
            <a:pPr marL="0" lvl="1" algn="ctr"/>
            <a:r>
              <a:rPr lang="en-US" sz="2800" b="1" dirty="0">
                <a:cs typeface="Gill Sans MT"/>
              </a:rPr>
              <a:t>Coherence Resolution</a:t>
            </a:r>
          </a:p>
        </p:txBody>
      </p:sp>
      <p:cxnSp>
        <p:nvCxnSpPr>
          <p:cNvPr id="72" name="Straight Arrow Connector 71"/>
          <p:cNvCxnSpPr/>
          <p:nvPr/>
        </p:nvCxnSpPr>
        <p:spPr>
          <a:xfrm>
            <a:off x="3429000" y="5943600"/>
            <a:ext cx="2743200" cy="397565"/>
          </a:xfrm>
          <a:prstGeom prst="straightConnector1">
            <a:avLst/>
          </a:prstGeom>
          <a:noFill/>
          <a:ln w="57150" cap="flat" cmpd="sng" algn="ctr">
            <a:solidFill>
              <a:schemeClr val="tx1"/>
            </a:solidFill>
            <a:prstDash val="solid"/>
            <a:miter lim="800000"/>
            <a:headEnd type="none"/>
            <a:tailEnd type="triangle"/>
          </a:ln>
          <a:effectLst/>
        </p:spPr>
      </p:cxnSp>
      <p:sp>
        <p:nvSpPr>
          <p:cNvPr id="73" name="TextBox 72"/>
          <p:cNvSpPr txBox="1"/>
          <p:nvPr/>
        </p:nvSpPr>
        <p:spPr>
          <a:xfrm rot="481336">
            <a:off x="2749585" y="6127140"/>
            <a:ext cx="4038600" cy="3746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/>
              <a:t>Commit or Re-execute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228600" y="2779799"/>
            <a:ext cx="1981200" cy="669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CPU Thread Execution</a:t>
            </a:r>
          </a:p>
        </p:txBody>
      </p:sp>
      <p:sp>
        <p:nvSpPr>
          <p:cNvPr id="48" name="Rectangle 47"/>
          <p:cNvSpPr/>
          <p:nvPr/>
        </p:nvSpPr>
        <p:spPr>
          <a:xfrm>
            <a:off x="0" y="1027093"/>
            <a:ext cx="9144000" cy="89255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0" lvl="1" algn="ctr"/>
            <a:r>
              <a:rPr lang="en-US" sz="2600" b="1" dirty="0">
                <a:cs typeface="Gill Sans MT"/>
              </a:rPr>
              <a:t>We propose </a:t>
            </a:r>
            <a:r>
              <a:rPr lang="en-US" sz="2600" b="1" dirty="0" err="1">
                <a:solidFill>
                  <a:srgbClr val="0000FF"/>
                </a:solidFill>
                <a:cs typeface="Gill Sans MT"/>
              </a:rPr>
              <a:t>CoNDA</a:t>
            </a:r>
            <a:r>
              <a:rPr lang="en-US" sz="2600" b="1" dirty="0">
                <a:solidFill>
                  <a:srgbClr val="0000FF"/>
                </a:solidFill>
                <a:cs typeface="Gill Sans MT"/>
              </a:rPr>
              <a:t>,</a:t>
            </a:r>
            <a:r>
              <a:rPr lang="en-US" sz="2600" b="1" dirty="0">
                <a:cs typeface="Gill Sans MT"/>
              </a:rPr>
              <a:t> a mechanism that uses </a:t>
            </a:r>
            <a:r>
              <a:rPr lang="en-US" sz="2600" b="1" dirty="0">
                <a:solidFill>
                  <a:srgbClr val="0000FF"/>
                </a:solidFill>
                <a:cs typeface="Gill Sans MT"/>
              </a:rPr>
              <a:t>optimistic NDA execution</a:t>
            </a:r>
            <a:r>
              <a:rPr lang="en-US" sz="2600" b="1" dirty="0">
                <a:cs typeface="Gill Sans MT"/>
              </a:rPr>
              <a:t> to avoid </a:t>
            </a:r>
            <a:r>
              <a:rPr lang="en-US" sz="2600" b="1" dirty="0">
                <a:solidFill>
                  <a:schemeClr val="accent2"/>
                </a:solidFill>
                <a:cs typeface="Gill Sans MT"/>
              </a:rPr>
              <a:t>unnecessary coherence traffic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3352800" y="3909536"/>
            <a:ext cx="28194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100" b="1" dirty="0">
                <a:solidFill>
                  <a:schemeClr val="accent2"/>
                </a:solidFill>
              </a:rPr>
              <a:t>No </a:t>
            </a:r>
            <a:br>
              <a:rPr lang="en-US" sz="2100" b="1" dirty="0">
                <a:solidFill>
                  <a:schemeClr val="accent2"/>
                </a:solidFill>
              </a:rPr>
            </a:br>
            <a:r>
              <a:rPr lang="en-US" sz="2100" b="1" dirty="0">
                <a:solidFill>
                  <a:schemeClr val="accent2"/>
                </a:solidFill>
              </a:rPr>
              <a:t>Coherence Request</a:t>
            </a:r>
          </a:p>
        </p:txBody>
      </p:sp>
    </p:spTree>
    <p:extLst>
      <p:ext uri="{BB962C8B-B14F-4D97-AF65-F5344CB8AC3E}">
        <p14:creationId xmlns:p14="http://schemas.microsoft.com/office/powerpoint/2010/main" val="2624344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  <p:bldP spid="53" grpId="0" animBg="1"/>
      <p:bldP spid="54" grpId="0" animBg="1"/>
      <p:bldP spid="22" grpId="0"/>
      <p:bldP spid="32" grpId="0"/>
      <p:bldP spid="34" grpId="0"/>
      <p:bldP spid="42" grpId="0"/>
      <p:bldP spid="55" grpId="0" animBg="1"/>
      <p:bldP spid="43" grpId="0" animBg="1"/>
      <p:bldP spid="44" grpId="0" animBg="1"/>
      <p:bldP spid="45" grpId="0" animBg="1"/>
      <p:bldP spid="47" grpId="0"/>
      <p:bldP spid="49" grpId="0" animBg="1"/>
      <p:bldP spid="50" grpId="0" animBg="1"/>
      <p:bldP spid="66" grpId="0" animBg="1"/>
      <p:bldP spid="67" grpId="0" animBg="1"/>
      <p:bldP spid="70" grpId="0"/>
      <p:bldP spid="71" grpId="0" animBg="1"/>
      <p:bldP spid="73" grpId="0"/>
      <p:bldP spid="40" grpId="0"/>
      <p:bldP spid="48" grpId="0" animBg="1"/>
      <p:bldP spid="3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601200" cy="914400"/>
          </a:xfrm>
        </p:spPr>
        <p:txBody>
          <a:bodyPr/>
          <a:lstStyle/>
          <a:p>
            <a:r>
              <a:rPr lang="en-US" dirty="0" err="1">
                <a:latin typeface="Gill Sans MT"/>
                <a:cs typeface="Gill Sans MT"/>
              </a:rPr>
              <a:t>CoNDA</a:t>
            </a:r>
            <a:endParaRPr lang="en-US" dirty="0">
              <a:latin typeface="Gill Sans MT"/>
              <a:cs typeface="Gill Sans M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5638800"/>
          </a:xfrm>
        </p:spPr>
        <p:txBody>
          <a:bodyPr>
            <a:normAutofit/>
          </a:bodyPr>
          <a:lstStyle/>
          <a:p>
            <a:endParaRPr lang="en-US" sz="2600" dirty="0">
              <a:solidFill>
                <a:schemeClr val="tx2"/>
              </a:solidFill>
              <a:latin typeface="Gill Sans MT"/>
              <a:cs typeface="Gill Sans MT"/>
            </a:endParaRPr>
          </a:p>
          <a:p>
            <a:endParaRPr lang="en-US" sz="2600" dirty="0">
              <a:solidFill>
                <a:schemeClr val="tx2"/>
              </a:solidFill>
              <a:latin typeface="Gill Sans MT"/>
              <a:cs typeface="Gill Sans MT"/>
            </a:endParaRPr>
          </a:p>
          <a:p>
            <a:endParaRPr lang="en-US" sz="2600" dirty="0">
              <a:solidFill>
                <a:schemeClr val="tx2"/>
              </a:solidFill>
              <a:latin typeface="Gill Sans MT"/>
              <a:cs typeface="Gill Sans MT"/>
            </a:endParaRPr>
          </a:p>
          <a:p>
            <a:endParaRPr lang="en-US" sz="2600" dirty="0">
              <a:solidFill>
                <a:schemeClr val="tx2"/>
              </a:solidFill>
              <a:latin typeface="Gill Sans MT"/>
              <a:cs typeface="Gill Sans MT"/>
            </a:endParaRPr>
          </a:p>
          <a:p>
            <a:endParaRPr lang="en-US" sz="2600" dirty="0">
              <a:solidFill>
                <a:schemeClr val="tx2"/>
              </a:solidFill>
              <a:latin typeface="Gill Sans MT"/>
              <a:cs typeface="Gill Sans MT"/>
            </a:endParaRPr>
          </a:p>
          <a:p>
            <a:endParaRPr lang="en-US" sz="2600" dirty="0">
              <a:solidFill>
                <a:schemeClr val="tx2"/>
              </a:solidFill>
              <a:latin typeface="Gill Sans MT"/>
              <a:cs typeface="Gill Sans MT"/>
            </a:endParaRPr>
          </a:p>
          <a:p>
            <a:pPr lvl="1"/>
            <a:endParaRPr lang="en-US" sz="2000" dirty="0">
              <a:solidFill>
                <a:srgbClr val="595959"/>
              </a:solidFill>
              <a:latin typeface="Gill Sans MT"/>
              <a:cs typeface="Gill Sans MT"/>
            </a:endParaRPr>
          </a:p>
          <a:p>
            <a:pPr lvl="1"/>
            <a:endParaRPr lang="en-US" sz="2400" dirty="0">
              <a:solidFill>
                <a:schemeClr val="tx2"/>
              </a:solidFill>
              <a:latin typeface="Gill Sans MT"/>
              <a:cs typeface="Gill Sans MT"/>
            </a:endParaRPr>
          </a:p>
          <a:p>
            <a:pPr marL="342900" lvl="1" indent="-342900">
              <a:buFont typeface="Arial" pitchFamily="34" charset="0"/>
              <a:buChar char="•"/>
            </a:pPr>
            <a:endParaRPr lang="en-US" sz="2400" u="sng" dirty="0">
              <a:solidFill>
                <a:schemeClr val="tx2"/>
              </a:solidFill>
              <a:latin typeface="Gill Sans MT"/>
              <a:cs typeface="Gill Sans MT"/>
            </a:endParaRPr>
          </a:p>
          <a:p>
            <a:pPr lvl="1"/>
            <a:endParaRPr lang="en-US" sz="2000" dirty="0">
              <a:solidFill>
                <a:srgbClr val="595959"/>
              </a:solidFill>
              <a:latin typeface="Gill Sans MT"/>
              <a:cs typeface="Gill Sans MT"/>
            </a:endParaRPr>
          </a:p>
          <a:p>
            <a:endParaRPr lang="en-US" dirty="0">
              <a:latin typeface="Gill Sans MT"/>
              <a:cs typeface="Gill Sans M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D8F13-174C-467F-9D40-7DDEF70CAB8C}" type="slidenum">
              <a:rPr lang="en-US" smtClean="0">
                <a:latin typeface="Gill Sans MT"/>
                <a:cs typeface="Gill Sans MT"/>
              </a:rPr>
              <a:t>7</a:t>
            </a:fld>
            <a:endParaRPr lang="en-US">
              <a:latin typeface="Gill Sans MT"/>
              <a:cs typeface="Gill Sans MT"/>
            </a:endParaRPr>
          </a:p>
        </p:txBody>
      </p:sp>
      <p:pic>
        <p:nvPicPr>
          <p:cNvPr id="6" name="Picture 5" descr="safari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" y="6580445"/>
            <a:ext cx="959296" cy="277563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0" y="1143000"/>
            <a:ext cx="9144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ctr"/>
            <a:endParaRPr lang="en-US" sz="2800" b="1" dirty="0">
              <a:latin typeface="Gill Sans MT"/>
              <a:cs typeface="Gill Sans MT"/>
            </a:endParaRPr>
          </a:p>
        </p:txBody>
      </p:sp>
      <p:cxnSp>
        <p:nvCxnSpPr>
          <p:cNvPr id="51" name="Straight Arrow Connector 50"/>
          <p:cNvCxnSpPr/>
          <p:nvPr/>
        </p:nvCxnSpPr>
        <p:spPr>
          <a:xfrm>
            <a:off x="228600" y="2786270"/>
            <a:ext cx="0" cy="3843130"/>
          </a:xfrm>
          <a:prstGeom prst="straightConnector1">
            <a:avLst/>
          </a:prstGeom>
          <a:ln w="38100" cmpd="sng">
            <a:solidFill>
              <a:srgbClr val="000000"/>
            </a:solidFill>
            <a:headEnd type="none" w="med" len="me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/>
          <p:cNvSpPr txBox="1"/>
          <p:nvPr/>
        </p:nvSpPr>
        <p:spPr>
          <a:xfrm>
            <a:off x="-63867" y="2286000"/>
            <a:ext cx="825867" cy="3479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>
                <a:solidFill>
                  <a:srgbClr val="000000"/>
                </a:solidFill>
              </a:rPr>
              <a:t>Time</a:t>
            </a:r>
          </a:p>
        </p:txBody>
      </p:sp>
      <p:sp>
        <p:nvSpPr>
          <p:cNvPr id="53" name="Rectangle 52"/>
          <p:cNvSpPr/>
          <p:nvPr/>
        </p:nvSpPr>
        <p:spPr>
          <a:xfrm>
            <a:off x="381000" y="2720009"/>
            <a:ext cx="8763000" cy="82693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000000"/>
            </a:solidFill>
            <a:prstDash val="dash"/>
          </a:ln>
        </p:spPr>
        <p:txBody>
          <a:bodyPr wrap="square">
            <a:spAutoFit/>
          </a:bodyPr>
          <a:lstStyle/>
          <a:p>
            <a:pPr marL="0" lvl="1" algn="ctr"/>
            <a:br>
              <a:rPr lang="en-US" sz="2800" b="1" dirty="0">
                <a:cs typeface="Gill Sans MT"/>
              </a:rPr>
            </a:br>
            <a:endParaRPr lang="en-US" sz="2800" b="1" dirty="0">
              <a:cs typeface="Gill Sans MT"/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381000" y="3880899"/>
            <a:ext cx="8763000" cy="98596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000000"/>
            </a:solidFill>
            <a:prstDash val="dash"/>
          </a:ln>
        </p:spPr>
        <p:txBody>
          <a:bodyPr wrap="square">
            <a:spAutoFit/>
          </a:bodyPr>
          <a:lstStyle/>
          <a:p>
            <a:pPr marL="0" lvl="1" algn="ctr"/>
            <a:br>
              <a:rPr lang="en-US" sz="2800" b="1" dirty="0">
                <a:cs typeface="Gill Sans MT"/>
              </a:rPr>
            </a:br>
            <a:endParaRPr lang="en-US" sz="2800" b="1" dirty="0">
              <a:cs typeface="Gill Sans MT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391400" y="3893403"/>
            <a:ext cx="1905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Optimistic</a:t>
            </a:r>
            <a:b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execution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2362200" y="2057400"/>
            <a:ext cx="800244" cy="4549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CPU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298183" y="2057400"/>
            <a:ext cx="1043876" cy="4549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NDA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381000" y="3824650"/>
            <a:ext cx="1676400" cy="883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Concurrent CPU + NDA </a:t>
            </a:r>
            <a:b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Execution</a:t>
            </a:r>
          </a:p>
        </p:txBody>
      </p:sp>
      <p:sp>
        <p:nvSpPr>
          <p:cNvPr id="55" name="Rectangle 54"/>
          <p:cNvSpPr/>
          <p:nvPr/>
        </p:nvSpPr>
        <p:spPr>
          <a:xfrm>
            <a:off x="6172200" y="2587487"/>
            <a:ext cx="1371600" cy="4041913"/>
          </a:xfrm>
          <a:prstGeom prst="rect">
            <a:avLst/>
          </a:prstGeom>
          <a:solidFill>
            <a:srgbClr val="5FB38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2057400" y="2587487"/>
            <a:ext cx="1371600" cy="4041913"/>
          </a:xfrm>
          <a:prstGeom prst="rect">
            <a:avLst/>
          </a:prstGeom>
          <a:solidFill>
            <a:srgbClr val="5FB38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4" name="Freeform 43"/>
          <p:cNvSpPr/>
          <p:nvPr/>
        </p:nvSpPr>
        <p:spPr>
          <a:xfrm>
            <a:off x="2514600" y="3647661"/>
            <a:ext cx="457200" cy="795130"/>
          </a:xfrm>
          <a:custGeom>
            <a:avLst/>
            <a:gdLst>
              <a:gd name="connsiteX0" fmla="*/ 46481 w 278783"/>
              <a:gd name="connsiteY0" fmla="*/ 0 h 1037800"/>
              <a:gd name="connsiteX1" fmla="*/ 278783 w 278783"/>
              <a:gd name="connsiteY1" fmla="*/ 108427 h 1037800"/>
              <a:gd name="connsiteX2" fmla="*/ 278783 w 278783"/>
              <a:gd name="connsiteY2" fmla="*/ 108427 h 1037800"/>
              <a:gd name="connsiteX3" fmla="*/ 15507 w 278783"/>
              <a:gd name="connsiteY3" fmla="*/ 185874 h 1037800"/>
              <a:gd name="connsiteX4" fmla="*/ 247810 w 278783"/>
              <a:gd name="connsiteY4" fmla="*/ 325280 h 1037800"/>
              <a:gd name="connsiteX5" fmla="*/ 20 w 278783"/>
              <a:gd name="connsiteY5" fmla="*/ 464686 h 1037800"/>
              <a:gd name="connsiteX6" fmla="*/ 263296 w 278783"/>
              <a:gd name="connsiteY6" fmla="*/ 588603 h 1037800"/>
              <a:gd name="connsiteX7" fmla="*/ 15507 w 278783"/>
              <a:gd name="connsiteY7" fmla="*/ 697030 h 1037800"/>
              <a:gd name="connsiteX8" fmla="*/ 247810 w 278783"/>
              <a:gd name="connsiteY8" fmla="*/ 820946 h 1037800"/>
              <a:gd name="connsiteX9" fmla="*/ 46481 w 278783"/>
              <a:gd name="connsiteY9" fmla="*/ 898394 h 1037800"/>
              <a:gd name="connsiteX10" fmla="*/ 216836 w 278783"/>
              <a:gd name="connsiteY10" fmla="*/ 991331 h 1037800"/>
              <a:gd name="connsiteX11" fmla="*/ 263296 w 278783"/>
              <a:gd name="connsiteY11" fmla="*/ 1037800 h 103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78783" h="1037800">
                <a:moveTo>
                  <a:pt x="46481" y="0"/>
                </a:moveTo>
                <a:lnTo>
                  <a:pt x="278783" y="108427"/>
                </a:lnTo>
                <a:lnTo>
                  <a:pt x="278783" y="108427"/>
                </a:lnTo>
                <a:cubicBezTo>
                  <a:pt x="234904" y="121335"/>
                  <a:pt x="20669" y="149732"/>
                  <a:pt x="15507" y="185874"/>
                </a:cubicBezTo>
                <a:cubicBezTo>
                  <a:pt x="10345" y="222016"/>
                  <a:pt x="250391" y="278811"/>
                  <a:pt x="247810" y="325280"/>
                </a:cubicBezTo>
                <a:cubicBezTo>
                  <a:pt x="245229" y="371749"/>
                  <a:pt x="-2561" y="420799"/>
                  <a:pt x="20" y="464686"/>
                </a:cubicBezTo>
                <a:cubicBezTo>
                  <a:pt x="2601" y="508573"/>
                  <a:pt x="260715" y="549879"/>
                  <a:pt x="263296" y="588603"/>
                </a:cubicBezTo>
                <a:cubicBezTo>
                  <a:pt x="265877" y="627327"/>
                  <a:pt x="18088" y="658306"/>
                  <a:pt x="15507" y="697030"/>
                </a:cubicBezTo>
                <a:cubicBezTo>
                  <a:pt x="12926" y="735754"/>
                  <a:pt x="242648" y="787385"/>
                  <a:pt x="247810" y="820946"/>
                </a:cubicBezTo>
                <a:cubicBezTo>
                  <a:pt x="252972" y="854507"/>
                  <a:pt x="51643" y="869997"/>
                  <a:pt x="46481" y="898394"/>
                </a:cubicBezTo>
                <a:cubicBezTo>
                  <a:pt x="41319" y="926791"/>
                  <a:pt x="180700" y="968097"/>
                  <a:pt x="216836" y="991331"/>
                </a:cubicBezTo>
                <a:cubicBezTo>
                  <a:pt x="252972" y="1014565"/>
                  <a:pt x="263296" y="1037800"/>
                  <a:pt x="263296" y="1037800"/>
                </a:cubicBezTo>
              </a:path>
            </a:pathLst>
          </a:cu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Freeform 44"/>
          <p:cNvSpPr/>
          <p:nvPr/>
        </p:nvSpPr>
        <p:spPr>
          <a:xfrm>
            <a:off x="2514600" y="2653748"/>
            <a:ext cx="457200" cy="795130"/>
          </a:xfrm>
          <a:custGeom>
            <a:avLst/>
            <a:gdLst>
              <a:gd name="connsiteX0" fmla="*/ 46481 w 278783"/>
              <a:gd name="connsiteY0" fmla="*/ 0 h 1037800"/>
              <a:gd name="connsiteX1" fmla="*/ 278783 w 278783"/>
              <a:gd name="connsiteY1" fmla="*/ 108427 h 1037800"/>
              <a:gd name="connsiteX2" fmla="*/ 278783 w 278783"/>
              <a:gd name="connsiteY2" fmla="*/ 108427 h 1037800"/>
              <a:gd name="connsiteX3" fmla="*/ 15507 w 278783"/>
              <a:gd name="connsiteY3" fmla="*/ 185874 h 1037800"/>
              <a:gd name="connsiteX4" fmla="*/ 247810 w 278783"/>
              <a:gd name="connsiteY4" fmla="*/ 325280 h 1037800"/>
              <a:gd name="connsiteX5" fmla="*/ 20 w 278783"/>
              <a:gd name="connsiteY5" fmla="*/ 464686 h 1037800"/>
              <a:gd name="connsiteX6" fmla="*/ 263296 w 278783"/>
              <a:gd name="connsiteY6" fmla="*/ 588603 h 1037800"/>
              <a:gd name="connsiteX7" fmla="*/ 15507 w 278783"/>
              <a:gd name="connsiteY7" fmla="*/ 697030 h 1037800"/>
              <a:gd name="connsiteX8" fmla="*/ 247810 w 278783"/>
              <a:gd name="connsiteY8" fmla="*/ 820946 h 1037800"/>
              <a:gd name="connsiteX9" fmla="*/ 46481 w 278783"/>
              <a:gd name="connsiteY9" fmla="*/ 898394 h 1037800"/>
              <a:gd name="connsiteX10" fmla="*/ 216836 w 278783"/>
              <a:gd name="connsiteY10" fmla="*/ 991331 h 1037800"/>
              <a:gd name="connsiteX11" fmla="*/ 263296 w 278783"/>
              <a:gd name="connsiteY11" fmla="*/ 1037800 h 103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78783" h="1037800">
                <a:moveTo>
                  <a:pt x="46481" y="0"/>
                </a:moveTo>
                <a:lnTo>
                  <a:pt x="278783" y="108427"/>
                </a:lnTo>
                <a:lnTo>
                  <a:pt x="278783" y="108427"/>
                </a:lnTo>
                <a:cubicBezTo>
                  <a:pt x="234904" y="121335"/>
                  <a:pt x="20669" y="149732"/>
                  <a:pt x="15507" y="185874"/>
                </a:cubicBezTo>
                <a:cubicBezTo>
                  <a:pt x="10345" y="222016"/>
                  <a:pt x="250391" y="278811"/>
                  <a:pt x="247810" y="325280"/>
                </a:cubicBezTo>
                <a:cubicBezTo>
                  <a:pt x="245229" y="371749"/>
                  <a:pt x="-2561" y="420799"/>
                  <a:pt x="20" y="464686"/>
                </a:cubicBezTo>
                <a:cubicBezTo>
                  <a:pt x="2601" y="508573"/>
                  <a:pt x="260715" y="549879"/>
                  <a:pt x="263296" y="588603"/>
                </a:cubicBezTo>
                <a:cubicBezTo>
                  <a:pt x="265877" y="627327"/>
                  <a:pt x="18088" y="658306"/>
                  <a:pt x="15507" y="697030"/>
                </a:cubicBezTo>
                <a:cubicBezTo>
                  <a:pt x="12926" y="735754"/>
                  <a:pt x="242648" y="787385"/>
                  <a:pt x="247810" y="820946"/>
                </a:cubicBezTo>
                <a:cubicBezTo>
                  <a:pt x="252972" y="854507"/>
                  <a:pt x="51643" y="869997"/>
                  <a:pt x="46481" y="898394"/>
                </a:cubicBezTo>
                <a:cubicBezTo>
                  <a:pt x="41319" y="926791"/>
                  <a:pt x="180700" y="968097"/>
                  <a:pt x="216836" y="991331"/>
                </a:cubicBezTo>
                <a:cubicBezTo>
                  <a:pt x="252972" y="1014565"/>
                  <a:pt x="263296" y="1037800"/>
                  <a:pt x="263296" y="1037800"/>
                </a:cubicBezTo>
              </a:path>
            </a:pathLst>
          </a:cu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6" name="Straight Arrow Connector 45"/>
          <p:cNvCxnSpPr/>
          <p:nvPr/>
        </p:nvCxnSpPr>
        <p:spPr>
          <a:xfrm>
            <a:off x="3276600" y="3581400"/>
            <a:ext cx="2743200" cy="397565"/>
          </a:xfrm>
          <a:prstGeom prst="straightConnector1">
            <a:avLst/>
          </a:prstGeom>
          <a:noFill/>
          <a:ln w="57150" cap="flat" cmpd="sng" algn="ctr">
            <a:solidFill>
              <a:schemeClr val="tx1"/>
            </a:solidFill>
            <a:prstDash val="solid"/>
            <a:miter lim="800000"/>
            <a:headEnd type="none"/>
            <a:tailEnd type="triangle"/>
          </a:ln>
          <a:effectLst/>
        </p:spPr>
      </p:cxnSp>
      <p:sp>
        <p:nvSpPr>
          <p:cNvPr id="47" name="TextBox 46"/>
          <p:cNvSpPr txBox="1"/>
          <p:nvPr/>
        </p:nvSpPr>
        <p:spPr>
          <a:xfrm rot="481336">
            <a:off x="2732894" y="3294531"/>
            <a:ext cx="4038600" cy="3746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/>
              <a:t>Offload NDA kernel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6342888" y="3846444"/>
            <a:ext cx="1124712" cy="662608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0" name="Freeform 49"/>
          <p:cNvSpPr/>
          <p:nvPr/>
        </p:nvSpPr>
        <p:spPr>
          <a:xfrm>
            <a:off x="6781800" y="3912704"/>
            <a:ext cx="286512" cy="583096"/>
          </a:xfrm>
          <a:custGeom>
            <a:avLst/>
            <a:gdLst>
              <a:gd name="connsiteX0" fmla="*/ 46481 w 278783"/>
              <a:gd name="connsiteY0" fmla="*/ 0 h 1037800"/>
              <a:gd name="connsiteX1" fmla="*/ 278783 w 278783"/>
              <a:gd name="connsiteY1" fmla="*/ 108427 h 1037800"/>
              <a:gd name="connsiteX2" fmla="*/ 278783 w 278783"/>
              <a:gd name="connsiteY2" fmla="*/ 108427 h 1037800"/>
              <a:gd name="connsiteX3" fmla="*/ 15507 w 278783"/>
              <a:gd name="connsiteY3" fmla="*/ 185874 h 1037800"/>
              <a:gd name="connsiteX4" fmla="*/ 247810 w 278783"/>
              <a:gd name="connsiteY4" fmla="*/ 325280 h 1037800"/>
              <a:gd name="connsiteX5" fmla="*/ 20 w 278783"/>
              <a:gd name="connsiteY5" fmla="*/ 464686 h 1037800"/>
              <a:gd name="connsiteX6" fmla="*/ 263296 w 278783"/>
              <a:gd name="connsiteY6" fmla="*/ 588603 h 1037800"/>
              <a:gd name="connsiteX7" fmla="*/ 15507 w 278783"/>
              <a:gd name="connsiteY7" fmla="*/ 697030 h 1037800"/>
              <a:gd name="connsiteX8" fmla="*/ 247810 w 278783"/>
              <a:gd name="connsiteY8" fmla="*/ 820946 h 1037800"/>
              <a:gd name="connsiteX9" fmla="*/ 46481 w 278783"/>
              <a:gd name="connsiteY9" fmla="*/ 898394 h 1037800"/>
              <a:gd name="connsiteX10" fmla="*/ 216836 w 278783"/>
              <a:gd name="connsiteY10" fmla="*/ 991331 h 1037800"/>
              <a:gd name="connsiteX11" fmla="*/ 263296 w 278783"/>
              <a:gd name="connsiteY11" fmla="*/ 1037800 h 103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78783" h="1037800">
                <a:moveTo>
                  <a:pt x="46481" y="0"/>
                </a:moveTo>
                <a:lnTo>
                  <a:pt x="278783" y="108427"/>
                </a:lnTo>
                <a:lnTo>
                  <a:pt x="278783" y="108427"/>
                </a:lnTo>
                <a:cubicBezTo>
                  <a:pt x="234904" y="121335"/>
                  <a:pt x="20669" y="149732"/>
                  <a:pt x="15507" y="185874"/>
                </a:cubicBezTo>
                <a:cubicBezTo>
                  <a:pt x="10345" y="222016"/>
                  <a:pt x="250391" y="278811"/>
                  <a:pt x="247810" y="325280"/>
                </a:cubicBezTo>
                <a:cubicBezTo>
                  <a:pt x="245229" y="371749"/>
                  <a:pt x="-2561" y="420799"/>
                  <a:pt x="20" y="464686"/>
                </a:cubicBezTo>
                <a:cubicBezTo>
                  <a:pt x="2601" y="508573"/>
                  <a:pt x="260715" y="549879"/>
                  <a:pt x="263296" y="588603"/>
                </a:cubicBezTo>
                <a:cubicBezTo>
                  <a:pt x="265877" y="627327"/>
                  <a:pt x="18088" y="658306"/>
                  <a:pt x="15507" y="697030"/>
                </a:cubicBezTo>
                <a:cubicBezTo>
                  <a:pt x="12926" y="735754"/>
                  <a:pt x="242648" y="787385"/>
                  <a:pt x="247810" y="820946"/>
                </a:cubicBezTo>
                <a:cubicBezTo>
                  <a:pt x="252972" y="854507"/>
                  <a:pt x="51643" y="869997"/>
                  <a:pt x="46481" y="898394"/>
                </a:cubicBezTo>
                <a:cubicBezTo>
                  <a:pt x="41319" y="926791"/>
                  <a:pt x="180700" y="968097"/>
                  <a:pt x="216836" y="991331"/>
                </a:cubicBezTo>
                <a:cubicBezTo>
                  <a:pt x="252972" y="1014565"/>
                  <a:pt x="263296" y="1037800"/>
                  <a:pt x="263296" y="1037800"/>
                </a:cubicBezTo>
              </a:path>
            </a:pathLst>
          </a:cu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Rounded Rectangle 65"/>
          <p:cNvSpPr/>
          <p:nvPr/>
        </p:nvSpPr>
        <p:spPr>
          <a:xfrm>
            <a:off x="6190488" y="4577963"/>
            <a:ext cx="1353312" cy="278296"/>
          </a:xfrm>
          <a:prstGeom prst="roundRect">
            <a:avLst/>
          </a:prstGeom>
          <a:solidFill>
            <a:srgbClr val="FB7657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9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Signature</a:t>
            </a:r>
          </a:p>
        </p:txBody>
      </p:sp>
      <p:sp>
        <p:nvSpPr>
          <p:cNvPr id="67" name="Rounded Rectangle 66"/>
          <p:cNvSpPr/>
          <p:nvPr/>
        </p:nvSpPr>
        <p:spPr>
          <a:xfrm>
            <a:off x="2075688" y="4598504"/>
            <a:ext cx="1353312" cy="278296"/>
          </a:xfrm>
          <a:prstGeom prst="roundRect">
            <a:avLst/>
          </a:prstGeom>
          <a:solidFill>
            <a:srgbClr val="FB7657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9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Signature</a:t>
            </a:r>
          </a:p>
        </p:txBody>
      </p:sp>
      <p:cxnSp>
        <p:nvCxnSpPr>
          <p:cNvPr id="68" name="Straight Arrow Connector 67"/>
          <p:cNvCxnSpPr/>
          <p:nvPr/>
        </p:nvCxnSpPr>
        <p:spPr>
          <a:xfrm flipH="1">
            <a:off x="3429000" y="4877849"/>
            <a:ext cx="2729426" cy="303751"/>
          </a:xfrm>
          <a:prstGeom prst="straightConnector1">
            <a:avLst/>
          </a:prstGeom>
          <a:noFill/>
          <a:ln w="57150" cap="flat" cmpd="sng" algn="ctr">
            <a:solidFill>
              <a:schemeClr val="tx1"/>
            </a:solidFill>
            <a:prstDash val="solid"/>
            <a:miter lim="800000"/>
            <a:headEnd type="none"/>
            <a:tailEnd type="triangle"/>
          </a:ln>
          <a:effectLst/>
        </p:spPr>
      </p:cxnSp>
      <p:sp>
        <p:nvSpPr>
          <p:cNvPr id="70" name="TextBox 69"/>
          <p:cNvSpPr txBox="1"/>
          <p:nvPr/>
        </p:nvSpPr>
        <p:spPr>
          <a:xfrm rot="21261885">
            <a:off x="3593274" y="4626963"/>
            <a:ext cx="233481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/>
              <a:t>Send signatures</a:t>
            </a:r>
          </a:p>
        </p:txBody>
      </p:sp>
      <p:sp>
        <p:nvSpPr>
          <p:cNvPr id="71" name="Rectangle 70"/>
          <p:cNvSpPr/>
          <p:nvPr/>
        </p:nvSpPr>
        <p:spPr>
          <a:xfrm>
            <a:off x="2057400" y="5257800"/>
            <a:ext cx="5486400" cy="64008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0000"/>
            </a:solidFill>
            <a:prstDash val="dash"/>
          </a:ln>
        </p:spPr>
        <p:txBody>
          <a:bodyPr wrap="square">
            <a:spAutoFit/>
          </a:bodyPr>
          <a:lstStyle/>
          <a:p>
            <a:pPr marL="0" lvl="1" algn="ctr"/>
            <a:r>
              <a:rPr lang="en-US" sz="2800" b="1" dirty="0">
                <a:cs typeface="Gill Sans MT"/>
              </a:rPr>
              <a:t>Coherence Resolution</a:t>
            </a:r>
          </a:p>
        </p:txBody>
      </p:sp>
      <p:cxnSp>
        <p:nvCxnSpPr>
          <p:cNvPr id="72" name="Straight Arrow Connector 71"/>
          <p:cNvCxnSpPr/>
          <p:nvPr/>
        </p:nvCxnSpPr>
        <p:spPr>
          <a:xfrm>
            <a:off x="3429000" y="5943600"/>
            <a:ext cx="2743200" cy="397565"/>
          </a:xfrm>
          <a:prstGeom prst="straightConnector1">
            <a:avLst/>
          </a:prstGeom>
          <a:noFill/>
          <a:ln w="57150" cap="flat" cmpd="sng" algn="ctr">
            <a:solidFill>
              <a:schemeClr val="tx1"/>
            </a:solidFill>
            <a:prstDash val="solid"/>
            <a:miter lim="800000"/>
            <a:headEnd type="none"/>
            <a:tailEnd type="triangle"/>
          </a:ln>
          <a:effectLst/>
        </p:spPr>
      </p:cxnSp>
      <p:sp>
        <p:nvSpPr>
          <p:cNvPr id="73" name="TextBox 72"/>
          <p:cNvSpPr txBox="1"/>
          <p:nvPr/>
        </p:nvSpPr>
        <p:spPr>
          <a:xfrm rot="481336">
            <a:off x="2749585" y="6127140"/>
            <a:ext cx="4038600" cy="3746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/>
              <a:t>Commit or Re-execute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228600" y="2779799"/>
            <a:ext cx="1981200" cy="669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CPU Thread Execution</a:t>
            </a:r>
          </a:p>
        </p:txBody>
      </p:sp>
      <p:sp>
        <p:nvSpPr>
          <p:cNvPr id="48" name="Rectangle 47"/>
          <p:cNvSpPr/>
          <p:nvPr/>
        </p:nvSpPr>
        <p:spPr>
          <a:xfrm>
            <a:off x="0" y="1027093"/>
            <a:ext cx="9144000" cy="89255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0" lvl="1" algn="ctr"/>
            <a:r>
              <a:rPr lang="en-US" sz="2600" b="1" dirty="0">
                <a:cs typeface="Gill Sans MT"/>
              </a:rPr>
              <a:t>We propose </a:t>
            </a:r>
            <a:r>
              <a:rPr lang="en-US" sz="2600" b="1" dirty="0" err="1">
                <a:solidFill>
                  <a:srgbClr val="0000FF"/>
                </a:solidFill>
                <a:cs typeface="Gill Sans MT"/>
              </a:rPr>
              <a:t>CoNDA</a:t>
            </a:r>
            <a:r>
              <a:rPr lang="en-US" sz="2600" b="1" dirty="0">
                <a:solidFill>
                  <a:srgbClr val="0000FF"/>
                </a:solidFill>
                <a:cs typeface="Gill Sans MT"/>
              </a:rPr>
              <a:t>,</a:t>
            </a:r>
            <a:r>
              <a:rPr lang="en-US" sz="2600" b="1" dirty="0">
                <a:cs typeface="Gill Sans MT"/>
              </a:rPr>
              <a:t> a mechanism that uses </a:t>
            </a:r>
            <a:r>
              <a:rPr lang="en-US" sz="2600" b="1" dirty="0">
                <a:solidFill>
                  <a:srgbClr val="0000FF"/>
                </a:solidFill>
                <a:cs typeface="Gill Sans MT"/>
              </a:rPr>
              <a:t>optimistic NDA execution</a:t>
            </a:r>
            <a:r>
              <a:rPr lang="en-US" sz="2600" b="1" dirty="0">
                <a:cs typeface="Gill Sans MT"/>
              </a:rPr>
              <a:t> to avoid </a:t>
            </a:r>
            <a:r>
              <a:rPr lang="en-US" sz="2600" b="1" dirty="0">
                <a:solidFill>
                  <a:schemeClr val="accent2"/>
                </a:solidFill>
                <a:cs typeface="Gill Sans MT"/>
              </a:rPr>
              <a:t>unnecessary coherence traffic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3352800" y="3909536"/>
            <a:ext cx="28194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100" b="1" dirty="0">
                <a:solidFill>
                  <a:schemeClr val="accent2"/>
                </a:solidFill>
              </a:rPr>
              <a:t>No </a:t>
            </a:r>
            <a:br>
              <a:rPr lang="en-US" sz="2100" b="1" dirty="0">
                <a:solidFill>
                  <a:schemeClr val="accent2"/>
                </a:solidFill>
              </a:rPr>
            </a:br>
            <a:r>
              <a:rPr lang="en-US" sz="2100" b="1" dirty="0">
                <a:solidFill>
                  <a:schemeClr val="accent2"/>
                </a:solidFill>
              </a:rPr>
              <a:t>Coherence Request</a:t>
            </a:r>
          </a:p>
        </p:txBody>
      </p:sp>
      <p:sp>
        <p:nvSpPr>
          <p:cNvPr id="35" name="Rectangle 34"/>
          <p:cNvSpPr/>
          <p:nvPr/>
        </p:nvSpPr>
        <p:spPr>
          <a:xfrm>
            <a:off x="-228600" y="5370493"/>
            <a:ext cx="9829800" cy="954107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square">
            <a:spAutoFit/>
          </a:bodyPr>
          <a:lstStyle/>
          <a:p>
            <a:pPr marL="0" lvl="1" algn="ctr"/>
            <a:r>
              <a:rPr lang="en-US" sz="2800" b="1" dirty="0" err="1">
                <a:solidFill>
                  <a:srgbClr val="FFFFFF"/>
                </a:solidFill>
              </a:rPr>
              <a:t>CoNDA</a:t>
            </a:r>
            <a:r>
              <a:rPr lang="en-US" sz="2800" b="1" dirty="0">
                <a:solidFill>
                  <a:srgbClr val="FFFFFF"/>
                </a:solidFill>
              </a:rPr>
              <a:t> comes within 10.4% and 4.4% of performance </a:t>
            </a:r>
            <a:br>
              <a:rPr lang="en-US" sz="2800" b="1" dirty="0">
                <a:solidFill>
                  <a:srgbClr val="FFFFFF"/>
                </a:solidFill>
              </a:rPr>
            </a:br>
            <a:r>
              <a:rPr lang="en-US" sz="2800" b="1" dirty="0">
                <a:solidFill>
                  <a:srgbClr val="FFFFFF"/>
                </a:solidFill>
              </a:rPr>
              <a:t>and energy of an ideal NDA coherence mechanism</a:t>
            </a:r>
          </a:p>
        </p:txBody>
      </p:sp>
    </p:spTree>
    <p:extLst>
      <p:ext uri="{BB962C8B-B14F-4D97-AF65-F5344CB8AC3E}">
        <p14:creationId xmlns:p14="http://schemas.microsoft.com/office/powerpoint/2010/main" val="41154019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0" y="228600"/>
            <a:ext cx="9144000" cy="2076450"/>
          </a:xfrm>
          <a:solidFill>
            <a:schemeClr val="tx2">
              <a:lumMod val="75000"/>
            </a:schemeClr>
          </a:solidFill>
        </p:spPr>
        <p:txBody>
          <a:bodyPr/>
          <a:lstStyle/>
          <a:p>
            <a:r>
              <a:rPr lang="en-US" sz="4000" dirty="0" err="1">
                <a:solidFill>
                  <a:srgbClr val="FFFFFF"/>
                </a:solidFill>
                <a:latin typeface=""/>
              </a:rPr>
              <a:t>CoNDA</a:t>
            </a:r>
            <a:r>
              <a:rPr lang="en-US" sz="4000" dirty="0">
                <a:solidFill>
                  <a:srgbClr val="FFFFFF"/>
                </a:solidFill>
                <a:latin typeface=""/>
              </a:rPr>
              <a:t>:</a:t>
            </a:r>
            <a:br>
              <a:rPr lang="en-US" sz="4000" dirty="0">
                <a:solidFill>
                  <a:srgbClr val="FFFFFF"/>
                </a:solidFill>
                <a:latin typeface=""/>
              </a:rPr>
            </a:br>
            <a:r>
              <a:rPr lang="en-US" sz="4000" dirty="0">
                <a:solidFill>
                  <a:srgbClr val="FFFFFF"/>
                </a:solidFill>
                <a:latin typeface=""/>
              </a:rPr>
              <a:t> Efficient Cache Coherence Support</a:t>
            </a:r>
            <a:br>
              <a:rPr lang="en-US" sz="4000" dirty="0">
                <a:solidFill>
                  <a:srgbClr val="FFFFFF"/>
                </a:solidFill>
                <a:latin typeface=""/>
              </a:rPr>
            </a:br>
            <a:r>
              <a:rPr lang="en-US" sz="4000" dirty="0">
                <a:solidFill>
                  <a:srgbClr val="FFFFFF"/>
                </a:solidFill>
                <a:latin typeface=""/>
              </a:rPr>
              <a:t>for Near-Data Accelerators</a:t>
            </a:r>
            <a:endParaRPr lang="en-US" sz="4000" dirty="0">
              <a:solidFill>
                <a:srgbClr val="FFFFFF"/>
              </a:solidFill>
            </a:endParaRPr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1371600" y="3156704"/>
            <a:ext cx="6400800" cy="685800"/>
          </a:xfrm>
        </p:spPr>
        <p:txBody>
          <a:bodyPr>
            <a:noAutofit/>
          </a:bodyPr>
          <a:lstStyle/>
          <a:p>
            <a:br>
              <a:rPr lang="en-US" sz="36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br>
              <a:rPr lang="en-US" sz="36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endParaRPr lang="en-US" sz="3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605141" y="2691824"/>
            <a:ext cx="4024259" cy="5847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200" b="1" dirty="0">
                <a:solidFill>
                  <a:srgbClr val="800000"/>
                </a:solidFill>
              </a:rPr>
              <a:t>Amirali Boroumand</a:t>
            </a:r>
          </a:p>
        </p:txBody>
      </p:sp>
      <p:sp>
        <p:nvSpPr>
          <p:cNvPr id="8" name="Rectangle 7"/>
          <p:cNvSpPr/>
          <p:nvPr/>
        </p:nvSpPr>
        <p:spPr>
          <a:xfrm>
            <a:off x="228600" y="3307140"/>
            <a:ext cx="8763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Saugata</a:t>
            </a:r>
            <a:r>
              <a:rPr lang="en-US" sz="2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400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Ghose</a:t>
            </a:r>
            <a:r>
              <a:rPr lang="en-US" sz="2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 </a:t>
            </a:r>
            <a:r>
              <a:rPr lang="tr-TR" sz="2400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Minesh</a:t>
            </a:r>
            <a:r>
              <a:rPr lang="tr-TR" sz="2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tr-TR" sz="2400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Patel</a:t>
            </a:r>
            <a:r>
              <a:rPr lang="tr-TR" sz="2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Hasan Hassan, </a:t>
            </a:r>
            <a:br>
              <a:rPr lang="tr-TR" sz="2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tr-TR" sz="2400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Brandon</a:t>
            </a:r>
            <a:r>
              <a:rPr lang="tr-TR" sz="2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Lucia, </a:t>
            </a:r>
            <a:r>
              <a:rPr lang="tr-TR" sz="2400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Rachata</a:t>
            </a:r>
            <a:r>
              <a:rPr lang="tr-TR" sz="2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tr-TR" sz="2400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Ausavarungnirun</a:t>
            </a:r>
            <a:r>
              <a:rPr lang="tr-TR" sz="2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tr-TR" sz="2400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Kevin</a:t>
            </a:r>
            <a:r>
              <a:rPr lang="tr-TR" sz="2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tr-TR" sz="2400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Hsieh</a:t>
            </a:r>
            <a:r>
              <a:rPr lang="tr-TR" sz="2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</a:t>
            </a:r>
            <a:br>
              <a:rPr lang="tr-TR" sz="2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hr-HR" sz="2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Nastaran Hajinazar, </a:t>
            </a:r>
            <a:r>
              <a:rPr lang="de-DE" sz="2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Krishna </a:t>
            </a:r>
            <a:r>
              <a:rPr lang="de-DE" sz="2400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Malladi</a:t>
            </a:r>
            <a:r>
              <a:rPr lang="de-DE" sz="2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de-DE" sz="2400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Hongzhong</a:t>
            </a:r>
            <a:r>
              <a:rPr lang="de-DE" sz="2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Zheng, Onur Mutlu</a:t>
            </a:r>
            <a:endParaRPr lang="tr-TR" sz="24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-1882588" y="3316941"/>
            <a:ext cx="18466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en-US" sz="28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2"/>
          <a:srcRect t="27272" b="29091"/>
          <a:stretch/>
        </p:blipFill>
        <p:spPr>
          <a:xfrm>
            <a:off x="6629400" y="5105400"/>
            <a:ext cx="1828800" cy="798022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3"/>
          <a:srcRect t="30096" b="30046"/>
          <a:stretch/>
        </p:blipFill>
        <p:spPr>
          <a:xfrm>
            <a:off x="6477000" y="6096000"/>
            <a:ext cx="2381250" cy="533400"/>
          </a:xfrm>
          <a:prstGeom prst="rect">
            <a:avLst/>
          </a:prstGeom>
        </p:spPr>
      </p:pic>
      <p:pic>
        <p:nvPicPr>
          <p:cNvPr id="16" name="Picture 15" descr="safari.png"/>
          <p:cNvPicPr>
            <a:picLocks noChangeAspect="1"/>
          </p:cNvPicPr>
          <p:nvPr/>
        </p:nvPicPr>
        <p:blipFill rotWithShape="1">
          <a:blip r:embed="rId4" cstate="print"/>
          <a:srcRect r="1519"/>
          <a:stretch/>
        </p:blipFill>
        <p:spPr>
          <a:xfrm>
            <a:off x="476188" y="5235800"/>
            <a:ext cx="1890388" cy="55540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15517" y="4971872"/>
            <a:ext cx="3112967" cy="112412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600" y="5943600"/>
            <a:ext cx="1524000" cy="7620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62400" y="5816600"/>
            <a:ext cx="1041400" cy="1041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5137564"/>
      </p:ext>
    </p:extLst>
  </p:cSld>
  <p:clrMapOvr>
    <a:masterClrMapping/>
  </p:clrMapOvr>
</p:sld>
</file>

<file path=ppt/theme/theme1.xml><?xml version="1.0" encoding="utf-8"?>
<a:theme xmlns:a="http://schemas.openxmlformats.org/drawingml/2006/main" name="sesha-theme">
  <a:themeElements>
    <a:clrScheme name="Custom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FDC600"/>
      </a:accent1>
      <a:accent2>
        <a:srgbClr val="C00000"/>
      </a:accent2>
      <a:accent3>
        <a:srgbClr val="0061FF"/>
      </a:accent3>
      <a:accent4>
        <a:srgbClr val="3C3C3C"/>
      </a:accent4>
      <a:accent5>
        <a:srgbClr val="00B3B3"/>
      </a:accent5>
      <a:accent6>
        <a:srgbClr val="777777"/>
      </a:accent6>
      <a:hlink>
        <a:srgbClr val="0000FF"/>
      </a:hlink>
      <a:folHlink>
        <a:srgbClr val="800080"/>
      </a:folHlink>
    </a:clrScheme>
    <a:fontScheme name="Urban Pop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sz="3200" b="1" dirty="0" smtClean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5400">
          <a:solidFill>
            <a:schemeClr val="tx1">
              <a:lumMod val="75000"/>
              <a:lumOff val="25000"/>
            </a:schemeClr>
          </a:solidFill>
          <a:headEnd type="none" w="med" len="med"/>
          <a:tailEnd type="none" w="med" len="med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 algn="ctr">
          <a:defRPr sz="2800" b="1" dirty="0" smtClean="0">
            <a:solidFill>
              <a:schemeClr val="tx1">
                <a:lumMod val="75000"/>
                <a:lumOff val="25000"/>
              </a:schemeClr>
            </a:solidFill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sesha-theme</Template>
  <TotalTime>191032</TotalTime>
  <Words>830</Words>
  <Application>Microsoft Macintosh PowerPoint</Application>
  <PresentationFormat>On-screen Show (4:3)</PresentationFormat>
  <Paragraphs>205</Paragraphs>
  <Slides>8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5" baseType="lpstr">
      <vt:lpstr>Gill Sans MT</vt:lpstr>
      <vt:lpstr>Arial Black</vt:lpstr>
      <vt:lpstr>Mangal</vt:lpstr>
      <vt:lpstr>Calibri</vt:lpstr>
      <vt:lpstr>Arial</vt:lpstr>
      <vt:lpstr>Times New Roman</vt:lpstr>
      <vt:lpstr>sesha-theme</vt:lpstr>
      <vt:lpstr>CoNDA:  Efficient Cache Coherence Support for Near-Data Accelerators</vt:lpstr>
      <vt:lpstr>Specialized Accelerators</vt:lpstr>
      <vt:lpstr>Coherence For NDAs</vt:lpstr>
      <vt:lpstr>Existing Coherence Mechanisms</vt:lpstr>
      <vt:lpstr>An Optimistic Approach</vt:lpstr>
      <vt:lpstr>CoNDA</vt:lpstr>
      <vt:lpstr>CoNDA</vt:lpstr>
      <vt:lpstr>CoNDA:  Efficient Cache Coherence Support for Near-Data Accelerators</vt:lpstr>
    </vt:vector>
  </TitlesOfParts>
  <Manager/>
  <Company>Carnegie Mellon University</Company>
  <LinksUpToDate>false</LinksUpToDate>
  <SharedDoc>false</SharedDoc>
  <HyperlinkBase/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Amirali Boroumand</dc:creator>
  <cp:keywords/>
  <dc:description/>
  <cp:lastModifiedBy>Onur Mutlu</cp:lastModifiedBy>
  <cp:revision>4479</cp:revision>
  <dcterms:created xsi:type="dcterms:W3CDTF">2015-08-16T21:47:06Z</dcterms:created>
  <dcterms:modified xsi:type="dcterms:W3CDTF">2019-06-23T11:48:07Z</dcterms:modified>
  <cp:category/>
</cp:coreProperties>
</file>