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3.xml" ContentType="application/vnd.openxmlformats-officedocument.presentationml.tags+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7.xml" ContentType="application/vnd.openxmlformats-officedocument.presentationml.tags+xml"/>
  <Override PartName="/ppt/notesSlides/notesSlide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3.xml" ContentType="application/vnd.openxmlformats-officedocument.presentationml.tags+xml"/>
  <Override PartName="/ppt/notesSlides/notesSlide15.xml" ContentType="application/vnd.openxmlformats-officedocument.presentationml.notesSlide+xml"/>
  <Override PartName="/ppt/tags/tag14.xml" ContentType="application/vnd.openxmlformats-officedocument.presentationml.tags+xml"/>
  <Override PartName="/ppt/notesSlides/notesSlide16.xml" ContentType="application/vnd.openxmlformats-officedocument.presentationml.notesSlide+xml"/>
  <Override PartName="/ppt/tags/tag15.xml" ContentType="application/vnd.openxmlformats-officedocument.presentationml.tags+xml"/>
  <Override PartName="/ppt/notesSlides/notesSlide17.xml" ContentType="application/vnd.openxmlformats-officedocument.presentationml.notesSlide+xml"/>
  <Override PartName="/ppt/tags/tag16.xml" ContentType="application/vnd.openxmlformats-officedocument.presentationml.tags+xml"/>
  <Override PartName="/ppt/notesSlides/notesSlide18.xml" ContentType="application/vnd.openxmlformats-officedocument.presentationml.notesSlide+xml"/>
  <Override PartName="/ppt/tags/tag17.xml" ContentType="application/vnd.openxmlformats-officedocument.presentationml.tags+xml"/>
  <Override PartName="/ppt/notesSlides/notesSlide19.xml" ContentType="application/vnd.openxmlformats-officedocument.presentationml.notesSlide+xml"/>
  <Override PartName="/ppt/tags/tag18.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19.xml" ContentType="application/vnd.openxmlformats-officedocument.presentationml.tags+xml"/>
  <Override PartName="/ppt/notesSlides/notesSlide31.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6"/>
  </p:notesMasterIdLst>
  <p:sldIdLst>
    <p:sldId id="256" r:id="rId2"/>
    <p:sldId id="799" r:id="rId3"/>
    <p:sldId id="804" r:id="rId4"/>
    <p:sldId id="817" r:id="rId5"/>
    <p:sldId id="806" r:id="rId6"/>
    <p:sldId id="827" r:id="rId7"/>
    <p:sldId id="820" r:id="rId8"/>
    <p:sldId id="830" r:id="rId9"/>
    <p:sldId id="832" r:id="rId10"/>
    <p:sldId id="783" r:id="rId11"/>
    <p:sldId id="848" r:id="rId12"/>
    <p:sldId id="784" r:id="rId13"/>
    <p:sldId id="849" r:id="rId14"/>
    <p:sldId id="821" r:id="rId15"/>
    <p:sldId id="786" r:id="rId16"/>
    <p:sldId id="824" r:id="rId17"/>
    <p:sldId id="788" r:id="rId18"/>
    <p:sldId id="851" r:id="rId19"/>
    <p:sldId id="790" r:id="rId20"/>
    <p:sldId id="792" r:id="rId21"/>
    <p:sldId id="797" r:id="rId22"/>
    <p:sldId id="854" r:id="rId23"/>
    <p:sldId id="852" r:id="rId24"/>
    <p:sldId id="853" r:id="rId25"/>
    <p:sldId id="814" r:id="rId26"/>
    <p:sldId id="816" r:id="rId27"/>
    <p:sldId id="802" r:id="rId28"/>
    <p:sldId id="834" r:id="rId29"/>
    <p:sldId id="845" r:id="rId30"/>
    <p:sldId id="846" r:id="rId31"/>
    <p:sldId id="855" r:id="rId32"/>
    <p:sldId id="847" r:id="rId33"/>
    <p:sldId id="813" r:id="rId34"/>
    <p:sldId id="826" r:id="rId35"/>
    <p:sldId id="825" r:id="rId36"/>
    <p:sldId id="796" r:id="rId37"/>
    <p:sldId id="837" r:id="rId38"/>
    <p:sldId id="838" r:id="rId39"/>
    <p:sldId id="839" r:id="rId40"/>
    <p:sldId id="840" r:id="rId41"/>
    <p:sldId id="841" r:id="rId42"/>
    <p:sldId id="842" r:id="rId43"/>
    <p:sldId id="843" r:id="rId44"/>
    <p:sldId id="844"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832F3114-4B50-3940-B445-32F2ABADEE21}">
          <p14:sldIdLst>
            <p14:sldId id="256"/>
            <p14:sldId id="799"/>
            <p14:sldId id="804"/>
            <p14:sldId id="817"/>
          </p14:sldIdLst>
        </p14:section>
        <p14:section name="Motivation GPU Utilization -&gt; PIM" id="{31652CB4-A41E-7D48-9609-5AC6C943F70A}">
          <p14:sldIdLst>
            <p14:sldId id="806"/>
            <p14:sldId id="827"/>
            <p14:sldId id="820"/>
            <p14:sldId id="830"/>
            <p14:sldId id="832"/>
            <p14:sldId id="783"/>
            <p14:sldId id="848"/>
            <p14:sldId id="784"/>
          </p14:sldIdLst>
        </p14:section>
        <p14:section name="Motivation Capacity -&gt; CXL" id="{C5E267C3-7E31-0045-B491-038CA99D2629}">
          <p14:sldIdLst>
            <p14:sldId id="849"/>
            <p14:sldId id="821"/>
          </p14:sldIdLst>
        </p14:section>
        <p14:section name="CENT Architecture" id="{270F8CDC-7ADB-4943-99CF-C9C5B9965B7E}">
          <p14:sldIdLst>
            <p14:sldId id="786"/>
            <p14:sldId id="824"/>
            <p14:sldId id="788"/>
          </p14:sldIdLst>
        </p14:section>
        <p14:section name="CXL Communication Primative" id="{33E6B584-4096-1A43-B613-9AB4D538B864}">
          <p14:sldIdLst>
            <p14:sldId id="851"/>
            <p14:sldId id="790"/>
          </p14:sldIdLst>
        </p14:section>
        <p14:section name="Evaluation" id="{2EB1262C-6B3C-DD41-A3B2-7CB09056FE7A}">
          <p14:sldIdLst>
            <p14:sldId id="792"/>
            <p14:sldId id="797"/>
            <p14:sldId id="854"/>
            <p14:sldId id="852"/>
            <p14:sldId id="853"/>
            <p14:sldId id="814"/>
            <p14:sldId id="816"/>
            <p14:sldId id="802"/>
            <p14:sldId id="834"/>
            <p14:sldId id="845"/>
          </p14:sldIdLst>
        </p14:section>
        <p14:section name="Appendix" id="{3010C782-5051-D94D-A3DC-6FAC508D9F91}">
          <p14:sldIdLst>
            <p14:sldId id="846"/>
            <p14:sldId id="855"/>
            <p14:sldId id="847"/>
            <p14:sldId id="813"/>
            <p14:sldId id="826"/>
            <p14:sldId id="825"/>
            <p14:sldId id="796"/>
            <p14:sldId id="837"/>
            <p14:sldId id="838"/>
            <p14:sldId id="839"/>
            <p14:sldId id="840"/>
            <p14:sldId id="841"/>
            <p14:sldId id="842"/>
            <p14:sldId id="843"/>
            <p14:sldId id="84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13"/>
    <p:restoredTop sz="77676"/>
  </p:normalViewPr>
  <p:slideViewPr>
    <p:cSldViewPr snapToGrid="0">
      <p:cViewPr varScale="1">
        <p:scale>
          <a:sx n="94" d="100"/>
          <a:sy n="94" d="100"/>
        </p:scale>
        <p:origin x="90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file:////Users/guyufeng/UMich/CENT/CENT%20Data%20Shee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guyufeng/UMich/CENT/CENT%20Data%20Sheet.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guyufeng/UMich/CENT/Figure/GPU_motivation.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sers/guyufeng/UMich/CENT/Figure/GPU_motivation.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Users/guyufeng/UMich/CENT/CENT_Figure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Users/guyufeng/UMich/CENT/CENT_Figures.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Users/guyufeng/UMich/CENT/Figure/GPU_motivation.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Users/guyufeng/UMich/CENT/Figure/GPU_motivation.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Users/guyufeng/UMich/CENT/Figure/GPU_motivation.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Users/guyufeng/UMich/CENT/Figure/GPU_motivation.xlsx" TargetMode="External"/><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'Cost Model'!$H$84</c:f>
              <c:strCache>
                <c:ptCount val="1"/>
                <c:pt idx="0">
                  <c:v>1M Output Token Cost ($)</c:v>
                </c:pt>
              </c:strCache>
            </c:strRef>
          </c:tx>
          <c:spPr>
            <a:solidFill>
              <a:schemeClr val="accent1"/>
            </a:solidFill>
            <a:ln>
              <a:solidFill>
                <a:schemeClr val="tx1"/>
              </a:solidFill>
            </a:ln>
            <a:effectLst/>
          </c:spPr>
          <c:invertIfNegative val="0"/>
          <c:cat>
            <c:multiLvlStrRef>
              <c:f>'Cost Model'!$I$82:$K$83</c:f>
              <c:multiLvlStrCache>
                <c:ptCount val="3"/>
                <c:lvl>
                  <c:pt idx="0">
                    <c:v>GPT 4o</c:v>
                  </c:pt>
                  <c:pt idx="1">
                    <c:v>GPT 4o</c:v>
                  </c:pt>
                  <c:pt idx="2">
                    <c:v>OpenAI o1 Pro</c:v>
                  </c:pt>
                </c:lvl>
                <c:lvl>
                  <c:pt idx="0">
                    <c:v>Text</c:v>
                  </c:pt>
                  <c:pt idx="1">
                    <c:v>Audio</c:v>
                  </c:pt>
                  <c:pt idx="2">
                    <c:v>Reasoning</c:v>
                  </c:pt>
                </c:lvl>
              </c:multiLvlStrCache>
            </c:multiLvlStrRef>
          </c:cat>
          <c:val>
            <c:numRef>
              <c:f>'Cost Model'!$I$84:$K$84</c:f>
              <c:numCache>
                <c:formatCode>General</c:formatCode>
                <c:ptCount val="3"/>
                <c:pt idx="0">
                  <c:v>20</c:v>
                </c:pt>
                <c:pt idx="1">
                  <c:v>80</c:v>
                </c:pt>
                <c:pt idx="2">
                  <c:v>600</c:v>
                </c:pt>
              </c:numCache>
            </c:numRef>
          </c:val>
          <c:extLst>
            <c:ext xmlns:c16="http://schemas.microsoft.com/office/drawing/2014/chart" uri="{C3380CC4-5D6E-409C-BE32-E72D297353CC}">
              <c16:uniqueId val="{00000000-D2EF-544E-B68D-56E579485870}"/>
            </c:ext>
          </c:extLst>
        </c:ser>
        <c:dLbls>
          <c:showLegendKey val="0"/>
          <c:showVal val="0"/>
          <c:showCatName val="0"/>
          <c:showSerName val="0"/>
          <c:showPercent val="0"/>
          <c:showBubbleSize val="0"/>
        </c:dLbls>
        <c:gapWidth val="219"/>
        <c:overlap val="-27"/>
        <c:axId val="686880928"/>
        <c:axId val="686882640"/>
      </c:barChart>
      <c:catAx>
        <c:axId val="68688092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686882640"/>
        <c:crosses val="autoZero"/>
        <c:auto val="1"/>
        <c:lblAlgn val="ctr"/>
        <c:lblOffset val="100"/>
        <c:noMultiLvlLbl val="0"/>
      </c:catAx>
      <c:valAx>
        <c:axId val="686882640"/>
        <c:scaling>
          <c:logBase val="10"/>
          <c:orientation val="minMax"/>
          <c:max val="10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cross"/>
        <c:minorTickMark val="in"/>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686880928"/>
        <c:crosses val="autoZero"/>
        <c:crossBetween val="between"/>
        <c:majorUnit val="1000"/>
        <c:minorUnit val="100"/>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0660775696313012"/>
          <c:y val="4.9174851621837296E-2"/>
        </c:manualLayout>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solidFill>
              <a:latin typeface="Calibri" panose="020F0502020204030204" pitchFamily="34" charset="0"/>
              <a:ea typeface="+mn-ea"/>
              <a:cs typeface="Calibri" panose="020F0502020204030204" pitchFamily="34" charset="0"/>
            </a:defRPr>
          </a:pPr>
          <a:endParaRPr lang="en-US"/>
        </a:p>
      </c:txPr>
    </c:title>
    <c:autoTitleDeleted val="0"/>
    <c:plotArea>
      <c:layout/>
      <c:barChart>
        <c:barDir val="bar"/>
        <c:grouping val="clustered"/>
        <c:varyColors val="0"/>
        <c:ser>
          <c:idx val="0"/>
          <c:order val="0"/>
          <c:tx>
            <c:strRef>
              <c:f>'Cost Model'!$I$64</c:f>
              <c:strCache>
                <c:ptCount val="1"/>
                <c:pt idx="0">
                  <c:v>GPU Utilization</c:v>
                </c:pt>
              </c:strCache>
            </c:strRef>
          </c:tx>
          <c:spPr>
            <a:solidFill>
              <a:schemeClr val="accent2"/>
            </a:solidFill>
            <a:ln>
              <a:solidFill>
                <a:schemeClr val="tx1"/>
              </a:solidFill>
            </a:ln>
            <a:effectLst/>
          </c:spPr>
          <c:invertIfNegative val="0"/>
          <c:cat>
            <c:strRef>
              <c:f>'Cost Model'!$H$65:$H$67</c:f>
              <c:strCache>
                <c:ptCount val="3"/>
                <c:pt idx="0">
                  <c:v>ResNet-152</c:v>
                </c:pt>
                <c:pt idx="1">
                  <c:v>BERT</c:v>
                </c:pt>
                <c:pt idx="2">
                  <c:v>Llama2-70B</c:v>
                </c:pt>
              </c:strCache>
            </c:strRef>
          </c:cat>
          <c:val>
            <c:numRef>
              <c:f>'Cost Model'!$I$65:$I$67</c:f>
              <c:numCache>
                <c:formatCode>0%</c:formatCode>
                <c:ptCount val="3"/>
                <c:pt idx="0">
                  <c:v>0.8</c:v>
                </c:pt>
                <c:pt idx="1">
                  <c:v>0.43</c:v>
                </c:pt>
                <c:pt idx="2">
                  <c:v>0.21</c:v>
                </c:pt>
              </c:numCache>
            </c:numRef>
          </c:val>
          <c:extLst>
            <c:ext xmlns:c16="http://schemas.microsoft.com/office/drawing/2014/chart" uri="{C3380CC4-5D6E-409C-BE32-E72D297353CC}">
              <c16:uniqueId val="{00000000-59C1-CC4D-9C13-2E017D687842}"/>
            </c:ext>
          </c:extLst>
        </c:ser>
        <c:dLbls>
          <c:showLegendKey val="0"/>
          <c:showVal val="0"/>
          <c:showCatName val="0"/>
          <c:showSerName val="0"/>
          <c:showPercent val="0"/>
          <c:showBubbleSize val="0"/>
        </c:dLbls>
        <c:gapWidth val="182"/>
        <c:axId val="546430912"/>
        <c:axId val="546437488"/>
      </c:barChart>
      <c:catAx>
        <c:axId val="546430912"/>
        <c:scaling>
          <c:orientation val="minMax"/>
        </c:scaling>
        <c:delete val="0"/>
        <c:axPos val="l"/>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crossAx val="546437488"/>
        <c:crosses val="autoZero"/>
        <c:auto val="1"/>
        <c:lblAlgn val="ctr"/>
        <c:lblOffset val="100"/>
        <c:noMultiLvlLbl val="0"/>
      </c:catAx>
      <c:valAx>
        <c:axId val="546437488"/>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crossAx val="546430912"/>
        <c:crosses val="autoZero"/>
        <c:crossBetween val="between"/>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ASPLOS!$M$44</c:f>
              <c:strCache>
                <c:ptCount val="1"/>
                <c:pt idx="0">
                  <c:v>Model Weight (GB)</c:v>
                </c:pt>
              </c:strCache>
            </c:strRef>
          </c:tx>
          <c:spPr>
            <a:solidFill>
              <a:schemeClr val="accent4"/>
            </a:solidFill>
            <a:ln>
              <a:solidFill>
                <a:schemeClr val="tx1"/>
              </a:solidFill>
            </a:ln>
            <a:effectLst/>
          </c:spPr>
          <c:invertIfNegative val="0"/>
          <c:cat>
            <c:numRef>
              <c:f>ASPLOS!$L$45:$L$50</c:f>
              <c:numCache>
                <c:formatCode>General</c:formatCode>
                <c:ptCount val="6"/>
                <c:pt idx="0">
                  <c:v>8</c:v>
                </c:pt>
                <c:pt idx="1">
                  <c:v>16</c:v>
                </c:pt>
                <c:pt idx="2">
                  <c:v>32</c:v>
                </c:pt>
                <c:pt idx="3">
                  <c:v>64</c:v>
                </c:pt>
                <c:pt idx="4">
                  <c:v>128</c:v>
                </c:pt>
                <c:pt idx="5">
                  <c:v>256</c:v>
                </c:pt>
              </c:numCache>
            </c:numRef>
          </c:cat>
          <c:val>
            <c:numRef>
              <c:f>ASPLOS!$M$45:$M$50</c:f>
              <c:numCache>
                <c:formatCode>General</c:formatCode>
                <c:ptCount val="6"/>
                <c:pt idx="0">
                  <c:v>140</c:v>
                </c:pt>
                <c:pt idx="1">
                  <c:v>140</c:v>
                </c:pt>
                <c:pt idx="2">
                  <c:v>140</c:v>
                </c:pt>
                <c:pt idx="3">
                  <c:v>140</c:v>
                </c:pt>
                <c:pt idx="4">
                  <c:v>140</c:v>
                </c:pt>
                <c:pt idx="5">
                  <c:v>140</c:v>
                </c:pt>
              </c:numCache>
            </c:numRef>
          </c:val>
          <c:extLst>
            <c:ext xmlns:c16="http://schemas.microsoft.com/office/drawing/2014/chart" uri="{C3380CC4-5D6E-409C-BE32-E72D297353CC}">
              <c16:uniqueId val="{00000000-C6BA-914A-AEA1-4A67EB964FA5}"/>
            </c:ext>
          </c:extLst>
        </c:ser>
        <c:ser>
          <c:idx val="1"/>
          <c:order val="1"/>
          <c:tx>
            <c:strRef>
              <c:f>ASPLOS!$N$44</c:f>
              <c:strCache>
                <c:ptCount val="1"/>
                <c:pt idx="0">
                  <c:v>KV Cache (GB)</c:v>
                </c:pt>
              </c:strCache>
            </c:strRef>
          </c:tx>
          <c:spPr>
            <a:solidFill>
              <a:schemeClr val="accent2"/>
            </a:solidFill>
            <a:ln>
              <a:solidFill>
                <a:schemeClr val="tx1"/>
              </a:solidFill>
            </a:ln>
            <a:effectLst/>
          </c:spPr>
          <c:invertIfNegative val="0"/>
          <c:cat>
            <c:numRef>
              <c:f>ASPLOS!$L$45:$L$50</c:f>
              <c:numCache>
                <c:formatCode>General</c:formatCode>
                <c:ptCount val="6"/>
                <c:pt idx="0">
                  <c:v>8</c:v>
                </c:pt>
                <c:pt idx="1">
                  <c:v>16</c:v>
                </c:pt>
                <c:pt idx="2">
                  <c:v>32</c:v>
                </c:pt>
                <c:pt idx="3">
                  <c:v>64</c:v>
                </c:pt>
                <c:pt idx="4">
                  <c:v>128</c:v>
                </c:pt>
                <c:pt idx="5">
                  <c:v>256</c:v>
                </c:pt>
              </c:numCache>
            </c:numRef>
          </c:cat>
          <c:val>
            <c:numRef>
              <c:f>ASPLOS!$N$45:$N$50</c:f>
              <c:numCache>
                <c:formatCode>General</c:formatCode>
                <c:ptCount val="6"/>
                <c:pt idx="0">
                  <c:v>7.6809691999999927</c:v>
                </c:pt>
                <c:pt idx="1">
                  <c:v>27.857055599999995</c:v>
                </c:pt>
                <c:pt idx="2">
                  <c:v>68.209228499999995</c:v>
                </c:pt>
                <c:pt idx="3">
                  <c:v>148.91357420000003</c:v>
                </c:pt>
                <c:pt idx="4">
                  <c:v>310.32226559999998</c:v>
                </c:pt>
                <c:pt idx="5">
                  <c:v>633.13964839999994</c:v>
                </c:pt>
              </c:numCache>
            </c:numRef>
          </c:val>
          <c:extLst>
            <c:ext xmlns:c16="http://schemas.microsoft.com/office/drawing/2014/chart" uri="{C3380CC4-5D6E-409C-BE32-E72D297353CC}">
              <c16:uniqueId val="{00000001-C6BA-914A-AEA1-4A67EB964FA5}"/>
            </c:ext>
          </c:extLst>
        </c:ser>
        <c:dLbls>
          <c:showLegendKey val="0"/>
          <c:showVal val="0"/>
          <c:showCatName val="0"/>
          <c:showSerName val="0"/>
          <c:showPercent val="0"/>
          <c:showBubbleSize val="0"/>
        </c:dLbls>
        <c:gapWidth val="150"/>
        <c:overlap val="100"/>
        <c:axId val="974332400"/>
        <c:axId val="974334112"/>
      </c:barChart>
      <c:catAx>
        <c:axId val="974332400"/>
        <c:scaling>
          <c:orientation val="minMax"/>
        </c:scaling>
        <c:delete val="0"/>
        <c:axPos val="b"/>
        <c:title>
          <c:tx>
            <c:rich>
              <a:bodyPr rot="0" spcFirstLastPara="1" vertOverflow="ellipsis" vert="horz" wrap="square" anchor="ctr" anchorCtr="1"/>
              <a:lstStyle/>
              <a:p>
                <a:pPr>
                  <a:defRPr sz="2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US"/>
                  <a:t>Batch Size</a:t>
                </a:r>
              </a:p>
            </c:rich>
          </c:tx>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974334112"/>
        <c:crosses val="autoZero"/>
        <c:auto val="1"/>
        <c:lblAlgn val="ctr"/>
        <c:lblOffset val="100"/>
        <c:noMultiLvlLbl val="0"/>
      </c:catAx>
      <c:valAx>
        <c:axId val="974334112"/>
        <c:scaling>
          <c:orientation val="minMax"/>
          <c:max val="8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US"/>
                  <a:t>Memory Requirement (GB)</a:t>
                </a:r>
              </a:p>
            </c:rich>
          </c:tx>
          <c:layout>
            <c:manualLayout>
              <c:xMode val="edge"/>
              <c:yMode val="edge"/>
              <c:x val="0"/>
              <c:y val="0.10222209304870931"/>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title>
        <c:numFmt formatCode="General" sourceLinked="1"/>
        <c:majorTickMark val="cross"/>
        <c:minorTickMark val="in"/>
        <c:tickLblPos val="nextTo"/>
        <c:spPr>
          <a:noFill/>
          <a:ln>
            <a:solidFill>
              <a:schemeClr val="tx1"/>
            </a:solidFill>
          </a:ln>
          <a:effectLst/>
        </c:spPr>
        <c:txPr>
          <a:bodyPr rot="-60000000" spcFirstLastPara="1" vertOverflow="ellipsis" vert="horz" wrap="square" anchor="ctr" anchorCtr="1"/>
          <a:lstStyle/>
          <a:p>
            <a:pPr>
              <a:defRPr sz="2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974332400"/>
        <c:crosses val="autoZero"/>
        <c:crossBetween val="between"/>
        <c:majorUnit val="320"/>
        <c:minorUnit val="80"/>
      </c:valAx>
      <c:spPr>
        <a:noFill/>
        <a:ln>
          <a:solidFill>
            <a:schemeClr val="tx1"/>
          </a:solidFill>
        </a:ln>
        <a:effectLst/>
      </c:spPr>
    </c:plotArea>
    <c:legend>
      <c:legendPos val="t"/>
      <c:layout>
        <c:manualLayout>
          <c:xMode val="edge"/>
          <c:yMode val="edge"/>
          <c:x val="0.22178248143439569"/>
          <c:y val="3.1613582177930429E-2"/>
          <c:w val="0.71604043365657399"/>
          <c:h val="0.10628848341077919"/>
        </c:manualLayout>
      </c:layout>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800">
          <a:solidFill>
            <a:schemeClr val="tx1"/>
          </a:solidFill>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ASPLOS!$M$44</c:f>
              <c:strCache>
                <c:ptCount val="1"/>
                <c:pt idx="0">
                  <c:v>Model Weight (GB)</c:v>
                </c:pt>
              </c:strCache>
            </c:strRef>
          </c:tx>
          <c:spPr>
            <a:solidFill>
              <a:schemeClr val="accent4"/>
            </a:solidFill>
            <a:ln>
              <a:solidFill>
                <a:schemeClr val="tx1"/>
              </a:solidFill>
            </a:ln>
            <a:effectLst/>
          </c:spPr>
          <c:invertIfNegative val="0"/>
          <c:cat>
            <c:multiLvlStrRef>
              <c:f>ASPLOS!$K$45:$L$55</c:f>
              <c:multiLvlStrCache>
                <c:ptCount val="11"/>
                <c:lvl>
                  <c:pt idx="0">
                    <c:v>8</c:v>
                  </c:pt>
                  <c:pt idx="1">
                    <c:v>16</c:v>
                  </c:pt>
                  <c:pt idx="2">
                    <c:v>32</c:v>
                  </c:pt>
                  <c:pt idx="3">
                    <c:v>64</c:v>
                  </c:pt>
                  <c:pt idx="4">
                    <c:v>128</c:v>
                  </c:pt>
                  <c:pt idx="5">
                    <c:v>256</c:v>
                  </c:pt>
                  <c:pt idx="6">
                    <c:v>8</c:v>
                  </c:pt>
                  <c:pt idx="7">
                    <c:v>16</c:v>
                  </c:pt>
                  <c:pt idx="8">
                    <c:v>32</c:v>
                  </c:pt>
                  <c:pt idx="9">
                    <c:v>64</c:v>
                  </c:pt>
                  <c:pt idx="10">
                    <c:v>128</c:v>
                  </c:pt>
                </c:lvl>
                <c:lvl>
                  <c:pt idx="0">
                    <c:v>4K Context</c:v>
                  </c:pt>
                  <c:pt idx="6">
                    <c:v>32K Context</c:v>
                  </c:pt>
                </c:lvl>
              </c:multiLvlStrCache>
            </c:multiLvlStrRef>
          </c:cat>
          <c:val>
            <c:numRef>
              <c:f>ASPLOS!$M$45:$M$55</c:f>
              <c:numCache>
                <c:formatCode>General</c:formatCode>
                <c:ptCount val="11"/>
                <c:pt idx="0">
                  <c:v>140</c:v>
                </c:pt>
                <c:pt idx="1">
                  <c:v>140</c:v>
                </c:pt>
                <c:pt idx="2">
                  <c:v>140</c:v>
                </c:pt>
                <c:pt idx="3">
                  <c:v>140</c:v>
                </c:pt>
                <c:pt idx="4">
                  <c:v>140</c:v>
                </c:pt>
                <c:pt idx="5">
                  <c:v>140</c:v>
                </c:pt>
                <c:pt idx="6">
                  <c:v>140</c:v>
                </c:pt>
                <c:pt idx="7">
                  <c:v>140</c:v>
                </c:pt>
                <c:pt idx="8">
                  <c:v>140</c:v>
                </c:pt>
                <c:pt idx="9">
                  <c:v>140</c:v>
                </c:pt>
                <c:pt idx="10">
                  <c:v>140</c:v>
                </c:pt>
              </c:numCache>
            </c:numRef>
          </c:val>
          <c:extLst>
            <c:ext xmlns:c16="http://schemas.microsoft.com/office/drawing/2014/chart" uri="{C3380CC4-5D6E-409C-BE32-E72D297353CC}">
              <c16:uniqueId val="{00000000-E713-4543-B6B9-207981E79EC0}"/>
            </c:ext>
          </c:extLst>
        </c:ser>
        <c:ser>
          <c:idx val="1"/>
          <c:order val="1"/>
          <c:tx>
            <c:strRef>
              <c:f>ASPLOS!$N$44</c:f>
              <c:strCache>
                <c:ptCount val="1"/>
                <c:pt idx="0">
                  <c:v>KV Cache (GB)</c:v>
                </c:pt>
              </c:strCache>
            </c:strRef>
          </c:tx>
          <c:spPr>
            <a:solidFill>
              <a:schemeClr val="accent2"/>
            </a:solidFill>
            <a:ln>
              <a:solidFill>
                <a:schemeClr val="tx1"/>
              </a:solidFill>
            </a:ln>
            <a:effectLst/>
          </c:spPr>
          <c:invertIfNegative val="0"/>
          <c:cat>
            <c:multiLvlStrRef>
              <c:f>ASPLOS!$K$45:$L$55</c:f>
              <c:multiLvlStrCache>
                <c:ptCount val="11"/>
                <c:lvl>
                  <c:pt idx="0">
                    <c:v>8</c:v>
                  </c:pt>
                  <c:pt idx="1">
                    <c:v>16</c:v>
                  </c:pt>
                  <c:pt idx="2">
                    <c:v>32</c:v>
                  </c:pt>
                  <c:pt idx="3">
                    <c:v>64</c:v>
                  </c:pt>
                  <c:pt idx="4">
                    <c:v>128</c:v>
                  </c:pt>
                  <c:pt idx="5">
                    <c:v>256</c:v>
                  </c:pt>
                  <c:pt idx="6">
                    <c:v>8</c:v>
                  </c:pt>
                  <c:pt idx="7">
                    <c:v>16</c:v>
                  </c:pt>
                  <c:pt idx="8">
                    <c:v>32</c:v>
                  </c:pt>
                  <c:pt idx="9">
                    <c:v>64</c:v>
                  </c:pt>
                  <c:pt idx="10">
                    <c:v>128</c:v>
                  </c:pt>
                </c:lvl>
                <c:lvl>
                  <c:pt idx="0">
                    <c:v>4K Context</c:v>
                  </c:pt>
                  <c:pt idx="6">
                    <c:v>32K Context</c:v>
                  </c:pt>
                </c:lvl>
              </c:multiLvlStrCache>
            </c:multiLvlStrRef>
          </c:cat>
          <c:val>
            <c:numRef>
              <c:f>ASPLOS!$N$45:$N$55</c:f>
              <c:numCache>
                <c:formatCode>General</c:formatCode>
                <c:ptCount val="11"/>
                <c:pt idx="0">
                  <c:v>7.6809691999999927</c:v>
                </c:pt>
                <c:pt idx="1">
                  <c:v>27.857055599999995</c:v>
                </c:pt>
                <c:pt idx="2">
                  <c:v>68.209228499999995</c:v>
                </c:pt>
                <c:pt idx="3">
                  <c:v>148.91357420000003</c:v>
                </c:pt>
                <c:pt idx="4">
                  <c:v>310.32226559999998</c:v>
                </c:pt>
                <c:pt idx="5">
                  <c:v>633.13964839999994</c:v>
                </c:pt>
                <c:pt idx="6">
                  <c:v>147.68096919999999</c:v>
                </c:pt>
                <c:pt idx="7">
                  <c:v>307.85705560000002</c:v>
                </c:pt>
                <c:pt idx="8">
                  <c:v>628.20922840000003</c:v>
                </c:pt>
                <c:pt idx="9">
                  <c:v>1268.9135739999999</c:v>
                </c:pt>
                <c:pt idx="10">
                  <c:v>2550.3222649999998</c:v>
                </c:pt>
              </c:numCache>
            </c:numRef>
          </c:val>
          <c:extLst>
            <c:ext xmlns:c16="http://schemas.microsoft.com/office/drawing/2014/chart" uri="{C3380CC4-5D6E-409C-BE32-E72D297353CC}">
              <c16:uniqueId val="{00000001-E713-4543-B6B9-207981E79EC0}"/>
            </c:ext>
          </c:extLst>
        </c:ser>
        <c:dLbls>
          <c:showLegendKey val="0"/>
          <c:showVal val="0"/>
          <c:showCatName val="0"/>
          <c:showSerName val="0"/>
          <c:showPercent val="0"/>
          <c:showBubbleSize val="0"/>
        </c:dLbls>
        <c:gapWidth val="150"/>
        <c:overlap val="100"/>
        <c:axId val="974332400"/>
        <c:axId val="974334112"/>
      </c:barChart>
      <c:catAx>
        <c:axId val="974332400"/>
        <c:scaling>
          <c:orientation val="minMax"/>
        </c:scaling>
        <c:delete val="0"/>
        <c:axPos val="b"/>
        <c:title>
          <c:tx>
            <c:rich>
              <a:bodyPr rot="0" spcFirstLastPara="1" vertOverflow="ellipsis" vert="horz" wrap="square" anchor="ctr" anchorCtr="1"/>
              <a:lstStyle/>
              <a:p>
                <a:pPr>
                  <a:defRPr sz="2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US"/>
                  <a:t>Batch Size</a:t>
                </a:r>
              </a:p>
            </c:rich>
          </c:tx>
          <c:layout>
            <c:manualLayout>
              <c:xMode val="edge"/>
              <c:yMode val="edge"/>
              <c:x val="0.51258451230892899"/>
              <c:y val="0.92582971011522863"/>
            </c:manualLayout>
          </c:layout>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5400000" spcFirstLastPara="1" vertOverflow="ellipsis" wrap="square" anchor="ctr" anchorCtr="1"/>
          <a:lstStyle/>
          <a:p>
            <a:pPr>
              <a:defRPr sz="2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974334112"/>
        <c:crosses val="autoZero"/>
        <c:auto val="1"/>
        <c:lblAlgn val="ctr"/>
        <c:lblOffset val="100"/>
        <c:noMultiLvlLbl val="0"/>
      </c:catAx>
      <c:valAx>
        <c:axId val="974334112"/>
        <c:scaling>
          <c:orientation val="minMax"/>
          <c:max val="3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US"/>
                  <a:t>Memory Requirement (GB)</a:t>
                </a:r>
              </a:p>
            </c:rich>
          </c:tx>
          <c:layout>
            <c:manualLayout>
              <c:xMode val="edge"/>
              <c:yMode val="edge"/>
              <c:x val="8.6363300015733242E-3"/>
              <c:y val="9.9301626818323357E-2"/>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title>
        <c:numFmt formatCode="General" sourceLinked="1"/>
        <c:majorTickMark val="cross"/>
        <c:minorTickMark val="in"/>
        <c:tickLblPos val="nextTo"/>
        <c:spPr>
          <a:noFill/>
          <a:ln>
            <a:solidFill>
              <a:schemeClr val="tx1"/>
            </a:solidFill>
          </a:ln>
          <a:effectLst/>
        </c:spPr>
        <c:txPr>
          <a:bodyPr rot="-60000000" spcFirstLastPara="1" vertOverflow="ellipsis" vert="horz" wrap="square" anchor="ctr" anchorCtr="1"/>
          <a:lstStyle/>
          <a:p>
            <a:pPr>
              <a:defRPr sz="2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974332400"/>
        <c:crosses val="autoZero"/>
        <c:crossBetween val="between"/>
        <c:majorUnit val="640"/>
        <c:minorUnit val="160"/>
      </c:valAx>
      <c:spPr>
        <a:noFill/>
        <a:ln>
          <a:solidFill>
            <a:schemeClr val="tx1"/>
          </a:solidFill>
        </a:ln>
        <a:effectLst/>
      </c:spPr>
    </c:plotArea>
    <c:legend>
      <c:legendPos val="t"/>
      <c:layout>
        <c:manualLayout>
          <c:xMode val="edge"/>
          <c:yMode val="edge"/>
          <c:x val="0.14607117892291216"/>
          <c:y val="3.6725360262831151E-2"/>
          <c:w val="0.83926543707887546"/>
          <c:h val="0.10469513993578819"/>
        </c:manualLayout>
      </c:layout>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800">
          <a:solidFill>
            <a:schemeClr val="tx1"/>
          </a:solidFill>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351196078726711"/>
          <c:y val="0.12807770271188429"/>
          <c:w val="0.62672626714357316"/>
          <c:h val="0.50134955543485304"/>
        </c:manualLayout>
      </c:layout>
      <c:barChart>
        <c:barDir val="col"/>
        <c:grouping val="clustered"/>
        <c:varyColors val="0"/>
        <c:ser>
          <c:idx val="0"/>
          <c:order val="0"/>
          <c:spPr>
            <a:solidFill>
              <a:schemeClr val="accent6"/>
            </a:solidFill>
            <a:ln>
              <a:solidFill>
                <a:schemeClr val="tx1"/>
              </a:solidFill>
            </a:ln>
            <a:effectLst/>
          </c:spPr>
          <c:invertIfNegative val="0"/>
          <c:dLbls>
            <c:dLbl>
              <c:idx val="3"/>
              <c:layout>
                <c:manualLayout>
                  <c:x val="-6.6801481161291545E-2"/>
                  <c:y val="-5.9883503965605135E-2"/>
                </c:manualLayout>
              </c:layout>
              <c:tx>
                <c:rich>
                  <a:bodyPr/>
                  <a:lstStyle/>
                  <a:p>
                    <a:r>
                      <a:rPr lang="en-US"/>
                      <a:t>5.2</a:t>
                    </a:r>
                  </a:p>
                </c:rich>
              </c:tx>
              <c:showLegendKey val="0"/>
              <c:showVal val="1"/>
              <c:showCatName val="0"/>
              <c:showSerName val="0"/>
              <c:showPercent val="0"/>
              <c:showBubbleSize val="0"/>
              <c:extLst>
                <c:ext xmlns:c15="http://schemas.microsoft.com/office/drawing/2012/chart" uri="{CE6537A1-D6FC-4f65-9D91-7224C49458BB}">
                  <c15:layout>
                    <c:manualLayout>
                      <c:w val="0.20330028124690214"/>
                      <c:h val="7.1444809569903886E-2"/>
                    </c:manualLayout>
                  </c15:layout>
                  <c15:showDataLabelsRange val="0"/>
                </c:ext>
                <c:ext xmlns:c16="http://schemas.microsoft.com/office/drawing/2014/chart" uri="{C3380CC4-5D6E-409C-BE32-E72D297353CC}">
                  <c16:uniqueId val="{00000000-6E06-AD41-96DA-83F6F5EA1EF0}"/>
                </c:ext>
              </c:extLst>
            </c:dLbl>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solidFill>
                      <a:round/>
                    </a:ln>
                    <a:effectLst/>
                  </c:spPr>
                </c15:leaderLines>
              </c:ext>
            </c:extLst>
          </c:dLbls>
          <c:cat>
            <c:multiLvlStrRef>
              <c:f>Data!$I$31:$J$34</c:f>
              <c:multiLvlStrCache>
                <c:ptCount val="4"/>
                <c:lvl>
                  <c:pt idx="0">
                    <c:v>7B</c:v>
                  </c:pt>
                  <c:pt idx="1">
                    <c:v>13B</c:v>
                  </c:pt>
                  <c:pt idx="2">
                    <c:v>70B</c:v>
                  </c:pt>
                  <c:pt idx="3">
                    <c:v>Geomean</c:v>
                  </c:pt>
                </c:lvl>
                <c:lvl>
                  <c:pt idx="0">
                    <c:v>End-to-End</c:v>
                  </c:pt>
                </c:lvl>
              </c:multiLvlStrCache>
            </c:multiLvlStrRef>
          </c:cat>
          <c:val>
            <c:numRef>
              <c:f>Data!$K$31:$K$34</c:f>
              <c:numCache>
                <c:formatCode>0.0</c:formatCode>
                <c:ptCount val="4"/>
                <c:pt idx="0">
                  <c:v>6.6773867674263299</c:v>
                </c:pt>
                <c:pt idx="1">
                  <c:v>7.3630572407920303</c:v>
                </c:pt>
                <c:pt idx="2">
                  <c:v>2.83717647147096</c:v>
                </c:pt>
                <c:pt idx="3">
                  <c:v>5.186213040224434</c:v>
                </c:pt>
              </c:numCache>
            </c:numRef>
          </c:val>
          <c:extLst>
            <c:ext xmlns:c16="http://schemas.microsoft.com/office/drawing/2014/chart" uri="{C3380CC4-5D6E-409C-BE32-E72D297353CC}">
              <c16:uniqueId val="{00000001-6E06-AD41-96DA-83F6F5EA1EF0}"/>
            </c:ext>
          </c:extLst>
        </c:ser>
        <c:dLbls>
          <c:showLegendKey val="0"/>
          <c:showVal val="0"/>
          <c:showCatName val="0"/>
          <c:showSerName val="0"/>
          <c:showPercent val="0"/>
          <c:showBubbleSize val="0"/>
        </c:dLbls>
        <c:gapWidth val="150"/>
        <c:overlap val="-27"/>
        <c:axId val="717156000"/>
        <c:axId val="367277104"/>
      </c:barChart>
      <c:catAx>
        <c:axId val="717156000"/>
        <c:scaling>
          <c:orientation val="minMax"/>
        </c:scaling>
        <c:delete val="0"/>
        <c:axPos val="b"/>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367277104"/>
        <c:crosses val="autoZero"/>
        <c:auto val="1"/>
        <c:lblAlgn val="ctr"/>
        <c:lblOffset val="100"/>
        <c:noMultiLvlLbl val="0"/>
      </c:catAx>
      <c:valAx>
        <c:axId val="367277104"/>
        <c:scaling>
          <c:orientation val="minMax"/>
          <c:max val="8"/>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sz="2000" b="0" i="0" u="none" strike="noStrike" kern="1200" baseline="0" dirty="0">
                    <a:solidFill>
                      <a:sysClr val="windowText" lastClr="000000"/>
                    </a:solidFill>
                  </a:rPr>
                  <a:t>CENT/GPU Normalized Tokens / $</a:t>
                </a:r>
              </a:p>
            </c:rich>
          </c:tx>
          <c:layout>
            <c:manualLayout>
              <c:xMode val="edge"/>
              <c:yMode val="edge"/>
              <c:x val="8.8973362986450484E-3"/>
              <c:y val="8.6831429422249737E-2"/>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title>
        <c:numFmt formatCode="0" sourceLinked="0"/>
        <c:majorTickMark val="cross"/>
        <c:minorTickMark val="in"/>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717156000"/>
        <c:crosses val="autoZero"/>
        <c:crossBetween val="between"/>
        <c:majorUnit val="2"/>
      </c:valAx>
      <c:spPr>
        <a:noFill/>
        <a:ln w="12700">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2000">
          <a:solidFill>
            <a:schemeClr val="tx1"/>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076133994054035"/>
          <c:y val="4.8968301322363385E-2"/>
          <c:w val="0.65467747762919937"/>
          <c:h val="0.56846393495074521"/>
        </c:manualLayout>
      </c:layout>
      <c:barChart>
        <c:barDir val="col"/>
        <c:grouping val="clustered"/>
        <c:varyColors val="0"/>
        <c:ser>
          <c:idx val="0"/>
          <c:order val="0"/>
          <c:spPr>
            <a:solidFill>
              <a:schemeClr val="accent4"/>
            </a:solidFill>
            <a:ln>
              <a:solidFill>
                <a:schemeClr val="tx1"/>
              </a:solidFill>
            </a:ln>
            <a:effectLst/>
          </c:spPr>
          <c:invertIfNegative val="0"/>
          <c:dLbls>
            <c:dLbl>
              <c:idx val="3"/>
              <c:layout>
                <c:manualLayout>
                  <c:x val="-2.4042095572874043E-2"/>
                  <c:y val="-8.3391235622921195E-2"/>
                </c:manualLayout>
              </c:layout>
              <c:tx>
                <c:rich>
                  <a:bodyPr/>
                  <a:lstStyle/>
                  <a:p>
                    <a:r>
                      <a:rPr lang="en-US"/>
                      <a:t>2.3</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5EC8-D444-96B4-F470E27FD8E4}"/>
                </c:ext>
              </c:extLst>
            </c:dLbl>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solidFill>
                      <a:round/>
                    </a:ln>
                    <a:effectLst/>
                  </c:spPr>
                </c15:leaderLines>
              </c:ext>
            </c:extLst>
          </c:dLbls>
          <c:cat>
            <c:multiLvlStrRef>
              <c:f>Data!$E$37:$F$40</c:f>
              <c:multiLvlStrCache>
                <c:ptCount val="4"/>
                <c:lvl>
                  <c:pt idx="0">
                    <c:v>7B</c:v>
                  </c:pt>
                  <c:pt idx="1">
                    <c:v>13B</c:v>
                  </c:pt>
                  <c:pt idx="2">
                    <c:v>70B</c:v>
                  </c:pt>
                  <c:pt idx="3">
                    <c:v>Geomean</c:v>
                  </c:pt>
                </c:lvl>
                <c:lvl>
                  <c:pt idx="0">
                    <c:v>End-to-End</c:v>
                  </c:pt>
                </c:lvl>
              </c:multiLvlStrCache>
            </c:multiLvlStrRef>
          </c:cat>
          <c:val>
            <c:numRef>
              <c:f>Data!$G$37:$G$40</c:f>
              <c:numCache>
                <c:formatCode>0.0</c:formatCode>
                <c:ptCount val="4"/>
                <c:pt idx="0">
                  <c:v>2.7695979205802401</c:v>
                </c:pt>
                <c:pt idx="1">
                  <c:v>3.8174941660356398</c:v>
                </c:pt>
                <c:pt idx="2">
                  <c:v>1.1767834228260201</c:v>
                </c:pt>
                <c:pt idx="3">
                  <c:v>2.3172019366878747</c:v>
                </c:pt>
              </c:numCache>
            </c:numRef>
          </c:val>
          <c:extLst>
            <c:ext xmlns:c16="http://schemas.microsoft.com/office/drawing/2014/chart" uri="{C3380CC4-5D6E-409C-BE32-E72D297353CC}">
              <c16:uniqueId val="{00000001-5EC8-D444-96B4-F470E27FD8E4}"/>
            </c:ext>
          </c:extLst>
        </c:ser>
        <c:dLbls>
          <c:showLegendKey val="0"/>
          <c:showVal val="0"/>
          <c:showCatName val="0"/>
          <c:showSerName val="0"/>
          <c:showPercent val="0"/>
          <c:showBubbleSize val="0"/>
        </c:dLbls>
        <c:gapWidth val="150"/>
        <c:overlap val="-27"/>
        <c:axId val="653572672"/>
        <c:axId val="632160448"/>
      </c:barChart>
      <c:catAx>
        <c:axId val="653572672"/>
        <c:scaling>
          <c:orientation val="minMax"/>
        </c:scaling>
        <c:delete val="0"/>
        <c:axPos val="b"/>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632160448"/>
        <c:crosses val="autoZero"/>
        <c:auto val="1"/>
        <c:lblAlgn val="ctr"/>
        <c:lblOffset val="100"/>
        <c:noMultiLvlLbl val="0"/>
      </c:catAx>
      <c:valAx>
        <c:axId val="632160448"/>
        <c:scaling>
          <c:orientation val="minMax"/>
          <c:max val="4.2"/>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dirty="0"/>
                  <a:t>CENT/GPU Normalized Tokens / s</a:t>
                </a:r>
              </a:p>
            </c:rich>
          </c:tx>
          <c:layout>
            <c:manualLayout>
              <c:xMode val="edge"/>
              <c:yMode val="edge"/>
              <c:x val="4.1639214652786929E-2"/>
              <c:y val="3.5548768555356575E-2"/>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title>
        <c:numFmt formatCode="0" sourceLinked="0"/>
        <c:majorTickMark val="cross"/>
        <c:minorTickMark val="in"/>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653572672"/>
        <c:crosses val="autoZero"/>
        <c:crossBetween val="between"/>
        <c:majorUnit val="1"/>
      </c:valAx>
      <c:spPr>
        <a:noFill/>
        <a:ln w="12700">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2000">
          <a:solidFill>
            <a:schemeClr val="tx1"/>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152701802173322"/>
          <c:y val="0.1754560017429185"/>
          <c:w val="0.8639550263406347"/>
          <c:h val="0.46880960592933346"/>
        </c:manualLayout>
      </c:layout>
      <c:barChart>
        <c:barDir val="col"/>
        <c:grouping val="stacked"/>
        <c:varyColors val="0"/>
        <c:ser>
          <c:idx val="0"/>
          <c:order val="0"/>
          <c:tx>
            <c:strRef>
              <c:f>ASPLOS!$C$45</c:f>
              <c:strCache>
                <c:ptCount val="1"/>
                <c:pt idx="0">
                  <c:v>Model Weight (GB)</c:v>
                </c:pt>
              </c:strCache>
            </c:strRef>
          </c:tx>
          <c:spPr>
            <a:solidFill>
              <a:schemeClr val="accent4"/>
            </a:solidFill>
            <a:ln w="6350">
              <a:solidFill>
                <a:schemeClr val="tx1"/>
              </a:solidFill>
            </a:ln>
            <a:effectLst/>
          </c:spPr>
          <c:invertIfNegative val="0"/>
          <c:cat>
            <c:multiLvlStrRef>
              <c:f>ASPLOS!$A$46:$B$61</c:f>
              <c:multiLvlStrCache>
                <c:ptCount val="16"/>
                <c:lvl>
                  <c:pt idx="0">
                    <c:v>32</c:v>
                  </c:pt>
                  <c:pt idx="1">
                    <c:v>64</c:v>
                  </c:pt>
                  <c:pt idx="2">
                    <c:v>128</c:v>
                  </c:pt>
                  <c:pt idx="3">
                    <c:v>256</c:v>
                  </c:pt>
                  <c:pt idx="4">
                    <c:v>16</c:v>
                  </c:pt>
                  <c:pt idx="5">
                    <c:v>32</c:v>
                  </c:pt>
                  <c:pt idx="6">
                    <c:v>64</c:v>
                  </c:pt>
                  <c:pt idx="7">
                    <c:v>128</c:v>
                  </c:pt>
                  <c:pt idx="8">
                    <c:v>8</c:v>
                  </c:pt>
                  <c:pt idx="9">
                    <c:v>16</c:v>
                  </c:pt>
                  <c:pt idx="10">
                    <c:v>32</c:v>
                  </c:pt>
                  <c:pt idx="11">
                    <c:v>64</c:v>
                  </c:pt>
                  <c:pt idx="12">
                    <c:v>4</c:v>
                  </c:pt>
                  <c:pt idx="13">
                    <c:v>8</c:v>
                  </c:pt>
                  <c:pt idx="14">
                    <c:v>16</c:v>
                  </c:pt>
                  <c:pt idx="15">
                    <c:v>32</c:v>
                  </c:pt>
                </c:lvl>
                <c:lvl>
                  <c:pt idx="0">
                    <c:v>4K Contexts</c:v>
                  </c:pt>
                  <c:pt idx="4">
                    <c:v>8K Contexts</c:v>
                  </c:pt>
                  <c:pt idx="8">
                    <c:v>16K Contexts</c:v>
                  </c:pt>
                  <c:pt idx="12">
                    <c:v>32K Contexts</c:v>
                  </c:pt>
                </c:lvl>
              </c:multiLvlStrCache>
            </c:multiLvlStrRef>
          </c:cat>
          <c:val>
            <c:numRef>
              <c:f>ASPLOS!$C$46:$C$61</c:f>
              <c:numCache>
                <c:formatCode>General</c:formatCode>
                <c:ptCount val="16"/>
                <c:pt idx="0">
                  <c:v>140</c:v>
                </c:pt>
                <c:pt idx="1">
                  <c:v>140</c:v>
                </c:pt>
                <c:pt idx="2">
                  <c:v>140</c:v>
                </c:pt>
                <c:pt idx="3">
                  <c:v>140</c:v>
                </c:pt>
                <c:pt idx="4">
                  <c:v>140</c:v>
                </c:pt>
                <c:pt idx="5">
                  <c:v>140</c:v>
                </c:pt>
                <c:pt idx="6">
                  <c:v>140</c:v>
                </c:pt>
                <c:pt idx="7">
                  <c:v>140</c:v>
                </c:pt>
                <c:pt idx="8">
                  <c:v>140</c:v>
                </c:pt>
                <c:pt idx="9">
                  <c:v>140</c:v>
                </c:pt>
                <c:pt idx="10">
                  <c:v>140</c:v>
                </c:pt>
                <c:pt idx="11">
                  <c:v>140</c:v>
                </c:pt>
                <c:pt idx="12">
                  <c:v>140</c:v>
                </c:pt>
                <c:pt idx="13">
                  <c:v>140</c:v>
                </c:pt>
                <c:pt idx="14">
                  <c:v>140</c:v>
                </c:pt>
                <c:pt idx="15">
                  <c:v>140</c:v>
                </c:pt>
              </c:numCache>
            </c:numRef>
          </c:val>
          <c:extLst>
            <c:ext xmlns:c16="http://schemas.microsoft.com/office/drawing/2014/chart" uri="{C3380CC4-5D6E-409C-BE32-E72D297353CC}">
              <c16:uniqueId val="{00000000-97AA-4846-A94E-E829A8BD920C}"/>
            </c:ext>
          </c:extLst>
        </c:ser>
        <c:ser>
          <c:idx val="1"/>
          <c:order val="1"/>
          <c:tx>
            <c:strRef>
              <c:f>ASPLOS!$D$45</c:f>
              <c:strCache>
                <c:ptCount val="1"/>
                <c:pt idx="0">
                  <c:v>KV Cache (GB)</c:v>
                </c:pt>
              </c:strCache>
            </c:strRef>
          </c:tx>
          <c:spPr>
            <a:solidFill>
              <a:schemeClr val="accent2"/>
            </a:solidFill>
            <a:ln w="6350">
              <a:solidFill>
                <a:schemeClr val="tx1"/>
              </a:solidFill>
            </a:ln>
            <a:effectLst/>
          </c:spPr>
          <c:invertIfNegative val="0"/>
          <c:cat>
            <c:multiLvlStrRef>
              <c:f>ASPLOS!$A$46:$B$61</c:f>
              <c:multiLvlStrCache>
                <c:ptCount val="16"/>
                <c:lvl>
                  <c:pt idx="0">
                    <c:v>32</c:v>
                  </c:pt>
                  <c:pt idx="1">
                    <c:v>64</c:v>
                  </c:pt>
                  <c:pt idx="2">
                    <c:v>128</c:v>
                  </c:pt>
                  <c:pt idx="3">
                    <c:v>256</c:v>
                  </c:pt>
                  <c:pt idx="4">
                    <c:v>16</c:v>
                  </c:pt>
                  <c:pt idx="5">
                    <c:v>32</c:v>
                  </c:pt>
                  <c:pt idx="6">
                    <c:v>64</c:v>
                  </c:pt>
                  <c:pt idx="7">
                    <c:v>128</c:v>
                  </c:pt>
                  <c:pt idx="8">
                    <c:v>8</c:v>
                  </c:pt>
                  <c:pt idx="9">
                    <c:v>16</c:v>
                  </c:pt>
                  <c:pt idx="10">
                    <c:v>32</c:v>
                  </c:pt>
                  <c:pt idx="11">
                    <c:v>64</c:v>
                  </c:pt>
                  <c:pt idx="12">
                    <c:v>4</c:v>
                  </c:pt>
                  <c:pt idx="13">
                    <c:v>8</c:v>
                  </c:pt>
                  <c:pt idx="14">
                    <c:v>16</c:v>
                  </c:pt>
                  <c:pt idx="15">
                    <c:v>32</c:v>
                  </c:pt>
                </c:lvl>
                <c:lvl>
                  <c:pt idx="0">
                    <c:v>4K Contexts</c:v>
                  </c:pt>
                  <c:pt idx="4">
                    <c:v>8K Contexts</c:v>
                  </c:pt>
                  <c:pt idx="8">
                    <c:v>16K Contexts</c:v>
                  </c:pt>
                  <c:pt idx="12">
                    <c:v>32K Contexts</c:v>
                  </c:pt>
                </c:lvl>
              </c:multiLvlStrCache>
            </c:multiLvlStrRef>
          </c:cat>
          <c:val>
            <c:numRef>
              <c:f>ASPLOS!$D$46:$D$61</c:f>
              <c:numCache>
                <c:formatCode>General</c:formatCode>
                <c:ptCount val="16"/>
                <c:pt idx="0">
                  <c:v>68.209228499999995</c:v>
                </c:pt>
                <c:pt idx="1">
                  <c:v>148.91357420000003</c:v>
                </c:pt>
                <c:pt idx="2">
                  <c:v>310.32226559999998</c:v>
                </c:pt>
                <c:pt idx="3">
                  <c:v>633.13964839999994</c:v>
                </c:pt>
                <c:pt idx="4">
                  <c:v>67.857055599999995</c:v>
                </c:pt>
                <c:pt idx="5">
                  <c:v>148.20922849999999</c:v>
                </c:pt>
                <c:pt idx="6">
                  <c:v>308.91357420000003</c:v>
                </c:pt>
                <c:pt idx="7">
                  <c:v>630.32226560000004</c:v>
                </c:pt>
                <c:pt idx="8">
                  <c:v>67.680969199999993</c:v>
                </c:pt>
                <c:pt idx="9">
                  <c:v>147.85705560000002</c:v>
                </c:pt>
                <c:pt idx="10">
                  <c:v>308.20922839999997</c:v>
                </c:pt>
                <c:pt idx="11">
                  <c:v>628.91357400000004</c:v>
                </c:pt>
                <c:pt idx="12">
                  <c:v>67.592926000000006</c:v>
                </c:pt>
                <c:pt idx="13">
                  <c:v>147.68096919999999</c:v>
                </c:pt>
                <c:pt idx="14">
                  <c:v>307.85705560000002</c:v>
                </c:pt>
                <c:pt idx="15">
                  <c:v>628.20922840000003</c:v>
                </c:pt>
              </c:numCache>
            </c:numRef>
          </c:val>
          <c:extLst>
            <c:ext xmlns:c16="http://schemas.microsoft.com/office/drawing/2014/chart" uri="{C3380CC4-5D6E-409C-BE32-E72D297353CC}">
              <c16:uniqueId val="{00000001-97AA-4846-A94E-E829A8BD920C}"/>
            </c:ext>
          </c:extLst>
        </c:ser>
        <c:dLbls>
          <c:showLegendKey val="0"/>
          <c:showVal val="0"/>
          <c:showCatName val="0"/>
          <c:showSerName val="0"/>
          <c:showPercent val="0"/>
          <c:showBubbleSize val="0"/>
        </c:dLbls>
        <c:gapWidth val="150"/>
        <c:overlap val="100"/>
        <c:axId val="670366688"/>
        <c:axId val="670349024"/>
      </c:barChart>
      <c:catAx>
        <c:axId val="670366688"/>
        <c:scaling>
          <c:orientation val="minMax"/>
        </c:scaling>
        <c:delete val="0"/>
        <c:axPos val="b"/>
        <c:title>
          <c:tx>
            <c:rich>
              <a:bodyPr rot="0" spcFirstLastPara="1" vertOverflow="ellipsis" vert="horz" wrap="square" anchor="ctr" anchorCtr="1"/>
              <a:lstStyle/>
              <a:p>
                <a:pPr>
                  <a:defRPr sz="1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US"/>
                  <a:t>Batch Size</a:t>
                </a:r>
              </a:p>
            </c:rich>
          </c:tx>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title>
        <c:numFmt formatCode="General" sourceLinked="1"/>
        <c:majorTickMark val="none"/>
        <c:minorTickMark val="none"/>
        <c:tickLblPos val="nextTo"/>
        <c:spPr>
          <a:noFill/>
          <a:ln w="9525" cap="flat" cmpd="sng" algn="ctr">
            <a:noFill/>
            <a:round/>
          </a:ln>
          <a:effectLst/>
        </c:spPr>
        <c:txPr>
          <a:bodyPr rot="-5400000" spcFirstLastPara="1" vertOverflow="ellipsis" wrap="square" anchor="ctr" anchorCtr="1"/>
          <a:lstStyle/>
          <a:p>
            <a:pPr>
              <a:defRPr sz="1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670349024"/>
        <c:crosses val="autoZero"/>
        <c:auto val="1"/>
        <c:lblAlgn val="ctr"/>
        <c:lblOffset val="100"/>
        <c:noMultiLvlLbl val="0"/>
      </c:catAx>
      <c:valAx>
        <c:axId val="670349024"/>
        <c:scaling>
          <c:orientation val="minMax"/>
          <c:max val="8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cross"/>
        <c:minorTickMark val="in"/>
        <c:tickLblPos val="nextTo"/>
        <c:spPr>
          <a:noFill/>
          <a:ln w="12700">
            <a:solidFill>
              <a:schemeClr val="tx1"/>
            </a:solidFill>
          </a:ln>
          <a:effectLst/>
        </c:spPr>
        <c:txPr>
          <a:bodyPr rot="-60000000" spcFirstLastPara="1" vertOverflow="ellipsis" vert="horz" wrap="square" anchor="ctr" anchorCtr="1"/>
          <a:lstStyle/>
          <a:p>
            <a:pPr>
              <a:defRPr sz="1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670366688"/>
        <c:crosses val="autoZero"/>
        <c:crossBetween val="between"/>
        <c:majorUnit val="200"/>
        <c:minorUnit val="40"/>
      </c:valAx>
      <c:spPr>
        <a:noFill/>
        <a:ln w="12700">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800">
          <a:solidFill>
            <a:schemeClr val="tx1"/>
          </a:solidFill>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006447268585636"/>
          <c:y val="0.17634290424508861"/>
          <c:w val="0.7279179873945586"/>
          <c:h val="0.52707886272012328"/>
        </c:manualLayout>
      </c:layout>
      <c:lineChart>
        <c:grouping val="standard"/>
        <c:varyColors val="0"/>
        <c:ser>
          <c:idx val="2"/>
          <c:order val="0"/>
          <c:tx>
            <c:strRef>
              <c:f>ASPLOS!$D$26</c:f>
              <c:strCache>
                <c:ptCount val="1"/>
                <c:pt idx="0">
                  <c:v>Throughput (Token/s)</c:v>
                </c:pt>
              </c:strCache>
            </c:strRef>
          </c:tx>
          <c:spPr>
            <a:ln w="38100" cap="rnd">
              <a:solidFill>
                <a:schemeClr val="accent3"/>
              </a:solidFill>
              <a:round/>
            </a:ln>
            <a:effectLst/>
          </c:spPr>
          <c:marker>
            <c:symbol val="diamond"/>
            <c:size val="8"/>
            <c:spPr>
              <a:solidFill>
                <a:srgbClr val="2D8938"/>
              </a:solidFill>
              <a:ln w="9525">
                <a:noFill/>
              </a:ln>
              <a:effectLst/>
            </c:spPr>
          </c:marker>
          <c:dPt>
            <c:idx val="4"/>
            <c:marker>
              <c:symbol val="diamond"/>
              <c:size val="8"/>
              <c:spPr>
                <a:solidFill>
                  <a:srgbClr val="2D8938"/>
                </a:solidFill>
                <a:ln w="9525">
                  <a:noFill/>
                </a:ln>
                <a:effectLst/>
              </c:spPr>
            </c:marker>
            <c:bubble3D val="0"/>
            <c:spPr>
              <a:ln w="38100" cap="rnd">
                <a:noFill/>
                <a:round/>
              </a:ln>
              <a:effectLst/>
            </c:spPr>
            <c:extLst>
              <c:ext xmlns:c16="http://schemas.microsoft.com/office/drawing/2014/chart" uri="{C3380CC4-5D6E-409C-BE32-E72D297353CC}">
                <c16:uniqueId val="{00000001-BD25-6C4B-B42D-25B3F196265C}"/>
              </c:ext>
            </c:extLst>
          </c:dPt>
          <c:dPt>
            <c:idx val="8"/>
            <c:marker>
              <c:symbol val="diamond"/>
              <c:size val="8"/>
              <c:spPr>
                <a:solidFill>
                  <a:srgbClr val="2D8938"/>
                </a:solidFill>
                <a:ln w="9525">
                  <a:noFill/>
                </a:ln>
                <a:effectLst/>
              </c:spPr>
            </c:marker>
            <c:bubble3D val="0"/>
            <c:spPr>
              <a:ln w="38100" cap="rnd">
                <a:noFill/>
                <a:round/>
              </a:ln>
              <a:effectLst/>
            </c:spPr>
            <c:extLst>
              <c:ext xmlns:c16="http://schemas.microsoft.com/office/drawing/2014/chart" uri="{C3380CC4-5D6E-409C-BE32-E72D297353CC}">
                <c16:uniqueId val="{00000003-BD25-6C4B-B42D-25B3F196265C}"/>
              </c:ext>
            </c:extLst>
          </c:dPt>
          <c:dPt>
            <c:idx val="12"/>
            <c:marker>
              <c:symbol val="diamond"/>
              <c:size val="8"/>
              <c:spPr>
                <a:solidFill>
                  <a:srgbClr val="2D8938"/>
                </a:solidFill>
                <a:ln w="9525">
                  <a:noFill/>
                </a:ln>
                <a:effectLst/>
              </c:spPr>
            </c:marker>
            <c:bubble3D val="0"/>
            <c:spPr>
              <a:ln w="38100" cap="rnd">
                <a:noFill/>
                <a:round/>
              </a:ln>
              <a:effectLst/>
            </c:spPr>
            <c:extLst>
              <c:ext xmlns:c16="http://schemas.microsoft.com/office/drawing/2014/chart" uri="{C3380CC4-5D6E-409C-BE32-E72D297353CC}">
                <c16:uniqueId val="{00000005-BD25-6C4B-B42D-25B3F196265C}"/>
              </c:ext>
            </c:extLst>
          </c:dPt>
          <c:cat>
            <c:multiLvlStrRef>
              <c:f>ASPLOS!$A$27:$B$42</c:f>
              <c:multiLvlStrCache>
                <c:ptCount val="16"/>
                <c:lvl>
                  <c:pt idx="0">
                    <c:v>32</c:v>
                  </c:pt>
                  <c:pt idx="1">
                    <c:v>64</c:v>
                  </c:pt>
                  <c:pt idx="2">
                    <c:v>128</c:v>
                  </c:pt>
                  <c:pt idx="3">
                    <c:v>256</c:v>
                  </c:pt>
                  <c:pt idx="4">
                    <c:v>16</c:v>
                  </c:pt>
                  <c:pt idx="5">
                    <c:v>32</c:v>
                  </c:pt>
                  <c:pt idx="6">
                    <c:v>64</c:v>
                  </c:pt>
                  <c:pt idx="7">
                    <c:v>128</c:v>
                  </c:pt>
                  <c:pt idx="8">
                    <c:v>8</c:v>
                  </c:pt>
                  <c:pt idx="9">
                    <c:v>16</c:v>
                  </c:pt>
                  <c:pt idx="10">
                    <c:v>32</c:v>
                  </c:pt>
                  <c:pt idx="11">
                    <c:v>64</c:v>
                  </c:pt>
                  <c:pt idx="12">
                    <c:v>4</c:v>
                  </c:pt>
                  <c:pt idx="13">
                    <c:v>8</c:v>
                  </c:pt>
                  <c:pt idx="14">
                    <c:v>16</c:v>
                  </c:pt>
                  <c:pt idx="15">
                    <c:v>32</c:v>
                  </c:pt>
                </c:lvl>
                <c:lvl>
                  <c:pt idx="0">
                    <c:v>4K Contexts</c:v>
                  </c:pt>
                  <c:pt idx="4">
                    <c:v>8K Contexts</c:v>
                  </c:pt>
                  <c:pt idx="8">
                    <c:v>16K Contexts</c:v>
                  </c:pt>
                  <c:pt idx="12">
                    <c:v>32K Contexts</c:v>
                  </c:pt>
                </c:lvl>
              </c:multiLvlStrCache>
            </c:multiLvlStrRef>
          </c:cat>
          <c:val>
            <c:numRef>
              <c:f>ASPLOS!$D$27:$D$42</c:f>
              <c:numCache>
                <c:formatCode>General</c:formatCode>
                <c:ptCount val="16"/>
                <c:pt idx="0">
                  <c:v>514.49090660000002</c:v>
                </c:pt>
                <c:pt idx="1">
                  <c:v>763.80862669999999</c:v>
                </c:pt>
                <c:pt idx="2">
                  <c:v>935.5229286</c:v>
                </c:pt>
                <c:pt idx="3">
                  <c:v>959.73342290000005</c:v>
                </c:pt>
                <c:pt idx="4">
                  <c:v>252.6957002</c:v>
                </c:pt>
                <c:pt idx="5">
                  <c:v>375.49706040000001</c:v>
                </c:pt>
                <c:pt idx="6">
                  <c:v>412.66573490000002</c:v>
                </c:pt>
                <c:pt idx="7">
                  <c:v>420.36355150000003</c:v>
                </c:pt>
                <c:pt idx="8">
                  <c:v>134.39202069999999</c:v>
                </c:pt>
                <c:pt idx="9">
                  <c:v>180.75826269999999</c:v>
                </c:pt>
                <c:pt idx="10">
                  <c:v>194.69949550000001</c:v>
                </c:pt>
                <c:pt idx="11">
                  <c:v>194.3066695</c:v>
                </c:pt>
                <c:pt idx="12">
                  <c:v>68.064994420000005</c:v>
                </c:pt>
                <c:pt idx="13">
                  <c:v>95.98282897</c:v>
                </c:pt>
                <c:pt idx="14">
                  <c:v>89.304376700000006</c:v>
                </c:pt>
                <c:pt idx="15">
                  <c:v>99.620218690000002</c:v>
                </c:pt>
              </c:numCache>
            </c:numRef>
          </c:val>
          <c:smooth val="0"/>
          <c:extLst>
            <c:ext xmlns:c16="http://schemas.microsoft.com/office/drawing/2014/chart" uri="{C3380CC4-5D6E-409C-BE32-E72D297353CC}">
              <c16:uniqueId val="{00000006-BD25-6C4B-B42D-25B3F196265C}"/>
            </c:ext>
          </c:extLst>
        </c:ser>
        <c:dLbls>
          <c:showLegendKey val="0"/>
          <c:showVal val="0"/>
          <c:showCatName val="0"/>
          <c:showSerName val="0"/>
          <c:showPercent val="0"/>
          <c:showBubbleSize val="0"/>
        </c:dLbls>
        <c:marker val="1"/>
        <c:smooth val="0"/>
        <c:axId val="2091461120"/>
        <c:axId val="225082287"/>
      </c:lineChart>
      <c:catAx>
        <c:axId val="2091461120"/>
        <c:scaling>
          <c:orientation val="minMax"/>
        </c:scaling>
        <c:delete val="1"/>
        <c:axPos val="b"/>
        <c:numFmt formatCode="General" sourceLinked="1"/>
        <c:majorTickMark val="none"/>
        <c:minorTickMark val="none"/>
        <c:tickLblPos val="nextTo"/>
        <c:crossAx val="225082287"/>
        <c:crosses val="autoZero"/>
        <c:auto val="1"/>
        <c:lblAlgn val="ctr"/>
        <c:lblOffset val="100"/>
        <c:noMultiLvlLbl val="0"/>
      </c:catAx>
      <c:valAx>
        <c:axId val="225082287"/>
        <c:scaling>
          <c:orientation val="minMax"/>
          <c:max val="1000"/>
        </c:scaling>
        <c:delete val="1"/>
        <c:axPos val="l"/>
        <c:numFmt formatCode="General" sourceLinked="1"/>
        <c:majorTickMark val="cross"/>
        <c:minorTickMark val="in"/>
        <c:tickLblPos val="nextTo"/>
        <c:crossAx val="2091461120"/>
        <c:crosses val="autoZero"/>
        <c:crossBetween val="between"/>
        <c:majorUnit val="200"/>
      </c:valAx>
      <c:spPr>
        <a:noFill/>
        <a:ln>
          <a:noFill/>
        </a:ln>
        <a:effectLst/>
      </c:spPr>
    </c:plotArea>
    <c:plotVisOnly val="1"/>
    <c:dispBlanksAs val="gap"/>
    <c:showDLblsOverMax val="0"/>
  </c:chart>
  <c:spPr>
    <a:noFill/>
    <a:ln w="9525" cap="flat" cmpd="sng" algn="ctr">
      <a:noFill/>
      <a:round/>
    </a:ln>
    <a:effectLst/>
  </c:spPr>
  <c:txPr>
    <a:bodyPr/>
    <a:lstStyle/>
    <a:p>
      <a:pPr>
        <a:defRPr sz="1800">
          <a:solidFill>
            <a:schemeClr val="bg1"/>
          </a:solidFill>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933242008223682"/>
          <c:y val="5.5983953826513888E-2"/>
          <c:w val="0.65691334396950229"/>
          <c:h val="0.64504156655083444"/>
        </c:manualLayout>
      </c:layout>
      <c:barChart>
        <c:barDir val="col"/>
        <c:grouping val="clustered"/>
        <c:varyColors val="0"/>
        <c:ser>
          <c:idx val="0"/>
          <c:order val="0"/>
          <c:tx>
            <c:strRef>
              <c:f>ASPLOS!$B$66</c:f>
              <c:strCache>
                <c:ptCount val="1"/>
                <c:pt idx="0">
                  <c:v>Max Batch Size</c:v>
                </c:pt>
              </c:strCache>
            </c:strRef>
          </c:tx>
          <c:spPr>
            <a:solidFill>
              <a:schemeClr val="accent2"/>
            </a:solidFill>
            <a:ln>
              <a:solidFill>
                <a:schemeClr val="tx1"/>
              </a:solidFill>
            </a:ln>
            <a:effectLst/>
          </c:spPr>
          <c:invertIfNegative val="0"/>
          <c:dLbls>
            <c:dLbl>
              <c:idx val="0"/>
              <c:layout>
                <c:manualLayout>
                  <c:x val="9.5021056593901407E-2"/>
                  <c:y val="7.6533170319689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8BC-CB4F-859C-83827706C8A0}"/>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ASPLOS!$A$67:$A$70</c:f>
              <c:strCache>
                <c:ptCount val="4"/>
                <c:pt idx="0">
                  <c:v>4K</c:v>
                </c:pt>
                <c:pt idx="1">
                  <c:v>8K</c:v>
                </c:pt>
                <c:pt idx="2">
                  <c:v>16K</c:v>
                </c:pt>
                <c:pt idx="3">
                  <c:v>32K</c:v>
                </c:pt>
              </c:strCache>
            </c:strRef>
          </c:cat>
          <c:val>
            <c:numRef>
              <c:f>ASPLOS!$B$67:$B$70</c:f>
              <c:numCache>
                <c:formatCode>General</c:formatCode>
                <c:ptCount val="4"/>
                <c:pt idx="0">
                  <c:v>128</c:v>
                </c:pt>
                <c:pt idx="1">
                  <c:v>64</c:v>
                </c:pt>
                <c:pt idx="2">
                  <c:v>32</c:v>
                </c:pt>
                <c:pt idx="3">
                  <c:v>16</c:v>
                </c:pt>
              </c:numCache>
            </c:numRef>
          </c:val>
          <c:extLst>
            <c:ext xmlns:c16="http://schemas.microsoft.com/office/drawing/2014/chart" uri="{C3380CC4-5D6E-409C-BE32-E72D297353CC}">
              <c16:uniqueId val="{00000000-8C21-974A-9C5D-576D3797655E}"/>
            </c:ext>
          </c:extLst>
        </c:ser>
        <c:dLbls>
          <c:showLegendKey val="0"/>
          <c:showVal val="0"/>
          <c:showCatName val="0"/>
          <c:showSerName val="0"/>
          <c:showPercent val="0"/>
          <c:showBubbleSize val="0"/>
        </c:dLbls>
        <c:gapWidth val="219"/>
        <c:overlap val="-27"/>
        <c:axId val="133945936"/>
        <c:axId val="133947648"/>
      </c:barChart>
      <c:catAx>
        <c:axId val="133945936"/>
        <c:scaling>
          <c:orientation val="minMax"/>
        </c:scaling>
        <c:delete val="0"/>
        <c:axPos val="b"/>
        <c:title>
          <c:tx>
            <c:rich>
              <a:bodyPr rot="0" spcFirstLastPara="1" vertOverflow="ellipsis" vert="horz" wrap="square" anchor="ctr" anchorCtr="1"/>
              <a:lstStyle/>
              <a:p>
                <a:pPr>
                  <a:defRPr sz="2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US"/>
                  <a:t>Context Length</a:t>
                </a:r>
              </a:p>
            </c:rich>
          </c:tx>
          <c:layout>
            <c:manualLayout>
              <c:xMode val="edge"/>
              <c:yMode val="edge"/>
              <c:x val="0.38034254655535177"/>
              <c:y val="0.8428620946996139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5400000" spcFirstLastPara="1" vertOverflow="ellipsis" wrap="square" anchor="ctr" anchorCtr="1"/>
          <a:lstStyle/>
          <a:p>
            <a:pPr>
              <a:defRPr sz="2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133947648"/>
        <c:crosses val="autoZero"/>
        <c:auto val="1"/>
        <c:lblAlgn val="ctr"/>
        <c:lblOffset val="100"/>
        <c:noMultiLvlLbl val="0"/>
      </c:catAx>
      <c:valAx>
        <c:axId val="133947648"/>
        <c:scaling>
          <c:orientation val="minMax"/>
          <c:max val="14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US"/>
                  <a:t>Max Batch Size</a:t>
                </a:r>
              </a:p>
            </c:rich>
          </c:tx>
          <c:layout>
            <c:manualLayout>
              <c:xMode val="edge"/>
              <c:yMode val="edge"/>
              <c:x val="7.4182471904546557E-3"/>
              <c:y val="0.16556402656556735"/>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133945936"/>
        <c:crosses val="autoZero"/>
        <c:crossBetween val="between"/>
        <c:majorUnit val="32"/>
        <c:minorUnit val="8"/>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ASPLOS!$M$44</c:f>
              <c:strCache>
                <c:ptCount val="1"/>
                <c:pt idx="0">
                  <c:v>Model Weight (GB)</c:v>
                </c:pt>
              </c:strCache>
            </c:strRef>
          </c:tx>
          <c:spPr>
            <a:solidFill>
              <a:schemeClr val="accent4"/>
            </a:solidFill>
            <a:ln>
              <a:solidFill>
                <a:schemeClr val="tx1"/>
              </a:solidFill>
            </a:ln>
            <a:effectLst/>
          </c:spPr>
          <c:invertIfNegative val="0"/>
          <c:cat>
            <c:multiLvlStrRef>
              <c:f>ASPLOS!$K$45:$L$55</c:f>
              <c:multiLvlStrCache>
                <c:ptCount val="11"/>
                <c:lvl>
                  <c:pt idx="0">
                    <c:v>8</c:v>
                  </c:pt>
                  <c:pt idx="1">
                    <c:v>16</c:v>
                  </c:pt>
                  <c:pt idx="2">
                    <c:v>32</c:v>
                  </c:pt>
                  <c:pt idx="3">
                    <c:v>64</c:v>
                  </c:pt>
                  <c:pt idx="4">
                    <c:v>128</c:v>
                  </c:pt>
                  <c:pt idx="5">
                    <c:v>256</c:v>
                  </c:pt>
                  <c:pt idx="6">
                    <c:v>8</c:v>
                  </c:pt>
                  <c:pt idx="7">
                    <c:v>16</c:v>
                  </c:pt>
                  <c:pt idx="8">
                    <c:v>32</c:v>
                  </c:pt>
                  <c:pt idx="9">
                    <c:v>64</c:v>
                  </c:pt>
                  <c:pt idx="10">
                    <c:v>128</c:v>
                  </c:pt>
                </c:lvl>
                <c:lvl>
                  <c:pt idx="0">
                    <c:v>4K Context</c:v>
                  </c:pt>
                  <c:pt idx="6">
                    <c:v>32K Context</c:v>
                  </c:pt>
                </c:lvl>
              </c:multiLvlStrCache>
            </c:multiLvlStrRef>
          </c:cat>
          <c:val>
            <c:numRef>
              <c:f>ASPLOS!$M$45:$M$55</c:f>
              <c:numCache>
                <c:formatCode>General</c:formatCode>
                <c:ptCount val="11"/>
                <c:pt idx="0">
                  <c:v>140</c:v>
                </c:pt>
                <c:pt idx="1">
                  <c:v>140</c:v>
                </c:pt>
                <c:pt idx="2">
                  <c:v>140</c:v>
                </c:pt>
                <c:pt idx="3">
                  <c:v>140</c:v>
                </c:pt>
                <c:pt idx="4">
                  <c:v>140</c:v>
                </c:pt>
                <c:pt idx="5">
                  <c:v>140</c:v>
                </c:pt>
                <c:pt idx="6">
                  <c:v>140</c:v>
                </c:pt>
                <c:pt idx="7">
                  <c:v>140</c:v>
                </c:pt>
                <c:pt idx="8">
                  <c:v>140</c:v>
                </c:pt>
                <c:pt idx="9">
                  <c:v>140</c:v>
                </c:pt>
                <c:pt idx="10">
                  <c:v>140</c:v>
                </c:pt>
              </c:numCache>
            </c:numRef>
          </c:val>
          <c:extLst>
            <c:ext xmlns:c16="http://schemas.microsoft.com/office/drawing/2014/chart" uri="{C3380CC4-5D6E-409C-BE32-E72D297353CC}">
              <c16:uniqueId val="{00000000-E713-4543-B6B9-207981E79EC0}"/>
            </c:ext>
          </c:extLst>
        </c:ser>
        <c:ser>
          <c:idx val="1"/>
          <c:order val="1"/>
          <c:tx>
            <c:strRef>
              <c:f>ASPLOS!$N$44</c:f>
              <c:strCache>
                <c:ptCount val="1"/>
                <c:pt idx="0">
                  <c:v>KV Cache (GB)</c:v>
                </c:pt>
              </c:strCache>
            </c:strRef>
          </c:tx>
          <c:spPr>
            <a:solidFill>
              <a:schemeClr val="accent2"/>
            </a:solidFill>
            <a:ln>
              <a:solidFill>
                <a:schemeClr val="tx1"/>
              </a:solidFill>
            </a:ln>
            <a:effectLst/>
          </c:spPr>
          <c:invertIfNegative val="0"/>
          <c:cat>
            <c:multiLvlStrRef>
              <c:f>ASPLOS!$K$45:$L$55</c:f>
              <c:multiLvlStrCache>
                <c:ptCount val="11"/>
                <c:lvl>
                  <c:pt idx="0">
                    <c:v>8</c:v>
                  </c:pt>
                  <c:pt idx="1">
                    <c:v>16</c:v>
                  </c:pt>
                  <c:pt idx="2">
                    <c:v>32</c:v>
                  </c:pt>
                  <c:pt idx="3">
                    <c:v>64</c:v>
                  </c:pt>
                  <c:pt idx="4">
                    <c:v>128</c:v>
                  </c:pt>
                  <c:pt idx="5">
                    <c:v>256</c:v>
                  </c:pt>
                  <c:pt idx="6">
                    <c:v>8</c:v>
                  </c:pt>
                  <c:pt idx="7">
                    <c:v>16</c:v>
                  </c:pt>
                  <c:pt idx="8">
                    <c:v>32</c:v>
                  </c:pt>
                  <c:pt idx="9">
                    <c:v>64</c:v>
                  </c:pt>
                  <c:pt idx="10">
                    <c:v>128</c:v>
                  </c:pt>
                </c:lvl>
                <c:lvl>
                  <c:pt idx="0">
                    <c:v>4K Context</c:v>
                  </c:pt>
                  <c:pt idx="6">
                    <c:v>32K Context</c:v>
                  </c:pt>
                </c:lvl>
              </c:multiLvlStrCache>
            </c:multiLvlStrRef>
          </c:cat>
          <c:val>
            <c:numRef>
              <c:f>ASPLOS!$N$45:$N$55</c:f>
              <c:numCache>
                <c:formatCode>General</c:formatCode>
                <c:ptCount val="11"/>
                <c:pt idx="0">
                  <c:v>7.6809691999999927</c:v>
                </c:pt>
                <c:pt idx="1">
                  <c:v>27.857055599999995</c:v>
                </c:pt>
                <c:pt idx="2">
                  <c:v>68.209228499999995</c:v>
                </c:pt>
                <c:pt idx="3">
                  <c:v>148.91357420000003</c:v>
                </c:pt>
                <c:pt idx="4">
                  <c:v>310.32226559999998</c:v>
                </c:pt>
                <c:pt idx="5">
                  <c:v>633.13964839999994</c:v>
                </c:pt>
                <c:pt idx="6">
                  <c:v>147.68096919999999</c:v>
                </c:pt>
                <c:pt idx="7">
                  <c:v>307.85705560000002</c:v>
                </c:pt>
                <c:pt idx="8">
                  <c:v>628.20922840000003</c:v>
                </c:pt>
                <c:pt idx="9">
                  <c:v>1268.9135739999999</c:v>
                </c:pt>
                <c:pt idx="10">
                  <c:v>2550.3222649999998</c:v>
                </c:pt>
              </c:numCache>
            </c:numRef>
          </c:val>
          <c:extLst>
            <c:ext xmlns:c16="http://schemas.microsoft.com/office/drawing/2014/chart" uri="{C3380CC4-5D6E-409C-BE32-E72D297353CC}">
              <c16:uniqueId val="{00000001-E713-4543-B6B9-207981E79EC0}"/>
            </c:ext>
          </c:extLst>
        </c:ser>
        <c:dLbls>
          <c:showLegendKey val="0"/>
          <c:showVal val="0"/>
          <c:showCatName val="0"/>
          <c:showSerName val="0"/>
          <c:showPercent val="0"/>
          <c:showBubbleSize val="0"/>
        </c:dLbls>
        <c:gapWidth val="150"/>
        <c:overlap val="100"/>
        <c:axId val="974332400"/>
        <c:axId val="974334112"/>
      </c:barChart>
      <c:catAx>
        <c:axId val="974332400"/>
        <c:scaling>
          <c:orientation val="minMax"/>
        </c:scaling>
        <c:delete val="0"/>
        <c:axPos val="b"/>
        <c:title>
          <c:tx>
            <c:rich>
              <a:bodyPr rot="0" spcFirstLastPara="1" vertOverflow="ellipsis" vert="horz" wrap="square" anchor="ctr" anchorCtr="1"/>
              <a:lstStyle/>
              <a:p>
                <a:pPr>
                  <a:defRPr sz="2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US"/>
                  <a:t>Batch Size</a:t>
                </a:r>
              </a:p>
            </c:rich>
          </c:tx>
          <c:layout>
            <c:manualLayout>
              <c:xMode val="edge"/>
              <c:yMode val="edge"/>
              <c:x val="0.51258451230892899"/>
              <c:y val="0.9258297101152286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5400000" spcFirstLastPara="1" vertOverflow="ellipsis" wrap="square" anchor="ctr" anchorCtr="1"/>
          <a:lstStyle/>
          <a:p>
            <a:pPr>
              <a:defRPr sz="2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974334112"/>
        <c:crosses val="autoZero"/>
        <c:auto val="1"/>
        <c:lblAlgn val="ctr"/>
        <c:lblOffset val="100"/>
        <c:noMultiLvlLbl val="0"/>
      </c:catAx>
      <c:valAx>
        <c:axId val="974334112"/>
        <c:scaling>
          <c:orientation val="minMax"/>
          <c:max val="30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US"/>
                  <a:t>Memory Requirement (GB)</a:t>
                </a:r>
              </a:p>
            </c:rich>
          </c:tx>
          <c:layout>
            <c:manualLayout>
              <c:xMode val="edge"/>
              <c:yMode val="edge"/>
              <c:x val="8.6363300015733242E-3"/>
              <c:y val="9.9301626818323357E-2"/>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title>
        <c:numFmt formatCode="General" sourceLinked="1"/>
        <c:majorTickMark val="cross"/>
        <c:minorTickMark val="in"/>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974332400"/>
        <c:crosses val="autoZero"/>
        <c:crossBetween val="between"/>
        <c:majorUnit val="640"/>
        <c:minorUnit val="160"/>
      </c:valAx>
      <c:spPr>
        <a:noFill/>
        <a:ln>
          <a:solidFill>
            <a:schemeClr val="tx1"/>
          </a:solidFill>
        </a:ln>
        <a:effectLst/>
      </c:spPr>
    </c:plotArea>
    <c:legend>
      <c:legendPos val="t"/>
      <c:layout>
        <c:manualLayout>
          <c:xMode val="edge"/>
          <c:yMode val="edge"/>
          <c:x val="0.14607117892291216"/>
          <c:y val="3.6725360262831151E-2"/>
          <c:w val="0.83926543707887546"/>
          <c:h val="0.1046951399357881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7646B2-0E69-6C4C-913A-A1ABBC57FBEB}" type="datetimeFigureOut">
              <a:rPr lang="en-US" smtClean="0"/>
              <a:t>3/24/25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342583-984A-D04E-85B4-A8204800DA97}" type="slidenum">
              <a:rPr lang="en-US" smtClean="0"/>
              <a:t>‹#›</a:t>
            </a:fld>
            <a:endParaRPr lang="en-US"/>
          </a:p>
        </p:txBody>
      </p:sp>
    </p:spTree>
    <p:extLst>
      <p:ext uri="{BB962C8B-B14F-4D97-AF65-F5344CB8AC3E}">
        <p14:creationId xmlns:p14="http://schemas.microsoft.com/office/powerpoint/2010/main" val="1115577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everyone, I am xxx, today I will present xxx. We open-sourced the artifact evaluation.</a:t>
            </a:r>
          </a:p>
        </p:txBody>
      </p:sp>
      <p:sp>
        <p:nvSpPr>
          <p:cNvPr id="4" name="Slide Number Placeholder 3"/>
          <p:cNvSpPr>
            <a:spLocks noGrp="1"/>
          </p:cNvSpPr>
          <p:nvPr>
            <p:ph type="sldNum" sz="quarter" idx="5"/>
          </p:nvPr>
        </p:nvSpPr>
        <p:spPr/>
        <p:txBody>
          <a:bodyPr/>
          <a:lstStyle/>
          <a:p>
            <a:fld id="{74342583-984A-D04E-85B4-A8204800DA97}" type="slidenum">
              <a:rPr lang="en-US" smtClean="0"/>
              <a:t>1</a:t>
            </a:fld>
            <a:endParaRPr lang="en-US"/>
          </a:p>
        </p:txBody>
      </p:sp>
    </p:spTree>
    <p:extLst>
      <p:ext uri="{BB962C8B-B14F-4D97-AF65-F5344CB8AC3E}">
        <p14:creationId xmlns:p14="http://schemas.microsoft.com/office/powerpoint/2010/main" val="259960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Arial" panose="020B0604020202020204" pitchFamily="34" charset="0"/>
              </a:rPr>
              <a:t>Generative AI has reshaped people’s lives in various areas, such as text, image, video generation, coding assistance, intelligent agent and so on. The carbon footprint of the language model is dominated by the inference phase, which is twice as much as training. So, the scope of our work focuses on inference.</a:t>
            </a:r>
            <a:endParaRPr lang="en-US" dirty="0"/>
          </a:p>
        </p:txBody>
      </p:sp>
      <p:sp>
        <p:nvSpPr>
          <p:cNvPr id="4" name="Slide Number Placeholder 3"/>
          <p:cNvSpPr>
            <a:spLocks noGrp="1"/>
          </p:cNvSpPr>
          <p:nvPr>
            <p:ph type="sldNum" sz="quarter" idx="5"/>
          </p:nvPr>
        </p:nvSpPr>
        <p:spPr/>
        <p:txBody>
          <a:bodyPr/>
          <a:lstStyle/>
          <a:p>
            <a:fld id="{74342583-984A-D04E-85B4-A8204800DA97}" type="slidenum">
              <a:rPr lang="en-US" smtClean="0"/>
              <a:t>2</a:t>
            </a:fld>
            <a:endParaRPr lang="en-US"/>
          </a:p>
        </p:txBody>
      </p:sp>
    </p:spTree>
    <p:extLst>
      <p:ext uri="{BB962C8B-B14F-4D97-AF65-F5344CB8AC3E}">
        <p14:creationId xmlns:p14="http://schemas.microsoft.com/office/powerpoint/2010/main" val="126086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Arial" panose="020B0604020202020204" pitchFamily="34" charset="0"/>
              </a:rPr>
              <a:t>Large Language Model inference serving is very expensive. The API cost for 1M Output Token Cost increases with task complexity, from text to audio and reasoning. Video generation API is currently not available, but its price can be foreseen to be even higher.</a:t>
            </a:r>
          </a:p>
        </p:txBody>
      </p:sp>
      <p:sp>
        <p:nvSpPr>
          <p:cNvPr id="4" name="Slide Number Placeholder 3"/>
          <p:cNvSpPr>
            <a:spLocks noGrp="1"/>
          </p:cNvSpPr>
          <p:nvPr>
            <p:ph type="sldNum" sz="quarter" idx="5"/>
          </p:nvPr>
        </p:nvSpPr>
        <p:spPr/>
        <p:txBody>
          <a:bodyPr/>
          <a:lstStyle/>
          <a:p>
            <a:fld id="{74342583-984A-D04E-85B4-A8204800DA97}" type="slidenum">
              <a:rPr lang="en-US" smtClean="0"/>
              <a:t>3</a:t>
            </a:fld>
            <a:endParaRPr lang="en-US"/>
          </a:p>
        </p:txBody>
      </p:sp>
    </p:spTree>
    <p:extLst>
      <p:ext uri="{BB962C8B-B14F-4D97-AF65-F5344CB8AC3E}">
        <p14:creationId xmlns:p14="http://schemas.microsoft.com/office/powerpoint/2010/main" val="36063699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Arial" panose="020B0604020202020204" pitchFamily="34" charset="0"/>
              </a:rPr>
              <a:t>LLM inference is now deployed on GPU servers, which is expensive. However, the GPU utilization on LLM inference is lower than prior deep learning models. Why is GPU underutilized on LLM inference?</a:t>
            </a:r>
          </a:p>
          <a:p>
            <a:endParaRPr lang="en-US" sz="1800" b="0" i="1" u="none" strike="noStrike" dirty="0">
              <a:solidFill>
                <a:srgbClr val="000000"/>
              </a:solidFill>
              <a:effectLst/>
              <a:latin typeface="Arial" panose="020B0604020202020204" pitchFamily="34" charset="0"/>
            </a:endParaRPr>
          </a:p>
          <a:p>
            <a:r>
              <a:rPr lang="en-US" sz="1800" b="0" i="1" u="none" strike="noStrike" dirty="0">
                <a:solidFill>
                  <a:srgbClr val="000000"/>
                </a:solidFill>
                <a:effectLst/>
                <a:latin typeface="Arial" panose="020B0604020202020204" pitchFamily="34" charset="0"/>
              </a:rPr>
              <a:t>Note: GPU utilization uses the metric of SM active issue</a:t>
            </a:r>
            <a:endParaRPr lang="en-US" dirty="0"/>
          </a:p>
        </p:txBody>
      </p:sp>
      <p:sp>
        <p:nvSpPr>
          <p:cNvPr id="4" name="Slide Number Placeholder 3"/>
          <p:cNvSpPr>
            <a:spLocks noGrp="1"/>
          </p:cNvSpPr>
          <p:nvPr>
            <p:ph type="sldNum" sz="quarter" idx="5"/>
          </p:nvPr>
        </p:nvSpPr>
        <p:spPr/>
        <p:txBody>
          <a:bodyPr/>
          <a:lstStyle/>
          <a:p>
            <a:fld id="{74342583-984A-D04E-85B4-A8204800DA97}" type="slidenum">
              <a:rPr lang="en-US" smtClean="0"/>
              <a:t>4</a:t>
            </a:fld>
            <a:endParaRPr lang="en-US"/>
          </a:p>
        </p:txBody>
      </p:sp>
    </p:spTree>
    <p:extLst>
      <p:ext uri="{BB962C8B-B14F-4D97-AF65-F5344CB8AC3E}">
        <p14:creationId xmlns:p14="http://schemas.microsoft.com/office/powerpoint/2010/main" val="1109718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Let’s first understand how LLM inference works. User sends a prompt, where each token is converted to an embedding vector. These vectors are processed in parallel by GEMM operations. After understanding the prompt, in the decoding stage, the model generates output tokens one by one. This autoregressive execution cannot be processed in parallel and takes the majority of the runtime.</a:t>
            </a:r>
            <a:br>
              <a:rPr lang="en-US" b="0" dirty="0">
                <a:effectLst/>
              </a:rPr>
            </a:br>
            <a:endParaRPr lang="en-US" dirty="0"/>
          </a:p>
        </p:txBody>
      </p:sp>
      <p:sp>
        <p:nvSpPr>
          <p:cNvPr id="4" name="Slide Number Placeholder 3"/>
          <p:cNvSpPr>
            <a:spLocks noGrp="1"/>
          </p:cNvSpPr>
          <p:nvPr>
            <p:ph type="sldNum" sz="quarter" idx="5"/>
          </p:nvPr>
        </p:nvSpPr>
        <p:spPr/>
        <p:txBody>
          <a:bodyPr/>
          <a:lstStyle/>
          <a:p>
            <a:fld id="{74342583-984A-D04E-85B4-A8204800DA97}" type="slidenum">
              <a:rPr lang="en-US" smtClean="0"/>
              <a:t>5</a:t>
            </a:fld>
            <a:endParaRPr lang="en-US"/>
          </a:p>
        </p:txBody>
      </p:sp>
    </p:spTree>
    <p:extLst>
      <p:ext uri="{BB962C8B-B14F-4D97-AF65-F5344CB8AC3E}">
        <p14:creationId xmlns:p14="http://schemas.microsoft.com/office/powerpoint/2010/main" val="4142811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593D8-4CFD-78B3-9F97-AFCC07C087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4761D2-69CC-147C-4E72-E0C280AC74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4E47AA-5A09-FC09-BB10-EA5BBEC382C2}"/>
              </a:ext>
            </a:extLst>
          </p:cNvPr>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Let’s have a deep dive into the decoding stage. To generate one token, the model goes through a series of transformer blocks. Each transformer block is composed of fully connection operations, followed by self-attention and then fully connection. Fully connection operates on model weights, while self-attention operates in KV cache.</a:t>
            </a:r>
            <a:endParaRPr lang="en-US" b="0" dirty="0">
              <a:effectLst/>
            </a:endParaRPr>
          </a:p>
          <a:p>
            <a:br>
              <a:rPr lang="en-US" b="0" dirty="0">
                <a:effectLst/>
              </a:rPr>
            </a:br>
            <a:endParaRPr lang="en-US" dirty="0"/>
          </a:p>
        </p:txBody>
      </p:sp>
      <p:sp>
        <p:nvSpPr>
          <p:cNvPr id="4" name="Slide Number Placeholder 3">
            <a:extLst>
              <a:ext uri="{FF2B5EF4-FFF2-40B4-BE49-F238E27FC236}">
                <a16:creationId xmlns:a16="http://schemas.microsoft.com/office/drawing/2014/main" id="{466C0AA2-B000-7C53-545B-A98AD7842BF3}"/>
              </a:ext>
            </a:extLst>
          </p:cNvPr>
          <p:cNvSpPr>
            <a:spLocks noGrp="1"/>
          </p:cNvSpPr>
          <p:nvPr>
            <p:ph type="sldNum" sz="quarter" idx="5"/>
          </p:nvPr>
        </p:nvSpPr>
        <p:spPr/>
        <p:txBody>
          <a:bodyPr/>
          <a:lstStyle/>
          <a:p>
            <a:fld id="{74342583-984A-D04E-85B4-A8204800DA97}" type="slidenum">
              <a:rPr lang="en-US" smtClean="0"/>
              <a:t>6</a:t>
            </a:fld>
            <a:endParaRPr lang="en-US"/>
          </a:p>
        </p:txBody>
      </p:sp>
    </p:spTree>
    <p:extLst>
      <p:ext uri="{BB962C8B-B14F-4D97-AF65-F5344CB8AC3E}">
        <p14:creationId xmlns:p14="http://schemas.microsoft.com/office/powerpoint/2010/main" val="39503932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To serve the inference task on Llama 70B, the model weights take around 140 GB of memory capacity. With batch size increasing, KV cache capacity scales linearly. 4xA100 GPUs can provide 320 GB memory capacity. With a 4K context length, the memory requirement starts exceeding GPU memory capacity at batch size of 128. </a:t>
            </a:r>
            <a:br>
              <a:rPr lang="en-US" dirty="0"/>
            </a:br>
            <a:endParaRPr lang="en-US" dirty="0"/>
          </a:p>
        </p:txBody>
      </p:sp>
      <p:sp>
        <p:nvSpPr>
          <p:cNvPr id="4" name="Slide Number Placeholder 3"/>
          <p:cNvSpPr>
            <a:spLocks noGrp="1"/>
          </p:cNvSpPr>
          <p:nvPr>
            <p:ph type="sldNum" sz="quarter" idx="5"/>
          </p:nvPr>
        </p:nvSpPr>
        <p:spPr/>
        <p:txBody>
          <a:bodyPr/>
          <a:lstStyle/>
          <a:p>
            <a:fld id="{74342583-984A-D04E-85B4-A8204800DA97}" type="slidenum">
              <a:rPr lang="en-US" smtClean="0"/>
              <a:t>7</a:t>
            </a:fld>
            <a:endParaRPr lang="en-US"/>
          </a:p>
        </p:txBody>
      </p:sp>
    </p:spTree>
    <p:extLst>
      <p:ext uri="{BB962C8B-B14F-4D97-AF65-F5344CB8AC3E}">
        <p14:creationId xmlns:p14="http://schemas.microsoft.com/office/powerpoint/2010/main" val="20533004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dirty="0">
                <a:solidFill>
                  <a:srgbClr val="000000"/>
                </a:solidFill>
                <a:effectLst/>
                <a:latin typeface="Arial" panose="020B0604020202020204" pitchFamily="34" charset="0"/>
              </a:rPr>
              <a:t>With context length increasing, the memory requirement starts exceeding GPU memory capacity at a lower batch size. The maximum supported batch size decreases from 128 at 4K context length to 16 at 32K context length. The reduced batch size reduces the GPU utilization.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u="none" strike="noStrike" dirty="0">
              <a:solidFill>
                <a:srgbClr val="000000"/>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u="none" strike="noStrike" dirty="0">
                <a:solidFill>
                  <a:srgbClr val="000000"/>
                </a:solidFill>
                <a:effectLst/>
                <a:latin typeface="Arial" panose="020B0604020202020204" pitchFamily="34" charset="0"/>
              </a:rPr>
              <a:t>Note: Prefill length = context length (4K~32K) - output length (3.5K)</a:t>
            </a:r>
            <a:endParaRPr lang="en-US" dirty="0"/>
          </a:p>
        </p:txBody>
      </p:sp>
      <p:sp>
        <p:nvSpPr>
          <p:cNvPr id="4" name="Slide Number Placeholder 3"/>
          <p:cNvSpPr>
            <a:spLocks noGrp="1"/>
          </p:cNvSpPr>
          <p:nvPr>
            <p:ph type="sldNum" sz="quarter" idx="5"/>
          </p:nvPr>
        </p:nvSpPr>
        <p:spPr/>
        <p:txBody>
          <a:bodyPr/>
          <a:lstStyle/>
          <a:p>
            <a:fld id="{74342583-984A-D04E-85B4-A8204800DA97}" type="slidenum">
              <a:rPr lang="en-US" smtClean="0"/>
              <a:t>8</a:t>
            </a:fld>
            <a:endParaRPr lang="en-US"/>
          </a:p>
        </p:txBody>
      </p:sp>
    </p:spTree>
    <p:extLst>
      <p:ext uri="{BB962C8B-B14F-4D97-AF65-F5344CB8AC3E}">
        <p14:creationId xmlns:p14="http://schemas.microsoft.com/office/powerpoint/2010/main" val="8480828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FD542-8C06-F9C0-020B-B5B66FA6E6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5B4090-B340-C634-6AD9-F4F6BB7948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9A78DD-8E84-6920-EAC8-215FD2B5A4D6}"/>
              </a:ext>
            </a:extLst>
          </p:cNvPr>
          <p:cNvSpPr>
            <a:spLocks noGrp="1"/>
          </p:cNvSpPr>
          <p:nvPr>
            <p:ph type="body" idx="1"/>
          </p:nvPr>
        </p:nvSpPr>
        <p:spPr/>
        <p:txBody>
          <a:bodyPr/>
          <a:lstStyle/>
          <a:p>
            <a:r>
              <a:rPr lang="en-US" sz="1800" b="0" i="0" u="none" strike="noStrike" dirty="0">
                <a:solidFill>
                  <a:srgbClr val="000000"/>
                </a:solidFill>
                <a:effectLst/>
                <a:latin typeface="Arial" panose="020B0604020202020204" pitchFamily="34" charset="0"/>
              </a:rPr>
              <a:t>When serving multiple queries concurrently, fully connection operations can be batched because each query shares the same model weights. On the other hand, self-attention operates on user-specific contexts, which cannot be batched and has to be processed in a sequential manner.</a:t>
            </a:r>
          </a:p>
        </p:txBody>
      </p:sp>
      <p:sp>
        <p:nvSpPr>
          <p:cNvPr id="4" name="Slide Number Placeholder 3">
            <a:extLst>
              <a:ext uri="{FF2B5EF4-FFF2-40B4-BE49-F238E27FC236}">
                <a16:creationId xmlns:a16="http://schemas.microsoft.com/office/drawing/2014/main" id="{7A5DFC26-90A8-94B8-1217-64A544666E7B}"/>
              </a:ext>
            </a:extLst>
          </p:cNvPr>
          <p:cNvSpPr>
            <a:spLocks noGrp="1"/>
          </p:cNvSpPr>
          <p:nvPr>
            <p:ph type="sldNum" sz="quarter" idx="5"/>
          </p:nvPr>
        </p:nvSpPr>
        <p:spPr/>
        <p:txBody>
          <a:bodyPr/>
          <a:lstStyle/>
          <a:p>
            <a:fld id="{74342583-984A-D04E-85B4-A8204800DA97}" type="slidenum">
              <a:rPr lang="en-US" smtClean="0"/>
              <a:t>9</a:t>
            </a:fld>
            <a:endParaRPr lang="en-US"/>
          </a:p>
        </p:txBody>
      </p:sp>
    </p:spTree>
    <p:extLst>
      <p:ext uri="{BB962C8B-B14F-4D97-AF65-F5344CB8AC3E}">
        <p14:creationId xmlns:p14="http://schemas.microsoft.com/office/powerpoint/2010/main" val="9551855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Arial" panose="020B0604020202020204" pitchFamily="34" charset="0"/>
              </a:rPr>
              <a:t>Deep learning models usually apply GEMM operations with high operational intensity. GPUs are well optimized for these operations by providing high compute throughput. However, due to the limited batch size and sequential attention operations, LLM inference tasks have low operational intensity. </a:t>
            </a:r>
          </a:p>
          <a:p>
            <a:endParaRPr lang="en-US" sz="1800" b="0" i="0" u="none" strike="noStrike" dirty="0">
              <a:solidFill>
                <a:srgbClr val="000000"/>
              </a:solidFill>
              <a:effectLst/>
              <a:latin typeface="Arial" panose="020B0604020202020204" pitchFamily="34" charset="0"/>
            </a:endParaRPr>
          </a:p>
          <a:p>
            <a:r>
              <a:rPr lang="en-US" sz="1800" b="0" i="0" u="none" strike="noStrike" dirty="0">
                <a:solidFill>
                  <a:srgbClr val="000000"/>
                </a:solidFill>
                <a:effectLst/>
                <a:latin typeface="Arial" panose="020B0604020202020204" pitchFamily="34" charset="0"/>
              </a:rPr>
              <a:t>Remove equations, put in appendix</a:t>
            </a:r>
            <a:endParaRPr lang="en-US" dirty="0"/>
          </a:p>
        </p:txBody>
      </p:sp>
      <p:sp>
        <p:nvSpPr>
          <p:cNvPr id="4" name="Slide Number Placeholder 3"/>
          <p:cNvSpPr>
            <a:spLocks noGrp="1"/>
          </p:cNvSpPr>
          <p:nvPr>
            <p:ph type="sldNum" sz="quarter" idx="5"/>
          </p:nvPr>
        </p:nvSpPr>
        <p:spPr/>
        <p:txBody>
          <a:bodyPr/>
          <a:lstStyle/>
          <a:p>
            <a:fld id="{74342583-984A-D04E-85B4-A8204800DA97}" type="slidenum">
              <a:rPr lang="en-US" smtClean="0"/>
              <a:t>10</a:t>
            </a:fld>
            <a:endParaRPr lang="en-US"/>
          </a:p>
        </p:txBody>
      </p:sp>
    </p:spTree>
    <p:extLst>
      <p:ext uri="{BB962C8B-B14F-4D97-AF65-F5344CB8AC3E}">
        <p14:creationId xmlns:p14="http://schemas.microsoft.com/office/powerpoint/2010/main" val="19402393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97016-53F8-DE5E-A8B8-420A380961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CDEDC8-F83A-4DE3-93B5-0D97C7E1E0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673997-DEBA-A7B7-08C4-2764E8311D0D}"/>
              </a:ext>
            </a:extLst>
          </p:cNvPr>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How can we efficiently support this low operational intensity task? The operational intensity is determined by compute throughput and memory bandwidth. Increasing hardware’s memory bandwidth can solve this problem.</a:t>
            </a:r>
            <a:endParaRPr lang="en-US" sz="1800" dirty="0"/>
          </a:p>
        </p:txBody>
      </p:sp>
      <p:sp>
        <p:nvSpPr>
          <p:cNvPr id="4" name="Slide Number Placeholder 3">
            <a:extLst>
              <a:ext uri="{FF2B5EF4-FFF2-40B4-BE49-F238E27FC236}">
                <a16:creationId xmlns:a16="http://schemas.microsoft.com/office/drawing/2014/main" id="{0688E630-A218-45C8-08CC-423920FD7A7A}"/>
              </a:ext>
            </a:extLst>
          </p:cNvPr>
          <p:cNvSpPr>
            <a:spLocks noGrp="1"/>
          </p:cNvSpPr>
          <p:nvPr>
            <p:ph type="sldNum" sz="quarter" idx="5"/>
          </p:nvPr>
        </p:nvSpPr>
        <p:spPr/>
        <p:txBody>
          <a:bodyPr/>
          <a:lstStyle/>
          <a:p>
            <a:fld id="{74342583-984A-D04E-85B4-A8204800DA97}" type="slidenum">
              <a:rPr lang="en-US" smtClean="0"/>
              <a:t>11</a:t>
            </a:fld>
            <a:endParaRPr lang="en-US"/>
          </a:p>
        </p:txBody>
      </p:sp>
    </p:spTree>
    <p:extLst>
      <p:ext uri="{BB962C8B-B14F-4D97-AF65-F5344CB8AC3E}">
        <p14:creationId xmlns:p14="http://schemas.microsoft.com/office/powerpoint/2010/main" val="6155554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Advanced GPUs today have been equipped with high bandwidth memory, but they still have limited off-chip memory bandwidth. The Processing-In-Memory solution places processing units near DRAM banks. A single GDDR6 PIM chip can aggregate 32 TB/s peak memory bandwidth, 16x higher than GPU.</a:t>
            </a:r>
            <a:endParaRPr lang="en-US" sz="1800" b="0" dirty="0">
              <a:effectLst/>
            </a:endParaRPr>
          </a:p>
        </p:txBody>
      </p:sp>
      <p:sp>
        <p:nvSpPr>
          <p:cNvPr id="4" name="Slide Number Placeholder 3"/>
          <p:cNvSpPr>
            <a:spLocks noGrp="1"/>
          </p:cNvSpPr>
          <p:nvPr>
            <p:ph type="sldNum" sz="quarter" idx="5"/>
          </p:nvPr>
        </p:nvSpPr>
        <p:spPr/>
        <p:txBody>
          <a:bodyPr/>
          <a:lstStyle/>
          <a:p>
            <a:fld id="{74342583-984A-D04E-85B4-A8204800DA97}" type="slidenum">
              <a:rPr lang="en-US" smtClean="0"/>
              <a:t>12</a:t>
            </a:fld>
            <a:endParaRPr lang="en-US"/>
          </a:p>
        </p:txBody>
      </p:sp>
    </p:spTree>
    <p:extLst>
      <p:ext uri="{BB962C8B-B14F-4D97-AF65-F5344CB8AC3E}">
        <p14:creationId xmlns:p14="http://schemas.microsoft.com/office/powerpoint/2010/main" val="18043304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36F68-5B5D-324E-0E5E-E07E354035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302085-C983-584F-A349-5981E7A6C3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20D829-CB49-C611-E2CA-1044644703F2}"/>
              </a:ext>
            </a:extLst>
          </p:cNvPr>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The inference task on Llama 70B model at 4K context and 128 Batch size requires 450 GB memory, where 140GB are used to store model weight, and 310GB are used for KV cache Meanwhile, recent LLM has increased model size and context length. For example, Llama3 mode size increases to 405B. Their context length also increases from 4K to 128K and further to 1M. Both Model weights and KV cache occupies larger and larger memory capacity.</a:t>
            </a:r>
            <a:br>
              <a:rPr lang="en-US" b="0" dirty="0">
                <a:effectLst/>
              </a:rPr>
            </a:br>
            <a:endParaRPr lang="en-US" dirty="0"/>
          </a:p>
        </p:txBody>
      </p:sp>
      <p:sp>
        <p:nvSpPr>
          <p:cNvPr id="4" name="Slide Number Placeholder 3">
            <a:extLst>
              <a:ext uri="{FF2B5EF4-FFF2-40B4-BE49-F238E27FC236}">
                <a16:creationId xmlns:a16="http://schemas.microsoft.com/office/drawing/2014/main" id="{D98DEC21-F63D-4276-F2F3-89BAD56B9651}"/>
              </a:ext>
            </a:extLst>
          </p:cNvPr>
          <p:cNvSpPr>
            <a:spLocks noGrp="1"/>
          </p:cNvSpPr>
          <p:nvPr>
            <p:ph type="sldNum" sz="quarter" idx="5"/>
          </p:nvPr>
        </p:nvSpPr>
        <p:spPr/>
        <p:txBody>
          <a:bodyPr/>
          <a:lstStyle/>
          <a:p>
            <a:fld id="{74342583-984A-D04E-85B4-A8204800DA97}" type="slidenum">
              <a:rPr lang="en-US" smtClean="0"/>
              <a:t>13</a:t>
            </a:fld>
            <a:endParaRPr lang="en-US"/>
          </a:p>
        </p:txBody>
      </p:sp>
    </p:spTree>
    <p:extLst>
      <p:ext uri="{BB962C8B-B14F-4D97-AF65-F5344CB8AC3E}">
        <p14:creationId xmlns:p14="http://schemas.microsoft.com/office/powerpoint/2010/main" val="9229661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Arial" panose="020B0604020202020204" pitchFamily="34" charset="0"/>
              </a:rPr>
              <a:t>To support the trend of increased memory capacity requirement, we apply the scalable CXL interconnect to provide substantial memory capacity. Each CXL device has 16 PIM chips, which provide 16 GB capacity. 32 CXL devices aggregate to half a terabyte of capacity. The CXL protocol can scale to even larger number of devices.</a:t>
            </a:r>
          </a:p>
        </p:txBody>
      </p:sp>
      <p:sp>
        <p:nvSpPr>
          <p:cNvPr id="4" name="Slide Number Placeholder 3"/>
          <p:cNvSpPr>
            <a:spLocks noGrp="1"/>
          </p:cNvSpPr>
          <p:nvPr>
            <p:ph type="sldNum" sz="quarter" idx="5"/>
          </p:nvPr>
        </p:nvSpPr>
        <p:spPr/>
        <p:txBody>
          <a:bodyPr/>
          <a:lstStyle/>
          <a:p>
            <a:fld id="{74342583-984A-D04E-85B4-A8204800DA97}" type="slidenum">
              <a:rPr lang="en-US" smtClean="0"/>
              <a:t>14</a:t>
            </a:fld>
            <a:endParaRPr lang="en-US"/>
          </a:p>
        </p:txBody>
      </p:sp>
    </p:spTree>
    <p:extLst>
      <p:ext uri="{BB962C8B-B14F-4D97-AF65-F5344CB8AC3E}">
        <p14:creationId xmlns:p14="http://schemas.microsoft.com/office/powerpoint/2010/main" val="8104971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Arial" panose="020B0604020202020204" pitchFamily="34" charset="0"/>
              </a:rPr>
              <a:t>In this work, we propose the CENT system. The host CPU drives 32 PIM devices through a CXL switch. Each device has a CXL controller, GDDR6-PIM chips and Processing-Near-Memory accelerators. Each CXL device has 16 GDDR6-PIM chips</a:t>
            </a:r>
            <a:endParaRPr lang="en-US" dirty="0"/>
          </a:p>
        </p:txBody>
      </p:sp>
      <p:sp>
        <p:nvSpPr>
          <p:cNvPr id="4" name="Slide Number Placeholder 3"/>
          <p:cNvSpPr>
            <a:spLocks noGrp="1"/>
          </p:cNvSpPr>
          <p:nvPr>
            <p:ph type="sldNum" sz="quarter" idx="5"/>
          </p:nvPr>
        </p:nvSpPr>
        <p:spPr/>
        <p:txBody>
          <a:bodyPr/>
          <a:lstStyle/>
          <a:p>
            <a:fld id="{74342583-984A-D04E-85B4-A8204800DA97}" type="slidenum">
              <a:rPr lang="en-US" smtClean="0"/>
              <a:t>15</a:t>
            </a:fld>
            <a:endParaRPr lang="en-US"/>
          </a:p>
        </p:txBody>
      </p:sp>
    </p:spTree>
    <p:extLst>
      <p:ext uri="{BB962C8B-B14F-4D97-AF65-F5344CB8AC3E}">
        <p14:creationId xmlns:p14="http://schemas.microsoft.com/office/powerpoint/2010/main" val="22702448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A2119-B565-FDCF-8999-90F175218D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7C1918-3828-30A7-1DCA-5A2D3AE99C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E35173-02FF-BD7C-FBE8-F872CDFB98F1}"/>
              </a:ext>
            </a:extLst>
          </p:cNvPr>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Transformer block contains versatile operations. PIM module supports vector and element-wise multiplications, which accounts for 99% of total operations. Supporting remaining operations in the PIM module using DRAM process leads to high area overhead. To execute the full transformer block on the CXL device, we propose a hierarchical PIM-PNM design to support these operations outside the DRAM chip. The PNM accelerators have less compute throughput than PIM modules, but provides flexibility for versatile operations, including vector addition, reduction and exponent. We also apply RISC-V cores to support special functions, such as division. </a:t>
            </a:r>
            <a:br>
              <a:rPr lang="en-US" dirty="0"/>
            </a:br>
            <a:endParaRPr lang="en-US" dirty="0"/>
          </a:p>
        </p:txBody>
      </p:sp>
      <p:sp>
        <p:nvSpPr>
          <p:cNvPr id="4" name="Slide Number Placeholder 3">
            <a:extLst>
              <a:ext uri="{FF2B5EF4-FFF2-40B4-BE49-F238E27FC236}">
                <a16:creationId xmlns:a16="http://schemas.microsoft.com/office/drawing/2014/main" id="{A4347909-3E7B-125F-19E3-5722D7B86C82}"/>
              </a:ext>
            </a:extLst>
          </p:cNvPr>
          <p:cNvSpPr>
            <a:spLocks noGrp="1"/>
          </p:cNvSpPr>
          <p:nvPr>
            <p:ph type="sldNum" sz="quarter" idx="5"/>
          </p:nvPr>
        </p:nvSpPr>
        <p:spPr/>
        <p:txBody>
          <a:bodyPr/>
          <a:lstStyle/>
          <a:p>
            <a:fld id="{74342583-984A-D04E-85B4-A8204800DA97}" type="slidenum">
              <a:rPr lang="en-US" smtClean="0"/>
              <a:t>16</a:t>
            </a:fld>
            <a:endParaRPr lang="en-US"/>
          </a:p>
        </p:txBody>
      </p:sp>
    </p:spTree>
    <p:extLst>
      <p:ext uri="{BB962C8B-B14F-4D97-AF65-F5344CB8AC3E}">
        <p14:creationId xmlns:p14="http://schemas.microsoft.com/office/powerpoint/2010/main" val="29546641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In each CXL device, the instructions are fetched from the instruction buffer and proceed into the decoder. The PIM instructions are directed into GDDR6-PIM chips. Other compute instructions are directed into the PNM accelerators. The intra-device communication is conducted through the shared buffer. The inter-device communication leverages the CXL Port.</a:t>
            </a:r>
            <a:endParaRPr lang="en-US" b="0" dirty="0">
              <a:effectLst/>
            </a:endParaRPr>
          </a:p>
          <a:p>
            <a:br>
              <a:rPr lang="en-US" b="0" dirty="0">
                <a:effectLst/>
              </a:rPr>
            </a:br>
            <a:endParaRPr lang="en-US" dirty="0"/>
          </a:p>
        </p:txBody>
      </p:sp>
      <p:sp>
        <p:nvSpPr>
          <p:cNvPr id="4" name="Slide Number Placeholder 3"/>
          <p:cNvSpPr>
            <a:spLocks noGrp="1"/>
          </p:cNvSpPr>
          <p:nvPr>
            <p:ph type="sldNum" sz="quarter" idx="5"/>
          </p:nvPr>
        </p:nvSpPr>
        <p:spPr/>
        <p:txBody>
          <a:bodyPr/>
          <a:lstStyle/>
          <a:p>
            <a:fld id="{74342583-984A-D04E-85B4-A8204800DA97}" type="slidenum">
              <a:rPr lang="en-US" smtClean="0"/>
              <a:t>17</a:t>
            </a:fld>
            <a:endParaRPr lang="en-US"/>
          </a:p>
        </p:txBody>
      </p:sp>
    </p:spTree>
    <p:extLst>
      <p:ext uri="{BB962C8B-B14F-4D97-AF65-F5344CB8AC3E}">
        <p14:creationId xmlns:p14="http://schemas.microsoft.com/office/powerpoint/2010/main" val="36984489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E413F-C10A-365D-39B9-21C78AF285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7A90AC-684B-3109-0FAC-69715FD077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780E6A-1AE8-6858-19B8-8659E6EF3F90}"/>
              </a:ext>
            </a:extLst>
          </p:cNvPr>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The peer-to-peer communication between CXL devices is accomplished by </a:t>
            </a:r>
            <a:r>
              <a:rPr lang="en-US" sz="1800" b="0" i="1" u="none" strike="noStrike" dirty="0">
                <a:solidFill>
                  <a:srgbClr val="000000"/>
                </a:solidFill>
                <a:effectLst/>
                <a:latin typeface="Arial" panose="020B0604020202020204" pitchFamily="34" charset="0"/>
              </a:rPr>
              <a:t>Send</a:t>
            </a:r>
            <a:r>
              <a:rPr lang="en-US" sz="1800" b="0" i="0" u="none" strike="noStrike" dirty="0">
                <a:solidFill>
                  <a:srgbClr val="000000"/>
                </a:solidFill>
                <a:effectLst/>
                <a:latin typeface="Arial" panose="020B0604020202020204" pitchFamily="34" charset="0"/>
              </a:rPr>
              <a:t> and </a:t>
            </a:r>
            <a:r>
              <a:rPr lang="en-US" sz="1800" b="0" i="1" u="none" strike="noStrike" dirty="0">
                <a:solidFill>
                  <a:srgbClr val="000000"/>
                </a:solidFill>
                <a:effectLst/>
                <a:latin typeface="Arial" panose="020B0604020202020204" pitchFamily="34" charset="0"/>
              </a:rPr>
              <a:t>Receive </a:t>
            </a:r>
            <a:r>
              <a:rPr lang="en-US" sz="1800" b="0" i="0" u="none" strike="noStrike" dirty="0">
                <a:solidFill>
                  <a:srgbClr val="000000"/>
                </a:solidFill>
                <a:effectLst/>
                <a:latin typeface="Arial" panose="020B0604020202020204" pitchFamily="34" charset="0"/>
              </a:rPr>
              <a:t>instructions. On top of this, we propose multicast instruction and two new communication primitives - multicast and gather. In multicast, the source device sends data to destination devices. While in gather, the destination device receives data from all source devices sequentially. </a:t>
            </a:r>
            <a:r>
              <a:rPr lang="en-US" sz="1200" b="0" i="0" u="none" strike="noStrike" dirty="0">
                <a:solidFill>
                  <a:srgbClr val="000000"/>
                </a:solidFill>
                <a:effectLst/>
                <a:latin typeface="Arial" panose="020B0604020202020204" pitchFamily="34" charset="0"/>
              </a:rPr>
              <a:t>With these CXL communication primitives, we explored various parallel mapping strategies on the CENT architecture. </a:t>
            </a:r>
            <a:endParaRPr lang="en-US" b="0" dirty="0">
              <a:effectLst/>
            </a:endParaRPr>
          </a:p>
        </p:txBody>
      </p:sp>
      <p:sp>
        <p:nvSpPr>
          <p:cNvPr id="4" name="Slide Number Placeholder 3">
            <a:extLst>
              <a:ext uri="{FF2B5EF4-FFF2-40B4-BE49-F238E27FC236}">
                <a16:creationId xmlns:a16="http://schemas.microsoft.com/office/drawing/2014/main" id="{8C288DBE-EFFA-CA28-B6F3-006F92914F72}"/>
              </a:ext>
            </a:extLst>
          </p:cNvPr>
          <p:cNvSpPr>
            <a:spLocks noGrp="1"/>
          </p:cNvSpPr>
          <p:nvPr>
            <p:ph type="sldNum" sz="quarter" idx="5"/>
          </p:nvPr>
        </p:nvSpPr>
        <p:spPr/>
        <p:txBody>
          <a:bodyPr/>
          <a:lstStyle/>
          <a:p>
            <a:fld id="{74342583-984A-D04E-85B4-A8204800DA97}" type="slidenum">
              <a:rPr lang="en-US" smtClean="0"/>
              <a:t>18</a:t>
            </a:fld>
            <a:endParaRPr lang="en-US"/>
          </a:p>
        </p:txBody>
      </p:sp>
    </p:spTree>
    <p:extLst>
      <p:ext uri="{BB962C8B-B14F-4D97-AF65-F5344CB8AC3E}">
        <p14:creationId xmlns:p14="http://schemas.microsoft.com/office/powerpoint/2010/main" val="1236248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In pipeline parallel mapping, certain transform blocks are mapped to a CXL device. The inter device communication only happens between two transformer blocks, using peer-to-peer communication primitive.. Multiple prompts are executed in a pipeline manner. In tensor parallel mapping, transformer blocks within a single prompt are executed sequentially and each of them is mapped across multiple CXL devices. Multicast and gather primitives are applied for these inter-device communications. Pipeline parallel mapping provides high serving throughputs, while tensor parallel mapping prioritizes the latency. A hybrid approach of both pipeline and tensor parallel mapping can strike a balance between serving latency and throughput.</a:t>
            </a:r>
            <a:br>
              <a:rPr lang="en-US" dirty="0"/>
            </a:br>
            <a:endParaRPr lang="en-US" dirty="0"/>
          </a:p>
        </p:txBody>
      </p:sp>
      <p:sp>
        <p:nvSpPr>
          <p:cNvPr id="4" name="Slide Number Placeholder 3"/>
          <p:cNvSpPr>
            <a:spLocks noGrp="1"/>
          </p:cNvSpPr>
          <p:nvPr>
            <p:ph type="sldNum" sz="quarter" idx="5"/>
          </p:nvPr>
        </p:nvSpPr>
        <p:spPr/>
        <p:txBody>
          <a:bodyPr/>
          <a:lstStyle/>
          <a:p>
            <a:fld id="{74342583-984A-D04E-85B4-A8204800DA97}" type="slidenum">
              <a:rPr lang="en-US" smtClean="0"/>
              <a:t>19</a:t>
            </a:fld>
            <a:endParaRPr lang="en-US"/>
          </a:p>
        </p:txBody>
      </p:sp>
    </p:spTree>
    <p:extLst>
      <p:ext uri="{BB962C8B-B14F-4D97-AF65-F5344CB8AC3E}">
        <p14:creationId xmlns:p14="http://schemas.microsoft.com/office/powerpoint/2010/main" val="34242855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Our evaluation methodology includes the performance, power and cost model. The performance model starts from the workload mapper and trace generator. The PIM traces are fed into a Ramulator-based cycle accurate simulator. The results are combined with an analytical model for CXL communication. The power model is based on the Micron DRAM Power model and the synthesis results. The cost model includes the PIM model cost, which is estimated as 10x times of standard DRAM models, and the custom design cost is estimated through NRE cost, die cost and packaging cost.</a:t>
            </a:r>
            <a:endParaRPr lang="en-US" b="0" dirty="0">
              <a:effectLst/>
            </a:endParaRPr>
          </a:p>
          <a:p>
            <a:br>
              <a:rPr lang="en-US" b="0" dirty="0">
                <a:effectLst/>
              </a:rPr>
            </a:br>
            <a:endParaRPr lang="en-US" dirty="0"/>
          </a:p>
        </p:txBody>
      </p:sp>
      <p:sp>
        <p:nvSpPr>
          <p:cNvPr id="4" name="Slide Number Placeholder 3"/>
          <p:cNvSpPr>
            <a:spLocks noGrp="1"/>
          </p:cNvSpPr>
          <p:nvPr>
            <p:ph type="sldNum" sz="quarter" idx="5"/>
          </p:nvPr>
        </p:nvSpPr>
        <p:spPr/>
        <p:txBody>
          <a:bodyPr/>
          <a:lstStyle/>
          <a:p>
            <a:fld id="{74342583-984A-D04E-85B4-A8204800DA97}" type="slidenum">
              <a:rPr lang="en-US" smtClean="0"/>
              <a:t>20</a:t>
            </a:fld>
            <a:endParaRPr lang="en-US"/>
          </a:p>
        </p:txBody>
      </p:sp>
    </p:spTree>
    <p:extLst>
      <p:ext uri="{BB962C8B-B14F-4D97-AF65-F5344CB8AC3E}">
        <p14:creationId xmlns:p14="http://schemas.microsoft.com/office/powerpoint/2010/main" val="14501047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Arial" panose="020B0604020202020204" pitchFamily="34" charset="0"/>
              </a:rPr>
              <a:t>We compare the CENT system with 32 CXL devices to the GPU system composed of 4 A100 GPUs for a power neutral comparison. We use the </a:t>
            </a:r>
            <a:r>
              <a:rPr lang="en-US" sz="1800" b="0" i="0" u="none" strike="noStrike" dirty="0" err="1">
                <a:solidFill>
                  <a:srgbClr val="000000"/>
                </a:solidFill>
                <a:effectLst/>
                <a:latin typeface="Arial" panose="020B0604020202020204" pitchFamily="34" charset="0"/>
              </a:rPr>
              <a:t>vLLM</a:t>
            </a:r>
            <a:r>
              <a:rPr lang="en-US" sz="1800" b="0" i="0" u="none" strike="noStrike" dirty="0">
                <a:solidFill>
                  <a:srgbClr val="000000"/>
                </a:solidFill>
                <a:effectLst/>
                <a:latin typeface="Arial" panose="020B0604020202020204" pitchFamily="34" charset="0"/>
              </a:rPr>
              <a:t> framework on the GPU baseline. The CENT system has half compute throughput but 64x peak memory bandwidth compared to the GPU system and has 2.4x lower owned TCO and even more saving on rental TCO.</a:t>
            </a:r>
          </a:p>
        </p:txBody>
      </p:sp>
      <p:sp>
        <p:nvSpPr>
          <p:cNvPr id="4" name="Slide Number Placeholder 3"/>
          <p:cNvSpPr>
            <a:spLocks noGrp="1"/>
          </p:cNvSpPr>
          <p:nvPr>
            <p:ph type="sldNum" sz="quarter" idx="5"/>
          </p:nvPr>
        </p:nvSpPr>
        <p:spPr/>
        <p:txBody>
          <a:bodyPr/>
          <a:lstStyle/>
          <a:p>
            <a:fld id="{74342583-984A-D04E-85B4-A8204800DA97}" type="slidenum">
              <a:rPr lang="en-US" smtClean="0"/>
              <a:t>21</a:t>
            </a:fld>
            <a:endParaRPr lang="en-US"/>
          </a:p>
        </p:txBody>
      </p:sp>
    </p:spTree>
    <p:extLst>
      <p:ext uri="{BB962C8B-B14F-4D97-AF65-F5344CB8AC3E}">
        <p14:creationId xmlns:p14="http://schemas.microsoft.com/office/powerpoint/2010/main" val="12622222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0EAC6-EA7F-75D1-0C5E-A2500167AE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8B9966-FD8E-BBEB-6275-CB9FCDC619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D4D7F0-4183-935E-35B3-4F09E9ED6067}"/>
              </a:ext>
            </a:extLst>
          </p:cNvPr>
          <p:cNvSpPr>
            <a:spLocks noGrp="1"/>
          </p:cNvSpPr>
          <p:nvPr>
            <p:ph type="body" idx="1"/>
          </p:nvPr>
        </p:nvSpPr>
        <p:spPr/>
        <p:txBody>
          <a:bodyPr/>
          <a:lstStyle/>
          <a:p>
            <a:r>
              <a:rPr lang="en-US" sz="1800" b="0" i="0" u="none" strike="noStrike" dirty="0">
                <a:solidFill>
                  <a:srgbClr val="000000"/>
                </a:solidFill>
                <a:effectLst/>
                <a:latin typeface="Arial" panose="020B0604020202020204" pitchFamily="34" charset="0"/>
              </a:rPr>
              <a:t>We</a:t>
            </a:r>
            <a:r>
              <a:rPr lang="zh-CN" altLang="en-US" sz="1800" b="0" i="0" u="none" strike="noStrike" dirty="0">
                <a:solidFill>
                  <a:srgbClr val="000000"/>
                </a:solidFill>
                <a:effectLst/>
                <a:latin typeface="Arial" panose="020B0604020202020204" pitchFamily="34" charset="0"/>
              </a:rPr>
              <a:t> </a:t>
            </a:r>
            <a:r>
              <a:rPr lang="en-US" altLang="zh-CN" sz="1800" b="0" i="0" u="none" strike="noStrike" dirty="0">
                <a:solidFill>
                  <a:srgbClr val="000000"/>
                </a:solidFill>
                <a:effectLst/>
                <a:latin typeface="Arial" panose="020B0604020202020204" pitchFamily="34" charset="0"/>
              </a:rPr>
              <a:t>make a </a:t>
            </a:r>
            <a:r>
              <a:rPr lang="en-US" sz="1800" b="0" i="0" u="none" strike="noStrike" dirty="0">
                <a:solidFill>
                  <a:srgbClr val="000000"/>
                </a:solidFill>
                <a:effectLst/>
                <a:latin typeface="Arial" panose="020B0604020202020204" pitchFamily="34" charset="0"/>
              </a:rPr>
              <a:t>power neutral comparison between the CENT system and GPU baseline. The CENT system has 32 CXL devices and 512 GB memory capacity. The GPU system is composed of 4 A100 GPUs and 320 GB memory capacity. We use the </a:t>
            </a:r>
            <a:r>
              <a:rPr lang="en-US" sz="1800" b="0" i="0" u="none" strike="noStrike" dirty="0" err="1">
                <a:solidFill>
                  <a:srgbClr val="000000"/>
                </a:solidFill>
                <a:effectLst/>
                <a:latin typeface="Arial" panose="020B0604020202020204" pitchFamily="34" charset="0"/>
              </a:rPr>
              <a:t>vLLM</a:t>
            </a:r>
            <a:r>
              <a:rPr lang="en-US" sz="1800" b="0" i="0" u="none" strike="noStrike" dirty="0">
                <a:solidFill>
                  <a:srgbClr val="000000"/>
                </a:solidFill>
                <a:effectLst/>
                <a:latin typeface="Arial" panose="020B0604020202020204" pitchFamily="34" charset="0"/>
              </a:rPr>
              <a:t> framework on the GPU baseline. The CENT system has half compute throughput but 64x peak memory bandwidth compared to the GPU system and has 2.4x lower owned TCO and even more saving on rental TCO.</a:t>
            </a:r>
          </a:p>
        </p:txBody>
      </p:sp>
      <p:sp>
        <p:nvSpPr>
          <p:cNvPr id="4" name="Slide Number Placeholder 3">
            <a:extLst>
              <a:ext uri="{FF2B5EF4-FFF2-40B4-BE49-F238E27FC236}">
                <a16:creationId xmlns:a16="http://schemas.microsoft.com/office/drawing/2014/main" id="{2BAB26F5-7B42-36C5-8DCC-BFB5D12253AC}"/>
              </a:ext>
            </a:extLst>
          </p:cNvPr>
          <p:cNvSpPr>
            <a:spLocks noGrp="1"/>
          </p:cNvSpPr>
          <p:nvPr>
            <p:ph type="sldNum" sz="quarter" idx="5"/>
          </p:nvPr>
        </p:nvSpPr>
        <p:spPr/>
        <p:txBody>
          <a:bodyPr/>
          <a:lstStyle/>
          <a:p>
            <a:fld id="{74342583-984A-D04E-85B4-A8204800DA97}" type="slidenum">
              <a:rPr lang="en-US" smtClean="0"/>
              <a:t>22</a:t>
            </a:fld>
            <a:endParaRPr lang="en-US"/>
          </a:p>
        </p:txBody>
      </p:sp>
    </p:spTree>
    <p:extLst>
      <p:ext uri="{BB962C8B-B14F-4D97-AF65-F5344CB8AC3E}">
        <p14:creationId xmlns:p14="http://schemas.microsoft.com/office/powerpoint/2010/main" val="39683615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71294-09B4-3ED8-3BE9-0F487EBF0A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23EE7E-CB8A-B1D1-6F2E-B98D4D58B0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104CDB-59F6-5B43-8FA9-A31D4624BA97}"/>
              </a:ext>
            </a:extLst>
          </p:cNvPr>
          <p:cNvSpPr>
            <a:spLocks noGrp="1"/>
          </p:cNvSpPr>
          <p:nvPr>
            <p:ph type="body" idx="1"/>
          </p:nvPr>
        </p:nvSpPr>
        <p:spPr/>
        <p:txBody>
          <a:bodyPr/>
          <a:lstStyle/>
          <a:p>
            <a:r>
              <a:rPr lang="en-US" sz="1800" b="0" i="0" u="none" strike="noStrike" dirty="0">
                <a:solidFill>
                  <a:srgbClr val="000000"/>
                </a:solidFill>
                <a:effectLst/>
                <a:latin typeface="Arial" panose="020B0604020202020204" pitchFamily="34" charset="0"/>
              </a:rPr>
              <a:t>We</a:t>
            </a:r>
            <a:r>
              <a:rPr lang="zh-CN" altLang="en-US" sz="1800" b="0" i="0" u="none" strike="noStrike" dirty="0">
                <a:solidFill>
                  <a:srgbClr val="000000"/>
                </a:solidFill>
                <a:effectLst/>
                <a:latin typeface="Arial" panose="020B0604020202020204" pitchFamily="34" charset="0"/>
              </a:rPr>
              <a:t> </a:t>
            </a:r>
            <a:r>
              <a:rPr lang="en-US" altLang="zh-CN" sz="1800" b="0" i="0" u="none" strike="noStrike" dirty="0">
                <a:solidFill>
                  <a:srgbClr val="000000"/>
                </a:solidFill>
                <a:effectLst/>
                <a:latin typeface="Arial" panose="020B0604020202020204" pitchFamily="34" charset="0"/>
              </a:rPr>
              <a:t>make a </a:t>
            </a:r>
            <a:r>
              <a:rPr lang="en-US" sz="1800" b="0" i="0" u="none" strike="noStrike" dirty="0">
                <a:solidFill>
                  <a:srgbClr val="000000"/>
                </a:solidFill>
                <a:effectLst/>
                <a:latin typeface="Arial" panose="020B0604020202020204" pitchFamily="34" charset="0"/>
              </a:rPr>
              <a:t>power neutral comparison between the CENT system and GPU baseline. The CENT system has 32 CXL devices and 512 GB memory capacity. The GPU system composed of 4 A100 GPUs and 320 GB memory capacity. We use the </a:t>
            </a:r>
            <a:r>
              <a:rPr lang="en-US" sz="1800" b="0" i="0" u="none" strike="noStrike" dirty="0" err="1">
                <a:solidFill>
                  <a:srgbClr val="000000"/>
                </a:solidFill>
                <a:effectLst/>
                <a:latin typeface="Arial" panose="020B0604020202020204" pitchFamily="34" charset="0"/>
              </a:rPr>
              <a:t>vLLM</a:t>
            </a:r>
            <a:r>
              <a:rPr lang="en-US" sz="1800" b="0" i="0" u="none" strike="noStrike" dirty="0">
                <a:solidFill>
                  <a:srgbClr val="000000"/>
                </a:solidFill>
                <a:effectLst/>
                <a:latin typeface="Arial" panose="020B0604020202020204" pitchFamily="34" charset="0"/>
              </a:rPr>
              <a:t> framework on the GPU baseline. The CENT system has half compute throughput but 64x peak memory bandwidth compared to the GPU system and has 2.4x lower owned TCO and even more saving on rental TCO.</a:t>
            </a:r>
          </a:p>
        </p:txBody>
      </p:sp>
      <p:sp>
        <p:nvSpPr>
          <p:cNvPr id="4" name="Slide Number Placeholder 3">
            <a:extLst>
              <a:ext uri="{FF2B5EF4-FFF2-40B4-BE49-F238E27FC236}">
                <a16:creationId xmlns:a16="http://schemas.microsoft.com/office/drawing/2014/main" id="{9F785A8E-20DF-93A8-BDF7-711B295A1080}"/>
              </a:ext>
            </a:extLst>
          </p:cNvPr>
          <p:cNvSpPr>
            <a:spLocks noGrp="1"/>
          </p:cNvSpPr>
          <p:nvPr>
            <p:ph type="sldNum" sz="quarter" idx="5"/>
          </p:nvPr>
        </p:nvSpPr>
        <p:spPr/>
        <p:txBody>
          <a:bodyPr/>
          <a:lstStyle/>
          <a:p>
            <a:fld id="{74342583-984A-D04E-85B4-A8204800DA97}" type="slidenum">
              <a:rPr lang="en-US" smtClean="0"/>
              <a:t>23</a:t>
            </a:fld>
            <a:endParaRPr lang="en-US"/>
          </a:p>
        </p:txBody>
      </p:sp>
    </p:spTree>
    <p:extLst>
      <p:ext uri="{BB962C8B-B14F-4D97-AF65-F5344CB8AC3E}">
        <p14:creationId xmlns:p14="http://schemas.microsoft.com/office/powerpoint/2010/main" val="41422537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AED7F-07A0-A668-26FD-23B17E5E51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CB2682-0130-B4B9-BB0A-7F805A4FDB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BAF4AA-8A83-E017-9CA3-AEFA31C366ED}"/>
              </a:ext>
            </a:extLst>
          </p:cNvPr>
          <p:cNvSpPr>
            <a:spLocks noGrp="1"/>
          </p:cNvSpPr>
          <p:nvPr>
            <p:ph type="body" idx="1"/>
          </p:nvPr>
        </p:nvSpPr>
        <p:spPr/>
        <p:txBody>
          <a:bodyPr/>
          <a:lstStyle/>
          <a:p>
            <a:r>
              <a:rPr lang="en-US" sz="1800" b="0" i="0" u="none" strike="noStrike" dirty="0">
                <a:solidFill>
                  <a:srgbClr val="000000"/>
                </a:solidFill>
                <a:effectLst/>
                <a:latin typeface="Arial" panose="020B0604020202020204" pitchFamily="34" charset="0"/>
              </a:rPr>
              <a:t>We compare the CENT system with 32 CXL devices to the GPU system composed of 4 A100 GPUs for a power neutral comparison. We use the </a:t>
            </a:r>
            <a:r>
              <a:rPr lang="en-US" sz="1800" b="0" i="0" u="none" strike="noStrike" dirty="0" err="1">
                <a:solidFill>
                  <a:srgbClr val="000000"/>
                </a:solidFill>
                <a:effectLst/>
                <a:latin typeface="Arial" panose="020B0604020202020204" pitchFamily="34" charset="0"/>
              </a:rPr>
              <a:t>vLLM</a:t>
            </a:r>
            <a:r>
              <a:rPr lang="en-US" sz="1800" b="0" i="0" u="none" strike="noStrike" dirty="0">
                <a:solidFill>
                  <a:srgbClr val="000000"/>
                </a:solidFill>
                <a:effectLst/>
                <a:latin typeface="Arial" panose="020B0604020202020204" pitchFamily="34" charset="0"/>
              </a:rPr>
              <a:t> framework on the GPU baseline. The CENT system has half compute throughput but 64x peak memory bandwidth compared to the GPU system. CENT also has a lower hardware cost, achieving 2.4x lower owned TCO and even more saving on rental TCO.</a:t>
            </a:r>
          </a:p>
        </p:txBody>
      </p:sp>
      <p:sp>
        <p:nvSpPr>
          <p:cNvPr id="4" name="Slide Number Placeholder 3">
            <a:extLst>
              <a:ext uri="{FF2B5EF4-FFF2-40B4-BE49-F238E27FC236}">
                <a16:creationId xmlns:a16="http://schemas.microsoft.com/office/drawing/2014/main" id="{6977CBD8-9A63-BBD8-2F9F-7B4475713FAA}"/>
              </a:ext>
            </a:extLst>
          </p:cNvPr>
          <p:cNvSpPr>
            <a:spLocks noGrp="1"/>
          </p:cNvSpPr>
          <p:nvPr>
            <p:ph type="sldNum" sz="quarter" idx="5"/>
          </p:nvPr>
        </p:nvSpPr>
        <p:spPr/>
        <p:txBody>
          <a:bodyPr/>
          <a:lstStyle/>
          <a:p>
            <a:fld id="{74342583-984A-D04E-85B4-A8204800DA97}" type="slidenum">
              <a:rPr lang="en-US" smtClean="0"/>
              <a:t>24</a:t>
            </a:fld>
            <a:endParaRPr lang="en-US"/>
          </a:p>
        </p:txBody>
      </p:sp>
    </p:spTree>
    <p:extLst>
      <p:ext uri="{BB962C8B-B14F-4D97-AF65-F5344CB8AC3E}">
        <p14:creationId xmlns:p14="http://schemas.microsoft.com/office/powerpoint/2010/main" val="28119812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This chart shows the throughput comparison between CENT and GPU at Tokens / second, with 512 prefill tokens and 3.5K decoding tokens. CENT achieves an average of 2.3x higher end-to-end throughput than GPU baseline. CENT also has 2.4x lower Hardware cost, finally resulting in a more than 5 times of tokens per dollar, providing a more cost-efficient solution than GPUs.</a:t>
            </a:r>
            <a:endParaRPr lang="en-US" sz="1800" b="0" dirty="0">
              <a:effectLst/>
            </a:endParaRPr>
          </a:p>
        </p:txBody>
      </p:sp>
      <p:sp>
        <p:nvSpPr>
          <p:cNvPr id="4" name="Slide Number Placeholder 3"/>
          <p:cNvSpPr>
            <a:spLocks noGrp="1"/>
          </p:cNvSpPr>
          <p:nvPr>
            <p:ph type="sldNum" sz="quarter" idx="5"/>
          </p:nvPr>
        </p:nvSpPr>
        <p:spPr/>
        <p:txBody>
          <a:bodyPr/>
          <a:lstStyle/>
          <a:p>
            <a:fld id="{74342583-984A-D04E-85B4-A8204800DA97}" type="slidenum">
              <a:rPr lang="en-US" smtClean="0"/>
              <a:t>25</a:t>
            </a:fld>
            <a:endParaRPr lang="en-US"/>
          </a:p>
        </p:txBody>
      </p:sp>
    </p:spTree>
    <p:extLst>
      <p:ext uri="{BB962C8B-B14F-4D97-AF65-F5344CB8AC3E}">
        <p14:creationId xmlns:p14="http://schemas.microsoft.com/office/powerpoint/2010/main" val="33609784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Here we can see more analysis on Llama 70B. CENT outperforms GPUs in the decoding stage, and this trend will be enhanced with the context length increasing, because GPUs can support less batch size at long context scenarios. Meanwhile, CENT also exhibits lower latency than GPUs at the same throughputs and can provide a better user experience.</a:t>
            </a:r>
            <a:endParaRPr lang="en-US" b="0" dirty="0">
              <a:effectLst/>
            </a:endParaRPr>
          </a:p>
          <a:p>
            <a:br>
              <a:rPr lang="en-US" b="0" dirty="0">
                <a:effectLst/>
              </a:rPr>
            </a:br>
            <a:endParaRPr lang="en-US" dirty="0"/>
          </a:p>
        </p:txBody>
      </p:sp>
      <p:sp>
        <p:nvSpPr>
          <p:cNvPr id="4" name="Slide Number Placeholder 3"/>
          <p:cNvSpPr>
            <a:spLocks noGrp="1"/>
          </p:cNvSpPr>
          <p:nvPr>
            <p:ph type="sldNum" sz="quarter" idx="5"/>
          </p:nvPr>
        </p:nvSpPr>
        <p:spPr/>
        <p:txBody>
          <a:bodyPr/>
          <a:lstStyle/>
          <a:p>
            <a:fld id="{74342583-984A-D04E-85B4-A8204800DA97}" type="slidenum">
              <a:rPr lang="en-US" smtClean="0"/>
              <a:t>26</a:t>
            </a:fld>
            <a:endParaRPr lang="en-US"/>
          </a:p>
        </p:txBody>
      </p:sp>
    </p:spTree>
    <p:extLst>
      <p:ext uri="{BB962C8B-B14F-4D97-AF65-F5344CB8AC3E}">
        <p14:creationId xmlns:p14="http://schemas.microsoft.com/office/powerpoint/2010/main" val="17071968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To conclude, we observe that LLM inference serving on the GPU system requires large memory capacity, which limits the batch size. Further, self-attention cannot even be batched. These factors result in a low GPU utilization This is due to the low operational intensity of this workload. To address this challenge, we use PIM to provide large internal bandwidth and propose the hierarchical PIM-PNM design to execute the entire transformer block on device. To support the large memory capacity requirement, we use the scalable CXL interconnect and propose new inter-device communication primitives, which enables various parallel workload mappings.</a:t>
            </a:r>
            <a:endParaRPr lang="en-US" b="0" dirty="0">
              <a:effectLst/>
            </a:endParaRPr>
          </a:p>
        </p:txBody>
      </p:sp>
      <p:sp>
        <p:nvSpPr>
          <p:cNvPr id="4" name="Slide Number Placeholder 3"/>
          <p:cNvSpPr>
            <a:spLocks noGrp="1"/>
          </p:cNvSpPr>
          <p:nvPr>
            <p:ph type="sldNum" sz="quarter" idx="5"/>
          </p:nvPr>
        </p:nvSpPr>
        <p:spPr/>
        <p:txBody>
          <a:bodyPr/>
          <a:lstStyle/>
          <a:p>
            <a:fld id="{74342583-984A-D04E-85B4-A8204800DA97}" type="slidenum">
              <a:rPr lang="en-US" smtClean="0"/>
              <a:t>27</a:t>
            </a:fld>
            <a:endParaRPr lang="en-US"/>
          </a:p>
        </p:txBody>
      </p:sp>
    </p:spTree>
    <p:extLst>
      <p:ext uri="{BB962C8B-B14F-4D97-AF65-F5344CB8AC3E}">
        <p14:creationId xmlns:p14="http://schemas.microsoft.com/office/powerpoint/2010/main" val="4027838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1A7AF-24E3-7143-AB89-3EEED7CB9E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BA6580-FFFB-8278-B749-99BCE6981B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776B06-7375-CE04-875A-1955D2D9A310}"/>
              </a:ext>
            </a:extLst>
          </p:cNvPr>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The CENT system has lower hardware cost and better energy efficiency, finally achieving more than 5 times of Token per Dollar.</a:t>
            </a:r>
            <a:endParaRPr lang="en-US" b="0" dirty="0">
              <a:effectLst/>
            </a:endParaRPr>
          </a:p>
          <a:p>
            <a:br>
              <a:rPr lang="en-US" dirty="0"/>
            </a:br>
            <a:endParaRPr lang="en-US" dirty="0"/>
          </a:p>
        </p:txBody>
      </p:sp>
      <p:sp>
        <p:nvSpPr>
          <p:cNvPr id="4" name="Slide Number Placeholder 3">
            <a:extLst>
              <a:ext uri="{FF2B5EF4-FFF2-40B4-BE49-F238E27FC236}">
                <a16:creationId xmlns:a16="http://schemas.microsoft.com/office/drawing/2014/main" id="{8BEC1B36-425A-F2A8-6470-F928CC3F6580}"/>
              </a:ext>
            </a:extLst>
          </p:cNvPr>
          <p:cNvSpPr>
            <a:spLocks noGrp="1"/>
          </p:cNvSpPr>
          <p:nvPr>
            <p:ph type="sldNum" sz="quarter" idx="5"/>
          </p:nvPr>
        </p:nvSpPr>
        <p:spPr/>
        <p:txBody>
          <a:bodyPr/>
          <a:lstStyle/>
          <a:p>
            <a:fld id="{74342583-984A-D04E-85B4-A8204800DA97}" type="slidenum">
              <a:rPr lang="en-US" smtClean="0"/>
              <a:t>28</a:t>
            </a:fld>
            <a:endParaRPr lang="en-US"/>
          </a:p>
        </p:txBody>
      </p:sp>
    </p:spTree>
    <p:extLst>
      <p:ext uri="{BB962C8B-B14F-4D97-AF65-F5344CB8AC3E}">
        <p14:creationId xmlns:p14="http://schemas.microsoft.com/office/powerpoint/2010/main" val="20886311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508E0-3332-0FF0-90B9-B8D35FFEE2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19B686-6ECA-0609-29BD-4C55A960D5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346D71-6B13-3F44-D76E-25B32168C175}"/>
              </a:ext>
            </a:extLst>
          </p:cNvPr>
          <p:cNvSpPr>
            <a:spLocks noGrp="1"/>
          </p:cNvSpPr>
          <p:nvPr>
            <p:ph type="body" idx="1"/>
          </p:nvPr>
        </p:nvSpPr>
        <p:spPr/>
        <p:txBody>
          <a:bodyPr/>
          <a:lstStyle/>
          <a:p>
            <a:r>
              <a:rPr lang="en-US" dirty="0"/>
              <a:t>Thanks for listening and welcome any question</a:t>
            </a:r>
          </a:p>
        </p:txBody>
      </p:sp>
      <p:sp>
        <p:nvSpPr>
          <p:cNvPr id="4" name="Slide Number Placeholder 3">
            <a:extLst>
              <a:ext uri="{FF2B5EF4-FFF2-40B4-BE49-F238E27FC236}">
                <a16:creationId xmlns:a16="http://schemas.microsoft.com/office/drawing/2014/main" id="{5966027B-50DE-DDD0-2934-257BD046A919}"/>
              </a:ext>
            </a:extLst>
          </p:cNvPr>
          <p:cNvSpPr>
            <a:spLocks noGrp="1"/>
          </p:cNvSpPr>
          <p:nvPr>
            <p:ph type="sldNum" sz="quarter" idx="5"/>
          </p:nvPr>
        </p:nvSpPr>
        <p:spPr/>
        <p:txBody>
          <a:bodyPr/>
          <a:lstStyle/>
          <a:p>
            <a:fld id="{74342583-984A-D04E-85B4-A8204800DA97}" type="slidenum">
              <a:rPr lang="en-US" smtClean="0"/>
              <a:t>29</a:t>
            </a:fld>
            <a:endParaRPr lang="en-US"/>
          </a:p>
        </p:txBody>
      </p:sp>
    </p:spTree>
    <p:extLst>
      <p:ext uri="{BB962C8B-B14F-4D97-AF65-F5344CB8AC3E}">
        <p14:creationId xmlns:p14="http://schemas.microsoft.com/office/powerpoint/2010/main" val="1695594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090AFC-92E2-6781-F610-D0B9D433FA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A3E8B0-B123-E344-00EB-7D02442531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946D8D-7F0A-466C-41A7-C50ABA4DC0B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Arial" panose="020B0604020202020204" pitchFamily="34" charset="0"/>
              </a:rPr>
              <a:t>Although </a:t>
            </a:r>
            <a:r>
              <a:rPr lang="en-US" sz="1200" b="0" i="0" u="none" strike="noStrike" dirty="0" err="1">
                <a:solidFill>
                  <a:srgbClr val="000000"/>
                </a:solidFill>
                <a:effectLst/>
                <a:latin typeface="Arial" panose="020B0604020202020204" pitchFamily="34" charset="0"/>
              </a:rPr>
              <a:t>vLLM</a:t>
            </a:r>
            <a:r>
              <a:rPr lang="en-US" sz="1200" b="0" i="0" u="none" strike="noStrike" dirty="0">
                <a:solidFill>
                  <a:srgbClr val="000000"/>
                </a:solidFill>
                <a:effectLst/>
                <a:latin typeface="Arial" panose="020B0604020202020204" pitchFamily="34" charset="0"/>
              </a:rPr>
              <a:t> framework supports large batch size by swapping out KV cache to CPU, the serving throughput starts saturation at these points.</a:t>
            </a:r>
            <a:endParaRPr lang="en-US" sz="1200" b="0" i="1" u="none" strike="noStrike" dirty="0">
              <a:solidFill>
                <a:srgbClr val="000000"/>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1" u="none" strike="noStrike" dirty="0">
              <a:solidFill>
                <a:srgbClr val="000000"/>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u="none" strike="noStrike" dirty="0">
                <a:solidFill>
                  <a:srgbClr val="000000"/>
                </a:solidFill>
                <a:effectLst/>
                <a:latin typeface="Arial" panose="020B0604020202020204" pitchFamily="34" charset="0"/>
              </a:rPr>
              <a:t>Note: Prefill length = context length (4K~32K) - output length (3.5K)</a:t>
            </a:r>
            <a:endParaRPr lang="en-US" dirty="0"/>
          </a:p>
          <a:p>
            <a:endParaRPr lang="en-US" dirty="0"/>
          </a:p>
          <a:p>
            <a:r>
              <a:rPr lang="en-US" dirty="0"/>
              <a:t>X-axis batch size above, explain more x and y-axis</a:t>
            </a:r>
          </a:p>
        </p:txBody>
      </p:sp>
      <p:sp>
        <p:nvSpPr>
          <p:cNvPr id="4" name="Slide Number Placeholder 3">
            <a:extLst>
              <a:ext uri="{FF2B5EF4-FFF2-40B4-BE49-F238E27FC236}">
                <a16:creationId xmlns:a16="http://schemas.microsoft.com/office/drawing/2014/main" id="{BB7CDDD2-8EB1-BE4C-9C90-5C56A8B496CA}"/>
              </a:ext>
            </a:extLst>
          </p:cNvPr>
          <p:cNvSpPr>
            <a:spLocks noGrp="1"/>
          </p:cNvSpPr>
          <p:nvPr>
            <p:ph type="sldNum" sz="quarter" idx="5"/>
          </p:nvPr>
        </p:nvSpPr>
        <p:spPr/>
        <p:txBody>
          <a:bodyPr/>
          <a:lstStyle/>
          <a:p>
            <a:fld id="{74342583-984A-D04E-85B4-A8204800DA97}" type="slidenum">
              <a:rPr lang="en-US" smtClean="0"/>
              <a:t>30</a:t>
            </a:fld>
            <a:endParaRPr lang="en-US"/>
          </a:p>
        </p:txBody>
      </p:sp>
    </p:spTree>
    <p:extLst>
      <p:ext uri="{BB962C8B-B14F-4D97-AF65-F5344CB8AC3E}">
        <p14:creationId xmlns:p14="http://schemas.microsoft.com/office/powerpoint/2010/main" val="13671974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EEF42-AEB9-AF5D-5015-A907750CE3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7F06A1-D4EB-4420-4F19-82626B524D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2AECB6-75BE-26B6-73F0-181187942A8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dirty="0">
                <a:solidFill>
                  <a:srgbClr val="000000"/>
                </a:solidFill>
                <a:effectLst/>
                <a:latin typeface="Arial" panose="020B0604020202020204" pitchFamily="34" charset="0"/>
              </a:rPr>
              <a:t>With context length increasing, the memory requirement starts exceeding GPU memory capacity at a lower batch size. The maximum supported batch size decreases from 128 at 4K context length to 16 at 32K context length. The reduced batch size reduces the GPU utilization.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u="none" strike="noStrike" dirty="0">
              <a:solidFill>
                <a:srgbClr val="000000"/>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u="none" strike="noStrike" dirty="0">
                <a:solidFill>
                  <a:srgbClr val="000000"/>
                </a:solidFill>
                <a:effectLst/>
                <a:latin typeface="Arial" panose="020B0604020202020204" pitchFamily="34" charset="0"/>
              </a:rPr>
              <a:t>Note: Prefill length = context length (4K~32K) - output length (3.5K)</a:t>
            </a:r>
            <a:endParaRPr lang="en-US" dirty="0"/>
          </a:p>
        </p:txBody>
      </p:sp>
      <p:sp>
        <p:nvSpPr>
          <p:cNvPr id="4" name="Slide Number Placeholder 3">
            <a:extLst>
              <a:ext uri="{FF2B5EF4-FFF2-40B4-BE49-F238E27FC236}">
                <a16:creationId xmlns:a16="http://schemas.microsoft.com/office/drawing/2014/main" id="{7AB1B55D-D533-4731-73B1-FD98C31582DF}"/>
              </a:ext>
            </a:extLst>
          </p:cNvPr>
          <p:cNvSpPr>
            <a:spLocks noGrp="1"/>
          </p:cNvSpPr>
          <p:nvPr>
            <p:ph type="sldNum" sz="quarter" idx="5"/>
          </p:nvPr>
        </p:nvSpPr>
        <p:spPr/>
        <p:txBody>
          <a:bodyPr/>
          <a:lstStyle/>
          <a:p>
            <a:fld id="{74342583-984A-D04E-85B4-A8204800DA97}" type="slidenum">
              <a:rPr lang="en-US" smtClean="0"/>
              <a:t>31</a:t>
            </a:fld>
            <a:endParaRPr lang="en-US"/>
          </a:p>
        </p:txBody>
      </p:sp>
    </p:spTree>
    <p:extLst>
      <p:ext uri="{BB962C8B-B14F-4D97-AF65-F5344CB8AC3E}">
        <p14:creationId xmlns:p14="http://schemas.microsoft.com/office/powerpoint/2010/main" val="18027702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D4249-A95D-E00B-7A57-EFF8D8773A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C253CF-9F41-E942-0A0E-D866564848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DA3C6D-606B-A4EF-4E39-D44629CF59C0}"/>
              </a:ext>
            </a:extLst>
          </p:cNvPr>
          <p:cNvSpPr>
            <a:spLocks noGrp="1"/>
          </p:cNvSpPr>
          <p:nvPr>
            <p:ph type="body" idx="1"/>
          </p:nvPr>
        </p:nvSpPr>
        <p:spPr/>
        <p:txBody>
          <a:bodyPr/>
          <a:lstStyle/>
          <a:p>
            <a:r>
              <a:rPr lang="en-US" sz="1800" b="0" i="0" u="none" strike="noStrike" dirty="0">
                <a:solidFill>
                  <a:srgbClr val="000000"/>
                </a:solidFill>
                <a:effectLst/>
                <a:latin typeface="Arial" panose="020B0604020202020204" pitchFamily="34" charset="0"/>
              </a:rPr>
              <a:t>Deep learning models usually apply GEMM operations with high operational intensity. GPUs are well optimized for these operations by providing high compute throughput. However, due to the limited batch size and sequential attention operations, LLM inference tasks have low operational intensity. </a:t>
            </a:r>
          </a:p>
          <a:p>
            <a:endParaRPr lang="en-US" sz="1800" b="0" i="0" u="none" strike="noStrike" dirty="0">
              <a:solidFill>
                <a:srgbClr val="000000"/>
              </a:solidFill>
              <a:effectLst/>
              <a:latin typeface="Arial" panose="020B0604020202020204" pitchFamily="34" charset="0"/>
            </a:endParaRPr>
          </a:p>
          <a:p>
            <a:r>
              <a:rPr lang="en-US" sz="1800" b="0" i="0" u="none" strike="noStrike" dirty="0">
                <a:solidFill>
                  <a:srgbClr val="000000"/>
                </a:solidFill>
                <a:effectLst/>
                <a:latin typeface="Arial" panose="020B0604020202020204" pitchFamily="34" charset="0"/>
              </a:rPr>
              <a:t>Remove equations, put in appendix</a:t>
            </a:r>
            <a:endParaRPr lang="en-US" dirty="0"/>
          </a:p>
        </p:txBody>
      </p:sp>
      <p:sp>
        <p:nvSpPr>
          <p:cNvPr id="4" name="Slide Number Placeholder 3">
            <a:extLst>
              <a:ext uri="{FF2B5EF4-FFF2-40B4-BE49-F238E27FC236}">
                <a16:creationId xmlns:a16="http://schemas.microsoft.com/office/drawing/2014/main" id="{0C4BF878-0672-2E3F-3354-25774513841B}"/>
              </a:ext>
            </a:extLst>
          </p:cNvPr>
          <p:cNvSpPr>
            <a:spLocks noGrp="1"/>
          </p:cNvSpPr>
          <p:nvPr>
            <p:ph type="sldNum" sz="quarter" idx="5"/>
          </p:nvPr>
        </p:nvSpPr>
        <p:spPr/>
        <p:txBody>
          <a:bodyPr/>
          <a:lstStyle/>
          <a:p>
            <a:fld id="{74342583-984A-D04E-85B4-A8204800DA97}" type="slidenum">
              <a:rPr lang="en-US" smtClean="0"/>
              <a:t>32</a:t>
            </a:fld>
            <a:endParaRPr lang="en-US"/>
          </a:p>
        </p:txBody>
      </p:sp>
    </p:spTree>
    <p:extLst>
      <p:ext uri="{BB962C8B-B14F-4D97-AF65-F5344CB8AC3E}">
        <p14:creationId xmlns:p14="http://schemas.microsoft.com/office/powerpoint/2010/main" val="364193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individual</a:t>
            </a:r>
            <a:r>
              <a:rPr lang="zh-CN" altLang="en-US" dirty="0"/>
              <a:t> </a:t>
            </a:r>
            <a:r>
              <a:rPr lang="en-US" altLang="zh-CN" dirty="0"/>
              <a:t>PIM, LLM needs capacity, CXL Network, low latency</a:t>
            </a:r>
            <a:endParaRPr lang="en-US" dirty="0"/>
          </a:p>
        </p:txBody>
      </p:sp>
      <p:sp>
        <p:nvSpPr>
          <p:cNvPr id="4" name="Slide Number Placeholder 3"/>
          <p:cNvSpPr>
            <a:spLocks noGrp="1"/>
          </p:cNvSpPr>
          <p:nvPr>
            <p:ph type="sldNum" sz="quarter" idx="5"/>
          </p:nvPr>
        </p:nvSpPr>
        <p:spPr/>
        <p:txBody>
          <a:bodyPr/>
          <a:lstStyle/>
          <a:p>
            <a:fld id="{74342583-984A-D04E-85B4-A8204800DA97}" type="slidenum">
              <a:rPr lang="en-US" smtClean="0"/>
              <a:t>33</a:t>
            </a:fld>
            <a:endParaRPr lang="en-US"/>
          </a:p>
        </p:txBody>
      </p:sp>
    </p:spTree>
    <p:extLst>
      <p:ext uri="{BB962C8B-B14F-4D97-AF65-F5344CB8AC3E}">
        <p14:creationId xmlns:p14="http://schemas.microsoft.com/office/powerpoint/2010/main" val="31395960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7FE14-F2B2-AEDE-0553-A3176A5AC5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3B90FC-8E35-6CB4-0799-753F1054F0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B94514-4CA3-31DC-68B2-91E0876A08CB}"/>
              </a:ext>
            </a:extLst>
          </p:cNvPr>
          <p:cNvSpPr>
            <a:spLocks noGrp="1"/>
          </p:cNvSpPr>
          <p:nvPr>
            <p:ph type="body" idx="1"/>
          </p:nvPr>
        </p:nvSpPr>
        <p:spPr/>
        <p:txBody>
          <a:bodyPr/>
          <a:lstStyle/>
          <a:p>
            <a:pPr rtl="0">
              <a:spcBef>
                <a:spcPts val="0"/>
              </a:spcBef>
              <a:spcAft>
                <a:spcPts val="0"/>
              </a:spcAft>
            </a:pPr>
            <a:r>
              <a:rPr lang="en-US" sz="1200" b="0" i="0" u="none" strike="noStrike" dirty="0">
                <a:solidFill>
                  <a:srgbClr val="000000"/>
                </a:solidFill>
                <a:effectLst/>
                <a:latin typeface="Arial" panose="020B0604020202020204" pitchFamily="34" charset="0"/>
              </a:rPr>
              <a:t>The PIM module is composed of near-bank MAC reduction, and PNM accelerators are shown in this figure. The fundamental difference between these two architecture is that, PIM module locates within the DRAM chip and uses the DRAM manufactural process, while PNM accelerators are placed outside DRAM chips, using logic manufactural process.</a:t>
            </a:r>
            <a:endParaRPr lang="en-US" b="0" dirty="0">
              <a:effectLst/>
            </a:endParaRPr>
          </a:p>
        </p:txBody>
      </p:sp>
      <p:sp>
        <p:nvSpPr>
          <p:cNvPr id="4" name="Slide Number Placeholder 3">
            <a:extLst>
              <a:ext uri="{FF2B5EF4-FFF2-40B4-BE49-F238E27FC236}">
                <a16:creationId xmlns:a16="http://schemas.microsoft.com/office/drawing/2014/main" id="{A13C2EA0-6894-8D72-8827-721F977FF3F0}"/>
              </a:ext>
            </a:extLst>
          </p:cNvPr>
          <p:cNvSpPr>
            <a:spLocks noGrp="1"/>
          </p:cNvSpPr>
          <p:nvPr>
            <p:ph type="sldNum" sz="quarter" idx="5"/>
          </p:nvPr>
        </p:nvSpPr>
        <p:spPr/>
        <p:txBody>
          <a:bodyPr/>
          <a:lstStyle/>
          <a:p>
            <a:fld id="{74342583-984A-D04E-85B4-A8204800DA97}" type="slidenum">
              <a:rPr lang="en-US" smtClean="0"/>
              <a:t>34</a:t>
            </a:fld>
            <a:endParaRPr lang="en-US"/>
          </a:p>
        </p:txBody>
      </p:sp>
    </p:spTree>
    <p:extLst>
      <p:ext uri="{BB962C8B-B14F-4D97-AF65-F5344CB8AC3E}">
        <p14:creationId xmlns:p14="http://schemas.microsoft.com/office/powerpoint/2010/main" val="34690865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The peer-to-peer communication between CXL devices is accomplished by </a:t>
            </a:r>
            <a:r>
              <a:rPr lang="en-US" sz="1800" b="0" i="1" u="none" strike="noStrike" dirty="0">
                <a:solidFill>
                  <a:srgbClr val="000000"/>
                </a:solidFill>
                <a:effectLst/>
                <a:latin typeface="Arial" panose="020B0604020202020204" pitchFamily="34" charset="0"/>
              </a:rPr>
              <a:t>Send</a:t>
            </a:r>
            <a:r>
              <a:rPr lang="en-US" sz="1800" b="0" i="0" u="none" strike="noStrike" dirty="0">
                <a:solidFill>
                  <a:srgbClr val="000000"/>
                </a:solidFill>
                <a:effectLst/>
                <a:latin typeface="Arial" panose="020B0604020202020204" pitchFamily="34" charset="0"/>
              </a:rPr>
              <a:t> and </a:t>
            </a:r>
            <a:r>
              <a:rPr lang="en-US" sz="1800" b="0" i="1" u="none" strike="noStrike" dirty="0">
                <a:solidFill>
                  <a:srgbClr val="000000"/>
                </a:solidFill>
                <a:effectLst/>
                <a:latin typeface="Arial" panose="020B0604020202020204" pitchFamily="34" charset="0"/>
              </a:rPr>
              <a:t>Receive </a:t>
            </a:r>
            <a:r>
              <a:rPr lang="en-US" sz="1800" b="0" i="0" u="none" strike="noStrike" dirty="0">
                <a:solidFill>
                  <a:srgbClr val="000000"/>
                </a:solidFill>
                <a:effectLst/>
                <a:latin typeface="Arial" panose="020B0604020202020204" pitchFamily="34" charset="0"/>
              </a:rPr>
              <a:t>instructions. On top of this, we propose multicast instruction and two new communication primitives - multicast and gather. In multicast, the source device sends data to destination devices. While in gather, the destination device receives data from all source devices sequentially. </a:t>
            </a:r>
            <a:r>
              <a:rPr lang="en-US" sz="1200" b="0" i="0" u="none" strike="noStrike" dirty="0">
                <a:solidFill>
                  <a:srgbClr val="000000"/>
                </a:solidFill>
                <a:effectLst/>
                <a:latin typeface="Arial" panose="020B0604020202020204" pitchFamily="34" charset="0"/>
              </a:rPr>
              <a:t>With these CXL communication primitives, we explored various parallel mapping strategies on the CENT architecture. </a:t>
            </a:r>
            <a:endParaRPr lang="en-US" b="0" dirty="0">
              <a:effectLst/>
            </a:endParaRPr>
          </a:p>
          <a:p>
            <a:endParaRPr lang="en-US" b="0" dirty="0">
              <a:effectLst/>
            </a:endParaRPr>
          </a:p>
          <a:p>
            <a:r>
              <a:rPr lang="en-US" b="0" dirty="0">
                <a:effectLst/>
              </a:rPr>
              <a:t>add ... for receive</a:t>
            </a:r>
          </a:p>
          <a:p>
            <a:r>
              <a:rPr lang="en-US" b="0" dirty="0">
                <a:effectLst/>
              </a:rPr>
              <a:t>M_CAST</a:t>
            </a:r>
            <a:br>
              <a:rPr lang="en-US" b="0" dirty="0">
                <a:effectLst/>
              </a:rPr>
            </a:br>
            <a:r>
              <a:rPr lang="en-US" b="0" dirty="0">
                <a:effectLst/>
              </a:rPr>
              <a:t>remove peer-to-peer</a:t>
            </a:r>
            <a:endParaRPr lang="en-US" dirty="0"/>
          </a:p>
        </p:txBody>
      </p:sp>
      <p:sp>
        <p:nvSpPr>
          <p:cNvPr id="4" name="Slide Number Placeholder 3"/>
          <p:cNvSpPr>
            <a:spLocks noGrp="1"/>
          </p:cNvSpPr>
          <p:nvPr>
            <p:ph type="sldNum" sz="quarter" idx="5"/>
          </p:nvPr>
        </p:nvSpPr>
        <p:spPr/>
        <p:txBody>
          <a:bodyPr/>
          <a:lstStyle/>
          <a:p>
            <a:fld id="{74342583-984A-D04E-85B4-A8204800DA97}" type="slidenum">
              <a:rPr lang="en-US" smtClean="0"/>
              <a:t>35</a:t>
            </a:fld>
            <a:endParaRPr lang="en-US"/>
          </a:p>
        </p:txBody>
      </p:sp>
    </p:spTree>
    <p:extLst>
      <p:ext uri="{BB962C8B-B14F-4D97-AF65-F5344CB8AC3E}">
        <p14:creationId xmlns:p14="http://schemas.microsoft.com/office/powerpoint/2010/main" val="23017464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0"/>
              </a:spcBef>
              <a:spcAft>
                <a:spcPts val="0"/>
              </a:spcAft>
            </a:pPr>
            <a:r>
              <a:rPr lang="en-US" sz="1800" b="0" i="0" u="none" strike="noStrike" dirty="0">
                <a:solidFill>
                  <a:srgbClr val="000000"/>
                </a:solidFill>
                <a:effectLst/>
                <a:latin typeface="Arial" panose="020B0604020202020204" pitchFamily="34" charset="0"/>
              </a:rPr>
              <a:t>The CENT and GPU system operate at a similar power. We assign different numbers of devices to server models with different sizes and use the </a:t>
            </a:r>
            <a:r>
              <a:rPr lang="en-US" sz="1800" b="0" i="0" u="none" strike="noStrike" dirty="0" err="1">
                <a:solidFill>
                  <a:srgbClr val="000000"/>
                </a:solidFill>
                <a:effectLst/>
                <a:latin typeface="Arial" panose="020B0604020202020204" pitchFamily="34" charset="0"/>
              </a:rPr>
              <a:t>vLLM</a:t>
            </a:r>
            <a:r>
              <a:rPr lang="en-US" sz="1800" b="0" i="0" u="none" strike="noStrike" dirty="0">
                <a:solidFill>
                  <a:srgbClr val="000000"/>
                </a:solidFill>
                <a:effectLst/>
                <a:latin typeface="Arial" panose="020B0604020202020204" pitchFamily="34" charset="0"/>
              </a:rPr>
              <a:t> framework on the GPU baseline. This is the every efficiency comparison at Tokens / Joules, with 512 prefill tokens and 3.5K decoding tokens. In the prefill stage, tokens are processed in parallel and form a high operational intensity. CENT has lower energy efficiency than GPU. The decoding phase operates in an autoregressive manner, where CENT outperforms GPU. CENT achieves a 2.3x higher end-to-end energy efficiency than GPU.</a:t>
            </a:r>
            <a:endParaRPr lang="en-US" b="0" dirty="0">
              <a:effectLst/>
            </a:endParaRPr>
          </a:p>
          <a:p>
            <a:endParaRPr lang="en-US" dirty="0"/>
          </a:p>
          <a:p>
            <a:r>
              <a:rPr lang="en-US" dirty="0"/>
              <a:t>No need to show this slide</a:t>
            </a:r>
            <a:br>
              <a:rPr lang="en-US" dirty="0"/>
            </a:br>
            <a:endParaRPr lang="en-US" dirty="0"/>
          </a:p>
        </p:txBody>
      </p:sp>
      <p:sp>
        <p:nvSpPr>
          <p:cNvPr id="4" name="Slide Number Placeholder 3"/>
          <p:cNvSpPr>
            <a:spLocks noGrp="1"/>
          </p:cNvSpPr>
          <p:nvPr>
            <p:ph type="sldNum" sz="quarter" idx="5"/>
          </p:nvPr>
        </p:nvSpPr>
        <p:spPr/>
        <p:txBody>
          <a:bodyPr/>
          <a:lstStyle/>
          <a:p>
            <a:fld id="{74342583-984A-D04E-85B4-A8204800DA97}" type="slidenum">
              <a:rPr lang="en-US" smtClean="0"/>
              <a:t>36</a:t>
            </a:fld>
            <a:endParaRPr lang="en-US"/>
          </a:p>
        </p:txBody>
      </p:sp>
    </p:spTree>
    <p:extLst>
      <p:ext uri="{BB962C8B-B14F-4D97-AF65-F5344CB8AC3E}">
        <p14:creationId xmlns:p14="http://schemas.microsoft.com/office/powerpoint/2010/main" val="3758680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23D6B-3B7B-86AB-2151-B034B74B56D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2375056-2856-8944-6654-D8D87465BC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A42CBD1-63FC-1150-EA00-1535E8A6CEAB}"/>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679E655-1934-2A86-C676-B6B3F09A43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631B84-97E1-FDB3-72F9-698FDC9A8F1A}"/>
              </a:ext>
            </a:extLst>
          </p:cNvPr>
          <p:cNvSpPr>
            <a:spLocks noGrp="1"/>
          </p:cNvSpPr>
          <p:nvPr>
            <p:ph type="sldNum" sz="quarter" idx="12"/>
          </p:nvPr>
        </p:nvSpPr>
        <p:spPr>
          <a:xfrm>
            <a:off x="8988971" y="6356350"/>
            <a:ext cx="2743200" cy="365125"/>
          </a:xfrm>
          <a:prstGeom prst="rect">
            <a:avLst/>
          </a:prstGeom>
        </p:spPr>
        <p:txBody>
          <a:bodyPr/>
          <a:lstStyle/>
          <a:p>
            <a:fld id="{3952D4CC-587A-3641-AB30-393082F8BA24}" type="slidenum">
              <a:rPr lang="en-US" smtClean="0"/>
              <a:t>‹#›</a:t>
            </a:fld>
            <a:endParaRPr lang="en-US"/>
          </a:p>
        </p:txBody>
      </p:sp>
    </p:spTree>
    <p:extLst>
      <p:ext uri="{BB962C8B-B14F-4D97-AF65-F5344CB8AC3E}">
        <p14:creationId xmlns:p14="http://schemas.microsoft.com/office/powerpoint/2010/main" val="3505093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125E5-0EDD-524C-89D0-05C5E92D52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0A4DAF-93FE-504B-1EDD-BCC15083A7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0C29C8-EC1B-2270-518F-CC97067A67D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4BE9ED8F-62C7-32B4-B25E-6816E5028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DC5936-B1C2-21D0-DDC2-2857D191E0DA}"/>
              </a:ext>
            </a:extLst>
          </p:cNvPr>
          <p:cNvSpPr>
            <a:spLocks noGrp="1"/>
          </p:cNvSpPr>
          <p:nvPr>
            <p:ph type="sldNum" sz="quarter" idx="12"/>
          </p:nvPr>
        </p:nvSpPr>
        <p:spPr>
          <a:xfrm>
            <a:off x="8988971" y="6356350"/>
            <a:ext cx="2743200" cy="365125"/>
          </a:xfrm>
          <a:prstGeom prst="rect">
            <a:avLst/>
          </a:prstGeom>
        </p:spPr>
        <p:txBody>
          <a:bodyPr/>
          <a:lstStyle/>
          <a:p>
            <a:fld id="{3952D4CC-587A-3641-AB30-393082F8BA24}" type="slidenum">
              <a:rPr lang="en-US" smtClean="0"/>
              <a:t>‹#›</a:t>
            </a:fld>
            <a:endParaRPr lang="en-US"/>
          </a:p>
        </p:txBody>
      </p:sp>
    </p:spTree>
    <p:extLst>
      <p:ext uri="{BB962C8B-B14F-4D97-AF65-F5344CB8AC3E}">
        <p14:creationId xmlns:p14="http://schemas.microsoft.com/office/powerpoint/2010/main" val="2547178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5A788-465C-9462-1493-3FBC5E68A20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EF0988D-93CB-96AA-1315-E06576CEC81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168279-2D9B-1753-0B46-ED3F648BEFC3}"/>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429CD6BE-0796-0BBC-8AE7-27A11FFF01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18DC6A-E8B0-A66D-CDF6-F583D95A7C85}"/>
              </a:ext>
            </a:extLst>
          </p:cNvPr>
          <p:cNvSpPr>
            <a:spLocks noGrp="1"/>
          </p:cNvSpPr>
          <p:nvPr>
            <p:ph type="sldNum" sz="quarter" idx="12"/>
          </p:nvPr>
        </p:nvSpPr>
        <p:spPr>
          <a:xfrm>
            <a:off x="8988971" y="6356350"/>
            <a:ext cx="2743200" cy="365125"/>
          </a:xfrm>
          <a:prstGeom prst="rect">
            <a:avLst/>
          </a:prstGeom>
        </p:spPr>
        <p:txBody>
          <a:bodyPr/>
          <a:lstStyle/>
          <a:p>
            <a:fld id="{3952D4CC-587A-3641-AB30-393082F8BA24}" type="slidenum">
              <a:rPr lang="en-US" smtClean="0"/>
              <a:t>‹#›</a:t>
            </a:fld>
            <a:endParaRPr lang="en-US"/>
          </a:p>
        </p:txBody>
      </p:sp>
    </p:spTree>
    <p:extLst>
      <p:ext uri="{BB962C8B-B14F-4D97-AF65-F5344CB8AC3E}">
        <p14:creationId xmlns:p14="http://schemas.microsoft.com/office/powerpoint/2010/main" val="1729064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00E15-664C-DE6F-5E9B-1208A34810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9B99F5-0EF4-FB2A-2A8D-53504C3212E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A8F4F1-20FC-E73F-1418-E70A49F064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FC6C528-F5B6-A203-5342-0D8424D18BE6}"/>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155C536A-7443-4DA5-D53B-FB9CBC1FE9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705439-21E9-411A-0138-E7179F5AC568}"/>
              </a:ext>
            </a:extLst>
          </p:cNvPr>
          <p:cNvSpPr>
            <a:spLocks noGrp="1"/>
          </p:cNvSpPr>
          <p:nvPr>
            <p:ph type="sldNum" sz="quarter" idx="12"/>
          </p:nvPr>
        </p:nvSpPr>
        <p:spPr>
          <a:xfrm>
            <a:off x="8988971" y="6356350"/>
            <a:ext cx="2743200" cy="365125"/>
          </a:xfrm>
          <a:prstGeom prst="rect">
            <a:avLst/>
          </a:prstGeom>
        </p:spPr>
        <p:txBody>
          <a:bodyPr/>
          <a:lstStyle/>
          <a:p>
            <a:fld id="{3952D4CC-587A-3641-AB30-393082F8BA24}" type="slidenum">
              <a:rPr lang="en-US" smtClean="0"/>
              <a:t>‹#›</a:t>
            </a:fld>
            <a:endParaRPr lang="en-US"/>
          </a:p>
        </p:txBody>
      </p:sp>
    </p:spTree>
    <p:extLst>
      <p:ext uri="{BB962C8B-B14F-4D97-AF65-F5344CB8AC3E}">
        <p14:creationId xmlns:p14="http://schemas.microsoft.com/office/powerpoint/2010/main" val="1083834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9C86E-7924-EF16-41C5-AB3FE0F2BCF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3632520-625A-B9F5-BCB9-76CF4891FD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0CEF7D4-EC4C-6E95-F429-E7BF7A78431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6D9A5A8-3A15-5758-4075-A0E38C69AF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9465E19-220A-EF66-7736-36E9C2FF9ED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923F48-CC87-9908-A11A-5116A91213EA}"/>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41D07F5E-C181-C643-1C88-3B875FC4E26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AD92EB8-97D2-FFB1-03C7-01AFA591512B}"/>
              </a:ext>
            </a:extLst>
          </p:cNvPr>
          <p:cNvSpPr>
            <a:spLocks noGrp="1"/>
          </p:cNvSpPr>
          <p:nvPr>
            <p:ph type="sldNum" sz="quarter" idx="12"/>
          </p:nvPr>
        </p:nvSpPr>
        <p:spPr>
          <a:xfrm>
            <a:off x="8988971" y="6356350"/>
            <a:ext cx="2743200" cy="365125"/>
          </a:xfrm>
          <a:prstGeom prst="rect">
            <a:avLst/>
          </a:prstGeom>
        </p:spPr>
        <p:txBody>
          <a:bodyPr/>
          <a:lstStyle/>
          <a:p>
            <a:fld id="{3952D4CC-587A-3641-AB30-393082F8BA24}" type="slidenum">
              <a:rPr lang="en-US" smtClean="0"/>
              <a:t>‹#›</a:t>
            </a:fld>
            <a:endParaRPr lang="en-US"/>
          </a:p>
        </p:txBody>
      </p:sp>
    </p:spTree>
    <p:extLst>
      <p:ext uri="{BB962C8B-B14F-4D97-AF65-F5344CB8AC3E}">
        <p14:creationId xmlns:p14="http://schemas.microsoft.com/office/powerpoint/2010/main" val="3432049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7D472-9498-84B2-61E3-BBCCCC9C28D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1E9F366-326C-2C8F-726F-4711AC31E7AD}"/>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B83516FC-DDC3-423E-413F-A9BBB866C82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DDE5468-2F29-EC45-4941-C855CA5D59E8}"/>
              </a:ext>
            </a:extLst>
          </p:cNvPr>
          <p:cNvSpPr>
            <a:spLocks noGrp="1"/>
          </p:cNvSpPr>
          <p:nvPr>
            <p:ph type="sldNum" sz="quarter" idx="12"/>
          </p:nvPr>
        </p:nvSpPr>
        <p:spPr>
          <a:xfrm>
            <a:off x="8988971" y="6356350"/>
            <a:ext cx="2743200" cy="365125"/>
          </a:xfrm>
          <a:prstGeom prst="rect">
            <a:avLst/>
          </a:prstGeom>
        </p:spPr>
        <p:txBody>
          <a:bodyPr/>
          <a:lstStyle/>
          <a:p>
            <a:fld id="{3952D4CC-587A-3641-AB30-393082F8BA24}" type="slidenum">
              <a:rPr lang="en-US" smtClean="0"/>
              <a:t>‹#›</a:t>
            </a:fld>
            <a:endParaRPr lang="en-US"/>
          </a:p>
        </p:txBody>
      </p:sp>
    </p:spTree>
    <p:extLst>
      <p:ext uri="{BB962C8B-B14F-4D97-AF65-F5344CB8AC3E}">
        <p14:creationId xmlns:p14="http://schemas.microsoft.com/office/powerpoint/2010/main" val="235028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BA387A-152D-197D-1E6F-FBCA03659A06}"/>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A4821C2F-337F-C96A-051A-2BD50F25C2A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F98DD39-CF94-4AAD-04B5-991371A18359}"/>
              </a:ext>
            </a:extLst>
          </p:cNvPr>
          <p:cNvSpPr>
            <a:spLocks noGrp="1"/>
          </p:cNvSpPr>
          <p:nvPr>
            <p:ph type="sldNum" sz="quarter" idx="12"/>
          </p:nvPr>
        </p:nvSpPr>
        <p:spPr>
          <a:xfrm>
            <a:off x="8988971" y="6356350"/>
            <a:ext cx="2743200" cy="365125"/>
          </a:xfrm>
          <a:prstGeom prst="rect">
            <a:avLst/>
          </a:prstGeom>
        </p:spPr>
        <p:txBody>
          <a:bodyPr/>
          <a:lstStyle/>
          <a:p>
            <a:fld id="{3952D4CC-587A-3641-AB30-393082F8BA24}" type="slidenum">
              <a:rPr lang="en-US" smtClean="0"/>
              <a:t>‹#›</a:t>
            </a:fld>
            <a:endParaRPr lang="en-US"/>
          </a:p>
        </p:txBody>
      </p:sp>
    </p:spTree>
    <p:extLst>
      <p:ext uri="{BB962C8B-B14F-4D97-AF65-F5344CB8AC3E}">
        <p14:creationId xmlns:p14="http://schemas.microsoft.com/office/powerpoint/2010/main" val="318014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32761-C31F-45FA-CE7A-475761CFEA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3CA592-5112-2113-9C7B-1A9E017F40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F35F1C4-63A1-AEB8-DC7C-24182E6C9B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449D3A-060D-8D92-AAC9-C5D8963BB3CE}"/>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0848C64F-6964-57A3-4269-F2D821C5E4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214049-7827-1C29-AE6F-69F7E53D1B72}"/>
              </a:ext>
            </a:extLst>
          </p:cNvPr>
          <p:cNvSpPr>
            <a:spLocks noGrp="1"/>
          </p:cNvSpPr>
          <p:nvPr>
            <p:ph type="sldNum" sz="quarter" idx="12"/>
          </p:nvPr>
        </p:nvSpPr>
        <p:spPr>
          <a:xfrm>
            <a:off x="8988971" y="6356350"/>
            <a:ext cx="2743200" cy="365125"/>
          </a:xfrm>
          <a:prstGeom prst="rect">
            <a:avLst/>
          </a:prstGeom>
        </p:spPr>
        <p:txBody>
          <a:bodyPr/>
          <a:lstStyle/>
          <a:p>
            <a:fld id="{3952D4CC-587A-3641-AB30-393082F8BA24}" type="slidenum">
              <a:rPr lang="en-US" smtClean="0"/>
              <a:t>‹#›</a:t>
            </a:fld>
            <a:endParaRPr lang="en-US"/>
          </a:p>
        </p:txBody>
      </p:sp>
    </p:spTree>
    <p:extLst>
      <p:ext uri="{BB962C8B-B14F-4D97-AF65-F5344CB8AC3E}">
        <p14:creationId xmlns:p14="http://schemas.microsoft.com/office/powerpoint/2010/main" val="3419721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948E2-5FC8-5FF1-B8A0-0A06F1D48D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E3792FF-5FDB-353E-3ECF-383C8BC08F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D66F91F-0744-847E-24C4-0C3730491B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AAB498-0E54-B632-B942-8E11F59CBEF1}"/>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ADBE4A3F-E100-22A2-6365-BA160E23AB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CE2CCB-0AC9-8030-7B84-C618ABABDE54}"/>
              </a:ext>
            </a:extLst>
          </p:cNvPr>
          <p:cNvSpPr>
            <a:spLocks noGrp="1"/>
          </p:cNvSpPr>
          <p:nvPr>
            <p:ph type="sldNum" sz="quarter" idx="12"/>
          </p:nvPr>
        </p:nvSpPr>
        <p:spPr>
          <a:xfrm>
            <a:off x="8988971" y="6356350"/>
            <a:ext cx="2743200" cy="365125"/>
          </a:xfrm>
          <a:prstGeom prst="rect">
            <a:avLst/>
          </a:prstGeom>
        </p:spPr>
        <p:txBody>
          <a:bodyPr/>
          <a:lstStyle/>
          <a:p>
            <a:fld id="{3952D4CC-587A-3641-AB30-393082F8BA24}" type="slidenum">
              <a:rPr lang="en-US" smtClean="0"/>
              <a:t>‹#›</a:t>
            </a:fld>
            <a:endParaRPr lang="en-US"/>
          </a:p>
        </p:txBody>
      </p:sp>
    </p:spTree>
    <p:extLst>
      <p:ext uri="{BB962C8B-B14F-4D97-AF65-F5344CB8AC3E}">
        <p14:creationId xmlns:p14="http://schemas.microsoft.com/office/powerpoint/2010/main" val="41065737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3C5A8-E668-3265-E2DC-D1A84F8E9A1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03A59D8-46BE-55D7-95B0-566272897B6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2F9952-D97A-E3B9-C112-7BC5701FDFE6}"/>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35BAB246-BF83-8F70-9ACE-641F251B4F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E66471-0801-9F20-6EDF-6A5156B451D9}"/>
              </a:ext>
            </a:extLst>
          </p:cNvPr>
          <p:cNvSpPr>
            <a:spLocks noGrp="1"/>
          </p:cNvSpPr>
          <p:nvPr>
            <p:ph type="sldNum" sz="quarter" idx="12"/>
          </p:nvPr>
        </p:nvSpPr>
        <p:spPr>
          <a:xfrm>
            <a:off x="8988971" y="6356350"/>
            <a:ext cx="2743200" cy="365125"/>
          </a:xfrm>
          <a:prstGeom prst="rect">
            <a:avLst/>
          </a:prstGeom>
        </p:spPr>
        <p:txBody>
          <a:bodyPr/>
          <a:lstStyle/>
          <a:p>
            <a:fld id="{3952D4CC-587A-3641-AB30-393082F8BA24}" type="slidenum">
              <a:rPr lang="en-US" smtClean="0"/>
              <a:t>‹#›</a:t>
            </a:fld>
            <a:endParaRPr lang="en-US"/>
          </a:p>
        </p:txBody>
      </p:sp>
    </p:spTree>
    <p:extLst>
      <p:ext uri="{BB962C8B-B14F-4D97-AF65-F5344CB8AC3E}">
        <p14:creationId xmlns:p14="http://schemas.microsoft.com/office/powerpoint/2010/main" val="3129348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F84296-4DA0-A7B3-3F4F-F62F0877111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BE9B4FA-88C7-6E08-A270-AA7CC5BFC78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061FD4-62A2-AE28-C2D6-DB2B4950A12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9B543EB0-99DF-0246-8780-3BB970674D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200958-ED61-F96A-F04B-EDD323015362}"/>
              </a:ext>
            </a:extLst>
          </p:cNvPr>
          <p:cNvSpPr>
            <a:spLocks noGrp="1"/>
          </p:cNvSpPr>
          <p:nvPr>
            <p:ph type="sldNum" sz="quarter" idx="12"/>
          </p:nvPr>
        </p:nvSpPr>
        <p:spPr>
          <a:xfrm>
            <a:off x="8988971" y="6356350"/>
            <a:ext cx="2743200" cy="365125"/>
          </a:xfrm>
          <a:prstGeom prst="rect">
            <a:avLst/>
          </a:prstGeom>
        </p:spPr>
        <p:txBody>
          <a:bodyPr/>
          <a:lstStyle/>
          <a:p>
            <a:fld id="{3952D4CC-587A-3641-AB30-393082F8BA24}" type="slidenum">
              <a:rPr lang="en-US" smtClean="0"/>
              <a:t>‹#›</a:t>
            </a:fld>
            <a:endParaRPr lang="en-US"/>
          </a:p>
        </p:txBody>
      </p:sp>
    </p:spTree>
    <p:extLst>
      <p:ext uri="{BB962C8B-B14F-4D97-AF65-F5344CB8AC3E}">
        <p14:creationId xmlns:p14="http://schemas.microsoft.com/office/powerpoint/2010/main" val="30285800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 Slide 2">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73F89CB8-9A48-0747-A49D-8E38A26B4DD7}"/>
              </a:ext>
            </a:extLst>
          </p:cNvPr>
          <p:cNvSpPr>
            <a:spLocks noGrp="1"/>
          </p:cNvSpPr>
          <p:nvPr>
            <p:ph type="ctrTitle" hasCustomPrompt="1"/>
          </p:nvPr>
        </p:nvSpPr>
        <p:spPr>
          <a:xfrm>
            <a:off x="503583" y="242278"/>
            <a:ext cx="11198087" cy="593232"/>
          </a:xfrm>
          <a:prstGeom prst="rect">
            <a:avLst/>
          </a:prstGeom>
        </p:spPr>
        <p:txBody>
          <a:bodyPr anchor="b"/>
          <a:lstStyle>
            <a:lvl1pPr algn="l">
              <a:defRPr sz="3200" b="1" i="0">
                <a:solidFill>
                  <a:srgbClr val="00274C"/>
                </a:solidFill>
                <a:latin typeface="Calibri" panose="020F0502020204030204" pitchFamily="34" charset="0"/>
                <a:cs typeface="Calibri" panose="020F0502020204030204" pitchFamily="34" charset="0"/>
              </a:defRPr>
            </a:lvl1pPr>
          </a:lstStyle>
          <a:p>
            <a:r>
              <a:rPr lang="en-US" dirty="0"/>
              <a:t>Headline</a:t>
            </a:r>
          </a:p>
        </p:txBody>
      </p:sp>
      <p:sp>
        <p:nvSpPr>
          <p:cNvPr id="15" name="Subtitle 2">
            <a:extLst>
              <a:ext uri="{FF2B5EF4-FFF2-40B4-BE49-F238E27FC236}">
                <a16:creationId xmlns:a16="http://schemas.microsoft.com/office/drawing/2014/main" id="{BE65040A-E630-9D4B-BB51-69E8C04281CE}"/>
              </a:ext>
            </a:extLst>
          </p:cNvPr>
          <p:cNvSpPr>
            <a:spLocks noGrp="1"/>
          </p:cNvSpPr>
          <p:nvPr>
            <p:ph type="subTitle" idx="1"/>
          </p:nvPr>
        </p:nvSpPr>
        <p:spPr>
          <a:xfrm>
            <a:off x="503583" y="1099751"/>
            <a:ext cx="11198087" cy="5038289"/>
          </a:xfrm>
          <a:prstGeom prst="rect">
            <a:avLst/>
          </a:prstGeom>
        </p:spPr>
        <p:txBody>
          <a:bodyPr/>
          <a:lstStyle>
            <a:lvl1pPr marL="0" indent="0" algn="l">
              <a:buNone/>
              <a:defRPr sz="20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dirty="0"/>
          </a:p>
        </p:txBody>
      </p:sp>
      <p:sp>
        <p:nvSpPr>
          <p:cNvPr id="4" name="Footer Placeholder 3">
            <a:extLst>
              <a:ext uri="{FF2B5EF4-FFF2-40B4-BE49-F238E27FC236}">
                <a16:creationId xmlns:a16="http://schemas.microsoft.com/office/drawing/2014/main" id="{0A50182A-AF0B-E713-14D9-6C1D3A4C42A3}"/>
              </a:ext>
            </a:extLst>
          </p:cNvPr>
          <p:cNvSpPr>
            <a:spLocks noGrp="1"/>
          </p:cNvSpPr>
          <p:nvPr>
            <p:ph type="ftr" sz="quarter" idx="10"/>
          </p:nvPr>
        </p:nvSpPr>
        <p:spPr/>
        <p:txBody>
          <a:bodyPr/>
          <a:lstStyle/>
          <a:p>
            <a:endParaRPr lang="en-US"/>
          </a:p>
        </p:txBody>
      </p:sp>
      <p:sp>
        <p:nvSpPr>
          <p:cNvPr id="2" name="Slide Number Placeholder 5">
            <a:extLst>
              <a:ext uri="{FF2B5EF4-FFF2-40B4-BE49-F238E27FC236}">
                <a16:creationId xmlns:a16="http://schemas.microsoft.com/office/drawing/2014/main" id="{93298980-CF81-3689-3D29-CA2C85C52DD9}"/>
              </a:ext>
            </a:extLst>
          </p:cNvPr>
          <p:cNvSpPr>
            <a:spLocks noGrp="1"/>
          </p:cNvSpPr>
          <p:nvPr>
            <p:ph type="sldNum" sz="quarter" idx="12"/>
          </p:nvPr>
        </p:nvSpPr>
        <p:spPr>
          <a:xfrm>
            <a:off x="9380857" y="6356350"/>
            <a:ext cx="2743200" cy="365125"/>
          </a:xfrm>
          <a:prstGeom prst="rect">
            <a:avLst/>
          </a:prstGeom>
        </p:spPr>
        <p:txBody>
          <a:bodyPr/>
          <a:lstStyle>
            <a:lvl1pPr>
              <a:defRPr sz="1600"/>
            </a:lvl1pPr>
          </a:lstStyle>
          <a:p>
            <a:fld id="{3952D4CC-587A-3641-AB30-393082F8BA24}" type="slidenum">
              <a:rPr lang="en-US" smtClean="0"/>
              <a:pPr/>
              <a:t>‹#›</a:t>
            </a:fld>
            <a:endParaRPr lang="en-US"/>
          </a:p>
        </p:txBody>
      </p:sp>
    </p:spTree>
    <p:extLst>
      <p:ext uri="{BB962C8B-B14F-4D97-AF65-F5344CB8AC3E}">
        <p14:creationId xmlns:p14="http://schemas.microsoft.com/office/powerpoint/2010/main" val="256048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A7D6332-B173-A81F-2B52-E8437428CB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C98B587-4C12-3187-6A8B-62BF1C2019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0F9B47-C60C-BACF-7E08-7744167981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p>
        </p:txBody>
      </p:sp>
      <p:sp>
        <p:nvSpPr>
          <p:cNvPr id="5" name="Footer Placeholder 4">
            <a:extLst>
              <a:ext uri="{FF2B5EF4-FFF2-40B4-BE49-F238E27FC236}">
                <a16:creationId xmlns:a16="http://schemas.microsoft.com/office/drawing/2014/main" id="{E0F9DFD1-F9F6-6E04-5AE0-F2C293FBC0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7" name="Slide Number Placeholder 5">
            <a:extLst>
              <a:ext uri="{FF2B5EF4-FFF2-40B4-BE49-F238E27FC236}">
                <a16:creationId xmlns:a16="http://schemas.microsoft.com/office/drawing/2014/main" id="{BEA9B8E3-6986-8FEB-3316-DC6F13643854}"/>
              </a:ext>
            </a:extLst>
          </p:cNvPr>
          <p:cNvSpPr>
            <a:spLocks noGrp="1"/>
          </p:cNvSpPr>
          <p:nvPr>
            <p:ph type="sldNum" sz="quarter" idx="4"/>
          </p:nvPr>
        </p:nvSpPr>
        <p:spPr>
          <a:xfrm>
            <a:off x="8988971" y="6356350"/>
            <a:ext cx="2743200" cy="365125"/>
          </a:xfrm>
          <a:prstGeom prst="rect">
            <a:avLst/>
          </a:prstGeom>
        </p:spPr>
        <p:txBody>
          <a:bodyPr/>
          <a:lstStyle>
            <a:lvl1pPr algn="r">
              <a:defRPr sz="1600"/>
            </a:lvl1pPr>
          </a:lstStyle>
          <a:p>
            <a:fld id="{3952D4CC-587A-3641-AB30-393082F8BA24}" type="slidenum">
              <a:rPr lang="en-US" smtClean="0"/>
              <a:pPr/>
              <a:t>‹#›</a:t>
            </a:fld>
            <a:endParaRPr lang="en-US"/>
          </a:p>
        </p:txBody>
      </p:sp>
    </p:spTree>
    <p:extLst>
      <p:ext uri="{BB962C8B-B14F-4D97-AF65-F5344CB8AC3E}">
        <p14:creationId xmlns:p14="http://schemas.microsoft.com/office/powerpoint/2010/main" val="16393115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ithub.com/Yufeng98/CENT" TargetMode="External"/><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tiff"/><Relationship Id="rId5" Type="http://schemas.openxmlformats.org/officeDocument/2006/relationships/image" Target="../media/image2.jpe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notesSlide" Target="../notesSlides/notesSlide2.xml"/><Relationship Id="rId7" Type="http://schemas.openxmlformats.org/officeDocument/2006/relationships/image" Target="../media/image8.png"/><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2.xml"/><Relationship Id="rId5" Type="http://schemas.openxmlformats.org/officeDocument/2006/relationships/image" Target="../media/image11.jpeg"/><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notesSlide" Target="../notesSlides/notesSlide4.xml"/><Relationship Id="rId7" Type="http://schemas.openxmlformats.org/officeDocument/2006/relationships/chart" Target="../charts/chart2.xml"/><Relationship Id="rId2" Type="http://schemas.openxmlformats.org/officeDocument/2006/relationships/slideLayout" Target="../slideLayouts/slideLayout12.xml"/><Relationship Id="rId1" Type="http://schemas.openxmlformats.org/officeDocument/2006/relationships/tags" Target="../tags/tag3.xml"/><Relationship Id="rId6" Type="http://schemas.openxmlformats.org/officeDocument/2006/relationships/image" Target="../media/image9.png"/><Relationship Id="rId5" Type="http://schemas.openxmlformats.org/officeDocument/2006/relationships/image" Target="../media/image13.jpe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ags" Target="../tags/tag4.xml"/><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tags" Target="../tags/tag6.xml"/><Relationship Id="rId4" Type="http://schemas.openxmlformats.org/officeDocument/2006/relationships/chart" Target="../charts/chart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tags" Target="../tags/tag7.xml"/><Relationship Id="rId4" Type="http://schemas.openxmlformats.org/officeDocument/2006/relationships/chart" Target="../charts/chart4.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tags" Target="../tags/tag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tags" Target="../tags/tag1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hyperlink" Target="https://docs.anthropic.com/en/docs/about-claude/models" TargetMode="External"/><Relationship Id="rId2" Type="http://schemas.openxmlformats.org/officeDocument/2006/relationships/slideLayout" Target="../slideLayouts/slideLayout12.xml"/><Relationship Id="rId1" Type="http://schemas.openxmlformats.org/officeDocument/2006/relationships/tags" Target="../tags/tag12.xml"/><Relationship Id="rId6" Type="http://schemas.openxmlformats.org/officeDocument/2006/relationships/hyperlink" Target="https://x.ai/blog/grok-3" TargetMode="External"/><Relationship Id="rId5" Type="http://schemas.openxmlformats.org/officeDocument/2006/relationships/hyperlink" Target="https://developers.googleblog.com/en/new-features-for-the-gemini-api-and-google-ai-studio/" TargetMode="External"/><Relationship Id="rId4" Type="http://schemas.openxmlformats.org/officeDocument/2006/relationships/hyperlink" Target="https://platform.openai.com/docs/models#o1"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tags" Target="../tags/tag1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tags" Target="../tags/tag14.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tags" Target="../tags/tag15.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tags" Target="../tags/tag1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2.xml"/><Relationship Id="rId1" Type="http://schemas.openxmlformats.org/officeDocument/2006/relationships/tags" Target="../tags/tag1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2.xml"/><Relationship Id="rId1" Type="http://schemas.openxmlformats.org/officeDocument/2006/relationships/tags" Target="../tags/tag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chart" Target="../charts/chart6.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27.jpeg"/><Relationship Id="rId4" Type="http://schemas.openxmlformats.org/officeDocument/2006/relationships/image" Target="../media/image21.png"/><Relationship Id="rId9" Type="http://schemas.openxmlformats.org/officeDocument/2006/relationships/image" Target="../media/image26.jpeg"/></Relationships>
</file>

<file path=ppt/slides/_rels/slide2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5.png"/><Relationship Id="rId7" Type="http://schemas.openxmlformats.org/officeDocument/2006/relationships/image" Target="../media/image13.jpeg"/><Relationship Id="rId2" Type="http://schemas.openxmlformats.org/officeDocument/2006/relationships/notesSlide" Target="../notesSlides/notesSlide28.xml"/><Relationship Id="rId1" Type="http://schemas.openxmlformats.org/officeDocument/2006/relationships/slideLayout" Target="../slideLayouts/slideLayout1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2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png"/><Relationship Id="rId7"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tiff"/><Relationship Id="rId4" Type="http://schemas.openxmlformats.org/officeDocument/2006/relationships/image" Target="../media/image2.jpeg"/></Relationships>
</file>

<file path=ppt/slides/_rels/slide3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0.xml"/><Relationship Id="rId1" Type="http://schemas.openxmlformats.org/officeDocument/2006/relationships/slideLayout" Target="../slideLayouts/slideLayout12.xml"/><Relationship Id="rId6" Type="http://schemas.openxmlformats.org/officeDocument/2006/relationships/image" Target="../media/image32.png"/><Relationship Id="rId5" Type="http://schemas.openxmlformats.org/officeDocument/2006/relationships/image" Target="../media/image22.png"/><Relationship Id="rId4" Type="http://schemas.openxmlformats.org/officeDocument/2006/relationships/chart" Target="../charts/chart8.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2.xml"/><Relationship Id="rId1" Type="http://schemas.openxmlformats.org/officeDocument/2006/relationships/tags" Target="../tags/tag19.xml"/><Relationship Id="rId5" Type="http://schemas.openxmlformats.org/officeDocument/2006/relationships/chart" Target="../charts/chart10.xml"/><Relationship Id="rId4" Type="http://schemas.openxmlformats.org/officeDocument/2006/relationships/chart" Target="../charts/chart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E35B58C-4845-DD4D-6690-3009B6818158}"/>
              </a:ext>
            </a:extLst>
          </p:cNvPr>
          <p:cNvSpPr txBox="1">
            <a:spLocks/>
          </p:cNvSpPr>
          <p:nvPr/>
        </p:nvSpPr>
        <p:spPr>
          <a:xfrm>
            <a:off x="651656" y="2524711"/>
            <a:ext cx="10888684" cy="13755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0274C"/>
                </a:solidFill>
                <a:latin typeface="Calibri" panose="020F0502020204030204" pitchFamily="34" charset="0"/>
                <a:cs typeface="Calibri" panose="020F0502020204030204" pitchFamily="34" charset="0"/>
              </a:rPr>
              <a:t>PIM Is All You Need: A CXL-Enabled GPU-Free System for Large Language Model Inference</a:t>
            </a:r>
          </a:p>
        </p:txBody>
      </p:sp>
      <p:sp>
        <p:nvSpPr>
          <p:cNvPr id="5" name="Subtitle 2">
            <a:extLst>
              <a:ext uri="{FF2B5EF4-FFF2-40B4-BE49-F238E27FC236}">
                <a16:creationId xmlns:a16="http://schemas.microsoft.com/office/drawing/2014/main" id="{E47E145E-C72D-F3C5-A085-5CF5546EFC88}"/>
              </a:ext>
            </a:extLst>
          </p:cNvPr>
          <p:cNvSpPr txBox="1">
            <a:spLocks/>
          </p:cNvSpPr>
          <p:nvPr/>
        </p:nvSpPr>
        <p:spPr>
          <a:xfrm>
            <a:off x="1337479" y="4025473"/>
            <a:ext cx="9517031" cy="18461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zh-CN" dirty="0">
                <a:solidFill>
                  <a:srgbClr val="00274C"/>
                </a:solidFill>
                <a:latin typeface="Calibri" panose="020F0502020204030204" pitchFamily="34" charset="0"/>
                <a:cs typeface="Calibri" panose="020F0502020204030204" pitchFamily="34" charset="0"/>
              </a:rPr>
              <a:t>Yufeng</a:t>
            </a:r>
            <a:r>
              <a:rPr lang="zh-CN" altLang="en-US" dirty="0">
                <a:solidFill>
                  <a:srgbClr val="00274C"/>
                </a:solidFill>
                <a:latin typeface="Calibri" panose="020F0502020204030204" pitchFamily="34" charset="0"/>
                <a:cs typeface="Calibri" panose="020F0502020204030204" pitchFamily="34" charset="0"/>
              </a:rPr>
              <a:t> </a:t>
            </a:r>
            <a:r>
              <a:rPr lang="en-US" altLang="zh-CN" dirty="0">
                <a:solidFill>
                  <a:srgbClr val="00274C"/>
                </a:solidFill>
                <a:latin typeface="Calibri" panose="020F0502020204030204" pitchFamily="34" charset="0"/>
                <a:cs typeface="Calibri" panose="020F0502020204030204" pitchFamily="34" charset="0"/>
              </a:rPr>
              <a:t>Gu*, </a:t>
            </a:r>
            <a:r>
              <a:rPr lang="en-US" dirty="0">
                <a:solidFill>
                  <a:srgbClr val="00274C"/>
                </a:solidFill>
                <a:latin typeface="Calibri" panose="020F0502020204030204" pitchFamily="34" charset="0"/>
                <a:cs typeface="Calibri" panose="020F0502020204030204" pitchFamily="34" charset="0"/>
              </a:rPr>
              <a:t>Alireza Khadem*, Sumanth Umesh, Ning Liang, Xavier </a:t>
            </a:r>
            <a:r>
              <a:rPr lang="en-US" dirty="0" err="1">
                <a:solidFill>
                  <a:srgbClr val="00274C"/>
                </a:solidFill>
                <a:latin typeface="Calibri" panose="020F0502020204030204" pitchFamily="34" charset="0"/>
                <a:cs typeface="Calibri" panose="020F0502020204030204" pitchFamily="34" charset="0"/>
              </a:rPr>
              <a:t>Servot</a:t>
            </a:r>
            <a:r>
              <a:rPr lang="en-US" dirty="0">
                <a:solidFill>
                  <a:srgbClr val="00274C"/>
                </a:solidFill>
                <a:latin typeface="Calibri" panose="020F0502020204030204" pitchFamily="34" charset="0"/>
                <a:cs typeface="Calibri" panose="020F0502020204030204" pitchFamily="34" charset="0"/>
              </a:rPr>
              <a:t>, Onur </a:t>
            </a:r>
            <a:r>
              <a:rPr lang="en-US" dirty="0" err="1">
                <a:solidFill>
                  <a:srgbClr val="00274C"/>
                </a:solidFill>
                <a:latin typeface="Calibri" panose="020F0502020204030204" pitchFamily="34" charset="0"/>
                <a:cs typeface="Calibri" panose="020F0502020204030204" pitchFamily="34" charset="0"/>
              </a:rPr>
              <a:t>Mutlu</a:t>
            </a:r>
            <a:r>
              <a:rPr lang="en-US" dirty="0">
                <a:solidFill>
                  <a:srgbClr val="00274C"/>
                </a:solidFill>
                <a:latin typeface="Calibri" panose="020F0502020204030204" pitchFamily="34" charset="0"/>
                <a:cs typeface="Calibri" panose="020F0502020204030204" pitchFamily="34" charset="0"/>
              </a:rPr>
              <a:t>, Ravi Iyer, and Reetuparna Das</a:t>
            </a:r>
          </a:p>
          <a:p>
            <a:pPr marL="0" indent="0" algn="ctr">
              <a:buNone/>
            </a:pPr>
            <a:r>
              <a:rPr lang="en-US" altLang="zh-CN" sz="2000" dirty="0">
                <a:solidFill>
                  <a:srgbClr val="00274C"/>
                </a:solidFill>
                <a:latin typeface="Calibri" panose="020F0502020204030204" pitchFamily="34" charset="0"/>
                <a:cs typeface="Calibri" panose="020F0502020204030204" pitchFamily="34" charset="0"/>
              </a:rPr>
              <a:t>* Equal Contribution</a:t>
            </a:r>
          </a:p>
          <a:p>
            <a:pPr marL="0" indent="0" algn="ctr">
              <a:buNone/>
            </a:pPr>
            <a:r>
              <a:rPr lang="en-US" altLang="zh-CN" sz="2400" dirty="0">
                <a:solidFill>
                  <a:srgbClr val="00274C"/>
                </a:solidFill>
                <a:latin typeface="Calibri" panose="020F0502020204030204" pitchFamily="34" charset="0"/>
                <a:cs typeface="Calibri" panose="020F0502020204030204" pitchFamily="34" charset="0"/>
              </a:rPr>
              <a:t>April 2025</a:t>
            </a:r>
          </a:p>
        </p:txBody>
      </p:sp>
      <p:sp>
        <p:nvSpPr>
          <p:cNvPr id="6" name="Subtitle 2">
            <a:extLst>
              <a:ext uri="{FF2B5EF4-FFF2-40B4-BE49-F238E27FC236}">
                <a16:creationId xmlns:a16="http://schemas.microsoft.com/office/drawing/2014/main" id="{F6507D36-C9A0-5F93-1AB5-D2C6D7D2ED39}"/>
              </a:ext>
            </a:extLst>
          </p:cNvPr>
          <p:cNvSpPr txBox="1">
            <a:spLocks/>
          </p:cNvSpPr>
          <p:nvPr/>
        </p:nvSpPr>
        <p:spPr>
          <a:xfrm>
            <a:off x="2266946" y="6041961"/>
            <a:ext cx="7658099" cy="5930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altLang="zh-CN" sz="2000" dirty="0">
                <a:solidFill>
                  <a:srgbClr val="00274C"/>
                </a:solidFill>
                <a:latin typeface="Calibri" panose="020F0502020204030204" pitchFamily="34" charset="0"/>
                <a:cs typeface="Calibri" panose="020F0502020204030204" pitchFamily="34" charset="0"/>
              </a:rPr>
              <a:t>Open-source: </a:t>
            </a:r>
            <a:r>
              <a:rPr lang="en-US" altLang="zh-CN" sz="2000" dirty="0">
                <a:solidFill>
                  <a:srgbClr val="00274C"/>
                </a:solidFill>
                <a:latin typeface="Calibri" panose="020F0502020204030204" pitchFamily="34" charset="0"/>
                <a:cs typeface="Calibri" panose="020F0502020204030204" pitchFamily="34" charset="0"/>
                <a:hlinkClick r:id="rId3"/>
              </a:rPr>
              <a:t>https://github.com/Yufeng98/CENT</a:t>
            </a:r>
            <a:endParaRPr lang="en-US" altLang="zh-CN" sz="2000" dirty="0">
              <a:solidFill>
                <a:srgbClr val="00274C"/>
              </a:solidFill>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6881CEDA-4904-B6BA-647C-99B6721FA44E}"/>
              </a:ext>
            </a:extLst>
          </p:cNvPr>
          <p:cNvPicPr>
            <a:picLocks noChangeAspect="1"/>
          </p:cNvPicPr>
          <p:nvPr/>
        </p:nvPicPr>
        <p:blipFill>
          <a:blip r:embed="rId4"/>
          <a:stretch>
            <a:fillRect/>
          </a:stretch>
        </p:blipFill>
        <p:spPr>
          <a:xfrm>
            <a:off x="632156" y="396633"/>
            <a:ext cx="1307908" cy="1375501"/>
          </a:xfrm>
          <a:prstGeom prst="rect">
            <a:avLst/>
          </a:prstGeom>
        </p:spPr>
      </p:pic>
      <p:pic>
        <p:nvPicPr>
          <p:cNvPr id="8" name="Picture 2">
            <a:extLst>
              <a:ext uri="{FF2B5EF4-FFF2-40B4-BE49-F238E27FC236}">
                <a16:creationId xmlns:a16="http://schemas.microsoft.com/office/drawing/2014/main" id="{BC60CDF6-5167-05CF-C149-F53C52C4DF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0360" y="1208288"/>
            <a:ext cx="1907426" cy="74806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327F972D-E537-3291-6F26-AB2B05383356}"/>
              </a:ext>
            </a:extLst>
          </p:cNvPr>
          <p:cNvPicPr>
            <a:picLocks noChangeAspect="1"/>
          </p:cNvPicPr>
          <p:nvPr/>
        </p:nvPicPr>
        <p:blipFill>
          <a:blip r:embed="rId6"/>
          <a:stretch>
            <a:fillRect/>
          </a:stretch>
        </p:blipFill>
        <p:spPr>
          <a:xfrm>
            <a:off x="2449463" y="400918"/>
            <a:ext cx="1198410" cy="793947"/>
          </a:xfrm>
          <a:prstGeom prst="rect">
            <a:avLst/>
          </a:prstGeom>
        </p:spPr>
      </p:pic>
      <p:pic>
        <p:nvPicPr>
          <p:cNvPr id="10" name="Picture 9">
            <a:extLst>
              <a:ext uri="{FF2B5EF4-FFF2-40B4-BE49-F238E27FC236}">
                <a16:creationId xmlns:a16="http://schemas.microsoft.com/office/drawing/2014/main" id="{9540B6D9-E8B9-DA97-E31B-673BD9C35D7C}"/>
              </a:ext>
            </a:extLst>
          </p:cNvPr>
          <p:cNvPicPr>
            <a:picLocks noChangeAspect="1"/>
          </p:cNvPicPr>
          <p:nvPr/>
        </p:nvPicPr>
        <p:blipFill>
          <a:blip r:embed="rId7"/>
          <a:stretch>
            <a:fillRect/>
          </a:stretch>
        </p:blipFill>
        <p:spPr>
          <a:xfrm>
            <a:off x="8290246" y="537705"/>
            <a:ext cx="3269598" cy="1089866"/>
          </a:xfrm>
          <a:prstGeom prst="rect">
            <a:avLst/>
          </a:prstGeom>
        </p:spPr>
      </p:pic>
      <p:sp>
        <p:nvSpPr>
          <p:cNvPr id="11" name="Slide Number Placeholder 10">
            <a:extLst>
              <a:ext uri="{FF2B5EF4-FFF2-40B4-BE49-F238E27FC236}">
                <a16:creationId xmlns:a16="http://schemas.microsoft.com/office/drawing/2014/main" id="{85F31C8A-C471-8B91-F2AC-ABDFD1898DB0}"/>
              </a:ext>
            </a:extLst>
          </p:cNvPr>
          <p:cNvSpPr>
            <a:spLocks noGrp="1"/>
          </p:cNvSpPr>
          <p:nvPr>
            <p:ph type="sldNum" sz="quarter" idx="12"/>
          </p:nvPr>
        </p:nvSpPr>
        <p:spPr/>
        <p:txBody>
          <a:bodyPr/>
          <a:lstStyle/>
          <a:p>
            <a:fld id="{3952D4CC-587A-3641-AB30-393082F8BA24}" type="slidenum">
              <a:rPr lang="en-US" smtClean="0"/>
              <a:t>1</a:t>
            </a:fld>
            <a:endParaRPr lang="en-US"/>
          </a:p>
        </p:txBody>
      </p:sp>
    </p:spTree>
    <p:extLst>
      <p:ext uri="{BB962C8B-B14F-4D97-AF65-F5344CB8AC3E}">
        <p14:creationId xmlns:p14="http://schemas.microsoft.com/office/powerpoint/2010/main" val="2746764005"/>
      </p:ext>
    </p:extLst>
  </p:cSld>
  <p:clrMapOvr>
    <a:masterClrMapping/>
  </p:clrMapOvr>
  <mc:AlternateContent xmlns:mc="http://schemas.openxmlformats.org/markup-compatibility/2006" xmlns:p14="http://schemas.microsoft.com/office/powerpoint/2010/main">
    <mc:Choice Requires="p14">
      <p:transition spd="slow" p14:dur="2000" advTm="24352"/>
    </mc:Choice>
    <mc:Fallback xmlns="">
      <p:transition spd="slow" advTm="2435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1D8D7-CB47-7C3A-27DF-F737B2050D6B}"/>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23D8FAE-15E0-ECB6-C005-B44972C54E7A}"/>
              </a:ext>
            </a:extLst>
          </p:cNvPr>
          <p:cNvSpPr>
            <a:spLocks noGrp="1"/>
          </p:cNvSpPr>
          <p:nvPr>
            <p:ph type="sldNum" sz="quarter" idx="12"/>
          </p:nvPr>
        </p:nvSpPr>
        <p:spPr/>
        <p:txBody>
          <a:bodyPr/>
          <a:lstStyle/>
          <a:p>
            <a:fld id="{3952D4CC-587A-3641-AB30-393082F8BA24}" type="slidenum">
              <a:rPr lang="en-US" smtClean="0"/>
              <a:pPr/>
              <a:t>2</a:t>
            </a:fld>
            <a:endParaRPr lang="en-US"/>
          </a:p>
        </p:txBody>
      </p:sp>
      <p:pic>
        <p:nvPicPr>
          <p:cNvPr id="1026" name="Picture 2" descr="DeepSeek Logo">
            <a:extLst>
              <a:ext uri="{FF2B5EF4-FFF2-40B4-BE49-F238E27FC236}">
                <a16:creationId xmlns:a16="http://schemas.microsoft.com/office/drawing/2014/main" id="{2481BCF7-D714-96EF-B581-EAB2B296D4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35742" y="821065"/>
            <a:ext cx="3619698" cy="76570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hatGPT - Wikipedia">
            <a:extLst>
              <a:ext uri="{FF2B5EF4-FFF2-40B4-BE49-F238E27FC236}">
                <a16:creationId xmlns:a16="http://schemas.microsoft.com/office/drawing/2014/main" id="{DF595A43-40D4-1ED2-2987-8A61C60AF4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4845" y="708650"/>
            <a:ext cx="993842" cy="99384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Gemini (language model) - Wikipedia">
            <a:extLst>
              <a:ext uri="{FF2B5EF4-FFF2-40B4-BE49-F238E27FC236}">
                <a16:creationId xmlns:a16="http://schemas.microsoft.com/office/drawing/2014/main" id="{EEEE802A-EF75-C466-A970-24A66B61301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07334" y="734399"/>
            <a:ext cx="2067728" cy="76570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69E5A018-7045-70C1-26FF-07C2BD18299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33709" y="907732"/>
            <a:ext cx="2743200" cy="592372"/>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21E8AF71-3731-40EF-D29E-3DD8382487C9}"/>
              </a:ext>
            </a:extLst>
          </p:cNvPr>
          <p:cNvGrpSpPr/>
          <p:nvPr/>
        </p:nvGrpSpPr>
        <p:grpSpPr>
          <a:xfrm>
            <a:off x="0" y="2250824"/>
            <a:ext cx="10674378" cy="4626642"/>
            <a:chOff x="0" y="2250824"/>
            <a:chExt cx="10674378" cy="4626642"/>
          </a:xfrm>
        </p:grpSpPr>
        <p:grpSp>
          <p:nvGrpSpPr>
            <p:cNvPr id="2" name="Group 1">
              <a:extLst>
                <a:ext uri="{FF2B5EF4-FFF2-40B4-BE49-F238E27FC236}">
                  <a16:creationId xmlns:a16="http://schemas.microsoft.com/office/drawing/2014/main" id="{680855C0-C841-3BCF-B319-FA7509B5B236}"/>
                </a:ext>
              </a:extLst>
            </p:cNvPr>
            <p:cNvGrpSpPr/>
            <p:nvPr/>
          </p:nvGrpSpPr>
          <p:grpSpPr>
            <a:xfrm>
              <a:off x="0" y="2250824"/>
              <a:ext cx="10674378" cy="4626642"/>
              <a:chOff x="0" y="2250824"/>
              <a:chExt cx="10674378" cy="4626642"/>
            </a:xfrm>
          </p:grpSpPr>
          <p:sp>
            <p:nvSpPr>
              <p:cNvPr id="25" name="TextBox 24">
                <a:extLst>
                  <a:ext uri="{FF2B5EF4-FFF2-40B4-BE49-F238E27FC236}">
                    <a16:creationId xmlns:a16="http://schemas.microsoft.com/office/drawing/2014/main" id="{818AC6AF-79D5-C988-17C2-9002C51AB57B}"/>
                  </a:ext>
                </a:extLst>
              </p:cNvPr>
              <p:cNvSpPr txBox="1"/>
              <p:nvPr/>
            </p:nvSpPr>
            <p:spPr>
              <a:xfrm>
                <a:off x="0" y="6538912"/>
                <a:ext cx="9150015" cy="338554"/>
              </a:xfrm>
              <a:prstGeom prst="rect">
                <a:avLst/>
              </a:prstGeom>
              <a:noFill/>
            </p:spPr>
            <p:txBody>
              <a:bodyPr wrap="square">
                <a:spAutoFit/>
              </a:bodyPr>
              <a:lstStyle/>
              <a:p>
                <a:r>
                  <a:rPr lang="en-US" sz="1600" dirty="0">
                    <a:latin typeface="Calibri" panose="020F0502020204030204" pitchFamily="34" charset="0"/>
                    <a:cs typeface="Calibri" panose="020F0502020204030204" pitchFamily="34" charset="0"/>
                  </a:rPr>
                  <a:t>[1] Meta AI, Sustainable AI: Environmental Implications, Challenges and Opportunities, MLSys’22</a:t>
                </a:r>
              </a:p>
            </p:txBody>
          </p:sp>
          <p:pic>
            <p:nvPicPr>
              <p:cNvPr id="26" name="Picture 18" descr="inference Icon - Free PNG &amp; SVG 2251190 - Noun Project">
                <a:extLst>
                  <a:ext uri="{FF2B5EF4-FFF2-40B4-BE49-F238E27FC236}">
                    <a16:creationId xmlns:a16="http://schemas.microsoft.com/office/drawing/2014/main" id="{ECE773E8-0C41-657E-7486-4926EA4219D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59689" y="2250824"/>
                <a:ext cx="2162694" cy="216269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2" descr="Training Icon Icons - Free SVG &amp; PNG Training Icon Images - Noun Project">
                <a:extLst>
                  <a:ext uri="{FF2B5EF4-FFF2-40B4-BE49-F238E27FC236}">
                    <a16:creationId xmlns:a16="http://schemas.microsoft.com/office/drawing/2014/main" id="{5688FF54-885C-4B59-A2B6-11C797F8142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96666" y="2393573"/>
                <a:ext cx="1592295" cy="1592295"/>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2340937A-2177-8CC7-423B-D71168B327CF}"/>
                  </a:ext>
                </a:extLst>
              </p:cNvPr>
              <p:cNvSpPr txBox="1"/>
              <p:nvPr/>
            </p:nvSpPr>
            <p:spPr>
              <a:xfrm>
                <a:off x="2293472" y="3910253"/>
                <a:ext cx="1202509" cy="461665"/>
              </a:xfrm>
              <a:prstGeom prst="rect">
                <a:avLst/>
              </a:prstGeom>
              <a:noFill/>
            </p:spPr>
            <p:txBody>
              <a:bodyPr wrap="none" rtlCol="0">
                <a:spAutoFit/>
              </a:bodyPr>
              <a:lstStyle/>
              <a:p>
                <a:r>
                  <a:rPr lang="en-US" sz="2400" b="1" dirty="0">
                    <a:latin typeface="Calibri" panose="020F0502020204030204" pitchFamily="34" charset="0"/>
                    <a:cs typeface="Calibri" panose="020F0502020204030204" pitchFamily="34" charset="0"/>
                  </a:rPr>
                  <a:t>Training</a:t>
                </a:r>
              </a:p>
            </p:txBody>
          </p:sp>
          <p:sp>
            <p:nvSpPr>
              <p:cNvPr id="29" name="TextBox 28">
                <a:extLst>
                  <a:ext uri="{FF2B5EF4-FFF2-40B4-BE49-F238E27FC236}">
                    <a16:creationId xmlns:a16="http://schemas.microsoft.com/office/drawing/2014/main" id="{FC60279B-C9E3-9192-7508-318A45529256}"/>
                  </a:ext>
                </a:extLst>
              </p:cNvPr>
              <p:cNvSpPr txBox="1"/>
              <p:nvPr/>
            </p:nvSpPr>
            <p:spPr>
              <a:xfrm>
                <a:off x="8007695" y="4404123"/>
                <a:ext cx="2666683" cy="707886"/>
              </a:xfrm>
              <a:prstGeom prst="rect">
                <a:avLst/>
              </a:prstGeom>
              <a:noFill/>
            </p:spPr>
            <p:txBody>
              <a:bodyPr wrap="square" rtlCol="0">
                <a:spAutoFit/>
              </a:bodyPr>
              <a:lstStyle/>
              <a:p>
                <a:pPr algn="ctr"/>
                <a:r>
                  <a:rPr lang="en-US" sz="4000" b="1" dirty="0">
                    <a:latin typeface="Calibri" panose="020F0502020204030204" pitchFamily="34" charset="0"/>
                    <a:cs typeface="Calibri" panose="020F0502020204030204" pitchFamily="34" charset="0"/>
                  </a:rPr>
                  <a:t>Inference</a:t>
                </a:r>
              </a:p>
            </p:txBody>
          </p:sp>
          <p:sp>
            <p:nvSpPr>
              <p:cNvPr id="30" name="Rectangle 29">
                <a:extLst>
                  <a:ext uri="{FF2B5EF4-FFF2-40B4-BE49-F238E27FC236}">
                    <a16:creationId xmlns:a16="http://schemas.microsoft.com/office/drawing/2014/main" id="{DAAC2026-7C95-7571-957F-266F81DA577D}"/>
                  </a:ext>
                </a:extLst>
              </p:cNvPr>
              <p:cNvSpPr/>
              <p:nvPr/>
            </p:nvSpPr>
            <p:spPr>
              <a:xfrm rot="398304">
                <a:off x="1890013" y="4960885"/>
                <a:ext cx="8694912" cy="153310"/>
              </a:xfrm>
              <a:prstGeom prst="rect">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31" name="Triangle 30">
                <a:extLst>
                  <a:ext uri="{FF2B5EF4-FFF2-40B4-BE49-F238E27FC236}">
                    <a16:creationId xmlns:a16="http://schemas.microsoft.com/office/drawing/2014/main" id="{4B95CC85-FF6E-E061-2694-FFF4BAB1CF22}"/>
                  </a:ext>
                </a:extLst>
              </p:cNvPr>
              <p:cNvSpPr/>
              <p:nvPr/>
            </p:nvSpPr>
            <p:spPr>
              <a:xfrm>
                <a:off x="5392981" y="5112009"/>
                <a:ext cx="1253461" cy="1037341"/>
              </a:xfrm>
              <a:prstGeom prst="triangle">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grpSp>
        <p:sp>
          <p:nvSpPr>
            <p:cNvPr id="3" name="TextBox 2">
              <a:extLst>
                <a:ext uri="{FF2B5EF4-FFF2-40B4-BE49-F238E27FC236}">
                  <a16:creationId xmlns:a16="http://schemas.microsoft.com/office/drawing/2014/main" id="{1EC85E72-2A4F-FCD4-C318-E07D3F8C782F}"/>
                </a:ext>
              </a:extLst>
            </p:cNvPr>
            <p:cNvSpPr txBox="1"/>
            <p:nvPr/>
          </p:nvSpPr>
          <p:spPr>
            <a:xfrm>
              <a:off x="6359927" y="2809352"/>
              <a:ext cx="2057242" cy="1508105"/>
            </a:xfrm>
            <a:prstGeom prst="rect">
              <a:avLst/>
            </a:prstGeom>
            <a:noFill/>
          </p:spPr>
          <p:txBody>
            <a:bodyPr wrap="square" rtlCol="0">
              <a:spAutoFit/>
            </a:bodyPr>
            <a:lstStyle/>
            <a:p>
              <a:pPr algn="ctr"/>
              <a:r>
                <a:rPr lang="en-US" sz="3600" dirty="0">
                  <a:latin typeface="Calibri" panose="020F0502020204030204" pitchFamily="34" charset="0"/>
                  <a:cs typeface="Calibri" panose="020F0502020204030204" pitchFamily="34" charset="0"/>
                </a:rPr>
                <a:t>2x</a:t>
              </a:r>
              <a:r>
                <a:rPr lang="en-US" sz="2800" dirty="0">
                  <a:latin typeface="Calibri" panose="020F0502020204030204" pitchFamily="34" charset="0"/>
                  <a:cs typeface="Calibri" panose="020F0502020204030204" pitchFamily="34" charset="0"/>
                </a:rPr>
                <a:t> </a:t>
              </a:r>
            </a:p>
            <a:p>
              <a:pPr algn="ctr"/>
              <a:r>
                <a:rPr lang="en-US" sz="2800" dirty="0">
                  <a:latin typeface="Calibri" panose="020F0502020204030204" pitchFamily="34" charset="0"/>
                  <a:cs typeface="Calibri" panose="020F0502020204030204" pitchFamily="34" charset="0"/>
                </a:rPr>
                <a:t>Carbon Footprint</a:t>
              </a:r>
            </a:p>
          </p:txBody>
        </p:sp>
      </p:grpSp>
    </p:spTree>
    <p:custDataLst>
      <p:tags r:id="rId1"/>
    </p:custDataLst>
    <p:extLst>
      <p:ext uri="{BB962C8B-B14F-4D97-AF65-F5344CB8AC3E}">
        <p14:creationId xmlns:p14="http://schemas.microsoft.com/office/powerpoint/2010/main" val="3837300788"/>
      </p:ext>
    </p:extLst>
  </p:cSld>
  <p:clrMapOvr>
    <a:masterClrMapping/>
  </p:clrMapOvr>
  <mc:AlternateContent xmlns:mc="http://schemas.openxmlformats.org/markup-compatibility/2006" xmlns:p14="http://schemas.microsoft.com/office/powerpoint/2010/main">
    <mc:Choice Requires="p14">
      <p:transition spd="slow" p14:dur="2000" advTm="26840"/>
    </mc:Choice>
    <mc:Fallback xmlns="">
      <p:transition spd="slow" advTm="2684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7E62D4E5-CC4F-5828-4278-FDCD31AA586B}"/>
              </a:ext>
            </a:extLst>
          </p:cNvPr>
          <p:cNvGraphicFramePr>
            <a:graphicFrameLocks/>
          </p:cNvGraphicFramePr>
          <p:nvPr>
            <p:extLst>
              <p:ext uri="{D42A27DB-BD31-4B8C-83A1-F6EECF244321}">
                <p14:modId xmlns:p14="http://schemas.microsoft.com/office/powerpoint/2010/main" val="597775354"/>
              </p:ext>
            </p:extLst>
          </p:nvPr>
        </p:nvGraphicFramePr>
        <p:xfrm>
          <a:off x="2076445" y="1274981"/>
          <a:ext cx="7060737" cy="4516286"/>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a:extLst>
              <a:ext uri="{FF2B5EF4-FFF2-40B4-BE49-F238E27FC236}">
                <a16:creationId xmlns:a16="http://schemas.microsoft.com/office/drawing/2014/main" id="{67ED0362-E8D7-C3E1-81A1-AA706E1A8243}"/>
              </a:ext>
            </a:extLst>
          </p:cNvPr>
          <p:cNvSpPr>
            <a:spLocks noGrp="1"/>
          </p:cNvSpPr>
          <p:nvPr>
            <p:ph type="ctrTitle"/>
          </p:nvPr>
        </p:nvSpPr>
        <p:spPr/>
        <p:txBody>
          <a:bodyPr/>
          <a:lstStyle/>
          <a:p>
            <a:r>
              <a:rPr lang="en-US" sz="3200" dirty="0">
                <a:latin typeface="Calibri" panose="020F0502020204030204" pitchFamily="34" charset="0"/>
                <a:cs typeface="Calibri" panose="020F0502020204030204" pitchFamily="34" charset="0"/>
              </a:rPr>
              <a:t>LLM Inference Cost Is Increasing</a:t>
            </a:r>
            <a:endParaRPr lang="en-US" sz="24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6A78A8F6-1E79-7B88-276D-E18430D6E358}"/>
              </a:ext>
            </a:extLst>
          </p:cNvPr>
          <p:cNvSpPr>
            <a:spLocks noGrp="1"/>
          </p:cNvSpPr>
          <p:nvPr>
            <p:ph type="sldNum" sz="quarter" idx="12"/>
          </p:nvPr>
        </p:nvSpPr>
        <p:spPr/>
        <p:txBody>
          <a:bodyPr/>
          <a:lstStyle/>
          <a:p>
            <a:fld id="{3952D4CC-587A-3641-AB30-393082F8BA24}" type="slidenum">
              <a:rPr lang="en-US" smtClean="0"/>
              <a:pPr/>
              <a:t>3</a:t>
            </a:fld>
            <a:endParaRPr lang="en-US"/>
          </a:p>
        </p:txBody>
      </p:sp>
      <p:grpSp>
        <p:nvGrpSpPr>
          <p:cNvPr id="9" name="Group 8">
            <a:extLst>
              <a:ext uri="{FF2B5EF4-FFF2-40B4-BE49-F238E27FC236}">
                <a16:creationId xmlns:a16="http://schemas.microsoft.com/office/drawing/2014/main" id="{2D36B6A5-6045-AEE2-73F3-B3CF21D0C3DC}"/>
              </a:ext>
            </a:extLst>
          </p:cNvPr>
          <p:cNvGrpSpPr/>
          <p:nvPr/>
        </p:nvGrpSpPr>
        <p:grpSpPr>
          <a:xfrm>
            <a:off x="9161621" y="2455997"/>
            <a:ext cx="1474588" cy="3335270"/>
            <a:chOff x="8292401" y="1073424"/>
            <a:chExt cx="1474588" cy="3335270"/>
          </a:xfrm>
        </p:grpSpPr>
        <p:sp>
          <p:nvSpPr>
            <p:cNvPr id="7" name="TextBox 6">
              <a:extLst>
                <a:ext uri="{FF2B5EF4-FFF2-40B4-BE49-F238E27FC236}">
                  <a16:creationId xmlns:a16="http://schemas.microsoft.com/office/drawing/2014/main" id="{EA342DD3-894D-5AFB-8F93-79B560481F9D}"/>
                </a:ext>
              </a:extLst>
            </p:cNvPr>
            <p:cNvSpPr txBox="1"/>
            <p:nvPr/>
          </p:nvSpPr>
          <p:spPr>
            <a:xfrm>
              <a:off x="8612906" y="3947029"/>
              <a:ext cx="942887" cy="461665"/>
            </a:xfrm>
            <a:prstGeom prst="rect">
              <a:avLst/>
            </a:prstGeom>
            <a:noFill/>
          </p:spPr>
          <p:txBody>
            <a:bodyPr wrap="none" rtlCol="0">
              <a:spAutoFit/>
            </a:bodyPr>
            <a:lstStyle/>
            <a:p>
              <a:r>
                <a:rPr lang="en-US" sz="2400" dirty="0"/>
                <a:t>Video</a:t>
              </a:r>
            </a:p>
          </p:txBody>
        </p:sp>
        <p:pic>
          <p:nvPicPr>
            <p:cNvPr id="7172" name="Picture 4" descr="Man Red Question Mark On White Stock Illustration 189924467 | Shutterstock">
              <a:extLst>
                <a:ext uri="{FF2B5EF4-FFF2-40B4-BE49-F238E27FC236}">
                  <a16:creationId xmlns:a16="http://schemas.microsoft.com/office/drawing/2014/main" id="{C9F945CE-2BF5-2FDB-1AC0-FD6197E496D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3672" t="7488" r="17841" b="12845"/>
            <a:stretch/>
          </p:blipFill>
          <p:spPr bwMode="auto">
            <a:xfrm>
              <a:off x="8292401" y="1073424"/>
              <a:ext cx="1474588" cy="1847250"/>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TextBox 2">
            <a:extLst>
              <a:ext uri="{FF2B5EF4-FFF2-40B4-BE49-F238E27FC236}">
                <a16:creationId xmlns:a16="http://schemas.microsoft.com/office/drawing/2014/main" id="{1DB73B03-A685-7CE0-DA29-E7CB70E6B3BD}"/>
              </a:ext>
            </a:extLst>
          </p:cNvPr>
          <p:cNvSpPr txBox="1"/>
          <p:nvPr/>
        </p:nvSpPr>
        <p:spPr>
          <a:xfrm rot="16200000">
            <a:off x="-307405" y="3019477"/>
            <a:ext cx="4368804" cy="523220"/>
          </a:xfrm>
          <a:prstGeom prst="rect">
            <a:avLst/>
          </a:prstGeom>
          <a:noFill/>
        </p:spPr>
        <p:txBody>
          <a:bodyPr wrap="square" rtlCol="0">
            <a:spAutoFit/>
          </a:bodyPr>
          <a:lstStyle/>
          <a:p>
            <a:pPr algn="ctr"/>
            <a:r>
              <a:rPr lang="en-US" sz="2800" dirty="0">
                <a:latin typeface="Calibri" panose="020F0502020204030204" pitchFamily="34" charset="0"/>
                <a:cs typeface="Calibri" panose="020F0502020204030204" pitchFamily="34" charset="0"/>
              </a:rPr>
              <a:t>1M Output Token  Cost ($)</a:t>
            </a:r>
            <a:endParaRPr lang="en-US" sz="2800" dirty="0"/>
          </a:p>
        </p:txBody>
      </p:sp>
      <p:sp>
        <p:nvSpPr>
          <p:cNvPr id="16" name="Right Arrow 15">
            <a:extLst>
              <a:ext uri="{FF2B5EF4-FFF2-40B4-BE49-F238E27FC236}">
                <a16:creationId xmlns:a16="http://schemas.microsoft.com/office/drawing/2014/main" id="{384BCA58-7E4F-61E1-55DC-47034811DACD}"/>
              </a:ext>
            </a:extLst>
          </p:cNvPr>
          <p:cNvSpPr/>
          <p:nvPr/>
        </p:nvSpPr>
        <p:spPr>
          <a:xfrm rot="20608354">
            <a:off x="4034893" y="1798472"/>
            <a:ext cx="6441903" cy="357419"/>
          </a:xfrm>
          <a:prstGeom prst="rightArrow">
            <a:avLst>
              <a:gd name="adj1" fmla="val 50000"/>
              <a:gd name="adj2" fmla="val 146061"/>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2" name="TextBox 41">
            <a:extLst>
              <a:ext uri="{FF2B5EF4-FFF2-40B4-BE49-F238E27FC236}">
                <a16:creationId xmlns:a16="http://schemas.microsoft.com/office/drawing/2014/main" id="{284F4B61-224F-CEDB-6D50-2A04C5EE70F7}"/>
              </a:ext>
            </a:extLst>
          </p:cNvPr>
          <p:cNvSpPr txBox="1"/>
          <p:nvPr/>
        </p:nvSpPr>
        <p:spPr>
          <a:xfrm>
            <a:off x="0" y="6519446"/>
            <a:ext cx="9150015" cy="338554"/>
          </a:xfrm>
          <a:prstGeom prst="rect">
            <a:avLst/>
          </a:prstGeom>
          <a:noFill/>
        </p:spPr>
        <p:txBody>
          <a:bodyPr wrap="square">
            <a:spAutoFit/>
          </a:bodyPr>
          <a:lstStyle/>
          <a:p>
            <a:r>
              <a:rPr lang="en-US" sz="1600" dirty="0">
                <a:latin typeface="Calibri" panose="020F0502020204030204" pitchFamily="34" charset="0"/>
                <a:cs typeface="Calibri" panose="020F0502020204030204" pitchFamily="34" charset="0"/>
              </a:rPr>
              <a:t>[1] https://</a:t>
            </a:r>
            <a:r>
              <a:rPr lang="en-US" sz="1600" dirty="0" err="1">
                <a:latin typeface="Calibri" panose="020F0502020204030204" pitchFamily="34" charset="0"/>
                <a:cs typeface="Calibri" panose="020F0502020204030204" pitchFamily="34" charset="0"/>
              </a:rPr>
              <a:t>openai.com</a:t>
            </a:r>
            <a:r>
              <a:rPr lang="en-US" sz="1600" dirty="0">
                <a:latin typeface="Calibri" panose="020F0502020204030204" pitchFamily="34" charset="0"/>
                <a:cs typeface="Calibri" panose="020F0502020204030204" pitchFamily="34" charset="0"/>
              </a:rPr>
              <a:t>/</a:t>
            </a:r>
            <a:r>
              <a:rPr lang="en-US" sz="1600" dirty="0" err="1">
                <a:latin typeface="Calibri" panose="020F0502020204030204" pitchFamily="34" charset="0"/>
                <a:cs typeface="Calibri" panose="020F0502020204030204" pitchFamily="34" charset="0"/>
              </a:rPr>
              <a:t>api</a:t>
            </a:r>
            <a:r>
              <a:rPr lang="en-US" sz="1600" dirty="0">
                <a:latin typeface="Calibri" panose="020F0502020204030204" pitchFamily="34" charset="0"/>
                <a:cs typeface="Calibri" panose="020F0502020204030204" pitchFamily="34" charset="0"/>
              </a:rPr>
              <a:t>/pricing/</a:t>
            </a:r>
          </a:p>
        </p:txBody>
      </p:sp>
    </p:spTree>
    <p:custDataLst>
      <p:tags r:id="rId1"/>
    </p:custDataLst>
    <p:extLst>
      <p:ext uri="{BB962C8B-B14F-4D97-AF65-F5344CB8AC3E}">
        <p14:creationId xmlns:p14="http://schemas.microsoft.com/office/powerpoint/2010/main" val="669804224"/>
      </p:ext>
    </p:extLst>
  </p:cSld>
  <p:clrMapOvr>
    <a:masterClrMapping/>
  </p:clrMapOvr>
  <mc:AlternateContent xmlns:mc="http://schemas.openxmlformats.org/markup-compatibility/2006" xmlns:p14="http://schemas.microsoft.com/office/powerpoint/2010/main">
    <mc:Choice Requires="p14">
      <p:transition spd="slow" p14:dur="2000" advTm="23945"/>
    </mc:Choice>
    <mc:Fallback xmlns="">
      <p:transition spd="slow" advTm="2394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A3B9C-3759-0A65-F3DA-D0C2241BA6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AC630A-A234-AA68-B711-E90151B3C26C}"/>
              </a:ext>
            </a:extLst>
          </p:cNvPr>
          <p:cNvSpPr>
            <a:spLocks noGrp="1"/>
          </p:cNvSpPr>
          <p:nvPr>
            <p:ph type="ctrTitle"/>
          </p:nvPr>
        </p:nvSpPr>
        <p:spPr/>
        <p:txBody>
          <a:bodyPr/>
          <a:lstStyle/>
          <a:p>
            <a:r>
              <a:rPr lang="en-US" sz="3200" dirty="0">
                <a:latin typeface="Calibri" panose="020F0502020204030204" pitchFamily="34" charset="0"/>
                <a:cs typeface="Calibri" panose="020F0502020204030204" pitchFamily="34" charset="0"/>
              </a:rPr>
              <a:t>Expensive GPU Server </a:t>
            </a:r>
            <a:r>
              <a:rPr lang="en-US" dirty="0"/>
              <a:t>Is under</a:t>
            </a:r>
            <a:r>
              <a:rPr lang="en-US" sz="3200" dirty="0">
                <a:latin typeface="Calibri" panose="020F0502020204030204" pitchFamily="34" charset="0"/>
                <a:cs typeface="Calibri" panose="020F0502020204030204" pitchFamily="34" charset="0"/>
              </a:rPr>
              <a:t> Low </a:t>
            </a:r>
            <a:r>
              <a:rPr lang="en-US" dirty="0"/>
              <a:t>U</a:t>
            </a:r>
            <a:r>
              <a:rPr lang="en-US" sz="3200" dirty="0">
                <a:latin typeface="Calibri" panose="020F0502020204030204" pitchFamily="34" charset="0"/>
                <a:cs typeface="Calibri" panose="020F0502020204030204" pitchFamily="34" charset="0"/>
              </a:rPr>
              <a:t>tilization</a:t>
            </a:r>
            <a:endParaRPr lang="en-US" sz="2400" dirty="0">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41D07C98-85B9-8088-4748-A60251525C45}"/>
              </a:ext>
            </a:extLst>
          </p:cNvPr>
          <p:cNvSpPr>
            <a:spLocks noGrp="1"/>
          </p:cNvSpPr>
          <p:nvPr>
            <p:ph type="sldNum" sz="quarter" idx="12"/>
          </p:nvPr>
        </p:nvSpPr>
        <p:spPr/>
        <p:txBody>
          <a:bodyPr/>
          <a:lstStyle/>
          <a:p>
            <a:fld id="{3952D4CC-587A-3641-AB30-393082F8BA24}" type="slidenum">
              <a:rPr lang="en-US" smtClean="0"/>
              <a:pPr/>
              <a:t>4</a:t>
            </a:fld>
            <a:endParaRPr lang="en-US"/>
          </a:p>
        </p:txBody>
      </p:sp>
      <p:pic>
        <p:nvPicPr>
          <p:cNvPr id="1026" name="Picture 2" descr="Gpu - Free computer icons">
            <a:extLst>
              <a:ext uri="{FF2B5EF4-FFF2-40B4-BE49-F238E27FC236}">
                <a16:creationId xmlns:a16="http://schemas.microsoft.com/office/drawing/2014/main" id="{9F5FBBCB-4D3B-3EEA-933A-F939134A6D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7238" y="1388656"/>
            <a:ext cx="1056103" cy="92615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Data Center Icon Images – Browse 184,392 Stock Photos, Vectors, and Video |  Adobe Stock">
            <a:extLst>
              <a:ext uri="{FF2B5EF4-FFF2-40B4-BE49-F238E27FC236}">
                <a16:creationId xmlns:a16="http://schemas.microsoft.com/office/drawing/2014/main" id="{135E8FDC-1DCE-B55D-C501-D202CC28B0E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3052" t="21650" r="11948" b="21986"/>
          <a:stretch/>
        </p:blipFill>
        <p:spPr bwMode="auto">
          <a:xfrm>
            <a:off x="4273776" y="1631180"/>
            <a:ext cx="2160366" cy="162356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Gpu - Free computer icons">
            <a:extLst>
              <a:ext uri="{FF2B5EF4-FFF2-40B4-BE49-F238E27FC236}">
                <a16:creationId xmlns:a16="http://schemas.microsoft.com/office/drawing/2014/main" id="{9DA83F45-0ED4-4665-39D2-3129FEB27C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99938" y="1388656"/>
            <a:ext cx="1056103" cy="92615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Gpu - Free computer icons">
            <a:extLst>
              <a:ext uri="{FF2B5EF4-FFF2-40B4-BE49-F238E27FC236}">
                <a16:creationId xmlns:a16="http://schemas.microsoft.com/office/drawing/2014/main" id="{C84984E0-AC8D-9416-01C4-8A4ADF43EA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7238" y="2407461"/>
            <a:ext cx="1056103" cy="92615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Gpu - Free computer icons">
            <a:extLst>
              <a:ext uri="{FF2B5EF4-FFF2-40B4-BE49-F238E27FC236}">
                <a16:creationId xmlns:a16="http://schemas.microsoft.com/office/drawing/2014/main" id="{DD670B42-CE09-A88C-7237-944D35161C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99938" y="2407461"/>
            <a:ext cx="1056103" cy="926155"/>
          </a:xfrm>
          <a:prstGeom prst="rect">
            <a:avLst/>
          </a:prstGeom>
          <a:noFill/>
          <a:extLst>
            <a:ext uri="{909E8E84-426E-40DD-AFC4-6F175D3DCCD1}">
              <a14:hiddenFill xmlns:a14="http://schemas.microsoft.com/office/drawing/2010/main">
                <a:solidFill>
                  <a:srgbClr val="FFFFFF"/>
                </a:solidFill>
              </a14:hiddenFill>
            </a:ext>
          </a:extLst>
        </p:spPr>
      </p:pic>
      <p:cxnSp>
        <p:nvCxnSpPr>
          <p:cNvPr id="21" name="Straight Arrow Connector 20">
            <a:extLst>
              <a:ext uri="{FF2B5EF4-FFF2-40B4-BE49-F238E27FC236}">
                <a16:creationId xmlns:a16="http://schemas.microsoft.com/office/drawing/2014/main" id="{02E25916-B46A-1937-661E-6970BCD0A7DC}"/>
              </a:ext>
            </a:extLst>
          </p:cNvPr>
          <p:cNvCxnSpPr/>
          <p:nvPr/>
        </p:nvCxnSpPr>
        <p:spPr>
          <a:xfrm flipV="1">
            <a:off x="6242276" y="1388656"/>
            <a:ext cx="848365" cy="602827"/>
          </a:xfrm>
          <a:prstGeom prst="straightConnector1">
            <a:avLst/>
          </a:prstGeom>
          <a:ln>
            <a:solidFill>
              <a:schemeClr val="accent1">
                <a:lumMod val="75000"/>
              </a:schemeClr>
            </a:solidFill>
            <a:tailEnd type="triangle"/>
          </a:ln>
        </p:spPr>
        <p:style>
          <a:lnRef idx="3">
            <a:schemeClr val="accent1"/>
          </a:lnRef>
          <a:fillRef idx="0">
            <a:schemeClr val="accent1"/>
          </a:fillRef>
          <a:effectRef idx="2">
            <a:schemeClr val="accent1"/>
          </a:effectRef>
          <a:fontRef idx="minor">
            <a:schemeClr val="tx1"/>
          </a:fontRef>
        </p:style>
      </p:cxnSp>
      <p:cxnSp>
        <p:nvCxnSpPr>
          <p:cNvPr id="23" name="Straight Arrow Connector 22">
            <a:extLst>
              <a:ext uri="{FF2B5EF4-FFF2-40B4-BE49-F238E27FC236}">
                <a16:creationId xmlns:a16="http://schemas.microsoft.com/office/drawing/2014/main" id="{A4D4F243-536F-6838-6733-88C33488409F}"/>
              </a:ext>
            </a:extLst>
          </p:cNvPr>
          <p:cNvCxnSpPr/>
          <p:nvPr/>
        </p:nvCxnSpPr>
        <p:spPr>
          <a:xfrm>
            <a:off x="6229576" y="2212405"/>
            <a:ext cx="861065" cy="1133394"/>
          </a:xfrm>
          <a:prstGeom prst="straightConnector1">
            <a:avLst/>
          </a:prstGeom>
          <a:ln>
            <a:solidFill>
              <a:schemeClr val="accent1">
                <a:lumMod val="75000"/>
              </a:schemeClr>
            </a:solidFill>
            <a:tailEnd type="triangle"/>
          </a:ln>
        </p:spPr>
        <p:style>
          <a:lnRef idx="3">
            <a:schemeClr val="accent1"/>
          </a:lnRef>
          <a:fillRef idx="0">
            <a:schemeClr val="accent1"/>
          </a:fillRef>
          <a:effectRef idx="2">
            <a:schemeClr val="accent1"/>
          </a:effectRef>
          <a:fontRef idx="minor">
            <a:schemeClr val="tx1"/>
          </a:fontRef>
        </p:style>
      </p:cxnSp>
      <p:grpSp>
        <p:nvGrpSpPr>
          <p:cNvPr id="26" name="Group 25">
            <a:extLst>
              <a:ext uri="{FF2B5EF4-FFF2-40B4-BE49-F238E27FC236}">
                <a16:creationId xmlns:a16="http://schemas.microsoft.com/office/drawing/2014/main" id="{59B8FB14-8FF9-0D91-9A5A-6DF9B07103FB}"/>
              </a:ext>
            </a:extLst>
          </p:cNvPr>
          <p:cNvGrpSpPr/>
          <p:nvPr/>
        </p:nvGrpSpPr>
        <p:grpSpPr>
          <a:xfrm>
            <a:off x="1450949" y="1440908"/>
            <a:ext cx="1419240" cy="2196875"/>
            <a:chOff x="3130861" y="1421458"/>
            <a:chExt cx="1419240" cy="2196875"/>
          </a:xfrm>
        </p:grpSpPr>
        <p:pic>
          <p:nvPicPr>
            <p:cNvPr id="24" name="Picture 18" descr="inference Icon - Free PNG &amp; SVG 2251190 - Noun Project">
              <a:extLst>
                <a:ext uri="{FF2B5EF4-FFF2-40B4-BE49-F238E27FC236}">
                  <a16:creationId xmlns:a16="http://schemas.microsoft.com/office/drawing/2014/main" id="{AF3973E3-6BE0-1F81-89A5-0384B8C5D06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0400" y="1421458"/>
              <a:ext cx="1280163" cy="1280163"/>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3A69AFF6-A3D2-D764-7C35-D63ABF6390F0}"/>
                </a:ext>
              </a:extLst>
            </p:cNvPr>
            <p:cNvSpPr txBox="1"/>
            <p:nvPr/>
          </p:nvSpPr>
          <p:spPr>
            <a:xfrm>
              <a:off x="3130861" y="2787336"/>
              <a:ext cx="1419240" cy="830997"/>
            </a:xfrm>
            <a:prstGeom prst="rect">
              <a:avLst/>
            </a:prstGeom>
            <a:noFill/>
          </p:spPr>
          <p:txBody>
            <a:bodyPr wrap="square" rtlCol="0">
              <a:spAutoFit/>
            </a:bodyPr>
            <a:lstStyle/>
            <a:p>
              <a:pPr algn="ctr"/>
              <a:r>
                <a:rPr lang="en-US" sz="2400" dirty="0">
                  <a:latin typeface="Calibri" panose="020F0502020204030204" pitchFamily="34" charset="0"/>
                  <a:cs typeface="Calibri" panose="020F0502020204030204" pitchFamily="34" charset="0"/>
                </a:rPr>
                <a:t>LLM Inference</a:t>
              </a:r>
            </a:p>
          </p:txBody>
        </p:sp>
      </p:grpSp>
      <p:sp>
        <p:nvSpPr>
          <p:cNvPr id="27" name="TextBox 26">
            <a:extLst>
              <a:ext uri="{FF2B5EF4-FFF2-40B4-BE49-F238E27FC236}">
                <a16:creationId xmlns:a16="http://schemas.microsoft.com/office/drawing/2014/main" id="{AED5FA14-A508-23D8-9D07-74F57F10883A}"/>
              </a:ext>
            </a:extLst>
          </p:cNvPr>
          <p:cNvSpPr txBox="1"/>
          <p:nvPr/>
        </p:nvSpPr>
        <p:spPr>
          <a:xfrm>
            <a:off x="7576626" y="3354698"/>
            <a:ext cx="1919624" cy="461665"/>
          </a:xfrm>
          <a:prstGeom prst="rect">
            <a:avLst/>
          </a:prstGeom>
          <a:noFill/>
        </p:spPr>
        <p:txBody>
          <a:bodyPr wrap="square" rtlCol="0">
            <a:spAutoFit/>
          </a:bodyPr>
          <a:lstStyle/>
          <a:p>
            <a:pPr algn="ctr"/>
            <a:r>
              <a:rPr lang="en-US" sz="2400" dirty="0">
                <a:latin typeface="Calibri" panose="020F0502020204030204" pitchFamily="34" charset="0"/>
                <a:cs typeface="Calibri" panose="020F0502020204030204" pitchFamily="34" charset="0"/>
              </a:rPr>
              <a:t>GPU Server</a:t>
            </a:r>
          </a:p>
        </p:txBody>
      </p:sp>
      <p:sp>
        <p:nvSpPr>
          <p:cNvPr id="29" name="Right Arrow 28">
            <a:extLst>
              <a:ext uri="{FF2B5EF4-FFF2-40B4-BE49-F238E27FC236}">
                <a16:creationId xmlns:a16="http://schemas.microsoft.com/office/drawing/2014/main" id="{75D78D85-A3A0-2D5B-3063-5170EAC6D4AB}"/>
              </a:ext>
            </a:extLst>
          </p:cNvPr>
          <p:cNvSpPr/>
          <p:nvPr/>
        </p:nvSpPr>
        <p:spPr>
          <a:xfrm>
            <a:off x="3064324" y="2212406"/>
            <a:ext cx="1015317" cy="283956"/>
          </a:xfrm>
          <a:prstGeom prst="rightArrow">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0" name="Chart 29">
            <a:extLst>
              <a:ext uri="{FF2B5EF4-FFF2-40B4-BE49-F238E27FC236}">
                <a16:creationId xmlns:a16="http://schemas.microsoft.com/office/drawing/2014/main" id="{6654C86B-F404-C9E8-D9B0-0901A26B98DD}"/>
              </a:ext>
            </a:extLst>
          </p:cNvPr>
          <p:cNvGraphicFramePr>
            <a:graphicFrameLocks/>
          </p:cNvGraphicFramePr>
          <p:nvPr>
            <p:extLst>
              <p:ext uri="{D42A27DB-BD31-4B8C-83A1-F6EECF244321}">
                <p14:modId xmlns:p14="http://schemas.microsoft.com/office/powerpoint/2010/main" val="2028921044"/>
              </p:ext>
            </p:extLst>
          </p:nvPr>
        </p:nvGraphicFramePr>
        <p:xfrm>
          <a:off x="2601165" y="3888379"/>
          <a:ext cx="7002921" cy="2526830"/>
        </p:xfrm>
        <a:graphic>
          <a:graphicData uri="http://schemas.openxmlformats.org/drawingml/2006/chart">
            <c:chart xmlns:c="http://schemas.openxmlformats.org/drawingml/2006/chart" xmlns:r="http://schemas.openxmlformats.org/officeDocument/2006/relationships" r:id="rId7"/>
          </a:graphicData>
        </a:graphic>
      </p:graphicFrame>
      <p:pic>
        <p:nvPicPr>
          <p:cNvPr id="2050" name="Picture 2" descr="396,100+ Expensive Icon Stock Illustrations, Royalty-Free Vector Graphics &amp;  Clip Art - iStock | Wallet, Money">
            <a:extLst>
              <a:ext uri="{FF2B5EF4-FFF2-40B4-BE49-F238E27FC236}">
                <a16:creationId xmlns:a16="http://schemas.microsoft.com/office/drawing/2014/main" id="{0DD29BAF-444E-936E-45D8-902BFFF49147}"/>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3429" t="23785" r="23461" b="26446"/>
          <a:stretch/>
        </p:blipFill>
        <p:spPr bwMode="auto">
          <a:xfrm>
            <a:off x="10066769" y="1737143"/>
            <a:ext cx="1209486" cy="113339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A29FDB28-2EE6-29AA-E7DE-D2BFA98741A7}"/>
              </a:ext>
            </a:extLst>
          </p:cNvPr>
          <p:cNvSpPr/>
          <p:nvPr/>
        </p:nvSpPr>
        <p:spPr>
          <a:xfrm>
            <a:off x="784463" y="976145"/>
            <a:ext cx="10623073" cy="5805214"/>
          </a:xfrm>
          <a:prstGeom prst="rect">
            <a:avLst/>
          </a:prstGeom>
          <a:solidFill>
            <a:schemeClr val="bg1">
              <a:alpha val="90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00C14381-10FD-7F1D-A57F-9478DE206C42}"/>
              </a:ext>
            </a:extLst>
          </p:cNvPr>
          <p:cNvSpPr/>
          <p:nvPr/>
        </p:nvSpPr>
        <p:spPr>
          <a:xfrm>
            <a:off x="-240892" y="4385686"/>
            <a:ext cx="12673781" cy="1436983"/>
          </a:xfrm>
          <a:prstGeom prst="rect">
            <a:avLst/>
          </a:prstGeom>
          <a:solidFill>
            <a:schemeClr val="tx2">
              <a:lumMod val="90000"/>
              <a:lumOff val="10000"/>
              <a:alpha val="9034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latin typeface="Calibri" panose="020F0502020204030204" pitchFamily="34" charset="0"/>
                <a:cs typeface="Calibri" panose="020F0502020204030204" pitchFamily="34" charset="0"/>
              </a:rPr>
              <a:t>Why is GPU underutilized on LLM inference?</a:t>
            </a:r>
          </a:p>
        </p:txBody>
      </p:sp>
    </p:spTree>
    <p:custDataLst>
      <p:tags r:id="rId1"/>
    </p:custDataLst>
    <p:extLst>
      <p:ext uri="{BB962C8B-B14F-4D97-AF65-F5344CB8AC3E}">
        <p14:creationId xmlns:p14="http://schemas.microsoft.com/office/powerpoint/2010/main" val="1921477149"/>
      </p:ext>
    </p:extLst>
  </p:cSld>
  <p:clrMapOvr>
    <a:masterClrMapping/>
  </p:clrMapOvr>
  <mc:AlternateContent xmlns:mc="http://schemas.openxmlformats.org/markup-compatibility/2006" xmlns:p14="http://schemas.microsoft.com/office/powerpoint/2010/main">
    <mc:Choice Requires="p14">
      <p:transition spd="slow" p14:dur="2000" advTm="20746"/>
    </mc:Choice>
    <mc:Fallback xmlns="">
      <p:transition spd="slow" advTm="2074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ppt_x"/>
                                          </p:val>
                                        </p:tav>
                                        <p:tav tm="100000">
                                          <p:val>
                                            <p:strVal val="#ppt_x"/>
                                          </p:val>
                                        </p:tav>
                                      </p:tavLst>
                                    </p:anim>
                                    <p:anim calcmode="lin" valueType="num">
                                      <p:cBhvr additive="base">
                                        <p:cTn id="12" dur="500" fill="hold"/>
                                        <p:tgtEl>
                                          <p:spTgt spid="33"/>
                                        </p:tgtEl>
                                        <p:attrNameLst>
                                          <p:attrName>ppt_y</p:attrName>
                                        </p:attrNameLst>
                                      </p:cBhvr>
                                      <p:tavLst>
                                        <p:tav tm="0">
                                          <p:val>
                                            <p:strVal val="1+#ppt_h/2"/>
                                          </p:val>
                                        </p:tav>
                                        <p:tav tm="100000">
                                          <p:val>
                                            <p:strVal val="#ppt_y"/>
                                          </p:val>
                                        </p:tav>
                                      </p:tavLst>
                                    </p:anim>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0" grpId="0">
        <p:bldAsOne/>
      </p:bldGraphic>
      <p:bldP spid="3" grpId="0" animBg="1"/>
      <p:bldP spid="3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79E17-7FE1-10D9-D64F-6E19F7F7ACFB}"/>
            </a:ext>
          </a:extLst>
        </p:cNvPr>
        <p:cNvGrpSpPr/>
        <p:nvPr/>
      </p:nvGrpSpPr>
      <p:grpSpPr>
        <a:xfrm>
          <a:off x="0" y="0"/>
          <a:ext cx="0" cy="0"/>
          <a:chOff x="0" y="0"/>
          <a:chExt cx="0" cy="0"/>
        </a:xfrm>
      </p:grpSpPr>
      <p:grpSp>
        <p:nvGrpSpPr>
          <p:cNvPr id="59" name="Group 58">
            <a:extLst>
              <a:ext uri="{FF2B5EF4-FFF2-40B4-BE49-F238E27FC236}">
                <a16:creationId xmlns:a16="http://schemas.microsoft.com/office/drawing/2014/main" id="{BACE293E-73D8-7323-1D09-8E2887DC7617}"/>
              </a:ext>
            </a:extLst>
          </p:cNvPr>
          <p:cNvGrpSpPr/>
          <p:nvPr/>
        </p:nvGrpSpPr>
        <p:grpSpPr>
          <a:xfrm>
            <a:off x="4652629" y="928789"/>
            <a:ext cx="4098091" cy="1505740"/>
            <a:chOff x="5988330" y="1947693"/>
            <a:chExt cx="4098091" cy="1505740"/>
          </a:xfrm>
        </p:grpSpPr>
        <p:sp>
          <p:nvSpPr>
            <p:cNvPr id="60" name="Rounded Rectangle 59">
              <a:extLst>
                <a:ext uri="{FF2B5EF4-FFF2-40B4-BE49-F238E27FC236}">
                  <a16:creationId xmlns:a16="http://schemas.microsoft.com/office/drawing/2014/main" id="{17ABB1C3-6337-A268-7D6F-646E2343D4D2}"/>
                </a:ext>
              </a:extLst>
            </p:cNvPr>
            <p:cNvSpPr/>
            <p:nvPr/>
          </p:nvSpPr>
          <p:spPr>
            <a:xfrm>
              <a:off x="7598861" y="2035597"/>
              <a:ext cx="2485830" cy="855340"/>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61" name="Picture 2" descr="Avatar default user - Sign &amp; Symbol Icons">
              <a:extLst>
                <a:ext uri="{FF2B5EF4-FFF2-40B4-BE49-F238E27FC236}">
                  <a16:creationId xmlns:a16="http://schemas.microsoft.com/office/drawing/2014/main" id="{61D9BE67-BCD5-591E-F359-C89AD3D814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88330" y="1947693"/>
              <a:ext cx="1055125" cy="1055125"/>
            </a:xfrm>
            <a:prstGeom prst="rect">
              <a:avLst/>
            </a:prstGeom>
            <a:noFill/>
            <a:extLst>
              <a:ext uri="{909E8E84-426E-40DD-AFC4-6F175D3DCCD1}">
                <a14:hiddenFill xmlns:a14="http://schemas.microsoft.com/office/drawing/2010/main">
                  <a:solidFill>
                    <a:srgbClr val="FFFFFF"/>
                  </a:solidFill>
                </a14:hiddenFill>
              </a:ext>
            </a:extLst>
          </p:spPr>
        </p:pic>
        <p:sp>
          <p:nvSpPr>
            <p:cNvPr id="62" name="TextBox 61">
              <a:extLst>
                <a:ext uri="{FF2B5EF4-FFF2-40B4-BE49-F238E27FC236}">
                  <a16:creationId xmlns:a16="http://schemas.microsoft.com/office/drawing/2014/main" id="{066173E2-6FB5-5524-3C58-F7F8C74BA266}"/>
                </a:ext>
              </a:extLst>
            </p:cNvPr>
            <p:cNvSpPr txBox="1"/>
            <p:nvPr/>
          </p:nvSpPr>
          <p:spPr>
            <a:xfrm>
              <a:off x="7598860" y="2095953"/>
              <a:ext cx="2487561" cy="769441"/>
            </a:xfrm>
            <a:prstGeom prst="rect">
              <a:avLst/>
            </a:prstGeom>
            <a:noFill/>
          </p:spPr>
          <p:txBody>
            <a:bodyPr wrap="square">
              <a:spAutoFit/>
            </a:bodyPr>
            <a:lstStyle/>
            <a:p>
              <a:pPr algn="ctr"/>
              <a:r>
                <a:rPr lang="en-US" sz="2200" b="0" i="0" dirty="0">
                  <a:effectLst/>
                  <a:latin typeface="Calibri" panose="020F0502020204030204" pitchFamily="34" charset="0"/>
                  <a:cs typeface="Calibri" panose="020F0502020204030204" pitchFamily="34" charset="0"/>
                </a:rPr>
                <a:t>Which number is larger, 9.11 or 9.8?</a:t>
              </a:r>
              <a:endParaRPr lang="en-US" sz="2200" dirty="0">
                <a:latin typeface="Calibri" panose="020F0502020204030204" pitchFamily="34" charset="0"/>
                <a:cs typeface="Calibri" panose="020F0502020204030204" pitchFamily="34" charset="0"/>
              </a:endParaRPr>
            </a:p>
          </p:txBody>
        </p:sp>
        <p:sp>
          <p:nvSpPr>
            <p:cNvPr id="63" name="TextBox 62">
              <a:extLst>
                <a:ext uri="{FF2B5EF4-FFF2-40B4-BE49-F238E27FC236}">
                  <a16:creationId xmlns:a16="http://schemas.microsoft.com/office/drawing/2014/main" id="{BFF97F5D-9AA7-83A8-5F90-07418A6DF659}"/>
                </a:ext>
              </a:extLst>
            </p:cNvPr>
            <p:cNvSpPr txBox="1"/>
            <p:nvPr/>
          </p:nvSpPr>
          <p:spPr>
            <a:xfrm>
              <a:off x="6126615" y="2983954"/>
              <a:ext cx="772969" cy="461665"/>
            </a:xfrm>
            <a:prstGeom prst="rect">
              <a:avLst/>
            </a:prstGeom>
            <a:noFill/>
          </p:spPr>
          <p:txBody>
            <a:bodyPr wrap="none" rtlCol="0">
              <a:spAutoFit/>
            </a:bodyPr>
            <a:lstStyle/>
            <a:p>
              <a:r>
                <a:rPr lang="en-US" sz="2400" b="1" dirty="0">
                  <a:latin typeface="Calibri" panose="020F0502020204030204" pitchFamily="34" charset="0"/>
                  <a:cs typeface="Calibri" panose="020F0502020204030204" pitchFamily="34" charset="0"/>
                </a:rPr>
                <a:t>User</a:t>
              </a:r>
            </a:p>
          </p:txBody>
        </p:sp>
        <p:sp>
          <p:nvSpPr>
            <p:cNvPr id="64" name="TextBox 63">
              <a:extLst>
                <a:ext uri="{FF2B5EF4-FFF2-40B4-BE49-F238E27FC236}">
                  <a16:creationId xmlns:a16="http://schemas.microsoft.com/office/drawing/2014/main" id="{16555945-5AD4-F6B5-1AE8-43E8787EE805}"/>
                </a:ext>
              </a:extLst>
            </p:cNvPr>
            <p:cNvSpPr txBox="1"/>
            <p:nvPr/>
          </p:nvSpPr>
          <p:spPr>
            <a:xfrm>
              <a:off x="7941892" y="2991768"/>
              <a:ext cx="1817356" cy="461665"/>
            </a:xfrm>
            <a:prstGeom prst="rect">
              <a:avLst/>
            </a:prstGeom>
            <a:noFill/>
          </p:spPr>
          <p:txBody>
            <a:bodyPr wrap="square" rtlCol="0">
              <a:spAutoFit/>
            </a:bodyPr>
            <a:lstStyle/>
            <a:p>
              <a:pPr algn="ctr"/>
              <a:r>
                <a:rPr lang="en-US" sz="2400" b="1" dirty="0">
                  <a:latin typeface="Calibri" panose="020F0502020204030204" pitchFamily="34" charset="0"/>
                  <a:cs typeface="Calibri" panose="020F0502020204030204" pitchFamily="34" charset="0"/>
                </a:rPr>
                <a:t>Prompt</a:t>
              </a:r>
            </a:p>
          </p:txBody>
        </p:sp>
        <p:cxnSp>
          <p:nvCxnSpPr>
            <p:cNvPr id="65" name="Straight Arrow Connector 64">
              <a:extLst>
                <a:ext uri="{FF2B5EF4-FFF2-40B4-BE49-F238E27FC236}">
                  <a16:creationId xmlns:a16="http://schemas.microsoft.com/office/drawing/2014/main" id="{75C77D4E-E99C-A4B5-6ABE-061FBD6A9569}"/>
                </a:ext>
              </a:extLst>
            </p:cNvPr>
            <p:cNvCxnSpPr>
              <a:stCxn id="61" idx="3"/>
              <a:endCxn id="62" idx="1"/>
            </p:cNvCxnSpPr>
            <p:nvPr/>
          </p:nvCxnSpPr>
          <p:spPr>
            <a:xfrm>
              <a:off x="7043455" y="2475256"/>
              <a:ext cx="555405" cy="5418"/>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
        <p:nvSpPr>
          <p:cNvPr id="2" name="Title 1">
            <a:extLst>
              <a:ext uri="{FF2B5EF4-FFF2-40B4-BE49-F238E27FC236}">
                <a16:creationId xmlns:a16="http://schemas.microsoft.com/office/drawing/2014/main" id="{6CEDE566-C0D5-E890-0891-7AEEA4CB9800}"/>
              </a:ext>
            </a:extLst>
          </p:cNvPr>
          <p:cNvSpPr>
            <a:spLocks noGrp="1"/>
          </p:cNvSpPr>
          <p:nvPr>
            <p:ph type="ctrTitle"/>
          </p:nvPr>
        </p:nvSpPr>
        <p:spPr>
          <a:xfrm>
            <a:off x="503583" y="242278"/>
            <a:ext cx="6350585" cy="593232"/>
          </a:xfrm>
        </p:spPr>
        <p:txBody>
          <a:bodyPr>
            <a:normAutofit/>
          </a:bodyPr>
          <a:lstStyle/>
          <a:p>
            <a:r>
              <a:rPr lang="en-US" dirty="0"/>
              <a:t>How does LLM Inference work?</a:t>
            </a:r>
          </a:p>
        </p:txBody>
      </p:sp>
      <p:sp>
        <p:nvSpPr>
          <p:cNvPr id="4" name="Slide Number Placeholder 3">
            <a:extLst>
              <a:ext uri="{FF2B5EF4-FFF2-40B4-BE49-F238E27FC236}">
                <a16:creationId xmlns:a16="http://schemas.microsoft.com/office/drawing/2014/main" id="{6A4EA03E-C1B4-6938-9F64-3F9D87084064}"/>
              </a:ext>
            </a:extLst>
          </p:cNvPr>
          <p:cNvSpPr>
            <a:spLocks noGrp="1"/>
          </p:cNvSpPr>
          <p:nvPr>
            <p:ph type="sldNum" sz="quarter" idx="12"/>
          </p:nvPr>
        </p:nvSpPr>
        <p:spPr/>
        <p:txBody>
          <a:bodyPr/>
          <a:lstStyle/>
          <a:p>
            <a:fld id="{3952D4CC-587A-3641-AB30-393082F8BA24}" type="slidenum">
              <a:rPr lang="en-US" smtClean="0"/>
              <a:pPr/>
              <a:t>5</a:t>
            </a:fld>
            <a:endParaRPr lang="en-US"/>
          </a:p>
        </p:txBody>
      </p:sp>
      <p:grpSp>
        <p:nvGrpSpPr>
          <p:cNvPr id="114" name="Group 113">
            <a:extLst>
              <a:ext uri="{FF2B5EF4-FFF2-40B4-BE49-F238E27FC236}">
                <a16:creationId xmlns:a16="http://schemas.microsoft.com/office/drawing/2014/main" id="{D1FAC3C9-8FF3-184F-E96D-C85E454DAAD9}"/>
              </a:ext>
            </a:extLst>
          </p:cNvPr>
          <p:cNvGrpSpPr/>
          <p:nvPr/>
        </p:nvGrpSpPr>
        <p:grpSpPr>
          <a:xfrm>
            <a:off x="4631584" y="4237158"/>
            <a:ext cx="7068774" cy="988525"/>
            <a:chOff x="4631584" y="4237158"/>
            <a:chExt cx="7068774" cy="988525"/>
          </a:xfrm>
        </p:grpSpPr>
        <p:grpSp>
          <p:nvGrpSpPr>
            <p:cNvPr id="58" name="Group 57">
              <a:extLst>
                <a:ext uri="{FF2B5EF4-FFF2-40B4-BE49-F238E27FC236}">
                  <a16:creationId xmlns:a16="http://schemas.microsoft.com/office/drawing/2014/main" id="{AD866CC1-85AC-3F0E-76C0-258D840D4E02}"/>
                </a:ext>
              </a:extLst>
            </p:cNvPr>
            <p:cNvGrpSpPr/>
            <p:nvPr/>
          </p:nvGrpSpPr>
          <p:grpSpPr>
            <a:xfrm>
              <a:off x="4631584" y="4237158"/>
              <a:ext cx="7068774" cy="481245"/>
              <a:chOff x="4966344" y="4210314"/>
              <a:chExt cx="7068774" cy="481245"/>
            </a:xfrm>
          </p:grpSpPr>
          <p:sp>
            <p:nvSpPr>
              <p:cNvPr id="82" name="Rounded Rectangle 81">
                <a:extLst>
                  <a:ext uri="{FF2B5EF4-FFF2-40B4-BE49-F238E27FC236}">
                    <a16:creationId xmlns:a16="http://schemas.microsoft.com/office/drawing/2014/main" id="{B07CC118-3FCB-78E7-5219-A36BFCBA63B1}"/>
                  </a:ext>
                </a:extLst>
              </p:cNvPr>
              <p:cNvSpPr/>
              <p:nvPr/>
            </p:nvSpPr>
            <p:spPr>
              <a:xfrm>
                <a:off x="5535064" y="4245950"/>
                <a:ext cx="770169" cy="415682"/>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3" name="Rounded Rectangle 82">
                <a:extLst>
                  <a:ext uri="{FF2B5EF4-FFF2-40B4-BE49-F238E27FC236}">
                    <a16:creationId xmlns:a16="http://schemas.microsoft.com/office/drawing/2014/main" id="{DABEDE87-FBAC-8FC6-B840-B28CAF61BBB7}"/>
                  </a:ext>
                </a:extLst>
              </p:cNvPr>
              <p:cNvSpPr/>
              <p:nvPr/>
            </p:nvSpPr>
            <p:spPr>
              <a:xfrm>
                <a:off x="6756699" y="4245950"/>
                <a:ext cx="403762" cy="415682"/>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4" name="Rounded Rectangle 83">
                <a:extLst>
                  <a:ext uri="{FF2B5EF4-FFF2-40B4-BE49-F238E27FC236}">
                    <a16:creationId xmlns:a16="http://schemas.microsoft.com/office/drawing/2014/main" id="{C248A9BC-606B-6574-A2A6-911FDEC49908}"/>
                  </a:ext>
                </a:extLst>
              </p:cNvPr>
              <p:cNvSpPr/>
              <p:nvPr/>
            </p:nvSpPr>
            <p:spPr>
              <a:xfrm>
                <a:off x="7613466" y="4249699"/>
                <a:ext cx="884968" cy="415682"/>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5" name="Rounded Rectangle 84">
                <a:extLst>
                  <a:ext uri="{FF2B5EF4-FFF2-40B4-BE49-F238E27FC236}">
                    <a16:creationId xmlns:a16="http://schemas.microsoft.com/office/drawing/2014/main" id="{7BBD1C42-E66F-ECA5-290C-F5379B3F379F}"/>
                  </a:ext>
                </a:extLst>
              </p:cNvPr>
              <p:cNvSpPr/>
              <p:nvPr/>
            </p:nvSpPr>
            <p:spPr>
              <a:xfrm>
                <a:off x="8942691" y="4245950"/>
                <a:ext cx="779903" cy="415682"/>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6" name="Rounded Rectangle 85">
                <a:extLst>
                  <a:ext uri="{FF2B5EF4-FFF2-40B4-BE49-F238E27FC236}">
                    <a16:creationId xmlns:a16="http://schemas.microsoft.com/office/drawing/2014/main" id="{78D0A384-14CC-FCE1-260A-18F4A0FFD09E}"/>
                  </a:ext>
                </a:extLst>
              </p:cNvPr>
              <p:cNvSpPr/>
              <p:nvPr/>
            </p:nvSpPr>
            <p:spPr>
              <a:xfrm>
                <a:off x="10165910" y="4243683"/>
                <a:ext cx="791779" cy="415682"/>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0" name="TextBox 89">
                <a:extLst>
                  <a:ext uri="{FF2B5EF4-FFF2-40B4-BE49-F238E27FC236}">
                    <a16:creationId xmlns:a16="http://schemas.microsoft.com/office/drawing/2014/main" id="{DBCA0D76-BEE4-F428-5625-107D9DAF21B4}"/>
                  </a:ext>
                </a:extLst>
              </p:cNvPr>
              <p:cNvSpPr txBox="1"/>
              <p:nvPr/>
            </p:nvSpPr>
            <p:spPr>
              <a:xfrm>
                <a:off x="7397478" y="4210844"/>
                <a:ext cx="1314453" cy="461665"/>
              </a:xfrm>
              <a:prstGeom prst="rect">
                <a:avLst/>
              </a:prstGeom>
              <a:noFill/>
            </p:spPr>
            <p:txBody>
              <a:bodyPr wrap="square">
                <a:spAutoFit/>
              </a:bodyPr>
              <a:lstStyle/>
              <a:p>
                <a:pPr algn="ctr"/>
                <a:r>
                  <a:rPr lang="en-US" sz="2400" b="0" i="0" dirty="0">
                    <a:effectLst/>
                    <a:latin typeface="Calibri" panose="020F0502020204030204" pitchFamily="34" charset="0"/>
                    <a:cs typeface="Calibri" panose="020F0502020204030204" pitchFamily="34" charset="0"/>
                  </a:rPr>
                  <a:t>larger</a:t>
                </a:r>
                <a:endParaRPr lang="en-US" sz="2400" dirty="0">
                  <a:latin typeface="Calibri" panose="020F0502020204030204" pitchFamily="34" charset="0"/>
                  <a:cs typeface="Calibri" panose="020F0502020204030204" pitchFamily="34" charset="0"/>
                </a:endParaRPr>
              </a:p>
            </p:txBody>
          </p:sp>
          <p:sp>
            <p:nvSpPr>
              <p:cNvPr id="91" name="TextBox 90">
                <a:extLst>
                  <a:ext uri="{FF2B5EF4-FFF2-40B4-BE49-F238E27FC236}">
                    <a16:creationId xmlns:a16="http://schemas.microsoft.com/office/drawing/2014/main" id="{F4D8AD37-5C00-5D80-C9C0-4350A3647112}"/>
                  </a:ext>
                </a:extLst>
              </p:cNvPr>
              <p:cNvSpPr txBox="1"/>
              <p:nvPr/>
            </p:nvSpPr>
            <p:spPr>
              <a:xfrm>
                <a:off x="8758307" y="4210314"/>
                <a:ext cx="1174153" cy="461665"/>
              </a:xfrm>
              <a:prstGeom prst="rect">
                <a:avLst/>
              </a:prstGeom>
              <a:noFill/>
            </p:spPr>
            <p:txBody>
              <a:bodyPr wrap="square">
                <a:spAutoFit/>
              </a:bodyPr>
              <a:lstStyle/>
              <a:p>
                <a:pPr algn="ctr"/>
                <a:r>
                  <a:rPr lang="en-US" sz="2400" b="0" i="0" dirty="0">
                    <a:effectLst/>
                    <a:latin typeface="Calibri" panose="020F0502020204030204" pitchFamily="34" charset="0"/>
                    <a:cs typeface="Calibri" panose="020F0502020204030204" pitchFamily="34" charset="0"/>
                  </a:rPr>
                  <a:t>than</a:t>
                </a:r>
                <a:endParaRPr lang="en-US" sz="2400" dirty="0">
                  <a:latin typeface="Calibri" panose="020F0502020204030204" pitchFamily="34" charset="0"/>
                  <a:cs typeface="Calibri" panose="020F0502020204030204" pitchFamily="34" charset="0"/>
                </a:endParaRPr>
              </a:p>
            </p:txBody>
          </p:sp>
          <p:sp>
            <p:nvSpPr>
              <p:cNvPr id="88" name="TextBox 87">
                <a:extLst>
                  <a:ext uri="{FF2B5EF4-FFF2-40B4-BE49-F238E27FC236}">
                    <a16:creationId xmlns:a16="http://schemas.microsoft.com/office/drawing/2014/main" id="{3E0B3D88-033B-D270-0BDA-21120DA95FAE}"/>
                  </a:ext>
                </a:extLst>
              </p:cNvPr>
              <p:cNvSpPr txBox="1"/>
              <p:nvPr/>
            </p:nvSpPr>
            <p:spPr>
              <a:xfrm>
                <a:off x="5321897" y="4229894"/>
                <a:ext cx="1174153" cy="461665"/>
              </a:xfrm>
              <a:prstGeom prst="rect">
                <a:avLst/>
              </a:prstGeom>
              <a:noFill/>
            </p:spPr>
            <p:txBody>
              <a:bodyPr wrap="square">
                <a:spAutoFit/>
              </a:bodyPr>
              <a:lstStyle/>
              <a:p>
                <a:pPr algn="ctr"/>
                <a:r>
                  <a:rPr lang="en-US" sz="2400" i="0" dirty="0">
                    <a:effectLst/>
                    <a:latin typeface="Calibri" panose="020F0502020204030204" pitchFamily="34" charset="0"/>
                    <a:cs typeface="Calibri" panose="020F0502020204030204" pitchFamily="34" charset="0"/>
                  </a:rPr>
                  <a:t>9.11</a:t>
                </a:r>
                <a:endParaRPr lang="en-US" sz="2400" dirty="0">
                  <a:latin typeface="Calibri" panose="020F0502020204030204" pitchFamily="34" charset="0"/>
                  <a:cs typeface="Calibri" panose="020F0502020204030204" pitchFamily="34" charset="0"/>
                </a:endParaRPr>
              </a:p>
            </p:txBody>
          </p:sp>
          <p:sp>
            <p:nvSpPr>
              <p:cNvPr id="89" name="TextBox 88">
                <a:extLst>
                  <a:ext uri="{FF2B5EF4-FFF2-40B4-BE49-F238E27FC236}">
                    <a16:creationId xmlns:a16="http://schemas.microsoft.com/office/drawing/2014/main" id="{13FB5BF5-1D3A-9404-B7C0-FBA7E44FFAF0}"/>
                  </a:ext>
                </a:extLst>
              </p:cNvPr>
              <p:cNvSpPr txBox="1"/>
              <p:nvPr/>
            </p:nvSpPr>
            <p:spPr>
              <a:xfrm>
                <a:off x="6641159" y="4229894"/>
                <a:ext cx="634314" cy="461665"/>
              </a:xfrm>
              <a:prstGeom prst="rect">
                <a:avLst/>
              </a:prstGeom>
              <a:noFill/>
            </p:spPr>
            <p:txBody>
              <a:bodyPr wrap="square">
                <a:spAutoFit/>
              </a:bodyPr>
              <a:lstStyle/>
              <a:p>
                <a:pPr algn="ctr"/>
                <a:r>
                  <a:rPr lang="en-US" sz="2400" b="0" i="0" dirty="0">
                    <a:effectLst/>
                    <a:latin typeface="Calibri" panose="020F0502020204030204" pitchFamily="34" charset="0"/>
                    <a:cs typeface="Calibri" panose="020F0502020204030204" pitchFamily="34" charset="0"/>
                  </a:rPr>
                  <a:t>is</a:t>
                </a:r>
                <a:endParaRPr lang="en-US" sz="2400" dirty="0">
                  <a:latin typeface="Calibri" panose="020F0502020204030204" pitchFamily="34" charset="0"/>
                  <a:cs typeface="Calibri" panose="020F0502020204030204" pitchFamily="34" charset="0"/>
                </a:endParaRPr>
              </a:p>
            </p:txBody>
          </p:sp>
          <p:sp>
            <p:nvSpPr>
              <p:cNvPr id="92" name="TextBox 91">
                <a:extLst>
                  <a:ext uri="{FF2B5EF4-FFF2-40B4-BE49-F238E27FC236}">
                    <a16:creationId xmlns:a16="http://schemas.microsoft.com/office/drawing/2014/main" id="{1C5286AA-3A8B-D34B-BCFB-4F29CD2E046E}"/>
                  </a:ext>
                </a:extLst>
              </p:cNvPr>
              <p:cNvSpPr txBox="1"/>
              <p:nvPr/>
            </p:nvSpPr>
            <p:spPr>
              <a:xfrm>
                <a:off x="9981527" y="4229364"/>
                <a:ext cx="1174153" cy="461665"/>
              </a:xfrm>
              <a:prstGeom prst="rect">
                <a:avLst/>
              </a:prstGeom>
              <a:noFill/>
            </p:spPr>
            <p:txBody>
              <a:bodyPr wrap="square">
                <a:spAutoFit/>
              </a:bodyPr>
              <a:lstStyle/>
              <a:p>
                <a:pPr algn="ctr"/>
                <a:r>
                  <a:rPr lang="en-US" sz="2400" i="0" dirty="0">
                    <a:effectLst/>
                    <a:latin typeface="Calibri" panose="020F0502020204030204" pitchFamily="34" charset="0"/>
                    <a:cs typeface="Calibri" panose="020F0502020204030204" pitchFamily="34" charset="0"/>
                  </a:rPr>
                  <a:t>9.8</a:t>
                </a:r>
                <a:endParaRPr lang="en-US" sz="2400" dirty="0">
                  <a:latin typeface="Calibri" panose="020F0502020204030204" pitchFamily="34" charset="0"/>
                  <a:cs typeface="Calibri" panose="020F0502020204030204" pitchFamily="34" charset="0"/>
                </a:endParaRPr>
              </a:p>
            </p:txBody>
          </p:sp>
          <p:sp>
            <p:nvSpPr>
              <p:cNvPr id="87" name="Rounded Rectangle 86">
                <a:extLst>
                  <a:ext uri="{FF2B5EF4-FFF2-40B4-BE49-F238E27FC236}">
                    <a16:creationId xmlns:a16="http://schemas.microsoft.com/office/drawing/2014/main" id="{BED47228-A6A2-1637-D467-B0E54E210367}"/>
                  </a:ext>
                </a:extLst>
              </p:cNvPr>
              <p:cNvSpPr/>
              <p:nvPr/>
            </p:nvSpPr>
            <p:spPr>
              <a:xfrm>
                <a:off x="11427247" y="4245950"/>
                <a:ext cx="607871" cy="415682"/>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3" name="TextBox 92">
                <a:extLst>
                  <a:ext uri="{FF2B5EF4-FFF2-40B4-BE49-F238E27FC236}">
                    <a16:creationId xmlns:a16="http://schemas.microsoft.com/office/drawing/2014/main" id="{CFFE28CF-D2D1-8C79-831D-0C7905B0DC2A}"/>
                  </a:ext>
                </a:extLst>
              </p:cNvPr>
              <p:cNvSpPr txBox="1"/>
              <p:nvPr/>
            </p:nvSpPr>
            <p:spPr>
              <a:xfrm>
                <a:off x="11346644" y="4220691"/>
                <a:ext cx="537898" cy="461665"/>
              </a:xfrm>
              <a:prstGeom prst="rect">
                <a:avLst/>
              </a:prstGeom>
              <a:noFill/>
            </p:spPr>
            <p:txBody>
              <a:bodyPr wrap="square">
                <a:spAutoFit/>
              </a:bodyPr>
              <a:lstStyle/>
              <a:p>
                <a:pPr algn="ctr"/>
                <a:r>
                  <a:rPr lang="en-US" sz="2400" b="1" i="0" dirty="0">
                    <a:effectLst/>
                    <a:latin typeface="Calibri" panose="020F0502020204030204" pitchFamily="34" charset="0"/>
                    <a:cs typeface="Calibri" panose="020F0502020204030204" pitchFamily="34" charset="0"/>
                  </a:rPr>
                  <a:t>.</a:t>
                </a:r>
                <a:endParaRPr lang="en-US" sz="2400" dirty="0">
                  <a:latin typeface="Calibri" panose="020F0502020204030204" pitchFamily="34" charset="0"/>
                  <a:cs typeface="Calibri" panose="020F0502020204030204" pitchFamily="34" charset="0"/>
                </a:endParaRPr>
              </a:p>
            </p:txBody>
          </p:sp>
          <p:cxnSp>
            <p:nvCxnSpPr>
              <p:cNvPr id="94" name="Straight Arrow Connector 93">
                <a:extLst>
                  <a:ext uri="{FF2B5EF4-FFF2-40B4-BE49-F238E27FC236}">
                    <a16:creationId xmlns:a16="http://schemas.microsoft.com/office/drawing/2014/main" id="{F14F8526-5171-395D-D2E0-485F62CAF9E5}"/>
                  </a:ext>
                </a:extLst>
              </p:cNvPr>
              <p:cNvCxnSpPr>
                <a:cxnSpLocks/>
                <a:endCxn id="82" idx="1"/>
              </p:cNvCxnSpPr>
              <p:nvPr/>
            </p:nvCxnSpPr>
            <p:spPr>
              <a:xfrm>
                <a:off x="4966344" y="4453791"/>
                <a:ext cx="568720"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95" name="Straight Arrow Connector 94">
                <a:extLst>
                  <a:ext uri="{FF2B5EF4-FFF2-40B4-BE49-F238E27FC236}">
                    <a16:creationId xmlns:a16="http://schemas.microsoft.com/office/drawing/2014/main" id="{8184205D-1B7D-CA33-EA77-A9118469636F}"/>
                  </a:ext>
                </a:extLst>
              </p:cNvPr>
              <p:cNvCxnSpPr>
                <a:cxnSpLocks/>
                <a:stCxn id="82" idx="3"/>
                <a:endCxn id="83" idx="1"/>
              </p:cNvCxnSpPr>
              <p:nvPr/>
            </p:nvCxnSpPr>
            <p:spPr>
              <a:xfrm>
                <a:off x="6305233" y="4453791"/>
                <a:ext cx="451466"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96" name="Straight Arrow Connector 95">
                <a:extLst>
                  <a:ext uri="{FF2B5EF4-FFF2-40B4-BE49-F238E27FC236}">
                    <a16:creationId xmlns:a16="http://schemas.microsoft.com/office/drawing/2014/main" id="{90E2E803-393E-D0FB-8B11-E7706866D66F}"/>
                  </a:ext>
                </a:extLst>
              </p:cNvPr>
              <p:cNvCxnSpPr>
                <a:cxnSpLocks/>
                <a:stCxn id="83" idx="3"/>
                <a:endCxn id="84" idx="1"/>
              </p:cNvCxnSpPr>
              <p:nvPr/>
            </p:nvCxnSpPr>
            <p:spPr>
              <a:xfrm>
                <a:off x="7160461" y="4453791"/>
                <a:ext cx="453005" cy="3749"/>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97" name="Straight Arrow Connector 96">
                <a:extLst>
                  <a:ext uri="{FF2B5EF4-FFF2-40B4-BE49-F238E27FC236}">
                    <a16:creationId xmlns:a16="http://schemas.microsoft.com/office/drawing/2014/main" id="{F04C9939-6110-6761-5F9D-7C997F4D259F}"/>
                  </a:ext>
                </a:extLst>
              </p:cNvPr>
              <p:cNvCxnSpPr>
                <a:cxnSpLocks/>
                <a:stCxn id="84" idx="3"/>
                <a:endCxn id="85" idx="1"/>
              </p:cNvCxnSpPr>
              <p:nvPr/>
            </p:nvCxnSpPr>
            <p:spPr>
              <a:xfrm flipV="1">
                <a:off x="8498434" y="4453791"/>
                <a:ext cx="444257" cy="3749"/>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98" name="Straight Arrow Connector 97">
                <a:extLst>
                  <a:ext uri="{FF2B5EF4-FFF2-40B4-BE49-F238E27FC236}">
                    <a16:creationId xmlns:a16="http://schemas.microsoft.com/office/drawing/2014/main" id="{E9DD544B-B3B4-8A52-4BF8-40C04C101A67}"/>
                  </a:ext>
                </a:extLst>
              </p:cNvPr>
              <p:cNvCxnSpPr>
                <a:cxnSpLocks/>
                <a:stCxn id="85" idx="3"/>
                <a:endCxn id="86" idx="1"/>
              </p:cNvCxnSpPr>
              <p:nvPr/>
            </p:nvCxnSpPr>
            <p:spPr>
              <a:xfrm flipV="1">
                <a:off x="9722594" y="4451524"/>
                <a:ext cx="443316" cy="2267"/>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99" name="Straight Arrow Connector 98">
                <a:extLst>
                  <a:ext uri="{FF2B5EF4-FFF2-40B4-BE49-F238E27FC236}">
                    <a16:creationId xmlns:a16="http://schemas.microsoft.com/office/drawing/2014/main" id="{A3957CF3-5178-53FD-F377-350F43C6B569}"/>
                  </a:ext>
                </a:extLst>
              </p:cNvPr>
              <p:cNvCxnSpPr>
                <a:cxnSpLocks/>
                <a:stCxn id="86" idx="3"/>
                <a:endCxn id="87" idx="1"/>
              </p:cNvCxnSpPr>
              <p:nvPr/>
            </p:nvCxnSpPr>
            <p:spPr>
              <a:xfrm>
                <a:off x="10957689" y="4451524"/>
                <a:ext cx="469558" cy="2267"/>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
          <p:nvSpPr>
            <p:cNvPr id="100" name="TextBox 99">
              <a:extLst>
                <a:ext uri="{FF2B5EF4-FFF2-40B4-BE49-F238E27FC236}">
                  <a16:creationId xmlns:a16="http://schemas.microsoft.com/office/drawing/2014/main" id="{7D530264-83E9-3B61-F287-14B100BC6E21}"/>
                </a:ext>
              </a:extLst>
            </p:cNvPr>
            <p:cNvSpPr txBox="1"/>
            <p:nvPr/>
          </p:nvSpPr>
          <p:spPr>
            <a:xfrm>
              <a:off x="6444450" y="4764018"/>
              <a:ext cx="3232808" cy="461665"/>
            </a:xfrm>
            <a:prstGeom prst="rect">
              <a:avLst/>
            </a:prstGeom>
            <a:noFill/>
          </p:spPr>
          <p:txBody>
            <a:bodyPr wrap="none" rtlCol="0">
              <a:spAutoFit/>
            </a:bodyPr>
            <a:lstStyle/>
            <a:p>
              <a:r>
                <a:rPr lang="en-US" sz="2400" b="1" dirty="0">
                  <a:latin typeface="Calibri" panose="020F0502020204030204" pitchFamily="34" charset="0"/>
                  <a:cs typeface="Calibri" panose="020F0502020204030204" pitchFamily="34" charset="0"/>
                </a:rPr>
                <a:t>Generate output tokens</a:t>
              </a:r>
            </a:p>
          </p:txBody>
        </p:sp>
      </p:grpSp>
      <p:grpSp>
        <p:nvGrpSpPr>
          <p:cNvPr id="101" name="Group 100">
            <a:extLst>
              <a:ext uri="{FF2B5EF4-FFF2-40B4-BE49-F238E27FC236}">
                <a16:creationId xmlns:a16="http://schemas.microsoft.com/office/drawing/2014/main" id="{97A773C9-4E7E-4528-CE92-7DB86121B7BF}"/>
              </a:ext>
            </a:extLst>
          </p:cNvPr>
          <p:cNvGrpSpPr/>
          <p:nvPr/>
        </p:nvGrpSpPr>
        <p:grpSpPr>
          <a:xfrm>
            <a:off x="4408834" y="5527381"/>
            <a:ext cx="6774731" cy="808394"/>
            <a:chOff x="4733523" y="5199198"/>
            <a:chExt cx="6774731" cy="808394"/>
          </a:xfrm>
        </p:grpSpPr>
        <p:sp>
          <p:nvSpPr>
            <p:cNvPr id="102" name="Rectangle 101">
              <a:extLst>
                <a:ext uri="{FF2B5EF4-FFF2-40B4-BE49-F238E27FC236}">
                  <a16:creationId xmlns:a16="http://schemas.microsoft.com/office/drawing/2014/main" id="{551CFF95-9B27-8029-9338-1FB5AC89FA54}"/>
                </a:ext>
              </a:extLst>
            </p:cNvPr>
            <p:cNvSpPr/>
            <p:nvPr/>
          </p:nvSpPr>
          <p:spPr>
            <a:xfrm>
              <a:off x="5884967" y="5199198"/>
              <a:ext cx="378190" cy="800214"/>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9518CE50-8709-F0E4-B897-95C17E63031E}"/>
                </a:ext>
              </a:extLst>
            </p:cNvPr>
            <p:cNvSpPr/>
            <p:nvPr/>
          </p:nvSpPr>
          <p:spPr>
            <a:xfrm>
              <a:off x="4733523" y="5554602"/>
              <a:ext cx="701284" cy="116566"/>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TextBox 103">
              <a:extLst>
                <a:ext uri="{FF2B5EF4-FFF2-40B4-BE49-F238E27FC236}">
                  <a16:creationId xmlns:a16="http://schemas.microsoft.com/office/drawing/2014/main" id="{302B0124-C275-D4CC-E5A9-A830EE1084FD}"/>
                </a:ext>
              </a:extLst>
            </p:cNvPr>
            <p:cNvSpPr txBox="1"/>
            <p:nvPr/>
          </p:nvSpPr>
          <p:spPr>
            <a:xfrm>
              <a:off x="5482825" y="5445842"/>
              <a:ext cx="322524" cy="369332"/>
            </a:xfrm>
            <a:prstGeom prst="rect">
              <a:avLst/>
            </a:prstGeom>
            <a:noFill/>
          </p:spPr>
          <p:txBody>
            <a:bodyPr wrap="none" rtlCol="0">
              <a:spAutoFit/>
            </a:bodyPr>
            <a:lstStyle/>
            <a:p>
              <a:r>
                <a:rPr lang="en-US" b="1" dirty="0"/>
                <a:t>X</a:t>
              </a:r>
            </a:p>
          </p:txBody>
        </p:sp>
        <p:sp>
          <p:nvSpPr>
            <p:cNvPr id="105" name="Rectangle 104">
              <a:extLst>
                <a:ext uri="{FF2B5EF4-FFF2-40B4-BE49-F238E27FC236}">
                  <a16:creationId xmlns:a16="http://schemas.microsoft.com/office/drawing/2014/main" id="{1DC0AB9A-35F5-E797-C4DA-1181B2F51342}"/>
                </a:ext>
              </a:extLst>
            </p:cNvPr>
            <p:cNvSpPr/>
            <p:nvPr/>
          </p:nvSpPr>
          <p:spPr>
            <a:xfrm>
              <a:off x="7655771" y="5207378"/>
              <a:ext cx="378191" cy="800214"/>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8A813436-933C-7CF6-8750-180EB758DE96}"/>
                </a:ext>
              </a:extLst>
            </p:cNvPr>
            <p:cNvSpPr/>
            <p:nvPr/>
          </p:nvSpPr>
          <p:spPr>
            <a:xfrm>
              <a:off x="6504328" y="5562782"/>
              <a:ext cx="701284" cy="116566"/>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TextBox 106">
              <a:extLst>
                <a:ext uri="{FF2B5EF4-FFF2-40B4-BE49-F238E27FC236}">
                  <a16:creationId xmlns:a16="http://schemas.microsoft.com/office/drawing/2014/main" id="{06023CBC-E3C0-9B88-BF76-D4BFE891963F}"/>
                </a:ext>
              </a:extLst>
            </p:cNvPr>
            <p:cNvSpPr txBox="1"/>
            <p:nvPr/>
          </p:nvSpPr>
          <p:spPr>
            <a:xfrm>
              <a:off x="7253630" y="5454022"/>
              <a:ext cx="322524" cy="369332"/>
            </a:xfrm>
            <a:prstGeom prst="rect">
              <a:avLst/>
            </a:prstGeom>
            <a:noFill/>
          </p:spPr>
          <p:txBody>
            <a:bodyPr wrap="none" rtlCol="0">
              <a:spAutoFit/>
            </a:bodyPr>
            <a:lstStyle/>
            <a:p>
              <a:r>
                <a:rPr lang="en-US" b="1" dirty="0"/>
                <a:t>X</a:t>
              </a:r>
            </a:p>
          </p:txBody>
        </p:sp>
        <p:sp>
          <p:nvSpPr>
            <p:cNvPr id="108" name="Rectangle 107">
              <a:extLst>
                <a:ext uri="{FF2B5EF4-FFF2-40B4-BE49-F238E27FC236}">
                  <a16:creationId xmlns:a16="http://schemas.microsoft.com/office/drawing/2014/main" id="{588AD57C-37AD-A844-68A1-F64328D5B457}"/>
                </a:ext>
              </a:extLst>
            </p:cNvPr>
            <p:cNvSpPr/>
            <p:nvPr/>
          </p:nvSpPr>
          <p:spPr>
            <a:xfrm>
              <a:off x="11141715" y="5207378"/>
              <a:ext cx="366539" cy="800214"/>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6C241436-56C3-5AAF-E742-5DE12D21E4ED}"/>
                </a:ext>
              </a:extLst>
            </p:cNvPr>
            <p:cNvSpPr/>
            <p:nvPr/>
          </p:nvSpPr>
          <p:spPr>
            <a:xfrm>
              <a:off x="9990272" y="5562782"/>
              <a:ext cx="701284" cy="116566"/>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TextBox 109">
              <a:extLst>
                <a:ext uri="{FF2B5EF4-FFF2-40B4-BE49-F238E27FC236}">
                  <a16:creationId xmlns:a16="http://schemas.microsoft.com/office/drawing/2014/main" id="{D2B0FA6D-7887-03DE-F31A-779EF9636846}"/>
                </a:ext>
              </a:extLst>
            </p:cNvPr>
            <p:cNvSpPr txBox="1"/>
            <p:nvPr/>
          </p:nvSpPr>
          <p:spPr>
            <a:xfrm>
              <a:off x="10739574" y="5454022"/>
              <a:ext cx="322524" cy="369332"/>
            </a:xfrm>
            <a:prstGeom prst="rect">
              <a:avLst/>
            </a:prstGeom>
            <a:noFill/>
          </p:spPr>
          <p:txBody>
            <a:bodyPr wrap="none" rtlCol="0">
              <a:spAutoFit/>
            </a:bodyPr>
            <a:lstStyle/>
            <a:p>
              <a:r>
                <a:rPr lang="en-US" b="1" dirty="0"/>
                <a:t>X</a:t>
              </a:r>
            </a:p>
          </p:txBody>
        </p:sp>
        <p:sp>
          <p:nvSpPr>
            <p:cNvPr id="111" name="Rectangle 110">
              <a:extLst>
                <a:ext uri="{FF2B5EF4-FFF2-40B4-BE49-F238E27FC236}">
                  <a16:creationId xmlns:a16="http://schemas.microsoft.com/office/drawing/2014/main" id="{A263D1F9-F9D3-FF96-2FB1-ECDB4C4CCDEB}"/>
                </a:ext>
              </a:extLst>
            </p:cNvPr>
            <p:cNvSpPr/>
            <p:nvPr/>
          </p:nvSpPr>
          <p:spPr>
            <a:xfrm>
              <a:off x="9426576" y="5199198"/>
              <a:ext cx="378190" cy="800214"/>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DEA5D93D-908D-884A-C025-4332D1DB0E10}"/>
                </a:ext>
              </a:extLst>
            </p:cNvPr>
            <p:cNvSpPr/>
            <p:nvPr/>
          </p:nvSpPr>
          <p:spPr>
            <a:xfrm>
              <a:off x="8275133" y="5554602"/>
              <a:ext cx="701284" cy="116566"/>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TextBox 112">
              <a:extLst>
                <a:ext uri="{FF2B5EF4-FFF2-40B4-BE49-F238E27FC236}">
                  <a16:creationId xmlns:a16="http://schemas.microsoft.com/office/drawing/2014/main" id="{D7EB1680-D1E1-8A74-06F5-2D3B0C2C7F23}"/>
                </a:ext>
              </a:extLst>
            </p:cNvPr>
            <p:cNvSpPr txBox="1"/>
            <p:nvPr/>
          </p:nvSpPr>
          <p:spPr>
            <a:xfrm>
              <a:off x="9024435" y="5445842"/>
              <a:ext cx="322524" cy="369332"/>
            </a:xfrm>
            <a:prstGeom prst="rect">
              <a:avLst/>
            </a:prstGeom>
            <a:noFill/>
          </p:spPr>
          <p:txBody>
            <a:bodyPr wrap="none" rtlCol="0">
              <a:spAutoFit/>
            </a:bodyPr>
            <a:lstStyle/>
            <a:p>
              <a:r>
                <a:rPr lang="en-US" b="1" dirty="0"/>
                <a:t>X</a:t>
              </a:r>
            </a:p>
          </p:txBody>
        </p:sp>
      </p:grpSp>
      <p:grpSp>
        <p:nvGrpSpPr>
          <p:cNvPr id="3" name="Group 2">
            <a:extLst>
              <a:ext uri="{FF2B5EF4-FFF2-40B4-BE49-F238E27FC236}">
                <a16:creationId xmlns:a16="http://schemas.microsoft.com/office/drawing/2014/main" id="{28910902-807F-6967-8012-582A7CFC5AB5}"/>
              </a:ext>
            </a:extLst>
          </p:cNvPr>
          <p:cNvGrpSpPr/>
          <p:nvPr/>
        </p:nvGrpSpPr>
        <p:grpSpPr>
          <a:xfrm>
            <a:off x="5134792" y="2705502"/>
            <a:ext cx="5709909" cy="1023729"/>
            <a:chOff x="5884092" y="2362602"/>
            <a:chExt cx="5709909" cy="1023729"/>
          </a:xfrm>
        </p:grpSpPr>
        <p:sp>
          <p:nvSpPr>
            <p:cNvPr id="66" name="Rectangle 65">
              <a:extLst>
                <a:ext uri="{FF2B5EF4-FFF2-40B4-BE49-F238E27FC236}">
                  <a16:creationId xmlns:a16="http://schemas.microsoft.com/office/drawing/2014/main" id="{2DB9C93F-30C8-3A61-D942-14FAFB85DCD9}"/>
                </a:ext>
              </a:extLst>
            </p:cNvPr>
            <p:cNvSpPr/>
            <p:nvPr/>
          </p:nvSpPr>
          <p:spPr>
            <a:xfrm>
              <a:off x="5887321" y="2362602"/>
              <a:ext cx="863101" cy="120487"/>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176231A7-39C2-5DD0-2180-6CA08E9E9B9E}"/>
                </a:ext>
              </a:extLst>
            </p:cNvPr>
            <p:cNvSpPr/>
            <p:nvPr/>
          </p:nvSpPr>
          <p:spPr>
            <a:xfrm>
              <a:off x="5887322" y="2543670"/>
              <a:ext cx="863101" cy="120487"/>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5D35CF63-6648-F9A9-2FC8-DA3F5E8484D5}"/>
                </a:ext>
              </a:extLst>
            </p:cNvPr>
            <p:cNvSpPr/>
            <p:nvPr/>
          </p:nvSpPr>
          <p:spPr>
            <a:xfrm>
              <a:off x="5887321" y="2724738"/>
              <a:ext cx="863101" cy="120487"/>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817DE96E-E24B-10D0-8962-857CE9BF07F9}"/>
                </a:ext>
              </a:extLst>
            </p:cNvPr>
            <p:cNvSpPr/>
            <p:nvPr/>
          </p:nvSpPr>
          <p:spPr>
            <a:xfrm>
              <a:off x="5887322" y="2905743"/>
              <a:ext cx="863101" cy="120487"/>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D75D57D6-0B14-7DA7-B9BD-94B92E8A7E6F}"/>
                </a:ext>
              </a:extLst>
            </p:cNvPr>
            <p:cNvSpPr/>
            <p:nvPr/>
          </p:nvSpPr>
          <p:spPr>
            <a:xfrm>
              <a:off x="5887321" y="3086748"/>
              <a:ext cx="863101" cy="120487"/>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8A9D6EE1-67EF-195C-85C9-3DB6FD6E2C4B}"/>
                </a:ext>
              </a:extLst>
            </p:cNvPr>
            <p:cNvSpPr/>
            <p:nvPr/>
          </p:nvSpPr>
          <p:spPr>
            <a:xfrm>
              <a:off x="5884092" y="3265844"/>
              <a:ext cx="863101" cy="120487"/>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6EBA0AF2-5C92-1E91-22CC-B6A08A4D198B}"/>
                </a:ext>
              </a:extLst>
            </p:cNvPr>
            <p:cNvSpPr/>
            <p:nvPr/>
          </p:nvSpPr>
          <p:spPr>
            <a:xfrm>
              <a:off x="10112525" y="2489733"/>
              <a:ext cx="398603" cy="800214"/>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0A2A2CA9-1D07-C8AD-2922-C49E22CB6188}"/>
                </a:ext>
              </a:extLst>
            </p:cNvPr>
            <p:cNvSpPr/>
            <p:nvPr/>
          </p:nvSpPr>
          <p:spPr>
            <a:xfrm>
              <a:off x="8545503" y="2544008"/>
              <a:ext cx="863101" cy="120487"/>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A1A3FC5D-9F22-1BD2-471E-83A0C2F35875}"/>
                </a:ext>
              </a:extLst>
            </p:cNvPr>
            <p:cNvSpPr/>
            <p:nvPr/>
          </p:nvSpPr>
          <p:spPr>
            <a:xfrm>
              <a:off x="8545501" y="2664495"/>
              <a:ext cx="863101" cy="120487"/>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0BF653FE-97DD-BF6E-BEA8-8ABACC2D500A}"/>
                </a:ext>
              </a:extLst>
            </p:cNvPr>
            <p:cNvSpPr/>
            <p:nvPr/>
          </p:nvSpPr>
          <p:spPr>
            <a:xfrm>
              <a:off x="8545501" y="2768677"/>
              <a:ext cx="863101" cy="120487"/>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1E00F3BC-E7A9-D182-9345-C1D56DD57965}"/>
                </a:ext>
              </a:extLst>
            </p:cNvPr>
            <p:cNvSpPr/>
            <p:nvPr/>
          </p:nvSpPr>
          <p:spPr>
            <a:xfrm>
              <a:off x="8545501" y="2889840"/>
              <a:ext cx="863101" cy="120487"/>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66E5DA6D-A089-011D-4FEB-253BFD5C9B96}"/>
                </a:ext>
              </a:extLst>
            </p:cNvPr>
            <p:cNvSpPr/>
            <p:nvPr/>
          </p:nvSpPr>
          <p:spPr>
            <a:xfrm>
              <a:off x="8545500" y="3010327"/>
              <a:ext cx="863101" cy="120487"/>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5AB3F3B2-96C2-BCD3-B0B2-24488DC86FB6}"/>
                </a:ext>
              </a:extLst>
            </p:cNvPr>
            <p:cNvSpPr/>
            <p:nvPr/>
          </p:nvSpPr>
          <p:spPr>
            <a:xfrm>
              <a:off x="8545500" y="3120907"/>
              <a:ext cx="863101" cy="120487"/>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extBox 78">
              <a:extLst>
                <a:ext uri="{FF2B5EF4-FFF2-40B4-BE49-F238E27FC236}">
                  <a16:creationId xmlns:a16="http://schemas.microsoft.com/office/drawing/2014/main" id="{A45351C3-A5BD-024F-FD06-5FC6F535E80D}"/>
                </a:ext>
              </a:extLst>
            </p:cNvPr>
            <p:cNvSpPr txBox="1"/>
            <p:nvPr/>
          </p:nvSpPr>
          <p:spPr>
            <a:xfrm>
              <a:off x="9599300" y="2736377"/>
              <a:ext cx="322524" cy="369332"/>
            </a:xfrm>
            <a:prstGeom prst="rect">
              <a:avLst/>
            </a:prstGeom>
            <a:noFill/>
          </p:spPr>
          <p:txBody>
            <a:bodyPr wrap="none" rtlCol="0">
              <a:spAutoFit/>
            </a:bodyPr>
            <a:lstStyle/>
            <a:p>
              <a:r>
                <a:rPr lang="en-US" b="1" dirty="0"/>
                <a:t>X</a:t>
              </a:r>
            </a:p>
          </p:txBody>
        </p:sp>
        <p:cxnSp>
          <p:nvCxnSpPr>
            <p:cNvPr id="80" name="Straight Arrow Connector 79">
              <a:extLst>
                <a:ext uri="{FF2B5EF4-FFF2-40B4-BE49-F238E27FC236}">
                  <a16:creationId xmlns:a16="http://schemas.microsoft.com/office/drawing/2014/main" id="{7BF3C278-90D3-081E-0FBA-6D7326FFB0E2}"/>
                </a:ext>
              </a:extLst>
            </p:cNvPr>
            <p:cNvCxnSpPr/>
            <p:nvPr/>
          </p:nvCxnSpPr>
          <p:spPr>
            <a:xfrm>
              <a:off x="6987645" y="2889164"/>
              <a:ext cx="1227186" cy="0"/>
            </a:xfrm>
            <a:prstGeom prst="straightConnector1">
              <a:avLst/>
            </a:prstGeom>
            <a:ln w="57150">
              <a:tailEnd type="triangle"/>
            </a:ln>
          </p:spPr>
          <p:style>
            <a:lnRef idx="2">
              <a:schemeClr val="dk1"/>
            </a:lnRef>
            <a:fillRef idx="0">
              <a:schemeClr val="dk1"/>
            </a:fillRef>
            <a:effectRef idx="1">
              <a:schemeClr val="dk1"/>
            </a:effectRef>
            <a:fontRef idx="minor">
              <a:schemeClr val="tx1"/>
            </a:fontRef>
          </p:style>
        </p:cxnSp>
        <p:sp>
          <p:nvSpPr>
            <p:cNvPr id="116" name="TextBox 115">
              <a:extLst>
                <a:ext uri="{FF2B5EF4-FFF2-40B4-BE49-F238E27FC236}">
                  <a16:creationId xmlns:a16="http://schemas.microsoft.com/office/drawing/2014/main" id="{E118A49D-143A-5ACE-6AE8-8DC681037811}"/>
                </a:ext>
              </a:extLst>
            </p:cNvPr>
            <p:cNvSpPr txBox="1"/>
            <p:nvPr/>
          </p:nvSpPr>
          <p:spPr>
            <a:xfrm>
              <a:off x="10601404" y="2560904"/>
              <a:ext cx="992597" cy="646331"/>
            </a:xfrm>
            <a:prstGeom prst="rect">
              <a:avLst/>
            </a:prstGeom>
            <a:noFill/>
          </p:spPr>
          <p:txBody>
            <a:bodyPr wrap="square" rtlCol="0">
              <a:spAutoFit/>
            </a:bodyPr>
            <a:lstStyle/>
            <a:p>
              <a:pPr algn="ctr"/>
              <a:r>
                <a:rPr lang="en-US" dirty="0">
                  <a:latin typeface="Calibri" panose="020F0502020204030204" pitchFamily="34" charset="0"/>
                  <a:cs typeface="Calibri" panose="020F0502020204030204" pitchFamily="34" charset="0"/>
                </a:rPr>
                <a:t>Model</a:t>
              </a:r>
              <a:r>
                <a:rPr lang="zh-CN" altLang="en-US" dirty="0">
                  <a:latin typeface="Calibri" panose="020F0502020204030204" pitchFamily="34" charset="0"/>
                  <a:cs typeface="Calibri" panose="020F0502020204030204" pitchFamily="34" charset="0"/>
                </a:rPr>
                <a:t> </a:t>
              </a:r>
              <a:r>
                <a:rPr lang="en-US" altLang="zh-CN" dirty="0">
                  <a:latin typeface="Calibri" panose="020F0502020204030204" pitchFamily="34" charset="0"/>
                  <a:cs typeface="Calibri" panose="020F0502020204030204" pitchFamily="34" charset="0"/>
                </a:rPr>
                <a:t>Weights</a:t>
              </a:r>
              <a:endParaRPr lang="en-US" dirty="0">
                <a:latin typeface="Calibri" panose="020F0502020204030204" pitchFamily="34" charset="0"/>
                <a:cs typeface="Calibri" panose="020F0502020204030204" pitchFamily="34" charset="0"/>
              </a:endParaRPr>
            </a:p>
          </p:txBody>
        </p:sp>
      </p:grpSp>
      <p:sp>
        <p:nvSpPr>
          <p:cNvPr id="5" name="TextBox 4">
            <a:extLst>
              <a:ext uri="{FF2B5EF4-FFF2-40B4-BE49-F238E27FC236}">
                <a16:creationId xmlns:a16="http://schemas.microsoft.com/office/drawing/2014/main" id="{66A89982-CF08-31D4-DCF4-AB46964B7FE9}"/>
              </a:ext>
            </a:extLst>
          </p:cNvPr>
          <p:cNvSpPr txBox="1"/>
          <p:nvPr/>
        </p:nvSpPr>
        <p:spPr>
          <a:xfrm>
            <a:off x="422700" y="1288147"/>
            <a:ext cx="3880529" cy="954107"/>
          </a:xfrm>
          <a:prstGeom prst="rect">
            <a:avLst/>
          </a:prstGeom>
          <a:noFill/>
        </p:spPr>
        <p:txBody>
          <a:bodyPr wrap="square" rtlCol="0">
            <a:spAutoFit/>
          </a:bodyPr>
          <a:lstStyle/>
          <a:p>
            <a:pPr algn="ctr"/>
            <a:r>
              <a:rPr lang="en-US" sz="2800" dirty="0">
                <a:latin typeface="Calibri" panose="020F0502020204030204" pitchFamily="34" charset="0"/>
                <a:cs typeface="Calibri" panose="020F0502020204030204" pitchFamily="34" charset="0"/>
              </a:rPr>
              <a:t>Prefill Stage </a:t>
            </a:r>
          </a:p>
          <a:p>
            <a:pPr algn="ctr"/>
            <a:r>
              <a:rPr lang="en-US" sz="2800" dirty="0">
                <a:latin typeface="Calibri" panose="020F0502020204030204" pitchFamily="34" charset="0"/>
                <a:cs typeface="Calibri" panose="020F0502020204030204" pitchFamily="34" charset="0"/>
              </a:rPr>
              <a:t>(Prompt Summarization)</a:t>
            </a:r>
          </a:p>
        </p:txBody>
      </p:sp>
      <p:sp>
        <p:nvSpPr>
          <p:cNvPr id="6" name="TextBox 5">
            <a:extLst>
              <a:ext uri="{FF2B5EF4-FFF2-40B4-BE49-F238E27FC236}">
                <a16:creationId xmlns:a16="http://schemas.microsoft.com/office/drawing/2014/main" id="{1E866D6D-6A0B-49A8-4C64-787DEE64692B}"/>
              </a:ext>
            </a:extLst>
          </p:cNvPr>
          <p:cNvSpPr txBox="1"/>
          <p:nvPr/>
        </p:nvSpPr>
        <p:spPr>
          <a:xfrm>
            <a:off x="403372" y="4101406"/>
            <a:ext cx="3880528" cy="954107"/>
          </a:xfrm>
          <a:prstGeom prst="rect">
            <a:avLst/>
          </a:prstGeom>
          <a:noFill/>
        </p:spPr>
        <p:txBody>
          <a:bodyPr wrap="square" rtlCol="0">
            <a:spAutoFit/>
          </a:bodyPr>
          <a:lstStyle/>
          <a:p>
            <a:pPr algn="ctr"/>
            <a:r>
              <a:rPr lang="en-US" sz="2800" dirty="0">
                <a:latin typeface="Calibri" panose="020F0502020204030204" pitchFamily="34" charset="0"/>
                <a:cs typeface="Calibri" panose="020F0502020204030204" pitchFamily="34" charset="0"/>
              </a:rPr>
              <a:t>Decoding Stage (Generate new tokens)</a:t>
            </a:r>
          </a:p>
        </p:txBody>
      </p:sp>
      <p:grpSp>
        <p:nvGrpSpPr>
          <p:cNvPr id="33" name="Group 32">
            <a:extLst>
              <a:ext uri="{FF2B5EF4-FFF2-40B4-BE49-F238E27FC236}">
                <a16:creationId xmlns:a16="http://schemas.microsoft.com/office/drawing/2014/main" id="{DEA0BF54-6910-B018-AFDC-D41900F6FE13}"/>
              </a:ext>
            </a:extLst>
          </p:cNvPr>
          <p:cNvGrpSpPr/>
          <p:nvPr/>
        </p:nvGrpSpPr>
        <p:grpSpPr>
          <a:xfrm>
            <a:off x="9073131" y="717653"/>
            <a:ext cx="2017650" cy="1437094"/>
            <a:chOff x="9021125" y="927412"/>
            <a:chExt cx="2017650" cy="1437094"/>
          </a:xfrm>
        </p:grpSpPr>
        <p:sp>
          <p:nvSpPr>
            <p:cNvPr id="7" name="Rectangle 6">
              <a:extLst>
                <a:ext uri="{FF2B5EF4-FFF2-40B4-BE49-F238E27FC236}">
                  <a16:creationId xmlns:a16="http://schemas.microsoft.com/office/drawing/2014/main" id="{C1926552-74DE-D8DB-2E15-13B2F8D8C24F}"/>
                </a:ext>
              </a:extLst>
            </p:cNvPr>
            <p:cNvSpPr/>
            <p:nvPr/>
          </p:nvSpPr>
          <p:spPr>
            <a:xfrm>
              <a:off x="10175673" y="1014081"/>
              <a:ext cx="863101" cy="120487"/>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Rectangle 7">
              <a:extLst>
                <a:ext uri="{FF2B5EF4-FFF2-40B4-BE49-F238E27FC236}">
                  <a16:creationId xmlns:a16="http://schemas.microsoft.com/office/drawing/2014/main" id="{2ABD6255-D045-1012-3999-FD25EF73D7BA}"/>
                </a:ext>
              </a:extLst>
            </p:cNvPr>
            <p:cNvSpPr/>
            <p:nvPr/>
          </p:nvSpPr>
          <p:spPr>
            <a:xfrm>
              <a:off x="10175674" y="1195149"/>
              <a:ext cx="863101" cy="120487"/>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Rectangle 8">
              <a:extLst>
                <a:ext uri="{FF2B5EF4-FFF2-40B4-BE49-F238E27FC236}">
                  <a16:creationId xmlns:a16="http://schemas.microsoft.com/office/drawing/2014/main" id="{3549888A-9390-B170-1B36-08FC09B446F6}"/>
                </a:ext>
              </a:extLst>
            </p:cNvPr>
            <p:cNvSpPr/>
            <p:nvPr/>
          </p:nvSpPr>
          <p:spPr>
            <a:xfrm>
              <a:off x="10175673" y="1376217"/>
              <a:ext cx="863101" cy="120487"/>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Rectangle 9">
              <a:extLst>
                <a:ext uri="{FF2B5EF4-FFF2-40B4-BE49-F238E27FC236}">
                  <a16:creationId xmlns:a16="http://schemas.microsoft.com/office/drawing/2014/main" id="{A86C2231-9C99-5E9B-88AF-6CCA9015DF19}"/>
                </a:ext>
              </a:extLst>
            </p:cNvPr>
            <p:cNvSpPr/>
            <p:nvPr/>
          </p:nvSpPr>
          <p:spPr>
            <a:xfrm>
              <a:off x="10175674" y="1557222"/>
              <a:ext cx="863101" cy="120487"/>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Rectangle 10">
              <a:extLst>
                <a:ext uri="{FF2B5EF4-FFF2-40B4-BE49-F238E27FC236}">
                  <a16:creationId xmlns:a16="http://schemas.microsoft.com/office/drawing/2014/main" id="{1F52A7F8-9C9D-AAB7-6924-E2E0FA00A29F}"/>
                </a:ext>
              </a:extLst>
            </p:cNvPr>
            <p:cNvSpPr/>
            <p:nvPr/>
          </p:nvSpPr>
          <p:spPr>
            <a:xfrm>
              <a:off x="10175673" y="1738227"/>
              <a:ext cx="863101" cy="120487"/>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Rectangle 11">
              <a:extLst>
                <a:ext uri="{FF2B5EF4-FFF2-40B4-BE49-F238E27FC236}">
                  <a16:creationId xmlns:a16="http://schemas.microsoft.com/office/drawing/2014/main" id="{3A6CE38E-D978-E9FB-2387-D89F02320967}"/>
                </a:ext>
              </a:extLst>
            </p:cNvPr>
            <p:cNvSpPr/>
            <p:nvPr/>
          </p:nvSpPr>
          <p:spPr>
            <a:xfrm>
              <a:off x="10172444" y="1917323"/>
              <a:ext cx="863101" cy="120487"/>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4" name="TextBox 13">
              <a:extLst>
                <a:ext uri="{FF2B5EF4-FFF2-40B4-BE49-F238E27FC236}">
                  <a16:creationId xmlns:a16="http://schemas.microsoft.com/office/drawing/2014/main" id="{3C461BC0-C13A-7B37-C796-FB89D066AA06}"/>
                </a:ext>
              </a:extLst>
            </p:cNvPr>
            <p:cNvSpPr txBox="1"/>
            <p:nvPr/>
          </p:nvSpPr>
          <p:spPr>
            <a:xfrm>
              <a:off x="9021127" y="927412"/>
              <a:ext cx="863101" cy="338554"/>
            </a:xfrm>
            <a:prstGeom prst="rect">
              <a:avLst/>
            </a:prstGeom>
            <a:noFill/>
          </p:spPr>
          <p:txBody>
            <a:bodyPr wrap="square">
              <a:spAutoFit/>
            </a:bodyPr>
            <a:lstStyle/>
            <a:p>
              <a:pPr algn="ctr"/>
              <a:r>
                <a:rPr lang="en-US" sz="1600" b="0" i="0" dirty="0">
                  <a:effectLst/>
                  <a:latin typeface="Calibri" panose="020F0502020204030204" pitchFamily="34" charset="0"/>
                  <a:cs typeface="Calibri" panose="020F0502020204030204" pitchFamily="34" charset="0"/>
                </a:rPr>
                <a:t>Which</a:t>
              </a:r>
              <a:endParaRPr lang="en-US" sz="1600" dirty="0"/>
            </a:p>
          </p:txBody>
        </p:sp>
        <p:sp>
          <p:nvSpPr>
            <p:cNvPr id="15" name="TextBox 14">
              <a:extLst>
                <a:ext uri="{FF2B5EF4-FFF2-40B4-BE49-F238E27FC236}">
                  <a16:creationId xmlns:a16="http://schemas.microsoft.com/office/drawing/2014/main" id="{71903307-D5AB-9F96-1241-5FB4D0194C50}"/>
                </a:ext>
              </a:extLst>
            </p:cNvPr>
            <p:cNvSpPr txBox="1"/>
            <p:nvPr/>
          </p:nvSpPr>
          <p:spPr>
            <a:xfrm>
              <a:off x="9021126" y="1090477"/>
              <a:ext cx="863101" cy="338554"/>
            </a:xfrm>
            <a:prstGeom prst="rect">
              <a:avLst/>
            </a:prstGeom>
            <a:noFill/>
          </p:spPr>
          <p:txBody>
            <a:bodyPr wrap="square">
              <a:spAutoFit/>
            </a:bodyPr>
            <a:lstStyle/>
            <a:p>
              <a:pPr algn="ctr"/>
              <a:r>
                <a:rPr lang="en-US" sz="1600" b="0" i="0" dirty="0">
                  <a:effectLst/>
                  <a:latin typeface="Calibri" panose="020F0502020204030204" pitchFamily="34" charset="0"/>
                  <a:cs typeface="Calibri" panose="020F0502020204030204" pitchFamily="34" charset="0"/>
                </a:rPr>
                <a:t>number</a:t>
              </a:r>
              <a:endParaRPr lang="en-US" sz="1600" dirty="0"/>
            </a:p>
          </p:txBody>
        </p:sp>
        <p:sp>
          <p:nvSpPr>
            <p:cNvPr id="16" name="TextBox 15">
              <a:extLst>
                <a:ext uri="{FF2B5EF4-FFF2-40B4-BE49-F238E27FC236}">
                  <a16:creationId xmlns:a16="http://schemas.microsoft.com/office/drawing/2014/main" id="{ADF438AE-083B-3B97-503B-211A8D936C46}"/>
                </a:ext>
              </a:extLst>
            </p:cNvPr>
            <p:cNvSpPr txBox="1"/>
            <p:nvPr/>
          </p:nvSpPr>
          <p:spPr>
            <a:xfrm>
              <a:off x="9021125" y="1276713"/>
              <a:ext cx="863101" cy="338554"/>
            </a:xfrm>
            <a:prstGeom prst="rect">
              <a:avLst/>
            </a:prstGeom>
            <a:noFill/>
          </p:spPr>
          <p:txBody>
            <a:bodyPr wrap="square">
              <a:spAutoFit/>
            </a:bodyPr>
            <a:lstStyle/>
            <a:p>
              <a:pPr algn="ctr"/>
              <a:r>
                <a:rPr lang="en-US" sz="1600" b="0" i="0" dirty="0">
                  <a:effectLst/>
                  <a:latin typeface="Calibri" panose="020F0502020204030204" pitchFamily="34" charset="0"/>
                  <a:cs typeface="Calibri" panose="020F0502020204030204" pitchFamily="34" charset="0"/>
                </a:rPr>
                <a:t>is</a:t>
              </a:r>
              <a:endParaRPr lang="en-US" sz="1600" dirty="0"/>
            </a:p>
          </p:txBody>
        </p:sp>
        <p:sp>
          <p:nvSpPr>
            <p:cNvPr id="17" name="TextBox 16">
              <a:extLst>
                <a:ext uri="{FF2B5EF4-FFF2-40B4-BE49-F238E27FC236}">
                  <a16:creationId xmlns:a16="http://schemas.microsoft.com/office/drawing/2014/main" id="{C8EE8B49-8A3C-1F8E-24F5-B1EAD566A843}"/>
                </a:ext>
              </a:extLst>
            </p:cNvPr>
            <p:cNvSpPr txBox="1"/>
            <p:nvPr/>
          </p:nvSpPr>
          <p:spPr>
            <a:xfrm>
              <a:off x="9021125" y="1457861"/>
              <a:ext cx="863101" cy="338554"/>
            </a:xfrm>
            <a:prstGeom prst="rect">
              <a:avLst/>
            </a:prstGeom>
            <a:noFill/>
          </p:spPr>
          <p:txBody>
            <a:bodyPr wrap="square">
              <a:spAutoFit/>
            </a:bodyPr>
            <a:lstStyle/>
            <a:p>
              <a:pPr algn="ctr"/>
              <a:r>
                <a:rPr lang="en-US" sz="1600" b="0" i="0" dirty="0">
                  <a:effectLst/>
                  <a:latin typeface="Calibri" panose="020F0502020204030204" pitchFamily="34" charset="0"/>
                  <a:cs typeface="Calibri" panose="020F0502020204030204" pitchFamily="34" charset="0"/>
                </a:rPr>
                <a:t>larger</a:t>
              </a:r>
              <a:endParaRPr lang="en-US" sz="1600" dirty="0"/>
            </a:p>
          </p:txBody>
        </p:sp>
        <p:sp>
          <p:nvSpPr>
            <p:cNvPr id="18" name="TextBox 17">
              <a:extLst>
                <a:ext uri="{FF2B5EF4-FFF2-40B4-BE49-F238E27FC236}">
                  <a16:creationId xmlns:a16="http://schemas.microsoft.com/office/drawing/2014/main" id="{40BD5D75-0FC4-1C79-D905-F6419FCD9CC5}"/>
                </a:ext>
              </a:extLst>
            </p:cNvPr>
            <p:cNvSpPr txBox="1"/>
            <p:nvPr/>
          </p:nvSpPr>
          <p:spPr>
            <a:xfrm>
              <a:off x="9021125" y="1648104"/>
              <a:ext cx="863101" cy="338554"/>
            </a:xfrm>
            <a:prstGeom prst="rect">
              <a:avLst/>
            </a:prstGeom>
            <a:noFill/>
          </p:spPr>
          <p:txBody>
            <a:bodyPr wrap="square">
              <a:spAutoFit/>
            </a:bodyPr>
            <a:lstStyle/>
            <a:p>
              <a:pPr algn="ctr"/>
              <a:r>
                <a:rPr lang="en-US" sz="1600" b="0" i="0" dirty="0">
                  <a:effectLst/>
                  <a:latin typeface="Calibri" panose="020F0502020204030204" pitchFamily="34" charset="0"/>
                  <a:cs typeface="Calibri" panose="020F0502020204030204" pitchFamily="34" charset="0"/>
                </a:rPr>
                <a:t>9.11</a:t>
              </a:r>
              <a:endParaRPr lang="en-US" sz="1600" dirty="0"/>
            </a:p>
          </p:txBody>
        </p:sp>
        <p:sp>
          <p:nvSpPr>
            <p:cNvPr id="19" name="TextBox 18">
              <a:extLst>
                <a:ext uri="{FF2B5EF4-FFF2-40B4-BE49-F238E27FC236}">
                  <a16:creationId xmlns:a16="http://schemas.microsoft.com/office/drawing/2014/main" id="{457397BA-327D-0A9D-6A64-B1EE0D91AB40}"/>
                </a:ext>
              </a:extLst>
            </p:cNvPr>
            <p:cNvSpPr txBox="1"/>
            <p:nvPr/>
          </p:nvSpPr>
          <p:spPr>
            <a:xfrm>
              <a:off x="9021125" y="1835399"/>
              <a:ext cx="863101" cy="338554"/>
            </a:xfrm>
            <a:prstGeom prst="rect">
              <a:avLst/>
            </a:prstGeom>
            <a:noFill/>
          </p:spPr>
          <p:txBody>
            <a:bodyPr wrap="square">
              <a:spAutoFit/>
            </a:bodyPr>
            <a:lstStyle/>
            <a:p>
              <a:pPr algn="ctr"/>
              <a:r>
                <a:rPr lang="en-US" sz="1600" b="0" i="0" dirty="0">
                  <a:effectLst/>
                  <a:latin typeface="Calibri" panose="020F0502020204030204" pitchFamily="34" charset="0"/>
                  <a:cs typeface="Calibri" panose="020F0502020204030204" pitchFamily="34" charset="0"/>
                </a:rPr>
                <a:t>or</a:t>
              </a:r>
              <a:endParaRPr lang="en-US" sz="1600" dirty="0"/>
            </a:p>
          </p:txBody>
        </p:sp>
        <p:sp>
          <p:nvSpPr>
            <p:cNvPr id="20" name="Rectangle 19">
              <a:extLst>
                <a:ext uri="{FF2B5EF4-FFF2-40B4-BE49-F238E27FC236}">
                  <a16:creationId xmlns:a16="http://schemas.microsoft.com/office/drawing/2014/main" id="{F4AE455B-CFB2-435D-7322-B6B8EE764017}"/>
                </a:ext>
              </a:extLst>
            </p:cNvPr>
            <p:cNvSpPr/>
            <p:nvPr/>
          </p:nvSpPr>
          <p:spPr>
            <a:xfrm>
              <a:off x="10172444" y="2098471"/>
              <a:ext cx="863101" cy="120487"/>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1" name="TextBox 20">
              <a:extLst>
                <a:ext uri="{FF2B5EF4-FFF2-40B4-BE49-F238E27FC236}">
                  <a16:creationId xmlns:a16="http://schemas.microsoft.com/office/drawing/2014/main" id="{0B88F42C-4E5C-9609-AF55-8B500906E2BD}"/>
                </a:ext>
              </a:extLst>
            </p:cNvPr>
            <p:cNvSpPr txBox="1"/>
            <p:nvPr/>
          </p:nvSpPr>
          <p:spPr>
            <a:xfrm>
              <a:off x="9021125" y="2025952"/>
              <a:ext cx="863101" cy="338554"/>
            </a:xfrm>
            <a:prstGeom prst="rect">
              <a:avLst/>
            </a:prstGeom>
            <a:noFill/>
          </p:spPr>
          <p:txBody>
            <a:bodyPr wrap="square">
              <a:spAutoFit/>
            </a:bodyPr>
            <a:lstStyle/>
            <a:p>
              <a:pPr algn="ctr"/>
              <a:r>
                <a:rPr lang="en-US" sz="1600" b="0" i="0" dirty="0">
                  <a:effectLst/>
                  <a:latin typeface="Calibri" panose="020F0502020204030204" pitchFamily="34" charset="0"/>
                  <a:cs typeface="Calibri" panose="020F0502020204030204" pitchFamily="34" charset="0"/>
                </a:rPr>
                <a:t>9.8</a:t>
              </a:r>
              <a:endParaRPr lang="en-US" sz="1600" dirty="0"/>
            </a:p>
          </p:txBody>
        </p:sp>
        <p:cxnSp>
          <p:nvCxnSpPr>
            <p:cNvPr id="23" name="Straight Arrow Connector 22">
              <a:extLst>
                <a:ext uri="{FF2B5EF4-FFF2-40B4-BE49-F238E27FC236}">
                  <a16:creationId xmlns:a16="http://schemas.microsoft.com/office/drawing/2014/main" id="{12F48442-3C39-16D4-76A3-31055DE54321}"/>
                </a:ext>
              </a:extLst>
            </p:cNvPr>
            <p:cNvCxnSpPr/>
            <p:nvPr/>
          </p:nvCxnSpPr>
          <p:spPr>
            <a:xfrm>
              <a:off x="9820448" y="1074324"/>
              <a:ext cx="261508"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4" name="Straight Arrow Connector 23">
              <a:extLst>
                <a:ext uri="{FF2B5EF4-FFF2-40B4-BE49-F238E27FC236}">
                  <a16:creationId xmlns:a16="http://schemas.microsoft.com/office/drawing/2014/main" id="{59FED1C5-F730-D049-E2DE-ADAF4394CFBA}"/>
                </a:ext>
              </a:extLst>
            </p:cNvPr>
            <p:cNvCxnSpPr/>
            <p:nvPr/>
          </p:nvCxnSpPr>
          <p:spPr>
            <a:xfrm>
              <a:off x="9820448" y="1255392"/>
              <a:ext cx="261508"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5" name="Straight Arrow Connector 24">
              <a:extLst>
                <a:ext uri="{FF2B5EF4-FFF2-40B4-BE49-F238E27FC236}">
                  <a16:creationId xmlns:a16="http://schemas.microsoft.com/office/drawing/2014/main" id="{B07AB173-EA7C-0CB2-F7E9-71890F0BEF70}"/>
                </a:ext>
              </a:extLst>
            </p:cNvPr>
            <p:cNvCxnSpPr/>
            <p:nvPr/>
          </p:nvCxnSpPr>
          <p:spPr>
            <a:xfrm>
              <a:off x="9820448" y="1440592"/>
              <a:ext cx="261508"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9" name="Straight Arrow Connector 28">
              <a:extLst>
                <a:ext uri="{FF2B5EF4-FFF2-40B4-BE49-F238E27FC236}">
                  <a16:creationId xmlns:a16="http://schemas.microsoft.com/office/drawing/2014/main" id="{19C64DFD-721A-A0B2-05E4-58AE4F4DD724}"/>
                </a:ext>
              </a:extLst>
            </p:cNvPr>
            <p:cNvCxnSpPr/>
            <p:nvPr/>
          </p:nvCxnSpPr>
          <p:spPr>
            <a:xfrm>
              <a:off x="9820448" y="1622549"/>
              <a:ext cx="261508"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0" name="Straight Arrow Connector 29">
              <a:extLst>
                <a:ext uri="{FF2B5EF4-FFF2-40B4-BE49-F238E27FC236}">
                  <a16:creationId xmlns:a16="http://schemas.microsoft.com/office/drawing/2014/main" id="{261C8EEC-5EAD-9781-4AE4-0552A89D742D}"/>
                </a:ext>
              </a:extLst>
            </p:cNvPr>
            <p:cNvCxnSpPr/>
            <p:nvPr/>
          </p:nvCxnSpPr>
          <p:spPr>
            <a:xfrm>
              <a:off x="9820448" y="1803617"/>
              <a:ext cx="261508"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1" name="Straight Arrow Connector 30">
              <a:extLst>
                <a:ext uri="{FF2B5EF4-FFF2-40B4-BE49-F238E27FC236}">
                  <a16:creationId xmlns:a16="http://schemas.microsoft.com/office/drawing/2014/main" id="{7140B867-682C-0B5F-737D-01E19C96D7CE}"/>
                </a:ext>
              </a:extLst>
            </p:cNvPr>
            <p:cNvCxnSpPr/>
            <p:nvPr/>
          </p:nvCxnSpPr>
          <p:spPr>
            <a:xfrm>
              <a:off x="9820448" y="1988817"/>
              <a:ext cx="261508"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2" name="Straight Arrow Connector 31">
              <a:extLst>
                <a:ext uri="{FF2B5EF4-FFF2-40B4-BE49-F238E27FC236}">
                  <a16:creationId xmlns:a16="http://schemas.microsoft.com/office/drawing/2014/main" id="{8E257952-9B43-2AED-F74A-EF89EC273DE9}"/>
                </a:ext>
              </a:extLst>
            </p:cNvPr>
            <p:cNvCxnSpPr/>
            <p:nvPr/>
          </p:nvCxnSpPr>
          <p:spPr>
            <a:xfrm>
              <a:off x="9820448" y="2158094"/>
              <a:ext cx="261508"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grpSp>
        <p:nvGrpSpPr>
          <p:cNvPr id="120" name="Group 119">
            <a:extLst>
              <a:ext uri="{FF2B5EF4-FFF2-40B4-BE49-F238E27FC236}">
                <a16:creationId xmlns:a16="http://schemas.microsoft.com/office/drawing/2014/main" id="{1D89C231-D81A-3D9F-E9CC-89D0ECE1A583}"/>
              </a:ext>
            </a:extLst>
          </p:cNvPr>
          <p:cNvGrpSpPr/>
          <p:nvPr/>
        </p:nvGrpSpPr>
        <p:grpSpPr>
          <a:xfrm>
            <a:off x="1709423" y="5377905"/>
            <a:ext cx="1821126" cy="1055554"/>
            <a:chOff x="1297503" y="5467018"/>
            <a:chExt cx="1821126" cy="1055554"/>
          </a:xfrm>
        </p:grpSpPr>
        <p:pic>
          <p:nvPicPr>
            <p:cNvPr id="121" name="Picture 2" descr="Long time - Free time and date icons">
              <a:extLst>
                <a:ext uri="{FF2B5EF4-FFF2-40B4-BE49-F238E27FC236}">
                  <a16:creationId xmlns:a16="http://schemas.microsoft.com/office/drawing/2014/main" id="{BC347B03-8715-5390-9578-00230F58F2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7503" y="5467018"/>
              <a:ext cx="1055554" cy="1055554"/>
            </a:xfrm>
            <a:prstGeom prst="rect">
              <a:avLst/>
            </a:prstGeom>
            <a:noFill/>
            <a:extLst>
              <a:ext uri="{909E8E84-426E-40DD-AFC4-6F175D3DCCD1}">
                <a14:hiddenFill xmlns:a14="http://schemas.microsoft.com/office/drawing/2010/main">
                  <a:solidFill>
                    <a:srgbClr val="FFFFFF"/>
                  </a:solidFill>
                </a14:hiddenFill>
              </a:ext>
            </a:extLst>
          </p:spPr>
        </p:pic>
        <p:sp>
          <p:nvSpPr>
            <p:cNvPr id="122" name="TextBox 121">
              <a:extLst>
                <a:ext uri="{FF2B5EF4-FFF2-40B4-BE49-F238E27FC236}">
                  <a16:creationId xmlns:a16="http://schemas.microsoft.com/office/drawing/2014/main" id="{5985B389-2E9F-355B-596C-04F1A957DE3C}"/>
                </a:ext>
              </a:extLst>
            </p:cNvPr>
            <p:cNvSpPr txBox="1"/>
            <p:nvPr/>
          </p:nvSpPr>
          <p:spPr>
            <a:xfrm>
              <a:off x="2421002" y="5788070"/>
              <a:ext cx="697627" cy="707886"/>
            </a:xfrm>
            <a:prstGeom prst="rect">
              <a:avLst/>
            </a:prstGeom>
            <a:noFill/>
          </p:spPr>
          <p:txBody>
            <a:bodyPr wrap="none" rtlCol="0">
              <a:spAutoFit/>
            </a:bodyPr>
            <a:lstStyle/>
            <a:p>
              <a:r>
                <a:rPr lang="en-US" sz="4000" dirty="0"/>
                <a:t>❗️</a:t>
              </a:r>
            </a:p>
          </p:txBody>
        </p:sp>
      </p:grpSp>
    </p:spTree>
    <p:custDataLst>
      <p:tags r:id="rId1"/>
    </p:custDataLst>
    <p:extLst>
      <p:ext uri="{BB962C8B-B14F-4D97-AF65-F5344CB8AC3E}">
        <p14:creationId xmlns:p14="http://schemas.microsoft.com/office/powerpoint/2010/main" val="3065184639"/>
      </p:ext>
    </p:extLst>
  </p:cSld>
  <p:clrMapOvr>
    <a:masterClrMapping/>
  </p:clrMapOvr>
  <mc:AlternateContent xmlns:mc="http://schemas.openxmlformats.org/markup-compatibility/2006" xmlns:p14="http://schemas.microsoft.com/office/powerpoint/2010/main">
    <mc:Choice Requires="p14">
      <p:transition spd="slow" p14:dur="2000" advTm="33733"/>
    </mc:Choice>
    <mc:Fallback xmlns="">
      <p:transition spd="slow" advTm="3373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14"/>
                                        </p:tgtEl>
                                        <p:attrNameLst>
                                          <p:attrName>style.visibility</p:attrName>
                                        </p:attrNameLst>
                                      </p:cBhvr>
                                      <p:to>
                                        <p:strVal val="visible"/>
                                      </p:to>
                                    </p:set>
                                    <p:animEffect transition="in" filter="wipe(left)">
                                      <p:cBhvr>
                                        <p:cTn id="20" dur="1000"/>
                                        <p:tgtEl>
                                          <p:spTgt spid="11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01"/>
                                        </p:tgtEl>
                                        <p:attrNameLst>
                                          <p:attrName>style.visibility</p:attrName>
                                        </p:attrNameLst>
                                      </p:cBhvr>
                                      <p:to>
                                        <p:strVal val="visible"/>
                                      </p:to>
                                    </p:set>
                                    <p:animEffect transition="in" filter="wipe(left)">
                                      <p:cBhvr>
                                        <p:cTn id="25" dur="1000"/>
                                        <p:tgtEl>
                                          <p:spTgt spid="101"/>
                                        </p:tgtEl>
                                      </p:cBhvr>
                                    </p:animEffect>
                                  </p:childTnLst>
                                </p:cTn>
                              </p:par>
                            </p:childTnLst>
                          </p:cTn>
                        </p:par>
                        <p:par>
                          <p:cTn id="26" fill="hold">
                            <p:stCondLst>
                              <p:cond delay="1000"/>
                            </p:stCondLst>
                            <p:childTnLst>
                              <p:par>
                                <p:cTn id="27" presetID="1" presetClass="entr" presetSubtype="0" fill="hold" nodeType="afterEffect">
                                  <p:stCondLst>
                                    <p:cond delay="500"/>
                                  </p:stCondLst>
                                  <p:childTnLst>
                                    <p:set>
                                      <p:cBhvr>
                                        <p:cTn id="28" dur="1" fill="hold">
                                          <p:stCondLst>
                                            <p:cond delay="0"/>
                                          </p:stCondLst>
                                        </p:cTn>
                                        <p:tgtEl>
                                          <p:spTgt spid="1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C3BC1-846C-99B6-3936-01EDED3310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FC07FE-E938-4B61-D541-C5E25951237A}"/>
              </a:ext>
            </a:extLst>
          </p:cNvPr>
          <p:cNvSpPr>
            <a:spLocks noGrp="1"/>
          </p:cNvSpPr>
          <p:nvPr>
            <p:ph type="ctrTitle"/>
          </p:nvPr>
        </p:nvSpPr>
        <p:spPr/>
        <p:txBody>
          <a:bodyPr/>
          <a:lstStyle/>
          <a:p>
            <a:r>
              <a:rPr lang="en-US" dirty="0"/>
              <a:t>LLM Inference Decoding</a:t>
            </a:r>
          </a:p>
        </p:txBody>
      </p:sp>
      <p:sp>
        <p:nvSpPr>
          <p:cNvPr id="4" name="Slide Number Placeholder 3">
            <a:extLst>
              <a:ext uri="{FF2B5EF4-FFF2-40B4-BE49-F238E27FC236}">
                <a16:creationId xmlns:a16="http://schemas.microsoft.com/office/drawing/2014/main" id="{FDACA1E5-3752-3C81-36A3-27F6FA7F4D40}"/>
              </a:ext>
            </a:extLst>
          </p:cNvPr>
          <p:cNvSpPr>
            <a:spLocks noGrp="1"/>
          </p:cNvSpPr>
          <p:nvPr>
            <p:ph type="sldNum" sz="quarter" idx="12"/>
          </p:nvPr>
        </p:nvSpPr>
        <p:spPr/>
        <p:txBody>
          <a:bodyPr/>
          <a:lstStyle/>
          <a:p>
            <a:fld id="{3952D4CC-587A-3641-AB30-393082F8BA24}" type="slidenum">
              <a:rPr lang="en-US" smtClean="0"/>
              <a:pPr/>
              <a:t>6</a:t>
            </a:fld>
            <a:endParaRPr lang="en-US"/>
          </a:p>
        </p:txBody>
      </p:sp>
      <p:sp>
        <p:nvSpPr>
          <p:cNvPr id="135" name="TextBox 134">
            <a:extLst>
              <a:ext uri="{FF2B5EF4-FFF2-40B4-BE49-F238E27FC236}">
                <a16:creationId xmlns:a16="http://schemas.microsoft.com/office/drawing/2014/main" id="{CC6A521D-1438-6ED0-33A4-DE306644996E}"/>
              </a:ext>
            </a:extLst>
          </p:cNvPr>
          <p:cNvSpPr txBox="1"/>
          <p:nvPr/>
        </p:nvSpPr>
        <p:spPr>
          <a:xfrm>
            <a:off x="456247" y="1106993"/>
            <a:ext cx="3880528" cy="954107"/>
          </a:xfrm>
          <a:prstGeom prst="rect">
            <a:avLst/>
          </a:prstGeom>
          <a:noFill/>
        </p:spPr>
        <p:txBody>
          <a:bodyPr wrap="square" rtlCol="0">
            <a:spAutoFit/>
          </a:bodyPr>
          <a:lstStyle/>
          <a:p>
            <a:pPr algn="ctr"/>
            <a:r>
              <a:rPr lang="en-US" sz="2800" dirty="0">
                <a:latin typeface="Calibri" panose="020F0502020204030204" pitchFamily="34" charset="0"/>
                <a:cs typeface="Calibri" panose="020F0502020204030204" pitchFamily="34" charset="0"/>
              </a:rPr>
              <a:t>Decoding Stage (Generate new tokens)</a:t>
            </a:r>
          </a:p>
        </p:txBody>
      </p:sp>
      <p:grpSp>
        <p:nvGrpSpPr>
          <p:cNvPr id="104" name="Group 103">
            <a:extLst>
              <a:ext uri="{FF2B5EF4-FFF2-40B4-BE49-F238E27FC236}">
                <a16:creationId xmlns:a16="http://schemas.microsoft.com/office/drawing/2014/main" id="{3B52BE34-F4E5-5FC0-B0B4-F741BCF96C12}"/>
              </a:ext>
            </a:extLst>
          </p:cNvPr>
          <p:cNvGrpSpPr/>
          <p:nvPr/>
        </p:nvGrpSpPr>
        <p:grpSpPr>
          <a:xfrm>
            <a:off x="4512869" y="1778527"/>
            <a:ext cx="6631418" cy="1749043"/>
            <a:chOff x="4096011" y="1778527"/>
            <a:chExt cx="7562013" cy="1749043"/>
          </a:xfrm>
        </p:grpSpPr>
        <p:sp>
          <p:nvSpPr>
            <p:cNvPr id="34" name="Rounded Rectangle 33">
              <a:extLst>
                <a:ext uri="{FF2B5EF4-FFF2-40B4-BE49-F238E27FC236}">
                  <a16:creationId xmlns:a16="http://schemas.microsoft.com/office/drawing/2014/main" id="{F2FC3AC5-AD78-3077-8191-CDD3B79810AA}"/>
                </a:ext>
              </a:extLst>
            </p:cNvPr>
            <p:cNvSpPr/>
            <p:nvPr/>
          </p:nvSpPr>
          <p:spPr>
            <a:xfrm>
              <a:off x="4096011" y="2450493"/>
              <a:ext cx="2110496" cy="1065592"/>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libri" panose="020F0502020204030204" pitchFamily="34" charset="0"/>
                  <a:cs typeface="Calibri" panose="020F0502020204030204" pitchFamily="34" charset="0"/>
                </a:rPr>
                <a:t>Transformer Block</a:t>
              </a:r>
            </a:p>
          </p:txBody>
        </p:sp>
        <p:sp>
          <p:nvSpPr>
            <p:cNvPr id="45" name="Rounded Rectangle 44">
              <a:extLst>
                <a:ext uri="{FF2B5EF4-FFF2-40B4-BE49-F238E27FC236}">
                  <a16:creationId xmlns:a16="http://schemas.microsoft.com/office/drawing/2014/main" id="{35AD83E1-E719-6AC8-0C5E-A294D24A27AE}"/>
                </a:ext>
              </a:extLst>
            </p:cNvPr>
            <p:cNvSpPr/>
            <p:nvPr/>
          </p:nvSpPr>
          <p:spPr>
            <a:xfrm>
              <a:off x="6612218" y="2455048"/>
              <a:ext cx="732709" cy="1065592"/>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libri" panose="020F0502020204030204" pitchFamily="34" charset="0"/>
                  <a:cs typeface="Calibri" panose="020F0502020204030204" pitchFamily="34" charset="0"/>
                </a:rPr>
                <a:t>TB</a:t>
              </a:r>
            </a:p>
          </p:txBody>
        </p:sp>
        <p:sp>
          <p:nvSpPr>
            <p:cNvPr id="46" name="Rounded Rectangle 45">
              <a:extLst>
                <a:ext uri="{FF2B5EF4-FFF2-40B4-BE49-F238E27FC236}">
                  <a16:creationId xmlns:a16="http://schemas.microsoft.com/office/drawing/2014/main" id="{F300A9DB-E877-D529-716F-68B4673176FA}"/>
                </a:ext>
              </a:extLst>
            </p:cNvPr>
            <p:cNvSpPr/>
            <p:nvPr/>
          </p:nvSpPr>
          <p:spPr>
            <a:xfrm>
              <a:off x="7750638" y="2458177"/>
              <a:ext cx="732709" cy="1065592"/>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libri" panose="020F0502020204030204" pitchFamily="34" charset="0"/>
                  <a:cs typeface="Calibri" panose="020F0502020204030204" pitchFamily="34" charset="0"/>
                </a:rPr>
                <a:t>TB</a:t>
              </a:r>
            </a:p>
          </p:txBody>
        </p:sp>
        <p:sp>
          <p:nvSpPr>
            <p:cNvPr id="54" name="Rounded Rectangle 53">
              <a:extLst>
                <a:ext uri="{FF2B5EF4-FFF2-40B4-BE49-F238E27FC236}">
                  <a16:creationId xmlns:a16="http://schemas.microsoft.com/office/drawing/2014/main" id="{A1A41900-2AB7-5391-ECBF-B41F3877FA33}"/>
                </a:ext>
              </a:extLst>
            </p:cNvPr>
            <p:cNvSpPr/>
            <p:nvPr/>
          </p:nvSpPr>
          <p:spPr>
            <a:xfrm>
              <a:off x="8888359" y="2461978"/>
              <a:ext cx="732709" cy="1065592"/>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libri" panose="020F0502020204030204" pitchFamily="34" charset="0"/>
                  <a:cs typeface="Calibri" panose="020F0502020204030204" pitchFamily="34" charset="0"/>
                </a:rPr>
                <a:t>TB</a:t>
              </a:r>
            </a:p>
          </p:txBody>
        </p:sp>
        <p:sp>
          <p:nvSpPr>
            <p:cNvPr id="63" name="Rounded Rectangle 62">
              <a:extLst>
                <a:ext uri="{FF2B5EF4-FFF2-40B4-BE49-F238E27FC236}">
                  <a16:creationId xmlns:a16="http://schemas.microsoft.com/office/drawing/2014/main" id="{CC101D6D-1826-9784-E9E1-E36CD11ABFB7}"/>
                </a:ext>
              </a:extLst>
            </p:cNvPr>
            <p:cNvSpPr/>
            <p:nvPr/>
          </p:nvSpPr>
          <p:spPr>
            <a:xfrm>
              <a:off x="10026779" y="2457423"/>
              <a:ext cx="732709" cy="1065592"/>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libri" panose="020F0502020204030204" pitchFamily="34" charset="0"/>
                  <a:cs typeface="Calibri" panose="020F0502020204030204" pitchFamily="34" charset="0"/>
                </a:rPr>
                <a:t>TB</a:t>
              </a:r>
            </a:p>
          </p:txBody>
        </p:sp>
        <p:cxnSp>
          <p:nvCxnSpPr>
            <p:cNvPr id="82" name="Straight Arrow Connector 81">
              <a:extLst>
                <a:ext uri="{FF2B5EF4-FFF2-40B4-BE49-F238E27FC236}">
                  <a16:creationId xmlns:a16="http://schemas.microsoft.com/office/drawing/2014/main" id="{C9F777DF-CF4C-AC15-10EA-F67E718C2B5B}"/>
                </a:ext>
              </a:extLst>
            </p:cNvPr>
            <p:cNvCxnSpPr>
              <a:stCxn id="34" idx="3"/>
              <a:endCxn id="45" idx="1"/>
            </p:cNvCxnSpPr>
            <p:nvPr/>
          </p:nvCxnSpPr>
          <p:spPr>
            <a:xfrm>
              <a:off x="6206507" y="2983289"/>
              <a:ext cx="405711" cy="455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83" name="Straight Arrow Connector 82">
              <a:extLst>
                <a:ext uri="{FF2B5EF4-FFF2-40B4-BE49-F238E27FC236}">
                  <a16:creationId xmlns:a16="http://schemas.microsoft.com/office/drawing/2014/main" id="{D0C76F38-240E-E30F-EE5E-5EE46D5F73C7}"/>
                </a:ext>
              </a:extLst>
            </p:cNvPr>
            <p:cNvCxnSpPr>
              <a:cxnSpLocks/>
              <a:stCxn id="45" idx="3"/>
              <a:endCxn id="46" idx="1"/>
            </p:cNvCxnSpPr>
            <p:nvPr/>
          </p:nvCxnSpPr>
          <p:spPr>
            <a:xfrm>
              <a:off x="7344927" y="2987844"/>
              <a:ext cx="405711" cy="312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86" name="Straight Arrow Connector 85">
              <a:extLst>
                <a:ext uri="{FF2B5EF4-FFF2-40B4-BE49-F238E27FC236}">
                  <a16:creationId xmlns:a16="http://schemas.microsoft.com/office/drawing/2014/main" id="{C49A34B1-E64D-E178-A91E-7D6AAA1C9157}"/>
                </a:ext>
              </a:extLst>
            </p:cNvPr>
            <p:cNvCxnSpPr>
              <a:cxnSpLocks/>
              <a:stCxn id="46" idx="3"/>
              <a:endCxn id="54" idx="1"/>
            </p:cNvCxnSpPr>
            <p:nvPr/>
          </p:nvCxnSpPr>
          <p:spPr>
            <a:xfrm>
              <a:off x="8483347" y="2990973"/>
              <a:ext cx="405012" cy="380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89" name="Straight Arrow Connector 88">
              <a:extLst>
                <a:ext uri="{FF2B5EF4-FFF2-40B4-BE49-F238E27FC236}">
                  <a16:creationId xmlns:a16="http://schemas.microsoft.com/office/drawing/2014/main" id="{9A8F4062-732D-4DED-2A1C-056055A2B477}"/>
                </a:ext>
              </a:extLst>
            </p:cNvPr>
            <p:cNvCxnSpPr>
              <a:cxnSpLocks/>
              <a:stCxn id="54" idx="3"/>
              <a:endCxn id="63" idx="1"/>
            </p:cNvCxnSpPr>
            <p:nvPr/>
          </p:nvCxnSpPr>
          <p:spPr>
            <a:xfrm flipV="1">
              <a:off x="9621068" y="2990219"/>
              <a:ext cx="405711" cy="455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93" name="Straight Arrow Connector 92">
              <a:extLst>
                <a:ext uri="{FF2B5EF4-FFF2-40B4-BE49-F238E27FC236}">
                  <a16:creationId xmlns:a16="http://schemas.microsoft.com/office/drawing/2014/main" id="{C01BD08F-037A-ABBF-5969-1C992E85E998}"/>
                </a:ext>
              </a:extLst>
            </p:cNvPr>
            <p:cNvCxnSpPr>
              <a:cxnSpLocks/>
            </p:cNvCxnSpPr>
            <p:nvPr/>
          </p:nvCxnSpPr>
          <p:spPr>
            <a:xfrm flipH="1">
              <a:off x="4722968" y="1802957"/>
              <a:ext cx="2322980" cy="509937"/>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94" name="Straight Arrow Connector 93">
              <a:extLst>
                <a:ext uri="{FF2B5EF4-FFF2-40B4-BE49-F238E27FC236}">
                  <a16:creationId xmlns:a16="http://schemas.microsoft.com/office/drawing/2014/main" id="{766B57A9-B0B5-8DA6-0159-B468B1C3CB6B}"/>
                </a:ext>
              </a:extLst>
            </p:cNvPr>
            <p:cNvCxnSpPr>
              <a:cxnSpLocks/>
            </p:cNvCxnSpPr>
            <p:nvPr/>
          </p:nvCxnSpPr>
          <p:spPr>
            <a:xfrm>
              <a:off x="8154433" y="1778527"/>
              <a:ext cx="2537773" cy="487709"/>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97" name="TextBox 96">
              <a:extLst>
                <a:ext uri="{FF2B5EF4-FFF2-40B4-BE49-F238E27FC236}">
                  <a16:creationId xmlns:a16="http://schemas.microsoft.com/office/drawing/2014/main" id="{88C3CE76-C858-C90F-A73F-11124F91BE7B}"/>
                </a:ext>
              </a:extLst>
            </p:cNvPr>
            <p:cNvSpPr txBox="1"/>
            <p:nvPr/>
          </p:nvSpPr>
          <p:spPr>
            <a:xfrm>
              <a:off x="10692205" y="2598977"/>
              <a:ext cx="965819" cy="584775"/>
            </a:xfrm>
            <a:prstGeom prst="rect">
              <a:avLst/>
            </a:prstGeom>
            <a:noFill/>
          </p:spPr>
          <p:txBody>
            <a:bodyPr wrap="square" rtlCol="0">
              <a:spAutoFit/>
            </a:bodyPr>
            <a:lstStyle/>
            <a:p>
              <a:pPr algn="ctr"/>
              <a:r>
                <a:rPr lang="en-US" sz="3200" dirty="0">
                  <a:latin typeface="Calibri" panose="020F0502020204030204" pitchFamily="34" charset="0"/>
                  <a:cs typeface="Calibri" panose="020F0502020204030204" pitchFamily="34" charset="0"/>
                </a:rPr>
                <a:t>…</a:t>
              </a:r>
            </a:p>
          </p:txBody>
        </p:sp>
      </p:grpSp>
      <p:grpSp>
        <p:nvGrpSpPr>
          <p:cNvPr id="117" name="Group 116">
            <a:extLst>
              <a:ext uri="{FF2B5EF4-FFF2-40B4-BE49-F238E27FC236}">
                <a16:creationId xmlns:a16="http://schemas.microsoft.com/office/drawing/2014/main" id="{29EA8132-BD5B-346B-D751-4FA03BDCFF44}"/>
              </a:ext>
            </a:extLst>
          </p:cNvPr>
          <p:cNvGrpSpPr/>
          <p:nvPr/>
        </p:nvGrpSpPr>
        <p:grpSpPr>
          <a:xfrm>
            <a:off x="4177608" y="1267032"/>
            <a:ext cx="7487874" cy="462195"/>
            <a:chOff x="4547244" y="4238889"/>
            <a:chExt cx="7487874" cy="462195"/>
          </a:xfrm>
        </p:grpSpPr>
        <p:sp>
          <p:nvSpPr>
            <p:cNvPr id="119" name="Rounded Rectangle 118">
              <a:extLst>
                <a:ext uri="{FF2B5EF4-FFF2-40B4-BE49-F238E27FC236}">
                  <a16:creationId xmlns:a16="http://schemas.microsoft.com/office/drawing/2014/main" id="{486C8B51-54E4-F377-748E-10703DB5FEC2}"/>
                </a:ext>
              </a:extLst>
            </p:cNvPr>
            <p:cNvSpPr/>
            <p:nvPr/>
          </p:nvSpPr>
          <p:spPr>
            <a:xfrm>
              <a:off x="5115964" y="4245950"/>
              <a:ext cx="770169" cy="415682"/>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0" name="Rounded Rectangle 119">
              <a:extLst>
                <a:ext uri="{FF2B5EF4-FFF2-40B4-BE49-F238E27FC236}">
                  <a16:creationId xmlns:a16="http://schemas.microsoft.com/office/drawing/2014/main" id="{794C20DE-628B-9901-7E45-E7FEAC039020}"/>
                </a:ext>
              </a:extLst>
            </p:cNvPr>
            <p:cNvSpPr/>
            <p:nvPr/>
          </p:nvSpPr>
          <p:spPr>
            <a:xfrm>
              <a:off x="6489999" y="4245950"/>
              <a:ext cx="403762" cy="415682"/>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1" name="Rounded Rectangle 120">
              <a:extLst>
                <a:ext uri="{FF2B5EF4-FFF2-40B4-BE49-F238E27FC236}">
                  <a16:creationId xmlns:a16="http://schemas.microsoft.com/office/drawing/2014/main" id="{02679001-8C9E-0B5C-D56B-9CE57449B21B}"/>
                </a:ext>
              </a:extLst>
            </p:cNvPr>
            <p:cNvSpPr/>
            <p:nvPr/>
          </p:nvSpPr>
          <p:spPr>
            <a:xfrm>
              <a:off x="7508691" y="4249699"/>
              <a:ext cx="884968" cy="415682"/>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3" name="Rounded Rectangle 122">
              <a:extLst>
                <a:ext uri="{FF2B5EF4-FFF2-40B4-BE49-F238E27FC236}">
                  <a16:creationId xmlns:a16="http://schemas.microsoft.com/office/drawing/2014/main" id="{31FFB2CB-60FA-A835-74A2-10C58A68AEF2}"/>
                </a:ext>
              </a:extLst>
            </p:cNvPr>
            <p:cNvSpPr/>
            <p:nvPr/>
          </p:nvSpPr>
          <p:spPr>
            <a:xfrm>
              <a:off x="8942691" y="4245950"/>
              <a:ext cx="779903" cy="415682"/>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4" name="Rounded Rectangle 123">
              <a:extLst>
                <a:ext uri="{FF2B5EF4-FFF2-40B4-BE49-F238E27FC236}">
                  <a16:creationId xmlns:a16="http://schemas.microsoft.com/office/drawing/2014/main" id="{61D3D677-AD49-1E2C-F8AC-3A2A33979E7A}"/>
                </a:ext>
              </a:extLst>
            </p:cNvPr>
            <p:cNvSpPr/>
            <p:nvPr/>
          </p:nvSpPr>
          <p:spPr>
            <a:xfrm>
              <a:off x="10165910" y="4253208"/>
              <a:ext cx="791779" cy="415682"/>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5" name="Rounded Rectangle 124">
              <a:extLst>
                <a:ext uri="{FF2B5EF4-FFF2-40B4-BE49-F238E27FC236}">
                  <a16:creationId xmlns:a16="http://schemas.microsoft.com/office/drawing/2014/main" id="{1017CABE-88E2-C161-C825-3A39D347E0D4}"/>
                </a:ext>
              </a:extLst>
            </p:cNvPr>
            <p:cNvSpPr/>
            <p:nvPr/>
          </p:nvSpPr>
          <p:spPr>
            <a:xfrm>
              <a:off x="11427247" y="4245950"/>
              <a:ext cx="607871" cy="415682"/>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6" name="TextBox 125">
              <a:extLst>
                <a:ext uri="{FF2B5EF4-FFF2-40B4-BE49-F238E27FC236}">
                  <a16:creationId xmlns:a16="http://schemas.microsoft.com/office/drawing/2014/main" id="{560CEE7E-8EA6-FEFE-5D26-79DDCCD93EAB}"/>
                </a:ext>
              </a:extLst>
            </p:cNvPr>
            <p:cNvSpPr txBox="1"/>
            <p:nvPr/>
          </p:nvSpPr>
          <p:spPr>
            <a:xfrm>
              <a:off x="4921847" y="4239419"/>
              <a:ext cx="1174153" cy="461665"/>
            </a:xfrm>
            <a:prstGeom prst="rect">
              <a:avLst/>
            </a:prstGeom>
            <a:noFill/>
          </p:spPr>
          <p:txBody>
            <a:bodyPr wrap="square">
              <a:spAutoFit/>
            </a:bodyPr>
            <a:lstStyle/>
            <a:p>
              <a:pPr algn="ctr"/>
              <a:r>
                <a:rPr lang="en-US" sz="2400" i="0" dirty="0">
                  <a:effectLst/>
                  <a:latin typeface="Calibri" panose="020F0502020204030204" pitchFamily="34" charset="0"/>
                  <a:cs typeface="Calibri" panose="020F0502020204030204" pitchFamily="34" charset="0"/>
                </a:rPr>
                <a:t>9.11</a:t>
              </a:r>
              <a:endParaRPr lang="en-US" sz="2400" dirty="0">
                <a:latin typeface="Calibri" panose="020F0502020204030204" pitchFamily="34" charset="0"/>
                <a:cs typeface="Calibri" panose="020F0502020204030204" pitchFamily="34" charset="0"/>
              </a:endParaRPr>
            </a:p>
          </p:txBody>
        </p:sp>
        <p:sp>
          <p:nvSpPr>
            <p:cNvPr id="127" name="TextBox 126">
              <a:extLst>
                <a:ext uri="{FF2B5EF4-FFF2-40B4-BE49-F238E27FC236}">
                  <a16:creationId xmlns:a16="http://schemas.microsoft.com/office/drawing/2014/main" id="{3BEE66CF-8DED-E17A-0912-15E0ED410057}"/>
                </a:ext>
              </a:extLst>
            </p:cNvPr>
            <p:cNvSpPr txBox="1"/>
            <p:nvPr/>
          </p:nvSpPr>
          <p:spPr>
            <a:xfrm>
              <a:off x="6336359" y="4239419"/>
              <a:ext cx="634314" cy="461665"/>
            </a:xfrm>
            <a:prstGeom prst="rect">
              <a:avLst/>
            </a:prstGeom>
            <a:noFill/>
          </p:spPr>
          <p:txBody>
            <a:bodyPr wrap="square">
              <a:spAutoFit/>
            </a:bodyPr>
            <a:lstStyle/>
            <a:p>
              <a:pPr algn="ctr"/>
              <a:r>
                <a:rPr lang="en-US" sz="2400" b="0" i="0" dirty="0">
                  <a:effectLst/>
                  <a:latin typeface="Calibri" panose="020F0502020204030204" pitchFamily="34" charset="0"/>
                  <a:cs typeface="Calibri" panose="020F0502020204030204" pitchFamily="34" charset="0"/>
                </a:rPr>
                <a:t>is</a:t>
              </a:r>
              <a:endParaRPr lang="en-US" sz="2400" dirty="0">
                <a:latin typeface="Calibri" panose="020F0502020204030204" pitchFamily="34" charset="0"/>
                <a:cs typeface="Calibri" panose="020F0502020204030204" pitchFamily="34" charset="0"/>
              </a:endParaRPr>
            </a:p>
          </p:txBody>
        </p:sp>
        <p:sp>
          <p:nvSpPr>
            <p:cNvPr id="128" name="TextBox 127">
              <a:extLst>
                <a:ext uri="{FF2B5EF4-FFF2-40B4-BE49-F238E27FC236}">
                  <a16:creationId xmlns:a16="http://schemas.microsoft.com/office/drawing/2014/main" id="{F22E1D5D-FBB1-A762-916E-4C8A89663226}"/>
                </a:ext>
              </a:extLst>
            </p:cNvPr>
            <p:cNvSpPr txBox="1"/>
            <p:nvPr/>
          </p:nvSpPr>
          <p:spPr>
            <a:xfrm>
              <a:off x="7311753" y="4239419"/>
              <a:ext cx="1314453" cy="461665"/>
            </a:xfrm>
            <a:prstGeom prst="rect">
              <a:avLst/>
            </a:prstGeom>
            <a:noFill/>
          </p:spPr>
          <p:txBody>
            <a:bodyPr wrap="square">
              <a:spAutoFit/>
            </a:bodyPr>
            <a:lstStyle/>
            <a:p>
              <a:pPr algn="ctr"/>
              <a:r>
                <a:rPr lang="en-US" sz="2400" b="0" i="0" dirty="0">
                  <a:effectLst/>
                  <a:latin typeface="Calibri" panose="020F0502020204030204" pitchFamily="34" charset="0"/>
                  <a:cs typeface="Calibri" panose="020F0502020204030204" pitchFamily="34" charset="0"/>
                </a:rPr>
                <a:t>larger</a:t>
              </a:r>
              <a:endParaRPr lang="en-US" sz="2400" dirty="0">
                <a:latin typeface="Calibri" panose="020F0502020204030204" pitchFamily="34" charset="0"/>
                <a:cs typeface="Calibri" panose="020F0502020204030204" pitchFamily="34" charset="0"/>
              </a:endParaRPr>
            </a:p>
          </p:txBody>
        </p:sp>
        <p:sp>
          <p:nvSpPr>
            <p:cNvPr id="129" name="TextBox 128">
              <a:extLst>
                <a:ext uri="{FF2B5EF4-FFF2-40B4-BE49-F238E27FC236}">
                  <a16:creationId xmlns:a16="http://schemas.microsoft.com/office/drawing/2014/main" id="{7B3C5593-21A3-5DB5-2F21-D0D580ED8E8A}"/>
                </a:ext>
              </a:extLst>
            </p:cNvPr>
            <p:cNvSpPr txBox="1"/>
            <p:nvPr/>
          </p:nvSpPr>
          <p:spPr>
            <a:xfrm>
              <a:off x="8758307" y="4238889"/>
              <a:ext cx="1174153" cy="461665"/>
            </a:xfrm>
            <a:prstGeom prst="rect">
              <a:avLst/>
            </a:prstGeom>
            <a:noFill/>
          </p:spPr>
          <p:txBody>
            <a:bodyPr wrap="square">
              <a:spAutoFit/>
            </a:bodyPr>
            <a:lstStyle/>
            <a:p>
              <a:pPr algn="ctr"/>
              <a:r>
                <a:rPr lang="en-US" sz="2400" b="0" i="0" dirty="0">
                  <a:effectLst/>
                  <a:latin typeface="Calibri" panose="020F0502020204030204" pitchFamily="34" charset="0"/>
                  <a:cs typeface="Calibri" panose="020F0502020204030204" pitchFamily="34" charset="0"/>
                </a:rPr>
                <a:t>than</a:t>
              </a:r>
              <a:endParaRPr lang="en-US" sz="2400" dirty="0">
                <a:latin typeface="Calibri" panose="020F0502020204030204" pitchFamily="34" charset="0"/>
                <a:cs typeface="Calibri" panose="020F0502020204030204" pitchFamily="34" charset="0"/>
              </a:endParaRPr>
            </a:p>
          </p:txBody>
        </p:sp>
        <p:sp>
          <p:nvSpPr>
            <p:cNvPr id="130" name="TextBox 129">
              <a:extLst>
                <a:ext uri="{FF2B5EF4-FFF2-40B4-BE49-F238E27FC236}">
                  <a16:creationId xmlns:a16="http://schemas.microsoft.com/office/drawing/2014/main" id="{62735516-B604-DCE7-C7D0-ECAA3A2FADFA}"/>
                </a:ext>
              </a:extLst>
            </p:cNvPr>
            <p:cNvSpPr txBox="1"/>
            <p:nvPr/>
          </p:nvSpPr>
          <p:spPr>
            <a:xfrm>
              <a:off x="9981527" y="4238889"/>
              <a:ext cx="1174153" cy="461665"/>
            </a:xfrm>
            <a:prstGeom prst="rect">
              <a:avLst/>
            </a:prstGeom>
            <a:noFill/>
          </p:spPr>
          <p:txBody>
            <a:bodyPr wrap="square">
              <a:spAutoFit/>
            </a:bodyPr>
            <a:lstStyle/>
            <a:p>
              <a:pPr algn="ctr"/>
              <a:r>
                <a:rPr lang="en-US" sz="2400" i="0" dirty="0">
                  <a:effectLst/>
                  <a:latin typeface="Calibri" panose="020F0502020204030204" pitchFamily="34" charset="0"/>
                  <a:cs typeface="Calibri" panose="020F0502020204030204" pitchFamily="34" charset="0"/>
                </a:rPr>
                <a:t>9.8</a:t>
              </a:r>
              <a:endParaRPr lang="en-US" sz="2400" dirty="0">
                <a:latin typeface="Calibri" panose="020F0502020204030204" pitchFamily="34" charset="0"/>
                <a:cs typeface="Calibri" panose="020F0502020204030204" pitchFamily="34" charset="0"/>
              </a:endParaRPr>
            </a:p>
          </p:txBody>
        </p:sp>
        <p:sp>
          <p:nvSpPr>
            <p:cNvPr id="131" name="TextBox 130">
              <a:extLst>
                <a:ext uri="{FF2B5EF4-FFF2-40B4-BE49-F238E27FC236}">
                  <a16:creationId xmlns:a16="http://schemas.microsoft.com/office/drawing/2014/main" id="{E00C52B5-E5BD-9379-7780-212127CCF116}"/>
                </a:ext>
              </a:extLst>
            </p:cNvPr>
            <p:cNvSpPr txBox="1"/>
            <p:nvPr/>
          </p:nvSpPr>
          <p:spPr>
            <a:xfrm>
              <a:off x="11293537" y="4238889"/>
              <a:ext cx="607871" cy="461665"/>
            </a:xfrm>
            <a:prstGeom prst="rect">
              <a:avLst/>
            </a:prstGeom>
            <a:noFill/>
          </p:spPr>
          <p:txBody>
            <a:bodyPr wrap="square">
              <a:spAutoFit/>
            </a:bodyPr>
            <a:lstStyle/>
            <a:p>
              <a:pPr algn="ctr"/>
              <a:r>
                <a:rPr lang="en-US" sz="2400" b="1" i="0" dirty="0">
                  <a:effectLst/>
                  <a:latin typeface="Calibri" panose="020F0502020204030204" pitchFamily="34" charset="0"/>
                  <a:cs typeface="Calibri" panose="020F0502020204030204" pitchFamily="34" charset="0"/>
                </a:rPr>
                <a:t>.</a:t>
              </a:r>
              <a:endParaRPr lang="en-US" sz="2400" dirty="0">
                <a:latin typeface="Calibri" panose="020F0502020204030204" pitchFamily="34" charset="0"/>
                <a:cs typeface="Calibri" panose="020F0502020204030204" pitchFamily="34" charset="0"/>
              </a:endParaRPr>
            </a:p>
          </p:txBody>
        </p:sp>
        <p:cxnSp>
          <p:nvCxnSpPr>
            <p:cNvPr id="132" name="Straight Arrow Connector 131">
              <a:extLst>
                <a:ext uri="{FF2B5EF4-FFF2-40B4-BE49-F238E27FC236}">
                  <a16:creationId xmlns:a16="http://schemas.microsoft.com/office/drawing/2014/main" id="{C6329C46-49DB-7D61-182D-D8BAE65F61C4}"/>
                </a:ext>
              </a:extLst>
            </p:cNvPr>
            <p:cNvCxnSpPr>
              <a:cxnSpLocks/>
              <a:endCxn id="119" idx="1"/>
            </p:cNvCxnSpPr>
            <p:nvPr/>
          </p:nvCxnSpPr>
          <p:spPr>
            <a:xfrm>
              <a:off x="4547244" y="4453791"/>
              <a:ext cx="568720"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33" name="Straight Arrow Connector 132">
              <a:extLst>
                <a:ext uri="{FF2B5EF4-FFF2-40B4-BE49-F238E27FC236}">
                  <a16:creationId xmlns:a16="http://schemas.microsoft.com/office/drawing/2014/main" id="{5C88BA65-5DC1-3C3C-E4B6-FA34355FAB30}"/>
                </a:ext>
              </a:extLst>
            </p:cNvPr>
            <p:cNvCxnSpPr>
              <a:cxnSpLocks/>
              <a:stCxn id="119" idx="3"/>
              <a:endCxn id="120" idx="1"/>
            </p:cNvCxnSpPr>
            <p:nvPr/>
          </p:nvCxnSpPr>
          <p:spPr>
            <a:xfrm>
              <a:off x="5886133" y="4453791"/>
              <a:ext cx="603866"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34" name="Straight Arrow Connector 133">
              <a:extLst>
                <a:ext uri="{FF2B5EF4-FFF2-40B4-BE49-F238E27FC236}">
                  <a16:creationId xmlns:a16="http://schemas.microsoft.com/office/drawing/2014/main" id="{E52CD2B9-03A5-9DDF-370E-A8B234315715}"/>
                </a:ext>
              </a:extLst>
            </p:cNvPr>
            <p:cNvCxnSpPr>
              <a:cxnSpLocks/>
              <a:stCxn id="120" idx="3"/>
              <a:endCxn id="121" idx="1"/>
            </p:cNvCxnSpPr>
            <p:nvPr/>
          </p:nvCxnSpPr>
          <p:spPr>
            <a:xfrm>
              <a:off x="6893761" y="4453791"/>
              <a:ext cx="614930" cy="3749"/>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36" name="Straight Arrow Connector 135">
              <a:extLst>
                <a:ext uri="{FF2B5EF4-FFF2-40B4-BE49-F238E27FC236}">
                  <a16:creationId xmlns:a16="http://schemas.microsoft.com/office/drawing/2014/main" id="{40434708-E0BB-F3D5-10E3-A974D048628F}"/>
                </a:ext>
              </a:extLst>
            </p:cNvPr>
            <p:cNvCxnSpPr>
              <a:cxnSpLocks/>
              <a:stCxn id="121" idx="3"/>
              <a:endCxn id="123" idx="1"/>
            </p:cNvCxnSpPr>
            <p:nvPr/>
          </p:nvCxnSpPr>
          <p:spPr>
            <a:xfrm flipV="1">
              <a:off x="8393659" y="4453791"/>
              <a:ext cx="549032" cy="3749"/>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37" name="Straight Arrow Connector 136">
              <a:extLst>
                <a:ext uri="{FF2B5EF4-FFF2-40B4-BE49-F238E27FC236}">
                  <a16:creationId xmlns:a16="http://schemas.microsoft.com/office/drawing/2014/main" id="{D749B5E1-F59E-325B-5610-B421B368621E}"/>
                </a:ext>
              </a:extLst>
            </p:cNvPr>
            <p:cNvCxnSpPr>
              <a:cxnSpLocks/>
              <a:stCxn id="123" idx="3"/>
              <a:endCxn id="124" idx="1"/>
            </p:cNvCxnSpPr>
            <p:nvPr/>
          </p:nvCxnSpPr>
          <p:spPr>
            <a:xfrm>
              <a:off x="9722594" y="4453791"/>
              <a:ext cx="443316" cy="7258"/>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38" name="Straight Arrow Connector 137">
              <a:extLst>
                <a:ext uri="{FF2B5EF4-FFF2-40B4-BE49-F238E27FC236}">
                  <a16:creationId xmlns:a16="http://schemas.microsoft.com/office/drawing/2014/main" id="{CFB115B5-4BA6-EAED-018E-3F549F361753}"/>
                </a:ext>
              </a:extLst>
            </p:cNvPr>
            <p:cNvCxnSpPr>
              <a:cxnSpLocks/>
              <a:stCxn id="124" idx="3"/>
              <a:endCxn id="125" idx="1"/>
            </p:cNvCxnSpPr>
            <p:nvPr/>
          </p:nvCxnSpPr>
          <p:spPr>
            <a:xfrm flipV="1">
              <a:off x="10957689" y="4453791"/>
              <a:ext cx="469558" cy="7258"/>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nvGrpSpPr>
          <p:cNvPr id="17" name="Group 16">
            <a:extLst>
              <a:ext uri="{FF2B5EF4-FFF2-40B4-BE49-F238E27FC236}">
                <a16:creationId xmlns:a16="http://schemas.microsoft.com/office/drawing/2014/main" id="{D3358FF2-1A6E-D6B8-C550-7037671321EB}"/>
              </a:ext>
            </a:extLst>
          </p:cNvPr>
          <p:cNvGrpSpPr/>
          <p:nvPr/>
        </p:nvGrpSpPr>
        <p:grpSpPr>
          <a:xfrm>
            <a:off x="1595394" y="3523769"/>
            <a:ext cx="7882972" cy="3091953"/>
            <a:chOff x="1595394" y="3523769"/>
            <a:chExt cx="7882972" cy="3091953"/>
          </a:xfrm>
        </p:grpSpPr>
        <p:sp>
          <p:nvSpPr>
            <p:cNvPr id="3" name="Rectangle 2">
              <a:extLst>
                <a:ext uri="{FF2B5EF4-FFF2-40B4-BE49-F238E27FC236}">
                  <a16:creationId xmlns:a16="http://schemas.microsoft.com/office/drawing/2014/main" id="{827FC661-40CA-6845-8EDF-8C52CD4CDC6F}"/>
                </a:ext>
              </a:extLst>
            </p:cNvPr>
            <p:cNvSpPr/>
            <p:nvPr/>
          </p:nvSpPr>
          <p:spPr>
            <a:xfrm>
              <a:off x="3164912" y="4873986"/>
              <a:ext cx="378190" cy="800214"/>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40D0A852-1928-D76C-4DFD-473AED99E83D}"/>
                </a:ext>
              </a:extLst>
            </p:cNvPr>
            <p:cNvSpPr txBox="1"/>
            <p:nvPr/>
          </p:nvSpPr>
          <p:spPr>
            <a:xfrm>
              <a:off x="2762770" y="5120630"/>
              <a:ext cx="322524" cy="369332"/>
            </a:xfrm>
            <a:prstGeom prst="rect">
              <a:avLst/>
            </a:prstGeom>
            <a:noFill/>
          </p:spPr>
          <p:txBody>
            <a:bodyPr wrap="none" rtlCol="0">
              <a:spAutoFit/>
            </a:bodyPr>
            <a:lstStyle/>
            <a:p>
              <a:r>
                <a:rPr lang="en-US" b="1" dirty="0"/>
                <a:t>X</a:t>
              </a:r>
            </a:p>
          </p:txBody>
        </p:sp>
        <p:sp>
          <p:nvSpPr>
            <p:cNvPr id="7" name="Rectangle 6">
              <a:extLst>
                <a:ext uri="{FF2B5EF4-FFF2-40B4-BE49-F238E27FC236}">
                  <a16:creationId xmlns:a16="http://schemas.microsoft.com/office/drawing/2014/main" id="{8CD0865E-7A5D-84E3-BF0C-869B200FA6B0}"/>
                </a:ext>
              </a:extLst>
            </p:cNvPr>
            <p:cNvSpPr/>
            <p:nvPr/>
          </p:nvSpPr>
          <p:spPr>
            <a:xfrm>
              <a:off x="5771037" y="4873986"/>
              <a:ext cx="378191" cy="800214"/>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16968D9-D96A-DC9A-3F8F-13B7D542A0BF}"/>
                </a:ext>
              </a:extLst>
            </p:cNvPr>
            <p:cNvSpPr txBox="1"/>
            <p:nvPr/>
          </p:nvSpPr>
          <p:spPr>
            <a:xfrm>
              <a:off x="5368896" y="5120630"/>
              <a:ext cx="322524" cy="369332"/>
            </a:xfrm>
            <a:prstGeom prst="rect">
              <a:avLst/>
            </a:prstGeom>
            <a:noFill/>
          </p:spPr>
          <p:txBody>
            <a:bodyPr wrap="none" rtlCol="0">
              <a:spAutoFit/>
            </a:bodyPr>
            <a:lstStyle/>
            <a:p>
              <a:r>
                <a:rPr lang="en-US" b="1" dirty="0"/>
                <a:t>X</a:t>
              </a:r>
            </a:p>
          </p:txBody>
        </p:sp>
        <p:sp>
          <p:nvSpPr>
            <p:cNvPr id="9" name="Rectangle 8">
              <a:extLst>
                <a:ext uri="{FF2B5EF4-FFF2-40B4-BE49-F238E27FC236}">
                  <a16:creationId xmlns:a16="http://schemas.microsoft.com/office/drawing/2014/main" id="{E89B4268-3C06-74B2-85A9-BD91FB141F94}"/>
                </a:ext>
              </a:extLst>
            </p:cNvPr>
            <p:cNvSpPr/>
            <p:nvPr/>
          </p:nvSpPr>
          <p:spPr>
            <a:xfrm>
              <a:off x="8522013" y="4873986"/>
              <a:ext cx="378191" cy="800214"/>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972CB177-CE58-7A6A-9B03-642CCF9F60B1}"/>
                </a:ext>
              </a:extLst>
            </p:cNvPr>
            <p:cNvSpPr txBox="1"/>
            <p:nvPr/>
          </p:nvSpPr>
          <p:spPr>
            <a:xfrm>
              <a:off x="8119872" y="5120630"/>
              <a:ext cx="322524" cy="369332"/>
            </a:xfrm>
            <a:prstGeom prst="rect">
              <a:avLst/>
            </a:prstGeom>
            <a:noFill/>
          </p:spPr>
          <p:txBody>
            <a:bodyPr wrap="none" rtlCol="0">
              <a:spAutoFit/>
            </a:bodyPr>
            <a:lstStyle/>
            <a:p>
              <a:r>
                <a:rPr lang="en-US" b="1" dirty="0"/>
                <a:t>X</a:t>
              </a:r>
            </a:p>
          </p:txBody>
        </p:sp>
        <p:sp>
          <p:nvSpPr>
            <p:cNvPr id="13" name="Rectangle 12">
              <a:extLst>
                <a:ext uri="{FF2B5EF4-FFF2-40B4-BE49-F238E27FC236}">
                  <a16:creationId xmlns:a16="http://schemas.microsoft.com/office/drawing/2014/main" id="{855B7835-75DF-F026-5CB2-650D6C590750}"/>
                </a:ext>
              </a:extLst>
            </p:cNvPr>
            <p:cNvSpPr/>
            <p:nvPr/>
          </p:nvSpPr>
          <p:spPr>
            <a:xfrm>
              <a:off x="4627804" y="5241130"/>
              <a:ext cx="701284" cy="116566"/>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1E2BDDD-31EA-3F08-041C-FFBB98672A32}"/>
                </a:ext>
              </a:extLst>
            </p:cNvPr>
            <p:cNvSpPr/>
            <p:nvPr/>
          </p:nvSpPr>
          <p:spPr>
            <a:xfrm>
              <a:off x="2013468" y="5250675"/>
              <a:ext cx="701284" cy="116566"/>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13F4F70-DA11-A3F7-06C6-0D476D55893B}"/>
                </a:ext>
              </a:extLst>
            </p:cNvPr>
            <p:cNvSpPr/>
            <p:nvPr/>
          </p:nvSpPr>
          <p:spPr>
            <a:xfrm>
              <a:off x="7370570" y="5250675"/>
              <a:ext cx="701284" cy="116566"/>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10DD87F6-997F-7F90-BE85-A1ED66514F57}"/>
                </a:ext>
              </a:extLst>
            </p:cNvPr>
            <p:cNvSpPr txBox="1"/>
            <p:nvPr/>
          </p:nvSpPr>
          <p:spPr>
            <a:xfrm>
              <a:off x="1595394" y="4238964"/>
              <a:ext cx="2476714" cy="461665"/>
            </a:xfrm>
            <a:prstGeom prst="rect">
              <a:avLst/>
            </a:prstGeom>
            <a:noFill/>
          </p:spPr>
          <p:txBody>
            <a:bodyPr wrap="square" rtlCol="0">
              <a:spAutoFit/>
            </a:bodyPr>
            <a:lstStyle/>
            <a:p>
              <a:pPr algn="ctr"/>
              <a:r>
                <a:rPr lang="en-US" sz="2400" dirty="0">
                  <a:latin typeface="Calibri" panose="020F0502020204030204" pitchFamily="34" charset="0"/>
                  <a:cs typeface="Calibri" panose="020F0502020204030204" pitchFamily="34" charset="0"/>
                </a:rPr>
                <a:t>Fully Connection</a:t>
              </a:r>
            </a:p>
          </p:txBody>
        </p:sp>
        <p:sp>
          <p:nvSpPr>
            <p:cNvPr id="24" name="TextBox 23">
              <a:extLst>
                <a:ext uri="{FF2B5EF4-FFF2-40B4-BE49-F238E27FC236}">
                  <a16:creationId xmlns:a16="http://schemas.microsoft.com/office/drawing/2014/main" id="{40FD9AE8-BC5E-47F9-B6F1-46714BFE3250}"/>
                </a:ext>
              </a:extLst>
            </p:cNvPr>
            <p:cNvSpPr txBox="1"/>
            <p:nvPr/>
          </p:nvSpPr>
          <p:spPr>
            <a:xfrm>
              <a:off x="7001652" y="4238964"/>
              <a:ext cx="2476714" cy="461665"/>
            </a:xfrm>
            <a:prstGeom prst="rect">
              <a:avLst/>
            </a:prstGeom>
            <a:noFill/>
          </p:spPr>
          <p:txBody>
            <a:bodyPr wrap="square" rtlCol="0">
              <a:spAutoFit/>
            </a:bodyPr>
            <a:lstStyle/>
            <a:p>
              <a:pPr algn="ctr"/>
              <a:r>
                <a:rPr lang="en-US" sz="2400" dirty="0">
                  <a:latin typeface="Calibri" panose="020F0502020204030204" pitchFamily="34" charset="0"/>
                  <a:cs typeface="Calibri" panose="020F0502020204030204" pitchFamily="34" charset="0"/>
                </a:rPr>
                <a:t>Fully Connection</a:t>
              </a:r>
            </a:p>
          </p:txBody>
        </p:sp>
        <p:sp>
          <p:nvSpPr>
            <p:cNvPr id="25" name="TextBox 24">
              <a:extLst>
                <a:ext uri="{FF2B5EF4-FFF2-40B4-BE49-F238E27FC236}">
                  <a16:creationId xmlns:a16="http://schemas.microsoft.com/office/drawing/2014/main" id="{9D442A19-6D51-DE03-4324-D00DBCE00E2C}"/>
                </a:ext>
              </a:extLst>
            </p:cNvPr>
            <p:cNvSpPr txBox="1"/>
            <p:nvPr/>
          </p:nvSpPr>
          <p:spPr>
            <a:xfrm>
              <a:off x="4012573" y="4245377"/>
              <a:ext cx="2929544" cy="461665"/>
            </a:xfrm>
            <a:prstGeom prst="rect">
              <a:avLst/>
            </a:prstGeom>
            <a:noFill/>
          </p:spPr>
          <p:txBody>
            <a:bodyPr wrap="square" rtlCol="0">
              <a:spAutoFit/>
            </a:bodyPr>
            <a:lstStyle/>
            <a:p>
              <a:pPr algn="ctr"/>
              <a:r>
                <a:rPr lang="en-US" sz="2400" dirty="0">
                  <a:latin typeface="Calibri" panose="020F0502020204030204" pitchFamily="34" charset="0"/>
                  <a:cs typeface="Calibri" panose="020F0502020204030204" pitchFamily="34" charset="0"/>
                </a:rPr>
                <a:t>Self-Attention</a:t>
              </a:r>
            </a:p>
          </p:txBody>
        </p:sp>
        <p:cxnSp>
          <p:nvCxnSpPr>
            <p:cNvPr id="28" name="Straight Arrow Connector 27">
              <a:extLst>
                <a:ext uri="{FF2B5EF4-FFF2-40B4-BE49-F238E27FC236}">
                  <a16:creationId xmlns:a16="http://schemas.microsoft.com/office/drawing/2014/main" id="{C9DD4B8C-3BB4-4E69-F4FD-6E76D7AAB936}"/>
                </a:ext>
              </a:extLst>
            </p:cNvPr>
            <p:cNvCxnSpPr>
              <a:cxnSpLocks/>
            </p:cNvCxnSpPr>
            <p:nvPr/>
          </p:nvCxnSpPr>
          <p:spPr>
            <a:xfrm flipH="1">
              <a:off x="2191869" y="3523967"/>
              <a:ext cx="2285251" cy="63026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0" name="Straight Arrow Connector 29">
              <a:extLst>
                <a:ext uri="{FF2B5EF4-FFF2-40B4-BE49-F238E27FC236}">
                  <a16:creationId xmlns:a16="http://schemas.microsoft.com/office/drawing/2014/main" id="{BDF9CF2B-8BDE-6DA7-660D-859CB103DB0E}"/>
                </a:ext>
              </a:extLst>
            </p:cNvPr>
            <p:cNvCxnSpPr>
              <a:cxnSpLocks/>
            </p:cNvCxnSpPr>
            <p:nvPr/>
          </p:nvCxnSpPr>
          <p:spPr>
            <a:xfrm>
              <a:off x="6363644" y="3523769"/>
              <a:ext cx="2536560" cy="63045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07" name="Straight Arrow Connector 106">
              <a:extLst>
                <a:ext uri="{FF2B5EF4-FFF2-40B4-BE49-F238E27FC236}">
                  <a16:creationId xmlns:a16="http://schemas.microsoft.com/office/drawing/2014/main" id="{4706E992-065D-2E0B-D35B-244BF6FF9CFF}"/>
                </a:ext>
              </a:extLst>
            </p:cNvPr>
            <p:cNvCxnSpPr>
              <a:cxnSpLocks/>
            </p:cNvCxnSpPr>
            <p:nvPr/>
          </p:nvCxnSpPr>
          <p:spPr>
            <a:xfrm>
              <a:off x="3817499" y="5299413"/>
              <a:ext cx="509218" cy="0"/>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cxnSp>
          <p:nvCxnSpPr>
            <p:cNvPr id="109" name="Straight Arrow Connector 108">
              <a:extLst>
                <a:ext uri="{FF2B5EF4-FFF2-40B4-BE49-F238E27FC236}">
                  <a16:creationId xmlns:a16="http://schemas.microsoft.com/office/drawing/2014/main" id="{2E73308B-8318-1116-D75F-3711933353E6}"/>
                </a:ext>
              </a:extLst>
            </p:cNvPr>
            <p:cNvCxnSpPr>
              <a:cxnSpLocks/>
            </p:cNvCxnSpPr>
            <p:nvPr/>
          </p:nvCxnSpPr>
          <p:spPr>
            <a:xfrm>
              <a:off x="6452096" y="5308958"/>
              <a:ext cx="534662" cy="0"/>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sp>
          <p:nvSpPr>
            <p:cNvPr id="10" name="TextBox 9">
              <a:extLst>
                <a:ext uri="{FF2B5EF4-FFF2-40B4-BE49-F238E27FC236}">
                  <a16:creationId xmlns:a16="http://schemas.microsoft.com/office/drawing/2014/main" id="{C002A983-F6CE-6B9E-444E-07E9555BC88A}"/>
                </a:ext>
              </a:extLst>
            </p:cNvPr>
            <p:cNvSpPr txBox="1"/>
            <p:nvPr/>
          </p:nvSpPr>
          <p:spPr>
            <a:xfrm>
              <a:off x="2752764" y="5745146"/>
              <a:ext cx="1202485" cy="830997"/>
            </a:xfrm>
            <a:prstGeom prst="rect">
              <a:avLst/>
            </a:prstGeom>
            <a:noFill/>
          </p:spPr>
          <p:txBody>
            <a:bodyPr wrap="square" rtlCol="0">
              <a:spAutoFit/>
            </a:bodyPr>
            <a:lstStyle/>
            <a:p>
              <a:pPr algn="ctr"/>
              <a:r>
                <a:rPr lang="en-US" sz="2400" dirty="0">
                  <a:latin typeface="Calibri" panose="020F0502020204030204" pitchFamily="34" charset="0"/>
                  <a:cs typeface="Calibri" panose="020F0502020204030204" pitchFamily="34" charset="0"/>
                </a:rPr>
                <a:t>Model Weights</a:t>
              </a:r>
            </a:p>
          </p:txBody>
        </p:sp>
        <p:sp>
          <p:nvSpPr>
            <p:cNvPr id="12" name="TextBox 11">
              <a:extLst>
                <a:ext uri="{FF2B5EF4-FFF2-40B4-BE49-F238E27FC236}">
                  <a16:creationId xmlns:a16="http://schemas.microsoft.com/office/drawing/2014/main" id="{4D2D44F3-CD6C-4B11-E558-98E4DF08164C}"/>
                </a:ext>
              </a:extLst>
            </p:cNvPr>
            <p:cNvSpPr txBox="1"/>
            <p:nvPr/>
          </p:nvSpPr>
          <p:spPr>
            <a:xfrm>
              <a:off x="8109865" y="5745146"/>
              <a:ext cx="1202485" cy="830997"/>
            </a:xfrm>
            <a:prstGeom prst="rect">
              <a:avLst/>
            </a:prstGeom>
            <a:noFill/>
          </p:spPr>
          <p:txBody>
            <a:bodyPr wrap="square" rtlCol="0">
              <a:spAutoFit/>
            </a:bodyPr>
            <a:lstStyle/>
            <a:p>
              <a:pPr algn="ctr"/>
              <a:r>
                <a:rPr lang="en-US" sz="2400" dirty="0">
                  <a:latin typeface="Calibri" panose="020F0502020204030204" pitchFamily="34" charset="0"/>
                  <a:cs typeface="Calibri" panose="020F0502020204030204" pitchFamily="34" charset="0"/>
                </a:rPr>
                <a:t>Model Weights</a:t>
              </a:r>
            </a:p>
          </p:txBody>
        </p:sp>
        <p:sp>
          <p:nvSpPr>
            <p:cNvPr id="14" name="TextBox 13">
              <a:extLst>
                <a:ext uri="{FF2B5EF4-FFF2-40B4-BE49-F238E27FC236}">
                  <a16:creationId xmlns:a16="http://schemas.microsoft.com/office/drawing/2014/main" id="{EA4B42DA-CEB0-DCAD-5C79-BAB97D7E7CC2}"/>
                </a:ext>
              </a:extLst>
            </p:cNvPr>
            <p:cNvSpPr txBox="1"/>
            <p:nvPr/>
          </p:nvSpPr>
          <p:spPr>
            <a:xfrm>
              <a:off x="5368896" y="5784725"/>
              <a:ext cx="1202485" cy="830997"/>
            </a:xfrm>
            <a:prstGeom prst="rect">
              <a:avLst/>
            </a:prstGeom>
            <a:noFill/>
          </p:spPr>
          <p:txBody>
            <a:bodyPr wrap="square" rtlCol="0">
              <a:spAutoFit/>
            </a:bodyPr>
            <a:lstStyle/>
            <a:p>
              <a:pPr algn="ctr"/>
              <a:r>
                <a:rPr lang="en-US" sz="2400" dirty="0">
                  <a:latin typeface="Calibri" panose="020F0502020204030204" pitchFamily="34" charset="0"/>
                  <a:cs typeface="Calibri" panose="020F0502020204030204" pitchFamily="34" charset="0"/>
                </a:rPr>
                <a:t>KV Cache</a:t>
              </a:r>
            </a:p>
          </p:txBody>
        </p:sp>
      </p:grpSp>
    </p:spTree>
    <p:custDataLst>
      <p:tags r:id="rId1"/>
    </p:custDataLst>
    <p:extLst>
      <p:ext uri="{BB962C8B-B14F-4D97-AF65-F5344CB8AC3E}">
        <p14:creationId xmlns:p14="http://schemas.microsoft.com/office/powerpoint/2010/main" val="2576004895"/>
      </p:ext>
    </p:extLst>
  </p:cSld>
  <p:clrMapOvr>
    <a:masterClrMapping/>
  </p:clrMapOvr>
  <mc:AlternateContent xmlns:mc="http://schemas.openxmlformats.org/markup-compatibility/2006" xmlns:p14="http://schemas.microsoft.com/office/powerpoint/2010/main">
    <mc:Choice Requires="p14">
      <p:transition spd="slow" p14:dur="2000" advTm="26580"/>
    </mc:Choice>
    <mc:Fallback xmlns="">
      <p:transition spd="slow" advTm="265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wipe(up)">
                                      <p:cBhvr>
                                        <p:cTn id="7" dur="750"/>
                                        <p:tgtEl>
                                          <p:spTgt spid="10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up)">
                                      <p:cBhvr>
                                        <p:cTn id="12"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Chart 18">
            <a:extLst>
              <a:ext uri="{FF2B5EF4-FFF2-40B4-BE49-F238E27FC236}">
                <a16:creationId xmlns:a16="http://schemas.microsoft.com/office/drawing/2014/main" id="{B898C039-20AB-63F3-53A4-1CE10798B76A}"/>
              </a:ext>
            </a:extLst>
          </p:cNvPr>
          <p:cNvGraphicFramePr>
            <a:graphicFrameLocks/>
          </p:cNvGraphicFramePr>
          <p:nvPr>
            <p:extLst>
              <p:ext uri="{D42A27DB-BD31-4B8C-83A1-F6EECF244321}">
                <p14:modId xmlns:p14="http://schemas.microsoft.com/office/powerpoint/2010/main" val="3234372070"/>
              </p:ext>
            </p:extLst>
          </p:nvPr>
        </p:nvGraphicFramePr>
        <p:xfrm>
          <a:off x="1272209" y="1179450"/>
          <a:ext cx="8613913" cy="5436271"/>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a:extLst>
              <a:ext uri="{FF2B5EF4-FFF2-40B4-BE49-F238E27FC236}">
                <a16:creationId xmlns:a16="http://schemas.microsoft.com/office/drawing/2014/main" id="{14C713C4-2DB9-59E7-773E-659B293EF2BF}"/>
              </a:ext>
            </a:extLst>
          </p:cNvPr>
          <p:cNvSpPr>
            <a:spLocks noGrp="1"/>
          </p:cNvSpPr>
          <p:nvPr>
            <p:ph type="ctrTitle"/>
          </p:nvPr>
        </p:nvSpPr>
        <p:spPr/>
        <p:txBody>
          <a:bodyPr/>
          <a:lstStyle/>
          <a:p>
            <a:r>
              <a:rPr lang="en-US" dirty="0"/>
              <a:t>Llama 70B Inference Memory Requirement</a:t>
            </a:r>
          </a:p>
        </p:txBody>
      </p:sp>
      <p:sp>
        <p:nvSpPr>
          <p:cNvPr id="4" name="Slide Number Placeholder 3">
            <a:extLst>
              <a:ext uri="{FF2B5EF4-FFF2-40B4-BE49-F238E27FC236}">
                <a16:creationId xmlns:a16="http://schemas.microsoft.com/office/drawing/2014/main" id="{027DFC45-DC25-4ADF-B884-0BE0D767E666}"/>
              </a:ext>
            </a:extLst>
          </p:cNvPr>
          <p:cNvSpPr>
            <a:spLocks noGrp="1"/>
          </p:cNvSpPr>
          <p:nvPr>
            <p:ph type="sldNum" sz="quarter" idx="12"/>
          </p:nvPr>
        </p:nvSpPr>
        <p:spPr/>
        <p:txBody>
          <a:bodyPr/>
          <a:lstStyle/>
          <a:p>
            <a:fld id="{3952D4CC-587A-3641-AB30-393082F8BA24}" type="slidenum">
              <a:rPr lang="en-US" smtClean="0"/>
              <a:pPr/>
              <a:t>7</a:t>
            </a:fld>
            <a:endParaRPr lang="en-US"/>
          </a:p>
        </p:txBody>
      </p:sp>
      <p:grpSp>
        <p:nvGrpSpPr>
          <p:cNvPr id="26" name="Group 25">
            <a:extLst>
              <a:ext uri="{FF2B5EF4-FFF2-40B4-BE49-F238E27FC236}">
                <a16:creationId xmlns:a16="http://schemas.microsoft.com/office/drawing/2014/main" id="{DEA576B8-DB92-C248-C35F-22FA141D4943}"/>
              </a:ext>
            </a:extLst>
          </p:cNvPr>
          <p:cNvGrpSpPr/>
          <p:nvPr/>
        </p:nvGrpSpPr>
        <p:grpSpPr>
          <a:xfrm>
            <a:off x="2830889" y="2776097"/>
            <a:ext cx="6909458" cy="1279302"/>
            <a:chOff x="3766719" y="1972377"/>
            <a:chExt cx="6583230" cy="1279302"/>
          </a:xfrm>
        </p:grpSpPr>
        <p:sp>
          <p:nvSpPr>
            <p:cNvPr id="27" name="TextBox 9">
              <a:extLst>
                <a:ext uri="{FF2B5EF4-FFF2-40B4-BE49-F238E27FC236}">
                  <a16:creationId xmlns:a16="http://schemas.microsoft.com/office/drawing/2014/main" id="{61E75670-D46C-0365-0029-B2F0412B1F87}"/>
                </a:ext>
              </a:extLst>
            </p:cNvPr>
            <p:cNvSpPr txBox="1"/>
            <p:nvPr/>
          </p:nvSpPr>
          <p:spPr>
            <a:xfrm>
              <a:off x="6357861" y="1982316"/>
              <a:ext cx="1476048" cy="74259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800" dirty="0">
                  <a:latin typeface="Times New Roman" panose="02020603050405020304" pitchFamily="18" charset="0"/>
                  <a:cs typeface="Times New Roman" panose="02020603050405020304" pitchFamily="18" charset="0"/>
                </a:rPr>
                <a:t>320GB Memory </a:t>
              </a:r>
            </a:p>
          </p:txBody>
        </p:sp>
        <p:cxnSp>
          <p:nvCxnSpPr>
            <p:cNvPr id="28" name="Straight Connector 27">
              <a:extLst>
                <a:ext uri="{FF2B5EF4-FFF2-40B4-BE49-F238E27FC236}">
                  <a16:creationId xmlns:a16="http://schemas.microsoft.com/office/drawing/2014/main" id="{B816E2EE-73BC-63BE-9916-6FA289BD9AD7}"/>
                </a:ext>
              </a:extLst>
            </p:cNvPr>
            <p:cNvCxnSpPr>
              <a:cxnSpLocks/>
            </p:cNvCxnSpPr>
            <p:nvPr/>
          </p:nvCxnSpPr>
          <p:spPr>
            <a:xfrm>
              <a:off x="3766719" y="3248022"/>
              <a:ext cx="6583230" cy="3657"/>
            </a:xfrm>
            <a:prstGeom prst="line">
              <a:avLst/>
            </a:prstGeom>
            <a:ln w="38100"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9" name="TextBox 28">
              <a:extLst>
                <a:ext uri="{FF2B5EF4-FFF2-40B4-BE49-F238E27FC236}">
                  <a16:creationId xmlns:a16="http://schemas.microsoft.com/office/drawing/2014/main" id="{DC4F8EBF-D179-8AF1-ECC2-A0AC807F88BF}"/>
                </a:ext>
              </a:extLst>
            </p:cNvPr>
            <p:cNvSpPr txBox="1"/>
            <p:nvPr/>
          </p:nvSpPr>
          <p:spPr>
            <a:xfrm>
              <a:off x="4502879" y="1972377"/>
              <a:ext cx="1404839" cy="74259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800" dirty="0">
                  <a:latin typeface="Times New Roman" panose="02020603050405020304" pitchFamily="18" charset="0"/>
                  <a:cs typeface="Times New Roman" panose="02020603050405020304" pitchFamily="18" charset="0"/>
                </a:rPr>
                <a:t>4x A100 80GB</a:t>
              </a:r>
            </a:p>
          </p:txBody>
        </p:sp>
        <p:cxnSp>
          <p:nvCxnSpPr>
            <p:cNvPr id="30" name="Straight Arrow Connector 29">
              <a:extLst>
                <a:ext uri="{FF2B5EF4-FFF2-40B4-BE49-F238E27FC236}">
                  <a16:creationId xmlns:a16="http://schemas.microsoft.com/office/drawing/2014/main" id="{6376EFA8-C33B-9F72-EC20-50C8D3454E07}"/>
                </a:ext>
              </a:extLst>
            </p:cNvPr>
            <p:cNvCxnSpPr>
              <a:cxnSpLocks/>
              <a:endCxn id="29" idx="2"/>
            </p:cNvCxnSpPr>
            <p:nvPr/>
          </p:nvCxnSpPr>
          <p:spPr>
            <a:xfrm flipV="1">
              <a:off x="5205297" y="2714967"/>
              <a:ext cx="1" cy="523116"/>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501F5088-D7AE-2CBA-13BD-97461444C19F}"/>
                </a:ext>
              </a:extLst>
            </p:cNvPr>
            <p:cNvCxnSpPr>
              <a:cxnSpLocks/>
              <a:endCxn id="27" idx="2"/>
            </p:cNvCxnSpPr>
            <p:nvPr/>
          </p:nvCxnSpPr>
          <p:spPr>
            <a:xfrm flipV="1">
              <a:off x="7095883" y="2724906"/>
              <a:ext cx="0" cy="523116"/>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cxnSp>
        <p:nvCxnSpPr>
          <p:cNvPr id="13" name="Straight Arrow Connector 12">
            <a:extLst>
              <a:ext uri="{FF2B5EF4-FFF2-40B4-BE49-F238E27FC236}">
                <a16:creationId xmlns:a16="http://schemas.microsoft.com/office/drawing/2014/main" id="{0E53FC82-8497-D603-CFA1-887973ABBF26}"/>
              </a:ext>
            </a:extLst>
          </p:cNvPr>
          <p:cNvCxnSpPr>
            <a:cxnSpLocks/>
            <a:endCxn id="18" idx="1"/>
          </p:cNvCxnSpPr>
          <p:nvPr/>
        </p:nvCxnSpPr>
        <p:spPr>
          <a:xfrm flipV="1">
            <a:off x="9389623" y="4651676"/>
            <a:ext cx="770377" cy="471867"/>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90FCAB51-AA10-C494-1D1B-CCDF58680E7F}"/>
              </a:ext>
            </a:extLst>
          </p:cNvPr>
          <p:cNvSpPr txBox="1"/>
          <p:nvPr/>
        </p:nvSpPr>
        <p:spPr>
          <a:xfrm>
            <a:off x="10160000" y="4390066"/>
            <a:ext cx="1476045" cy="523220"/>
          </a:xfrm>
          <a:prstGeom prst="rect">
            <a:avLst/>
          </a:prstGeom>
          <a:noFill/>
        </p:spPr>
        <p:txBody>
          <a:bodyPr wrap="square">
            <a:spAutoFit/>
          </a:bodyPr>
          <a:lstStyle/>
          <a:p>
            <a:r>
              <a:rPr lang="en-US" sz="2800" dirty="0">
                <a:latin typeface="Times New Roman" panose="02020603050405020304" pitchFamily="18" charset="0"/>
                <a:cs typeface="Times New Roman" panose="02020603050405020304" pitchFamily="18" charset="0"/>
              </a:rPr>
              <a:t>140 GB</a:t>
            </a:r>
            <a:endParaRPr lang="en-US" sz="2800" dirty="0"/>
          </a:p>
        </p:txBody>
      </p:sp>
    </p:spTree>
    <p:custDataLst>
      <p:tags r:id="rId1"/>
    </p:custDataLst>
    <p:extLst>
      <p:ext uri="{BB962C8B-B14F-4D97-AF65-F5344CB8AC3E}">
        <p14:creationId xmlns:p14="http://schemas.microsoft.com/office/powerpoint/2010/main" val="1590829418"/>
      </p:ext>
    </p:extLst>
  </p:cSld>
  <p:clrMapOvr>
    <a:masterClrMapping/>
  </p:clrMapOvr>
  <mc:AlternateContent xmlns:mc="http://schemas.openxmlformats.org/markup-compatibility/2006" xmlns:p14="http://schemas.microsoft.com/office/powerpoint/2010/main">
    <mc:Choice Requires="p14">
      <p:transition spd="slow" p14:dur="2000" advTm="35372"/>
    </mc:Choice>
    <mc:Fallback xmlns="">
      <p:transition spd="slow" advTm="3537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34E6A-9198-3306-37D3-BCC696530B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51A8F7-80F9-C512-56E0-302DBE7FD11A}"/>
              </a:ext>
            </a:extLst>
          </p:cNvPr>
          <p:cNvSpPr>
            <a:spLocks noGrp="1"/>
          </p:cNvSpPr>
          <p:nvPr>
            <p:ph type="ctrTitle"/>
          </p:nvPr>
        </p:nvSpPr>
        <p:spPr/>
        <p:txBody>
          <a:bodyPr/>
          <a:lstStyle/>
          <a:p>
            <a:r>
              <a:rPr lang="en-US" dirty="0"/>
              <a:t>GPU Memory Capacity Limits LLM Inference Batch Size</a:t>
            </a:r>
          </a:p>
        </p:txBody>
      </p:sp>
      <p:sp>
        <p:nvSpPr>
          <p:cNvPr id="4" name="Slide Number Placeholder 3">
            <a:extLst>
              <a:ext uri="{FF2B5EF4-FFF2-40B4-BE49-F238E27FC236}">
                <a16:creationId xmlns:a16="http://schemas.microsoft.com/office/drawing/2014/main" id="{75AF4BCD-7976-B02A-9D2B-B4ED12DD4971}"/>
              </a:ext>
            </a:extLst>
          </p:cNvPr>
          <p:cNvSpPr>
            <a:spLocks noGrp="1"/>
          </p:cNvSpPr>
          <p:nvPr>
            <p:ph type="sldNum" sz="quarter" idx="12"/>
          </p:nvPr>
        </p:nvSpPr>
        <p:spPr/>
        <p:txBody>
          <a:bodyPr/>
          <a:lstStyle/>
          <a:p>
            <a:fld id="{3952D4CC-587A-3641-AB30-393082F8BA24}" type="slidenum">
              <a:rPr lang="en-US" smtClean="0"/>
              <a:pPr/>
              <a:t>8</a:t>
            </a:fld>
            <a:endParaRPr lang="en-US"/>
          </a:p>
        </p:txBody>
      </p:sp>
      <p:graphicFrame>
        <p:nvGraphicFramePr>
          <p:cNvPr id="21" name="Chart 20">
            <a:extLst>
              <a:ext uri="{FF2B5EF4-FFF2-40B4-BE49-F238E27FC236}">
                <a16:creationId xmlns:a16="http://schemas.microsoft.com/office/drawing/2014/main" id="{9F96A70B-F0A2-FD4F-9B70-A75DF0FE8112}"/>
              </a:ext>
            </a:extLst>
          </p:cNvPr>
          <p:cNvGraphicFramePr>
            <a:graphicFrameLocks/>
          </p:cNvGraphicFramePr>
          <p:nvPr>
            <p:extLst>
              <p:ext uri="{D42A27DB-BD31-4B8C-83A1-F6EECF244321}">
                <p14:modId xmlns:p14="http://schemas.microsoft.com/office/powerpoint/2010/main" val="2094862708"/>
              </p:ext>
            </p:extLst>
          </p:nvPr>
        </p:nvGraphicFramePr>
        <p:xfrm>
          <a:off x="1736854" y="1018072"/>
          <a:ext cx="8732622" cy="5520840"/>
        </p:xfrm>
        <a:graphic>
          <a:graphicData uri="http://schemas.openxmlformats.org/drawingml/2006/chart">
            <c:chart xmlns:c="http://schemas.openxmlformats.org/drawingml/2006/chart" xmlns:r="http://schemas.openxmlformats.org/officeDocument/2006/relationships" r:id="rId4"/>
          </a:graphicData>
        </a:graphic>
      </p:graphicFrame>
      <p:cxnSp>
        <p:nvCxnSpPr>
          <p:cNvPr id="27" name="Straight Connector 26">
            <a:extLst>
              <a:ext uri="{FF2B5EF4-FFF2-40B4-BE49-F238E27FC236}">
                <a16:creationId xmlns:a16="http://schemas.microsoft.com/office/drawing/2014/main" id="{B9D5DC91-BB10-3A4C-E3C7-0FD9A3517319}"/>
              </a:ext>
            </a:extLst>
          </p:cNvPr>
          <p:cNvCxnSpPr>
            <a:cxnSpLocks/>
          </p:cNvCxnSpPr>
          <p:nvPr/>
        </p:nvCxnSpPr>
        <p:spPr>
          <a:xfrm flipV="1">
            <a:off x="7161093" y="1814286"/>
            <a:ext cx="0" cy="2802007"/>
          </a:xfrm>
          <a:prstGeom prst="line">
            <a:avLst/>
          </a:prstGeom>
          <a:ln w="12700"/>
        </p:spPr>
        <p:style>
          <a:lnRef idx="2">
            <a:schemeClr val="dk1"/>
          </a:lnRef>
          <a:fillRef idx="0">
            <a:schemeClr val="dk1"/>
          </a:fillRef>
          <a:effectRef idx="1">
            <a:schemeClr val="dk1"/>
          </a:effectRef>
          <a:fontRef idx="minor">
            <a:schemeClr val="tx1"/>
          </a:fontRef>
        </p:style>
      </p:cxnSp>
      <p:grpSp>
        <p:nvGrpSpPr>
          <p:cNvPr id="28" name="Group 27">
            <a:extLst>
              <a:ext uri="{FF2B5EF4-FFF2-40B4-BE49-F238E27FC236}">
                <a16:creationId xmlns:a16="http://schemas.microsoft.com/office/drawing/2014/main" id="{C18F9595-3896-7DA1-0659-CD957192AB43}"/>
              </a:ext>
            </a:extLst>
          </p:cNvPr>
          <p:cNvGrpSpPr/>
          <p:nvPr/>
        </p:nvGrpSpPr>
        <p:grpSpPr>
          <a:xfrm>
            <a:off x="3464121" y="2536496"/>
            <a:ext cx="6867013" cy="1781574"/>
            <a:chOff x="3766719" y="1479148"/>
            <a:chExt cx="6583230" cy="1781574"/>
          </a:xfrm>
        </p:grpSpPr>
        <p:sp>
          <p:nvSpPr>
            <p:cNvPr id="29" name="TextBox 9">
              <a:extLst>
                <a:ext uri="{FF2B5EF4-FFF2-40B4-BE49-F238E27FC236}">
                  <a16:creationId xmlns:a16="http://schemas.microsoft.com/office/drawing/2014/main" id="{D8945C4D-A66D-F29E-A466-B7229A435132}"/>
                </a:ext>
              </a:extLst>
            </p:cNvPr>
            <p:cNvSpPr txBox="1"/>
            <p:nvPr/>
          </p:nvSpPr>
          <p:spPr>
            <a:xfrm>
              <a:off x="5452776" y="1479148"/>
              <a:ext cx="1875179" cy="74259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800" dirty="0">
                  <a:latin typeface="Times New Roman" panose="02020603050405020304" pitchFamily="18" charset="0"/>
                  <a:cs typeface="Times New Roman" panose="02020603050405020304" pitchFamily="18" charset="0"/>
                </a:rPr>
                <a:t>320GB Memory </a:t>
              </a:r>
            </a:p>
          </p:txBody>
        </p:sp>
        <p:cxnSp>
          <p:nvCxnSpPr>
            <p:cNvPr id="30" name="Straight Connector 29">
              <a:extLst>
                <a:ext uri="{FF2B5EF4-FFF2-40B4-BE49-F238E27FC236}">
                  <a16:creationId xmlns:a16="http://schemas.microsoft.com/office/drawing/2014/main" id="{AE3E90D7-0DC0-5470-775B-6B4C028B242D}"/>
                </a:ext>
              </a:extLst>
            </p:cNvPr>
            <p:cNvCxnSpPr>
              <a:cxnSpLocks/>
            </p:cNvCxnSpPr>
            <p:nvPr/>
          </p:nvCxnSpPr>
          <p:spPr>
            <a:xfrm>
              <a:off x="3766719" y="3248022"/>
              <a:ext cx="6583230" cy="3657"/>
            </a:xfrm>
            <a:prstGeom prst="line">
              <a:avLst/>
            </a:prstGeom>
            <a:ln w="38100"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1" name="TextBox 30">
              <a:extLst>
                <a:ext uri="{FF2B5EF4-FFF2-40B4-BE49-F238E27FC236}">
                  <a16:creationId xmlns:a16="http://schemas.microsoft.com/office/drawing/2014/main" id="{756BAE67-D378-E2E6-6215-E24CFD595687}"/>
                </a:ext>
              </a:extLst>
            </p:cNvPr>
            <p:cNvSpPr txBox="1"/>
            <p:nvPr/>
          </p:nvSpPr>
          <p:spPr>
            <a:xfrm>
              <a:off x="3922419" y="1481308"/>
              <a:ext cx="1706762" cy="74259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800" dirty="0">
                  <a:latin typeface="Times New Roman" panose="02020603050405020304" pitchFamily="18" charset="0"/>
                  <a:cs typeface="Times New Roman" panose="02020603050405020304" pitchFamily="18" charset="0"/>
                </a:rPr>
                <a:t>4x A100 80GB</a:t>
              </a:r>
            </a:p>
          </p:txBody>
        </p:sp>
        <p:cxnSp>
          <p:nvCxnSpPr>
            <p:cNvPr id="32" name="Straight Arrow Connector 31">
              <a:extLst>
                <a:ext uri="{FF2B5EF4-FFF2-40B4-BE49-F238E27FC236}">
                  <a16:creationId xmlns:a16="http://schemas.microsoft.com/office/drawing/2014/main" id="{5A320C29-6EB1-FB64-8C73-E9F5F6A13AC7}"/>
                </a:ext>
              </a:extLst>
            </p:cNvPr>
            <p:cNvCxnSpPr>
              <a:cxnSpLocks/>
              <a:endCxn id="31" idx="2"/>
            </p:cNvCxnSpPr>
            <p:nvPr/>
          </p:nvCxnSpPr>
          <p:spPr>
            <a:xfrm flipH="1" flipV="1">
              <a:off x="4775798" y="2223898"/>
              <a:ext cx="1" cy="1036824"/>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1DC6B73C-F503-AFEE-1C59-73389E258C41}"/>
                </a:ext>
              </a:extLst>
            </p:cNvPr>
            <p:cNvCxnSpPr>
              <a:cxnSpLocks/>
              <a:endCxn id="29" idx="2"/>
            </p:cNvCxnSpPr>
            <p:nvPr/>
          </p:nvCxnSpPr>
          <p:spPr>
            <a:xfrm flipV="1">
              <a:off x="6390368" y="2221738"/>
              <a:ext cx="1" cy="1015745"/>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
        <p:nvSpPr>
          <p:cNvPr id="58" name="Rectangle 57">
            <a:extLst>
              <a:ext uri="{FF2B5EF4-FFF2-40B4-BE49-F238E27FC236}">
                <a16:creationId xmlns:a16="http://schemas.microsoft.com/office/drawing/2014/main" id="{12776921-37A2-F824-9DC6-28F877F3714E}"/>
              </a:ext>
            </a:extLst>
          </p:cNvPr>
          <p:cNvSpPr/>
          <p:nvPr/>
        </p:nvSpPr>
        <p:spPr>
          <a:xfrm>
            <a:off x="5950856" y="4092873"/>
            <a:ext cx="501325" cy="133547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CC502764-3A04-B6AD-9DDF-0615FFA81E47}"/>
              </a:ext>
            </a:extLst>
          </p:cNvPr>
          <p:cNvSpPr/>
          <p:nvPr/>
        </p:nvSpPr>
        <p:spPr>
          <a:xfrm>
            <a:off x="7855494" y="4092873"/>
            <a:ext cx="501323" cy="120603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624263862"/>
      </p:ext>
    </p:extLst>
  </p:cSld>
  <p:clrMapOvr>
    <a:masterClrMapping/>
  </p:clrMapOvr>
  <mc:AlternateContent xmlns:mc="http://schemas.openxmlformats.org/markup-compatibility/2006" xmlns:p14="http://schemas.microsoft.com/office/powerpoint/2010/main">
    <mc:Choice Requires="p14">
      <p:transition spd="slow" p14:dur="2000" advTm="26348"/>
    </mc:Choice>
    <mc:Fallback xmlns="">
      <p:transition spd="slow" advTm="2634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B144E-88B9-32FF-4C2C-654DB4B71A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F3A8E3-BAF9-2EC7-279A-7017847B7F23}"/>
              </a:ext>
            </a:extLst>
          </p:cNvPr>
          <p:cNvSpPr>
            <a:spLocks noGrp="1"/>
          </p:cNvSpPr>
          <p:nvPr>
            <p:ph type="ctrTitle"/>
          </p:nvPr>
        </p:nvSpPr>
        <p:spPr/>
        <p:txBody>
          <a:bodyPr/>
          <a:lstStyle/>
          <a:p>
            <a:r>
              <a:rPr lang="en-US" dirty="0"/>
              <a:t>Batch Queries in Decoding</a:t>
            </a:r>
          </a:p>
        </p:txBody>
      </p:sp>
      <p:sp>
        <p:nvSpPr>
          <p:cNvPr id="4" name="Slide Number Placeholder 3">
            <a:extLst>
              <a:ext uri="{FF2B5EF4-FFF2-40B4-BE49-F238E27FC236}">
                <a16:creationId xmlns:a16="http://schemas.microsoft.com/office/drawing/2014/main" id="{1AEE3196-87FF-F8E8-0F81-175580DFC8B7}"/>
              </a:ext>
            </a:extLst>
          </p:cNvPr>
          <p:cNvSpPr>
            <a:spLocks noGrp="1"/>
          </p:cNvSpPr>
          <p:nvPr>
            <p:ph type="sldNum" sz="quarter" idx="12"/>
          </p:nvPr>
        </p:nvSpPr>
        <p:spPr/>
        <p:txBody>
          <a:bodyPr/>
          <a:lstStyle/>
          <a:p>
            <a:fld id="{3952D4CC-587A-3641-AB30-393082F8BA24}" type="slidenum">
              <a:rPr lang="en-US" smtClean="0"/>
              <a:pPr/>
              <a:t>9</a:t>
            </a:fld>
            <a:endParaRPr lang="en-US"/>
          </a:p>
        </p:txBody>
      </p:sp>
      <p:grpSp>
        <p:nvGrpSpPr>
          <p:cNvPr id="12" name="Group 11">
            <a:extLst>
              <a:ext uri="{FF2B5EF4-FFF2-40B4-BE49-F238E27FC236}">
                <a16:creationId xmlns:a16="http://schemas.microsoft.com/office/drawing/2014/main" id="{ADF83584-7B44-8555-6B5B-49E8137AAF01}"/>
              </a:ext>
            </a:extLst>
          </p:cNvPr>
          <p:cNvGrpSpPr/>
          <p:nvPr/>
        </p:nvGrpSpPr>
        <p:grpSpPr>
          <a:xfrm>
            <a:off x="792292" y="1770041"/>
            <a:ext cx="2053844" cy="2484611"/>
            <a:chOff x="792292" y="1770041"/>
            <a:chExt cx="2053844" cy="2484611"/>
          </a:xfrm>
        </p:grpSpPr>
        <p:sp>
          <p:nvSpPr>
            <p:cNvPr id="54" name="TextBox 53">
              <a:extLst>
                <a:ext uri="{FF2B5EF4-FFF2-40B4-BE49-F238E27FC236}">
                  <a16:creationId xmlns:a16="http://schemas.microsoft.com/office/drawing/2014/main" id="{4D1ADDCC-D32B-D450-288C-1B3BAB3C456B}"/>
                </a:ext>
              </a:extLst>
            </p:cNvPr>
            <p:cNvSpPr txBox="1"/>
            <p:nvPr/>
          </p:nvSpPr>
          <p:spPr>
            <a:xfrm>
              <a:off x="792292" y="1770041"/>
              <a:ext cx="2046514" cy="461665"/>
            </a:xfrm>
            <a:prstGeom prst="rect">
              <a:avLst/>
            </a:prstGeom>
            <a:noFill/>
          </p:spPr>
          <p:txBody>
            <a:bodyPr wrap="square" rtlCol="0">
              <a:spAutoFit/>
            </a:bodyPr>
            <a:lstStyle/>
            <a:p>
              <a:pPr algn="ctr"/>
              <a:r>
                <a:rPr lang="en-US" sz="2400" dirty="0">
                  <a:latin typeface="Calibri" panose="020F0502020204030204" pitchFamily="34" charset="0"/>
                  <a:cs typeface="Calibri" panose="020F0502020204030204" pitchFamily="34" charset="0"/>
                </a:rPr>
                <a:t>Query 1</a:t>
              </a:r>
            </a:p>
          </p:txBody>
        </p:sp>
        <p:sp>
          <p:nvSpPr>
            <p:cNvPr id="63" name="TextBox 62">
              <a:extLst>
                <a:ext uri="{FF2B5EF4-FFF2-40B4-BE49-F238E27FC236}">
                  <a16:creationId xmlns:a16="http://schemas.microsoft.com/office/drawing/2014/main" id="{24890237-4610-7446-0D8C-B6C60A27C84A}"/>
                </a:ext>
              </a:extLst>
            </p:cNvPr>
            <p:cNvSpPr txBox="1"/>
            <p:nvPr/>
          </p:nvSpPr>
          <p:spPr>
            <a:xfrm>
              <a:off x="792292" y="2793928"/>
              <a:ext cx="2046514" cy="461665"/>
            </a:xfrm>
            <a:prstGeom prst="rect">
              <a:avLst/>
            </a:prstGeom>
            <a:noFill/>
          </p:spPr>
          <p:txBody>
            <a:bodyPr wrap="square" rtlCol="0">
              <a:spAutoFit/>
            </a:bodyPr>
            <a:lstStyle/>
            <a:p>
              <a:pPr algn="ctr"/>
              <a:r>
                <a:rPr lang="en-US" sz="2400" dirty="0">
                  <a:latin typeface="Calibri" panose="020F0502020204030204" pitchFamily="34" charset="0"/>
                  <a:cs typeface="Calibri" panose="020F0502020204030204" pitchFamily="34" charset="0"/>
                </a:rPr>
                <a:t>Query 2</a:t>
              </a:r>
            </a:p>
          </p:txBody>
        </p:sp>
        <p:sp>
          <p:nvSpPr>
            <p:cNvPr id="64" name="TextBox 63">
              <a:extLst>
                <a:ext uri="{FF2B5EF4-FFF2-40B4-BE49-F238E27FC236}">
                  <a16:creationId xmlns:a16="http://schemas.microsoft.com/office/drawing/2014/main" id="{3F6B54EC-7FDE-6D42-54F3-5E668940157A}"/>
                </a:ext>
              </a:extLst>
            </p:cNvPr>
            <p:cNvSpPr txBox="1"/>
            <p:nvPr/>
          </p:nvSpPr>
          <p:spPr>
            <a:xfrm>
              <a:off x="799622" y="3792987"/>
              <a:ext cx="2046514" cy="461665"/>
            </a:xfrm>
            <a:prstGeom prst="rect">
              <a:avLst/>
            </a:prstGeom>
            <a:noFill/>
          </p:spPr>
          <p:txBody>
            <a:bodyPr wrap="square" rtlCol="0">
              <a:spAutoFit/>
            </a:bodyPr>
            <a:lstStyle/>
            <a:p>
              <a:pPr algn="ctr"/>
              <a:r>
                <a:rPr lang="en-US" sz="2400" dirty="0">
                  <a:latin typeface="Calibri" panose="020F0502020204030204" pitchFamily="34" charset="0"/>
                  <a:cs typeface="Calibri" panose="020F0502020204030204" pitchFamily="34" charset="0"/>
                </a:rPr>
                <a:t>Query 3</a:t>
              </a:r>
            </a:p>
          </p:txBody>
        </p:sp>
      </p:grpSp>
      <p:grpSp>
        <p:nvGrpSpPr>
          <p:cNvPr id="13" name="Group 12">
            <a:extLst>
              <a:ext uri="{FF2B5EF4-FFF2-40B4-BE49-F238E27FC236}">
                <a16:creationId xmlns:a16="http://schemas.microsoft.com/office/drawing/2014/main" id="{296BD4A4-6A27-2927-B34E-B103CE59D2EA}"/>
              </a:ext>
            </a:extLst>
          </p:cNvPr>
          <p:cNvGrpSpPr/>
          <p:nvPr/>
        </p:nvGrpSpPr>
        <p:grpSpPr>
          <a:xfrm>
            <a:off x="964752" y="994954"/>
            <a:ext cx="4841520" cy="5409923"/>
            <a:chOff x="964752" y="994954"/>
            <a:chExt cx="4841520" cy="5409923"/>
          </a:xfrm>
        </p:grpSpPr>
        <p:sp>
          <p:nvSpPr>
            <p:cNvPr id="84" name="Rectangle 83">
              <a:extLst>
                <a:ext uri="{FF2B5EF4-FFF2-40B4-BE49-F238E27FC236}">
                  <a16:creationId xmlns:a16="http://schemas.microsoft.com/office/drawing/2014/main" id="{C8C77CD4-F728-2358-E74F-753BB755EBFD}"/>
                </a:ext>
              </a:extLst>
            </p:cNvPr>
            <p:cNvSpPr/>
            <p:nvPr/>
          </p:nvSpPr>
          <p:spPr>
            <a:xfrm>
              <a:off x="4265451" y="1627454"/>
              <a:ext cx="378190" cy="800214"/>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C9DF4E2F-AFE5-B9DF-598C-367F67BEFF85}"/>
                </a:ext>
              </a:extLst>
            </p:cNvPr>
            <p:cNvSpPr/>
            <p:nvPr/>
          </p:nvSpPr>
          <p:spPr>
            <a:xfrm>
              <a:off x="3114007" y="1982858"/>
              <a:ext cx="701284" cy="116566"/>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TextBox 85">
              <a:extLst>
                <a:ext uri="{FF2B5EF4-FFF2-40B4-BE49-F238E27FC236}">
                  <a16:creationId xmlns:a16="http://schemas.microsoft.com/office/drawing/2014/main" id="{3FD3401C-D30B-F796-D998-48B06BF517EF}"/>
                </a:ext>
              </a:extLst>
            </p:cNvPr>
            <p:cNvSpPr txBox="1"/>
            <p:nvPr/>
          </p:nvSpPr>
          <p:spPr>
            <a:xfrm>
              <a:off x="3863309" y="1874098"/>
              <a:ext cx="322524" cy="369332"/>
            </a:xfrm>
            <a:prstGeom prst="rect">
              <a:avLst/>
            </a:prstGeom>
            <a:noFill/>
          </p:spPr>
          <p:txBody>
            <a:bodyPr wrap="none" rtlCol="0">
              <a:spAutoFit/>
            </a:bodyPr>
            <a:lstStyle/>
            <a:p>
              <a:r>
                <a:rPr lang="en-US" b="1" dirty="0"/>
                <a:t>X</a:t>
              </a:r>
            </a:p>
          </p:txBody>
        </p:sp>
        <p:sp>
          <p:nvSpPr>
            <p:cNvPr id="7" name="TextBox 6">
              <a:extLst>
                <a:ext uri="{FF2B5EF4-FFF2-40B4-BE49-F238E27FC236}">
                  <a16:creationId xmlns:a16="http://schemas.microsoft.com/office/drawing/2014/main" id="{C680D04E-B8B2-50FF-88FF-ACBFC6D887DF}"/>
                </a:ext>
              </a:extLst>
            </p:cNvPr>
            <p:cNvSpPr txBox="1"/>
            <p:nvPr/>
          </p:nvSpPr>
          <p:spPr>
            <a:xfrm>
              <a:off x="4806346" y="1704395"/>
              <a:ext cx="992597" cy="646331"/>
            </a:xfrm>
            <a:prstGeom prst="rect">
              <a:avLst/>
            </a:prstGeom>
            <a:noFill/>
          </p:spPr>
          <p:txBody>
            <a:bodyPr wrap="square" rtlCol="0">
              <a:spAutoFit/>
            </a:bodyPr>
            <a:lstStyle/>
            <a:p>
              <a:pPr algn="ctr"/>
              <a:r>
                <a:rPr lang="en-US" dirty="0">
                  <a:latin typeface="Calibri" panose="020F0502020204030204" pitchFamily="34" charset="0"/>
                  <a:cs typeface="Calibri" panose="020F0502020204030204" pitchFamily="34" charset="0"/>
                </a:rPr>
                <a:t>Model</a:t>
              </a:r>
              <a:r>
                <a:rPr lang="zh-CN" altLang="en-US" dirty="0">
                  <a:latin typeface="Calibri" panose="020F0502020204030204" pitchFamily="34" charset="0"/>
                  <a:cs typeface="Calibri" panose="020F0502020204030204" pitchFamily="34" charset="0"/>
                </a:rPr>
                <a:t> </a:t>
              </a:r>
              <a:r>
                <a:rPr lang="en-US" altLang="zh-CN" dirty="0">
                  <a:latin typeface="Calibri" panose="020F0502020204030204" pitchFamily="34" charset="0"/>
                  <a:cs typeface="Calibri" panose="020F0502020204030204" pitchFamily="34" charset="0"/>
                </a:rPr>
                <a:t>Weights</a:t>
              </a:r>
              <a:endParaRPr lang="en-US" dirty="0">
                <a:latin typeface="Calibri" panose="020F0502020204030204" pitchFamily="34" charset="0"/>
                <a:cs typeface="Calibri" panose="020F0502020204030204" pitchFamily="34" charset="0"/>
              </a:endParaRPr>
            </a:p>
          </p:txBody>
        </p:sp>
        <p:sp>
          <p:nvSpPr>
            <p:cNvPr id="97" name="Rectangle 96">
              <a:extLst>
                <a:ext uri="{FF2B5EF4-FFF2-40B4-BE49-F238E27FC236}">
                  <a16:creationId xmlns:a16="http://schemas.microsoft.com/office/drawing/2014/main" id="{C05C4E89-EA5D-AC54-1FEC-16A676A4D540}"/>
                </a:ext>
              </a:extLst>
            </p:cNvPr>
            <p:cNvSpPr/>
            <p:nvPr/>
          </p:nvSpPr>
          <p:spPr>
            <a:xfrm>
              <a:off x="4272781" y="2656263"/>
              <a:ext cx="378190" cy="800214"/>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73E6E728-7D66-9185-08D5-213E9772F8F8}"/>
                </a:ext>
              </a:extLst>
            </p:cNvPr>
            <p:cNvSpPr/>
            <p:nvPr/>
          </p:nvSpPr>
          <p:spPr>
            <a:xfrm>
              <a:off x="3121337" y="3011667"/>
              <a:ext cx="701284" cy="116566"/>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TextBox 98">
              <a:extLst>
                <a:ext uri="{FF2B5EF4-FFF2-40B4-BE49-F238E27FC236}">
                  <a16:creationId xmlns:a16="http://schemas.microsoft.com/office/drawing/2014/main" id="{52593FAF-A321-0B9B-2F8B-BF90F2917F74}"/>
                </a:ext>
              </a:extLst>
            </p:cNvPr>
            <p:cNvSpPr txBox="1"/>
            <p:nvPr/>
          </p:nvSpPr>
          <p:spPr>
            <a:xfrm>
              <a:off x="3870639" y="2902907"/>
              <a:ext cx="322524" cy="369332"/>
            </a:xfrm>
            <a:prstGeom prst="rect">
              <a:avLst/>
            </a:prstGeom>
            <a:noFill/>
          </p:spPr>
          <p:txBody>
            <a:bodyPr wrap="none" rtlCol="0">
              <a:spAutoFit/>
            </a:bodyPr>
            <a:lstStyle/>
            <a:p>
              <a:r>
                <a:rPr lang="en-US" b="1" dirty="0"/>
                <a:t>X</a:t>
              </a:r>
            </a:p>
          </p:txBody>
        </p:sp>
        <p:sp>
          <p:nvSpPr>
            <p:cNvPr id="110" name="Rectangle 109">
              <a:extLst>
                <a:ext uri="{FF2B5EF4-FFF2-40B4-BE49-F238E27FC236}">
                  <a16:creationId xmlns:a16="http://schemas.microsoft.com/office/drawing/2014/main" id="{3DAC196F-8298-314A-A73C-5CC835BA192B}"/>
                </a:ext>
              </a:extLst>
            </p:cNvPr>
            <p:cNvSpPr/>
            <p:nvPr/>
          </p:nvSpPr>
          <p:spPr>
            <a:xfrm>
              <a:off x="4272781" y="3673775"/>
              <a:ext cx="378190" cy="800214"/>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a:extLst>
                <a:ext uri="{FF2B5EF4-FFF2-40B4-BE49-F238E27FC236}">
                  <a16:creationId xmlns:a16="http://schemas.microsoft.com/office/drawing/2014/main" id="{A3E7E524-E6D2-5F48-0B62-DC94BCF0FB0A}"/>
                </a:ext>
              </a:extLst>
            </p:cNvPr>
            <p:cNvSpPr/>
            <p:nvPr/>
          </p:nvSpPr>
          <p:spPr>
            <a:xfrm>
              <a:off x="3121337" y="4029179"/>
              <a:ext cx="701284" cy="116566"/>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TextBox 111">
              <a:extLst>
                <a:ext uri="{FF2B5EF4-FFF2-40B4-BE49-F238E27FC236}">
                  <a16:creationId xmlns:a16="http://schemas.microsoft.com/office/drawing/2014/main" id="{14C64101-E476-861B-E4BA-9988B99862F5}"/>
                </a:ext>
              </a:extLst>
            </p:cNvPr>
            <p:cNvSpPr txBox="1"/>
            <p:nvPr/>
          </p:nvSpPr>
          <p:spPr>
            <a:xfrm>
              <a:off x="3870639" y="3920419"/>
              <a:ext cx="322524" cy="369332"/>
            </a:xfrm>
            <a:prstGeom prst="rect">
              <a:avLst/>
            </a:prstGeom>
            <a:noFill/>
          </p:spPr>
          <p:txBody>
            <a:bodyPr wrap="none" rtlCol="0">
              <a:spAutoFit/>
            </a:bodyPr>
            <a:lstStyle/>
            <a:p>
              <a:r>
                <a:rPr lang="en-US" b="1" dirty="0"/>
                <a:t>X</a:t>
              </a:r>
            </a:p>
          </p:txBody>
        </p:sp>
        <p:sp>
          <p:nvSpPr>
            <p:cNvPr id="8" name="TextBox 7">
              <a:extLst>
                <a:ext uri="{FF2B5EF4-FFF2-40B4-BE49-F238E27FC236}">
                  <a16:creationId xmlns:a16="http://schemas.microsoft.com/office/drawing/2014/main" id="{F9FBB339-3E19-2E60-48AC-219DB435E9F7}"/>
                </a:ext>
              </a:extLst>
            </p:cNvPr>
            <p:cNvSpPr txBox="1"/>
            <p:nvPr/>
          </p:nvSpPr>
          <p:spPr>
            <a:xfrm>
              <a:off x="4806345" y="2772587"/>
              <a:ext cx="992597" cy="646331"/>
            </a:xfrm>
            <a:prstGeom prst="rect">
              <a:avLst/>
            </a:prstGeom>
            <a:noFill/>
          </p:spPr>
          <p:txBody>
            <a:bodyPr wrap="square" rtlCol="0">
              <a:spAutoFit/>
            </a:bodyPr>
            <a:lstStyle/>
            <a:p>
              <a:pPr algn="ctr"/>
              <a:r>
                <a:rPr lang="en-US" dirty="0">
                  <a:latin typeface="Calibri" panose="020F0502020204030204" pitchFamily="34" charset="0"/>
                  <a:cs typeface="Calibri" panose="020F0502020204030204" pitchFamily="34" charset="0"/>
                </a:rPr>
                <a:t>Model</a:t>
              </a:r>
              <a:r>
                <a:rPr lang="zh-CN" altLang="en-US" dirty="0">
                  <a:latin typeface="Calibri" panose="020F0502020204030204" pitchFamily="34" charset="0"/>
                  <a:cs typeface="Calibri" panose="020F0502020204030204" pitchFamily="34" charset="0"/>
                </a:rPr>
                <a:t> </a:t>
              </a:r>
              <a:r>
                <a:rPr lang="en-US" altLang="zh-CN" dirty="0">
                  <a:latin typeface="Calibri" panose="020F0502020204030204" pitchFamily="34" charset="0"/>
                  <a:cs typeface="Calibri" panose="020F0502020204030204" pitchFamily="34" charset="0"/>
                </a:rPr>
                <a:t>Weights</a:t>
              </a:r>
              <a:endParaRPr lang="en-US"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F28166EB-E4DF-0C20-9AEA-9208585DCC9B}"/>
                </a:ext>
              </a:extLst>
            </p:cNvPr>
            <p:cNvSpPr txBox="1"/>
            <p:nvPr/>
          </p:nvSpPr>
          <p:spPr>
            <a:xfrm>
              <a:off x="4813675" y="3731431"/>
              <a:ext cx="992597" cy="646331"/>
            </a:xfrm>
            <a:prstGeom prst="rect">
              <a:avLst/>
            </a:prstGeom>
            <a:noFill/>
          </p:spPr>
          <p:txBody>
            <a:bodyPr wrap="square" rtlCol="0">
              <a:spAutoFit/>
            </a:bodyPr>
            <a:lstStyle/>
            <a:p>
              <a:pPr algn="ctr"/>
              <a:r>
                <a:rPr lang="en-US" dirty="0">
                  <a:latin typeface="Calibri" panose="020F0502020204030204" pitchFamily="34" charset="0"/>
                  <a:cs typeface="Calibri" panose="020F0502020204030204" pitchFamily="34" charset="0"/>
                </a:rPr>
                <a:t>Model</a:t>
              </a:r>
              <a:r>
                <a:rPr lang="zh-CN" altLang="en-US" dirty="0">
                  <a:latin typeface="Calibri" panose="020F0502020204030204" pitchFamily="34" charset="0"/>
                  <a:cs typeface="Calibri" panose="020F0502020204030204" pitchFamily="34" charset="0"/>
                </a:rPr>
                <a:t> </a:t>
              </a:r>
              <a:r>
                <a:rPr lang="en-US" altLang="zh-CN" dirty="0">
                  <a:latin typeface="Calibri" panose="020F0502020204030204" pitchFamily="34" charset="0"/>
                  <a:cs typeface="Calibri" panose="020F0502020204030204" pitchFamily="34" charset="0"/>
                </a:rPr>
                <a:t>Weights</a:t>
              </a:r>
              <a:endParaRPr lang="en-US" dirty="0">
                <a:latin typeface="Calibri" panose="020F0502020204030204" pitchFamily="34" charset="0"/>
                <a:cs typeface="Calibri" panose="020F0502020204030204" pitchFamily="34" charset="0"/>
              </a:endParaRPr>
            </a:p>
          </p:txBody>
        </p:sp>
        <p:sp>
          <p:nvSpPr>
            <p:cNvPr id="36" name="TextBox 35">
              <a:extLst>
                <a:ext uri="{FF2B5EF4-FFF2-40B4-BE49-F238E27FC236}">
                  <a16:creationId xmlns:a16="http://schemas.microsoft.com/office/drawing/2014/main" id="{440C0DC4-F635-1B03-4674-D0AB280BAAFE}"/>
                </a:ext>
              </a:extLst>
            </p:cNvPr>
            <p:cNvSpPr txBox="1"/>
            <p:nvPr/>
          </p:nvSpPr>
          <p:spPr>
            <a:xfrm>
              <a:off x="3278447" y="994954"/>
              <a:ext cx="2476714" cy="461665"/>
            </a:xfrm>
            <a:prstGeom prst="rect">
              <a:avLst/>
            </a:prstGeom>
            <a:noFill/>
          </p:spPr>
          <p:txBody>
            <a:bodyPr wrap="square" rtlCol="0">
              <a:spAutoFit/>
            </a:bodyPr>
            <a:lstStyle/>
            <a:p>
              <a:pPr algn="ctr"/>
              <a:r>
                <a:rPr lang="en-US" sz="2400" dirty="0">
                  <a:latin typeface="Calibri" panose="020F0502020204030204" pitchFamily="34" charset="0"/>
                  <a:cs typeface="Calibri" panose="020F0502020204030204" pitchFamily="34" charset="0"/>
                </a:rPr>
                <a:t>Fully Connection</a:t>
              </a:r>
            </a:p>
          </p:txBody>
        </p:sp>
        <p:grpSp>
          <p:nvGrpSpPr>
            <p:cNvPr id="42" name="Group 41">
              <a:extLst>
                <a:ext uri="{FF2B5EF4-FFF2-40B4-BE49-F238E27FC236}">
                  <a16:creationId xmlns:a16="http://schemas.microsoft.com/office/drawing/2014/main" id="{D1AF5AFA-E3F1-2087-39FA-FB88C4B525B8}"/>
                </a:ext>
              </a:extLst>
            </p:cNvPr>
            <p:cNvGrpSpPr/>
            <p:nvPr/>
          </p:nvGrpSpPr>
          <p:grpSpPr>
            <a:xfrm>
              <a:off x="964752" y="4861062"/>
              <a:ext cx="3680528" cy="1543815"/>
              <a:chOff x="964752" y="4861062"/>
              <a:chExt cx="3680528" cy="1543815"/>
            </a:xfrm>
          </p:grpSpPr>
          <p:sp>
            <p:nvSpPr>
              <p:cNvPr id="15" name="Rectangle 14">
                <a:extLst>
                  <a:ext uri="{FF2B5EF4-FFF2-40B4-BE49-F238E27FC236}">
                    <a16:creationId xmlns:a16="http://schemas.microsoft.com/office/drawing/2014/main" id="{4712807F-47C2-AA38-F0FE-10DEDA5529F2}"/>
                  </a:ext>
                </a:extLst>
              </p:cNvPr>
              <p:cNvSpPr/>
              <p:nvPr/>
            </p:nvSpPr>
            <p:spPr>
              <a:xfrm>
                <a:off x="4267090" y="5589272"/>
                <a:ext cx="378190" cy="800214"/>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898F467-308D-3910-8FA8-B31A244538E3}"/>
                  </a:ext>
                </a:extLst>
              </p:cNvPr>
              <p:cNvSpPr/>
              <p:nvPr/>
            </p:nvSpPr>
            <p:spPr>
              <a:xfrm>
                <a:off x="3115646" y="6081259"/>
                <a:ext cx="701284" cy="116566"/>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300FEB52-9AF8-C21E-EAFF-2C1965516A2E}"/>
                  </a:ext>
                </a:extLst>
              </p:cNvPr>
              <p:cNvSpPr txBox="1"/>
              <p:nvPr/>
            </p:nvSpPr>
            <p:spPr>
              <a:xfrm>
                <a:off x="3864948" y="5835916"/>
                <a:ext cx="322524" cy="369332"/>
              </a:xfrm>
              <a:prstGeom prst="rect">
                <a:avLst/>
              </a:prstGeom>
              <a:noFill/>
            </p:spPr>
            <p:txBody>
              <a:bodyPr wrap="none" rtlCol="0">
                <a:spAutoFit/>
              </a:bodyPr>
              <a:lstStyle/>
              <a:p>
                <a:r>
                  <a:rPr lang="en-US" b="1" dirty="0"/>
                  <a:t>X</a:t>
                </a:r>
              </a:p>
            </p:txBody>
          </p:sp>
          <p:sp>
            <p:nvSpPr>
              <p:cNvPr id="20" name="Rectangle 19">
                <a:extLst>
                  <a:ext uri="{FF2B5EF4-FFF2-40B4-BE49-F238E27FC236}">
                    <a16:creationId xmlns:a16="http://schemas.microsoft.com/office/drawing/2014/main" id="{9A5FF43B-3530-DB70-99DF-A8A64F0C2D43}"/>
                  </a:ext>
                </a:extLst>
              </p:cNvPr>
              <p:cNvSpPr/>
              <p:nvPr/>
            </p:nvSpPr>
            <p:spPr>
              <a:xfrm>
                <a:off x="3115646" y="5851151"/>
                <a:ext cx="701284" cy="116566"/>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9CEB10C-04BE-214A-602C-F58846E149E2}"/>
                  </a:ext>
                </a:extLst>
              </p:cNvPr>
              <p:cNvSpPr/>
              <p:nvPr/>
            </p:nvSpPr>
            <p:spPr>
              <a:xfrm>
                <a:off x="3115646" y="5965961"/>
                <a:ext cx="701284" cy="116566"/>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Down Arrow 38">
                <a:extLst>
                  <a:ext uri="{FF2B5EF4-FFF2-40B4-BE49-F238E27FC236}">
                    <a16:creationId xmlns:a16="http://schemas.microsoft.com/office/drawing/2014/main" id="{956923D3-F0E7-B7F6-F2F5-04DDF029174C}"/>
                  </a:ext>
                </a:extLst>
              </p:cNvPr>
              <p:cNvSpPr/>
              <p:nvPr/>
            </p:nvSpPr>
            <p:spPr>
              <a:xfrm>
                <a:off x="4014999" y="4861062"/>
                <a:ext cx="170834" cy="512726"/>
              </a:xfrm>
              <a:prstGeom prst="down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4E0539AD-9A28-51F8-18EC-69B71A3F641B}"/>
                  </a:ext>
                </a:extLst>
              </p:cNvPr>
              <p:cNvSpPr txBox="1"/>
              <p:nvPr/>
            </p:nvSpPr>
            <p:spPr>
              <a:xfrm>
                <a:off x="964752" y="5573880"/>
                <a:ext cx="1725624" cy="830997"/>
              </a:xfrm>
              <a:prstGeom prst="rect">
                <a:avLst/>
              </a:prstGeom>
              <a:noFill/>
            </p:spPr>
            <p:txBody>
              <a:bodyPr wrap="square" rtlCol="0">
                <a:spAutoFit/>
              </a:bodyPr>
              <a:lstStyle/>
              <a:p>
                <a:pPr algn="ctr"/>
                <a:r>
                  <a:rPr lang="en-US" sz="2400" dirty="0">
                    <a:latin typeface="Calibri" panose="020F0502020204030204" pitchFamily="34" charset="0"/>
                    <a:cs typeface="Calibri" panose="020F0502020204030204" pitchFamily="34" charset="0"/>
                  </a:rPr>
                  <a:t>Limited Batch Size</a:t>
                </a:r>
              </a:p>
            </p:txBody>
          </p:sp>
        </p:grpSp>
      </p:grpSp>
      <p:grpSp>
        <p:nvGrpSpPr>
          <p:cNvPr id="31" name="Group 30">
            <a:extLst>
              <a:ext uri="{FF2B5EF4-FFF2-40B4-BE49-F238E27FC236}">
                <a16:creationId xmlns:a16="http://schemas.microsoft.com/office/drawing/2014/main" id="{C2E55C54-B485-1059-F8A0-9F5A3B17E6ED}"/>
              </a:ext>
            </a:extLst>
          </p:cNvPr>
          <p:cNvGrpSpPr/>
          <p:nvPr/>
        </p:nvGrpSpPr>
        <p:grpSpPr>
          <a:xfrm>
            <a:off x="5755161" y="4861062"/>
            <a:ext cx="5100616" cy="1529155"/>
            <a:chOff x="5755161" y="4861062"/>
            <a:chExt cx="5100616" cy="1529155"/>
          </a:xfrm>
        </p:grpSpPr>
        <p:sp>
          <p:nvSpPr>
            <p:cNvPr id="18" name="Rectangle 17">
              <a:extLst>
                <a:ext uri="{FF2B5EF4-FFF2-40B4-BE49-F238E27FC236}">
                  <a16:creationId xmlns:a16="http://schemas.microsoft.com/office/drawing/2014/main" id="{3C4BF780-8932-6889-41DD-7996A3B47974}"/>
                </a:ext>
              </a:extLst>
            </p:cNvPr>
            <p:cNvSpPr/>
            <p:nvPr/>
          </p:nvSpPr>
          <p:spPr>
            <a:xfrm>
              <a:off x="6898394" y="5589272"/>
              <a:ext cx="378191" cy="800214"/>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EF4A4850-E3BD-A13F-4C76-B8476D69516D}"/>
                </a:ext>
              </a:extLst>
            </p:cNvPr>
            <p:cNvSpPr txBox="1"/>
            <p:nvPr/>
          </p:nvSpPr>
          <p:spPr>
            <a:xfrm>
              <a:off x="6496253" y="5835916"/>
              <a:ext cx="322524" cy="369332"/>
            </a:xfrm>
            <a:prstGeom prst="rect">
              <a:avLst/>
            </a:prstGeom>
            <a:noFill/>
          </p:spPr>
          <p:txBody>
            <a:bodyPr wrap="none" rtlCol="0">
              <a:spAutoFit/>
            </a:bodyPr>
            <a:lstStyle/>
            <a:p>
              <a:r>
                <a:rPr lang="en-US" b="1" dirty="0"/>
                <a:t>X</a:t>
              </a:r>
            </a:p>
          </p:txBody>
        </p:sp>
        <p:sp>
          <p:nvSpPr>
            <p:cNvPr id="21" name="Rectangle 20">
              <a:extLst>
                <a:ext uri="{FF2B5EF4-FFF2-40B4-BE49-F238E27FC236}">
                  <a16:creationId xmlns:a16="http://schemas.microsoft.com/office/drawing/2014/main" id="{0876EB43-A07F-904A-4534-04299796C426}"/>
                </a:ext>
              </a:extLst>
            </p:cNvPr>
            <p:cNvSpPr/>
            <p:nvPr/>
          </p:nvSpPr>
          <p:spPr>
            <a:xfrm>
              <a:off x="5755161" y="5956416"/>
              <a:ext cx="701284" cy="116566"/>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79BF2FF-4356-F38A-8A4E-9AFE210FBD81}"/>
                </a:ext>
              </a:extLst>
            </p:cNvPr>
            <p:cNvSpPr/>
            <p:nvPr/>
          </p:nvSpPr>
          <p:spPr>
            <a:xfrm>
              <a:off x="8671591" y="5590003"/>
              <a:ext cx="378191" cy="800214"/>
            </a:xfrm>
            <a:prstGeom prst="rect">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a:extLst>
                <a:ext uri="{FF2B5EF4-FFF2-40B4-BE49-F238E27FC236}">
                  <a16:creationId xmlns:a16="http://schemas.microsoft.com/office/drawing/2014/main" id="{C0F12434-D726-D8A6-9B09-0C1C4699604B}"/>
                </a:ext>
              </a:extLst>
            </p:cNvPr>
            <p:cNvSpPr txBox="1"/>
            <p:nvPr/>
          </p:nvSpPr>
          <p:spPr>
            <a:xfrm>
              <a:off x="8269450" y="5836647"/>
              <a:ext cx="322524" cy="369332"/>
            </a:xfrm>
            <a:prstGeom prst="rect">
              <a:avLst/>
            </a:prstGeom>
            <a:noFill/>
          </p:spPr>
          <p:txBody>
            <a:bodyPr wrap="none" rtlCol="0">
              <a:spAutoFit/>
            </a:bodyPr>
            <a:lstStyle/>
            <a:p>
              <a:r>
                <a:rPr lang="en-US" b="1" dirty="0"/>
                <a:t>X</a:t>
              </a:r>
            </a:p>
          </p:txBody>
        </p:sp>
        <p:sp>
          <p:nvSpPr>
            <p:cNvPr id="25" name="Rectangle 24">
              <a:extLst>
                <a:ext uri="{FF2B5EF4-FFF2-40B4-BE49-F238E27FC236}">
                  <a16:creationId xmlns:a16="http://schemas.microsoft.com/office/drawing/2014/main" id="{5D85A42A-704B-FCBA-7945-7217F58622E6}"/>
                </a:ext>
              </a:extLst>
            </p:cNvPr>
            <p:cNvSpPr/>
            <p:nvPr/>
          </p:nvSpPr>
          <p:spPr>
            <a:xfrm>
              <a:off x="7528358" y="5957147"/>
              <a:ext cx="701284" cy="116566"/>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BC82BF0-135A-07DD-DC48-0BBA74ADA753}"/>
                </a:ext>
              </a:extLst>
            </p:cNvPr>
            <p:cNvSpPr/>
            <p:nvPr/>
          </p:nvSpPr>
          <p:spPr>
            <a:xfrm>
              <a:off x="10477586" y="5589272"/>
              <a:ext cx="378191" cy="800214"/>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69C4A72C-0B6A-D943-0F7D-66633ABAA69E}"/>
                </a:ext>
              </a:extLst>
            </p:cNvPr>
            <p:cNvSpPr txBox="1"/>
            <p:nvPr/>
          </p:nvSpPr>
          <p:spPr>
            <a:xfrm>
              <a:off x="10075445" y="5835916"/>
              <a:ext cx="322524" cy="369332"/>
            </a:xfrm>
            <a:prstGeom prst="rect">
              <a:avLst/>
            </a:prstGeom>
            <a:noFill/>
          </p:spPr>
          <p:txBody>
            <a:bodyPr wrap="none" rtlCol="0">
              <a:spAutoFit/>
            </a:bodyPr>
            <a:lstStyle/>
            <a:p>
              <a:r>
                <a:rPr lang="en-US" b="1" dirty="0"/>
                <a:t>X</a:t>
              </a:r>
            </a:p>
          </p:txBody>
        </p:sp>
        <p:sp>
          <p:nvSpPr>
            <p:cNvPr id="28" name="Rectangle 27">
              <a:extLst>
                <a:ext uri="{FF2B5EF4-FFF2-40B4-BE49-F238E27FC236}">
                  <a16:creationId xmlns:a16="http://schemas.microsoft.com/office/drawing/2014/main" id="{60EA317D-2CE4-4D65-C07F-6C8314B79C0A}"/>
                </a:ext>
              </a:extLst>
            </p:cNvPr>
            <p:cNvSpPr/>
            <p:nvPr/>
          </p:nvSpPr>
          <p:spPr>
            <a:xfrm>
              <a:off x="9334353" y="5956416"/>
              <a:ext cx="701284" cy="116566"/>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Down Arrow 39">
              <a:extLst>
                <a:ext uri="{FF2B5EF4-FFF2-40B4-BE49-F238E27FC236}">
                  <a16:creationId xmlns:a16="http://schemas.microsoft.com/office/drawing/2014/main" id="{22603F61-7004-3E10-2162-8545DE0880D8}"/>
                </a:ext>
              </a:extLst>
            </p:cNvPr>
            <p:cNvSpPr/>
            <p:nvPr/>
          </p:nvSpPr>
          <p:spPr>
            <a:xfrm>
              <a:off x="7591054" y="4861062"/>
              <a:ext cx="170834" cy="512726"/>
            </a:xfrm>
            <a:prstGeom prst="down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29" name="Group 28">
            <a:extLst>
              <a:ext uri="{FF2B5EF4-FFF2-40B4-BE49-F238E27FC236}">
                <a16:creationId xmlns:a16="http://schemas.microsoft.com/office/drawing/2014/main" id="{E5459516-EE8A-0B98-01A1-03EC5AE2ECB5}"/>
              </a:ext>
            </a:extLst>
          </p:cNvPr>
          <p:cNvGrpSpPr/>
          <p:nvPr/>
        </p:nvGrpSpPr>
        <p:grpSpPr>
          <a:xfrm>
            <a:off x="6301346" y="984375"/>
            <a:ext cx="5458231" cy="4302669"/>
            <a:chOff x="6301346" y="984375"/>
            <a:chExt cx="5458231" cy="4302669"/>
          </a:xfrm>
        </p:grpSpPr>
        <p:sp>
          <p:nvSpPr>
            <p:cNvPr id="88" name="Rectangle 87">
              <a:extLst>
                <a:ext uri="{FF2B5EF4-FFF2-40B4-BE49-F238E27FC236}">
                  <a16:creationId xmlns:a16="http://schemas.microsoft.com/office/drawing/2014/main" id="{B193B3A7-7364-BF5B-4CC1-594132F3CC26}"/>
                </a:ext>
              </a:extLst>
            </p:cNvPr>
            <p:cNvSpPr/>
            <p:nvPr/>
          </p:nvSpPr>
          <p:spPr>
            <a:xfrm>
              <a:off x="6328604" y="1991038"/>
              <a:ext cx="701284" cy="116566"/>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TextBox 88">
              <a:extLst>
                <a:ext uri="{FF2B5EF4-FFF2-40B4-BE49-F238E27FC236}">
                  <a16:creationId xmlns:a16="http://schemas.microsoft.com/office/drawing/2014/main" id="{ACFF3F3E-A065-C075-AF7F-50837BAABD41}"/>
                </a:ext>
              </a:extLst>
            </p:cNvPr>
            <p:cNvSpPr txBox="1"/>
            <p:nvPr/>
          </p:nvSpPr>
          <p:spPr>
            <a:xfrm>
              <a:off x="7077906" y="1882278"/>
              <a:ext cx="322524" cy="369332"/>
            </a:xfrm>
            <a:prstGeom prst="rect">
              <a:avLst/>
            </a:prstGeom>
            <a:noFill/>
          </p:spPr>
          <p:txBody>
            <a:bodyPr wrap="none" rtlCol="0">
              <a:spAutoFit/>
            </a:bodyPr>
            <a:lstStyle/>
            <a:p>
              <a:r>
                <a:rPr lang="en-US" b="1" dirty="0"/>
                <a:t>X</a:t>
              </a:r>
            </a:p>
          </p:txBody>
        </p:sp>
        <p:sp>
          <p:nvSpPr>
            <p:cNvPr id="3" name="Rectangle 2">
              <a:extLst>
                <a:ext uri="{FF2B5EF4-FFF2-40B4-BE49-F238E27FC236}">
                  <a16:creationId xmlns:a16="http://schemas.microsoft.com/office/drawing/2014/main" id="{69DD9EF3-FE8E-9A27-14C2-D038424FA20C}"/>
                </a:ext>
              </a:extLst>
            </p:cNvPr>
            <p:cNvSpPr/>
            <p:nvPr/>
          </p:nvSpPr>
          <p:spPr>
            <a:xfrm>
              <a:off x="7487377" y="1598918"/>
              <a:ext cx="378191" cy="800214"/>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DBCF2F52-6FD9-88C9-011A-73A1D99BD404}"/>
                </a:ext>
              </a:extLst>
            </p:cNvPr>
            <p:cNvSpPr txBox="1"/>
            <p:nvPr/>
          </p:nvSpPr>
          <p:spPr>
            <a:xfrm>
              <a:off x="8035665" y="1842894"/>
              <a:ext cx="3002175" cy="369332"/>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What’s the weather today?</a:t>
              </a:r>
            </a:p>
          </p:txBody>
        </p:sp>
        <p:sp>
          <p:nvSpPr>
            <p:cNvPr id="101" name="Rectangle 100">
              <a:extLst>
                <a:ext uri="{FF2B5EF4-FFF2-40B4-BE49-F238E27FC236}">
                  <a16:creationId xmlns:a16="http://schemas.microsoft.com/office/drawing/2014/main" id="{B9AC59A7-6725-767F-2606-9D4304DC5431}"/>
                </a:ext>
              </a:extLst>
            </p:cNvPr>
            <p:cNvSpPr/>
            <p:nvPr/>
          </p:nvSpPr>
          <p:spPr>
            <a:xfrm>
              <a:off x="6335934" y="3019847"/>
              <a:ext cx="701284" cy="116566"/>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TextBox 101">
              <a:extLst>
                <a:ext uri="{FF2B5EF4-FFF2-40B4-BE49-F238E27FC236}">
                  <a16:creationId xmlns:a16="http://schemas.microsoft.com/office/drawing/2014/main" id="{312F06C2-210A-BDD1-ECF7-52ECE8F5CC81}"/>
                </a:ext>
              </a:extLst>
            </p:cNvPr>
            <p:cNvSpPr txBox="1"/>
            <p:nvPr/>
          </p:nvSpPr>
          <p:spPr>
            <a:xfrm>
              <a:off x="7085236" y="2911087"/>
              <a:ext cx="322524" cy="369332"/>
            </a:xfrm>
            <a:prstGeom prst="rect">
              <a:avLst/>
            </a:prstGeom>
            <a:noFill/>
          </p:spPr>
          <p:txBody>
            <a:bodyPr wrap="none" rtlCol="0">
              <a:spAutoFit/>
            </a:bodyPr>
            <a:lstStyle/>
            <a:p>
              <a:r>
                <a:rPr lang="en-US" b="1" dirty="0"/>
                <a:t>X</a:t>
              </a:r>
            </a:p>
          </p:txBody>
        </p:sp>
        <p:sp>
          <p:nvSpPr>
            <p:cNvPr id="114" name="Rectangle 113">
              <a:extLst>
                <a:ext uri="{FF2B5EF4-FFF2-40B4-BE49-F238E27FC236}">
                  <a16:creationId xmlns:a16="http://schemas.microsoft.com/office/drawing/2014/main" id="{7F98CA06-CFFE-A440-A946-6454B448A29B}"/>
                </a:ext>
              </a:extLst>
            </p:cNvPr>
            <p:cNvSpPr/>
            <p:nvPr/>
          </p:nvSpPr>
          <p:spPr>
            <a:xfrm>
              <a:off x="6335934" y="4037359"/>
              <a:ext cx="701284" cy="116566"/>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TextBox 114">
              <a:extLst>
                <a:ext uri="{FF2B5EF4-FFF2-40B4-BE49-F238E27FC236}">
                  <a16:creationId xmlns:a16="http://schemas.microsoft.com/office/drawing/2014/main" id="{59564D7F-9B89-46E4-CDAF-09371C05785B}"/>
                </a:ext>
              </a:extLst>
            </p:cNvPr>
            <p:cNvSpPr txBox="1"/>
            <p:nvPr/>
          </p:nvSpPr>
          <p:spPr>
            <a:xfrm>
              <a:off x="7085236" y="3928599"/>
              <a:ext cx="322524" cy="369332"/>
            </a:xfrm>
            <a:prstGeom prst="rect">
              <a:avLst/>
            </a:prstGeom>
            <a:noFill/>
          </p:spPr>
          <p:txBody>
            <a:bodyPr wrap="none" rtlCol="0">
              <a:spAutoFit/>
            </a:bodyPr>
            <a:lstStyle/>
            <a:p>
              <a:r>
                <a:rPr lang="en-US" b="1" dirty="0"/>
                <a:t>X</a:t>
              </a:r>
            </a:p>
          </p:txBody>
        </p:sp>
        <p:sp>
          <p:nvSpPr>
            <p:cNvPr id="5" name="Rectangle 4">
              <a:extLst>
                <a:ext uri="{FF2B5EF4-FFF2-40B4-BE49-F238E27FC236}">
                  <a16:creationId xmlns:a16="http://schemas.microsoft.com/office/drawing/2014/main" id="{DD9CA997-5066-F5FA-F5A4-AE87387FEC34}"/>
                </a:ext>
              </a:extLst>
            </p:cNvPr>
            <p:cNvSpPr/>
            <p:nvPr/>
          </p:nvSpPr>
          <p:spPr>
            <a:xfrm>
              <a:off x="7487376" y="2661619"/>
              <a:ext cx="378191" cy="800214"/>
            </a:xfrm>
            <a:prstGeom prst="rect">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4546E09-AB90-6341-D2B4-E94CD65BC3E6}"/>
                </a:ext>
              </a:extLst>
            </p:cNvPr>
            <p:cNvSpPr/>
            <p:nvPr/>
          </p:nvSpPr>
          <p:spPr>
            <a:xfrm>
              <a:off x="7494706" y="3687355"/>
              <a:ext cx="378191" cy="800214"/>
            </a:xfrm>
            <a:prstGeom prst="rect">
              <a:avLst/>
            </a:prstGeom>
            <a:solidFill>
              <a:schemeClr val="tx1">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16AC44C-6728-5EC3-70C9-6EF61171ACEA}"/>
                </a:ext>
              </a:extLst>
            </p:cNvPr>
            <p:cNvSpPr txBox="1"/>
            <p:nvPr/>
          </p:nvSpPr>
          <p:spPr>
            <a:xfrm>
              <a:off x="8042995" y="2871622"/>
              <a:ext cx="3716582" cy="369332"/>
            </a:xfrm>
            <a:prstGeom prst="rect">
              <a:avLst/>
            </a:prstGeom>
            <a:noFill/>
          </p:spPr>
          <p:txBody>
            <a:bodyPr wrap="square" rtlCol="0">
              <a:spAutoFit/>
            </a:bodyPr>
            <a:lstStyle/>
            <a:p>
              <a:r>
                <a:rPr lang="en-US" b="0" i="0" dirty="0">
                  <a:effectLst/>
                  <a:latin typeface="Calibri" panose="020F0502020204030204" pitchFamily="34" charset="0"/>
                  <a:cs typeface="Calibri" panose="020F0502020204030204" pitchFamily="34" charset="0"/>
                </a:rPr>
                <a:t>Which number is larger, 9.11 or 9.8?</a:t>
              </a:r>
              <a:endParaRPr lang="en-US" dirty="0">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3A87B4C9-55CD-E056-E03B-ED3FCF04758C}"/>
                </a:ext>
              </a:extLst>
            </p:cNvPr>
            <p:cNvSpPr txBox="1"/>
            <p:nvPr/>
          </p:nvSpPr>
          <p:spPr>
            <a:xfrm>
              <a:off x="8042995" y="3889216"/>
              <a:ext cx="3372287" cy="369332"/>
            </a:xfrm>
            <a:prstGeom prst="rect">
              <a:avLst/>
            </a:prstGeom>
            <a:noFill/>
          </p:spPr>
          <p:txBody>
            <a:bodyPr wrap="square" rtlCol="0">
              <a:spAutoFit/>
            </a:bodyPr>
            <a:lstStyle/>
            <a:p>
              <a:r>
                <a:rPr lang="en-US" dirty="0">
                  <a:latin typeface="Calibri" panose="020F0502020204030204" pitchFamily="34" charset="0"/>
                  <a:cs typeface="Calibri" panose="020F0502020204030204" pitchFamily="34" charset="0"/>
                </a:rPr>
                <a:t>Translate the paragraph below.</a:t>
              </a:r>
            </a:p>
          </p:txBody>
        </p:sp>
        <p:sp>
          <p:nvSpPr>
            <p:cNvPr id="37" name="TextBox 36">
              <a:extLst>
                <a:ext uri="{FF2B5EF4-FFF2-40B4-BE49-F238E27FC236}">
                  <a16:creationId xmlns:a16="http://schemas.microsoft.com/office/drawing/2014/main" id="{64EED874-1751-D789-5BAC-F8DAF3450499}"/>
                </a:ext>
              </a:extLst>
            </p:cNvPr>
            <p:cNvSpPr txBox="1"/>
            <p:nvPr/>
          </p:nvSpPr>
          <p:spPr>
            <a:xfrm>
              <a:off x="6301346" y="984375"/>
              <a:ext cx="2929544" cy="461665"/>
            </a:xfrm>
            <a:prstGeom prst="rect">
              <a:avLst/>
            </a:prstGeom>
            <a:noFill/>
          </p:spPr>
          <p:txBody>
            <a:bodyPr wrap="square" rtlCol="0">
              <a:spAutoFit/>
            </a:bodyPr>
            <a:lstStyle/>
            <a:p>
              <a:pPr algn="ctr"/>
              <a:r>
                <a:rPr lang="en-US" sz="2400" dirty="0">
                  <a:latin typeface="Calibri" panose="020F0502020204030204" pitchFamily="34" charset="0"/>
                  <a:cs typeface="Calibri" panose="020F0502020204030204" pitchFamily="34" charset="0"/>
                </a:rPr>
                <a:t>Self-Attention</a:t>
              </a:r>
            </a:p>
          </p:txBody>
        </p:sp>
        <p:sp>
          <p:nvSpPr>
            <p:cNvPr id="45" name="TextBox 44">
              <a:extLst>
                <a:ext uri="{FF2B5EF4-FFF2-40B4-BE49-F238E27FC236}">
                  <a16:creationId xmlns:a16="http://schemas.microsoft.com/office/drawing/2014/main" id="{412BA013-1433-C183-73DE-4A95BCA13181}"/>
                </a:ext>
              </a:extLst>
            </p:cNvPr>
            <p:cNvSpPr txBox="1"/>
            <p:nvPr/>
          </p:nvSpPr>
          <p:spPr>
            <a:xfrm>
              <a:off x="8095500" y="4886934"/>
              <a:ext cx="2604689" cy="400110"/>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User Specific KV Cache</a:t>
              </a:r>
            </a:p>
          </p:txBody>
        </p:sp>
      </p:grpSp>
    </p:spTree>
    <p:custDataLst>
      <p:tags r:id="rId1"/>
    </p:custDataLst>
    <p:extLst>
      <p:ext uri="{BB962C8B-B14F-4D97-AF65-F5344CB8AC3E}">
        <p14:creationId xmlns:p14="http://schemas.microsoft.com/office/powerpoint/2010/main" val="3859903909"/>
      </p:ext>
    </p:extLst>
  </p:cSld>
  <p:clrMapOvr>
    <a:masterClrMapping/>
  </p:clrMapOvr>
  <mc:AlternateContent xmlns:mc="http://schemas.openxmlformats.org/markup-compatibility/2006" xmlns:p14="http://schemas.microsoft.com/office/powerpoint/2010/main">
    <mc:Choice Requires="p14">
      <p:transition spd="slow" p14:dur="2000" advTm="22743"/>
    </mc:Choice>
    <mc:Fallback xmlns="">
      <p:transition spd="slow" advTm="2274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1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up)">
                                      <p:cBhvr>
                                        <p:cTn id="12" dur="10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up)">
                                      <p:cBhvr>
                                        <p:cTn id="1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a:extLst>
              <a:ext uri="{FF2B5EF4-FFF2-40B4-BE49-F238E27FC236}">
                <a16:creationId xmlns:a16="http://schemas.microsoft.com/office/drawing/2014/main" id="{B7F91506-41CA-7C80-E88A-21B557890949}"/>
              </a:ext>
            </a:extLst>
          </p:cNvPr>
          <p:cNvSpPr txBox="1"/>
          <p:nvPr/>
        </p:nvSpPr>
        <p:spPr>
          <a:xfrm>
            <a:off x="6803579" y="4037057"/>
            <a:ext cx="4649734"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Operational Intensity = </a:t>
            </a:r>
            <a:r>
              <a:rPr lang="en-US" sz="2400" b="1" dirty="0">
                <a:solidFill>
                  <a:srgbClr val="FF0000"/>
                </a:solidFill>
                <a:latin typeface="Calibri" panose="020F0502020204030204" pitchFamily="34" charset="0"/>
                <a:cs typeface="Calibri" panose="020F0502020204030204" pitchFamily="34" charset="0"/>
              </a:rPr>
              <a:t>16</a:t>
            </a:r>
            <a:r>
              <a:rPr lang="en-US" sz="2400" dirty="0">
                <a:latin typeface="Calibri" panose="020F0502020204030204" pitchFamily="34" charset="0"/>
                <a:cs typeface="Calibri" panose="020F0502020204030204" pitchFamily="34" charset="0"/>
              </a:rPr>
              <a:t> Ops/Byte</a:t>
            </a:r>
          </a:p>
        </p:txBody>
      </p:sp>
      <p:sp>
        <p:nvSpPr>
          <p:cNvPr id="2" name="Title 1">
            <a:extLst>
              <a:ext uri="{FF2B5EF4-FFF2-40B4-BE49-F238E27FC236}">
                <a16:creationId xmlns:a16="http://schemas.microsoft.com/office/drawing/2014/main" id="{3C9DA6A9-77DA-9C8A-9261-2F8422BE412F}"/>
              </a:ext>
            </a:extLst>
          </p:cNvPr>
          <p:cNvSpPr>
            <a:spLocks noGrp="1"/>
          </p:cNvSpPr>
          <p:nvPr>
            <p:ph type="ctrTitle"/>
          </p:nvPr>
        </p:nvSpPr>
        <p:spPr/>
        <p:txBody>
          <a:bodyPr/>
          <a:lstStyle/>
          <a:p>
            <a:r>
              <a:rPr lang="en-US" dirty="0"/>
              <a:t>LLM Inference Has Low Operational Intensity</a:t>
            </a:r>
          </a:p>
        </p:txBody>
      </p:sp>
      <p:sp>
        <p:nvSpPr>
          <p:cNvPr id="4" name="Slide Number Placeholder 3">
            <a:extLst>
              <a:ext uri="{FF2B5EF4-FFF2-40B4-BE49-F238E27FC236}">
                <a16:creationId xmlns:a16="http://schemas.microsoft.com/office/drawing/2014/main" id="{5993D14D-E193-F9B9-A900-A52E9F16CAEC}"/>
              </a:ext>
            </a:extLst>
          </p:cNvPr>
          <p:cNvSpPr>
            <a:spLocks noGrp="1"/>
          </p:cNvSpPr>
          <p:nvPr>
            <p:ph type="sldNum" sz="quarter" idx="12"/>
          </p:nvPr>
        </p:nvSpPr>
        <p:spPr/>
        <p:txBody>
          <a:bodyPr/>
          <a:lstStyle/>
          <a:p>
            <a:fld id="{3952D4CC-587A-3641-AB30-393082F8BA24}" type="slidenum">
              <a:rPr lang="en-US" smtClean="0"/>
              <a:pPr/>
              <a:t>10</a:t>
            </a:fld>
            <a:endParaRPr lang="en-US"/>
          </a:p>
        </p:txBody>
      </p:sp>
      <p:sp>
        <p:nvSpPr>
          <p:cNvPr id="7" name="Rectangle 6">
            <a:extLst>
              <a:ext uri="{FF2B5EF4-FFF2-40B4-BE49-F238E27FC236}">
                <a16:creationId xmlns:a16="http://schemas.microsoft.com/office/drawing/2014/main" id="{FD953990-E2DE-A0CB-B254-D420030E0A68}"/>
              </a:ext>
            </a:extLst>
          </p:cNvPr>
          <p:cNvSpPr/>
          <p:nvPr/>
        </p:nvSpPr>
        <p:spPr>
          <a:xfrm>
            <a:off x="3412809" y="1974701"/>
            <a:ext cx="1482575" cy="1372247"/>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D085F02-B36F-D8C7-8238-60359371863B}"/>
              </a:ext>
            </a:extLst>
          </p:cNvPr>
          <p:cNvSpPr/>
          <p:nvPr/>
        </p:nvSpPr>
        <p:spPr>
          <a:xfrm>
            <a:off x="1352085" y="1974702"/>
            <a:ext cx="1356804" cy="1372246"/>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27066591-2C26-61CA-616C-76AA92F087B7}"/>
              </a:ext>
            </a:extLst>
          </p:cNvPr>
          <p:cNvSpPr txBox="1"/>
          <p:nvPr/>
        </p:nvSpPr>
        <p:spPr>
          <a:xfrm>
            <a:off x="1486908" y="1974701"/>
            <a:ext cx="1087157"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4K x 4K</a:t>
            </a:r>
          </a:p>
        </p:txBody>
      </p:sp>
      <p:sp>
        <p:nvSpPr>
          <p:cNvPr id="12" name="TextBox 11">
            <a:extLst>
              <a:ext uri="{FF2B5EF4-FFF2-40B4-BE49-F238E27FC236}">
                <a16:creationId xmlns:a16="http://schemas.microsoft.com/office/drawing/2014/main" id="{3E55EC0C-C8D5-09ED-0074-B8024859B6A8}"/>
              </a:ext>
            </a:extLst>
          </p:cNvPr>
          <p:cNvSpPr txBox="1"/>
          <p:nvPr/>
        </p:nvSpPr>
        <p:spPr>
          <a:xfrm>
            <a:off x="3610517" y="1974701"/>
            <a:ext cx="1087157"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4K x 4K</a:t>
            </a:r>
          </a:p>
        </p:txBody>
      </p:sp>
      <p:sp>
        <p:nvSpPr>
          <p:cNvPr id="23" name="TextBox 22">
            <a:extLst>
              <a:ext uri="{FF2B5EF4-FFF2-40B4-BE49-F238E27FC236}">
                <a16:creationId xmlns:a16="http://schemas.microsoft.com/office/drawing/2014/main" id="{5730DF1B-3FB4-23A2-3AE5-ECDF3AA68290}"/>
              </a:ext>
            </a:extLst>
          </p:cNvPr>
          <p:cNvSpPr txBox="1"/>
          <p:nvPr/>
        </p:nvSpPr>
        <p:spPr>
          <a:xfrm>
            <a:off x="1634426" y="3430333"/>
            <a:ext cx="849913"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Input</a:t>
            </a:r>
          </a:p>
        </p:txBody>
      </p:sp>
      <p:sp>
        <p:nvSpPr>
          <p:cNvPr id="25" name="TextBox 24">
            <a:extLst>
              <a:ext uri="{FF2B5EF4-FFF2-40B4-BE49-F238E27FC236}">
                <a16:creationId xmlns:a16="http://schemas.microsoft.com/office/drawing/2014/main" id="{57C299DE-944D-56B7-1004-F7E00CE288FC}"/>
              </a:ext>
            </a:extLst>
          </p:cNvPr>
          <p:cNvSpPr txBox="1"/>
          <p:nvPr/>
        </p:nvSpPr>
        <p:spPr>
          <a:xfrm>
            <a:off x="3656436" y="3430333"/>
            <a:ext cx="1077796"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Weight</a:t>
            </a:r>
          </a:p>
        </p:txBody>
      </p:sp>
      <p:sp>
        <p:nvSpPr>
          <p:cNvPr id="28" name="TextBox 27">
            <a:extLst>
              <a:ext uri="{FF2B5EF4-FFF2-40B4-BE49-F238E27FC236}">
                <a16:creationId xmlns:a16="http://schemas.microsoft.com/office/drawing/2014/main" id="{248AC076-2685-98C6-8BC9-3118CEEA10F1}"/>
              </a:ext>
            </a:extLst>
          </p:cNvPr>
          <p:cNvSpPr txBox="1"/>
          <p:nvPr/>
        </p:nvSpPr>
        <p:spPr>
          <a:xfrm>
            <a:off x="2455466" y="1269898"/>
            <a:ext cx="1200970" cy="523220"/>
          </a:xfrm>
          <a:prstGeom prst="rect">
            <a:avLst/>
          </a:prstGeom>
          <a:noFill/>
        </p:spPr>
        <p:txBody>
          <a:bodyPr wrap="none" rtlCol="0">
            <a:spAutoFit/>
          </a:bodyPr>
          <a:lstStyle/>
          <a:p>
            <a:r>
              <a:rPr lang="en-US" sz="2800" dirty="0">
                <a:latin typeface="Calibri" panose="020F0502020204030204" pitchFamily="34" charset="0"/>
                <a:cs typeface="Calibri" panose="020F0502020204030204" pitchFamily="34" charset="0"/>
              </a:rPr>
              <a:t>GEMM</a:t>
            </a:r>
          </a:p>
        </p:txBody>
      </p:sp>
      <p:sp>
        <p:nvSpPr>
          <p:cNvPr id="37" name="TextBox 36">
            <a:extLst>
              <a:ext uri="{FF2B5EF4-FFF2-40B4-BE49-F238E27FC236}">
                <a16:creationId xmlns:a16="http://schemas.microsoft.com/office/drawing/2014/main" id="{4B158D10-D2C9-38F4-D6B9-DE421699F410}"/>
              </a:ext>
            </a:extLst>
          </p:cNvPr>
          <p:cNvSpPr txBox="1"/>
          <p:nvPr/>
        </p:nvSpPr>
        <p:spPr>
          <a:xfrm>
            <a:off x="660237" y="4037056"/>
            <a:ext cx="4960717"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Operational Intensity = </a:t>
            </a:r>
            <a:r>
              <a:rPr lang="en-US" sz="2400" b="1" dirty="0">
                <a:solidFill>
                  <a:srgbClr val="FF0000"/>
                </a:solidFill>
                <a:latin typeface="Calibri" panose="020F0502020204030204" pitchFamily="34" charset="0"/>
                <a:cs typeface="Calibri" panose="020F0502020204030204" pitchFamily="34" charset="0"/>
              </a:rPr>
              <a:t>2000</a:t>
            </a:r>
            <a:r>
              <a:rPr lang="en-US" sz="2400" dirty="0">
                <a:latin typeface="Calibri" panose="020F0502020204030204" pitchFamily="34" charset="0"/>
                <a:cs typeface="Calibri" panose="020F0502020204030204" pitchFamily="34" charset="0"/>
              </a:rPr>
              <a:t> Ops/Byte</a:t>
            </a:r>
          </a:p>
        </p:txBody>
      </p:sp>
      <p:grpSp>
        <p:nvGrpSpPr>
          <p:cNvPr id="27" name="Group 26">
            <a:extLst>
              <a:ext uri="{FF2B5EF4-FFF2-40B4-BE49-F238E27FC236}">
                <a16:creationId xmlns:a16="http://schemas.microsoft.com/office/drawing/2014/main" id="{F3132D12-53F7-6592-BD59-B13B56902FBC}"/>
              </a:ext>
            </a:extLst>
          </p:cNvPr>
          <p:cNvGrpSpPr/>
          <p:nvPr/>
        </p:nvGrpSpPr>
        <p:grpSpPr>
          <a:xfrm>
            <a:off x="7217321" y="1224029"/>
            <a:ext cx="3543299" cy="2667969"/>
            <a:chOff x="7241120" y="976145"/>
            <a:chExt cx="3543299" cy="2667969"/>
          </a:xfrm>
        </p:grpSpPr>
        <p:sp>
          <p:nvSpPr>
            <p:cNvPr id="3" name="Rectangle 2">
              <a:extLst>
                <a:ext uri="{FF2B5EF4-FFF2-40B4-BE49-F238E27FC236}">
                  <a16:creationId xmlns:a16="http://schemas.microsoft.com/office/drawing/2014/main" id="{6C27D1EE-41E4-C237-44D2-B5078CC5A710}"/>
                </a:ext>
              </a:extLst>
            </p:cNvPr>
            <p:cNvSpPr/>
            <p:nvPr/>
          </p:nvSpPr>
          <p:spPr>
            <a:xfrm>
              <a:off x="9301844" y="1726817"/>
              <a:ext cx="1482575" cy="1372247"/>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B24CCEA-8849-6EBA-5A95-7CFF1FF01AEF}"/>
                </a:ext>
              </a:extLst>
            </p:cNvPr>
            <p:cNvSpPr/>
            <p:nvPr/>
          </p:nvSpPr>
          <p:spPr>
            <a:xfrm>
              <a:off x="7241120" y="2235557"/>
              <a:ext cx="1356804" cy="376921"/>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5072533-D7F2-715C-4EAC-B0EC7A46EE47}"/>
                </a:ext>
              </a:extLst>
            </p:cNvPr>
            <p:cNvSpPr txBox="1"/>
            <p:nvPr/>
          </p:nvSpPr>
          <p:spPr>
            <a:xfrm>
              <a:off x="7377715" y="1773893"/>
              <a:ext cx="1082348"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16 x 4K</a:t>
              </a:r>
            </a:p>
          </p:txBody>
        </p:sp>
        <p:sp>
          <p:nvSpPr>
            <p:cNvPr id="10" name="TextBox 9">
              <a:extLst>
                <a:ext uri="{FF2B5EF4-FFF2-40B4-BE49-F238E27FC236}">
                  <a16:creationId xmlns:a16="http://schemas.microsoft.com/office/drawing/2014/main" id="{5DCFEBA5-4E88-C42D-39C7-35610C4FCD85}"/>
                </a:ext>
              </a:extLst>
            </p:cNvPr>
            <p:cNvSpPr txBox="1"/>
            <p:nvPr/>
          </p:nvSpPr>
          <p:spPr>
            <a:xfrm>
              <a:off x="9505644" y="1726817"/>
              <a:ext cx="1087157"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4K x 4K</a:t>
              </a:r>
            </a:p>
          </p:txBody>
        </p:sp>
        <p:sp>
          <p:nvSpPr>
            <p:cNvPr id="20" name="TextBox 19">
              <a:extLst>
                <a:ext uri="{FF2B5EF4-FFF2-40B4-BE49-F238E27FC236}">
                  <a16:creationId xmlns:a16="http://schemas.microsoft.com/office/drawing/2014/main" id="{C0A1FFB7-C15F-AAF4-A13B-A884C0C95BB1}"/>
                </a:ext>
              </a:extLst>
            </p:cNvPr>
            <p:cNvSpPr txBox="1"/>
            <p:nvPr/>
          </p:nvSpPr>
          <p:spPr>
            <a:xfrm>
              <a:off x="7494564" y="3182449"/>
              <a:ext cx="849913"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Input</a:t>
              </a:r>
            </a:p>
          </p:txBody>
        </p:sp>
        <p:sp>
          <p:nvSpPr>
            <p:cNvPr id="22" name="TextBox 21">
              <a:extLst>
                <a:ext uri="{FF2B5EF4-FFF2-40B4-BE49-F238E27FC236}">
                  <a16:creationId xmlns:a16="http://schemas.microsoft.com/office/drawing/2014/main" id="{90C6345F-1CA6-4CD8-4E67-39D961FD2B7E}"/>
                </a:ext>
              </a:extLst>
            </p:cNvPr>
            <p:cNvSpPr txBox="1"/>
            <p:nvPr/>
          </p:nvSpPr>
          <p:spPr>
            <a:xfrm>
              <a:off x="9516574" y="3182449"/>
              <a:ext cx="1077796"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Weight</a:t>
              </a:r>
            </a:p>
          </p:txBody>
        </p:sp>
        <p:sp>
          <p:nvSpPr>
            <p:cNvPr id="26" name="TextBox 25">
              <a:extLst>
                <a:ext uri="{FF2B5EF4-FFF2-40B4-BE49-F238E27FC236}">
                  <a16:creationId xmlns:a16="http://schemas.microsoft.com/office/drawing/2014/main" id="{C21F14BD-A116-B889-9779-CF4DDF19FD6C}"/>
                </a:ext>
              </a:extLst>
            </p:cNvPr>
            <p:cNvSpPr txBox="1"/>
            <p:nvPr/>
          </p:nvSpPr>
          <p:spPr>
            <a:xfrm>
              <a:off x="7935993" y="976145"/>
              <a:ext cx="2247988" cy="523220"/>
            </a:xfrm>
            <a:prstGeom prst="rect">
              <a:avLst/>
            </a:prstGeom>
            <a:noFill/>
          </p:spPr>
          <p:txBody>
            <a:bodyPr wrap="none" rtlCol="0">
              <a:spAutoFit/>
            </a:bodyPr>
            <a:lstStyle/>
            <a:p>
              <a:r>
                <a:rPr lang="en-US" sz="2800" dirty="0">
                  <a:latin typeface="Calibri" panose="020F0502020204030204" pitchFamily="34" charset="0"/>
                  <a:cs typeface="Calibri" panose="020F0502020204030204" pitchFamily="34" charset="0"/>
                </a:rPr>
                <a:t>LLM Inference</a:t>
              </a:r>
            </a:p>
          </p:txBody>
        </p:sp>
        <p:sp>
          <p:nvSpPr>
            <p:cNvPr id="43" name="TextBox 42">
              <a:extLst>
                <a:ext uri="{FF2B5EF4-FFF2-40B4-BE49-F238E27FC236}">
                  <a16:creationId xmlns:a16="http://schemas.microsoft.com/office/drawing/2014/main" id="{5D29D20D-12E2-CC28-60F1-2679D2C4D1A9}"/>
                </a:ext>
              </a:extLst>
            </p:cNvPr>
            <p:cNvSpPr txBox="1"/>
            <p:nvPr/>
          </p:nvSpPr>
          <p:spPr>
            <a:xfrm>
              <a:off x="8806943" y="2162143"/>
              <a:ext cx="317716"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x</a:t>
              </a:r>
            </a:p>
          </p:txBody>
        </p:sp>
      </p:grpSp>
      <p:sp>
        <p:nvSpPr>
          <p:cNvPr id="44" name="TextBox 43">
            <a:extLst>
              <a:ext uri="{FF2B5EF4-FFF2-40B4-BE49-F238E27FC236}">
                <a16:creationId xmlns:a16="http://schemas.microsoft.com/office/drawing/2014/main" id="{DF9DE66A-4F54-3583-6F15-7DE01674C39C}"/>
              </a:ext>
            </a:extLst>
          </p:cNvPr>
          <p:cNvSpPr txBox="1"/>
          <p:nvPr/>
        </p:nvSpPr>
        <p:spPr>
          <a:xfrm>
            <a:off x="2918016" y="2422402"/>
            <a:ext cx="317716"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x</a:t>
            </a:r>
          </a:p>
        </p:txBody>
      </p:sp>
      <p:grpSp>
        <p:nvGrpSpPr>
          <p:cNvPr id="29" name="Group 28">
            <a:extLst>
              <a:ext uri="{FF2B5EF4-FFF2-40B4-BE49-F238E27FC236}">
                <a16:creationId xmlns:a16="http://schemas.microsoft.com/office/drawing/2014/main" id="{1856B6BA-053D-5E05-9AD4-94EE689DA9DC}"/>
              </a:ext>
            </a:extLst>
          </p:cNvPr>
          <p:cNvGrpSpPr/>
          <p:nvPr/>
        </p:nvGrpSpPr>
        <p:grpSpPr>
          <a:xfrm>
            <a:off x="2924543" y="4977204"/>
            <a:ext cx="6295316" cy="461665"/>
            <a:chOff x="1008038" y="5920040"/>
            <a:chExt cx="6295316" cy="461665"/>
          </a:xfrm>
        </p:grpSpPr>
        <p:sp>
          <p:nvSpPr>
            <p:cNvPr id="13" name="TextBox 12">
              <a:extLst>
                <a:ext uri="{FF2B5EF4-FFF2-40B4-BE49-F238E27FC236}">
                  <a16:creationId xmlns:a16="http://schemas.microsoft.com/office/drawing/2014/main" id="{6FEAD934-A45A-6B2B-AEFC-A7F34AA9AFBB}"/>
                </a:ext>
              </a:extLst>
            </p:cNvPr>
            <p:cNvSpPr txBox="1"/>
            <p:nvPr/>
          </p:nvSpPr>
          <p:spPr>
            <a:xfrm>
              <a:off x="1008038" y="5920040"/>
              <a:ext cx="4167166" cy="461665"/>
            </a:xfrm>
            <a:prstGeom prst="rect">
              <a:avLst/>
            </a:prstGeom>
            <a:noFill/>
          </p:spPr>
          <p:txBody>
            <a:bodyPr wrap="none" rtlCol="0">
              <a:spAutoFit/>
            </a:bodyPr>
            <a:lstStyle/>
            <a:p>
              <a:r>
                <a:rPr lang="en-US" sz="2400" b="1" dirty="0">
                  <a:latin typeface="Calibri" panose="020F0502020204030204" pitchFamily="34" charset="0"/>
                  <a:cs typeface="Calibri" panose="020F0502020204030204" pitchFamily="34" charset="0"/>
                </a:rPr>
                <a:t>A100 GPU </a:t>
              </a:r>
              <a:r>
                <a:rPr lang="en-US" sz="2400" dirty="0">
                  <a:latin typeface="Calibri" panose="020F0502020204030204" pitchFamily="34" charset="0"/>
                  <a:cs typeface="Calibri" panose="020F0502020204030204" pitchFamily="34" charset="0"/>
                </a:rPr>
                <a:t>Operational Intensity</a:t>
              </a:r>
            </a:p>
          </p:txBody>
        </p:sp>
        <p:sp>
          <p:nvSpPr>
            <p:cNvPr id="14" name="TextBox 13">
              <a:extLst>
                <a:ext uri="{FF2B5EF4-FFF2-40B4-BE49-F238E27FC236}">
                  <a16:creationId xmlns:a16="http://schemas.microsoft.com/office/drawing/2014/main" id="{EB4A98A4-43B1-5B62-A332-F3D01B7960CB}"/>
                </a:ext>
              </a:extLst>
            </p:cNvPr>
            <p:cNvSpPr txBox="1"/>
            <p:nvPr/>
          </p:nvSpPr>
          <p:spPr>
            <a:xfrm>
              <a:off x="5180577" y="5920040"/>
              <a:ext cx="2122777" cy="461665"/>
            </a:xfrm>
            <a:prstGeom prst="rect">
              <a:avLst/>
            </a:prstGeom>
            <a:noFill/>
          </p:spPr>
          <p:txBody>
            <a:bodyPr wrap="square">
              <a:spAutoFit/>
            </a:bodyPr>
            <a:lstStyle/>
            <a:p>
              <a:r>
                <a:rPr lang="en-US" sz="2400" dirty="0">
                  <a:latin typeface="Calibri" panose="020F0502020204030204" pitchFamily="34" charset="0"/>
                  <a:cs typeface="Calibri" panose="020F0502020204030204" pitchFamily="34" charset="0"/>
                </a:rPr>
                <a:t>= </a:t>
              </a:r>
              <a:r>
                <a:rPr lang="en-US" sz="2400" b="1" dirty="0">
                  <a:solidFill>
                    <a:srgbClr val="FF0000"/>
                  </a:solidFill>
                  <a:latin typeface="Calibri" panose="020F0502020204030204" pitchFamily="34" charset="0"/>
                  <a:cs typeface="Calibri" panose="020F0502020204030204" pitchFamily="34" charset="0"/>
                </a:rPr>
                <a:t>156</a:t>
              </a:r>
              <a:r>
                <a:rPr lang="en-US" sz="2400" dirty="0">
                  <a:latin typeface="Calibri" panose="020F0502020204030204" pitchFamily="34" charset="0"/>
                  <a:cs typeface="Calibri" panose="020F0502020204030204" pitchFamily="34" charset="0"/>
                </a:rPr>
                <a:t> Ops/Byte</a:t>
              </a:r>
              <a:endParaRPr lang="en-US" sz="2400" dirty="0"/>
            </a:p>
          </p:txBody>
        </p:sp>
      </p:grpSp>
      <p:grpSp>
        <p:nvGrpSpPr>
          <p:cNvPr id="5" name="Group 4">
            <a:extLst>
              <a:ext uri="{FF2B5EF4-FFF2-40B4-BE49-F238E27FC236}">
                <a16:creationId xmlns:a16="http://schemas.microsoft.com/office/drawing/2014/main" id="{D9B2D5E5-8B9A-42D7-C8E0-445EF45AEF1F}"/>
              </a:ext>
            </a:extLst>
          </p:cNvPr>
          <p:cNvGrpSpPr/>
          <p:nvPr/>
        </p:nvGrpSpPr>
        <p:grpSpPr>
          <a:xfrm>
            <a:off x="2924543" y="5506166"/>
            <a:ext cx="6295316" cy="461665"/>
            <a:chOff x="1008038" y="5920040"/>
            <a:chExt cx="6295316" cy="461665"/>
          </a:xfrm>
        </p:grpSpPr>
        <p:sp>
          <p:nvSpPr>
            <p:cNvPr id="18" name="TextBox 17">
              <a:extLst>
                <a:ext uri="{FF2B5EF4-FFF2-40B4-BE49-F238E27FC236}">
                  <a16:creationId xmlns:a16="http://schemas.microsoft.com/office/drawing/2014/main" id="{1733CE6D-C134-C975-2B79-57BE2978B6B4}"/>
                </a:ext>
              </a:extLst>
            </p:cNvPr>
            <p:cNvSpPr txBox="1"/>
            <p:nvPr/>
          </p:nvSpPr>
          <p:spPr>
            <a:xfrm>
              <a:off x="1008038" y="5920040"/>
              <a:ext cx="4167166" cy="461665"/>
            </a:xfrm>
            <a:prstGeom prst="rect">
              <a:avLst/>
            </a:prstGeom>
            <a:noFill/>
          </p:spPr>
          <p:txBody>
            <a:bodyPr wrap="none" rtlCol="0">
              <a:spAutoFit/>
            </a:bodyPr>
            <a:lstStyle/>
            <a:p>
              <a:r>
                <a:rPr lang="en-US" sz="2400" b="1" dirty="0">
                  <a:latin typeface="Calibri" panose="020F0502020204030204" pitchFamily="34" charset="0"/>
                  <a:cs typeface="Calibri" panose="020F0502020204030204" pitchFamily="34" charset="0"/>
                </a:rPr>
                <a:t>H100 GPU </a:t>
              </a:r>
              <a:r>
                <a:rPr lang="en-US" sz="2400" dirty="0">
                  <a:latin typeface="Calibri" panose="020F0502020204030204" pitchFamily="34" charset="0"/>
                  <a:cs typeface="Calibri" panose="020F0502020204030204" pitchFamily="34" charset="0"/>
                </a:rPr>
                <a:t>Operational Intensity</a:t>
              </a:r>
            </a:p>
          </p:txBody>
        </p:sp>
        <p:sp>
          <p:nvSpPr>
            <p:cNvPr id="24" name="TextBox 23">
              <a:extLst>
                <a:ext uri="{FF2B5EF4-FFF2-40B4-BE49-F238E27FC236}">
                  <a16:creationId xmlns:a16="http://schemas.microsoft.com/office/drawing/2014/main" id="{AE4C6F9B-52D6-4A54-4D5F-484F88EFD7FC}"/>
                </a:ext>
              </a:extLst>
            </p:cNvPr>
            <p:cNvSpPr txBox="1"/>
            <p:nvPr/>
          </p:nvSpPr>
          <p:spPr>
            <a:xfrm>
              <a:off x="5180577" y="5920040"/>
              <a:ext cx="2122777" cy="461665"/>
            </a:xfrm>
            <a:prstGeom prst="rect">
              <a:avLst/>
            </a:prstGeom>
            <a:noFill/>
          </p:spPr>
          <p:txBody>
            <a:bodyPr wrap="square">
              <a:spAutoFit/>
            </a:bodyPr>
            <a:lstStyle/>
            <a:p>
              <a:r>
                <a:rPr lang="en-US" sz="2400" dirty="0">
                  <a:latin typeface="Calibri" panose="020F0502020204030204" pitchFamily="34" charset="0"/>
                  <a:cs typeface="Calibri" panose="020F0502020204030204" pitchFamily="34" charset="0"/>
                </a:rPr>
                <a:t>= </a:t>
              </a:r>
              <a:r>
                <a:rPr lang="en-US" sz="2400" b="1" dirty="0">
                  <a:solidFill>
                    <a:srgbClr val="FF0000"/>
                  </a:solidFill>
                  <a:latin typeface="Calibri" panose="020F0502020204030204" pitchFamily="34" charset="0"/>
                  <a:cs typeface="Calibri" panose="020F0502020204030204" pitchFamily="34" charset="0"/>
                </a:rPr>
                <a:t>295</a:t>
              </a:r>
              <a:r>
                <a:rPr lang="en-US" sz="2400" dirty="0">
                  <a:latin typeface="Calibri" panose="020F0502020204030204" pitchFamily="34" charset="0"/>
                  <a:cs typeface="Calibri" panose="020F0502020204030204" pitchFamily="34" charset="0"/>
                </a:rPr>
                <a:t> Ops/Byte</a:t>
              </a:r>
              <a:endParaRPr lang="en-US" sz="2400" dirty="0"/>
            </a:p>
          </p:txBody>
        </p:sp>
      </p:grpSp>
    </p:spTree>
    <p:custDataLst>
      <p:tags r:id="rId1"/>
    </p:custDataLst>
    <p:extLst>
      <p:ext uri="{BB962C8B-B14F-4D97-AF65-F5344CB8AC3E}">
        <p14:creationId xmlns:p14="http://schemas.microsoft.com/office/powerpoint/2010/main" val="1318272907"/>
      </p:ext>
    </p:extLst>
  </p:cSld>
  <p:clrMapOvr>
    <a:masterClrMapping/>
  </p:clrMapOvr>
  <mc:AlternateContent xmlns:mc="http://schemas.openxmlformats.org/markup-compatibility/2006" xmlns:p14="http://schemas.microsoft.com/office/powerpoint/2010/main">
    <mc:Choice Requires="p14">
      <p:transition spd="slow" p14:dur="2000" advTm="26382"/>
    </mc:Choice>
    <mc:Fallback xmlns="">
      <p:transition spd="slow" advTm="2638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1+#ppt_w/2"/>
                                          </p:val>
                                        </p:tav>
                                        <p:tav tm="100000">
                                          <p:val>
                                            <p:strVal val="#ppt_x"/>
                                          </p:val>
                                        </p:tav>
                                      </p:tavLst>
                                    </p:anim>
                                    <p:anim calcmode="lin" valueType="num">
                                      <p:cBhvr additive="base">
                                        <p:cTn id="18" dur="500" fill="hold"/>
                                        <p:tgtEl>
                                          <p:spTgt spid="27"/>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fill="hold"/>
                                        <p:tgtEl>
                                          <p:spTgt spid="31"/>
                                        </p:tgtEl>
                                        <p:attrNameLst>
                                          <p:attrName>ppt_x</p:attrName>
                                        </p:attrNameLst>
                                      </p:cBhvr>
                                      <p:tavLst>
                                        <p:tav tm="0">
                                          <p:val>
                                            <p:strVal val="1+#ppt_w/2"/>
                                          </p:val>
                                        </p:tav>
                                        <p:tav tm="100000">
                                          <p:val>
                                            <p:strVal val="#ppt_x"/>
                                          </p:val>
                                        </p:tav>
                                      </p:tavLst>
                                    </p:anim>
                                    <p:anim calcmode="lin" valueType="num">
                                      <p:cBhvr additive="base">
                                        <p:cTn id="22"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8BD70-5F81-8E16-3385-CEED843A6C3F}"/>
            </a:ext>
          </a:extLst>
        </p:cNvPr>
        <p:cNvGrpSpPr/>
        <p:nvPr/>
      </p:nvGrpSpPr>
      <p:grpSpPr>
        <a:xfrm>
          <a:off x="0" y="0"/>
          <a:ext cx="0" cy="0"/>
          <a:chOff x="0" y="0"/>
          <a:chExt cx="0" cy="0"/>
        </a:xfrm>
      </p:grpSpPr>
      <p:sp>
        <p:nvSpPr>
          <p:cNvPr id="31" name="TextBox 30">
            <a:extLst>
              <a:ext uri="{FF2B5EF4-FFF2-40B4-BE49-F238E27FC236}">
                <a16:creationId xmlns:a16="http://schemas.microsoft.com/office/drawing/2014/main" id="{3FE2659C-EBD7-5EE0-47F4-EE941A67ABB2}"/>
              </a:ext>
            </a:extLst>
          </p:cNvPr>
          <p:cNvSpPr txBox="1"/>
          <p:nvPr/>
        </p:nvSpPr>
        <p:spPr>
          <a:xfrm>
            <a:off x="6803579" y="4037057"/>
            <a:ext cx="4649734"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Operational Intensity = </a:t>
            </a:r>
            <a:r>
              <a:rPr lang="en-US" sz="2400" b="1" dirty="0">
                <a:solidFill>
                  <a:srgbClr val="FF0000"/>
                </a:solidFill>
                <a:latin typeface="Calibri" panose="020F0502020204030204" pitchFamily="34" charset="0"/>
                <a:cs typeface="Calibri" panose="020F0502020204030204" pitchFamily="34" charset="0"/>
              </a:rPr>
              <a:t>16</a:t>
            </a:r>
            <a:r>
              <a:rPr lang="en-US" sz="2400" dirty="0">
                <a:latin typeface="Calibri" panose="020F0502020204030204" pitchFamily="34" charset="0"/>
                <a:cs typeface="Calibri" panose="020F0502020204030204" pitchFamily="34" charset="0"/>
              </a:rPr>
              <a:t> Ops/Byte</a:t>
            </a:r>
          </a:p>
        </p:txBody>
      </p:sp>
      <p:sp>
        <p:nvSpPr>
          <p:cNvPr id="2" name="Title 1">
            <a:extLst>
              <a:ext uri="{FF2B5EF4-FFF2-40B4-BE49-F238E27FC236}">
                <a16:creationId xmlns:a16="http://schemas.microsoft.com/office/drawing/2014/main" id="{00EB0C7E-D1BD-9288-A68F-D4B01A25915C}"/>
              </a:ext>
            </a:extLst>
          </p:cNvPr>
          <p:cNvSpPr>
            <a:spLocks noGrp="1"/>
          </p:cNvSpPr>
          <p:nvPr>
            <p:ph type="ctrTitle"/>
          </p:nvPr>
        </p:nvSpPr>
        <p:spPr/>
        <p:txBody>
          <a:bodyPr/>
          <a:lstStyle/>
          <a:p>
            <a:r>
              <a:rPr lang="en-US" dirty="0"/>
              <a:t>LLM Inference Has Low Operational Intensity</a:t>
            </a:r>
          </a:p>
        </p:txBody>
      </p:sp>
      <p:sp>
        <p:nvSpPr>
          <p:cNvPr id="4" name="Slide Number Placeholder 3">
            <a:extLst>
              <a:ext uri="{FF2B5EF4-FFF2-40B4-BE49-F238E27FC236}">
                <a16:creationId xmlns:a16="http://schemas.microsoft.com/office/drawing/2014/main" id="{4DC1CCD5-8872-9AFF-549B-EAC51F87CA45}"/>
              </a:ext>
            </a:extLst>
          </p:cNvPr>
          <p:cNvSpPr>
            <a:spLocks noGrp="1"/>
          </p:cNvSpPr>
          <p:nvPr>
            <p:ph type="sldNum" sz="quarter" idx="12"/>
          </p:nvPr>
        </p:nvSpPr>
        <p:spPr/>
        <p:txBody>
          <a:bodyPr/>
          <a:lstStyle/>
          <a:p>
            <a:fld id="{3952D4CC-587A-3641-AB30-393082F8BA24}" type="slidenum">
              <a:rPr lang="en-US" smtClean="0"/>
              <a:pPr/>
              <a:t>11</a:t>
            </a:fld>
            <a:endParaRPr lang="en-US"/>
          </a:p>
        </p:txBody>
      </p:sp>
      <p:sp>
        <p:nvSpPr>
          <p:cNvPr id="7" name="Rectangle 6">
            <a:extLst>
              <a:ext uri="{FF2B5EF4-FFF2-40B4-BE49-F238E27FC236}">
                <a16:creationId xmlns:a16="http://schemas.microsoft.com/office/drawing/2014/main" id="{A871BB79-B6D7-6C48-0055-FE9B6C89B869}"/>
              </a:ext>
            </a:extLst>
          </p:cNvPr>
          <p:cNvSpPr/>
          <p:nvPr/>
        </p:nvSpPr>
        <p:spPr>
          <a:xfrm>
            <a:off x="3412809" y="1974701"/>
            <a:ext cx="1482575" cy="1372247"/>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11DD613-2EA6-1191-DA31-3B9546989E2B}"/>
              </a:ext>
            </a:extLst>
          </p:cNvPr>
          <p:cNvSpPr/>
          <p:nvPr/>
        </p:nvSpPr>
        <p:spPr>
          <a:xfrm>
            <a:off x="1352085" y="1974702"/>
            <a:ext cx="1356804" cy="1372246"/>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B8F53D9-5CCD-661D-F4CB-F9C78AEAFE5F}"/>
              </a:ext>
            </a:extLst>
          </p:cNvPr>
          <p:cNvSpPr txBox="1"/>
          <p:nvPr/>
        </p:nvSpPr>
        <p:spPr>
          <a:xfrm>
            <a:off x="1486908" y="1974701"/>
            <a:ext cx="1087157"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4K x 4K</a:t>
            </a:r>
          </a:p>
        </p:txBody>
      </p:sp>
      <p:sp>
        <p:nvSpPr>
          <p:cNvPr id="12" name="TextBox 11">
            <a:extLst>
              <a:ext uri="{FF2B5EF4-FFF2-40B4-BE49-F238E27FC236}">
                <a16:creationId xmlns:a16="http://schemas.microsoft.com/office/drawing/2014/main" id="{64353697-AD27-040F-F8B0-0DD77F0F5798}"/>
              </a:ext>
            </a:extLst>
          </p:cNvPr>
          <p:cNvSpPr txBox="1"/>
          <p:nvPr/>
        </p:nvSpPr>
        <p:spPr>
          <a:xfrm>
            <a:off x="3610517" y="1974701"/>
            <a:ext cx="1087157"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4K x 4K</a:t>
            </a:r>
          </a:p>
        </p:txBody>
      </p:sp>
      <p:sp>
        <p:nvSpPr>
          <p:cNvPr id="23" name="TextBox 22">
            <a:extLst>
              <a:ext uri="{FF2B5EF4-FFF2-40B4-BE49-F238E27FC236}">
                <a16:creationId xmlns:a16="http://schemas.microsoft.com/office/drawing/2014/main" id="{70778D21-16CF-BEBC-9ED0-FA1D928F5EC1}"/>
              </a:ext>
            </a:extLst>
          </p:cNvPr>
          <p:cNvSpPr txBox="1"/>
          <p:nvPr/>
        </p:nvSpPr>
        <p:spPr>
          <a:xfrm>
            <a:off x="1634426" y="3430333"/>
            <a:ext cx="849913"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Input</a:t>
            </a:r>
          </a:p>
        </p:txBody>
      </p:sp>
      <p:sp>
        <p:nvSpPr>
          <p:cNvPr id="25" name="TextBox 24">
            <a:extLst>
              <a:ext uri="{FF2B5EF4-FFF2-40B4-BE49-F238E27FC236}">
                <a16:creationId xmlns:a16="http://schemas.microsoft.com/office/drawing/2014/main" id="{F9F684C6-FFEF-E54B-58BF-C101B06520A0}"/>
              </a:ext>
            </a:extLst>
          </p:cNvPr>
          <p:cNvSpPr txBox="1"/>
          <p:nvPr/>
        </p:nvSpPr>
        <p:spPr>
          <a:xfrm>
            <a:off x="3656436" y="3430333"/>
            <a:ext cx="1077796"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Weight</a:t>
            </a:r>
          </a:p>
        </p:txBody>
      </p:sp>
      <p:sp>
        <p:nvSpPr>
          <p:cNvPr id="28" name="TextBox 27">
            <a:extLst>
              <a:ext uri="{FF2B5EF4-FFF2-40B4-BE49-F238E27FC236}">
                <a16:creationId xmlns:a16="http://schemas.microsoft.com/office/drawing/2014/main" id="{88C47EBC-7CC8-6ED9-9E72-42EC9B15C9BB}"/>
              </a:ext>
            </a:extLst>
          </p:cNvPr>
          <p:cNvSpPr txBox="1"/>
          <p:nvPr/>
        </p:nvSpPr>
        <p:spPr>
          <a:xfrm>
            <a:off x="2455466" y="1269898"/>
            <a:ext cx="1200970" cy="523220"/>
          </a:xfrm>
          <a:prstGeom prst="rect">
            <a:avLst/>
          </a:prstGeom>
          <a:noFill/>
        </p:spPr>
        <p:txBody>
          <a:bodyPr wrap="none" rtlCol="0">
            <a:spAutoFit/>
          </a:bodyPr>
          <a:lstStyle/>
          <a:p>
            <a:r>
              <a:rPr lang="en-US" sz="2800" dirty="0">
                <a:latin typeface="Calibri" panose="020F0502020204030204" pitchFamily="34" charset="0"/>
                <a:cs typeface="Calibri" panose="020F0502020204030204" pitchFamily="34" charset="0"/>
              </a:rPr>
              <a:t>GEMM</a:t>
            </a:r>
          </a:p>
        </p:txBody>
      </p:sp>
      <p:sp>
        <p:nvSpPr>
          <p:cNvPr id="37" name="TextBox 36">
            <a:extLst>
              <a:ext uri="{FF2B5EF4-FFF2-40B4-BE49-F238E27FC236}">
                <a16:creationId xmlns:a16="http://schemas.microsoft.com/office/drawing/2014/main" id="{29113BC9-0897-6C8E-E75E-3282277D85BE}"/>
              </a:ext>
            </a:extLst>
          </p:cNvPr>
          <p:cNvSpPr txBox="1"/>
          <p:nvPr/>
        </p:nvSpPr>
        <p:spPr>
          <a:xfrm>
            <a:off x="660237" y="4037056"/>
            <a:ext cx="4960717"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Operational Intensity = </a:t>
            </a:r>
            <a:r>
              <a:rPr lang="en-US" sz="2400" b="1" dirty="0">
                <a:solidFill>
                  <a:srgbClr val="FF0000"/>
                </a:solidFill>
                <a:latin typeface="Calibri" panose="020F0502020204030204" pitchFamily="34" charset="0"/>
                <a:cs typeface="Calibri" panose="020F0502020204030204" pitchFamily="34" charset="0"/>
              </a:rPr>
              <a:t>2000</a:t>
            </a:r>
            <a:r>
              <a:rPr lang="en-US" sz="2400" dirty="0">
                <a:latin typeface="Calibri" panose="020F0502020204030204" pitchFamily="34" charset="0"/>
                <a:cs typeface="Calibri" panose="020F0502020204030204" pitchFamily="34" charset="0"/>
              </a:rPr>
              <a:t> Ops/Byte</a:t>
            </a:r>
          </a:p>
        </p:txBody>
      </p:sp>
      <p:grpSp>
        <p:nvGrpSpPr>
          <p:cNvPr id="27" name="Group 26">
            <a:extLst>
              <a:ext uri="{FF2B5EF4-FFF2-40B4-BE49-F238E27FC236}">
                <a16:creationId xmlns:a16="http://schemas.microsoft.com/office/drawing/2014/main" id="{7E7DA75C-262F-B30B-D70D-233563EC3012}"/>
              </a:ext>
            </a:extLst>
          </p:cNvPr>
          <p:cNvGrpSpPr/>
          <p:nvPr/>
        </p:nvGrpSpPr>
        <p:grpSpPr>
          <a:xfrm>
            <a:off x="7217321" y="1224029"/>
            <a:ext cx="3543299" cy="2667969"/>
            <a:chOff x="7241120" y="976145"/>
            <a:chExt cx="3543299" cy="2667969"/>
          </a:xfrm>
        </p:grpSpPr>
        <p:sp>
          <p:nvSpPr>
            <p:cNvPr id="3" name="Rectangle 2">
              <a:extLst>
                <a:ext uri="{FF2B5EF4-FFF2-40B4-BE49-F238E27FC236}">
                  <a16:creationId xmlns:a16="http://schemas.microsoft.com/office/drawing/2014/main" id="{C03EDA86-1A15-E510-8277-2C0BF74E8421}"/>
                </a:ext>
              </a:extLst>
            </p:cNvPr>
            <p:cNvSpPr/>
            <p:nvPr/>
          </p:nvSpPr>
          <p:spPr>
            <a:xfrm>
              <a:off x="9301844" y="1726817"/>
              <a:ext cx="1482575" cy="1372247"/>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956C9CC-C677-EFB9-FBCB-FC4C9B13F12A}"/>
                </a:ext>
              </a:extLst>
            </p:cNvPr>
            <p:cNvSpPr/>
            <p:nvPr/>
          </p:nvSpPr>
          <p:spPr>
            <a:xfrm>
              <a:off x="7241120" y="2235557"/>
              <a:ext cx="1356804" cy="376921"/>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BA2ED25-3E1E-1C08-759F-83A81D8EAB11}"/>
                </a:ext>
              </a:extLst>
            </p:cNvPr>
            <p:cNvSpPr txBox="1"/>
            <p:nvPr/>
          </p:nvSpPr>
          <p:spPr>
            <a:xfrm>
              <a:off x="7377715" y="1773893"/>
              <a:ext cx="1082348"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16 x 4K</a:t>
              </a:r>
            </a:p>
          </p:txBody>
        </p:sp>
        <p:sp>
          <p:nvSpPr>
            <p:cNvPr id="10" name="TextBox 9">
              <a:extLst>
                <a:ext uri="{FF2B5EF4-FFF2-40B4-BE49-F238E27FC236}">
                  <a16:creationId xmlns:a16="http://schemas.microsoft.com/office/drawing/2014/main" id="{9C701AD7-909A-0D64-4EC7-B5AB519DABF8}"/>
                </a:ext>
              </a:extLst>
            </p:cNvPr>
            <p:cNvSpPr txBox="1"/>
            <p:nvPr/>
          </p:nvSpPr>
          <p:spPr>
            <a:xfrm>
              <a:off x="9505644" y="1726817"/>
              <a:ext cx="1087157"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4K x 4K</a:t>
              </a:r>
            </a:p>
          </p:txBody>
        </p:sp>
        <p:sp>
          <p:nvSpPr>
            <p:cNvPr id="20" name="TextBox 19">
              <a:extLst>
                <a:ext uri="{FF2B5EF4-FFF2-40B4-BE49-F238E27FC236}">
                  <a16:creationId xmlns:a16="http://schemas.microsoft.com/office/drawing/2014/main" id="{95223145-62DB-D5F4-6DAB-1503A1255879}"/>
                </a:ext>
              </a:extLst>
            </p:cNvPr>
            <p:cNvSpPr txBox="1"/>
            <p:nvPr/>
          </p:nvSpPr>
          <p:spPr>
            <a:xfrm>
              <a:off x="7494564" y="3182449"/>
              <a:ext cx="849913"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Input</a:t>
              </a:r>
            </a:p>
          </p:txBody>
        </p:sp>
        <p:sp>
          <p:nvSpPr>
            <p:cNvPr id="22" name="TextBox 21">
              <a:extLst>
                <a:ext uri="{FF2B5EF4-FFF2-40B4-BE49-F238E27FC236}">
                  <a16:creationId xmlns:a16="http://schemas.microsoft.com/office/drawing/2014/main" id="{5C2D2840-F596-D775-0E52-88424BDD18B3}"/>
                </a:ext>
              </a:extLst>
            </p:cNvPr>
            <p:cNvSpPr txBox="1"/>
            <p:nvPr/>
          </p:nvSpPr>
          <p:spPr>
            <a:xfrm>
              <a:off x="9516574" y="3182449"/>
              <a:ext cx="1077796"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Weight</a:t>
              </a:r>
            </a:p>
          </p:txBody>
        </p:sp>
        <p:sp>
          <p:nvSpPr>
            <p:cNvPr id="26" name="TextBox 25">
              <a:extLst>
                <a:ext uri="{FF2B5EF4-FFF2-40B4-BE49-F238E27FC236}">
                  <a16:creationId xmlns:a16="http://schemas.microsoft.com/office/drawing/2014/main" id="{4AC5A9B2-4D4F-4AD7-A4C7-99CAE4C4995B}"/>
                </a:ext>
              </a:extLst>
            </p:cNvPr>
            <p:cNvSpPr txBox="1"/>
            <p:nvPr/>
          </p:nvSpPr>
          <p:spPr>
            <a:xfrm>
              <a:off x="7935993" y="976145"/>
              <a:ext cx="2247988" cy="523220"/>
            </a:xfrm>
            <a:prstGeom prst="rect">
              <a:avLst/>
            </a:prstGeom>
            <a:noFill/>
          </p:spPr>
          <p:txBody>
            <a:bodyPr wrap="none" rtlCol="0">
              <a:spAutoFit/>
            </a:bodyPr>
            <a:lstStyle/>
            <a:p>
              <a:r>
                <a:rPr lang="en-US" sz="2800" dirty="0">
                  <a:latin typeface="Calibri" panose="020F0502020204030204" pitchFamily="34" charset="0"/>
                  <a:cs typeface="Calibri" panose="020F0502020204030204" pitchFamily="34" charset="0"/>
                </a:rPr>
                <a:t>LLM Inference</a:t>
              </a:r>
            </a:p>
          </p:txBody>
        </p:sp>
        <p:sp>
          <p:nvSpPr>
            <p:cNvPr id="43" name="TextBox 42">
              <a:extLst>
                <a:ext uri="{FF2B5EF4-FFF2-40B4-BE49-F238E27FC236}">
                  <a16:creationId xmlns:a16="http://schemas.microsoft.com/office/drawing/2014/main" id="{873DC737-3DC8-572E-0D82-29F9013CA46A}"/>
                </a:ext>
              </a:extLst>
            </p:cNvPr>
            <p:cNvSpPr txBox="1"/>
            <p:nvPr/>
          </p:nvSpPr>
          <p:spPr>
            <a:xfrm>
              <a:off x="8806943" y="2162143"/>
              <a:ext cx="317716"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x</a:t>
              </a:r>
            </a:p>
          </p:txBody>
        </p:sp>
      </p:grpSp>
      <p:sp>
        <p:nvSpPr>
          <p:cNvPr id="44" name="TextBox 43">
            <a:extLst>
              <a:ext uri="{FF2B5EF4-FFF2-40B4-BE49-F238E27FC236}">
                <a16:creationId xmlns:a16="http://schemas.microsoft.com/office/drawing/2014/main" id="{D6F68CF7-7FA9-6679-A462-D03ECAA246C0}"/>
              </a:ext>
            </a:extLst>
          </p:cNvPr>
          <p:cNvSpPr txBox="1"/>
          <p:nvPr/>
        </p:nvSpPr>
        <p:spPr>
          <a:xfrm>
            <a:off x="2918016" y="2422402"/>
            <a:ext cx="317716"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x</a:t>
            </a:r>
          </a:p>
        </p:txBody>
      </p:sp>
      <p:grpSp>
        <p:nvGrpSpPr>
          <p:cNvPr id="29" name="Group 28">
            <a:extLst>
              <a:ext uri="{FF2B5EF4-FFF2-40B4-BE49-F238E27FC236}">
                <a16:creationId xmlns:a16="http://schemas.microsoft.com/office/drawing/2014/main" id="{A84C13CF-1C11-EC4D-FB99-3AFCF2B5AB83}"/>
              </a:ext>
            </a:extLst>
          </p:cNvPr>
          <p:cNvGrpSpPr/>
          <p:nvPr/>
        </p:nvGrpSpPr>
        <p:grpSpPr>
          <a:xfrm>
            <a:off x="2924543" y="4977204"/>
            <a:ext cx="6295316" cy="461665"/>
            <a:chOff x="1008038" y="5920040"/>
            <a:chExt cx="6295316" cy="461665"/>
          </a:xfrm>
        </p:grpSpPr>
        <p:sp>
          <p:nvSpPr>
            <p:cNvPr id="13" name="TextBox 12">
              <a:extLst>
                <a:ext uri="{FF2B5EF4-FFF2-40B4-BE49-F238E27FC236}">
                  <a16:creationId xmlns:a16="http://schemas.microsoft.com/office/drawing/2014/main" id="{8B3DA7B6-C40B-B21D-2809-5D9F9AE3FE98}"/>
                </a:ext>
              </a:extLst>
            </p:cNvPr>
            <p:cNvSpPr txBox="1"/>
            <p:nvPr/>
          </p:nvSpPr>
          <p:spPr>
            <a:xfrm>
              <a:off x="1008038" y="5920040"/>
              <a:ext cx="4167166" cy="461665"/>
            </a:xfrm>
            <a:prstGeom prst="rect">
              <a:avLst/>
            </a:prstGeom>
            <a:noFill/>
          </p:spPr>
          <p:txBody>
            <a:bodyPr wrap="none" rtlCol="0">
              <a:spAutoFit/>
            </a:bodyPr>
            <a:lstStyle/>
            <a:p>
              <a:r>
                <a:rPr lang="en-US" sz="2400" b="1" dirty="0">
                  <a:latin typeface="Calibri" panose="020F0502020204030204" pitchFamily="34" charset="0"/>
                  <a:cs typeface="Calibri" panose="020F0502020204030204" pitchFamily="34" charset="0"/>
                </a:rPr>
                <a:t>A100 GPU </a:t>
              </a:r>
              <a:r>
                <a:rPr lang="en-US" sz="2400" dirty="0">
                  <a:latin typeface="Calibri" panose="020F0502020204030204" pitchFamily="34" charset="0"/>
                  <a:cs typeface="Calibri" panose="020F0502020204030204" pitchFamily="34" charset="0"/>
                </a:rPr>
                <a:t>Operational Intensity</a:t>
              </a:r>
            </a:p>
          </p:txBody>
        </p:sp>
        <p:sp>
          <p:nvSpPr>
            <p:cNvPr id="14" name="TextBox 13">
              <a:extLst>
                <a:ext uri="{FF2B5EF4-FFF2-40B4-BE49-F238E27FC236}">
                  <a16:creationId xmlns:a16="http://schemas.microsoft.com/office/drawing/2014/main" id="{4D283CA2-7FFF-FDB3-664C-95069DEE3A92}"/>
                </a:ext>
              </a:extLst>
            </p:cNvPr>
            <p:cNvSpPr txBox="1"/>
            <p:nvPr/>
          </p:nvSpPr>
          <p:spPr>
            <a:xfrm>
              <a:off x="5180577" y="5920040"/>
              <a:ext cx="2122777" cy="461665"/>
            </a:xfrm>
            <a:prstGeom prst="rect">
              <a:avLst/>
            </a:prstGeom>
            <a:noFill/>
          </p:spPr>
          <p:txBody>
            <a:bodyPr wrap="square">
              <a:spAutoFit/>
            </a:bodyPr>
            <a:lstStyle/>
            <a:p>
              <a:r>
                <a:rPr lang="en-US" sz="2400" dirty="0">
                  <a:latin typeface="Calibri" panose="020F0502020204030204" pitchFamily="34" charset="0"/>
                  <a:cs typeface="Calibri" panose="020F0502020204030204" pitchFamily="34" charset="0"/>
                </a:rPr>
                <a:t>= </a:t>
              </a:r>
              <a:r>
                <a:rPr lang="en-US" sz="2400" b="1" dirty="0">
                  <a:solidFill>
                    <a:srgbClr val="FF0000"/>
                  </a:solidFill>
                  <a:latin typeface="Calibri" panose="020F0502020204030204" pitchFamily="34" charset="0"/>
                  <a:cs typeface="Calibri" panose="020F0502020204030204" pitchFamily="34" charset="0"/>
                </a:rPr>
                <a:t>156</a:t>
              </a:r>
              <a:r>
                <a:rPr lang="en-US" sz="2400" dirty="0">
                  <a:latin typeface="Calibri" panose="020F0502020204030204" pitchFamily="34" charset="0"/>
                  <a:cs typeface="Calibri" panose="020F0502020204030204" pitchFamily="34" charset="0"/>
                </a:rPr>
                <a:t> Ops/Byte</a:t>
              </a:r>
              <a:endParaRPr lang="en-US" sz="2400" dirty="0"/>
            </a:p>
          </p:txBody>
        </p:sp>
      </p:grpSp>
      <p:grpSp>
        <p:nvGrpSpPr>
          <p:cNvPr id="5" name="Group 4">
            <a:extLst>
              <a:ext uri="{FF2B5EF4-FFF2-40B4-BE49-F238E27FC236}">
                <a16:creationId xmlns:a16="http://schemas.microsoft.com/office/drawing/2014/main" id="{9D94AA81-925D-53C0-286E-651079AD5FB6}"/>
              </a:ext>
            </a:extLst>
          </p:cNvPr>
          <p:cNvGrpSpPr/>
          <p:nvPr/>
        </p:nvGrpSpPr>
        <p:grpSpPr>
          <a:xfrm>
            <a:off x="2924543" y="5506166"/>
            <a:ext cx="6295316" cy="461665"/>
            <a:chOff x="1008038" y="5920040"/>
            <a:chExt cx="6295316" cy="461665"/>
          </a:xfrm>
        </p:grpSpPr>
        <p:sp>
          <p:nvSpPr>
            <p:cNvPr id="18" name="TextBox 17">
              <a:extLst>
                <a:ext uri="{FF2B5EF4-FFF2-40B4-BE49-F238E27FC236}">
                  <a16:creationId xmlns:a16="http://schemas.microsoft.com/office/drawing/2014/main" id="{095359AD-DF01-93C1-5471-1BD643E741E0}"/>
                </a:ext>
              </a:extLst>
            </p:cNvPr>
            <p:cNvSpPr txBox="1"/>
            <p:nvPr/>
          </p:nvSpPr>
          <p:spPr>
            <a:xfrm>
              <a:off x="1008038" y="5920040"/>
              <a:ext cx="4167166" cy="461665"/>
            </a:xfrm>
            <a:prstGeom prst="rect">
              <a:avLst/>
            </a:prstGeom>
            <a:noFill/>
          </p:spPr>
          <p:txBody>
            <a:bodyPr wrap="none" rtlCol="0">
              <a:spAutoFit/>
            </a:bodyPr>
            <a:lstStyle/>
            <a:p>
              <a:r>
                <a:rPr lang="en-US" sz="2400" b="1" dirty="0">
                  <a:latin typeface="Calibri" panose="020F0502020204030204" pitchFamily="34" charset="0"/>
                  <a:cs typeface="Calibri" panose="020F0502020204030204" pitchFamily="34" charset="0"/>
                </a:rPr>
                <a:t>H100 GPU </a:t>
              </a:r>
              <a:r>
                <a:rPr lang="en-US" sz="2400" dirty="0">
                  <a:latin typeface="Calibri" panose="020F0502020204030204" pitchFamily="34" charset="0"/>
                  <a:cs typeface="Calibri" panose="020F0502020204030204" pitchFamily="34" charset="0"/>
                </a:rPr>
                <a:t>Operational Intensity</a:t>
              </a:r>
            </a:p>
          </p:txBody>
        </p:sp>
        <p:sp>
          <p:nvSpPr>
            <p:cNvPr id="24" name="TextBox 23">
              <a:extLst>
                <a:ext uri="{FF2B5EF4-FFF2-40B4-BE49-F238E27FC236}">
                  <a16:creationId xmlns:a16="http://schemas.microsoft.com/office/drawing/2014/main" id="{3429C5FB-054B-6AE4-2142-8433471D40A2}"/>
                </a:ext>
              </a:extLst>
            </p:cNvPr>
            <p:cNvSpPr txBox="1"/>
            <p:nvPr/>
          </p:nvSpPr>
          <p:spPr>
            <a:xfrm>
              <a:off x="5180577" y="5920040"/>
              <a:ext cx="2122777" cy="461665"/>
            </a:xfrm>
            <a:prstGeom prst="rect">
              <a:avLst/>
            </a:prstGeom>
            <a:noFill/>
          </p:spPr>
          <p:txBody>
            <a:bodyPr wrap="square">
              <a:spAutoFit/>
            </a:bodyPr>
            <a:lstStyle/>
            <a:p>
              <a:r>
                <a:rPr lang="en-US" sz="2400" dirty="0">
                  <a:latin typeface="Calibri" panose="020F0502020204030204" pitchFamily="34" charset="0"/>
                  <a:cs typeface="Calibri" panose="020F0502020204030204" pitchFamily="34" charset="0"/>
                </a:rPr>
                <a:t>= </a:t>
              </a:r>
              <a:r>
                <a:rPr lang="en-US" sz="2400" b="1" dirty="0">
                  <a:solidFill>
                    <a:srgbClr val="FF0000"/>
                  </a:solidFill>
                  <a:latin typeface="Calibri" panose="020F0502020204030204" pitchFamily="34" charset="0"/>
                  <a:cs typeface="Calibri" panose="020F0502020204030204" pitchFamily="34" charset="0"/>
                </a:rPr>
                <a:t>295</a:t>
              </a:r>
              <a:r>
                <a:rPr lang="en-US" sz="2400" dirty="0">
                  <a:latin typeface="Calibri" panose="020F0502020204030204" pitchFamily="34" charset="0"/>
                  <a:cs typeface="Calibri" panose="020F0502020204030204" pitchFamily="34" charset="0"/>
                </a:rPr>
                <a:t> Ops/Byte</a:t>
              </a:r>
              <a:endParaRPr lang="en-US" sz="2400" dirty="0"/>
            </a:p>
          </p:txBody>
        </p:sp>
      </p:grpSp>
      <p:sp>
        <p:nvSpPr>
          <p:cNvPr id="35" name="Rectangle 34">
            <a:extLst>
              <a:ext uri="{FF2B5EF4-FFF2-40B4-BE49-F238E27FC236}">
                <a16:creationId xmlns:a16="http://schemas.microsoft.com/office/drawing/2014/main" id="{B3E8C06D-D4B6-E9CF-D898-4AE688BA38E8}"/>
              </a:ext>
            </a:extLst>
          </p:cNvPr>
          <p:cNvSpPr/>
          <p:nvPr/>
        </p:nvSpPr>
        <p:spPr>
          <a:xfrm>
            <a:off x="784463" y="976145"/>
            <a:ext cx="10623073" cy="5805214"/>
          </a:xfrm>
          <a:prstGeom prst="rect">
            <a:avLst/>
          </a:prstGeom>
          <a:solidFill>
            <a:schemeClr val="bg1">
              <a:alpha val="90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1BF2C684-58BE-4964-9426-EE0CFDC412D2}"/>
              </a:ext>
            </a:extLst>
          </p:cNvPr>
          <p:cNvSpPr/>
          <p:nvPr/>
        </p:nvSpPr>
        <p:spPr>
          <a:xfrm>
            <a:off x="-235690" y="1602961"/>
            <a:ext cx="12673781" cy="1993426"/>
          </a:xfrm>
          <a:prstGeom prst="rect">
            <a:avLst/>
          </a:prstGeom>
          <a:solidFill>
            <a:schemeClr val="tx2">
              <a:lumMod val="90000"/>
              <a:lumOff val="10000"/>
              <a:alpha val="9034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latin typeface="Calibri" panose="020F0502020204030204" pitchFamily="34" charset="0"/>
                <a:cs typeface="Calibri" panose="020F0502020204030204" pitchFamily="34" charset="0"/>
              </a:rPr>
              <a:t>How can we efficiently serve LLM Inference with </a:t>
            </a:r>
          </a:p>
          <a:p>
            <a:pPr algn="ctr"/>
            <a:r>
              <a:rPr lang="en-US" sz="4000" b="1" dirty="0">
                <a:latin typeface="Calibri" panose="020F0502020204030204" pitchFamily="34" charset="0"/>
                <a:cs typeface="Calibri" panose="020F0502020204030204" pitchFamily="34" charset="0"/>
              </a:rPr>
              <a:t>Low Operational Intensity</a:t>
            </a:r>
          </a:p>
        </p:txBody>
      </p:sp>
      <p:grpSp>
        <p:nvGrpSpPr>
          <p:cNvPr id="38" name="Group 37">
            <a:extLst>
              <a:ext uri="{FF2B5EF4-FFF2-40B4-BE49-F238E27FC236}">
                <a16:creationId xmlns:a16="http://schemas.microsoft.com/office/drawing/2014/main" id="{5E5AEF6B-70AC-CC8C-D4E4-84B397870640}"/>
              </a:ext>
            </a:extLst>
          </p:cNvPr>
          <p:cNvGrpSpPr/>
          <p:nvPr/>
        </p:nvGrpSpPr>
        <p:grpSpPr>
          <a:xfrm>
            <a:off x="684036" y="3641391"/>
            <a:ext cx="10623073" cy="3001232"/>
            <a:chOff x="684036" y="3996015"/>
            <a:chExt cx="10623073" cy="3001232"/>
          </a:xfrm>
        </p:grpSpPr>
        <p:sp>
          <p:nvSpPr>
            <p:cNvPr id="39" name="Rectangle 38">
              <a:extLst>
                <a:ext uri="{FF2B5EF4-FFF2-40B4-BE49-F238E27FC236}">
                  <a16:creationId xmlns:a16="http://schemas.microsoft.com/office/drawing/2014/main" id="{CCB2B592-3088-50B8-DE8A-44926E909514}"/>
                </a:ext>
              </a:extLst>
            </p:cNvPr>
            <p:cNvSpPr/>
            <p:nvPr/>
          </p:nvSpPr>
          <p:spPr>
            <a:xfrm>
              <a:off x="684036" y="3996015"/>
              <a:ext cx="10623073" cy="3001232"/>
            </a:xfrm>
            <a:prstGeom prst="rect">
              <a:avLst/>
            </a:prstGeom>
            <a:solidFill>
              <a:schemeClr val="bg1">
                <a:alpha val="90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0" name="Group 39">
              <a:extLst>
                <a:ext uri="{FF2B5EF4-FFF2-40B4-BE49-F238E27FC236}">
                  <a16:creationId xmlns:a16="http://schemas.microsoft.com/office/drawing/2014/main" id="{7184934A-8400-491E-F5D3-DAB3E20DAB57}"/>
                </a:ext>
              </a:extLst>
            </p:cNvPr>
            <p:cNvGrpSpPr/>
            <p:nvPr/>
          </p:nvGrpSpPr>
          <p:grpSpPr>
            <a:xfrm>
              <a:off x="1684198" y="4227676"/>
              <a:ext cx="8499782" cy="1583623"/>
              <a:chOff x="2063238" y="5354729"/>
              <a:chExt cx="6534771" cy="1583623"/>
            </a:xfrm>
          </p:grpSpPr>
          <p:sp>
            <p:nvSpPr>
              <p:cNvPr id="41" name="TextBox 40">
                <a:extLst>
                  <a:ext uri="{FF2B5EF4-FFF2-40B4-BE49-F238E27FC236}">
                    <a16:creationId xmlns:a16="http://schemas.microsoft.com/office/drawing/2014/main" id="{130A5844-63BF-9434-AD6E-E41762A2ED6F}"/>
                  </a:ext>
                </a:extLst>
              </p:cNvPr>
              <p:cNvSpPr txBox="1"/>
              <p:nvPr/>
            </p:nvSpPr>
            <p:spPr>
              <a:xfrm>
                <a:off x="2063238" y="5887170"/>
                <a:ext cx="3217490" cy="584775"/>
              </a:xfrm>
              <a:prstGeom prst="rect">
                <a:avLst/>
              </a:prstGeom>
              <a:noFill/>
            </p:spPr>
            <p:txBody>
              <a:bodyPr wrap="none" rtlCol="0">
                <a:spAutoFit/>
              </a:bodyPr>
              <a:lstStyle/>
              <a:p>
                <a:r>
                  <a:rPr lang="en-US" sz="3200" b="1" dirty="0">
                    <a:latin typeface="Calibri" panose="020F0502020204030204" pitchFamily="34" charset="0"/>
                    <a:cs typeface="Calibri" panose="020F0502020204030204" pitchFamily="34" charset="0"/>
                  </a:rPr>
                  <a:t>Operational Intensity  =</a:t>
                </a:r>
              </a:p>
            </p:txBody>
          </p:sp>
          <p:sp>
            <p:nvSpPr>
              <p:cNvPr id="42" name="TextBox 41">
                <a:extLst>
                  <a:ext uri="{FF2B5EF4-FFF2-40B4-BE49-F238E27FC236}">
                    <a16:creationId xmlns:a16="http://schemas.microsoft.com/office/drawing/2014/main" id="{EAF670E2-25E3-2422-C9E2-EF282E2B4889}"/>
                  </a:ext>
                </a:extLst>
              </p:cNvPr>
              <p:cNvSpPr txBox="1"/>
              <p:nvPr/>
            </p:nvSpPr>
            <p:spPr>
              <a:xfrm>
                <a:off x="5512471" y="5354729"/>
                <a:ext cx="3085538" cy="584775"/>
              </a:xfrm>
              <a:prstGeom prst="rect">
                <a:avLst/>
              </a:prstGeom>
              <a:noFill/>
            </p:spPr>
            <p:txBody>
              <a:bodyPr wrap="square">
                <a:spAutoFit/>
              </a:bodyPr>
              <a:lstStyle/>
              <a:p>
                <a:r>
                  <a:rPr lang="en-US" sz="3200" b="1" dirty="0">
                    <a:latin typeface="Calibri" panose="020F0502020204030204" pitchFamily="34" charset="0"/>
                    <a:cs typeface="Calibri" panose="020F0502020204030204" pitchFamily="34" charset="0"/>
                  </a:rPr>
                  <a:t>Compute Throughput</a:t>
                </a:r>
                <a:endParaRPr lang="en-US" sz="3200" b="1" dirty="0"/>
              </a:p>
            </p:txBody>
          </p:sp>
          <p:sp>
            <p:nvSpPr>
              <p:cNvPr id="45" name="TextBox 44">
                <a:extLst>
                  <a:ext uri="{FF2B5EF4-FFF2-40B4-BE49-F238E27FC236}">
                    <a16:creationId xmlns:a16="http://schemas.microsoft.com/office/drawing/2014/main" id="{7FC533CC-FB79-E688-46D3-534A95BB7C6E}"/>
                  </a:ext>
                </a:extLst>
              </p:cNvPr>
              <p:cNvSpPr txBox="1"/>
              <p:nvPr/>
            </p:nvSpPr>
            <p:spPr>
              <a:xfrm>
                <a:off x="5601964" y="6353577"/>
                <a:ext cx="2854623" cy="584775"/>
              </a:xfrm>
              <a:prstGeom prst="rect">
                <a:avLst/>
              </a:prstGeom>
              <a:noFill/>
            </p:spPr>
            <p:txBody>
              <a:bodyPr wrap="square">
                <a:spAutoFit/>
              </a:bodyPr>
              <a:lstStyle/>
              <a:p>
                <a:r>
                  <a:rPr lang="en-US" sz="3200" b="1" dirty="0">
                    <a:latin typeface="Calibri" panose="020F0502020204030204" pitchFamily="34" charset="0"/>
                    <a:cs typeface="Calibri" panose="020F0502020204030204" pitchFamily="34" charset="0"/>
                  </a:rPr>
                  <a:t>Memory Bandwidth</a:t>
                </a:r>
                <a:endParaRPr lang="en-US" sz="3200" b="1" dirty="0"/>
              </a:p>
            </p:txBody>
          </p:sp>
          <p:cxnSp>
            <p:nvCxnSpPr>
              <p:cNvPr id="46" name="Straight Connector 45">
                <a:extLst>
                  <a:ext uri="{FF2B5EF4-FFF2-40B4-BE49-F238E27FC236}">
                    <a16:creationId xmlns:a16="http://schemas.microsoft.com/office/drawing/2014/main" id="{83977B43-1EAF-9572-0669-D3C1E2F47DB2}"/>
                  </a:ext>
                </a:extLst>
              </p:cNvPr>
              <p:cNvCxnSpPr>
                <a:cxnSpLocks/>
              </p:cNvCxnSpPr>
              <p:nvPr/>
            </p:nvCxnSpPr>
            <p:spPr>
              <a:xfrm>
                <a:off x="5500440" y="6161191"/>
                <a:ext cx="2854622" cy="18366"/>
              </a:xfrm>
              <a:prstGeom prst="line">
                <a:avLst/>
              </a:prstGeom>
              <a:ln w="57150"/>
            </p:spPr>
            <p:style>
              <a:lnRef idx="2">
                <a:schemeClr val="dk1"/>
              </a:lnRef>
              <a:fillRef idx="0">
                <a:schemeClr val="dk1"/>
              </a:fillRef>
              <a:effectRef idx="1">
                <a:schemeClr val="dk1"/>
              </a:effectRef>
              <a:fontRef idx="minor">
                <a:schemeClr val="tx1"/>
              </a:fontRef>
            </p:style>
          </p:cxnSp>
        </p:grpSp>
      </p:grpSp>
      <p:sp>
        <p:nvSpPr>
          <p:cNvPr id="47" name="Up Arrow 46">
            <a:extLst>
              <a:ext uri="{FF2B5EF4-FFF2-40B4-BE49-F238E27FC236}">
                <a16:creationId xmlns:a16="http://schemas.microsoft.com/office/drawing/2014/main" id="{BC62663B-45C2-F30D-D26E-A38420F3190A}"/>
              </a:ext>
            </a:extLst>
          </p:cNvPr>
          <p:cNvSpPr/>
          <p:nvPr/>
        </p:nvSpPr>
        <p:spPr>
          <a:xfrm>
            <a:off x="9971761" y="4883819"/>
            <a:ext cx="318868" cy="545051"/>
          </a:xfrm>
          <a:prstGeom prst="upArrow">
            <a:avLst>
              <a:gd name="adj1" fmla="val 50000"/>
              <a:gd name="adj2" fmla="val 5373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Up Arrow 47">
            <a:extLst>
              <a:ext uri="{FF2B5EF4-FFF2-40B4-BE49-F238E27FC236}">
                <a16:creationId xmlns:a16="http://schemas.microsoft.com/office/drawing/2014/main" id="{5D7C0282-7900-2A13-8F28-DD9E42539F64}"/>
              </a:ext>
            </a:extLst>
          </p:cNvPr>
          <p:cNvSpPr/>
          <p:nvPr/>
        </p:nvSpPr>
        <p:spPr>
          <a:xfrm flipV="1">
            <a:off x="1166799" y="4125372"/>
            <a:ext cx="357382" cy="1155096"/>
          </a:xfrm>
          <a:prstGeom prst="upArrow">
            <a:avLst>
              <a:gd name="adj1" fmla="val 50000"/>
              <a:gd name="adj2" fmla="val 5373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74CC5565-A7DD-0B39-B396-5D25189B6A63}"/>
              </a:ext>
            </a:extLst>
          </p:cNvPr>
          <p:cNvSpPr/>
          <p:nvPr/>
        </p:nvSpPr>
        <p:spPr>
          <a:xfrm>
            <a:off x="6201409" y="4847820"/>
            <a:ext cx="3720804" cy="6060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0000"/>
                </a:solidFill>
                <a:latin typeface="Calibri" panose="020F0502020204030204" pitchFamily="34" charset="0"/>
                <a:cs typeface="Calibri" panose="020F0502020204030204" pitchFamily="34" charset="0"/>
              </a:rPr>
              <a:t>Memory Bandwidth</a:t>
            </a:r>
          </a:p>
        </p:txBody>
      </p:sp>
    </p:spTree>
    <p:custDataLst>
      <p:tags r:id="rId1"/>
    </p:custDataLst>
    <p:extLst>
      <p:ext uri="{BB962C8B-B14F-4D97-AF65-F5344CB8AC3E}">
        <p14:creationId xmlns:p14="http://schemas.microsoft.com/office/powerpoint/2010/main" val="4227151248"/>
      </p:ext>
    </p:extLst>
  </p:cSld>
  <p:clrMapOvr>
    <a:masterClrMapping/>
  </p:clrMapOvr>
  <mc:AlternateContent xmlns:mc="http://schemas.openxmlformats.org/markup-compatibility/2006" xmlns:p14="http://schemas.microsoft.com/office/powerpoint/2010/main">
    <mc:Choice Requires="p14">
      <p:transition spd="slow" p14:dur="2000" advTm="18715"/>
    </mc:Choice>
    <mc:Fallback xmlns="">
      <p:transition spd="slow" advTm="187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ppt_x"/>
                                          </p:val>
                                        </p:tav>
                                        <p:tav tm="100000">
                                          <p:val>
                                            <p:strVal val="#ppt_x"/>
                                          </p:val>
                                        </p:tav>
                                      </p:tavLst>
                                    </p:anim>
                                    <p:anim calcmode="lin" valueType="num">
                                      <p:cBhvr additive="base">
                                        <p:cTn id="8" dur="500" fill="hold"/>
                                        <p:tgtEl>
                                          <p:spTgt spid="36"/>
                                        </p:tgtEl>
                                        <p:attrNameLst>
                                          <p:attrName>ppt_y</p:attrName>
                                        </p:attrNameLst>
                                      </p:cBhvr>
                                      <p:tavLst>
                                        <p:tav tm="0">
                                          <p:val>
                                            <p:strVal val="1+#ppt_h/2"/>
                                          </p:val>
                                        </p:tav>
                                        <p:tav tm="100000">
                                          <p:val>
                                            <p:strVal val="#ppt_y"/>
                                          </p:val>
                                        </p:tav>
                                      </p:tavLst>
                                    </p:anim>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500" fill="hold"/>
                                        <p:tgtEl>
                                          <p:spTgt spid="38"/>
                                        </p:tgtEl>
                                        <p:attrNameLst>
                                          <p:attrName>ppt_x</p:attrName>
                                        </p:attrNameLst>
                                      </p:cBhvr>
                                      <p:tavLst>
                                        <p:tav tm="0">
                                          <p:val>
                                            <p:strVal val="#ppt_x"/>
                                          </p:val>
                                        </p:tav>
                                        <p:tav tm="100000">
                                          <p:val>
                                            <p:strVal val="#ppt_x"/>
                                          </p:val>
                                        </p:tav>
                                      </p:tavLst>
                                    </p:anim>
                                    <p:anim calcmode="lin" valueType="num">
                                      <p:cBhvr additive="base">
                                        <p:cTn id="16"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childTnLst>
                          </p:cTn>
                        </p:par>
                        <p:par>
                          <p:cTn id="21" fill="hold">
                            <p:stCondLst>
                              <p:cond delay="0"/>
                            </p:stCondLst>
                            <p:childTnLst>
                              <p:par>
                                <p:cTn id="22" presetID="27" presetClass="emph" presetSubtype="0" repeatCount="2000" fill="remove" grpId="0" nodeType="afterEffect">
                                  <p:stCondLst>
                                    <p:cond delay="0"/>
                                  </p:stCondLst>
                                  <p:childTnLst>
                                    <p:animClr clrSpc="rgb" dir="cw">
                                      <p:cBhvr override="childStyle">
                                        <p:cTn id="23" dur="250" autoRev="1" fill="remove"/>
                                        <p:tgtEl>
                                          <p:spTgt spid="48"/>
                                        </p:tgtEl>
                                        <p:attrNameLst>
                                          <p:attrName>style.color</p:attrName>
                                        </p:attrNameLst>
                                      </p:cBhvr>
                                      <p:to>
                                        <a:schemeClr val="bg1"/>
                                      </p:to>
                                    </p:animClr>
                                    <p:animClr clrSpc="rgb" dir="cw">
                                      <p:cBhvr>
                                        <p:cTn id="24" dur="250" autoRev="1" fill="remove"/>
                                        <p:tgtEl>
                                          <p:spTgt spid="48"/>
                                        </p:tgtEl>
                                        <p:attrNameLst>
                                          <p:attrName>fillcolor</p:attrName>
                                        </p:attrNameLst>
                                      </p:cBhvr>
                                      <p:to>
                                        <a:schemeClr val="bg1"/>
                                      </p:to>
                                    </p:animClr>
                                    <p:set>
                                      <p:cBhvr>
                                        <p:cTn id="25" dur="250" autoRev="1" fill="remove"/>
                                        <p:tgtEl>
                                          <p:spTgt spid="48"/>
                                        </p:tgtEl>
                                        <p:attrNameLst>
                                          <p:attrName>fill.type</p:attrName>
                                        </p:attrNameLst>
                                      </p:cBhvr>
                                      <p:to>
                                        <p:strVal val="solid"/>
                                      </p:to>
                                    </p:set>
                                    <p:set>
                                      <p:cBhvr>
                                        <p:cTn id="26" dur="250" autoRev="1" fill="remove"/>
                                        <p:tgtEl>
                                          <p:spTgt spid="48"/>
                                        </p:tgtEl>
                                        <p:attrNameLst>
                                          <p:attrName>fill.on</p:attrName>
                                        </p:attrNameLst>
                                      </p:cBhvr>
                                      <p:to>
                                        <p:strVal val="true"/>
                                      </p:to>
                                    </p:set>
                                  </p:childTnLst>
                                </p:cTn>
                              </p:par>
                            </p:childTnLst>
                          </p:cTn>
                        </p:par>
                        <p:par>
                          <p:cTn id="27" fill="hold">
                            <p:stCondLst>
                              <p:cond delay="1000"/>
                            </p:stCondLst>
                            <p:childTnLst>
                              <p:par>
                                <p:cTn id="28" presetID="1" presetClass="entr" presetSubtype="0" fill="hold" grpId="1" nodeType="afterEffect">
                                  <p:stCondLst>
                                    <p:cond delay="0"/>
                                  </p:stCondLst>
                                  <p:childTnLst>
                                    <p:set>
                                      <p:cBhvr>
                                        <p:cTn id="29" dur="1" fill="hold">
                                          <p:stCondLst>
                                            <p:cond delay="0"/>
                                          </p:stCondLst>
                                        </p:cTn>
                                        <p:tgtEl>
                                          <p:spTgt spid="47"/>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49"/>
                                        </p:tgtEl>
                                        <p:attrNameLst>
                                          <p:attrName>style.visibility</p:attrName>
                                        </p:attrNameLst>
                                      </p:cBhvr>
                                      <p:to>
                                        <p:strVal val="visible"/>
                                      </p:to>
                                    </p:set>
                                  </p:childTnLst>
                                </p:cTn>
                              </p:par>
                            </p:childTnLst>
                          </p:cTn>
                        </p:par>
                        <p:par>
                          <p:cTn id="32" fill="hold">
                            <p:stCondLst>
                              <p:cond delay="1000"/>
                            </p:stCondLst>
                            <p:childTnLst>
                              <p:par>
                                <p:cTn id="33" presetID="27" presetClass="emph" presetSubtype="0" repeatCount="2000" fill="remove" grpId="0" nodeType="afterEffect">
                                  <p:stCondLst>
                                    <p:cond delay="0"/>
                                  </p:stCondLst>
                                  <p:childTnLst>
                                    <p:animClr clrSpc="rgb" dir="cw">
                                      <p:cBhvr override="childStyle">
                                        <p:cTn id="34" dur="250" autoRev="1" fill="remove"/>
                                        <p:tgtEl>
                                          <p:spTgt spid="47"/>
                                        </p:tgtEl>
                                        <p:attrNameLst>
                                          <p:attrName>style.color</p:attrName>
                                        </p:attrNameLst>
                                      </p:cBhvr>
                                      <p:to>
                                        <a:schemeClr val="bg1"/>
                                      </p:to>
                                    </p:animClr>
                                    <p:animClr clrSpc="rgb" dir="cw">
                                      <p:cBhvr>
                                        <p:cTn id="35" dur="250" autoRev="1" fill="remove"/>
                                        <p:tgtEl>
                                          <p:spTgt spid="47"/>
                                        </p:tgtEl>
                                        <p:attrNameLst>
                                          <p:attrName>fillcolor</p:attrName>
                                        </p:attrNameLst>
                                      </p:cBhvr>
                                      <p:to>
                                        <a:schemeClr val="bg1"/>
                                      </p:to>
                                    </p:animClr>
                                    <p:set>
                                      <p:cBhvr>
                                        <p:cTn id="36" dur="250" autoRev="1" fill="remove"/>
                                        <p:tgtEl>
                                          <p:spTgt spid="47"/>
                                        </p:tgtEl>
                                        <p:attrNameLst>
                                          <p:attrName>fill.type</p:attrName>
                                        </p:attrNameLst>
                                      </p:cBhvr>
                                      <p:to>
                                        <p:strVal val="solid"/>
                                      </p:to>
                                    </p:set>
                                    <p:set>
                                      <p:cBhvr>
                                        <p:cTn id="37" dur="250" autoRev="1" fill="remove"/>
                                        <p:tgtEl>
                                          <p:spTgt spid="4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47" grpId="0" animBg="1"/>
      <p:bldP spid="47" grpId="1" animBg="1"/>
      <p:bldP spid="48" grpId="0" animBg="1"/>
      <p:bldP spid="48" grpId="1" animBg="1"/>
      <p:bldP spid="4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BF23B-471B-5111-DBE6-5189F0E3D8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4602E4-1FD5-0131-8756-634627B26603}"/>
              </a:ext>
            </a:extLst>
          </p:cNvPr>
          <p:cNvSpPr>
            <a:spLocks noGrp="1"/>
          </p:cNvSpPr>
          <p:nvPr>
            <p:ph type="ctrTitle"/>
          </p:nvPr>
        </p:nvSpPr>
        <p:spPr/>
        <p:txBody>
          <a:bodyPr/>
          <a:lstStyle/>
          <a:p>
            <a:r>
              <a:rPr lang="en-US" dirty="0"/>
              <a:t>PIM Provides High Memory Bandwidth</a:t>
            </a:r>
          </a:p>
        </p:txBody>
      </p:sp>
      <p:sp>
        <p:nvSpPr>
          <p:cNvPr id="4" name="Slide Number Placeholder 3">
            <a:extLst>
              <a:ext uri="{FF2B5EF4-FFF2-40B4-BE49-F238E27FC236}">
                <a16:creationId xmlns:a16="http://schemas.microsoft.com/office/drawing/2014/main" id="{694F3F12-7279-2AEA-DBD6-63B1881F42D0}"/>
              </a:ext>
            </a:extLst>
          </p:cNvPr>
          <p:cNvSpPr>
            <a:spLocks noGrp="1"/>
          </p:cNvSpPr>
          <p:nvPr>
            <p:ph type="sldNum" sz="quarter" idx="12"/>
          </p:nvPr>
        </p:nvSpPr>
        <p:spPr/>
        <p:txBody>
          <a:bodyPr/>
          <a:lstStyle/>
          <a:p>
            <a:fld id="{3952D4CC-587A-3641-AB30-393082F8BA24}" type="slidenum">
              <a:rPr lang="en-US" smtClean="0"/>
              <a:pPr/>
              <a:t>12</a:t>
            </a:fld>
            <a:endParaRPr lang="en-US"/>
          </a:p>
        </p:txBody>
      </p:sp>
      <p:sp>
        <p:nvSpPr>
          <p:cNvPr id="6" name="Rectangle 5">
            <a:extLst>
              <a:ext uri="{FF2B5EF4-FFF2-40B4-BE49-F238E27FC236}">
                <a16:creationId xmlns:a16="http://schemas.microsoft.com/office/drawing/2014/main" id="{EFA44C77-B0EE-188A-DCFF-36CD851EA485}"/>
              </a:ext>
            </a:extLst>
          </p:cNvPr>
          <p:cNvSpPr/>
          <p:nvPr/>
        </p:nvSpPr>
        <p:spPr>
          <a:xfrm>
            <a:off x="2796177" y="1742966"/>
            <a:ext cx="1645920" cy="164592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libri" panose="020F0502020204030204" pitchFamily="34" charset="0"/>
                <a:cs typeface="Calibri" panose="020F0502020204030204" pitchFamily="34" charset="0"/>
              </a:rPr>
              <a:t>NVIDIA A100 GPU</a:t>
            </a:r>
            <a:endParaRPr lang="en-US" sz="3200" dirty="0">
              <a:solidFill>
                <a:schemeClr val="tx1"/>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C357F3B2-59A0-B9BD-4B7C-72C0141BE335}"/>
              </a:ext>
            </a:extLst>
          </p:cNvPr>
          <p:cNvSpPr/>
          <p:nvPr/>
        </p:nvSpPr>
        <p:spPr>
          <a:xfrm>
            <a:off x="1858331" y="1742966"/>
            <a:ext cx="855784" cy="486508"/>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libri" panose="020F0502020204030204" pitchFamily="34" charset="0"/>
                <a:cs typeface="Calibri" panose="020F0502020204030204" pitchFamily="34" charset="0"/>
              </a:rPr>
              <a:t>HBM</a:t>
            </a:r>
          </a:p>
        </p:txBody>
      </p:sp>
      <p:sp>
        <p:nvSpPr>
          <p:cNvPr id="8" name="Rectangle 7">
            <a:extLst>
              <a:ext uri="{FF2B5EF4-FFF2-40B4-BE49-F238E27FC236}">
                <a16:creationId xmlns:a16="http://schemas.microsoft.com/office/drawing/2014/main" id="{6854E6E3-7AA3-FB5B-F039-26DC2B1F0AC8}"/>
              </a:ext>
            </a:extLst>
          </p:cNvPr>
          <p:cNvSpPr/>
          <p:nvPr/>
        </p:nvSpPr>
        <p:spPr>
          <a:xfrm>
            <a:off x="1858331" y="2322672"/>
            <a:ext cx="855784" cy="486508"/>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libri" panose="020F0502020204030204" pitchFamily="34" charset="0"/>
                <a:cs typeface="Calibri" panose="020F0502020204030204" pitchFamily="34" charset="0"/>
              </a:rPr>
              <a:t>HBM</a:t>
            </a:r>
          </a:p>
        </p:txBody>
      </p:sp>
      <p:sp>
        <p:nvSpPr>
          <p:cNvPr id="9" name="Rectangle 8">
            <a:extLst>
              <a:ext uri="{FF2B5EF4-FFF2-40B4-BE49-F238E27FC236}">
                <a16:creationId xmlns:a16="http://schemas.microsoft.com/office/drawing/2014/main" id="{46E14250-48AC-C3D0-81EF-32E4BE979CD5}"/>
              </a:ext>
            </a:extLst>
          </p:cNvPr>
          <p:cNvSpPr/>
          <p:nvPr/>
        </p:nvSpPr>
        <p:spPr>
          <a:xfrm>
            <a:off x="1858331" y="2902378"/>
            <a:ext cx="855784" cy="486508"/>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libri" panose="020F0502020204030204" pitchFamily="34" charset="0"/>
                <a:cs typeface="Calibri" panose="020F0502020204030204" pitchFamily="34" charset="0"/>
              </a:rPr>
              <a:t>HBM</a:t>
            </a:r>
          </a:p>
        </p:txBody>
      </p:sp>
      <p:sp>
        <p:nvSpPr>
          <p:cNvPr id="10" name="Rectangle 9">
            <a:extLst>
              <a:ext uri="{FF2B5EF4-FFF2-40B4-BE49-F238E27FC236}">
                <a16:creationId xmlns:a16="http://schemas.microsoft.com/office/drawing/2014/main" id="{84F7CB93-F70A-8686-0142-95328E4960AF}"/>
              </a:ext>
            </a:extLst>
          </p:cNvPr>
          <p:cNvSpPr/>
          <p:nvPr/>
        </p:nvSpPr>
        <p:spPr>
          <a:xfrm>
            <a:off x="4524159" y="1742966"/>
            <a:ext cx="855784" cy="486508"/>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libri" panose="020F0502020204030204" pitchFamily="34" charset="0"/>
                <a:cs typeface="Calibri" panose="020F0502020204030204" pitchFamily="34" charset="0"/>
              </a:rPr>
              <a:t>HBM</a:t>
            </a:r>
          </a:p>
        </p:txBody>
      </p:sp>
      <p:sp>
        <p:nvSpPr>
          <p:cNvPr id="11" name="Rectangle 10">
            <a:extLst>
              <a:ext uri="{FF2B5EF4-FFF2-40B4-BE49-F238E27FC236}">
                <a16:creationId xmlns:a16="http://schemas.microsoft.com/office/drawing/2014/main" id="{174829E5-704C-9513-102A-5E30BD700E29}"/>
              </a:ext>
            </a:extLst>
          </p:cNvPr>
          <p:cNvSpPr/>
          <p:nvPr/>
        </p:nvSpPr>
        <p:spPr>
          <a:xfrm>
            <a:off x="4524159" y="2322672"/>
            <a:ext cx="855784" cy="486508"/>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libri" panose="020F0502020204030204" pitchFamily="34" charset="0"/>
                <a:cs typeface="Calibri" panose="020F0502020204030204" pitchFamily="34" charset="0"/>
              </a:rPr>
              <a:t>HBM</a:t>
            </a:r>
          </a:p>
        </p:txBody>
      </p:sp>
      <p:sp>
        <p:nvSpPr>
          <p:cNvPr id="12" name="Rectangle 11">
            <a:extLst>
              <a:ext uri="{FF2B5EF4-FFF2-40B4-BE49-F238E27FC236}">
                <a16:creationId xmlns:a16="http://schemas.microsoft.com/office/drawing/2014/main" id="{C0E53CC2-4D5B-2467-745A-8B66000C2EC2}"/>
              </a:ext>
            </a:extLst>
          </p:cNvPr>
          <p:cNvSpPr/>
          <p:nvPr/>
        </p:nvSpPr>
        <p:spPr>
          <a:xfrm>
            <a:off x="4524159" y="2902378"/>
            <a:ext cx="855784" cy="486508"/>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libri" panose="020F0502020204030204" pitchFamily="34" charset="0"/>
                <a:cs typeface="Calibri" panose="020F0502020204030204" pitchFamily="34" charset="0"/>
              </a:rPr>
              <a:t>HBM</a:t>
            </a:r>
          </a:p>
        </p:txBody>
      </p:sp>
      <p:cxnSp>
        <p:nvCxnSpPr>
          <p:cNvPr id="14" name="Straight Arrow Connector 13">
            <a:extLst>
              <a:ext uri="{FF2B5EF4-FFF2-40B4-BE49-F238E27FC236}">
                <a16:creationId xmlns:a16="http://schemas.microsoft.com/office/drawing/2014/main" id="{FB26799C-4268-1BC3-757B-E8C380BB21CC}"/>
              </a:ext>
            </a:extLst>
          </p:cNvPr>
          <p:cNvCxnSpPr>
            <a:cxnSpLocks/>
          </p:cNvCxnSpPr>
          <p:nvPr/>
        </p:nvCxnSpPr>
        <p:spPr>
          <a:xfrm flipV="1">
            <a:off x="2749286" y="3524873"/>
            <a:ext cx="0" cy="562708"/>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cxnSp>
        <p:nvCxnSpPr>
          <p:cNvPr id="16" name="Straight Arrow Connector 15">
            <a:extLst>
              <a:ext uri="{FF2B5EF4-FFF2-40B4-BE49-F238E27FC236}">
                <a16:creationId xmlns:a16="http://schemas.microsoft.com/office/drawing/2014/main" id="{B19AB6D7-02CF-7569-A6FA-DDECED9DFA7F}"/>
              </a:ext>
            </a:extLst>
          </p:cNvPr>
          <p:cNvCxnSpPr>
            <a:cxnSpLocks/>
          </p:cNvCxnSpPr>
          <p:nvPr/>
        </p:nvCxnSpPr>
        <p:spPr>
          <a:xfrm flipV="1">
            <a:off x="4488992" y="3524873"/>
            <a:ext cx="0" cy="562708"/>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sp>
        <p:nvSpPr>
          <p:cNvPr id="17" name="TextBox 16">
            <a:extLst>
              <a:ext uri="{FF2B5EF4-FFF2-40B4-BE49-F238E27FC236}">
                <a16:creationId xmlns:a16="http://schemas.microsoft.com/office/drawing/2014/main" id="{9C9E903C-FF1F-3EC3-AB44-FBB7BAE2FC72}"/>
              </a:ext>
            </a:extLst>
          </p:cNvPr>
          <p:cNvSpPr txBox="1"/>
          <p:nvPr/>
        </p:nvSpPr>
        <p:spPr>
          <a:xfrm>
            <a:off x="1817522" y="4098875"/>
            <a:ext cx="3683052" cy="954107"/>
          </a:xfrm>
          <a:prstGeom prst="rect">
            <a:avLst/>
          </a:prstGeom>
          <a:noFill/>
        </p:spPr>
        <p:txBody>
          <a:bodyPr wrap="square" rtlCol="0">
            <a:spAutoFit/>
          </a:bodyPr>
          <a:lstStyle/>
          <a:p>
            <a:pPr algn="ctr"/>
            <a:r>
              <a:rPr lang="en-US" sz="2800" dirty="0">
                <a:latin typeface="Calibri" panose="020F0502020204030204" pitchFamily="34" charset="0"/>
                <a:cs typeface="Calibri" panose="020F0502020204030204" pitchFamily="34" charset="0"/>
              </a:rPr>
              <a:t>2 TB/s Peak </a:t>
            </a:r>
          </a:p>
          <a:p>
            <a:pPr algn="ctr"/>
            <a:r>
              <a:rPr lang="en-US" sz="2800" dirty="0">
                <a:latin typeface="Calibri" panose="020F0502020204030204" pitchFamily="34" charset="0"/>
                <a:cs typeface="Calibri" panose="020F0502020204030204" pitchFamily="34" charset="0"/>
              </a:rPr>
              <a:t>Memory Bandwidth</a:t>
            </a:r>
          </a:p>
        </p:txBody>
      </p:sp>
      <p:grpSp>
        <p:nvGrpSpPr>
          <p:cNvPr id="5" name="Group 4">
            <a:extLst>
              <a:ext uri="{FF2B5EF4-FFF2-40B4-BE49-F238E27FC236}">
                <a16:creationId xmlns:a16="http://schemas.microsoft.com/office/drawing/2014/main" id="{453DBF46-5039-CBBE-1F5D-B611D2AE98C7}"/>
              </a:ext>
            </a:extLst>
          </p:cNvPr>
          <p:cNvGrpSpPr/>
          <p:nvPr/>
        </p:nvGrpSpPr>
        <p:grpSpPr>
          <a:xfrm>
            <a:off x="5158737" y="1464217"/>
            <a:ext cx="5834820" cy="4795010"/>
            <a:chOff x="5158737" y="1464217"/>
            <a:chExt cx="5834820" cy="4795010"/>
          </a:xfrm>
        </p:grpSpPr>
        <p:sp>
          <p:nvSpPr>
            <p:cNvPr id="34" name="Rectangle 33">
              <a:extLst>
                <a:ext uri="{FF2B5EF4-FFF2-40B4-BE49-F238E27FC236}">
                  <a16:creationId xmlns:a16="http://schemas.microsoft.com/office/drawing/2014/main" id="{6E82EAAF-189B-4CD3-DEC8-2087C10FFAB3}"/>
                </a:ext>
              </a:extLst>
            </p:cNvPr>
            <p:cNvSpPr/>
            <p:nvPr/>
          </p:nvSpPr>
          <p:spPr>
            <a:xfrm>
              <a:off x="7221413" y="1464217"/>
              <a:ext cx="3772144" cy="347003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dirty="0">
                  <a:solidFill>
                    <a:schemeClr val="tx1"/>
                  </a:solidFill>
                  <a:latin typeface="Calibri" panose="020F0502020204030204" pitchFamily="34" charset="0"/>
                  <a:cs typeface="Calibri" panose="020F0502020204030204" pitchFamily="34" charset="0"/>
                </a:rPr>
                <a:t>        GDDR6 PIM Chip </a:t>
              </a:r>
            </a:p>
            <a:p>
              <a:pPr algn="ctr"/>
              <a:endParaRPr lang="en-US" sz="2800" dirty="0">
                <a:solidFill>
                  <a:schemeClr val="tx1"/>
                </a:solidFill>
                <a:latin typeface="Calibri" panose="020F0502020204030204" pitchFamily="34" charset="0"/>
                <a:cs typeface="Calibri" panose="020F0502020204030204" pitchFamily="34" charset="0"/>
              </a:endParaRPr>
            </a:p>
            <a:p>
              <a:pPr algn="ctr"/>
              <a:endParaRPr lang="en-US" sz="2800" dirty="0">
                <a:solidFill>
                  <a:schemeClr val="tx1"/>
                </a:solidFill>
                <a:latin typeface="Calibri" panose="020F0502020204030204" pitchFamily="34" charset="0"/>
                <a:cs typeface="Calibri" panose="020F0502020204030204" pitchFamily="34" charset="0"/>
              </a:endParaRPr>
            </a:p>
            <a:p>
              <a:pPr algn="ctr"/>
              <a:endParaRPr lang="en-US" sz="2800" dirty="0">
                <a:solidFill>
                  <a:schemeClr val="tx1"/>
                </a:solidFill>
                <a:latin typeface="Calibri" panose="020F0502020204030204" pitchFamily="34" charset="0"/>
                <a:cs typeface="Calibri" panose="020F0502020204030204" pitchFamily="34" charset="0"/>
              </a:endParaRPr>
            </a:p>
            <a:p>
              <a:pPr algn="ctr"/>
              <a:endParaRPr lang="en-US" sz="2800" dirty="0">
                <a:solidFill>
                  <a:schemeClr val="tx1"/>
                </a:solidFill>
                <a:latin typeface="Calibri" panose="020F0502020204030204" pitchFamily="34" charset="0"/>
                <a:cs typeface="Calibri" panose="020F0502020204030204" pitchFamily="34" charset="0"/>
              </a:endParaRPr>
            </a:p>
            <a:p>
              <a:pPr algn="ctr"/>
              <a:endParaRPr lang="en-US" sz="2800" dirty="0">
                <a:solidFill>
                  <a:schemeClr val="tx1"/>
                </a:solidFill>
                <a:latin typeface="Calibri" panose="020F0502020204030204" pitchFamily="34" charset="0"/>
                <a:cs typeface="Calibri" panose="020F0502020204030204" pitchFamily="34" charset="0"/>
              </a:endParaRPr>
            </a:p>
            <a:p>
              <a:pPr algn="ctr"/>
              <a:endParaRPr lang="en-US" sz="2800" dirty="0"/>
            </a:p>
          </p:txBody>
        </p:sp>
        <p:sp>
          <p:nvSpPr>
            <p:cNvPr id="18" name="Rectangle 17">
              <a:extLst>
                <a:ext uri="{FF2B5EF4-FFF2-40B4-BE49-F238E27FC236}">
                  <a16:creationId xmlns:a16="http://schemas.microsoft.com/office/drawing/2014/main" id="{F3CC5370-272D-F1A6-8FA0-1B7F01E9F4A4}"/>
                </a:ext>
              </a:extLst>
            </p:cNvPr>
            <p:cNvSpPr/>
            <p:nvPr/>
          </p:nvSpPr>
          <p:spPr>
            <a:xfrm>
              <a:off x="7823054" y="2379523"/>
              <a:ext cx="1053904" cy="716453"/>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libri" panose="020F0502020204030204" pitchFamily="34" charset="0"/>
                  <a:cs typeface="Calibri" panose="020F0502020204030204" pitchFamily="34" charset="0"/>
                </a:rPr>
                <a:t>DRAM Bank</a:t>
              </a:r>
            </a:p>
          </p:txBody>
        </p:sp>
        <p:sp>
          <p:nvSpPr>
            <p:cNvPr id="19" name="Rectangle 18">
              <a:extLst>
                <a:ext uri="{FF2B5EF4-FFF2-40B4-BE49-F238E27FC236}">
                  <a16:creationId xmlns:a16="http://schemas.microsoft.com/office/drawing/2014/main" id="{D992748D-A93A-0AB9-07DC-AA85F5D609B9}"/>
                </a:ext>
              </a:extLst>
            </p:cNvPr>
            <p:cNvSpPr/>
            <p:nvPr/>
          </p:nvSpPr>
          <p:spPr>
            <a:xfrm>
              <a:off x="7823054" y="3095976"/>
              <a:ext cx="1053904" cy="26502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libri" panose="020F0502020204030204" pitchFamily="34" charset="0"/>
                  <a:cs typeface="Calibri" panose="020F0502020204030204" pitchFamily="34" charset="0"/>
                </a:rPr>
                <a:t>PU</a:t>
              </a:r>
            </a:p>
          </p:txBody>
        </p:sp>
        <p:sp>
          <p:nvSpPr>
            <p:cNvPr id="20" name="Rectangle 19">
              <a:extLst>
                <a:ext uri="{FF2B5EF4-FFF2-40B4-BE49-F238E27FC236}">
                  <a16:creationId xmlns:a16="http://schemas.microsoft.com/office/drawing/2014/main" id="{F2E37109-FE7B-7FD8-F5F0-530E83B866F0}"/>
                </a:ext>
              </a:extLst>
            </p:cNvPr>
            <p:cNvSpPr/>
            <p:nvPr/>
          </p:nvSpPr>
          <p:spPr>
            <a:xfrm>
              <a:off x="9136038" y="2379523"/>
              <a:ext cx="1053904" cy="716453"/>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libri" panose="020F0502020204030204" pitchFamily="34" charset="0"/>
                  <a:cs typeface="Calibri" panose="020F0502020204030204" pitchFamily="34" charset="0"/>
                </a:rPr>
                <a:t>DRAM Bank</a:t>
              </a:r>
            </a:p>
          </p:txBody>
        </p:sp>
        <p:sp>
          <p:nvSpPr>
            <p:cNvPr id="21" name="Rectangle 20">
              <a:extLst>
                <a:ext uri="{FF2B5EF4-FFF2-40B4-BE49-F238E27FC236}">
                  <a16:creationId xmlns:a16="http://schemas.microsoft.com/office/drawing/2014/main" id="{9A6A8115-1A38-D923-98FA-4FD6FEFF46DB}"/>
                </a:ext>
              </a:extLst>
            </p:cNvPr>
            <p:cNvSpPr/>
            <p:nvPr/>
          </p:nvSpPr>
          <p:spPr>
            <a:xfrm>
              <a:off x="9136038" y="3095976"/>
              <a:ext cx="1053904" cy="26502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libri" panose="020F0502020204030204" pitchFamily="34" charset="0"/>
                  <a:cs typeface="Calibri" panose="020F0502020204030204" pitchFamily="34" charset="0"/>
                </a:rPr>
                <a:t>PU</a:t>
              </a:r>
            </a:p>
          </p:txBody>
        </p:sp>
        <p:sp>
          <p:nvSpPr>
            <p:cNvPr id="26" name="Rectangle 25">
              <a:extLst>
                <a:ext uri="{FF2B5EF4-FFF2-40B4-BE49-F238E27FC236}">
                  <a16:creationId xmlns:a16="http://schemas.microsoft.com/office/drawing/2014/main" id="{317B65D5-8E76-19BE-3380-6D50FE1A9F6B}"/>
                </a:ext>
              </a:extLst>
            </p:cNvPr>
            <p:cNvSpPr/>
            <p:nvPr/>
          </p:nvSpPr>
          <p:spPr>
            <a:xfrm>
              <a:off x="7823054" y="3580727"/>
              <a:ext cx="1053904" cy="716453"/>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libri" panose="020F0502020204030204" pitchFamily="34" charset="0"/>
                  <a:cs typeface="Calibri" panose="020F0502020204030204" pitchFamily="34" charset="0"/>
                </a:rPr>
                <a:t>DRAM Bank</a:t>
              </a:r>
            </a:p>
          </p:txBody>
        </p:sp>
        <p:sp>
          <p:nvSpPr>
            <p:cNvPr id="27" name="Rectangle 26">
              <a:extLst>
                <a:ext uri="{FF2B5EF4-FFF2-40B4-BE49-F238E27FC236}">
                  <a16:creationId xmlns:a16="http://schemas.microsoft.com/office/drawing/2014/main" id="{04FBFADC-06F3-0BAD-E2A0-A6CE0E70DE05}"/>
                </a:ext>
              </a:extLst>
            </p:cNvPr>
            <p:cNvSpPr/>
            <p:nvPr/>
          </p:nvSpPr>
          <p:spPr>
            <a:xfrm>
              <a:off x="7823054" y="4297180"/>
              <a:ext cx="1053904" cy="26502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libri" panose="020F0502020204030204" pitchFamily="34" charset="0"/>
                  <a:cs typeface="Calibri" panose="020F0502020204030204" pitchFamily="34" charset="0"/>
                </a:rPr>
                <a:t>PU</a:t>
              </a:r>
            </a:p>
          </p:txBody>
        </p:sp>
        <p:sp>
          <p:nvSpPr>
            <p:cNvPr id="28" name="Rectangle 27">
              <a:extLst>
                <a:ext uri="{FF2B5EF4-FFF2-40B4-BE49-F238E27FC236}">
                  <a16:creationId xmlns:a16="http://schemas.microsoft.com/office/drawing/2014/main" id="{0860A8EB-9FF6-BEBD-37D0-7B7E8DD348CE}"/>
                </a:ext>
              </a:extLst>
            </p:cNvPr>
            <p:cNvSpPr/>
            <p:nvPr/>
          </p:nvSpPr>
          <p:spPr>
            <a:xfrm>
              <a:off x="9136038" y="3580727"/>
              <a:ext cx="1053904" cy="716453"/>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libri" panose="020F0502020204030204" pitchFamily="34" charset="0"/>
                  <a:cs typeface="Calibri" panose="020F0502020204030204" pitchFamily="34" charset="0"/>
                </a:rPr>
                <a:t>DRAM Bank</a:t>
              </a:r>
            </a:p>
          </p:txBody>
        </p:sp>
        <p:sp>
          <p:nvSpPr>
            <p:cNvPr id="29" name="Rectangle 28">
              <a:extLst>
                <a:ext uri="{FF2B5EF4-FFF2-40B4-BE49-F238E27FC236}">
                  <a16:creationId xmlns:a16="http://schemas.microsoft.com/office/drawing/2014/main" id="{0D63BE53-7867-40F7-6706-711433C10332}"/>
                </a:ext>
              </a:extLst>
            </p:cNvPr>
            <p:cNvSpPr/>
            <p:nvPr/>
          </p:nvSpPr>
          <p:spPr>
            <a:xfrm>
              <a:off x="9136038" y="4297180"/>
              <a:ext cx="1053904" cy="26502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libri" panose="020F0502020204030204" pitchFamily="34" charset="0"/>
                  <a:cs typeface="Calibri" panose="020F0502020204030204" pitchFamily="34" charset="0"/>
                </a:rPr>
                <a:t>PU</a:t>
              </a:r>
            </a:p>
          </p:txBody>
        </p:sp>
        <p:cxnSp>
          <p:nvCxnSpPr>
            <p:cNvPr id="35" name="Straight Arrow Connector 34">
              <a:extLst>
                <a:ext uri="{FF2B5EF4-FFF2-40B4-BE49-F238E27FC236}">
                  <a16:creationId xmlns:a16="http://schemas.microsoft.com/office/drawing/2014/main" id="{469891C2-B8FD-5B3C-2016-2B86F6E51934}"/>
                </a:ext>
              </a:extLst>
            </p:cNvPr>
            <p:cNvCxnSpPr>
              <a:cxnSpLocks/>
            </p:cNvCxnSpPr>
            <p:nvPr/>
          </p:nvCxnSpPr>
          <p:spPr>
            <a:xfrm>
              <a:off x="6874941" y="4303714"/>
              <a:ext cx="738554" cy="0"/>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cxnSp>
          <p:nvCxnSpPr>
            <p:cNvPr id="39" name="Straight Connector 38">
              <a:extLst>
                <a:ext uri="{FF2B5EF4-FFF2-40B4-BE49-F238E27FC236}">
                  <a16:creationId xmlns:a16="http://schemas.microsoft.com/office/drawing/2014/main" id="{D45EB271-D220-0A70-5205-19A4C20C91F6}"/>
                </a:ext>
              </a:extLst>
            </p:cNvPr>
            <p:cNvCxnSpPr>
              <a:cxnSpLocks/>
            </p:cNvCxnSpPr>
            <p:nvPr/>
          </p:nvCxnSpPr>
          <p:spPr>
            <a:xfrm>
              <a:off x="6892527" y="4285457"/>
              <a:ext cx="2229" cy="884420"/>
            </a:xfrm>
            <a:prstGeom prst="line">
              <a:avLst/>
            </a:prstGeom>
            <a:ln w="38100"/>
          </p:spPr>
          <p:style>
            <a:lnRef idx="2">
              <a:schemeClr val="dk1"/>
            </a:lnRef>
            <a:fillRef idx="0">
              <a:schemeClr val="dk1"/>
            </a:fillRef>
            <a:effectRef idx="1">
              <a:schemeClr val="dk1"/>
            </a:effectRef>
            <a:fontRef idx="minor">
              <a:schemeClr val="tx1"/>
            </a:fontRef>
          </p:style>
        </p:cxnSp>
        <p:sp>
          <p:nvSpPr>
            <p:cNvPr id="40" name="TextBox 39">
              <a:extLst>
                <a:ext uri="{FF2B5EF4-FFF2-40B4-BE49-F238E27FC236}">
                  <a16:creationId xmlns:a16="http://schemas.microsoft.com/office/drawing/2014/main" id="{1F7D90C9-B6DA-FD8F-FEE6-2E601771F19D}"/>
                </a:ext>
              </a:extLst>
            </p:cNvPr>
            <p:cNvSpPr txBox="1"/>
            <p:nvPr/>
          </p:nvSpPr>
          <p:spPr>
            <a:xfrm>
              <a:off x="5158737" y="5305120"/>
              <a:ext cx="3683052" cy="954107"/>
            </a:xfrm>
            <a:prstGeom prst="rect">
              <a:avLst/>
            </a:prstGeom>
            <a:noFill/>
          </p:spPr>
          <p:txBody>
            <a:bodyPr wrap="square" rtlCol="0">
              <a:spAutoFit/>
            </a:bodyPr>
            <a:lstStyle/>
            <a:p>
              <a:pPr algn="ctr"/>
              <a:r>
                <a:rPr lang="en-US" sz="2800" b="1" dirty="0">
                  <a:latin typeface="Calibri" panose="020F0502020204030204" pitchFamily="34" charset="0"/>
                  <a:cs typeface="Calibri" panose="020F0502020204030204" pitchFamily="34" charset="0"/>
                </a:rPr>
                <a:t>32 TB/s </a:t>
              </a:r>
              <a:r>
                <a:rPr lang="en-US" sz="2800" dirty="0">
                  <a:latin typeface="Calibri" panose="020F0502020204030204" pitchFamily="34" charset="0"/>
                  <a:cs typeface="Calibri" panose="020F0502020204030204" pitchFamily="34" charset="0"/>
                </a:rPr>
                <a:t>Peak </a:t>
              </a:r>
            </a:p>
            <a:p>
              <a:pPr algn="ctr"/>
              <a:r>
                <a:rPr lang="en-US" sz="2800" dirty="0">
                  <a:latin typeface="Calibri" panose="020F0502020204030204" pitchFamily="34" charset="0"/>
                  <a:cs typeface="Calibri" panose="020F0502020204030204" pitchFamily="34" charset="0"/>
                </a:rPr>
                <a:t>Memory Bandwidth</a:t>
              </a:r>
            </a:p>
          </p:txBody>
        </p:sp>
        <p:sp>
          <p:nvSpPr>
            <p:cNvPr id="41" name="TextBox 40">
              <a:extLst>
                <a:ext uri="{FF2B5EF4-FFF2-40B4-BE49-F238E27FC236}">
                  <a16:creationId xmlns:a16="http://schemas.microsoft.com/office/drawing/2014/main" id="{8A97C246-2169-A58D-1891-893EB82814FC}"/>
                </a:ext>
              </a:extLst>
            </p:cNvPr>
            <p:cNvSpPr txBox="1"/>
            <p:nvPr/>
          </p:nvSpPr>
          <p:spPr>
            <a:xfrm>
              <a:off x="10312802" y="3110137"/>
              <a:ext cx="478016" cy="523220"/>
            </a:xfrm>
            <a:prstGeom prst="rect">
              <a:avLst/>
            </a:prstGeom>
            <a:noFill/>
          </p:spPr>
          <p:txBody>
            <a:bodyPr wrap="none" rtlCol="0">
              <a:spAutoFit/>
            </a:bodyPr>
            <a:lstStyle/>
            <a:p>
              <a:r>
                <a:rPr lang="en-US" sz="2800" dirty="0"/>
                <a:t>…</a:t>
              </a:r>
            </a:p>
          </p:txBody>
        </p:sp>
      </p:grpSp>
      <p:sp>
        <p:nvSpPr>
          <p:cNvPr id="3" name="Rectangle 2">
            <a:extLst>
              <a:ext uri="{FF2B5EF4-FFF2-40B4-BE49-F238E27FC236}">
                <a16:creationId xmlns:a16="http://schemas.microsoft.com/office/drawing/2014/main" id="{48450257-7114-5573-D99E-D41EEB62D430}"/>
              </a:ext>
            </a:extLst>
          </p:cNvPr>
          <p:cNvSpPr/>
          <p:nvPr/>
        </p:nvSpPr>
        <p:spPr>
          <a:xfrm>
            <a:off x="1591242" y="1464217"/>
            <a:ext cx="4055789" cy="224542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dirty="0"/>
          </a:p>
        </p:txBody>
      </p:sp>
    </p:spTree>
    <p:custDataLst>
      <p:tags r:id="rId1"/>
    </p:custDataLst>
    <p:extLst>
      <p:ext uri="{BB962C8B-B14F-4D97-AF65-F5344CB8AC3E}">
        <p14:creationId xmlns:p14="http://schemas.microsoft.com/office/powerpoint/2010/main" val="3027808483"/>
      </p:ext>
    </p:extLst>
  </p:cSld>
  <p:clrMapOvr>
    <a:masterClrMapping/>
  </p:clrMapOvr>
  <mc:AlternateContent xmlns:mc="http://schemas.openxmlformats.org/markup-compatibility/2006" xmlns:p14="http://schemas.microsoft.com/office/powerpoint/2010/main">
    <mc:Choice Requires="p14">
      <p:transition spd="slow" p14:dur="2000" advTm="36506"/>
    </mc:Choice>
    <mc:Fallback xmlns="">
      <p:transition spd="slow" advTm="3650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B467C-FD5C-A408-3C26-0D9E370DF0BF}"/>
            </a:ext>
          </a:extLst>
        </p:cNvPr>
        <p:cNvGrpSpPr/>
        <p:nvPr/>
      </p:nvGrpSpPr>
      <p:grpSpPr>
        <a:xfrm>
          <a:off x="0" y="0"/>
          <a:ext cx="0" cy="0"/>
          <a:chOff x="0" y="0"/>
          <a:chExt cx="0" cy="0"/>
        </a:xfrm>
      </p:grpSpPr>
      <p:sp>
        <p:nvSpPr>
          <p:cNvPr id="26" name="Rectangle 25">
            <a:extLst>
              <a:ext uri="{FF2B5EF4-FFF2-40B4-BE49-F238E27FC236}">
                <a16:creationId xmlns:a16="http://schemas.microsoft.com/office/drawing/2014/main" id="{B31A7955-4CFB-4165-8607-9A11E4911CAE}"/>
              </a:ext>
            </a:extLst>
          </p:cNvPr>
          <p:cNvSpPr/>
          <p:nvPr/>
        </p:nvSpPr>
        <p:spPr>
          <a:xfrm>
            <a:off x="4935989" y="1675900"/>
            <a:ext cx="3781167" cy="469557"/>
          </a:xfrm>
          <a:prstGeom prst="rect">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513E68-1F8D-8F62-3B52-CFFFC26D824D}"/>
              </a:ext>
            </a:extLst>
          </p:cNvPr>
          <p:cNvSpPr>
            <a:spLocks noGrp="1"/>
          </p:cNvSpPr>
          <p:nvPr>
            <p:ph type="ctrTitle"/>
          </p:nvPr>
        </p:nvSpPr>
        <p:spPr/>
        <p:txBody>
          <a:bodyPr/>
          <a:lstStyle/>
          <a:p>
            <a:r>
              <a:rPr lang="en-US" dirty="0"/>
              <a:t>LLM Inference Requires Large Memory Capacity</a:t>
            </a:r>
          </a:p>
        </p:txBody>
      </p:sp>
      <p:sp>
        <p:nvSpPr>
          <p:cNvPr id="4" name="Slide Number Placeholder 3">
            <a:extLst>
              <a:ext uri="{FF2B5EF4-FFF2-40B4-BE49-F238E27FC236}">
                <a16:creationId xmlns:a16="http://schemas.microsoft.com/office/drawing/2014/main" id="{48576878-C321-F915-E727-CA17A9E4E2A4}"/>
              </a:ext>
            </a:extLst>
          </p:cNvPr>
          <p:cNvSpPr>
            <a:spLocks noGrp="1"/>
          </p:cNvSpPr>
          <p:nvPr>
            <p:ph type="sldNum" sz="quarter" idx="12"/>
          </p:nvPr>
        </p:nvSpPr>
        <p:spPr/>
        <p:txBody>
          <a:bodyPr/>
          <a:lstStyle/>
          <a:p>
            <a:fld id="{3952D4CC-587A-3641-AB30-393082F8BA24}" type="slidenum">
              <a:rPr lang="en-US" smtClean="0"/>
              <a:pPr/>
              <a:t>13</a:t>
            </a:fld>
            <a:endParaRPr lang="en-US"/>
          </a:p>
        </p:txBody>
      </p:sp>
      <p:sp>
        <p:nvSpPr>
          <p:cNvPr id="5" name="Rectangle 4">
            <a:extLst>
              <a:ext uri="{FF2B5EF4-FFF2-40B4-BE49-F238E27FC236}">
                <a16:creationId xmlns:a16="http://schemas.microsoft.com/office/drawing/2014/main" id="{3F7D7D1B-BEA0-3268-9350-812CEEA7EEB4}"/>
              </a:ext>
            </a:extLst>
          </p:cNvPr>
          <p:cNvSpPr/>
          <p:nvPr/>
        </p:nvSpPr>
        <p:spPr>
          <a:xfrm>
            <a:off x="-1" y="6372682"/>
            <a:ext cx="11306629" cy="461665"/>
          </a:xfrm>
          <a:prstGeom prst="rect">
            <a:avLst/>
          </a:prstGeom>
        </p:spPr>
        <p:txBody>
          <a:bodyPr wrap="square">
            <a:spAutoFit/>
          </a:bodyPr>
          <a:lstStyle/>
          <a:p>
            <a:r>
              <a:rPr lang="en-US" altLang="zh-CN" sz="1200" dirty="0">
                <a:latin typeface="Calibri" panose="020F0502020204030204" pitchFamily="34" charset="0"/>
                <a:cs typeface="Calibri" panose="020F0502020204030204" pitchFamily="34" charset="0"/>
                <a:hlinkClick r:id="rId4"/>
              </a:rPr>
              <a:t>https://platform.openai.com/docs/models#o1</a:t>
            </a:r>
            <a:r>
              <a:rPr lang="en-US" altLang="zh-CN" sz="1200" dirty="0">
                <a:latin typeface="Calibri" panose="020F0502020204030204" pitchFamily="34" charset="0"/>
                <a:cs typeface="Calibri" panose="020F0502020204030204" pitchFamily="34" charset="0"/>
              </a:rPr>
              <a:t>, </a:t>
            </a:r>
            <a:r>
              <a:rPr lang="en-US" altLang="zh-CN" sz="1200" dirty="0">
                <a:latin typeface="Calibri" panose="020F0502020204030204" pitchFamily="34" charset="0"/>
                <a:cs typeface="Calibri" panose="020F0502020204030204" pitchFamily="34" charset="0"/>
                <a:hlinkClick r:id="rId5"/>
              </a:rPr>
              <a:t>https://developers.googleblog.com/en/new-features-for-the-gemini-api-and-google-ai-studio/</a:t>
            </a:r>
            <a:r>
              <a:rPr lang="en-US" altLang="zh-CN" sz="1200" dirty="0">
                <a:latin typeface="Calibri" panose="020F0502020204030204" pitchFamily="34" charset="0"/>
                <a:cs typeface="Calibri" panose="020F0502020204030204" pitchFamily="34" charset="0"/>
              </a:rPr>
              <a:t>, </a:t>
            </a:r>
            <a:r>
              <a:rPr lang="en-US" altLang="zh-CN" sz="1200" dirty="0">
                <a:latin typeface="Calibri" panose="020F0502020204030204" pitchFamily="34" charset="0"/>
                <a:cs typeface="Calibri" panose="020F0502020204030204" pitchFamily="34" charset="0"/>
                <a:hlinkClick r:id="rId6"/>
              </a:rPr>
              <a:t>https://x.ai/blog/grok-3</a:t>
            </a:r>
            <a:r>
              <a:rPr lang="en-US" altLang="zh-CN" sz="1200" dirty="0">
                <a:latin typeface="Calibri" panose="020F0502020204030204" pitchFamily="34" charset="0"/>
                <a:cs typeface="Calibri" panose="020F0502020204030204" pitchFamily="34" charset="0"/>
              </a:rPr>
              <a:t>, </a:t>
            </a:r>
            <a:r>
              <a:rPr lang="en-US" altLang="zh-CN" sz="1200" dirty="0">
                <a:latin typeface="Calibri" panose="020F0502020204030204" pitchFamily="34" charset="0"/>
                <a:cs typeface="Calibri" panose="020F0502020204030204" pitchFamily="34" charset="0"/>
                <a:hlinkClick r:id="rId7"/>
              </a:rPr>
              <a:t>https://docs.anthropic.com/en/docs/about-claude/models</a:t>
            </a:r>
            <a:r>
              <a:rPr lang="en-US" altLang="zh-CN" sz="1200" dirty="0">
                <a:latin typeface="Calibri" panose="020F0502020204030204" pitchFamily="34" charset="0"/>
                <a:cs typeface="Calibri" panose="020F0502020204030204" pitchFamily="34" charset="0"/>
              </a:rPr>
              <a:t>, </a:t>
            </a:r>
            <a:r>
              <a:rPr lang="en-US" sz="1200" dirty="0">
                <a:latin typeface="Calibri" panose="020F0502020204030204" pitchFamily="34" charset="0"/>
                <a:cs typeface="Calibri" panose="020F0502020204030204" pitchFamily="34" charset="0"/>
              </a:rPr>
              <a:t>The Llama 3 Herd of Models, DeepSeek-R1: Incentivizing Reasoning Capability in LLMs via Reinforcement Learning</a:t>
            </a:r>
            <a:endParaRPr lang="en-US" altLang="zh-CN" sz="1200" dirty="0">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55D5B0B1-45E7-B773-2429-AC42119A586E}"/>
              </a:ext>
            </a:extLst>
          </p:cNvPr>
          <p:cNvSpPr txBox="1"/>
          <p:nvPr/>
        </p:nvSpPr>
        <p:spPr>
          <a:xfrm>
            <a:off x="9389846" y="1622237"/>
            <a:ext cx="1311578" cy="523220"/>
          </a:xfrm>
          <a:prstGeom prst="rect">
            <a:avLst/>
          </a:prstGeom>
          <a:noFill/>
        </p:spPr>
        <p:txBody>
          <a:bodyPr wrap="none" rtlCol="0">
            <a:spAutoFit/>
          </a:bodyPr>
          <a:lstStyle/>
          <a:p>
            <a:r>
              <a:rPr lang="en-US" sz="2800" dirty="0">
                <a:latin typeface="Times New Roman" panose="02020603050405020304" pitchFamily="18" charset="0"/>
                <a:cs typeface="Times New Roman" panose="02020603050405020304" pitchFamily="18" charset="0"/>
              </a:rPr>
              <a:t>450 GB</a:t>
            </a:r>
          </a:p>
        </p:txBody>
      </p:sp>
      <p:grpSp>
        <p:nvGrpSpPr>
          <p:cNvPr id="27" name="Group 26">
            <a:extLst>
              <a:ext uri="{FF2B5EF4-FFF2-40B4-BE49-F238E27FC236}">
                <a16:creationId xmlns:a16="http://schemas.microsoft.com/office/drawing/2014/main" id="{4908F3AD-48EE-AE98-AA8C-1581C6B06D7D}"/>
              </a:ext>
            </a:extLst>
          </p:cNvPr>
          <p:cNvGrpSpPr/>
          <p:nvPr/>
        </p:nvGrpSpPr>
        <p:grpSpPr>
          <a:xfrm>
            <a:off x="4441721" y="1676531"/>
            <a:ext cx="4275436" cy="1489951"/>
            <a:chOff x="3941806" y="1618735"/>
            <a:chExt cx="4275436" cy="1489951"/>
          </a:xfrm>
        </p:grpSpPr>
        <p:sp>
          <p:nvSpPr>
            <p:cNvPr id="13" name="Rectangle 12">
              <a:extLst>
                <a:ext uri="{FF2B5EF4-FFF2-40B4-BE49-F238E27FC236}">
                  <a16:creationId xmlns:a16="http://schemas.microsoft.com/office/drawing/2014/main" id="{35C75EE7-DAB7-6A8D-4D82-5CA8B1FB4C9C}"/>
                </a:ext>
              </a:extLst>
            </p:cNvPr>
            <p:cNvSpPr/>
            <p:nvPr/>
          </p:nvSpPr>
          <p:spPr>
            <a:xfrm>
              <a:off x="4436076" y="1618735"/>
              <a:ext cx="1272746" cy="469557"/>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02E18CF-C7B9-2264-6FDA-646C9BAF898E}"/>
                </a:ext>
              </a:extLst>
            </p:cNvPr>
            <p:cNvSpPr/>
            <p:nvPr/>
          </p:nvSpPr>
          <p:spPr>
            <a:xfrm>
              <a:off x="5708821" y="1618735"/>
              <a:ext cx="2508421" cy="469557"/>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06B86CE5-00A3-DB5F-FC7C-42EE31E35431}"/>
                </a:ext>
              </a:extLst>
            </p:cNvPr>
            <p:cNvSpPr txBox="1"/>
            <p:nvPr/>
          </p:nvSpPr>
          <p:spPr>
            <a:xfrm>
              <a:off x="3941806" y="2272449"/>
              <a:ext cx="2261078" cy="830997"/>
            </a:xfrm>
            <a:prstGeom prst="rect">
              <a:avLst/>
            </a:prstGeom>
            <a:noFill/>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140 GB</a:t>
              </a:r>
            </a:p>
            <a:p>
              <a:pPr algn="ctr"/>
              <a:r>
                <a:rPr lang="en-US" sz="2400" dirty="0">
                  <a:latin typeface="Times New Roman" panose="02020603050405020304" pitchFamily="18" charset="0"/>
                  <a:cs typeface="Times New Roman" panose="02020603050405020304" pitchFamily="18" charset="0"/>
                </a:rPr>
                <a:t>Model Weights</a:t>
              </a:r>
            </a:p>
          </p:txBody>
        </p:sp>
        <p:sp>
          <p:nvSpPr>
            <p:cNvPr id="21" name="TextBox 20">
              <a:extLst>
                <a:ext uri="{FF2B5EF4-FFF2-40B4-BE49-F238E27FC236}">
                  <a16:creationId xmlns:a16="http://schemas.microsoft.com/office/drawing/2014/main" id="{8B30A7D9-0F8C-0FF2-DDCC-5D30DDE13DB4}"/>
                </a:ext>
              </a:extLst>
            </p:cNvPr>
            <p:cNvSpPr txBox="1"/>
            <p:nvPr/>
          </p:nvSpPr>
          <p:spPr>
            <a:xfrm>
              <a:off x="6326657" y="2277689"/>
              <a:ext cx="1810173" cy="830997"/>
            </a:xfrm>
            <a:prstGeom prst="rect">
              <a:avLst/>
            </a:prstGeom>
            <a:noFill/>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310 GB </a:t>
              </a:r>
            </a:p>
            <a:p>
              <a:pPr algn="ctr"/>
              <a:r>
                <a:rPr lang="en-US" sz="2400" dirty="0">
                  <a:latin typeface="Times New Roman" panose="02020603050405020304" pitchFamily="18" charset="0"/>
                  <a:cs typeface="Times New Roman" panose="02020603050405020304" pitchFamily="18" charset="0"/>
                </a:rPr>
                <a:t>KV Cache</a:t>
              </a:r>
            </a:p>
          </p:txBody>
        </p:sp>
      </p:grpSp>
      <p:sp>
        <p:nvSpPr>
          <p:cNvPr id="25" name="TextBox 24">
            <a:extLst>
              <a:ext uri="{FF2B5EF4-FFF2-40B4-BE49-F238E27FC236}">
                <a16:creationId xmlns:a16="http://schemas.microsoft.com/office/drawing/2014/main" id="{A6E8CE8D-1086-6621-B434-175CDC69EC4D}"/>
              </a:ext>
            </a:extLst>
          </p:cNvPr>
          <p:cNvSpPr txBox="1"/>
          <p:nvPr/>
        </p:nvSpPr>
        <p:spPr>
          <a:xfrm>
            <a:off x="1846216" y="1564884"/>
            <a:ext cx="2261078" cy="1384995"/>
          </a:xfrm>
          <a:prstGeom prst="rect">
            <a:avLst/>
          </a:prstGeom>
          <a:noFill/>
        </p:spPr>
        <p:txBody>
          <a:bodyPr wrap="square">
            <a:spAutoFit/>
          </a:bodyPr>
          <a:lstStyle/>
          <a:p>
            <a:pPr algn="ctr"/>
            <a:r>
              <a:rPr lang="en-US" sz="2800" dirty="0">
                <a:latin typeface="Times New Roman" panose="02020603050405020304" pitchFamily="18" charset="0"/>
                <a:cs typeface="Times New Roman" panose="02020603050405020304" pitchFamily="18" charset="0"/>
              </a:rPr>
              <a:t>Llama 70B</a:t>
            </a:r>
          </a:p>
          <a:p>
            <a:pPr algn="ctr"/>
            <a:r>
              <a:rPr lang="en-US" sz="2800" dirty="0">
                <a:latin typeface="Times New Roman" panose="02020603050405020304" pitchFamily="18" charset="0"/>
                <a:cs typeface="Times New Roman" panose="02020603050405020304" pitchFamily="18" charset="0"/>
              </a:rPr>
              <a:t>4K Context</a:t>
            </a:r>
          </a:p>
          <a:p>
            <a:pPr algn="ctr"/>
            <a:r>
              <a:rPr lang="en-US" sz="2800" dirty="0">
                <a:latin typeface="Times New Roman" panose="02020603050405020304" pitchFamily="18" charset="0"/>
                <a:cs typeface="Times New Roman" panose="02020603050405020304" pitchFamily="18" charset="0"/>
              </a:rPr>
              <a:t>Batch = 128</a:t>
            </a:r>
            <a:endParaRPr lang="en-US" sz="2800" dirty="0"/>
          </a:p>
        </p:txBody>
      </p:sp>
      <p:graphicFrame>
        <p:nvGraphicFramePr>
          <p:cNvPr id="28" name="Table 27">
            <a:extLst>
              <a:ext uri="{FF2B5EF4-FFF2-40B4-BE49-F238E27FC236}">
                <a16:creationId xmlns:a16="http://schemas.microsoft.com/office/drawing/2014/main" id="{A78AA721-5F73-6C6C-712E-B6BF4F332544}"/>
              </a:ext>
            </a:extLst>
          </p:cNvPr>
          <p:cNvGraphicFramePr>
            <a:graphicFrameLocks noGrp="1"/>
          </p:cNvGraphicFramePr>
          <p:nvPr>
            <p:extLst>
              <p:ext uri="{D42A27DB-BD31-4B8C-83A1-F6EECF244321}">
                <p14:modId xmlns:p14="http://schemas.microsoft.com/office/powerpoint/2010/main" val="2092633451"/>
              </p:ext>
            </p:extLst>
          </p:nvPr>
        </p:nvGraphicFramePr>
        <p:xfrm>
          <a:off x="421696" y="3653495"/>
          <a:ext cx="11399112" cy="1737360"/>
        </p:xfrm>
        <a:graphic>
          <a:graphicData uri="http://schemas.openxmlformats.org/drawingml/2006/table">
            <a:tbl>
              <a:tblPr firstRow="1" bandRow="1">
                <a:tableStyleId>{5C22544A-7EE6-4342-B048-85BDC9FD1C3A}</a:tableStyleId>
              </a:tblPr>
              <a:tblGrid>
                <a:gridCol w="1424889">
                  <a:extLst>
                    <a:ext uri="{9D8B030D-6E8A-4147-A177-3AD203B41FA5}">
                      <a16:colId xmlns:a16="http://schemas.microsoft.com/office/drawing/2014/main" val="3776604190"/>
                    </a:ext>
                  </a:extLst>
                </a:gridCol>
                <a:gridCol w="1326172">
                  <a:extLst>
                    <a:ext uri="{9D8B030D-6E8A-4147-A177-3AD203B41FA5}">
                      <a16:colId xmlns:a16="http://schemas.microsoft.com/office/drawing/2014/main" val="4139924243"/>
                    </a:ext>
                  </a:extLst>
                </a:gridCol>
                <a:gridCol w="1348353">
                  <a:extLst>
                    <a:ext uri="{9D8B030D-6E8A-4147-A177-3AD203B41FA5}">
                      <a16:colId xmlns:a16="http://schemas.microsoft.com/office/drawing/2014/main" val="134095486"/>
                    </a:ext>
                  </a:extLst>
                </a:gridCol>
                <a:gridCol w="1600142">
                  <a:extLst>
                    <a:ext uri="{9D8B030D-6E8A-4147-A177-3AD203B41FA5}">
                      <a16:colId xmlns:a16="http://schemas.microsoft.com/office/drawing/2014/main" val="1886203764"/>
                    </a:ext>
                  </a:extLst>
                </a:gridCol>
                <a:gridCol w="1424889">
                  <a:extLst>
                    <a:ext uri="{9D8B030D-6E8A-4147-A177-3AD203B41FA5}">
                      <a16:colId xmlns:a16="http://schemas.microsoft.com/office/drawing/2014/main" val="2028455559"/>
                    </a:ext>
                  </a:extLst>
                </a:gridCol>
                <a:gridCol w="1424889">
                  <a:extLst>
                    <a:ext uri="{9D8B030D-6E8A-4147-A177-3AD203B41FA5}">
                      <a16:colId xmlns:a16="http://schemas.microsoft.com/office/drawing/2014/main" val="353199742"/>
                    </a:ext>
                  </a:extLst>
                </a:gridCol>
                <a:gridCol w="1424889">
                  <a:extLst>
                    <a:ext uri="{9D8B030D-6E8A-4147-A177-3AD203B41FA5}">
                      <a16:colId xmlns:a16="http://schemas.microsoft.com/office/drawing/2014/main" val="1525538273"/>
                    </a:ext>
                  </a:extLst>
                </a:gridCol>
                <a:gridCol w="1424889">
                  <a:extLst>
                    <a:ext uri="{9D8B030D-6E8A-4147-A177-3AD203B41FA5}">
                      <a16:colId xmlns:a16="http://schemas.microsoft.com/office/drawing/2014/main" val="4212620108"/>
                    </a:ext>
                  </a:extLst>
                </a:gridCol>
              </a:tblGrid>
              <a:tr h="370840">
                <a:tc>
                  <a:txBody>
                    <a:bodyPr/>
                    <a:lstStyle/>
                    <a:p>
                      <a:pPr algn="ctr"/>
                      <a:endParaRPr lang="en-US" sz="2400">
                        <a:latin typeface="Calibri" panose="020F0502020204030204" pitchFamily="34" charset="0"/>
                        <a:cs typeface="Calibri" panose="020F0502020204030204" pitchFamily="34" charset="0"/>
                      </a:endParaRPr>
                    </a:p>
                  </a:txBody>
                  <a:tcPr anchor="ctr"/>
                </a:tc>
                <a:tc>
                  <a:txBody>
                    <a:bodyPr/>
                    <a:lstStyle/>
                    <a:p>
                      <a:pPr algn="ctr"/>
                      <a:r>
                        <a:rPr lang="en-US" sz="2400" dirty="0">
                          <a:latin typeface="Calibri" panose="020F0502020204030204" pitchFamily="34" charset="0"/>
                          <a:cs typeface="Calibri" panose="020F0502020204030204" pitchFamily="34" charset="0"/>
                        </a:rPr>
                        <a:t>Llama2</a:t>
                      </a:r>
                    </a:p>
                  </a:txBody>
                  <a:tcPr anchor="ctr"/>
                </a:tc>
                <a:tc>
                  <a:txBody>
                    <a:bodyPr/>
                    <a:lstStyle/>
                    <a:p>
                      <a:pPr algn="ctr"/>
                      <a:r>
                        <a:rPr lang="en-US" sz="2400" dirty="0">
                          <a:latin typeface="Calibri" panose="020F0502020204030204" pitchFamily="34" charset="0"/>
                          <a:cs typeface="Calibri" panose="020F0502020204030204" pitchFamily="34" charset="0"/>
                        </a:rPr>
                        <a:t>Llama3</a:t>
                      </a:r>
                    </a:p>
                  </a:txBody>
                  <a:tcPr anchor="ctr"/>
                </a:tc>
                <a:tc>
                  <a:txBody>
                    <a:bodyPr/>
                    <a:lstStyle/>
                    <a:p>
                      <a:pPr algn="ctr"/>
                      <a:r>
                        <a:rPr lang="en-US" sz="2400" dirty="0">
                          <a:latin typeface="Calibri" panose="020F0502020204030204" pitchFamily="34" charset="0"/>
                          <a:cs typeface="Calibri" panose="020F0502020204030204" pitchFamily="34" charset="0"/>
                        </a:rPr>
                        <a:t>DeepSeek R1</a:t>
                      </a:r>
                    </a:p>
                  </a:txBody>
                  <a:tcPr anchor="ctr"/>
                </a:tc>
                <a:tc>
                  <a:txBody>
                    <a:bodyPr/>
                    <a:lstStyle/>
                    <a:p>
                      <a:pPr algn="ctr"/>
                      <a:r>
                        <a:rPr lang="en-US" sz="2400" dirty="0">
                          <a:latin typeface="Calibri" panose="020F0502020204030204" pitchFamily="34" charset="0"/>
                          <a:cs typeface="Calibri" panose="020F0502020204030204" pitchFamily="34" charset="0"/>
                        </a:rPr>
                        <a:t>OpenAI o1</a:t>
                      </a:r>
                    </a:p>
                  </a:txBody>
                  <a:tcPr anchor="ctr"/>
                </a:tc>
                <a:tc>
                  <a:txBody>
                    <a:bodyPr/>
                    <a:lstStyle/>
                    <a:p>
                      <a:pPr algn="ctr"/>
                      <a:r>
                        <a:rPr lang="en-US" sz="2400" dirty="0">
                          <a:latin typeface="Calibri" panose="020F0502020204030204" pitchFamily="34" charset="0"/>
                          <a:cs typeface="Calibri" panose="020F0502020204030204" pitchFamily="34" charset="0"/>
                        </a:rPr>
                        <a:t>Gemini 1.5 Pro</a:t>
                      </a:r>
                    </a:p>
                  </a:txBody>
                  <a:tcPr anchor="ctr"/>
                </a:tc>
                <a:tc>
                  <a:txBody>
                    <a:bodyPr/>
                    <a:lstStyle/>
                    <a:p>
                      <a:pPr algn="ctr"/>
                      <a:r>
                        <a:rPr lang="en-US" sz="2400" dirty="0">
                          <a:latin typeface="Calibri" panose="020F0502020204030204" pitchFamily="34" charset="0"/>
                          <a:cs typeface="Calibri" panose="020F0502020204030204" pitchFamily="34" charset="0"/>
                        </a:rPr>
                        <a:t>Grok-3</a:t>
                      </a:r>
                    </a:p>
                  </a:txBody>
                  <a:tcPr anchor="ctr"/>
                </a:tc>
                <a:tc>
                  <a:txBody>
                    <a:bodyPr/>
                    <a:lstStyle/>
                    <a:p>
                      <a:pPr algn="ctr"/>
                      <a:r>
                        <a:rPr lang="en-US" sz="2400" dirty="0">
                          <a:latin typeface="Calibri" panose="020F0502020204030204" pitchFamily="34" charset="0"/>
                          <a:cs typeface="Calibri" panose="020F0502020204030204" pitchFamily="34" charset="0"/>
                        </a:rPr>
                        <a:t>Claude 3.5</a:t>
                      </a:r>
                    </a:p>
                  </a:txBody>
                  <a:tcPr anchor="ctr"/>
                </a:tc>
                <a:extLst>
                  <a:ext uri="{0D108BD9-81ED-4DB2-BD59-A6C34878D82A}">
                    <a16:rowId xmlns:a16="http://schemas.microsoft.com/office/drawing/2014/main" val="3398571109"/>
                  </a:ext>
                </a:extLst>
              </a:tr>
              <a:tr h="370840">
                <a:tc>
                  <a:txBody>
                    <a:bodyPr/>
                    <a:lstStyle/>
                    <a:p>
                      <a:pPr algn="ctr"/>
                      <a:r>
                        <a:rPr lang="en-US" sz="2400" dirty="0">
                          <a:latin typeface="Calibri" panose="020F0502020204030204" pitchFamily="34" charset="0"/>
                          <a:cs typeface="Calibri" panose="020F0502020204030204" pitchFamily="34" charset="0"/>
                        </a:rPr>
                        <a:t>Model</a:t>
                      </a:r>
                    </a:p>
                  </a:txBody>
                  <a:tcPr anchor="ctr"/>
                </a:tc>
                <a:tc>
                  <a:txBody>
                    <a:bodyPr/>
                    <a:lstStyle/>
                    <a:p>
                      <a:pPr algn="ctr"/>
                      <a:r>
                        <a:rPr lang="en-US" sz="2400" dirty="0">
                          <a:latin typeface="Calibri" panose="020F0502020204030204" pitchFamily="34" charset="0"/>
                          <a:cs typeface="Calibri" panose="020F0502020204030204" pitchFamily="34" charset="0"/>
                        </a:rPr>
                        <a:t>70 B</a:t>
                      </a:r>
                    </a:p>
                  </a:txBody>
                  <a:tcPr anchor="ctr"/>
                </a:tc>
                <a:tc>
                  <a:txBody>
                    <a:bodyPr/>
                    <a:lstStyle/>
                    <a:p>
                      <a:pPr algn="ctr"/>
                      <a:r>
                        <a:rPr lang="en-US" sz="2400" dirty="0">
                          <a:latin typeface="Calibri" panose="020F0502020204030204" pitchFamily="34" charset="0"/>
                          <a:cs typeface="Calibri" panose="020F0502020204030204" pitchFamily="34" charset="0"/>
                        </a:rPr>
                        <a:t>405 B</a:t>
                      </a:r>
                    </a:p>
                  </a:txBody>
                  <a:tcPr anchor="ctr"/>
                </a:tc>
                <a:tc>
                  <a:txBody>
                    <a:bodyPr/>
                    <a:lstStyle/>
                    <a:p>
                      <a:pPr algn="ctr"/>
                      <a:r>
                        <a:rPr lang="en-US" sz="2400" dirty="0">
                          <a:latin typeface="Calibri" panose="020F0502020204030204" pitchFamily="34" charset="0"/>
                          <a:cs typeface="Calibri" panose="020F0502020204030204" pitchFamily="34" charset="0"/>
                        </a:rPr>
                        <a:t>671 B</a:t>
                      </a:r>
                    </a:p>
                  </a:txBody>
                  <a:tcPr anchor="ctr"/>
                </a:tc>
                <a:tc>
                  <a:txBody>
                    <a:bodyPr/>
                    <a:lstStyle/>
                    <a:p>
                      <a:pPr algn="ctr"/>
                      <a:r>
                        <a:rPr lang="en-US" sz="2400" dirty="0">
                          <a:latin typeface="Calibri" panose="020F0502020204030204" pitchFamily="34" charset="0"/>
                          <a:cs typeface="Calibri" panose="020F0502020204030204" pitchFamily="34" charset="0"/>
                        </a:rPr>
                        <a:t>-</a:t>
                      </a:r>
                    </a:p>
                  </a:txBody>
                  <a:tcPr anchor="ctr"/>
                </a:tc>
                <a:tc>
                  <a:txBody>
                    <a:bodyPr/>
                    <a:lstStyle/>
                    <a:p>
                      <a:pPr algn="ctr"/>
                      <a:r>
                        <a:rPr lang="en-US" sz="2400" dirty="0">
                          <a:latin typeface="Calibri" panose="020F0502020204030204" pitchFamily="34" charset="0"/>
                          <a:cs typeface="Calibri" panose="020F0502020204030204" pitchFamily="34" charset="0"/>
                        </a:rPr>
                        <a:t>-</a:t>
                      </a:r>
                    </a:p>
                  </a:txBody>
                  <a:tcPr anchor="ctr"/>
                </a:tc>
                <a:tc>
                  <a:txBody>
                    <a:bodyPr/>
                    <a:lstStyle/>
                    <a:p>
                      <a:pPr algn="ctr"/>
                      <a:r>
                        <a:rPr lang="en-US" sz="2400" dirty="0">
                          <a:latin typeface="Calibri" panose="020F0502020204030204" pitchFamily="34" charset="0"/>
                          <a:cs typeface="Calibri" panose="020F0502020204030204" pitchFamily="34" charset="0"/>
                        </a:rPr>
                        <a:t>-</a:t>
                      </a:r>
                    </a:p>
                  </a:txBody>
                  <a:tcPr anchor="ctr"/>
                </a:tc>
                <a:tc>
                  <a:txBody>
                    <a:bodyPr/>
                    <a:lstStyle/>
                    <a:p>
                      <a:pPr algn="ctr"/>
                      <a:r>
                        <a:rPr lang="en-US" sz="2400" dirty="0">
                          <a:latin typeface="Calibri" panose="020F0502020204030204" pitchFamily="34" charset="0"/>
                          <a:cs typeface="Calibri" panose="020F0502020204030204" pitchFamily="34" charset="0"/>
                        </a:rPr>
                        <a:t>-</a:t>
                      </a:r>
                    </a:p>
                  </a:txBody>
                  <a:tcPr anchor="ctr"/>
                </a:tc>
                <a:extLst>
                  <a:ext uri="{0D108BD9-81ED-4DB2-BD59-A6C34878D82A}">
                    <a16:rowId xmlns:a16="http://schemas.microsoft.com/office/drawing/2014/main" val="1879726468"/>
                  </a:ext>
                </a:extLst>
              </a:tr>
              <a:tr h="370840">
                <a:tc>
                  <a:txBody>
                    <a:bodyPr/>
                    <a:lstStyle/>
                    <a:p>
                      <a:pPr algn="ctr"/>
                      <a:r>
                        <a:rPr lang="en-US" sz="2400" dirty="0">
                          <a:latin typeface="Calibri" panose="020F0502020204030204" pitchFamily="34" charset="0"/>
                          <a:cs typeface="Calibri" panose="020F0502020204030204" pitchFamily="34" charset="0"/>
                        </a:rPr>
                        <a:t>Contexts</a:t>
                      </a:r>
                    </a:p>
                  </a:txBody>
                  <a:tcPr anchor="ctr"/>
                </a:tc>
                <a:tc>
                  <a:txBody>
                    <a:bodyPr/>
                    <a:lstStyle/>
                    <a:p>
                      <a:pPr algn="ctr"/>
                      <a:r>
                        <a:rPr lang="en-US" sz="2400" dirty="0">
                          <a:latin typeface="Calibri" panose="020F0502020204030204" pitchFamily="34" charset="0"/>
                          <a:cs typeface="Calibri" panose="020F0502020204030204" pitchFamily="34" charset="0"/>
                        </a:rPr>
                        <a:t>4K</a:t>
                      </a:r>
                    </a:p>
                  </a:txBody>
                  <a:tcPr anchor="ctr"/>
                </a:tc>
                <a:tc>
                  <a:txBody>
                    <a:bodyPr/>
                    <a:lstStyle/>
                    <a:p>
                      <a:pPr algn="ctr"/>
                      <a:r>
                        <a:rPr lang="en-US" sz="2400" dirty="0">
                          <a:latin typeface="Calibri" panose="020F0502020204030204" pitchFamily="34" charset="0"/>
                          <a:cs typeface="Calibri" panose="020F0502020204030204" pitchFamily="34" charset="0"/>
                        </a:rPr>
                        <a:t>128 K</a:t>
                      </a:r>
                    </a:p>
                  </a:txBody>
                  <a:tcPr anchor="ctr"/>
                </a:tc>
                <a:tc>
                  <a:txBody>
                    <a:bodyPr/>
                    <a:lstStyle/>
                    <a:p>
                      <a:pPr algn="ctr"/>
                      <a:r>
                        <a:rPr lang="en-US" sz="2400" dirty="0">
                          <a:latin typeface="Calibri" panose="020F0502020204030204" pitchFamily="34" charset="0"/>
                          <a:cs typeface="Calibri" panose="020F0502020204030204" pitchFamily="34" charset="0"/>
                        </a:rPr>
                        <a:t>128 K</a:t>
                      </a:r>
                    </a:p>
                  </a:txBody>
                  <a:tcPr anchor="ctr"/>
                </a:tc>
                <a:tc>
                  <a:txBody>
                    <a:bodyPr/>
                    <a:lstStyle/>
                    <a:p>
                      <a:pPr algn="ctr"/>
                      <a:r>
                        <a:rPr lang="en-US" sz="2400" dirty="0">
                          <a:latin typeface="Calibri" panose="020F0502020204030204" pitchFamily="34" charset="0"/>
                          <a:cs typeface="Calibri" panose="020F0502020204030204" pitchFamily="34" charset="0"/>
                        </a:rPr>
                        <a:t>200 K</a:t>
                      </a:r>
                    </a:p>
                  </a:txBody>
                  <a:tcPr anchor="ctr"/>
                </a:tc>
                <a:tc>
                  <a:txBody>
                    <a:bodyPr/>
                    <a:lstStyle/>
                    <a:p>
                      <a:pPr algn="ctr"/>
                      <a:r>
                        <a:rPr lang="en-US" sz="2400" dirty="0">
                          <a:latin typeface="Calibri" panose="020F0502020204030204" pitchFamily="34" charset="0"/>
                          <a:cs typeface="Calibri" panose="020F0502020204030204" pitchFamily="34" charset="0"/>
                        </a:rPr>
                        <a:t>2 M</a:t>
                      </a:r>
                    </a:p>
                  </a:txBody>
                  <a:tcPr anchor="ctr"/>
                </a:tc>
                <a:tc>
                  <a:txBody>
                    <a:bodyPr/>
                    <a:lstStyle/>
                    <a:p>
                      <a:pPr algn="ctr"/>
                      <a:r>
                        <a:rPr lang="en-US" sz="2400" dirty="0">
                          <a:latin typeface="Calibri" panose="020F0502020204030204" pitchFamily="34" charset="0"/>
                          <a:cs typeface="Calibri" panose="020F0502020204030204" pitchFamily="34" charset="0"/>
                        </a:rPr>
                        <a:t>1 M</a:t>
                      </a:r>
                    </a:p>
                  </a:txBody>
                  <a:tcPr anchor="ctr"/>
                </a:tc>
                <a:tc>
                  <a:txBody>
                    <a:bodyPr/>
                    <a:lstStyle/>
                    <a:p>
                      <a:pPr algn="ctr"/>
                      <a:r>
                        <a:rPr lang="en-US" sz="2400" dirty="0">
                          <a:latin typeface="Calibri" panose="020F0502020204030204" pitchFamily="34" charset="0"/>
                          <a:cs typeface="Calibri" panose="020F0502020204030204" pitchFamily="34" charset="0"/>
                        </a:rPr>
                        <a:t>200 K</a:t>
                      </a:r>
                    </a:p>
                  </a:txBody>
                  <a:tcPr anchor="ctr"/>
                </a:tc>
                <a:extLst>
                  <a:ext uri="{0D108BD9-81ED-4DB2-BD59-A6C34878D82A}">
                    <a16:rowId xmlns:a16="http://schemas.microsoft.com/office/drawing/2014/main" val="504256446"/>
                  </a:ext>
                </a:extLst>
              </a:tr>
            </a:tbl>
          </a:graphicData>
        </a:graphic>
      </p:graphicFrame>
    </p:spTree>
    <p:custDataLst>
      <p:tags r:id="rId1"/>
    </p:custDataLst>
    <p:extLst>
      <p:ext uri="{BB962C8B-B14F-4D97-AF65-F5344CB8AC3E}">
        <p14:creationId xmlns:p14="http://schemas.microsoft.com/office/powerpoint/2010/main" val="1524825556"/>
      </p:ext>
    </p:extLst>
  </p:cSld>
  <p:clrMapOvr>
    <a:masterClrMapping/>
  </p:clrMapOvr>
  <mc:AlternateContent xmlns:mc="http://schemas.openxmlformats.org/markup-compatibility/2006" xmlns:p14="http://schemas.microsoft.com/office/powerpoint/2010/main">
    <mc:Choice Requires="p14">
      <p:transition spd="slow" p14:dur="2000" advTm="51654"/>
    </mc:Choice>
    <mc:Fallback xmlns="">
      <p:transition spd="slow" advTm="5165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fill="hold"/>
                                        <p:tgtEl>
                                          <p:spTgt spid="28"/>
                                        </p:tgtEl>
                                        <p:attrNameLst>
                                          <p:attrName>ppt_x</p:attrName>
                                        </p:attrNameLst>
                                      </p:cBhvr>
                                      <p:tavLst>
                                        <p:tav tm="0">
                                          <p:val>
                                            <p:strVal val="#ppt_x"/>
                                          </p:val>
                                        </p:tav>
                                        <p:tav tm="100000">
                                          <p:val>
                                            <p:strVal val="#ppt_x"/>
                                          </p:val>
                                        </p:tav>
                                      </p:tavLst>
                                    </p:anim>
                                    <p:anim calcmode="lin" valueType="num">
                                      <p:cBhvr additive="base">
                                        <p:cTn id="13"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98A1E-E658-C272-6E33-4C11BEA935F2}"/>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7B7D6ABF-3B88-AC52-3894-CCB5B4CC4E06}"/>
              </a:ext>
            </a:extLst>
          </p:cNvPr>
          <p:cNvSpPr txBox="1"/>
          <p:nvPr/>
        </p:nvSpPr>
        <p:spPr>
          <a:xfrm>
            <a:off x="2029040" y="4522274"/>
            <a:ext cx="1510145" cy="338554"/>
          </a:xfrm>
          <a:prstGeom prst="rect">
            <a:avLst/>
          </a:prstGeom>
          <a:noFill/>
        </p:spPr>
        <p:txBody>
          <a:bodyPr wrap="square">
            <a:spAutoFit/>
          </a:bodyPr>
          <a:lstStyle/>
          <a:p>
            <a:pPr algn="ctr"/>
            <a:r>
              <a:rPr lang="en-US" sz="1600" dirty="0">
                <a:solidFill>
                  <a:schemeClr val="tx1"/>
                </a:solidFill>
                <a:latin typeface="Calibri" panose="020F0502020204030204" pitchFamily="34" charset="0"/>
                <a:cs typeface="Calibri" panose="020F0502020204030204" pitchFamily="34" charset="0"/>
              </a:rPr>
              <a:t>CXL Device</a:t>
            </a:r>
          </a:p>
        </p:txBody>
      </p:sp>
      <p:sp>
        <p:nvSpPr>
          <p:cNvPr id="22" name="TextBox 21">
            <a:extLst>
              <a:ext uri="{FF2B5EF4-FFF2-40B4-BE49-F238E27FC236}">
                <a16:creationId xmlns:a16="http://schemas.microsoft.com/office/drawing/2014/main" id="{57C396F6-15AD-9396-C01C-9B45A8CA42A7}"/>
              </a:ext>
            </a:extLst>
          </p:cNvPr>
          <p:cNvSpPr txBox="1"/>
          <p:nvPr/>
        </p:nvSpPr>
        <p:spPr>
          <a:xfrm>
            <a:off x="4062791" y="4522274"/>
            <a:ext cx="1510145" cy="338554"/>
          </a:xfrm>
          <a:prstGeom prst="rect">
            <a:avLst/>
          </a:prstGeom>
          <a:noFill/>
        </p:spPr>
        <p:txBody>
          <a:bodyPr wrap="square">
            <a:spAutoFit/>
          </a:bodyPr>
          <a:lstStyle/>
          <a:p>
            <a:pPr algn="ctr"/>
            <a:r>
              <a:rPr lang="en-US" sz="1600" dirty="0">
                <a:solidFill>
                  <a:schemeClr val="tx1"/>
                </a:solidFill>
                <a:latin typeface="Calibri" panose="020F0502020204030204" pitchFamily="34" charset="0"/>
                <a:cs typeface="Calibri" panose="020F0502020204030204" pitchFamily="34" charset="0"/>
              </a:rPr>
              <a:t>CXL Device</a:t>
            </a:r>
          </a:p>
        </p:txBody>
      </p:sp>
      <p:sp>
        <p:nvSpPr>
          <p:cNvPr id="34" name="TextBox 33">
            <a:extLst>
              <a:ext uri="{FF2B5EF4-FFF2-40B4-BE49-F238E27FC236}">
                <a16:creationId xmlns:a16="http://schemas.microsoft.com/office/drawing/2014/main" id="{19A33E83-E435-8F5E-FCB9-0270E705ADF3}"/>
              </a:ext>
            </a:extLst>
          </p:cNvPr>
          <p:cNvSpPr txBox="1"/>
          <p:nvPr/>
        </p:nvSpPr>
        <p:spPr>
          <a:xfrm>
            <a:off x="6068833" y="4522274"/>
            <a:ext cx="1510145" cy="338554"/>
          </a:xfrm>
          <a:prstGeom prst="rect">
            <a:avLst/>
          </a:prstGeom>
          <a:noFill/>
        </p:spPr>
        <p:txBody>
          <a:bodyPr wrap="square">
            <a:spAutoFit/>
          </a:bodyPr>
          <a:lstStyle/>
          <a:p>
            <a:pPr algn="ctr"/>
            <a:r>
              <a:rPr lang="en-US" sz="1600" dirty="0">
                <a:solidFill>
                  <a:schemeClr val="tx1"/>
                </a:solidFill>
                <a:latin typeface="Calibri" panose="020F0502020204030204" pitchFamily="34" charset="0"/>
                <a:cs typeface="Calibri" panose="020F0502020204030204" pitchFamily="34" charset="0"/>
              </a:rPr>
              <a:t>CXL Device</a:t>
            </a:r>
          </a:p>
        </p:txBody>
      </p:sp>
      <p:sp>
        <p:nvSpPr>
          <p:cNvPr id="46" name="TextBox 45">
            <a:extLst>
              <a:ext uri="{FF2B5EF4-FFF2-40B4-BE49-F238E27FC236}">
                <a16:creationId xmlns:a16="http://schemas.microsoft.com/office/drawing/2014/main" id="{2C85E0E7-24F4-AF5C-0EAE-6B6B23313068}"/>
              </a:ext>
            </a:extLst>
          </p:cNvPr>
          <p:cNvSpPr txBox="1"/>
          <p:nvPr/>
        </p:nvSpPr>
        <p:spPr>
          <a:xfrm>
            <a:off x="8843800" y="4536129"/>
            <a:ext cx="1510145" cy="338554"/>
          </a:xfrm>
          <a:prstGeom prst="rect">
            <a:avLst/>
          </a:prstGeom>
          <a:noFill/>
        </p:spPr>
        <p:txBody>
          <a:bodyPr wrap="square">
            <a:spAutoFit/>
          </a:bodyPr>
          <a:lstStyle/>
          <a:p>
            <a:pPr algn="ctr"/>
            <a:r>
              <a:rPr lang="en-US" sz="1600" dirty="0">
                <a:solidFill>
                  <a:schemeClr val="tx1"/>
                </a:solidFill>
                <a:latin typeface="Calibri" panose="020F0502020204030204" pitchFamily="34" charset="0"/>
                <a:cs typeface="Calibri" panose="020F0502020204030204" pitchFamily="34" charset="0"/>
              </a:rPr>
              <a:t>CXL Device</a:t>
            </a:r>
          </a:p>
        </p:txBody>
      </p:sp>
      <p:sp>
        <p:nvSpPr>
          <p:cNvPr id="58" name="TextBox 57">
            <a:extLst>
              <a:ext uri="{FF2B5EF4-FFF2-40B4-BE49-F238E27FC236}">
                <a16:creationId xmlns:a16="http://schemas.microsoft.com/office/drawing/2014/main" id="{D4D210ED-6EC1-55D6-3A89-9F49E53734D0}"/>
              </a:ext>
            </a:extLst>
          </p:cNvPr>
          <p:cNvSpPr txBox="1"/>
          <p:nvPr/>
        </p:nvSpPr>
        <p:spPr>
          <a:xfrm>
            <a:off x="2029040" y="1280696"/>
            <a:ext cx="1510145" cy="338554"/>
          </a:xfrm>
          <a:prstGeom prst="rect">
            <a:avLst/>
          </a:prstGeom>
          <a:noFill/>
        </p:spPr>
        <p:txBody>
          <a:bodyPr wrap="square">
            <a:spAutoFit/>
          </a:bodyPr>
          <a:lstStyle/>
          <a:p>
            <a:pPr algn="ctr"/>
            <a:r>
              <a:rPr lang="en-US" sz="1600" dirty="0">
                <a:solidFill>
                  <a:schemeClr val="tx1"/>
                </a:solidFill>
                <a:latin typeface="Calibri" panose="020F0502020204030204" pitchFamily="34" charset="0"/>
                <a:cs typeface="Calibri" panose="020F0502020204030204" pitchFamily="34" charset="0"/>
              </a:rPr>
              <a:t>CXL Device</a:t>
            </a:r>
          </a:p>
        </p:txBody>
      </p:sp>
      <p:sp>
        <p:nvSpPr>
          <p:cNvPr id="70" name="TextBox 69">
            <a:extLst>
              <a:ext uri="{FF2B5EF4-FFF2-40B4-BE49-F238E27FC236}">
                <a16:creationId xmlns:a16="http://schemas.microsoft.com/office/drawing/2014/main" id="{4AD7FE51-38C0-6B80-9D4C-28B9F61365EF}"/>
              </a:ext>
            </a:extLst>
          </p:cNvPr>
          <p:cNvSpPr txBox="1"/>
          <p:nvPr/>
        </p:nvSpPr>
        <p:spPr>
          <a:xfrm>
            <a:off x="4062791" y="1280696"/>
            <a:ext cx="1510145" cy="338554"/>
          </a:xfrm>
          <a:prstGeom prst="rect">
            <a:avLst/>
          </a:prstGeom>
          <a:noFill/>
        </p:spPr>
        <p:txBody>
          <a:bodyPr wrap="square">
            <a:spAutoFit/>
          </a:bodyPr>
          <a:lstStyle/>
          <a:p>
            <a:pPr algn="ctr"/>
            <a:r>
              <a:rPr lang="en-US" sz="1600" dirty="0">
                <a:solidFill>
                  <a:schemeClr val="tx1"/>
                </a:solidFill>
                <a:latin typeface="Calibri" panose="020F0502020204030204" pitchFamily="34" charset="0"/>
                <a:cs typeface="Calibri" panose="020F0502020204030204" pitchFamily="34" charset="0"/>
              </a:rPr>
              <a:t>CXL Device</a:t>
            </a:r>
          </a:p>
        </p:txBody>
      </p:sp>
      <p:sp>
        <p:nvSpPr>
          <p:cNvPr id="82" name="TextBox 81">
            <a:extLst>
              <a:ext uri="{FF2B5EF4-FFF2-40B4-BE49-F238E27FC236}">
                <a16:creationId xmlns:a16="http://schemas.microsoft.com/office/drawing/2014/main" id="{B5A76268-58E0-9D6C-19BA-5EB2CF0D9130}"/>
              </a:ext>
            </a:extLst>
          </p:cNvPr>
          <p:cNvSpPr txBox="1"/>
          <p:nvPr/>
        </p:nvSpPr>
        <p:spPr>
          <a:xfrm>
            <a:off x="6068833" y="1280696"/>
            <a:ext cx="1510145" cy="338554"/>
          </a:xfrm>
          <a:prstGeom prst="rect">
            <a:avLst/>
          </a:prstGeom>
          <a:noFill/>
        </p:spPr>
        <p:txBody>
          <a:bodyPr wrap="square">
            <a:spAutoFit/>
          </a:bodyPr>
          <a:lstStyle/>
          <a:p>
            <a:pPr algn="ctr"/>
            <a:r>
              <a:rPr lang="en-US" sz="1600" dirty="0">
                <a:solidFill>
                  <a:schemeClr val="tx1"/>
                </a:solidFill>
                <a:latin typeface="Calibri" panose="020F0502020204030204" pitchFamily="34" charset="0"/>
                <a:cs typeface="Calibri" panose="020F0502020204030204" pitchFamily="34" charset="0"/>
              </a:rPr>
              <a:t>CXL Device</a:t>
            </a:r>
          </a:p>
        </p:txBody>
      </p:sp>
      <p:sp>
        <p:nvSpPr>
          <p:cNvPr id="94" name="TextBox 93">
            <a:extLst>
              <a:ext uri="{FF2B5EF4-FFF2-40B4-BE49-F238E27FC236}">
                <a16:creationId xmlns:a16="http://schemas.microsoft.com/office/drawing/2014/main" id="{C33D68F6-72AE-3B01-A63A-ED88FAD2C9A8}"/>
              </a:ext>
            </a:extLst>
          </p:cNvPr>
          <p:cNvSpPr txBox="1"/>
          <p:nvPr/>
        </p:nvSpPr>
        <p:spPr>
          <a:xfrm>
            <a:off x="8843800" y="1294551"/>
            <a:ext cx="1510145" cy="338554"/>
          </a:xfrm>
          <a:prstGeom prst="rect">
            <a:avLst/>
          </a:prstGeom>
          <a:noFill/>
        </p:spPr>
        <p:txBody>
          <a:bodyPr wrap="square">
            <a:spAutoFit/>
          </a:bodyPr>
          <a:lstStyle/>
          <a:p>
            <a:pPr algn="ctr"/>
            <a:r>
              <a:rPr lang="en-US" sz="1600" dirty="0">
                <a:solidFill>
                  <a:schemeClr val="tx1"/>
                </a:solidFill>
                <a:latin typeface="Calibri" panose="020F0502020204030204" pitchFamily="34" charset="0"/>
                <a:cs typeface="Calibri" panose="020F0502020204030204" pitchFamily="34" charset="0"/>
              </a:rPr>
              <a:t>CXL Device</a:t>
            </a:r>
          </a:p>
        </p:txBody>
      </p:sp>
      <p:sp>
        <p:nvSpPr>
          <p:cNvPr id="2" name="Title 1">
            <a:extLst>
              <a:ext uri="{FF2B5EF4-FFF2-40B4-BE49-F238E27FC236}">
                <a16:creationId xmlns:a16="http://schemas.microsoft.com/office/drawing/2014/main" id="{08C44AF7-B491-5B3E-481C-1268A676B118}"/>
              </a:ext>
            </a:extLst>
          </p:cNvPr>
          <p:cNvSpPr>
            <a:spLocks noGrp="1"/>
          </p:cNvSpPr>
          <p:nvPr>
            <p:ph type="ctrTitle"/>
          </p:nvPr>
        </p:nvSpPr>
        <p:spPr/>
        <p:txBody>
          <a:bodyPr/>
          <a:lstStyle/>
          <a:p>
            <a:r>
              <a:rPr lang="en-US" dirty="0"/>
              <a:t>CXL Interconnect Provides Substantial Memory Capacity</a:t>
            </a:r>
          </a:p>
        </p:txBody>
      </p:sp>
      <p:sp>
        <p:nvSpPr>
          <p:cNvPr id="4" name="Slide Number Placeholder 3">
            <a:extLst>
              <a:ext uri="{FF2B5EF4-FFF2-40B4-BE49-F238E27FC236}">
                <a16:creationId xmlns:a16="http://schemas.microsoft.com/office/drawing/2014/main" id="{AB373A2A-1E69-BDAB-53A9-13727280B261}"/>
              </a:ext>
            </a:extLst>
          </p:cNvPr>
          <p:cNvSpPr>
            <a:spLocks noGrp="1"/>
          </p:cNvSpPr>
          <p:nvPr>
            <p:ph type="sldNum" sz="quarter" idx="12"/>
          </p:nvPr>
        </p:nvSpPr>
        <p:spPr/>
        <p:txBody>
          <a:bodyPr/>
          <a:lstStyle/>
          <a:p>
            <a:fld id="{3952D4CC-587A-3641-AB30-393082F8BA24}" type="slidenum">
              <a:rPr lang="en-US" smtClean="0"/>
              <a:pPr/>
              <a:t>14</a:t>
            </a:fld>
            <a:endParaRPr lang="en-US"/>
          </a:p>
        </p:txBody>
      </p:sp>
      <p:sp>
        <p:nvSpPr>
          <p:cNvPr id="6" name="Rectangle 5">
            <a:extLst>
              <a:ext uri="{FF2B5EF4-FFF2-40B4-BE49-F238E27FC236}">
                <a16:creationId xmlns:a16="http://schemas.microsoft.com/office/drawing/2014/main" id="{FE052962-4AD8-4A70-B8A8-9F4E3421E38D}"/>
              </a:ext>
            </a:extLst>
          </p:cNvPr>
          <p:cNvSpPr/>
          <p:nvPr/>
        </p:nvSpPr>
        <p:spPr>
          <a:xfrm>
            <a:off x="2163481" y="4845010"/>
            <a:ext cx="523648" cy="33783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DRAM Bank</a:t>
            </a:r>
          </a:p>
        </p:txBody>
      </p:sp>
      <p:sp>
        <p:nvSpPr>
          <p:cNvPr id="7" name="Rectangle 6">
            <a:extLst>
              <a:ext uri="{FF2B5EF4-FFF2-40B4-BE49-F238E27FC236}">
                <a16:creationId xmlns:a16="http://schemas.microsoft.com/office/drawing/2014/main" id="{D86CE1C9-6BD3-112C-8385-FC56AA8F5C69}"/>
              </a:ext>
            </a:extLst>
          </p:cNvPr>
          <p:cNvSpPr/>
          <p:nvPr/>
        </p:nvSpPr>
        <p:spPr>
          <a:xfrm>
            <a:off x="2163481" y="5182841"/>
            <a:ext cx="523648" cy="12497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PU</a:t>
            </a:r>
          </a:p>
        </p:txBody>
      </p:sp>
      <p:sp>
        <p:nvSpPr>
          <p:cNvPr id="8" name="Rectangle 7">
            <a:extLst>
              <a:ext uri="{FF2B5EF4-FFF2-40B4-BE49-F238E27FC236}">
                <a16:creationId xmlns:a16="http://schemas.microsoft.com/office/drawing/2014/main" id="{A98669BB-26F2-0D5B-5698-EAE4F6DA2161}"/>
              </a:ext>
            </a:extLst>
          </p:cNvPr>
          <p:cNvSpPr/>
          <p:nvPr/>
        </p:nvSpPr>
        <p:spPr>
          <a:xfrm>
            <a:off x="2815856" y="4845010"/>
            <a:ext cx="523648" cy="33783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DRAM Bank</a:t>
            </a:r>
          </a:p>
        </p:txBody>
      </p:sp>
      <p:sp>
        <p:nvSpPr>
          <p:cNvPr id="9" name="Rectangle 8">
            <a:extLst>
              <a:ext uri="{FF2B5EF4-FFF2-40B4-BE49-F238E27FC236}">
                <a16:creationId xmlns:a16="http://schemas.microsoft.com/office/drawing/2014/main" id="{4650842D-8974-DEEF-9407-B83C42180E20}"/>
              </a:ext>
            </a:extLst>
          </p:cNvPr>
          <p:cNvSpPr/>
          <p:nvPr/>
        </p:nvSpPr>
        <p:spPr>
          <a:xfrm>
            <a:off x="2815856" y="5182841"/>
            <a:ext cx="523648" cy="12497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PU</a:t>
            </a:r>
          </a:p>
        </p:txBody>
      </p:sp>
      <p:sp>
        <p:nvSpPr>
          <p:cNvPr id="10" name="Rectangle 9">
            <a:extLst>
              <a:ext uri="{FF2B5EF4-FFF2-40B4-BE49-F238E27FC236}">
                <a16:creationId xmlns:a16="http://schemas.microsoft.com/office/drawing/2014/main" id="{DF38A8BC-9A2B-1A5E-CB76-3BB6239C21E5}"/>
              </a:ext>
            </a:extLst>
          </p:cNvPr>
          <p:cNvSpPr/>
          <p:nvPr/>
        </p:nvSpPr>
        <p:spPr>
          <a:xfrm>
            <a:off x="2163481" y="5411417"/>
            <a:ext cx="523648" cy="33783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DRAM Bank</a:t>
            </a:r>
          </a:p>
        </p:txBody>
      </p:sp>
      <p:sp>
        <p:nvSpPr>
          <p:cNvPr id="11" name="Rectangle 10">
            <a:extLst>
              <a:ext uri="{FF2B5EF4-FFF2-40B4-BE49-F238E27FC236}">
                <a16:creationId xmlns:a16="http://schemas.microsoft.com/office/drawing/2014/main" id="{47450D7A-A8F3-0FC5-5F1D-B73302A7AE53}"/>
              </a:ext>
            </a:extLst>
          </p:cNvPr>
          <p:cNvSpPr/>
          <p:nvPr/>
        </p:nvSpPr>
        <p:spPr>
          <a:xfrm>
            <a:off x="2163481" y="5749248"/>
            <a:ext cx="523648" cy="12497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PU</a:t>
            </a:r>
          </a:p>
        </p:txBody>
      </p:sp>
      <p:sp>
        <p:nvSpPr>
          <p:cNvPr id="12" name="Rectangle 11">
            <a:extLst>
              <a:ext uri="{FF2B5EF4-FFF2-40B4-BE49-F238E27FC236}">
                <a16:creationId xmlns:a16="http://schemas.microsoft.com/office/drawing/2014/main" id="{7914854F-C190-68EC-3941-F128A5D14E59}"/>
              </a:ext>
            </a:extLst>
          </p:cNvPr>
          <p:cNvSpPr/>
          <p:nvPr/>
        </p:nvSpPr>
        <p:spPr>
          <a:xfrm>
            <a:off x="2815856" y="5411417"/>
            <a:ext cx="523648" cy="33783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DRAM Bank</a:t>
            </a:r>
          </a:p>
        </p:txBody>
      </p:sp>
      <p:sp>
        <p:nvSpPr>
          <p:cNvPr id="13" name="Rectangle 12">
            <a:extLst>
              <a:ext uri="{FF2B5EF4-FFF2-40B4-BE49-F238E27FC236}">
                <a16:creationId xmlns:a16="http://schemas.microsoft.com/office/drawing/2014/main" id="{B600C749-543B-A822-C0C2-B52F1FBFE3DE}"/>
              </a:ext>
            </a:extLst>
          </p:cNvPr>
          <p:cNvSpPr/>
          <p:nvPr/>
        </p:nvSpPr>
        <p:spPr>
          <a:xfrm>
            <a:off x="2815856" y="5749248"/>
            <a:ext cx="523648" cy="12497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PU</a:t>
            </a:r>
          </a:p>
        </p:txBody>
      </p:sp>
      <p:sp>
        <p:nvSpPr>
          <p:cNvPr id="14" name="Rectangle 13">
            <a:extLst>
              <a:ext uri="{FF2B5EF4-FFF2-40B4-BE49-F238E27FC236}">
                <a16:creationId xmlns:a16="http://schemas.microsoft.com/office/drawing/2014/main" id="{9A500B67-8851-6B52-F280-C5676332D452}"/>
              </a:ext>
            </a:extLst>
          </p:cNvPr>
          <p:cNvSpPr/>
          <p:nvPr/>
        </p:nvSpPr>
        <p:spPr>
          <a:xfrm>
            <a:off x="2001331" y="4538521"/>
            <a:ext cx="1510145" cy="145367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p>
        </p:txBody>
      </p:sp>
      <p:sp>
        <p:nvSpPr>
          <p:cNvPr id="23" name="Rectangle 22">
            <a:extLst>
              <a:ext uri="{FF2B5EF4-FFF2-40B4-BE49-F238E27FC236}">
                <a16:creationId xmlns:a16="http://schemas.microsoft.com/office/drawing/2014/main" id="{9E43B911-E0D4-954C-C958-C6047E1580ED}"/>
              </a:ext>
            </a:extLst>
          </p:cNvPr>
          <p:cNvSpPr/>
          <p:nvPr/>
        </p:nvSpPr>
        <p:spPr>
          <a:xfrm>
            <a:off x="4197232" y="4845010"/>
            <a:ext cx="523648" cy="33783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DRAM Bank</a:t>
            </a:r>
          </a:p>
        </p:txBody>
      </p:sp>
      <p:sp>
        <p:nvSpPr>
          <p:cNvPr id="24" name="Rectangle 23">
            <a:extLst>
              <a:ext uri="{FF2B5EF4-FFF2-40B4-BE49-F238E27FC236}">
                <a16:creationId xmlns:a16="http://schemas.microsoft.com/office/drawing/2014/main" id="{EA2B3EF6-6217-5056-5628-EE5F5EF8480C}"/>
              </a:ext>
            </a:extLst>
          </p:cNvPr>
          <p:cNvSpPr/>
          <p:nvPr/>
        </p:nvSpPr>
        <p:spPr>
          <a:xfrm>
            <a:off x="4197232" y="5182841"/>
            <a:ext cx="523648" cy="12497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PU</a:t>
            </a:r>
          </a:p>
        </p:txBody>
      </p:sp>
      <p:sp>
        <p:nvSpPr>
          <p:cNvPr id="25" name="Rectangle 24">
            <a:extLst>
              <a:ext uri="{FF2B5EF4-FFF2-40B4-BE49-F238E27FC236}">
                <a16:creationId xmlns:a16="http://schemas.microsoft.com/office/drawing/2014/main" id="{87060343-B67A-0AEE-C598-27F1139A3E39}"/>
              </a:ext>
            </a:extLst>
          </p:cNvPr>
          <p:cNvSpPr/>
          <p:nvPr/>
        </p:nvSpPr>
        <p:spPr>
          <a:xfrm>
            <a:off x="4849607" y="4845010"/>
            <a:ext cx="523648" cy="33783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DRAM Bank</a:t>
            </a:r>
          </a:p>
        </p:txBody>
      </p:sp>
      <p:sp>
        <p:nvSpPr>
          <p:cNvPr id="26" name="Rectangle 25">
            <a:extLst>
              <a:ext uri="{FF2B5EF4-FFF2-40B4-BE49-F238E27FC236}">
                <a16:creationId xmlns:a16="http://schemas.microsoft.com/office/drawing/2014/main" id="{DA8BCD84-D66A-BE30-136F-2A84DA4E0FF0}"/>
              </a:ext>
            </a:extLst>
          </p:cNvPr>
          <p:cNvSpPr/>
          <p:nvPr/>
        </p:nvSpPr>
        <p:spPr>
          <a:xfrm>
            <a:off x="4849607" y="5182841"/>
            <a:ext cx="523648" cy="12497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PU</a:t>
            </a:r>
          </a:p>
        </p:txBody>
      </p:sp>
      <p:sp>
        <p:nvSpPr>
          <p:cNvPr id="27" name="Rectangle 26">
            <a:extLst>
              <a:ext uri="{FF2B5EF4-FFF2-40B4-BE49-F238E27FC236}">
                <a16:creationId xmlns:a16="http://schemas.microsoft.com/office/drawing/2014/main" id="{83E78AF5-3C49-8EF7-8920-7174E4D1774B}"/>
              </a:ext>
            </a:extLst>
          </p:cNvPr>
          <p:cNvSpPr/>
          <p:nvPr/>
        </p:nvSpPr>
        <p:spPr>
          <a:xfrm>
            <a:off x="4197232" y="5411417"/>
            <a:ext cx="523648" cy="33783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DRAM Bank</a:t>
            </a:r>
          </a:p>
        </p:txBody>
      </p:sp>
      <p:sp>
        <p:nvSpPr>
          <p:cNvPr id="28" name="Rectangle 27">
            <a:extLst>
              <a:ext uri="{FF2B5EF4-FFF2-40B4-BE49-F238E27FC236}">
                <a16:creationId xmlns:a16="http://schemas.microsoft.com/office/drawing/2014/main" id="{BA463E75-A929-1C32-F698-B59835390D6F}"/>
              </a:ext>
            </a:extLst>
          </p:cNvPr>
          <p:cNvSpPr/>
          <p:nvPr/>
        </p:nvSpPr>
        <p:spPr>
          <a:xfrm>
            <a:off x="4197232" y="5749248"/>
            <a:ext cx="523648" cy="12497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PU</a:t>
            </a:r>
          </a:p>
        </p:txBody>
      </p:sp>
      <p:sp>
        <p:nvSpPr>
          <p:cNvPr id="29" name="Rectangle 28">
            <a:extLst>
              <a:ext uri="{FF2B5EF4-FFF2-40B4-BE49-F238E27FC236}">
                <a16:creationId xmlns:a16="http://schemas.microsoft.com/office/drawing/2014/main" id="{37871880-B9EA-5C55-B31F-866B0FA295BE}"/>
              </a:ext>
            </a:extLst>
          </p:cNvPr>
          <p:cNvSpPr/>
          <p:nvPr/>
        </p:nvSpPr>
        <p:spPr>
          <a:xfrm>
            <a:off x="4849607" y="5411417"/>
            <a:ext cx="523648" cy="33783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DRAM Bank</a:t>
            </a:r>
          </a:p>
        </p:txBody>
      </p:sp>
      <p:sp>
        <p:nvSpPr>
          <p:cNvPr id="30" name="Rectangle 29">
            <a:extLst>
              <a:ext uri="{FF2B5EF4-FFF2-40B4-BE49-F238E27FC236}">
                <a16:creationId xmlns:a16="http://schemas.microsoft.com/office/drawing/2014/main" id="{A9EE1B10-5A52-D8AB-B9B2-EC4A10B82C99}"/>
              </a:ext>
            </a:extLst>
          </p:cNvPr>
          <p:cNvSpPr/>
          <p:nvPr/>
        </p:nvSpPr>
        <p:spPr>
          <a:xfrm>
            <a:off x="4849607" y="5749248"/>
            <a:ext cx="523648" cy="12497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PU</a:t>
            </a:r>
          </a:p>
        </p:txBody>
      </p:sp>
      <p:sp>
        <p:nvSpPr>
          <p:cNvPr id="31" name="Rectangle 30">
            <a:extLst>
              <a:ext uri="{FF2B5EF4-FFF2-40B4-BE49-F238E27FC236}">
                <a16:creationId xmlns:a16="http://schemas.microsoft.com/office/drawing/2014/main" id="{4B2AD8FE-DA6B-CCB0-670D-CD08BB1F34F5}"/>
              </a:ext>
            </a:extLst>
          </p:cNvPr>
          <p:cNvSpPr/>
          <p:nvPr/>
        </p:nvSpPr>
        <p:spPr>
          <a:xfrm>
            <a:off x="4035082" y="4538521"/>
            <a:ext cx="1510145" cy="145367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p>
        </p:txBody>
      </p:sp>
      <p:sp>
        <p:nvSpPr>
          <p:cNvPr id="35" name="Rectangle 34">
            <a:extLst>
              <a:ext uri="{FF2B5EF4-FFF2-40B4-BE49-F238E27FC236}">
                <a16:creationId xmlns:a16="http://schemas.microsoft.com/office/drawing/2014/main" id="{203F1C72-6FAF-11F9-22B2-51AFBD26BCAE}"/>
              </a:ext>
            </a:extLst>
          </p:cNvPr>
          <p:cNvSpPr/>
          <p:nvPr/>
        </p:nvSpPr>
        <p:spPr>
          <a:xfrm>
            <a:off x="6203274" y="4845010"/>
            <a:ext cx="523648" cy="33783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DRAM Bank</a:t>
            </a:r>
          </a:p>
        </p:txBody>
      </p:sp>
      <p:sp>
        <p:nvSpPr>
          <p:cNvPr id="36" name="Rectangle 35">
            <a:extLst>
              <a:ext uri="{FF2B5EF4-FFF2-40B4-BE49-F238E27FC236}">
                <a16:creationId xmlns:a16="http://schemas.microsoft.com/office/drawing/2014/main" id="{45509F41-EE0C-6C0A-7E78-1F6B55E39E5B}"/>
              </a:ext>
            </a:extLst>
          </p:cNvPr>
          <p:cNvSpPr/>
          <p:nvPr/>
        </p:nvSpPr>
        <p:spPr>
          <a:xfrm>
            <a:off x="6203274" y="5182841"/>
            <a:ext cx="523648" cy="12497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PU</a:t>
            </a:r>
          </a:p>
        </p:txBody>
      </p:sp>
      <p:sp>
        <p:nvSpPr>
          <p:cNvPr id="37" name="Rectangle 36">
            <a:extLst>
              <a:ext uri="{FF2B5EF4-FFF2-40B4-BE49-F238E27FC236}">
                <a16:creationId xmlns:a16="http://schemas.microsoft.com/office/drawing/2014/main" id="{747E89BE-6E63-AAE4-42BB-4AD36BAED6AA}"/>
              </a:ext>
            </a:extLst>
          </p:cNvPr>
          <p:cNvSpPr/>
          <p:nvPr/>
        </p:nvSpPr>
        <p:spPr>
          <a:xfrm>
            <a:off x="6855649" y="4845010"/>
            <a:ext cx="523648" cy="33783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DRAM Bank</a:t>
            </a:r>
          </a:p>
        </p:txBody>
      </p:sp>
      <p:sp>
        <p:nvSpPr>
          <p:cNvPr id="38" name="Rectangle 37">
            <a:extLst>
              <a:ext uri="{FF2B5EF4-FFF2-40B4-BE49-F238E27FC236}">
                <a16:creationId xmlns:a16="http://schemas.microsoft.com/office/drawing/2014/main" id="{A45998D3-ECB5-C8F9-AFA6-E5F2899D48F8}"/>
              </a:ext>
            </a:extLst>
          </p:cNvPr>
          <p:cNvSpPr/>
          <p:nvPr/>
        </p:nvSpPr>
        <p:spPr>
          <a:xfrm>
            <a:off x="6855649" y="5182841"/>
            <a:ext cx="523648" cy="12497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PU</a:t>
            </a:r>
          </a:p>
        </p:txBody>
      </p:sp>
      <p:sp>
        <p:nvSpPr>
          <p:cNvPr id="39" name="Rectangle 38">
            <a:extLst>
              <a:ext uri="{FF2B5EF4-FFF2-40B4-BE49-F238E27FC236}">
                <a16:creationId xmlns:a16="http://schemas.microsoft.com/office/drawing/2014/main" id="{E830C754-FF62-F8D6-8305-5131D6A2FA17}"/>
              </a:ext>
            </a:extLst>
          </p:cNvPr>
          <p:cNvSpPr/>
          <p:nvPr/>
        </p:nvSpPr>
        <p:spPr>
          <a:xfrm>
            <a:off x="6203274" y="5411417"/>
            <a:ext cx="523648" cy="33783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DRAM Bank</a:t>
            </a:r>
          </a:p>
        </p:txBody>
      </p:sp>
      <p:sp>
        <p:nvSpPr>
          <p:cNvPr id="40" name="Rectangle 39">
            <a:extLst>
              <a:ext uri="{FF2B5EF4-FFF2-40B4-BE49-F238E27FC236}">
                <a16:creationId xmlns:a16="http://schemas.microsoft.com/office/drawing/2014/main" id="{CAE6A399-D1AB-E794-63AE-B8BD59FA7A87}"/>
              </a:ext>
            </a:extLst>
          </p:cNvPr>
          <p:cNvSpPr/>
          <p:nvPr/>
        </p:nvSpPr>
        <p:spPr>
          <a:xfrm>
            <a:off x="6203274" y="5749248"/>
            <a:ext cx="523648" cy="12497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PU</a:t>
            </a:r>
          </a:p>
        </p:txBody>
      </p:sp>
      <p:sp>
        <p:nvSpPr>
          <p:cNvPr id="41" name="Rectangle 40">
            <a:extLst>
              <a:ext uri="{FF2B5EF4-FFF2-40B4-BE49-F238E27FC236}">
                <a16:creationId xmlns:a16="http://schemas.microsoft.com/office/drawing/2014/main" id="{7CBF37A3-856F-DEE2-2C53-82C16C119E97}"/>
              </a:ext>
            </a:extLst>
          </p:cNvPr>
          <p:cNvSpPr/>
          <p:nvPr/>
        </p:nvSpPr>
        <p:spPr>
          <a:xfrm>
            <a:off x="6855649" y="5411417"/>
            <a:ext cx="523648" cy="33783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DRAM Bank</a:t>
            </a:r>
          </a:p>
        </p:txBody>
      </p:sp>
      <p:sp>
        <p:nvSpPr>
          <p:cNvPr id="42" name="Rectangle 41">
            <a:extLst>
              <a:ext uri="{FF2B5EF4-FFF2-40B4-BE49-F238E27FC236}">
                <a16:creationId xmlns:a16="http://schemas.microsoft.com/office/drawing/2014/main" id="{FA96D545-ECBC-30BC-E5B3-0DC9054772D9}"/>
              </a:ext>
            </a:extLst>
          </p:cNvPr>
          <p:cNvSpPr/>
          <p:nvPr/>
        </p:nvSpPr>
        <p:spPr>
          <a:xfrm>
            <a:off x="6855649" y="5749248"/>
            <a:ext cx="523648" cy="12497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PU</a:t>
            </a:r>
          </a:p>
        </p:txBody>
      </p:sp>
      <p:sp>
        <p:nvSpPr>
          <p:cNvPr id="43" name="Rectangle 42">
            <a:extLst>
              <a:ext uri="{FF2B5EF4-FFF2-40B4-BE49-F238E27FC236}">
                <a16:creationId xmlns:a16="http://schemas.microsoft.com/office/drawing/2014/main" id="{0A6E2E23-D9A6-04CF-F25D-E1C7CFD6D8D6}"/>
              </a:ext>
            </a:extLst>
          </p:cNvPr>
          <p:cNvSpPr/>
          <p:nvPr/>
        </p:nvSpPr>
        <p:spPr>
          <a:xfrm>
            <a:off x="6041124" y="4538521"/>
            <a:ext cx="1510145" cy="145367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p>
        </p:txBody>
      </p:sp>
      <p:sp>
        <p:nvSpPr>
          <p:cNvPr id="47" name="Rectangle 46">
            <a:extLst>
              <a:ext uri="{FF2B5EF4-FFF2-40B4-BE49-F238E27FC236}">
                <a16:creationId xmlns:a16="http://schemas.microsoft.com/office/drawing/2014/main" id="{21786CE2-89F8-CEF8-BEA1-B4B93F09E8DF}"/>
              </a:ext>
            </a:extLst>
          </p:cNvPr>
          <p:cNvSpPr/>
          <p:nvPr/>
        </p:nvSpPr>
        <p:spPr>
          <a:xfrm>
            <a:off x="8978241" y="4858865"/>
            <a:ext cx="523648" cy="33783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DRAM Bank</a:t>
            </a:r>
          </a:p>
        </p:txBody>
      </p:sp>
      <p:sp>
        <p:nvSpPr>
          <p:cNvPr id="48" name="Rectangle 47">
            <a:extLst>
              <a:ext uri="{FF2B5EF4-FFF2-40B4-BE49-F238E27FC236}">
                <a16:creationId xmlns:a16="http://schemas.microsoft.com/office/drawing/2014/main" id="{B88440F6-2128-1539-5DF2-7096575AF65F}"/>
              </a:ext>
            </a:extLst>
          </p:cNvPr>
          <p:cNvSpPr/>
          <p:nvPr/>
        </p:nvSpPr>
        <p:spPr>
          <a:xfrm>
            <a:off x="8978241" y="5196696"/>
            <a:ext cx="523648" cy="12497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PU</a:t>
            </a:r>
          </a:p>
        </p:txBody>
      </p:sp>
      <p:sp>
        <p:nvSpPr>
          <p:cNvPr id="49" name="Rectangle 48">
            <a:extLst>
              <a:ext uri="{FF2B5EF4-FFF2-40B4-BE49-F238E27FC236}">
                <a16:creationId xmlns:a16="http://schemas.microsoft.com/office/drawing/2014/main" id="{7533723F-F1DB-1B3B-DDAA-09685EFB981C}"/>
              </a:ext>
            </a:extLst>
          </p:cNvPr>
          <p:cNvSpPr/>
          <p:nvPr/>
        </p:nvSpPr>
        <p:spPr>
          <a:xfrm>
            <a:off x="9630616" y="4858865"/>
            <a:ext cx="523648" cy="33783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DRAM Bank</a:t>
            </a:r>
          </a:p>
        </p:txBody>
      </p:sp>
      <p:sp>
        <p:nvSpPr>
          <p:cNvPr id="50" name="Rectangle 49">
            <a:extLst>
              <a:ext uri="{FF2B5EF4-FFF2-40B4-BE49-F238E27FC236}">
                <a16:creationId xmlns:a16="http://schemas.microsoft.com/office/drawing/2014/main" id="{3E7ADB13-367B-8EA6-1F04-CC460F854B6F}"/>
              </a:ext>
            </a:extLst>
          </p:cNvPr>
          <p:cNvSpPr/>
          <p:nvPr/>
        </p:nvSpPr>
        <p:spPr>
          <a:xfrm>
            <a:off x="9630616" y="5196696"/>
            <a:ext cx="523648" cy="12497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PU</a:t>
            </a:r>
          </a:p>
        </p:txBody>
      </p:sp>
      <p:sp>
        <p:nvSpPr>
          <p:cNvPr id="51" name="Rectangle 50">
            <a:extLst>
              <a:ext uri="{FF2B5EF4-FFF2-40B4-BE49-F238E27FC236}">
                <a16:creationId xmlns:a16="http://schemas.microsoft.com/office/drawing/2014/main" id="{30658C4F-AAAA-01FE-89D2-ADEFECA11E5F}"/>
              </a:ext>
            </a:extLst>
          </p:cNvPr>
          <p:cNvSpPr/>
          <p:nvPr/>
        </p:nvSpPr>
        <p:spPr>
          <a:xfrm>
            <a:off x="8978241" y="5425272"/>
            <a:ext cx="523648" cy="33783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DRAM Bank</a:t>
            </a:r>
          </a:p>
        </p:txBody>
      </p:sp>
      <p:sp>
        <p:nvSpPr>
          <p:cNvPr id="52" name="Rectangle 51">
            <a:extLst>
              <a:ext uri="{FF2B5EF4-FFF2-40B4-BE49-F238E27FC236}">
                <a16:creationId xmlns:a16="http://schemas.microsoft.com/office/drawing/2014/main" id="{C78A7AED-F255-C9CC-71EE-8184990BE799}"/>
              </a:ext>
            </a:extLst>
          </p:cNvPr>
          <p:cNvSpPr/>
          <p:nvPr/>
        </p:nvSpPr>
        <p:spPr>
          <a:xfrm>
            <a:off x="8978241" y="5763103"/>
            <a:ext cx="523648" cy="12497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PU</a:t>
            </a:r>
          </a:p>
        </p:txBody>
      </p:sp>
      <p:sp>
        <p:nvSpPr>
          <p:cNvPr id="53" name="Rectangle 52">
            <a:extLst>
              <a:ext uri="{FF2B5EF4-FFF2-40B4-BE49-F238E27FC236}">
                <a16:creationId xmlns:a16="http://schemas.microsoft.com/office/drawing/2014/main" id="{C70F5276-C52C-1460-8D16-9E4D8F4D4A05}"/>
              </a:ext>
            </a:extLst>
          </p:cNvPr>
          <p:cNvSpPr/>
          <p:nvPr/>
        </p:nvSpPr>
        <p:spPr>
          <a:xfrm>
            <a:off x="9630616" y="5425272"/>
            <a:ext cx="523648" cy="33783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DRAM Bank</a:t>
            </a:r>
          </a:p>
        </p:txBody>
      </p:sp>
      <p:sp>
        <p:nvSpPr>
          <p:cNvPr id="54" name="Rectangle 53">
            <a:extLst>
              <a:ext uri="{FF2B5EF4-FFF2-40B4-BE49-F238E27FC236}">
                <a16:creationId xmlns:a16="http://schemas.microsoft.com/office/drawing/2014/main" id="{9632B3B7-05F0-B285-C9C7-27CB69CC6144}"/>
              </a:ext>
            </a:extLst>
          </p:cNvPr>
          <p:cNvSpPr/>
          <p:nvPr/>
        </p:nvSpPr>
        <p:spPr>
          <a:xfrm>
            <a:off x="9630616" y="5763103"/>
            <a:ext cx="523648" cy="12497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PU</a:t>
            </a:r>
          </a:p>
        </p:txBody>
      </p:sp>
      <p:sp>
        <p:nvSpPr>
          <p:cNvPr id="55" name="Rectangle 54">
            <a:extLst>
              <a:ext uri="{FF2B5EF4-FFF2-40B4-BE49-F238E27FC236}">
                <a16:creationId xmlns:a16="http://schemas.microsoft.com/office/drawing/2014/main" id="{0DD04D37-39AC-DD7A-860C-A3BB653CA7F5}"/>
              </a:ext>
            </a:extLst>
          </p:cNvPr>
          <p:cNvSpPr/>
          <p:nvPr/>
        </p:nvSpPr>
        <p:spPr>
          <a:xfrm>
            <a:off x="8816091" y="4552376"/>
            <a:ext cx="1510145" cy="145367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p>
        </p:txBody>
      </p:sp>
      <p:sp>
        <p:nvSpPr>
          <p:cNvPr id="59" name="Rectangle 58">
            <a:extLst>
              <a:ext uri="{FF2B5EF4-FFF2-40B4-BE49-F238E27FC236}">
                <a16:creationId xmlns:a16="http://schemas.microsoft.com/office/drawing/2014/main" id="{FB125910-4C7B-8612-CC62-7161587A99D1}"/>
              </a:ext>
            </a:extLst>
          </p:cNvPr>
          <p:cNvSpPr/>
          <p:nvPr/>
        </p:nvSpPr>
        <p:spPr>
          <a:xfrm>
            <a:off x="2163481" y="1601040"/>
            <a:ext cx="523648" cy="33783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DRAM Bank</a:t>
            </a:r>
          </a:p>
        </p:txBody>
      </p:sp>
      <p:sp>
        <p:nvSpPr>
          <p:cNvPr id="60" name="Rectangle 59">
            <a:extLst>
              <a:ext uri="{FF2B5EF4-FFF2-40B4-BE49-F238E27FC236}">
                <a16:creationId xmlns:a16="http://schemas.microsoft.com/office/drawing/2014/main" id="{39A5DF83-66E2-89E3-9651-8D3DDCF039AC}"/>
              </a:ext>
            </a:extLst>
          </p:cNvPr>
          <p:cNvSpPr/>
          <p:nvPr/>
        </p:nvSpPr>
        <p:spPr>
          <a:xfrm>
            <a:off x="2163481" y="1938871"/>
            <a:ext cx="523648" cy="12497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PU</a:t>
            </a:r>
          </a:p>
        </p:txBody>
      </p:sp>
      <p:sp>
        <p:nvSpPr>
          <p:cNvPr id="61" name="Rectangle 60">
            <a:extLst>
              <a:ext uri="{FF2B5EF4-FFF2-40B4-BE49-F238E27FC236}">
                <a16:creationId xmlns:a16="http://schemas.microsoft.com/office/drawing/2014/main" id="{03EEF4F2-6AF5-A4D7-8FE3-57F7A552B5D1}"/>
              </a:ext>
            </a:extLst>
          </p:cNvPr>
          <p:cNvSpPr/>
          <p:nvPr/>
        </p:nvSpPr>
        <p:spPr>
          <a:xfrm>
            <a:off x="2815856" y="1601040"/>
            <a:ext cx="523648" cy="33783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DRAM Bank</a:t>
            </a:r>
          </a:p>
        </p:txBody>
      </p:sp>
      <p:sp>
        <p:nvSpPr>
          <p:cNvPr id="62" name="Rectangle 61">
            <a:extLst>
              <a:ext uri="{FF2B5EF4-FFF2-40B4-BE49-F238E27FC236}">
                <a16:creationId xmlns:a16="http://schemas.microsoft.com/office/drawing/2014/main" id="{16138499-984D-F921-A1B4-A5DE54D205EC}"/>
              </a:ext>
            </a:extLst>
          </p:cNvPr>
          <p:cNvSpPr/>
          <p:nvPr/>
        </p:nvSpPr>
        <p:spPr>
          <a:xfrm>
            <a:off x="2815856" y="1938871"/>
            <a:ext cx="523648" cy="12497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PU</a:t>
            </a:r>
          </a:p>
        </p:txBody>
      </p:sp>
      <p:sp>
        <p:nvSpPr>
          <p:cNvPr id="63" name="Rectangle 62">
            <a:extLst>
              <a:ext uri="{FF2B5EF4-FFF2-40B4-BE49-F238E27FC236}">
                <a16:creationId xmlns:a16="http://schemas.microsoft.com/office/drawing/2014/main" id="{1F38A597-D3E5-BEF7-C453-05346D71BBDF}"/>
              </a:ext>
            </a:extLst>
          </p:cNvPr>
          <p:cNvSpPr/>
          <p:nvPr/>
        </p:nvSpPr>
        <p:spPr>
          <a:xfrm>
            <a:off x="2163481" y="2167447"/>
            <a:ext cx="523648" cy="33783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DRAM Bank</a:t>
            </a:r>
          </a:p>
        </p:txBody>
      </p:sp>
      <p:sp>
        <p:nvSpPr>
          <p:cNvPr id="64" name="Rectangle 63">
            <a:extLst>
              <a:ext uri="{FF2B5EF4-FFF2-40B4-BE49-F238E27FC236}">
                <a16:creationId xmlns:a16="http://schemas.microsoft.com/office/drawing/2014/main" id="{F0C73E38-3505-9E8F-29BA-59F10596EBB9}"/>
              </a:ext>
            </a:extLst>
          </p:cNvPr>
          <p:cNvSpPr/>
          <p:nvPr/>
        </p:nvSpPr>
        <p:spPr>
          <a:xfrm>
            <a:off x="2163481" y="2505278"/>
            <a:ext cx="523648" cy="12497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PU</a:t>
            </a:r>
          </a:p>
        </p:txBody>
      </p:sp>
      <p:sp>
        <p:nvSpPr>
          <p:cNvPr id="65" name="Rectangle 64">
            <a:extLst>
              <a:ext uri="{FF2B5EF4-FFF2-40B4-BE49-F238E27FC236}">
                <a16:creationId xmlns:a16="http://schemas.microsoft.com/office/drawing/2014/main" id="{1492E51D-CDBA-1CEB-E4E9-6BA5D4A80158}"/>
              </a:ext>
            </a:extLst>
          </p:cNvPr>
          <p:cNvSpPr/>
          <p:nvPr/>
        </p:nvSpPr>
        <p:spPr>
          <a:xfrm>
            <a:off x="2815856" y="2167447"/>
            <a:ext cx="523648" cy="33783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DRAM Bank</a:t>
            </a:r>
          </a:p>
        </p:txBody>
      </p:sp>
      <p:sp>
        <p:nvSpPr>
          <p:cNvPr id="66" name="Rectangle 65">
            <a:extLst>
              <a:ext uri="{FF2B5EF4-FFF2-40B4-BE49-F238E27FC236}">
                <a16:creationId xmlns:a16="http://schemas.microsoft.com/office/drawing/2014/main" id="{C08CDA39-BE30-77D6-B500-CB8EB346D314}"/>
              </a:ext>
            </a:extLst>
          </p:cNvPr>
          <p:cNvSpPr/>
          <p:nvPr/>
        </p:nvSpPr>
        <p:spPr>
          <a:xfrm>
            <a:off x="2815856" y="2505278"/>
            <a:ext cx="523648" cy="12497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PU</a:t>
            </a:r>
          </a:p>
        </p:txBody>
      </p:sp>
      <p:sp>
        <p:nvSpPr>
          <p:cNvPr id="67" name="Rectangle 66">
            <a:extLst>
              <a:ext uri="{FF2B5EF4-FFF2-40B4-BE49-F238E27FC236}">
                <a16:creationId xmlns:a16="http://schemas.microsoft.com/office/drawing/2014/main" id="{9DFC6313-0403-0C3A-7730-16414BB4177D}"/>
              </a:ext>
            </a:extLst>
          </p:cNvPr>
          <p:cNvSpPr/>
          <p:nvPr/>
        </p:nvSpPr>
        <p:spPr>
          <a:xfrm>
            <a:off x="2001331" y="1294551"/>
            <a:ext cx="1510145" cy="145367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p>
        </p:txBody>
      </p:sp>
      <p:sp>
        <p:nvSpPr>
          <p:cNvPr id="71" name="Rectangle 70">
            <a:extLst>
              <a:ext uri="{FF2B5EF4-FFF2-40B4-BE49-F238E27FC236}">
                <a16:creationId xmlns:a16="http://schemas.microsoft.com/office/drawing/2014/main" id="{C427DB02-DCF8-F0AE-1F85-8CF5A00D1B8A}"/>
              </a:ext>
            </a:extLst>
          </p:cNvPr>
          <p:cNvSpPr/>
          <p:nvPr/>
        </p:nvSpPr>
        <p:spPr>
          <a:xfrm>
            <a:off x="4197232" y="1601040"/>
            <a:ext cx="523648" cy="33783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DRAM Bank</a:t>
            </a:r>
          </a:p>
        </p:txBody>
      </p:sp>
      <p:sp>
        <p:nvSpPr>
          <p:cNvPr id="72" name="Rectangle 71">
            <a:extLst>
              <a:ext uri="{FF2B5EF4-FFF2-40B4-BE49-F238E27FC236}">
                <a16:creationId xmlns:a16="http://schemas.microsoft.com/office/drawing/2014/main" id="{DCD41906-E9FE-C788-62BA-2D0E40FBB4BB}"/>
              </a:ext>
            </a:extLst>
          </p:cNvPr>
          <p:cNvSpPr/>
          <p:nvPr/>
        </p:nvSpPr>
        <p:spPr>
          <a:xfrm>
            <a:off x="4197232" y="1938871"/>
            <a:ext cx="523648" cy="12497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PU</a:t>
            </a:r>
          </a:p>
        </p:txBody>
      </p:sp>
      <p:sp>
        <p:nvSpPr>
          <p:cNvPr id="73" name="Rectangle 72">
            <a:extLst>
              <a:ext uri="{FF2B5EF4-FFF2-40B4-BE49-F238E27FC236}">
                <a16:creationId xmlns:a16="http://schemas.microsoft.com/office/drawing/2014/main" id="{4AD8EB42-14E6-7A9D-407F-D139F1FA3A98}"/>
              </a:ext>
            </a:extLst>
          </p:cNvPr>
          <p:cNvSpPr/>
          <p:nvPr/>
        </p:nvSpPr>
        <p:spPr>
          <a:xfrm>
            <a:off x="4849607" y="1601040"/>
            <a:ext cx="523648" cy="33783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DRAM Bank</a:t>
            </a:r>
          </a:p>
        </p:txBody>
      </p:sp>
      <p:sp>
        <p:nvSpPr>
          <p:cNvPr id="74" name="Rectangle 73">
            <a:extLst>
              <a:ext uri="{FF2B5EF4-FFF2-40B4-BE49-F238E27FC236}">
                <a16:creationId xmlns:a16="http://schemas.microsoft.com/office/drawing/2014/main" id="{6EC405EE-306A-2E3C-53FF-445F08BC943D}"/>
              </a:ext>
            </a:extLst>
          </p:cNvPr>
          <p:cNvSpPr/>
          <p:nvPr/>
        </p:nvSpPr>
        <p:spPr>
          <a:xfrm>
            <a:off x="4849607" y="1938871"/>
            <a:ext cx="523648" cy="12497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PU</a:t>
            </a:r>
          </a:p>
        </p:txBody>
      </p:sp>
      <p:sp>
        <p:nvSpPr>
          <p:cNvPr id="75" name="Rectangle 74">
            <a:extLst>
              <a:ext uri="{FF2B5EF4-FFF2-40B4-BE49-F238E27FC236}">
                <a16:creationId xmlns:a16="http://schemas.microsoft.com/office/drawing/2014/main" id="{97A18669-C338-8D2A-373D-F243DCFAAEE0}"/>
              </a:ext>
            </a:extLst>
          </p:cNvPr>
          <p:cNvSpPr/>
          <p:nvPr/>
        </p:nvSpPr>
        <p:spPr>
          <a:xfrm>
            <a:off x="4197232" y="2167447"/>
            <a:ext cx="523648" cy="33783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DRAM Bank</a:t>
            </a:r>
          </a:p>
        </p:txBody>
      </p:sp>
      <p:sp>
        <p:nvSpPr>
          <p:cNvPr id="76" name="Rectangle 75">
            <a:extLst>
              <a:ext uri="{FF2B5EF4-FFF2-40B4-BE49-F238E27FC236}">
                <a16:creationId xmlns:a16="http://schemas.microsoft.com/office/drawing/2014/main" id="{E159894A-8FED-2EFC-B699-181BDBEA3852}"/>
              </a:ext>
            </a:extLst>
          </p:cNvPr>
          <p:cNvSpPr/>
          <p:nvPr/>
        </p:nvSpPr>
        <p:spPr>
          <a:xfrm>
            <a:off x="4197232" y="2505278"/>
            <a:ext cx="523648" cy="12497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PU</a:t>
            </a:r>
          </a:p>
        </p:txBody>
      </p:sp>
      <p:sp>
        <p:nvSpPr>
          <p:cNvPr id="77" name="Rectangle 76">
            <a:extLst>
              <a:ext uri="{FF2B5EF4-FFF2-40B4-BE49-F238E27FC236}">
                <a16:creationId xmlns:a16="http://schemas.microsoft.com/office/drawing/2014/main" id="{D4EAF061-69D1-93E9-3939-B309674CB6EF}"/>
              </a:ext>
            </a:extLst>
          </p:cNvPr>
          <p:cNvSpPr/>
          <p:nvPr/>
        </p:nvSpPr>
        <p:spPr>
          <a:xfrm>
            <a:off x="4849607" y="2167447"/>
            <a:ext cx="523648" cy="33783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DRAM Bank</a:t>
            </a:r>
          </a:p>
        </p:txBody>
      </p:sp>
      <p:sp>
        <p:nvSpPr>
          <p:cNvPr id="78" name="Rectangle 77">
            <a:extLst>
              <a:ext uri="{FF2B5EF4-FFF2-40B4-BE49-F238E27FC236}">
                <a16:creationId xmlns:a16="http://schemas.microsoft.com/office/drawing/2014/main" id="{F58414CE-FA3B-2A07-3EB9-F26AE5DB95CD}"/>
              </a:ext>
            </a:extLst>
          </p:cNvPr>
          <p:cNvSpPr/>
          <p:nvPr/>
        </p:nvSpPr>
        <p:spPr>
          <a:xfrm>
            <a:off x="4849607" y="2505278"/>
            <a:ext cx="523648" cy="12497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PU</a:t>
            </a:r>
          </a:p>
        </p:txBody>
      </p:sp>
      <p:sp>
        <p:nvSpPr>
          <p:cNvPr id="79" name="Rectangle 78">
            <a:extLst>
              <a:ext uri="{FF2B5EF4-FFF2-40B4-BE49-F238E27FC236}">
                <a16:creationId xmlns:a16="http://schemas.microsoft.com/office/drawing/2014/main" id="{ABC0B1F2-542E-5360-EA81-8295AC990637}"/>
              </a:ext>
            </a:extLst>
          </p:cNvPr>
          <p:cNvSpPr/>
          <p:nvPr/>
        </p:nvSpPr>
        <p:spPr>
          <a:xfrm>
            <a:off x="4035082" y="1294551"/>
            <a:ext cx="1510145" cy="145367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p>
        </p:txBody>
      </p:sp>
      <p:sp>
        <p:nvSpPr>
          <p:cNvPr id="83" name="Rectangle 82">
            <a:extLst>
              <a:ext uri="{FF2B5EF4-FFF2-40B4-BE49-F238E27FC236}">
                <a16:creationId xmlns:a16="http://schemas.microsoft.com/office/drawing/2014/main" id="{17F3C311-87E5-7DDD-0421-FA3A20AC7165}"/>
              </a:ext>
            </a:extLst>
          </p:cNvPr>
          <p:cNvSpPr/>
          <p:nvPr/>
        </p:nvSpPr>
        <p:spPr>
          <a:xfrm>
            <a:off x="6203274" y="1601040"/>
            <a:ext cx="523648" cy="33783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DRAM Bank</a:t>
            </a:r>
          </a:p>
        </p:txBody>
      </p:sp>
      <p:sp>
        <p:nvSpPr>
          <p:cNvPr id="84" name="Rectangle 83">
            <a:extLst>
              <a:ext uri="{FF2B5EF4-FFF2-40B4-BE49-F238E27FC236}">
                <a16:creationId xmlns:a16="http://schemas.microsoft.com/office/drawing/2014/main" id="{4EF15718-CFBD-892D-4E1F-2D042A7AC7AB}"/>
              </a:ext>
            </a:extLst>
          </p:cNvPr>
          <p:cNvSpPr/>
          <p:nvPr/>
        </p:nvSpPr>
        <p:spPr>
          <a:xfrm>
            <a:off x="6203274" y="1938871"/>
            <a:ext cx="523648" cy="12497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PU</a:t>
            </a:r>
          </a:p>
        </p:txBody>
      </p:sp>
      <p:sp>
        <p:nvSpPr>
          <p:cNvPr id="85" name="Rectangle 84">
            <a:extLst>
              <a:ext uri="{FF2B5EF4-FFF2-40B4-BE49-F238E27FC236}">
                <a16:creationId xmlns:a16="http://schemas.microsoft.com/office/drawing/2014/main" id="{51ABE629-D677-905A-5775-85775BD0146F}"/>
              </a:ext>
            </a:extLst>
          </p:cNvPr>
          <p:cNvSpPr/>
          <p:nvPr/>
        </p:nvSpPr>
        <p:spPr>
          <a:xfrm>
            <a:off x="6855649" y="1601040"/>
            <a:ext cx="523648" cy="33783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DRAM Bank</a:t>
            </a:r>
          </a:p>
        </p:txBody>
      </p:sp>
      <p:sp>
        <p:nvSpPr>
          <p:cNvPr id="86" name="Rectangle 85">
            <a:extLst>
              <a:ext uri="{FF2B5EF4-FFF2-40B4-BE49-F238E27FC236}">
                <a16:creationId xmlns:a16="http://schemas.microsoft.com/office/drawing/2014/main" id="{9E1C1FEE-DC47-9E31-D3FA-44E57564DEDB}"/>
              </a:ext>
            </a:extLst>
          </p:cNvPr>
          <p:cNvSpPr/>
          <p:nvPr/>
        </p:nvSpPr>
        <p:spPr>
          <a:xfrm>
            <a:off x="6855649" y="1938871"/>
            <a:ext cx="523648" cy="12497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PU</a:t>
            </a:r>
          </a:p>
        </p:txBody>
      </p:sp>
      <p:sp>
        <p:nvSpPr>
          <p:cNvPr id="87" name="Rectangle 86">
            <a:extLst>
              <a:ext uri="{FF2B5EF4-FFF2-40B4-BE49-F238E27FC236}">
                <a16:creationId xmlns:a16="http://schemas.microsoft.com/office/drawing/2014/main" id="{5B917B34-0567-1E90-3A39-E8F255989D83}"/>
              </a:ext>
            </a:extLst>
          </p:cNvPr>
          <p:cNvSpPr/>
          <p:nvPr/>
        </p:nvSpPr>
        <p:spPr>
          <a:xfrm>
            <a:off x="6203274" y="2167447"/>
            <a:ext cx="523648" cy="33783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DRAM Bank</a:t>
            </a:r>
          </a:p>
        </p:txBody>
      </p:sp>
      <p:sp>
        <p:nvSpPr>
          <p:cNvPr id="88" name="Rectangle 87">
            <a:extLst>
              <a:ext uri="{FF2B5EF4-FFF2-40B4-BE49-F238E27FC236}">
                <a16:creationId xmlns:a16="http://schemas.microsoft.com/office/drawing/2014/main" id="{357998FA-3531-44A4-4EDE-83E8FEA66BDD}"/>
              </a:ext>
            </a:extLst>
          </p:cNvPr>
          <p:cNvSpPr/>
          <p:nvPr/>
        </p:nvSpPr>
        <p:spPr>
          <a:xfrm>
            <a:off x="6203274" y="2505278"/>
            <a:ext cx="523648" cy="12497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PU</a:t>
            </a:r>
          </a:p>
        </p:txBody>
      </p:sp>
      <p:sp>
        <p:nvSpPr>
          <p:cNvPr id="89" name="Rectangle 88">
            <a:extLst>
              <a:ext uri="{FF2B5EF4-FFF2-40B4-BE49-F238E27FC236}">
                <a16:creationId xmlns:a16="http://schemas.microsoft.com/office/drawing/2014/main" id="{4E60EF2D-E791-14A3-3F02-79C79B6B63CB}"/>
              </a:ext>
            </a:extLst>
          </p:cNvPr>
          <p:cNvSpPr/>
          <p:nvPr/>
        </p:nvSpPr>
        <p:spPr>
          <a:xfrm>
            <a:off x="6855649" y="2167447"/>
            <a:ext cx="523648" cy="33783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DRAM Bank</a:t>
            </a:r>
          </a:p>
        </p:txBody>
      </p:sp>
      <p:sp>
        <p:nvSpPr>
          <p:cNvPr id="90" name="Rectangle 89">
            <a:extLst>
              <a:ext uri="{FF2B5EF4-FFF2-40B4-BE49-F238E27FC236}">
                <a16:creationId xmlns:a16="http://schemas.microsoft.com/office/drawing/2014/main" id="{4D599C1C-559A-F6E4-2CF1-0458272DF961}"/>
              </a:ext>
            </a:extLst>
          </p:cNvPr>
          <p:cNvSpPr/>
          <p:nvPr/>
        </p:nvSpPr>
        <p:spPr>
          <a:xfrm>
            <a:off x="6855649" y="2505278"/>
            <a:ext cx="523648" cy="12497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PU</a:t>
            </a:r>
          </a:p>
        </p:txBody>
      </p:sp>
      <p:sp>
        <p:nvSpPr>
          <p:cNvPr id="91" name="Rectangle 90">
            <a:extLst>
              <a:ext uri="{FF2B5EF4-FFF2-40B4-BE49-F238E27FC236}">
                <a16:creationId xmlns:a16="http://schemas.microsoft.com/office/drawing/2014/main" id="{453012FD-76EC-198C-1373-1B6D218835AB}"/>
              </a:ext>
            </a:extLst>
          </p:cNvPr>
          <p:cNvSpPr/>
          <p:nvPr/>
        </p:nvSpPr>
        <p:spPr>
          <a:xfrm>
            <a:off x="6041124" y="1294551"/>
            <a:ext cx="1510145" cy="145367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p>
        </p:txBody>
      </p:sp>
      <p:sp>
        <p:nvSpPr>
          <p:cNvPr id="95" name="Rectangle 94">
            <a:extLst>
              <a:ext uri="{FF2B5EF4-FFF2-40B4-BE49-F238E27FC236}">
                <a16:creationId xmlns:a16="http://schemas.microsoft.com/office/drawing/2014/main" id="{B2D5349E-8297-433A-A070-7A93D309FDA4}"/>
              </a:ext>
            </a:extLst>
          </p:cNvPr>
          <p:cNvSpPr/>
          <p:nvPr/>
        </p:nvSpPr>
        <p:spPr>
          <a:xfrm>
            <a:off x="8978241" y="1614895"/>
            <a:ext cx="523648" cy="33783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DRAM Bank</a:t>
            </a:r>
          </a:p>
        </p:txBody>
      </p:sp>
      <p:sp>
        <p:nvSpPr>
          <p:cNvPr id="96" name="Rectangle 95">
            <a:extLst>
              <a:ext uri="{FF2B5EF4-FFF2-40B4-BE49-F238E27FC236}">
                <a16:creationId xmlns:a16="http://schemas.microsoft.com/office/drawing/2014/main" id="{82209C28-825E-2C13-F1B3-FE3C161C0620}"/>
              </a:ext>
            </a:extLst>
          </p:cNvPr>
          <p:cNvSpPr/>
          <p:nvPr/>
        </p:nvSpPr>
        <p:spPr>
          <a:xfrm>
            <a:off x="8978241" y="1952726"/>
            <a:ext cx="523648" cy="12497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PU</a:t>
            </a:r>
          </a:p>
        </p:txBody>
      </p:sp>
      <p:sp>
        <p:nvSpPr>
          <p:cNvPr id="97" name="Rectangle 96">
            <a:extLst>
              <a:ext uri="{FF2B5EF4-FFF2-40B4-BE49-F238E27FC236}">
                <a16:creationId xmlns:a16="http://schemas.microsoft.com/office/drawing/2014/main" id="{B1EF442F-248E-0329-9D6F-0E3D885DAB98}"/>
              </a:ext>
            </a:extLst>
          </p:cNvPr>
          <p:cNvSpPr/>
          <p:nvPr/>
        </p:nvSpPr>
        <p:spPr>
          <a:xfrm>
            <a:off x="9630616" y="1614895"/>
            <a:ext cx="523648" cy="33783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DRAM Bank</a:t>
            </a:r>
          </a:p>
        </p:txBody>
      </p:sp>
      <p:sp>
        <p:nvSpPr>
          <p:cNvPr id="98" name="Rectangle 97">
            <a:extLst>
              <a:ext uri="{FF2B5EF4-FFF2-40B4-BE49-F238E27FC236}">
                <a16:creationId xmlns:a16="http://schemas.microsoft.com/office/drawing/2014/main" id="{47AA71DF-4405-E15F-D74F-103A98690751}"/>
              </a:ext>
            </a:extLst>
          </p:cNvPr>
          <p:cNvSpPr/>
          <p:nvPr/>
        </p:nvSpPr>
        <p:spPr>
          <a:xfrm>
            <a:off x="9630616" y="1952726"/>
            <a:ext cx="523648" cy="12497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PU</a:t>
            </a:r>
          </a:p>
        </p:txBody>
      </p:sp>
      <p:sp>
        <p:nvSpPr>
          <p:cNvPr id="99" name="Rectangle 98">
            <a:extLst>
              <a:ext uri="{FF2B5EF4-FFF2-40B4-BE49-F238E27FC236}">
                <a16:creationId xmlns:a16="http://schemas.microsoft.com/office/drawing/2014/main" id="{93A00785-829B-20C0-1DAF-A9E32E6BA882}"/>
              </a:ext>
            </a:extLst>
          </p:cNvPr>
          <p:cNvSpPr/>
          <p:nvPr/>
        </p:nvSpPr>
        <p:spPr>
          <a:xfrm>
            <a:off x="8978241" y="2181302"/>
            <a:ext cx="523648" cy="33783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DRAM Bank</a:t>
            </a:r>
          </a:p>
        </p:txBody>
      </p:sp>
      <p:sp>
        <p:nvSpPr>
          <p:cNvPr id="100" name="Rectangle 99">
            <a:extLst>
              <a:ext uri="{FF2B5EF4-FFF2-40B4-BE49-F238E27FC236}">
                <a16:creationId xmlns:a16="http://schemas.microsoft.com/office/drawing/2014/main" id="{03D5E443-F012-1D85-491A-23314C99FF8B}"/>
              </a:ext>
            </a:extLst>
          </p:cNvPr>
          <p:cNvSpPr/>
          <p:nvPr/>
        </p:nvSpPr>
        <p:spPr>
          <a:xfrm>
            <a:off x="8978241" y="2519133"/>
            <a:ext cx="523648" cy="12497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PU</a:t>
            </a:r>
          </a:p>
        </p:txBody>
      </p:sp>
      <p:sp>
        <p:nvSpPr>
          <p:cNvPr id="101" name="Rectangle 100">
            <a:extLst>
              <a:ext uri="{FF2B5EF4-FFF2-40B4-BE49-F238E27FC236}">
                <a16:creationId xmlns:a16="http://schemas.microsoft.com/office/drawing/2014/main" id="{19AD8B9F-FF79-8F65-E33E-B9908D530675}"/>
              </a:ext>
            </a:extLst>
          </p:cNvPr>
          <p:cNvSpPr/>
          <p:nvPr/>
        </p:nvSpPr>
        <p:spPr>
          <a:xfrm>
            <a:off x="9630616" y="2181302"/>
            <a:ext cx="523648" cy="33783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DRAM Bank</a:t>
            </a:r>
          </a:p>
        </p:txBody>
      </p:sp>
      <p:sp>
        <p:nvSpPr>
          <p:cNvPr id="102" name="Rectangle 101">
            <a:extLst>
              <a:ext uri="{FF2B5EF4-FFF2-40B4-BE49-F238E27FC236}">
                <a16:creationId xmlns:a16="http://schemas.microsoft.com/office/drawing/2014/main" id="{22D54EFD-E2FB-A3E8-3B22-5646BC6FC496}"/>
              </a:ext>
            </a:extLst>
          </p:cNvPr>
          <p:cNvSpPr/>
          <p:nvPr/>
        </p:nvSpPr>
        <p:spPr>
          <a:xfrm>
            <a:off x="9630616" y="2519133"/>
            <a:ext cx="523648" cy="12497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solidFill>
                <a:latin typeface="Calibri" panose="020F0502020204030204" pitchFamily="34" charset="0"/>
                <a:cs typeface="Calibri" panose="020F0502020204030204" pitchFamily="34" charset="0"/>
              </a:rPr>
              <a:t>PU</a:t>
            </a:r>
          </a:p>
        </p:txBody>
      </p:sp>
      <p:sp>
        <p:nvSpPr>
          <p:cNvPr id="103" name="Rectangle 102">
            <a:extLst>
              <a:ext uri="{FF2B5EF4-FFF2-40B4-BE49-F238E27FC236}">
                <a16:creationId xmlns:a16="http://schemas.microsoft.com/office/drawing/2014/main" id="{F5828A3F-F7EC-A7DA-050F-79449E0D3FD0}"/>
              </a:ext>
            </a:extLst>
          </p:cNvPr>
          <p:cNvSpPr/>
          <p:nvPr/>
        </p:nvSpPr>
        <p:spPr>
          <a:xfrm>
            <a:off x="8816091" y="1308406"/>
            <a:ext cx="1510145" cy="145367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solidFill>
                <a:schemeClr val="tx1"/>
              </a:solidFill>
              <a:latin typeface="Calibri" panose="020F0502020204030204" pitchFamily="34" charset="0"/>
              <a:cs typeface="Calibri" panose="020F0502020204030204" pitchFamily="34" charset="0"/>
            </a:endParaRPr>
          </a:p>
          <a:p>
            <a:pPr algn="ctr"/>
            <a:endParaRPr lang="en-US" sz="1000" dirty="0"/>
          </a:p>
        </p:txBody>
      </p:sp>
      <p:sp>
        <p:nvSpPr>
          <p:cNvPr id="104" name="TextBox 103">
            <a:extLst>
              <a:ext uri="{FF2B5EF4-FFF2-40B4-BE49-F238E27FC236}">
                <a16:creationId xmlns:a16="http://schemas.microsoft.com/office/drawing/2014/main" id="{CBA54E1D-41B9-0685-D2EC-260B0993C096}"/>
              </a:ext>
            </a:extLst>
          </p:cNvPr>
          <p:cNvSpPr txBox="1"/>
          <p:nvPr/>
        </p:nvSpPr>
        <p:spPr>
          <a:xfrm>
            <a:off x="7949688" y="1769955"/>
            <a:ext cx="519694" cy="584775"/>
          </a:xfrm>
          <a:prstGeom prst="rect">
            <a:avLst/>
          </a:prstGeom>
          <a:noFill/>
        </p:spPr>
        <p:txBody>
          <a:bodyPr wrap="none" rtlCol="0">
            <a:spAutoFit/>
          </a:bodyPr>
          <a:lstStyle/>
          <a:p>
            <a:r>
              <a:rPr lang="en-US" sz="3200" dirty="0"/>
              <a:t>…</a:t>
            </a:r>
          </a:p>
        </p:txBody>
      </p:sp>
      <p:sp>
        <p:nvSpPr>
          <p:cNvPr id="105" name="TextBox 104">
            <a:extLst>
              <a:ext uri="{FF2B5EF4-FFF2-40B4-BE49-F238E27FC236}">
                <a16:creationId xmlns:a16="http://schemas.microsoft.com/office/drawing/2014/main" id="{0D52289F-6110-A75D-78C7-CFE7C5820BD8}"/>
              </a:ext>
            </a:extLst>
          </p:cNvPr>
          <p:cNvSpPr txBox="1"/>
          <p:nvPr/>
        </p:nvSpPr>
        <p:spPr>
          <a:xfrm>
            <a:off x="7949688" y="4966793"/>
            <a:ext cx="519694" cy="584775"/>
          </a:xfrm>
          <a:prstGeom prst="rect">
            <a:avLst/>
          </a:prstGeom>
          <a:noFill/>
        </p:spPr>
        <p:txBody>
          <a:bodyPr wrap="none" rtlCol="0">
            <a:spAutoFit/>
          </a:bodyPr>
          <a:lstStyle/>
          <a:p>
            <a:r>
              <a:rPr lang="en-US" sz="3200" dirty="0"/>
              <a:t>…</a:t>
            </a:r>
          </a:p>
        </p:txBody>
      </p:sp>
      <p:cxnSp>
        <p:nvCxnSpPr>
          <p:cNvPr id="108" name="Straight Connector 107">
            <a:extLst>
              <a:ext uri="{FF2B5EF4-FFF2-40B4-BE49-F238E27FC236}">
                <a16:creationId xmlns:a16="http://schemas.microsoft.com/office/drawing/2014/main" id="{9ED96E1A-EE89-724A-1753-953AB3BC99B8}"/>
              </a:ext>
            </a:extLst>
          </p:cNvPr>
          <p:cNvCxnSpPr>
            <a:cxnSpLocks/>
            <a:endCxn id="14" idx="0"/>
          </p:cNvCxnSpPr>
          <p:nvPr/>
        </p:nvCxnSpPr>
        <p:spPr>
          <a:xfrm>
            <a:off x="2756404" y="4083926"/>
            <a:ext cx="0" cy="454595"/>
          </a:xfrm>
          <a:prstGeom prst="line">
            <a:avLst/>
          </a:prstGeom>
          <a:ln w="28575"/>
        </p:spPr>
        <p:style>
          <a:lnRef idx="2">
            <a:schemeClr val="accent1"/>
          </a:lnRef>
          <a:fillRef idx="0">
            <a:schemeClr val="accent1"/>
          </a:fillRef>
          <a:effectRef idx="1">
            <a:schemeClr val="accent1"/>
          </a:effectRef>
          <a:fontRef idx="minor">
            <a:schemeClr val="tx1"/>
          </a:fontRef>
        </p:style>
      </p:cxnSp>
      <p:cxnSp>
        <p:nvCxnSpPr>
          <p:cNvPr id="114" name="Straight Connector 113">
            <a:extLst>
              <a:ext uri="{FF2B5EF4-FFF2-40B4-BE49-F238E27FC236}">
                <a16:creationId xmlns:a16="http://schemas.microsoft.com/office/drawing/2014/main" id="{04E6F297-8589-8246-9545-C7ACF6159489}"/>
              </a:ext>
            </a:extLst>
          </p:cNvPr>
          <p:cNvCxnSpPr>
            <a:cxnSpLocks/>
            <a:endCxn id="31" idx="0"/>
          </p:cNvCxnSpPr>
          <p:nvPr/>
        </p:nvCxnSpPr>
        <p:spPr>
          <a:xfrm>
            <a:off x="4790155" y="4070071"/>
            <a:ext cx="0" cy="468450"/>
          </a:xfrm>
          <a:prstGeom prst="line">
            <a:avLst/>
          </a:prstGeom>
          <a:ln w="28575"/>
        </p:spPr>
        <p:style>
          <a:lnRef idx="2">
            <a:schemeClr val="accent1"/>
          </a:lnRef>
          <a:fillRef idx="0">
            <a:schemeClr val="accent1"/>
          </a:fillRef>
          <a:effectRef idx="1">
            <a:schemeClr val="accent1"/>
          </a:effectRef>
          <a:fontRef idx="minor">
            <a:schemeClr val="tx1"/>
          </a:fontRef>
        </p:style>
      </p:cxnSp>
      <p:cxnSp>
        <p:nvCxnSpPr>
          <p:cNvPr id="117" name="Straight Connector 116">
            <a:extLst>
              <a:ext uri="{FF2B5EF4-FFF2-40B4-BE49-F238E27FC236}">
                <a16:creationId xmlns:a16="http://schemas.microsoft.com/office/drawing/2014/main" id="{A5C2FE2B-D616-24FB-7C47-6DABC652764D}"/>
              </a:ext>
            </a:extLst>
          </p:cNvPr>
          <p:cNvCxnSpPr>
            <a:cxnSpLocks/>
            <a:stCxn id="91" idx="2"/>
          </p:cNvCxnSpPr>
          <p:nvPr/>
        </p:nvCxnSpPr>
        <p:spPr>
          <a:xfrm>
            <a:off x="6796197" y="2748229"/>
            <a:ext cx="0" cy="459080"/>
          </a:xfrm>
          <a:prstGeom prst="line">
            <a:avLst/>
          </a:prstGeom>
          <a:ln w="28575"/>
        </p:spPr>
        <p:style>
          <a:lnRef idx="2">
            <a:schemeClr val="accent1"/>
          </a:lnRef>
          <a:fillRef idx="0">
            <a:schemeClr val="accent1"/>
          </a:fillRef>
          <a:effectRef idx="1">
            <a:schemeClr val="accent1"/>
          </a:effectRef>
          <a:fontRef idx="minor">
            <a:schemeClr val="tx1"/>
          </a:fontRef>
        </p:style>
      </p:cxnSp>
      <p:cxnSp>
        <p:nvCxnSpPr>
          <p:cNvPr id="120" name="Straight Connector 119">
            <a:extLst>
              <a:ext uri="{FF2B5EF4-FFF2-40B4-BE49-F238E27FC236}">
                <a16:creationId xmlns:a16="http://schemas.microsoft.com/office/drawing/2014/main" id="{AAB6A8AC-1581-7C6B-1745-CAAA4DF7D133}"/>
              </a:ext>
            </a:extLst>
          </p:cNvPr>
          <p:cNvCxnSpPr>
            <a:cxnSpLocks/>
            <a:stCxn id="103" idx="2"/>
          </p:cNvCxnSpPr>
          <p:nvPr/>
        </p:nvCxnSpPr>
        <p:spPr>
          <a:xfrm>
            <a:off x="9571164" y="2762084"/>
            <a:ext cx="0" cy="445225"/>
          </a:xfrm>
          <a:prstGeom prst="line">
            <a:avLst/>
          </a:prstGeom>
          <a:ln w="28575"/>
        </p:spPr>
        <p:style>
          <a:lnRef idx="2">
            <a:schemeClr val="accent1"/>
          </a:lnRef>
          <a:fillRef idx="0">
            <a:schemeClr val="accent1"/>
          </a:fillRef>
          <a:effectRef idx="1">
            <a:schemeClr val="accent1"/>
          </a:effectRef>
          <a:fontRef idx="minor">
            <a:schemeClr val="tx1"/>
          </a:fontRef>
        </p:style>
      </p:cxnSp>
      <p:cxnSp>
        <p:nvCxnSpPr>
          <p:cNvPr id="125" name="Straight Connector 124">
            <a:extLst>
              <a:ext uri="{FF2B5EF4-FFF2-40B4-BE49-F238E27FC236}">
                <a16:creationId xmlns:a16="http://schemas.microsoft.com/office/drawing/2014/main" id="{EC78E62D-6F80-9814-27FD-3FA4854BF316}"/>
              </a:ext>
            </a:extLst>
          </p:cNvPr>
          <p:cNvCxnSpPr>
            <a:cxnSpLocks/>
            <a:endCxn id="43" idx="0"/>
          </p:cNvCxnSpPr>
          <p:nvPr/>
        </p:nvCxnSpPr>
        <p:spPr>
          <a:xfrm>
            <a:off x="6796196" y="4070071"/>
            <a:ext cx="1" cy="468450"/>
          </a:xfrm>
          <a:prstGeom prst="line">
            <a:avLst/>
          </a:prstGeom>
          <a:ln w="28575"/>
        </p:spPr>
        <p:style>
          <a:lnRef idx="2">
            <a:schemeClr val="accent1"/>
          </a:lnRef>
          <a:fillRef idx="0">
            <a:schemeClr val="accent1"/>
          </a:fillRef>
          <a:effectRef idx="1">
            <a:schemeClr val="accent1"/>
          </a:effectRef>
          <a:fontRef idx="minor">
            <a:schemeClr val="tx1"/>
          </a:fontRef>
        </p:style>
      </p:cxnSp>
      <p:cxnSp>
        <p:nvCxnSpPr>
          <p:cNvPr id="128" name="Straight Connector 127">
            <a:extLst>
              <a:ext uri="{FF2B5EF4-FFF2-40B4-BE49-F238E27FC236}">
                <a16:creationId xmlns:a16="http://schemas.microsoft.com/office/drawing/2014/main" id="{7A99F56C-EB1C-C582-00E6-3B228FABECD5}"/>
              </a:ext>
            </a:extLst>
          </p:cNvPr>
          <p:cNvCxnSpPr>
            <a:cxnSpLocks/>
            <a:endCxn id="31" idx="0"/>
          </p:cNvCxnSpPr>
          <p:nvPr/>
        </p:nvCxnSpPr>
        <p:spPr>
          <a:xfrm>
            <a:off x="4790155" y="4083926"/>
            <a:ext cx="0" cy="454595"/>
          </a:xfrm>
          <a:prstGeom prst="line">
            <a:avLst/>
          </a:prstGeom>
          <a:ln w="28575"/>
        </p:spPr>
        <p:style>
          <a:lnRef idx="2">
            <a:schemeClr val="accent1"/>
          </a:lnRef>
          <a:fillRef idx="0">
            <a:schemeClr val="accent1"/>
          </a:fillRef>
          <a:effectRef idx="1">
            <a:schemeClr val="accent1"/>
          </a:effectRef>
          <a:fontRef idx="minor">
            <a:schemeClr val="tx1"/>
          </a:fontRef>
        </p:style>
      </p:cxnSp>
      <p:cxnSp>
        <p:nvCxnSpPr>
          <p:cNvPr id="134" name="Straight Connector 133">
            <a:extLst>
              <a:ext uri="{FF2B5EF4-FFF2-40B4-BE49-F238E27FC236}">
                <a16:creationId xmlns:a16="http://schemas.microsoft.com/office/drawing/2014/main" id="{9286DFFC-6EEE-BBD8-92BE-2F5C2B821B42}"/>
              </a:ext>
            </a:extLst>
          </p:cNvPr>
          <p:cNvCxnSpPr>
            <a:cxnSpLocks/>
            <a:endCxn id="55" idx="0"/>
          </p:cNvCxnSpPr>
          <p:nvPr/>
        </p:nvCxnSpPr>
        <p:spPr>
          <a:xfrm>
            <a:off x="9571164" y="4083926"/>
            <a:ext cx="0" cy="468450"/>
          </a:xfrm>
          <a:prstGeom prst="line">
            <a:avLst/>
          </a:prstGeom>
          <a:ln w="28575"/>
        </p:spPr>
        <p:style>
          <a:lnRef idx="2">
            <a:schemeClr val="accent1"/>
          </a:lnRef>
          <a:fillRef idx="0">
            <a:schemeClr val="accent1"/>
          </a:fillRef>
          <a:effectRef idx="1">
            <a:schemeClr val="accent1"/>
          </a:effectRef>
          <a:fontRef idx="minor">
            <a:schemeClr val="tx1"/>
          </a:fontRef>
        </p:style>
      </p:cxnSp>
      <p:cxnSp>
        <p:nvCxnSpPr>
          <p:cNvPr id="138" name="Straight Connector 137">
            <a:extLst>
              <a:ext uri="{FF2B5EF4-FFF2-40B4-BE49-F238E27FC236}">
                <a16:creationId xmlns:a16="http://schemas.microsoft.com/office/drawing/2014/main" id="{00A3A005-D3AE-6ACA-C0E5-2BB9B16E7404}"/>
              </a:ext>
            </a:extLst>
          </p:cNvPr>
          <p:cNvCxnSpPr>
            <a:cxnSpLocks/>
            <a:stCxn id="79" idx="2"/>
          </p:cNvCxnSpPr>
          <p:nvPr/>
        </p:nvCxnSpPr>
        <p:spPr>
          <a:xfrm flipH="1">
            <a:off x="4790154" y="2748229"/>
            <a:ext cx="1" cy="454595"/>
          </a:xfrm>
          <a:prstGeom prst="line">
            <a:avLst/>
          </a:prstGeom>
          <a:ln w="28575"/>
        </p:spPr>
        <p:style>
          <a:lnRef idx="2">
            <a:schemeClr val="accent1"/>
          </a:lnRef>
          <a:fillRef idx="0">
            <a:schemeClr val="accent1"/>
          </a:fillRef>
          <a:effectRef idx="1">
            <a:schemeClr val="accent1"/>
          </a:effectRef>
          <a:fontRef idx="minor">
            <a:schemeClr val="tx1"/>
          </a:fontRef>
        </p:style>
      </p:cxnSp>
      <p:cxnSp>
        <p:nvCxnSpPr>
          <p:cNvPr id="159" name="Straight Connector 158">
            <a:extLst>
              <a:ext uri="{FF2B5EF4-FFF2-40B4-BE49-F238E27FC236}">
                <a16:creationId xmlns:a16="http://schemas.microsoft.com/office/drawing/2014/main" id="{59ECD1B8-A63C-3F9B-2085-836440485B41}"/>
              </a:ext>
            </a:extLst>
          </p:cNvPr>
          <p:cNvCxnSpPr>
            <a:cxnSpLocks/>
            <a:stCxn id="67" idx="2"/>
          </p:cNvCxnSpPr>
          <p:nvPr/>
        </p:nvCxnSpPr>
        <p:spPr>
          <a:xfrm flipH="1">
            <a:off x="2756403" y="2748229"/>
            <a:ext cx="1" cy="454595"/>
          </a:xfrm>
          <a:prstGeom prst="line">
            <a:avLst/>
          </a:prstGeom>
          <a:ln w="28575"/>
        </p:spPr>
        <p:style>
          <a:lnRef idx="2">
            <a:schemeClr val="accent1"/>
          </a:lnRef>
          <a:fillRef idx="0">
            <a:schemeClr val="accent1"/>
          </a:fillRef>
          <a:effectRef idx="1">
            <a:schemeClr val="accent1"/>
          </a:effectRef>
          <a:fontRef idx="minor">
            <a:schemeClr val="tx1"/>
          </a:fontRef>
        </p:style>
      </p:cxnSp>
      <p:sp>
        <p:nvSpPr>
          <p:cNvPr id="162" name="Rectangle 161">
            <a:extLst>
              <a:ext uri="{FF2B5EF4-FFF2-40B4-BE49-F238E27FC236}">
                <a16:creationId xmlns:a16="http://schemas.microsoft.com/office/drawing/2014/main" id="{F1CF9D40-CB84-EE1C-FE13-9094FD8771ED}"/>
              </a:ext>
            </a:extLst>
          </p:cNvPr>
          <p:cNvSpPr/>
          <p:nvPr/>
        </p:nvSpPr>
        <p:spPr>
          <a:xfrm>
            <a:off x="2163481" y="3207309"/>
            <a:ext cx="7990783" cy="876617"/>
          </a:xfrm>
          <a:prstGeom prst="rect">
            <a:avLst/>
          </a:prstGeom>
          <a:solidFill>
            <a:schemeClr val="tx2">
              <a:lumMod val="90000"/>
              <a:lumOff val="10000"/>
              <a:alpha val="9034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latin typeface="Calibri" panose="020F0502020204030204" pitchFamily="34" charset="0"/>
                <a:cs typeface="Calibri" panose="020F0502020204030204" pitchFamily="34" charset="0"/>
              </a:rPr>
              <a:t>Scalable CXL Interconnect</a:t>
            </a:r>
          </a:p>
        </p:txBody>
      </p:sp>
      <p:sp>
        <p:nvSpPr>
          <p:cNvPr id="44" name="TextBox 43">
            <a:extLst>
              <a:ext uri="{FF2B5EF4-FFF2-40B4-BE49-F238E27FC236}">
                <a16:creationId xmlns:a16="http://schemas.microsoft.com/office/drawing/2014/main" id="{B9B0A041-27E9-69D9-6FAB-47514A358E78}"/>
              </a:ext>
            </a:extLst>
          </p:cNvPr>
          <p:cNvSpPr txBox="1"/>
          <p:nvPr/>
        </p:nvSpPr>
        <p:spPr>
          <a:xfrm>
            <a:off x="7892896" y="4739634"/>
            <a:ext cx="651140" cy="461665"/>
          </a:xfrm>
          <a:prstGeom prst="rect">
            <a:avLst/>
          </a:prstGeom>
          <a:noFill/>
        </p:spPr>
        <p:txBody>
          <a:bodyPr wrap="none" rtlCol="0">
            <a:spAutoFit/>
          </a:bodyPr>
          <a:lstStyle/>
          <a:p>
            <a:r>
              <a:rPr lang="en-US" sz="2400" dirty="0"/>
              <a:t>32x</a:t>
            </a:r>
          </a:p>
        </p:txBody>
      </p:sp>
    </p:spTree>
    <p:extLst>
      <p:ext uri="{BB962C8B-B14F-4D97-AF65-F5344CB8AC3E}">
        <p14:creationId xmlns:p14="http://schemas.microsoft.com/office/powerpoint/2010/main" val="3940368522"/>
      </p:ext>
    </p:extLst>
  </p:cSld>
  <p:clrMapOvr>
    <a:masterClrMapping/>
  </p:clrMapOvr>
  <mc:AlternateContent xmlns:mc="http://schemas.openxmlformats.org/markup-compatibility/2006" xmlns:p14="http://schemas.microsoft.com/office/powerpoint/2010/main">
    <mc:Choice Requires="p14">
      <p:transition spd="slow" p14:dur="2000" advTm="32533"/>
    </mc:Choice>
    <mc:Fallback xmlns="">
      <p:transition spd="slow" advTm="32533"/>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337BF-C909-185A-D779-F5CA8FE4D0F3}"/>
              </a:ext>
            </a:extLst>
          </p:cNvPr>
          <p:cNvSpPr>
            <a:spLocks noGrp="1"/>
          </p:cNvSpPr>
          <p:nvPr>
            <p:ph type="ctrTitle"/>
          </p:nvPr>
        </p:nvSpPr>
        <p:spPr/>
        <p:txBody>
          <a:bodyPr/>
          <a:lstStyle/>
          <a:p>
            <a:r>
              <a:rPr lang="en-US" dirty="0"/>
              <a:t>CENT Architecture</a:t>
            </a:r>
          </a:p>
        </p:txBody>
      </p:sp>
      <p:sp>
        <p:nvSpPr>
          <p:cNvPr id="4" name="Slide Number Placeholder 3">
            <a:extLst>
              <a:ext uri="{FF2B5EF4-FFF2-40B4-BE49-F238E27FC236}">
                <a16:creationId xmlns:a16="http://schemas.microsoft.com/office/drawing/2014/main" id="{A8A0543A-F34B-CF0A-C70A-3026124D4084}"/>
              </a:ext>
            </a:extLst>
          </p:cNvPr>
          <p:cNvSpPr>
            <a:spLocks noGrp="1"/>
          </p:cNvSpPr>
          <p:nvPr>
            <p:ph type="sldNum" sz="quarter" idx="12"/>
          </p:nvPr>
        </p:nvSpPr>
        <p:spPr/>
        <p:txBody>
          <a:bodyPr/>
          <a:lstStyle/>
          <a:p>
            <a:fld id="{3952D4CC-587A-3641-AB30-393082F8BA24}" type="slidenum">
              <a:rPr lang="en-US" smtClean="0"/>
              <a:pPr/>
              <a:t>15</a:t>
            </a:fld>
            <a:endParaRPr lang="en-US"/>
          </a:p>
        </p:txBody>
      </p:sp>
      <p:sp>
        <p:nvSpPr>
          <p:cNvPr id="8" name="Rectangle 7">
            <a:extLst>
              <a:ext uri="{FF2B5EF4-FFF2-40B4-BE49-F238E27FC236}">
                <a16:creationId xmlns:a16="http://schemas.microsoft.com/office/drawing/2014/main" id="{D766B50A-26EF-033D-1E28-54E446CA363E}"/>
              </a:ext>
            </a:extLst>
          </p:cNvPr>
          <p:cNvSpPr/>
          <p:nvPr/>
        </p:nvSpPr>
        <p:spPr>
          <a:xfrm>
            <a:off x="2172676" y="2073274"/>
            <a:ext cx="5083623" cy="322695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E53C9921-18B2-0D54-3661-07C839D2E278}"/>
              </a:ext>
            </a:extLst>
          </p:cNvPr>
          <p:cNvSpPr txBox="1"/>
          <p:nvPr/>
        </p:nvSpPr>
        <p:spPr>
          <a:xfrm>
            <a:off x="2407572" y="2169533"/>
            <a:ext cx="1050198" cy="455933"/>
          </a:xfrm>
          <a:prstGeom prst="rect">
            <a:avLst/>
          </a:prstGeom>
          <a:noFill/>
        </p:spPr>
        <p:txBody>
          <a:bodyPr wrap="none" rtlCol="0">
            <a:spAutoFit/>
          </a:bodyPr>
          <a:lstStyle/>
          <a:p>
            <a:pPr algn="ctr"/>
            <a:r>
              <a:rPr lang="en-US" sz="3200" b="1" dirty="0">
                <a:latin typeface="Times New Roman" panose="02020603050405020304" pitchFamily="18" charset="0"/>
                <a:cs typeface="Times New Roman" panose="02020603050405020304" pitchFamily="18" charset="0"/>
              </a:rPr>
              <a:t>CENT</a:t>
            </a:r>
          </a:p>
        </p:txBody>
      </p:sp>
      <p:sp>
        <p:nvSpPr>
          <p:cNvPr id="10" name="Rectangle 9">
            <a:extLst>
              <a:ext uri="{FF2B5EF4-FFF2-40B4-BE49-F238E27FC236}">
                <a16:creationId xmlns:a16="http://schemas.microsoft.com/office/drawing/2014/main" id="{364FAE73-5A30-C645-5397-BCC93C9C575B}"/>
              </a:ext>
            </a:extLst>
          </p:cNvPr>
          <p:cNvSpPr/>
          <p:nvPr/>
        </p:nvSpPr>
        <p:spPr>
          <a:xfrm>
            <a:off x="4015487" y="2261206"/>
            <a:ext cx="1942120" cy="59846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solidFill>
              <a:latin typeface="Times New Roman" panose="02020603050405020304" pitchFamily="18" charset="0"/>
              <a:cs typeface="Times New Roman" panose="02020603050405020304" pitchFamily="18" charset="0"/>
            </a:endParaRPr>
          </a:p>
          <a:p>
            <a:pPr algn="ct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7A094D7C-5EF8-6351-99E5-ACFD6D87EA26}"/>
              </a:ext>
            </a:extLst>
          </p:cNvPr>
          <p:cNvSpPr txBox="1"/>
          <p:nvPr/>
        </p:nvSpPr>
        <p:spPr>
          <a:xfrm>
            <a:off x="4192503" y="2302203"/>
            <a:ext cx="1571666" cy="359948"/>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Host CPU</a:t>
            </a:r>
          </a:p>
        </p:txBody>
      </p:sp>
      <p:cxnSp>
        <p:nvCxnSpPr>
          <p:cNvPr id="12" name="Straight Connector 11">
            <a:extLst>
              <a:ext uri="{FF2B5EF4-FFF2-40B4-BE49-F238E27FC236}">
                <a16:creationId xmlns:a16="http://schemas.microsoft.com/office/drawing/2014/main" id="{C9226320-B609-3C11-8F7D-B116B1707736}"/>
              </a:ext>
            </a:extLst>
          </p:cNvPr>
          <p:cNvCxnSpPr>
            <a:cxnSpLocks/>
            <a:stCxn id="10" idx="2"/>
            <a:endCxn id="13" idx="0"/>
          </p:cNvCxnSpPr>
          <p:nvPr/>
        </p:nvCxnSpPr>
        <p:spPr>
          <a:xfrm flipH="1">
            <a:off x="4983667" y="2859671"/>
            <a:ext cx="2882" cy="318923"/>
          </a:xfrm>
          <a:prstGeom prst="line">
            <a:avLst/>
          </a:prstGeom>
          <a:ln w="19050">
            <a:headEnd type="triangle" w="med" len="med"/>
            <a:tailEnd type="triangle" w="med" len="med"/>
          </a:ln>
        </p:spPr>
        <p:style>
          <a:lnRef idx="3">
            <a:schemeClr val="dk1"/>
          </a:lnRef>
          <a:fillRef idx="0">
            <a:schemeClr val="dk1"/>
          </a:fillRef>
          <a:effectRef idx="2">
            <a:schemeClr val="dk1"/>
          </a:effectRef>
          <a:fontRef idx="minor">
            <a:schemeClr val="tx1"/>
          </a:fontRef>
        </p:style>
      </p:cxnSp>
      <p:sp>
        <p:nvSpPr>
          <p:cNvPr id="13" name="Rectangle 12">
            <a:extLst>
              <a:ext uri="{FF2B5EF4-FFF2-40B4-BE49-F238E27FC236}">
                <a16:creationId xmlns:a16="http://schemas.microsoft.com/office/drawing/2014/main" id="{9E6CC2CB-71DD-6D4B-A3AE-ADF3F8464FE3}"/>
              </a:ext>
            </a:extLst>
          </p:cNvPr>
          <p:cNvSpPr/>
          <p:nvPr/>
        </p:nvSpPr>
        <p:spPr>
          <a:xfrm>
            <a:off x="4308483" y="3178583"/>
            <a:ext cx="1350365" cy="66867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600">
              <a:latin typeface="Times New Roman" panose="02020603050405020304" pitchFamily="18" charset="0"/>
              <a:cs typeface="Times New Roman" panose="02020603050405020304" pitchFamily="18" charset="0"/>
            </a:endParaRPr>
          </a:p>
        </p:txBody>
      </p:sp>
      <p:cxnSp>
        <p:nvCxnSpPr>
          <p:cNvPr id="14" name="Straight Connector 13">
            <a:extLst>
              <a:ext uri="{FF2B5EF4-FFF2-40B4-BE49-F238E27FC236}">
                <a16:creationId xmlns:a16="http://schemas.microsoft.com/office/drawing/2014/main" id="{823AC31B-0D41-71E5-AC9A-060B1B457E1C}"/>
              </a:ext>
            </a:extLst>
          </p:cNvPr>
          <p:cNvCxnSpPr>
            <a:cxnSpLocks/>
          </p:cNvCxnSpPr>
          <p:nvPr/>
        </p:nvCxnSpPr>
        <p:spPr>
          <a:xfrm>
            <a:off x="4753237" y="3309985"/>
            <a:ext cx="476610" cy="409384"/>
          </a:xfrm>
          <a:prstGeom prst="line">
            <a:avLst/>
          </a:prstGeom>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4879A66F-6D06-96E9-6795-0CA711306B29}"/>
              </a:ext>
            </a:extLst>
          </p:cNvPr>
          <p:cNvCxnSpPr>
            <a:cxnSpLocks/>
          </p:cNvCxnSpPr>
          <p:nvPr/>
        </p:nvCxnSpPr>
        <p:spPr>
          <a:xfrm flipH="1">
            <a:off x="4753237" y="3324679"/>
            <a:ext cx="450179" cy="397753"/>
          </a:xfrm>
          <a:prstGeom prst="line">
            <a:avLst/>
          </a:prstGeom>
        </p:spPr>
        <p:style>
          <a:lnRef idx="3">
            <a:schemeClr val="dk1"/>
          </a:lnRef>
          <a:fillRef idx="0">
            <a:schemeClr val="dk1"/>
          </a:fillRef>
          <a:effectRef idx="2">
            <a:schemeClr val="dk1"/>
          </a:effectRef>
          <a:fontRef idx="minor">
            <a:schemeClr val="tx1"/>
          </a:fontRef>
        </p:style>
      </p:cxnSp>
      <p:cxnSp>
        <p:nvCxnSpPr>
          <p:cNvPr id="16" name="Straight Connector 15">
            <a:extLst>
              <a:ext uri="{FF2B5EF4-FFF2-40B4-BE49-F238E27FC236}">
                <a16:creationId xmlns:a16="http://schemas.microsoft.com/office/drawing/2014/main" id="{63B1D7FC-5354-233A-D1C5-FFB336B8AB4A}"/>
              </a:ext>
            </a:extLst>
          </p:cNvPr>
          <p:cNvCxnSpPr>
            <a:cxnSpLocks/>
          </p:cNvCxnSpPr>
          <p:nvPr/>
        </p:nvCxnSpPr>
        <p:spPr>
          <a:xfrm flipH="1">
            <a:off x="4424162" y="3716452"/>
            <a:ext cx="336990" cy="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a:extLst>
              <a:ext uri="{FF2B5EF4-FFF2-40B4-BE49-F238E27FC236}">
                <a16:creationId xmlns:a16="http://schemas.microsoft.com/office/drawing/2014/main" id="{EC1EE4A9-1912-288E-90BE-FAF07BA8C2DD}"/>
              </a:ext>
            </a:extLst>
          </p:cNvPr>
          <p:cNvCxnSpPr>
            <a:cxnSpLocks/>
          </p:cNvCxnSpPr>
          <p:nvPr/>
        </p:nvCxnSpPr>
        <p:spPr>
          <a:xfrm flipH="1">
            <a:off x="4432256" y="3318255"/>
            <a:ext cx="322895" cy="0"/>
          </a:xfrm>
          <a:prstGeom prst="line">
            <a:avLst/>
          </a:prstGeom>
        </p:spPr>
        <p:style>
          <a:lnRef idx="3">
            <a:schemeClr val="dk1"/>
          </a:lnRef>
          <a:fillRef idx="0">
            <a:schemeClr val="dk1"/>
          </a:fillRef>
          <a:effectRef idx="2">
            <a:schemeClr val="dk1"/>
          </a:effectRef>
          <a:fontRef idx="minor">
            <a:schemeClr val="tx1"/>
          </a:fontRef>
        </p:style>
      </p:cxnSp>
      <p:cxnSp>
        <p:nvCxnSpPr>
          <p:cNvPr id="18" name="Straight Connector 17">
            <a:extLst>
              <a:ext uri="{FF2B5EF4-FFF2-40B4-BE49-F238E27FC236}">
                <a16:creationId xmlns:a16="http://schemas.microsoft.com/office/drawing/2014/main" id="{DB04B7AC-6A73-8180-E087-F2AA54842EF0}"/>
              </a:ext>
            </a:extLst>
          </p:cNvPr>
          <p:cNvCxnSpPr>
            <a:cxnSpLocks/>
          </p:cNvCxnSpPr>
          <p:nvPr/>
        </p:nvCxnSpPr>
        <p:spPr>
          <a:xfrm flipH="1">
            <a:off x="5226790" y="3722368"/>
            <a:ext cx="315959" cy="0"/>
          </a:xfrm>
          <a:prstGeom prst="line">
            <a:avLst/>
          </a:prstGeom>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584EE734-7699-8472-A997-BCC175A7504F}"/>
              </a:ext>
            </a:extLst>
          </p:cNvPr>
          <p:cNvCxnSpPr>
            <a:cxnSpLocks/>
          </p:cNvCxnSpPr>
          <p:nvPr/>
        </p:nvCxnSpPr>
        <p:spPr>
          <a:xfrm flipH="1">
            <a:off x="5203448" y="3318255"/>
            <a:ext cx="339363" cy="0"/>
          </a:xfrm>
          <a:prstGeom prst="line">
            <a:avLst/>
          </a:prstGeom>
        </p:spPr>
        <p:style>
          <a:lnRef idx="3">
            <a:schemeClr val="dk1"/>
          </a:lnRef>
          <a:fillRef idx="0">
            <a:schemeClr val="dk1"/>
          </a:fillRef>
          <a:effectRef idx="2">
            <a:schemeClr val="dk1"/>
          </a:effectRef>
          <a:fontRef idx="minor">
            <a:schemeClr val="tx1"/>
          </a:fontRef>
        </p:style>
      </p:cxnSp>
      <p:sp>
        <p:nvSpPr>
          <p:cNvPr id="20" name="TextBox 19">
            <a:extLst>
              <a:ext uri="{FF2B5EF4-FFF2-40B4-BE49-F238E27FC236}">
                <a16:creationId xmlns:a16="http://schemas.microsoft.com/office/drawing/2014/main" id="{973189AA-C4C4-E919-36C0-CFC13D04184C}"/>
              </a:ext>
            </a:extLst>
          </p:cNvPr>
          <p:cNvSpPr txBox="1"/>
          <p:nvPr/>
        </p:nvSpPr>
        <p:spPr>
          <a:xfrm>
            <a:off x="2307963" y="3228433"/>
            <a:ext cx="2096569" cy="359948"/>
          </a:xfrm>
          <a:prstGeom prst="rect">
            <a:avLst/>
          </a:prstGeom>
          <a:noFill/>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CXL Switch</a:t>
            </a:r>
          </a:p>
        </p:txBody>
      </p:sp>
      <p:sp>
        <p:nvSpPr>
          <p:cNvPr id="21" name="Rectangle 20">
            <a:extLst>
              <a:ext uri="{FF2B5EF4-FFF2-40B4-BE49-F238E27FC236}">
                <a16:creationId xmlns:a16="http://schemas.microsoft.com/office/drawing/2014/main" id="{3015BC8C-ACF5-0D42-B34F-3592C4104828}"/>
              </a:ext>
            </a:extLst>
          </p:cNvPr>
          <p:cNvSpPr/>
          <p:nvPr/>
        </p:nvSpPr>
        <p:spPr>
          <a:xfrm>
            <a:off x="2412880" y="4225439"/>
            <a:ext cx="1241741" cy="90076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sz="2400" dirty="0">
                <a:solidFill>
                  <a:schemeClr val="tx1"/>
                </a:solidFill>
                <a:latin typeface="Times New Roman" panose="02020603050405020304" pitchFamily="18" charset="0"/>
                <a:cs typeface="Times New Roman" panose="02020603050405020304" pitchFamily="18" charset="0"/>
              </a:rPr>
              <a:t>CXL Device </a:t>
            </a:r>
          </a:p>
        </p:txBody>
      </p:sp>
      <p:sp>
        <p:nvSpPr>
          <p:cNvPr id="22" name="TextBox 21">
            <a:extLst>
              <a:ext uri="{FF2B5EF4-FFF2-40B4-BE49-F238E27FC236}">
                <a16:creationId xmlns:a16="http://schemas.microsoft.com/office/drawing/2014/main" id="{AD44FE50-A310-8DD2-698D-95378323601D}"/>
              </a:ext>
            </a:extLst>
          </p:cNvPr>
          <p:cNvSpPr txBox="1"/>
          <p:nvPr/>
        </p:nvSpPr>
        <p:spPr>
          <a:xfrm>
            <a:off x="5104497" y="4526500"/>
            <a:ext cx="625334" cy="455933"/>
          </a:xfrm>
          <a:prstGeom prst="rect">
            <a:avLst/>
          </a:prstGeom>
          <a:noFill/>
        </p:spPr>
        <p:txBody>
          <a:bodyPr wrap="square" rtlCol="0">
            <a:spAutoFit/>
          </a:bodyPr>
          <a:lstStyle/>
          <a:p>
            <a:r>
              <a:rPr lang="en-US" sz="3200" dirty="0">
                <a:latin typeface="Times New Roman" panose="02020603050405020304" pitchFamily="18" charset="0"/>
                <a:cs typeface="Times New Roman" panose="02020603050405020304" pitchFamily="18" charset="0"/>
              </a:rPr>
              <a:t>…</a:t>
            </a:r>
          </a:p>
        </p:txBody>
      </p:sp>
      <p:cxnSp>
        <p:nvCxnSpPr>
          <p:cNvPr id="23" name="Straight Connector 22">
            <a:extLst>
              <a:ext uri="{FF2B5EF4-FFF2-40B4-BE49-F238E27FC236}">
                <a16:creationId xmlns:a16="http://schemas.microsoft.com/office/drawing/2014/main" id="{00B25EB3-60D9-B627-D1B7-A574DCDA6A05}"/>
              </a:ext>
            </a:extLst>
          </p:cNvPr>
          <p:cNvCxnSpPr>
            <a:cxnSpLocks/>
            <a:stCxn id="21" idx="0"/>
          </p:cNvCxnSpPr>
          <p:nvPr/>
        </p:nvCxnSpPr>
        <p:spPr>
          <a:xfrm flipV="1">
            <a:off x="3033750" y="3878560"/>
            <a:ext cx="1287617" cy="346879"/>
          </a:xfrm>
          <a:prstGeom prst="line">
            <a:avLst/>
          </a:prstGeom>
          <a:ln w="19050">
            <a:headEnd type="triangle" w="med" len="med"/>
            <a:tailEnd type="triangle" w="med" len="med"/>
          </a:ln>
        </p:spPr>
        <p:style>
          <a:lnRef idx="3">
            <a:schemeClr val="dk1"/>
          </a:lnRef>
          <a:fillRef idx="0">
            <a:schemeClr val="dk1"/>
          </a:fillRef>
          <a:effectRef idx="2">
            <a:schemeClr val="dk1"/>
          </a:effectRef>
          <a:fontRef idx="minor">
            <a:schemeClr val="tx1"/>
          </a:fontRef>
        </p:style>
      </p:cxnSp>
      <p:sp>
        <p:nvSpPr>
          <p:cNvPr id="26" name="Rectangle 25">
            <a:extLst>
              <a:ext uri="{FF2B5EF4-FFF2-40B4-BE49-F238E27FC236}">
                <a16:creationId xmlns:a16="http://schemas.microsoft.com/office/drawing/2014/main" id="{4BF783B0-ED04-7389-94F4-816EA2B4DE4E}"/>
              </a:ext>
            </a:extLst>
          </p:cNvPr>
          <p:cNvSpPr/>
          <p:nvPr/>
        </p:nvSpPr>
        <p:spPr>
          <a:xfrm>
            <a:off x="3853440" y="4225439"/>
            <a:ext cx="1241739" cy="90076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sz="2400" dirty="0">
                <a:solidFill>
                  <a:schemeClr val="tx1"/>
                </a:solidFill>
                <a:latin typeface="Times New Roman" panose="02020603050405020304" pitchFamily="18" charset="0"/>
                <a:cs typeface="Times New Roman" panose="02020603050405020304" pitchFamily="18" charset="0"/>
              </a:rPr>
              <a:t>CXL Device </a:t>
            </a:r>
          </a:p>
        </p:txBody>
      </p:sp>
      <p:cxnSp>
        <p:nvCxnSpPr>
          <p:cNvPr id="27" name="Straight Connector 26">
            <a:extLst>
              <a:ext uri="{FF2B5EF4-FFF2-40B4-BE49-F238E27FC236}">
                <a16:creationId xmlns:a16="http://schemas.microsoft.com/office/drawing/2014/main" id="{6558F169-AE9E-0D66-2052-9B5E810D741F}"/>
              </a:ext>
            </a:extLst>
          </p:cNvPr>
          <p:cNvCxnSpPr>
            <a:cxnSpLocks/>
            <a:stCxn id="26" idx="0"/>
            <a:endCxn id="13" idx="2"/>
          </p:cNvCxnSpPr>
          <p:nvPr/>
        </p:nvCxnSpPr>
        <p:spPr>
          <a:xfrm flipV="1">
            <a:off x="4474311" y="3847257"/>
            <a:ext cx="509356" cy="378181"/>
          </a:xfrm>
          <a:prstGeom prst="line">
            <a:avLst/>
          </a:prstGeom>
          <a:ln w="19050">
            <a:headEnd type="triangle" w="med" len="med"/>
            <a:tailEnd type="triangle" w="med" len="med"/>
          </a:ln>
        </p:spPr>
        <p:style>
          <a:lnRef idx="3">
            <a:schemeClr val="dk1"/>
          </a:lnRef>
          <a:fillRef idx="0">
            <a:schemeClr val="dk1"/>
          </a:fillRef>
          <a:effectRef idx="2">
            <a:schemeClr val="dk1"/>
          </a:effectRef>
          <a:fontRef idx="minor">
            <a:schemeClr val="tx1"/>
          </a:fontRef>
        </p:style>
      </p:cxnSp>
      <p:sp>
        <p:nvSpPr>
          <p:cNvPr id="28" name="Rectangle 27">
            <a:extLst>
              <a:ext uri="{FF2B5EF4-FFF2-40B4-BE49-F238E27FC236}">
                <a16:creationId xmlns:a16="http://schemas.microsoft.com/office/drawing/2014/main" id="{DD96BF21-04B0-89D7-68F7-CBF60BB5FFE0}"/>
              </a:ext>
            </a:extLst>
          </p:cNvPr>
          <p:cNvSpPr/>
          <p:nvPr/>
        </p:nvSpPr>
        <p:spPr>
          <a:xfrm>
            <a:off x="5759541" y="4205298"/>
            <a:ext cx="1241739" cy="90076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r>
              <a:rPr lang="en-US" sz="2400" dirty="0">
                <a:solidFill>
                  <a:schemeClr val="tx1"/>
                </a:solidFill>
                <a:latin typeface="Times New Roman" panose="02020603050405020304" pitchFamily="18" charset="0"/>
                <a:cs typeface="Times New Roman" panose="02020603050405020304" pitchFamily="18" charset="0"/>
              </a:rPr>
              <a:t>CXL Device </a:t>
            </a:r>
          </a:p>
        </p:txBody>
      </p:sp>
      <p:cxnSp>
        <p:nvCxnSpPr>
          <p:cNvPr id="29" name="Straight Connector 28">
            <a:extLst>
              <a:ext uri="{FF2B5EF4-FFF2-40B4-BE49-F238E27FC236}">
                <a16:creationId xmlns:a16="http://schemas.microsoft.com/office/drawing/2014/main" id="{C05F3CFA-0CB9-509A-3DD8-75CB2D64DBEC}"/>
              </a:ext>
            </a:extLst>
          </p:cNvPr>
          <p:cNvCxnSpPr>
            <a:cxnSpLocks/>
            <a:stCxn id="28" idx="0"/>
          </p:cNvCxnSpPr>
          <p:nvPr/>
        </p:nvCxnSpPr>
        <p:spPr>
          <a:xfrm flipH="1" flipV="1">
            <a:off x="5648019" y="3858419"/>
            <a:ext cx="732393" cy="346879"/>
          </a:xfrm>
          <a:prstGeom prst="line">
            <a:avLst/>
          </a:prstGeom>
          <a:ln w="19050">
            <a:headEnd type="triangle" w="med" len="med"/>
            <a:tailEnd type="triangle" w="med" len="med"/>
          </a:ln>
        </p:spPr>
        <p:style>
          <a:lnRef idx="3">
            <a:schemeClr val="dk1"/>
          </a:lnRef>
          <a:fillRef idx="0">
            <a:schemeClr val="dk1"/>
          </a:fillRef>
          <a:effectRef idx="2">
            <a:schemeClr val="dk1"/>
          </a:effectRef>
          <a:fontRef idx="minor">
            <a:schemeClr val="tx1"/>
          </a:fontRef>
        </p:style>
      </p:cxnSp>
      <p:sp>
        <p:nvSpPr>
          <p:cNvPr id="34" name="TextBox 33">
            <a:extLst>
              <a:ext uri="{FF2B5EF4-FFF2-40B4-BE49-F238E27FC236}">
                <a16:creationId xmlns:a16="http://schemas.microsoft.com/office/drawing/2014/main" id="{DA9A1AE2-8762-237E-9116-1D667243C6DC}"/>
              </a:ext>
            </a:extLst>
          </p:cNvPr>
          <p:cNvSpPr txBox="1"/>
          <p:nvPr/>
        </p:nvSpPr>
        <p:spPr>
          <a:xfrm>
            <a:off x="5105313" y="4295349"/>
            <a:ext cx="1097082" cy="359948"/>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32x</a:t>
            </a:r>
            <a:endParaRPr lang="en-US" sz="2000" dirty="0">
              <a:latin typeface="Times New Roman" panose="02020603050405020304" pitchFamily="18" charset="0"/>
              <a:cs typeface="Times New Roman" panose="02020603050405020304" pitchFamily="18" charset="0"/>
            </a:endParaRPr>
          </a:p>
        </p:txBody>
      </p:sp>
      <p:grpSp>
        <p:nvGrpSpPr>
          <p:cNvPr id="6" name="Group 5">
            <a:extLst>
              <a:ext uri="{FF2B5EF4-FFF2-40B4-BE49-F238E27FC236}">
                <a16:creationId xmlns:a16="http://schemas.microsoft.com/office/drawing/2014/main" id="{07293E58-F55C-C4A3-A550-3E54E0728A31}"/>
              </a:ext>
            </a:extLst>
          </p:cNvPr>
          <p:cNvGrpSpPr/>
          <p:nvPr/>
        </p:nvGrpSpPr>
        <p:grpSpPr>
          <a:xfrm>
            <a:off x="6992664" y="2073286"/>
            <a:ext cx="3609272" cy="3226632"/>
            <a:chOff x="6992664" y="2073286"/>
            <a:chExt cx="3609272" cy="3226632"/>
          </a:xfrm>
        </p:grpSpPr>
        <p:cxnSp>
          <p:nvCxnSpPr>
            <p:cNvPr id="24" name="Straight Connector 23">
              <a:extLst>
                <a:ext uri="{FF2B5EF4-FFF2-40B4-BE49-F238E27FC236}">
                  <a16:creationId xmlns:a16="http://schemas.microsoft.com/office/drawing/2014/main" id="{5BB39DE7-A6CE-5BDD-8CC4-1467C9BCBB4C}"/>
                </a:ext>
              </a:extLst>
            </p:cNvPr>
            <p:cNvCxnSpPr>
              <a:cxnSpLocks/>
            </p:cNvCxnSpPr>
            <p:nvPr/>
          </p:nvCxnSpPr>
          <p:spPr>
            <a:xfrm flipH="1">
              <a:off x="6992664" y="2162061"/>
              <a:ext cx="458566" cy="2043237"/>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5" name="Straight Connector 24">
              <a:extLst>
                <a:ext uri="{FF2B5EF4-FFF2-40B4-BE49-F238E27FC236}">
                  <a16:creationId xmlns:a16="http://schemas.microsoft.com/office/drawing/2014/main" id="{01DB1518-EE06-B495-B5B3-1451565044C1}"/>
                </a:ext>
              </a:extLst>
            </p:cNvPr>
            <p:cNvCxnSpPr>
              <a:cxnSpLocks/>
            </p:cNvCxnSpPr>
            <p:nvPr/>
          </p:nvCxnSpPr>
          <p:spPr>
            <a:xfrm flipH="1" flipV="1">
              <a:off x="7000259" y="5114213"/>
              <a:ext cx="458566" cy="185694"/>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0" name="Rectangle 29">
              <a:extLst>
                <a:ext uri="{FF2B5EF4-FFF2-40B4-BE49-F238E27FC236}">
                  <a16:creationId xmlns:a16="http://schemas.microsoft.com/office/drawing/2014/main" id="{CEC75734-D690-A9D8-06B6-D54FEA565DD5}"/>
                </a:ext>
              </a:extLst>
            </p:cNvPr>
            <p:cNvSpPr/>
            <p:nvPr/>
          </p:nvSpPr>
          <p:spPr>
            <a:xfrm>
              <a:off x="7585453" y="2073286"/>
              <a:ext cx="3016483" cy="322663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2400" dirty="0">
                  <a:solidFill>
                    <a:schemeClr val="tx1"/>
                  </a:solidFill>
                  <a:latin typeface="Times New Roman" panose="02020603050405020304" pitchFamily="18" charset="0"/>
                  <a:cs typeface="Times New Roman" panose="02020603050405020304" pitchFamily="18" charset="0"/>
                </a:rPr>
                <a:t>CXL Device </a:t>
              </a:r>
            </a:p>
          </p:txBody>
        </p:sp>
        <p:sp>
          <p:nvSpPr>
            <p:cNvPr id="31" name="Rectangle 30">
              <a:extLst>
                <a:ext uri="{FF2B5EF4-FFF2-40B4-BE49-F238E27FC236}">
                  <a16:creationId xmlns:a16="http://schemas.microsoft.com/office/drawing/2014/main" id="{9672B72C-4132-ECEC-915B-8DB070B7187C}"/>
                </a:ext>
              </a:extLst>
            </p:cNvPr>
            <p:cNvSpPr/>
            <p:nvPr/>
          </p:nvSpPr>
          <p:spPr>
            <a:xfrm>
              <a:off x="7852138" y="2740041"/>
              <a:ext cx="2510661" cy="87582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Times New Roman" panose="02020603050405020304" pitchFamily="18" charset="0"/>
                  <a:cs typeface="Times New Roman" panose="02020603050405020304" pitchFamily="18" charset="0"/>
                </a:rPr>
                <a:t>CXL Controller</a:t>
              </a:r>
            </a:p>
          </p:txBody>
        </p:sp>
        <p:sp>
          <p:nvSpPr>
            <p:cNvPr id="32" name="Rectangle 31">
              <a:extLst>
                <a:ext uri="{FF2B5EF4-FFF2-40B4-BE49-F238E27FC236}">
                  <a16:creationId xmlns:a16="http://schemas.microsoft.com/office/drawing/2014/main" id="{28581C94-4054-B95E-0E9D-7783DCD8E85A}"/>
                </a:ext>
              </a:extLst>
            </p:cNvPr>
            <p:cNvSpPr/>
            <p:nvPr/>
          </p:nvSpPr>
          <p:spPr>
            <a:xfrm>
              <a:off x="7852126" y="3773995"/>
              <a:ext cx="2510661" cy="59553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Times New Roman" panose="02020603050405020304" pitchFamily="18" charset="0"/>
                  <a:cs typeface="Times New Roman" panose="02020603050405020304" pitchFamily="18" charset="0"/>
                </a:rPr>
                <a:t>PNM Units</a:t>
              </a:r>
            </a:p>
          </p:txBody>
        </p:sp>
        <p:sp>
          <p:nvSpPr>
            <p:cNvPr id="33" name="Rectangle 32">
              <a:extLst>
                <a:ext uri="{FF2B5EF4-FFF2-40B4-BE49-F238E27FC236}">
                  <a16:creationId xmlns:a16="http://schemas.microsoft.com/office/drawing/2014/main" id="{6CF96B3A-4124-3269-0513-8B01A4C36340}"/>
                </a:ext>
              </a:extLst>
            </p:cNvPr>
            <p:cNvSpPr/>
            <p:nvPr/>
          </p:nvSpPr>
          <p:spPr>
            <a:xfrm>
              <a:off x="8406777" y="4539743"/>
              <a:ext cx="1953794" cy="58771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Times New Roman" panose="02020603050405020304" pitchFamily="18" charset="0"/>
                  <a:cs typeface="Times New Roman" panose="02020603050405020304" pitchFamily="18" charset="0"/>
                </a:rPr>
                <a:t>GDDR6-PIM</a:t>
              </a:r>
            </a:p>
          </p:txBody>
        </p:sp>
        <p:sp>
          <p:nvSpPr>
            <p:cNvPr id="5" name="TextBox 4">
              <a:extLst>
                <a:ext uri="{FF2B5EF4-FFF2-40B4-BE49-F238E27FC236}">
                  <a16:creationId xmlns:a16="http://schemas.microsoft.com/office/drawing/2014/main" id="{F6A70DB0-8440-F8D4-B6FC-3631190E4C05}"/>
                </a:ext>
              </a:extLst>
            </p:cNvPr>
            <p:cNvSpPr txBox="1"/>
            <p:nvPr/>
          </p:nvSpPr>
          <p:spPr>
            <a:xfrm>
              <a:off x="7714908" y="4603892"/>
              <a:ext cx="751934"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16x</a:t>
              </a:r>
              <a:endParaRPr lang="en-US" sz="2000" dirty="0">
                <a:latin typeface="Times New Roman" panose="02020603050405020304" pitchFamily="18" charset="0"/>
                <a:cs typeface="Times New Roman" panose="02020603050405020304" pitchFamily="18" charset="0"/>
              </a:endParaRPr>
            </a:p>
          </p:txBody>
        </p:sp>
      </p:grpSp>
    </p:spTree>
    <p:custDataLst>
      <p:tags r:id="rId1"/>
    </p:custDataLst>
    <p:extLst>
      <p:ext uri="{BB962C8B-B14F-4D97-AF65-F5344CB8AC3E}">
        <p14:creationId xmlns:p14="http://schemas.microsoft.com/office/powerpoint/2010/main" val="3434581361"/>
      </p:ext>
    </p:extLst>
  </p:cSld>
  <p:clrMapOvr>
    <a:masterClrMapping/>
  </p:clrMapOvr>
  <mc:AlternateContent xmlns:mc="http://schemas.openxmlformats.org/markup-compatibility/2006" xmlns:p14="http://schemas.microsoft.com/office/powerpoint/2010/main">
    <mc:Choice Requires="p14">
      <p:transition spd="slow" p14:dur="2000" advTm="24845"/>
    </mc:Choice>
    <mc:Fallback xmlns="">
      <p:transition spd="slow" advTm="2484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FCA06-19EB-D7FC-7AE0-EF83A4195E2F}"/>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3AA95FE0-819B-7A9A-F952-35BCFBD723A2}"/>
              </a:ext>
            </a:extLst>
          </p:cNvPr>
          <p:cNvPicPr>
            <a:picLocks noChangeAspect="1"/>
          </p:cNvPicPr>
          <p:nvPr/>
        </p:nvPicPr>
        <p:blipFill>
          <a:blip r:embed="rId4"/>
          <a:stretch>
            <a:fillRect/>
          </a:stretch>
        </p:blipFill>
        <p:spPr>
          <a:xfrm>
            <a:off x="5604592" y="1597551"/>
            <a:ext cx="5791791" cy="4180879"/>
          </a:xfrm>
          <a:prstGeom prst="rect">
            <a:avLst/>
          </a:prstGeom>
        </p:spPr>
      </p:pic>
      <p:sp>
        <p:nvSpPr>
          <p:cNvPr id="2" name="Title 1">
            <a:extLst>
              <a:ext uri="{FF2B5EF4-FFF2-40B4-BE49-F238E27FC236}">
                <a16:creationId xmlns:a16="http://schemas.microsoft.com/office/drawing/2014/main" id="{75094BFE-D109-E6F5-D1F0-ECA3E20CEF08}"/>
              </a:ext>
            </a:extLst>
          </p:cNvPr>
          <p:cNvSpPr>
            <a:spLocks noGrp="1"/>
          </p:cNvSpPr>
          <p:nvPr>
            <p:ph type="ctrTitle"/>
          </p:nvPr>
        </p:nvSpPr>
        <p:spPr/>
        <p:txBody>
          <a:bodyPr/>
          <a:lstStyle/>
          <a:p>
            <a:r>
              <a:rPr lang="en-US" dirty="0"/>
              <a:t>Full Transformer Block Execution on the CXL Device</a:t>
            </a:r>
          </a:p>
        </p:txBody>
      </p:sp>
      <p:sp>
        <p:nvSpPr>
          <p:cNvPr id="4" name="Slide Number Placeholder 3">
            <a:extLst>
              <a:ext uri="{FF2B5EF4-FFF2-40B4-BE49-F238E27FC236}">
                <a16:creationId xmlns:a16="http://schemas.microsoft.com/office/drawing/2014/main" id="{20321874-F8C1-C66D-3187-33B69E324672}"/>
              </a:ext>
            </a:extLst>
          </p:cNvPr>
          <p:cNvSpPr>
            <a:spLocks noGrp="1"/>
          </p:cNvSpPr>
          <p:nvPr>
            <p:ph type="sldNum" sz="quarter" idx="12"/>
          </p:nvPr>
        </p:nvSpPr>
        <p:spPr/>
        <p:txBody>
          <a:bodyPr/>
          <a:lstStyle/>
          <a:p>
            <a:fld id="{3952D4CC-587A-3641-AB30-393082F8BA24}" type="slidenum">
              <a:rPr lang="en-US" smtClean="0"/>
              <a:pPr/>
              <a:t>16</a:t>
            </a:fld>
            <a:endParaRPr lang="en-US"/>
          </a:p>
        </p:txBody>
      </p:sp>
      <p:grpSp>
        <p:nvGrpSpPr>
          <p:cNvPr id="6" name="Group 5">
            <a:extLst>
              <a:ext uri="{FF2B5EF4-FFF2-40B4-BE49-F238E27FC236}">
                <a16:creationId xmlns:a16="http://schemas.microsoft.com/office/drawing/2014/main" id="{6F592187-1645-0ECA-6608-9FBD368F4ED9}"/>
              </a:ext>
            </a:extLst>
          </p:cNvPr>
          <p:cNvGrpSpPr/>
          <p:nvPr/>
        </p:nvGrpSpPr>
        <p:grpSpPr>
          <a:xfrm>
            <a:off x="859569" y="1244900"/>
            <a:ext cx="4258492" cy="1644309"/>
            <a:chOff x="859569" y="1244900"/>
            <a:chExt cx="4258492" cy="1644309"/>
          </a:xfrm>
        </p:grpSpPr>
        <p:sp>
          <p:nvSpPr>
            <p:cNvPr id="11" name="Rounded Rectangle 10">
              <a:extLst>
                <a:ext uri="{FF2B5EF4-FFF2-40B4-BE49-F238E27FC236}">
                  <a16:creationId xmlns:a16="http://schemas.microsoft.com/office/drawing/2014/main" id="{D3472360-33CF-FC12-FAED-4546745C8C5C}"/>
                </a:ext>
              </a:extLst>
            </p:cNvPr>
            <p:cNvSpPr/>
            <p:nvPr/>
          </p:nvSpPr>
          <p:spPr>
            <a:xfrm>
              <a:off x="859569" y="1833435"/>
              <a:ext cx="4258492" cy="1055774"/>
            </a:xfrm>
            <a:prstGeom prst="round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en-US" sz="2400" dirty="0">
                  <a:solidFill>
                    <a:schemeClr val="tx1"/>
                  </a:solidFill>
                  <a:latin typeface="Calibri" panose="020F0502020204030204" pitchFamily="34" charset="0"/>
                  <a:cs typeface="Calibri" panose="020F0502020204030204" pitchFamily="34" charset="0"/>
                </a:rPr>
                <a:t>Vector</a:t>
              </a:r>
              <a:r>
                <a:rPr lang="zh-CN" altLang="en-US" sz="2400" dirty="0">
                  <a:solidFill>
                    <a:schemeClr val="tx1"/>
                  </a:solidFill>
                  <a:latin typeface="Calibri" panose="020F0502020204030204" pitchFamily="34" charset="0"/>
                  <a:cs typeface="Calibri" panose="020F0502020204030204" pitchFamily="34" charset="0"/>
                </a:rPr>
                <a:t> </a:t>
              </a:r>
              <a:r>
                <a:rPr lang="en-US" altLang="zh-CN" sz="2400" dirty="0">
                  <a:solidFill>
                    <a:schemeClr val="tx1"/>
                  </a:solidFill>
                  <a:latin typeface="Calibri" panose="020F0502020204030204" pitchFamily="34" charset="0"/>
                  <a:cs typeface="Calibri" panose="020F0502020204030204" pitchFamily="34" charset="0"/>
                </a:rPr>
                <a:t>Multiplication</a:t>
              </a:r>
            </a:p>
            <a:p>
              <a:pPr marL="342900" indent="-342900">
                <a:buFont typeface="Arial" panose="020B0604020202020204" pitchFamily="34" charset="0"/>
                <a:buChar char="•"/>
              </a:pPr>
              <a:r>
                <a:rPr lang="en-US" altLang="zh-CN" sz="2400" dirty="0">
                  <a:solidFill>
                    <a:schemeClr val="tx1"/>
                  </a:solidFill>
                  <a:latin typeface="Calibri" panose="020F0502020204030204" pitchFamily="34" charset="0"/>
                  <a:cs typeface="Calibri" panose="020F0502020204030204" pitchFamily="34" charset="0"/>
                </a:rPr>
                <a:t>Element-wise</a:t>
              </a:r>
              <a:r>
                <a:rPr lang="zh-CN" altLang="en-US" sz="2400" dirty="0">
                  <a:solidFill>
                    <a:schemeClr val="tx1"/>
                  </a:solidFill>
                  <a:latin typeface="Calibri" panose="020F0502020204030204" pitchFamily="34" charset="0"/>
                  <a:cs typeface="Calibri" panose="020F0502020204030204" pitchFamily="34" charset="0"/>
                </a:rPr>
                <a:t> </a:t>
              </a:r>
              <a:r>
                <a:rPr lang="en-US" altLang="zh-CN" sz="2400" dirty="0">
                  <a:solidFill>
                    <a:schemeClr val="tx1"/>
                  </a:solidFill>
                  <a:latin typeface="Calibri" panose="020F0502020204030204" pitchFamily="34" charset="0"/>
                  <a:cs typeface="Calibri" panose="020F0502020204030204" pitchFamily="34" charset="0"/>
                </a:rPr>
                <a:t>Multiplication</a:t>
              </a:r>
              <a:endParaRPr lang="en-US" sz="2400" dirty="0">
                <a:solidFill>
                  <a:schemeClr val="tx1"/>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D168DE70-1980-CF6F-13A3-820F3B4D31C1}"/>
                </a:ext>
              </a:extLst>
            </p:cNvPr>
            <p:cNvSpPr txBox="1"/>
            <p:nvPr/>
          </p:nvSpPr>
          <p:spPr>
            <a:xfrm>
              <a:off x="1996395" y="1244900"/>
              <a:ext cx="1984839" cy="523220"/>
            </a:xfrm>
            <a:prstGeom prst="rect">
              <a:avLst/>
            </a:prstGeom>
            <a:noFill/>
          </p:spPr>
          <p:txBody>
            <a:bodyPr wrap="none" rtlCol="0">
              <a:spAutoFit/>
            </a:bodyPr>
            <a:lstStyle/>
            <a:p>
              <a:r>
                <a:rPr lang="en-US" sz="2800" dirty="0">
                  <a:latin typeface="Calibri" panose="020F0502020204030204" pitchFamily="34" charset="0"/>
                  <a:cs typeface="Calibri" panose="020F0502020204030204" pitchFamily="34" charset="0"/>
                </a:rPr>
                <a:t>PIM Module</a:t>
              </a:r>
            </a:p>
          </p:txBody>
        </p:sp>
      </p:grpSp>
      <p:grpSp>
        <p:nvGrpSpPr>
          <p:cNvPr id="8" name="Group 7">
            <a:extLst>
              <a:ext uri="{FF2B5EF4-FFF2-40B4-BE49-F238E27FC236}">
                <a16:creationId xmlns:a16="http://schemas.microsoft.com/office/drawing/2014/main" id="{762CB4F9-2290-D50B-A64F-9241253338C3}"/>
              </a:ext>
            </a:extLst>
          </p:cNvPr>
          <p:cNvGrpSpPr/>
          <p:nvPr/>
        </p:nvGrpSpPr>
        <p:grpSpPr>
          <a:xfrm>
            <a:off x="859567" y="3072710"/>
            <a:ext cx="4258492" cy="2767416"/>
            <a:chOff x="859567" y="3072710"/>
            <a:chExt cx="4258492" cy="2767416"/>
          </a:xfrm>
        </p:grpSpPr>
        <p:sp>
          <p:nvSpPr>
            <p:cNvPr id="12" name="Rounded Rectangle 11">
              <a:extLst>
                <a:ext uri="{FF2B5EF4-FFF2-40B4-BE49-F238E27FC236}">
                  <a16:creationId xmlns:a16="http://schemas.microsoft.com/office/drawing/2014/main" id="{CC7878AF-6133-F6A4-CBEB-B20079B85239}"/>
                </a:ext>
              </a:extLst>
            </p:cNvPr>
            <p:cNvSpPr/>
            <p:nvPr/>
          </p:nvSpPr>
          <p:spPr>
            <a:xfrm>
              <a:off x="859567" y="3687991"/>
              <a:ext cx="4258492" cy="2152135"/>
            </a:xfrm>
            <a:prstGeom prst="roundRect">
              <a:avLst/>
            </a:prstGeom>
            <a:solidFill>
              <a:schemeClr val="accent2">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en-US" sz="2400" dirty="0">
                  <a:solidFill>
                    <a:schemeClr val="tx1"/>
                  </a:solidFill>
                  <a:latin typeface="Calibri" panose="020F0502020204030204" pitchFamily="34" charset="0"/>
                  <a:cs typeface="Calibri" panose="020F0502020204030204" pitchFamily="34" charset="0"/>
                </a:rPr>
                <a:t>Vector Addition Units</a:t>
              </a:r>
            </a:p>
            <a:p>
              <a:pPr marL="342900" indent="-342900">
                <a:buFont typeface="Arial" panose="020B0604020202020204" pitchFamily="34" charset="0"/>
                <a:buChar char="•"/>
              </a:pPr>
              <a:r>
                <a:rPr lang="en-US" sz="2400" dirty="0">
                  <a:solidFill>
                    <a:schemeClr val="tx1"/>
                  </a:solidFill>
                  <a:latin typeface="Calibri" panose="020F0502020204030204" pitchFamily="34" charset="0"/>
                  <a:cs typeface="Calibri" panose="020F0502020204030204" pitchFamily="34" charset="0"/>
                </a:rPr>
                <a:t>Reduction Trees</a:t>
              </a:r>
            </a:p>
            <a:p>
              <a:pPr marL="342900" indent="-342900">
                <a:buFont typeface="Arial" panose="020B0604020202020204" pitchFamily="34" charset="0"/>
                <a:buChar char="•"/>
              </a:pPr>
              <a:r>
                <a:rPr lang="en-US" sz="2400" dirty="0">
                  <a:solidFill>
                    <a:schemeClr val="tx1"/>
                  </a:solidFill>
                  <a:latin typeface="Calibri" panose="020F0502020204030204" pitchFamily="34" charset="0"/>
                  <a:cs typeface="Calibri" panose="020F0502020204030204" pitchFamily="34" charset="0"/>
                </a:rPr>
                <a:t>Exponent Processors</a:t>
              </a:r>
            </a:p>
            <a:p>
              <a:pPr marL="342900" indent="-342900">
                <a:buFont typeface="Arial" panose="020B0604020202020204" pitchFamily="34" charset="0"/>
                <a:buChar char="•"/>
              </a:pPr>
              <a:r>
                <a:rPr lang="en-US" sz="2400" dirty="0">
                  <a:solidFill>
                    <a:schemeClr val="tx1"/>
                  </a:solidFill>
                  <a:latin typeface="Calibri" panose="020F0502020204030204" pitchFamily="34" charset="0"/>
                  <a:cs typeface="Calibri" panose="020F0502020204030204" pitchFamily="34" charset="0"/>
                </a:rPr>
                <a:t>RISC-V cores for Special Functions</a:t>
              </a:r>
            </a:p>
          </p:txBody>
        </p:sp>
        <p:sp>
          <p:nvSpPr>
            <p:cNvPr id="7" name="TextBox 6">
              <a:extLst>
                <a:ext uri="{FF2B5EF4-FFF2-40B4-BE49-F238E27FC236}">
                  <a16:creationId xmlns:a16="http://schemas.microsoft.com/office/drawing/2014/main" id="{2EFA71DB-575B-B586-DDE6-9B14108CADC7}"/>
                </a:ext>
              </a:extLst>
            </p:cNvPr>
            <p:cNvSpPr txBox="1"/>
            <p:nvPr/>
          </p:nvSpPr>
          <p:spPr>
            <a:xfrm>
              <a:off x="1658866" y="3072710"/>
              <a:ext cx="2659895" cy="523220"/>
            </a:xfrm>
            <a:prstGeom prst="rect">
              <a:avLst/>
            </a:prstGeom>
            <a:noFill/>
          </p:spPr>
          <p:txBody>
            <a:bodyPr wrap="none" rtlCol="0">
              <a:spAutoFit/>
            </a:bodyPr>
            <a:lstStyle/>
            <a:p>
              <a:r>
                <a:rPr lang="en-US" sz="2800" dirty="0">
                  <a:latin typeface="Calibri" panose="020F0502020204030204" pitchFamily="34" charset="0"/>
                  <a:cs typeface="Calibri" panose="020F0502020204030204" pitchFamily="34" charset="0"/>
                </a:rPr>
                <a:t>PNM Accelerator</a:t>
              </a:r>
            </a:p>
          </p:txBody>
        </p:sp>
      </p:grpSp>
      <p:sp>
        <p:nvSpPr>
          <p:cNvPr id="13" name="TextBox 12">
            <a:extLst>
              <a:ext uri="{FF2B5EF4-FFF2-40B4-BE49-F238E27FC236}">
                <a16:creationId xmlns:a16="http://schemas.microsoft.com/office/drawing/2014/main" id="{B54F2598-3368-874C-010E-A56DE490C33A}"/>
              </a:ext>
            </a:extLst>
          </p:cNvPr>
          <p:cNvSpPr txBox="1"/>
          <p:nvPr/>
        </p:nvSpPr>
        <p:spPr>
          <a:xfrm>
            <a:off x="4371633" y="1141657"/>
            <a:ext cx="901209" cy="584775"/>
          </a:xfrm>
          <a:prstGeom prst="rect">
            <a:avLst/>
          </a:prstGeom>
          <a:noFill/>
        </p:spPr>
        <p:txBody>
          <a:bodyPr wrap="none" rtlCol="0">
            <a:spAutoFit/>
          </a:bodyPr>
          <a:lstStyle/>
          <a:p>
            <a:r>
              <a:rPr lang="en-US" sz="3200" b="1" dirty="0">
                <a:latin typeface="Calibri" panose="020F0502020204030204" pitchFamily="34" charset="0"/>
                <a:cs typeface="Calibri" panose="020F0502020204030204" pitchFamily="34" charset="0"/>
              </a:rPr>
              <a:t>99%</a:t>
            </a:r>
          </a:p>
        </p:txBody>
      </p:sp>
    </p:spTree>
    <p:custDataLst>
      <p:tags r:id="rId1"/>
    </p:custDataLst>
    <p:extLst>
      <p:ext uri="{BB962C8B-B14F-4D97-AF65-F5344CB8AC3E}">
        <p14:creationId xmlns:p14="http://schemas.microsoft.com/office/powerpoint/2010/main" val="195142951"/>
      </p:ext>
    </p:extLst>
  </p:cSld>
  <p:clrMapOvr>
    <a:masterClrMapping/>
  </p:clrMapOvr>
  <mc:AlternateContent xmlns:mc="http://schemas.openxmlformats.org/markup-compatibility/2006" xmlns:p14="http://schemas.microsoft.com/office/powerpoint/2010/main">
    <mc:Choice Requires="p14">
      <p:transition spd="slow" p14:dur="2000" advTm="56217"/>
    </mc:Choice>
    <mc:Fallback xmlns="">
      <p:transition spd="slow" advTm="5621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312E1-75AE-3895-58B1-61AA8D1C2C97}"/>
              </a:ext>
            </a:extLst>
          </p:cNvPr>
          <p:cNvSpPr>
            <a:spLocks noGrp="1"/>
          </p:cNvSpPr>
          <p:nvPr>
            <p:ph type="ctrTitle"/>
          </p:nvPr>
        </p:nvSpPr>
        <p:spPr/>
        <p:txBody>
          <a:bodyPr/>
          <a:lstStyle/>
          <a:p>
            <a:r>
              <a:rPr lang="en-US" dirty="0"/>
              <a:t>CXL Device Architecture</a:t>
            </a:r>
          </a:p>
        </p:txBody>
      </p:sp>
      <p:sp>
        <p:nvSpPr>
          <p:cNvPr id="4" name="Slide Number Placeholder 3">
            <a:extLst>
              <a:ext uri="{FF2B5EF4-FFF2-40B4-BE49-F238E27FC236}">
                <a16:creationId xmlns:a16="http://schemas.microsoft.com/office/drawing/2014/main" id="{D814BFAE-9FCB-E68C-877D-95C0AE0194DD}"/>
              </a:ext>
            </a:extLst>
          </p:cNvPr>
          <p:cNvSpPr>
            <a:spLocks noGrp="1"/>
          </p:cNvSpPr>
          <p:nvPr>
            <p:ph type="sldNum" sz="quarter" idx="12"/>
          </p:nvPr>
        </p:nvSpPr>
        <p:spPr/>
        <p:txBody>
          <a:bodyPr/>
          <a:lstStyle/>
          <a:p>
            <a:fld id="{3952D4CC-587A-3641-AB30-393082F8BA24}" type="slidenum">
              <a:rPr lang="en-US" smtClean="0"/>
              <a:pPr/>
              <a:t>17</a:t>
            </a:fld>
            <a:endParaRPr lang="en-US"/>
          </a:p>
        </p:txBody>
      </p:sp>
      <p:sp>
        <p:nvSpPr>
          <p:cNvPr id="8" name="Rectangle 7">
            <a:extLst>
              <a:ext uri="{FF2B5EF4-FFF2-40B4-BE49-F238E27FC236}">
                <a16:creationId xmlns:a16="http://schemas.microsoft.com/office/drawing/2014/main" id="{78B4392C-5897-55B0-D815-D869B3007722}"/>
              </a:ext>
            </a:extLst>
          </p:cNvPr>
          <p:cNvSpPr/>
          <p:nvPr/>
        </p:nvSpPr>
        <p:spPr>
          <a:xfrm>
            <a:off x="6109667" y="2564946"/>
            <a:ext cx="1410132" cy="57685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Times New Roman" panose="02020603050405020304" pitchFamily="18" charset="0"/>
                <a:cs typeface="Times New Roman" panose="02020603050405020304" pitchFamily="18" charset="0"/>
              </a:rPr>
              <a:t>Decoder</a:t>
            </a:r>
          </a:p>
        </p:txBody>
      </p:sp>
      <p:sp>
        <p:nvSpPr>
          <p:cNvPr id="9" name="Rectangle 8">
            <a:extLst>
              <a:ext uri="{FF2B5EF4-FFF2-40B4-BE49-F238E27FC236}">
                <a16:creationId xmlns:a16="http://schemas.microsoft.com/office/drawing/2014/main" id="{F4735483-F309-146C-5580-4BC1CCA0946B}"/>
              </a:ext>
            </a:extLst>
          </p:cNvPr>
          <p:cNvSpPr/>
          <p:nvPr/>
        </p:nvSpPr>
        <p:spPr>
          <a:xfrm>
            <a:off x="2962343" y="2041713"/>
            <a:ext cx="1921846" cy="1048764"/>
          </a:xfrm>
          <a:prstGeom prst="rect">
            <a:avLst/>
          </a:prstGeom>
          <a:solidFill>
            <a:schemeClr val="tx2">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dk1"/>
                </a:solidFill>
                <a:latin typeface="Times New Roman" panose="02020603050405020304" pitchFamily="18" charset="0"/>
                <a:ea typeface="Calibri"/>
                <a:cs typeface="Times New Roman" panose="02020603050405020304" pitchFamily="18" charset="0"/>
                <a:sym typeface="Calibri"/>
              </a:rPr>
              <a:t>Instruction</a:t>
            </a:r>
            <a:r>
              <a:rPr lang="zh-CN" altLang="en-US" sz="2400" dirty="0">
                <a:solidFill>
                  <a:schemeClr val="dk1"/>
                </a:solidFill>
                <a:latin typeface="Times New Roman" panose="02020603050405020304" pitchFamily="18" charset="0"/>
                <a:ea typeface="Calibri"/>
                <a:cs typeface="Times New Roman" panose="02020603050405020304" pitchFamily="18" charset="0"/>
                <a:sym typeface="Calibri"/>
              </a:rPr>
              <a:t> </a:t>
            </a:r>
            <a:r>
              <a:rPr lang="en-US" altLang="zh-CN" sz="2400" dirty="0">
                <a:solidFill>
                  <a:schemeClr val="dk1"/>
                </a:solidFill>
                <a:latin typeface="Times New Roman" panose="02020603050405020304" pitchFamily="18" charset="0"/>
                <a:ea typeface="Calibri"/>
                <a:cs typeface="Times New Roman" panose="02020603050405020304" pitchFamily="18" charset="0"/>
                <a:sym typeface="Calibri"/>
              </a:rPr>
              <a:t>Buffer</a:t>
            </a:r>
            <a:r>
              <a:rPr lang="en-US" sz="2400" dirty="0">
                <a:solidFill>
                  <a:schemeClr val="dk1"/>
                </a:solidFill>
                <a:latin typeface="Times New Roman" panose="02020603050405020304" pitchFamily="18" charset="0"/>
                <a:ea typeface="Calibri"/>
                <a:cs typeface="Times New Roman" panose="02020603050405020304" pitchFamily="18" charset="0"/>
                <a:sym typeface="Calibri"/>
              </a:rPr>
              <a:t> 2MB</a:t>
            </a:r>
          </a:p>
        </p:txBody>
      </p:sp>
      <p:sp>
        <p:nvSpPr>
          <p:cNvPr id="10" name="Rectangle 9">
            <a:extLst>
              <a:ext uri="{FF2B5EF4-FFF2-40B4-BE49-F238E27FC236}">
                <a16:creationId xmlns:a16="http://schemas.microsoft.com/office/drawing/2014/main" id="{4F2182A5-EBE3-5645-5B42-CE513BB55856}"/>
              </a:ext>
            </a:extLst>
          </p:cNvPr>
          <p:cNvSpPr/>
          <p:nvPr/>
        </p:nvSpPr>
        <p:spPr>
          <a:xfrm>
            <a:off x="5161580" y="2047579"/>
            <a:ext cx="704762" cy="46997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dk1"/>
                </a:solidFill>
                <a:latin typeface="Times New Roman" panose="02020603050405020304" pitchFamily="18" charset="0"/>
                <a:ea typeface="Calibri"/>
                <a:cs typeface="Times New Roman" panose="02020603050405020304" pitchFamily="18" charset="0"/>
                <a:sym typeface="Calibri"/>
              </a:rPr>
              <a:t>PC</a:t>
            </a:r>
          </a:p>
        </p:txBody>
      </p:sp>
      <p:grpSp>
        <p:nvGrpSpPr>
          <p:cNvPr id="60" name="Group 59">
            <a:extLst>
              <a:ext uri="{FF2B5EF4-FFF2-40B4-BE49-F238E27FC236}">
                <a16:creationId xmlns:a16="http://schemas.microsoft.com/office/drawing/2014/main" id="{5362DA53-0255-023C-FE11-26B855927600}"/>
              </a:ext>
            </a:extLst>
          </p:cNvPr>
          <p:cNvGrpSpPr/>
          <p:nvPr/>
        </p:nvGrpSpPr>
        <p:grpSpPr>
          <a:xfrm>
            <a:off x="7519799" y="2029994"/>
            <a:ext cx="1324427" cy="1114919"/>
            <a:chOff x="7519799" y="2029994"/>
            <a:chExt cx="1324427" cy="1114919"/>
          </a:xfrm>
        </p:grpSpPr>
        <p:sp>
          <p:nvSpPr>
            <p:cNvPr id="13" name="Rectangle 12">
              <a:extLst>
                <a:ext uri="{FF2B5EF4-FFF2-40B4-BE49-F238E27FC236}">
                  <a16:creationId xmlns:a16="http://schemas.microsoft.com/office/drawing/2014/main" id="{56E8D5BB-B782-3DDE-3BB5-104E8E2483AD}"/>
                </a:ext>
              </a:extLst>
            </p:cNvPr>
            <p:cNvSpPr/>
            <p:nvPr/>
          </p:nvSpPr>
          <p:spPr>
            <a:xfrm>
              <a:off x="7857888" y="2029994"/>
              <a:ext cx="986338" cy="111491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Times New Roman" panose="02020603050405020304" pitchFamily="18" charset="0"/>
                  <a:cs typeface="Times New Roman" panose="02020603050405020304" pitchFamily="18" charset="0"/>
                </a:rPr>
                <a:t>PNM Units</a:t>
              </a:r>
            </a:p>
          </p:txBody>
        </p:sp>
        <p:cxnSp>
          <p:nvCxnSpPr>
            <p:cNvPr id="23" name="Straight Arrow Connector 22">
              <a:extLst>
                <a:ext uri="{FF2B5EF4-FFF2-40B4-BE49-F238E27FC236}">
                  <a16:creationId xmlns:a16="http://schemas.microsoft.com/office/drawing/2014/main" id="{AD280F34-5050-3473-8C92-34ABBA6FC74D}"/>
                </a:ext>
              </a:extLst>
            </p:cNvPr>
            <p:cNvCxnSpPr>
              <a:cxnSpLocks/>
              <a:stCxn id="8" idx="3"/>
            </p:cNvCxnSpPr>
            <p:nvPr/>
          </p:nvCxnSpPr>
          <p:spPr>
            <a:xfrm>
              <a:off x="7519799" y="2853373"/>
              <a:ext cx="354521" cy="0"/>
            </a:xfrm>
            <a:prstGeom prst="straightConnector1">
              <a:avLst/>
            </a:prstGeom>
            <a:ln w="38100">
              <a:prstDash val="sysDash"/>
              <a:headEnd w="sm" len="sm"/>
              <a:tailEnd type="triangle" w="sm" len="sm"/>
            </a:ln>
          </p:spPr>
          <p:style>
            <a:lnRef idx="3">
              <a:schemeClr val="accent2"/>
            </a:lnRef>
            <a:fillRef idx="0">
              <a:schemeClr val="accent2"/>
            </a:fillRef>
            <a:effectRef idx="2">
              <a:schemeClr val="accent2"/>
            </a:effectRef>
            <a:fontRef idx="minor">
              <a:schemeClr val="tx1"/>
            </a:fontRef>
          </p:style>
        </p:cxnSp>
      </p:grpSp>
      <p:cxnSp>
        <p:nvCxnSpPr>
          <p:cNvPr id="25" name="Straight Arrow Connector 24">
            <a:extLst>
              <a:ext uri="{FF2B5EF4-FFF2-40B4-BE49-F238E27FC236}">
                <a16:creationId xmlns:a16="http://schemas.microsoft.com/office/drawing/2014/main" id="{612C1D2C-1C6B-B15E-DEF3-FEFBE3BA360A}"/>
              </a:ext>
            </a:extLst>
          </p:cNvPr>
          <p:cNvCxnSpPr>
            <a:cxnSpLocks/>
            <a:endCxn id="8" idx="1"/>
          </p:cNvCxnSpPr>
          <p:nvPr/>
        </p:nvCxnSpPr>
        <p:spPr>
          <a:xfrm>
            <a:off x="4898413" y="2853373"/>
            <a:ext cx="1211254" cy="0"/>
          </a:xfrm>
          <a:prstGeom prst="straightConnector1">
            <a:avLst/>
          </a:prstGeom>
          <a:ln w="38100">
            <a:solidFill>
              <a:schemeClr val="tx2">
                <a:lumMod val="75000"/>
                <a:lumOff val="25000"/>
              </a:schemeClr>
            </a:solidFill>
            <a:headEnd w="sm" len="sm"/>
            <a:tailEnd type="triangle" w="sm" len="sm"/>
          </a:ln>
        </p:spPr>
        <p:style>
          <a:lnRef idx="2">
            <a:schemeClr val="dk1"/>
          </a:lnRef>
          <a:fillRef idx="0">
            <a:schemeClr val="dk1"/>
          </a:fillRef>
          <a:effectRef idx="1">
            <a:schemeClr val="dk1"/>
          </a:effectRef>
          <a:fontRef idx="minor">
            <a:schemeClr val="tx1"/>
          </a:fontRef>
        </p:style>
      </p:cxnSp>
      <p:cxnSp>
        <p:nvCxnSpPr>
          <p:cNvPr id="26" name="Straight Arrow Connector 25">
            <a:extLst>
              <a:ext uri="{FF2B5EF4-FFF2-40B4-BE49-F238E27FC236}">
                <a16:creationId xmlns:a16="http://schemas.microsoft.com/office/drawing/2014/main" id="{D49AC862-4D6D-3062-2AC7-E0F2C1CF51AF}"/>
              </a:ext>
            </a:extLst>
          </p:cNvPr>
          <p:cNvCxnSpPr>
            <a:cxnSpLocks/>
            <a:endCxn id="10" idx="3"/>
          </p:cNvCxnSpPr>
          <p:nvPr/>
        </p:nvCxnSpPr>
        <p:spPr>
          <a:xfrm flipH="1" flipV="1">
            <a:off x="5866342" y="2282567"/>
            <a:ext cx="328244" cy="271790"/>
          </a:xfrm>
          <a:prstGeom prst="straightConnector1">
            <a:avLst/>
          </a:prstGeom>
          <a:ln w="38100">
            <a:solidFill>
              <a:schemeClr val="accent2"/>
            </a:solidFill>
            <a:prstDash val="sysDash"/>
            <a:headEnd w="sm" len="sm"/>
            <a:tailEnd type="triangle" w="sm" len="sm"/>
          </a:ln>
        </p:spPr>
        <p:style>
          <a:lnRef idx="2">
            <a:schemeClr val="dk1"/>
          </a:lnRef>
          <a:fillRef idx="0">
            <a:schemeClr val="dk1"/>
          </a:fillRef>
          <a:effectRef idx="1">
            <a:schemeClr val="dk1"/>
          </a:effectRef>
          <a:fontRef idx="minor">
            <a:schemeClr val="tx1"/>
          </a:fontRef>
        </p:style>
      </p:cxnSp>
      <p:sp>
        <p:nvSpPr>
          <p:cNvPr id="35" name="Rectangle 34">
            <a:extLst>
              <a:ext uri="{FF2B5EF4-FFF2-40B4-BE49-F238E27FC236}">
                <a16:creationId xmlns:a16="http://schemas.microsoft.com/office/drawing/2014/main" id="{08031A4F-F8A8-7D59-917B-42565AD6F717}"/>
              </a:ext>
            </a:extLst>
          </p:cNvPr>
          <p:cNvSpPr/>
          <p:nvPr/>
        </p:nvSpPr>
        <p:spPr>
          <a:xfrm>
            <a:off x="1461659" y="1124849"/>
            <a:ext cx="9281934" cy="4942162"/>
          </a:xfrm>
          <a:prstGeom prst="rect">
            <a:avLst/>
          </a:prstGeom>
          <a:noFill/>
          <a:ln>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600"/>
          </a:p>
        </p:txBody>
      </p:sp>
      <p:cxnSp>
        <p:nvCxnSpPr>
          <p:cNvPr id="36" name="Straight Arrow Connector 35">
            <a:extLst>
              <a:ext uri="{FF2B5EF4-FFF2-40B4-BE49-F238E27FC236}">
                <a16:creationId xmlns:a16="http://schemas.microsoft.com/office/drawing/2014/main" id="{2121923B-7D75-0B5E-8478-E9FBEF102F3C}"/>
              </a:ext>
            </a:extLst>
          </p:cNvPr>
          <p:cNvCxnSpPr>
            <a:cxnSpLocks/>
          </p:cNvCxnSpPr>
          <p:nvPr/>
        </p:nvCxnSpPr>
        <p:spPr>
          <a:xfrm>
            <a:off x="1701901" y="4656027"/>
            <a:ext cx="604514" cy="0"/>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cxnSp>
        <p:nvCxnSpPr>
          <p:cNvPr id="37" name="Straight Arrow Connector 36">
            <a:extLst>
              <a:ext uri="{FF2B5EF4-FFF2-40B4-BE49-F238E27FC236}">
                <a16:creationId xmlns:a16="http://schemas.microsoft.com/office/drawing/2014/main" id="{E9CF6583-5FB1-BC5E-26A7-BB0642A548C8}"/>
              </a:ext>
            </a:extLst>
          </p:cNvPr>
          <p:cNvCxnSpPr>
            <a:cxnSpLocks/>
          </p:cNvCxnSpPr>
          <p:nvPr/>
        </p:nvCxnSpPr>
        <p:spPr>
          <a:xfrm>
            <a:off x="1701905" y="5516972"/>
            <a:ext cx="589900" cy="0"/>
          </a:xfrm>
          <a:prstGeom prst="straightConnector1">
            <a:avLst/>
          </a:prstGeom>
          <a:ln w="38100">
            <a:prstDash val="sysDash"/>
            <a:tailEnd type="triangle"/>
          </a:ln>
        </p:spPr>
        <p:style>
          <a:lnRef idx="3">
            <a:schemeClr val="accent2"/>
          </a:lnRef>
          <a:fillRef idx="0">
            <a:schemeClr val="accent2"/>
          </a:fillRef>
          <a:effectRef idx="2">
            <a:schemeClr val="accent2"/>
          </a:effectRef>
          <a:fontRef idx="minor">
            <a:schemeClr val="tx1"/>
          </a:fontRef>
        </p:style>
      </p:cxnSp>
      <p:sp>
        <p:nvSpPr>
          <p:cNvPr id="38" name="TextBox 37">
            <a:extLst>
              <a:ext uri="{FF2B5EF4-FFF2-40B4-BE49-F238E27FC236}">
                <a16:creationId xmlns:a16="http://schemas.microsoft.com/office/drawing/2014/main" id="{3542B67F-85E3-8705-198E-B56087A39F16}"/>
              </a:ext>
            </a:extLst>
          </p:cNvPr>
          <p:cNvSpPr txBox="1"/>
          <p:nvPr/>
        </p:nvSpPr>
        <p:spPr>
          <a:xfrm>
            <a:off x="2284710" y="5233637"/>
            <a:ext cx="1834156" cy="461666"/>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Control Flow</a:t>
            </a:r>
          </a:p>
        </p:txBody>
      </p:sp>
      <p:sp>
        <p:nvSpPr>
          <p:cNvPr id="39" name="TextBox 38">
            <a:extLst>
              <a:ext uri="{FF2B5EF4-FFF2-40B4-BE49-F238E27FC236}">
                <a16:creationId xmlns:a16="http://schemas.microsoft.com/office/drawing/2014/main" id="{B3B092F7-345C-1FCF-884D-9D7643E8DB77}"/>
              </a:ext>
            </a:extLst>
          </p:cNvPr>
          <p:cNvSpPr txBox="1"/>
          <p:nvPr/>
        </p:nvSpPr>
        <p:spPr>
          <a:xfrm>
            <a:off x="2289256" y="4365701"/>
            <a:ext cx="3099182" cy="461666"/>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Inter-Device Data Flow</a:t>
            </a:r>
          </a:p>
        </p:txBody>
      </p:sp>
      <p:cxnSp>
        <p:nvCxnSpPr>
          <p:cNvPr id="44" name="Straight Arrow Connector 43">
            <a:extLst>
              <a:ext uri="{FF2B5EF4-FFF2-40B4-BE49-F238E27FC236}">
                <a16:creationId xmlns:a16="http://schemas.microsoft.com/office/drawing/2014/main" id="{B96BA978-5999-ED17-D2A6-59834773A08A}"/>
              </a:ext>
            </a:extLst>
          </p:cNvPr>
          <p:cNvCxnSpPr>
            <a:cxnSpLocks/>
          </p:cNvCxnSpPr>
          <p:nvPr/>
        </p:nvCxnSpPr>
        <p:spPr>
          <a:xfrm>
            <a:off x="1701905" y="5100371"/>
            <a:ext cx="581644" cy="0"/>
          </a:xfrm>
          <a:prstGeom prst="straightConnector1">
            <a:avLst/>
          </a:prstGeom>
          <a:ln w="38100">
            <a:solidFill>
              <a:schemeClr val="tx2">
                <a:lumMod val="75000"/>
                <a:lumOff val="25000"/>
              </a:schemeClr>
            </a:solidFill>
            <a:tailEnd type="triangle"/>
          </a:ln>
        </p:spPr>
        <p:style>
          <a:lnRef idx="3">
            <a:schemeClr val="dk1"/>
          </a:lnRef>
          <a:fillRef idx="0">
            <a:schemeClr val="dk1"/>
          </a:fillRef>
          <a:effectRef idx="2">
            <a:schemeClr val="dk1"/>
          </a:effectRef>
          <a:fontRef idx="minor">
            <a:schemeClr val="tx1"/>
          </a:fontRef>
        </p:style>
      </p:cxnSp>
      <p:sp>
        <p:nvSpPr>
          <p:cNvPr id="45" name="TextBox 44">
            <a:extLst>
              <a:ext uri="{FF2B5EF4-FFF2-40B4-BE49-F238E27FC236}">
                <a16:creationId xmlns:a16="http://schemas.microsoft.com/office/drawing/2014/main" id="{92162BC0-EACF-D107-96A2-3053945A8C6B}"/>
              </a:ext>
            </a:extLst>
          </p:cNvPr>
          <p:cNvSpPr txBox="1"/>
          <p:nvPr/>
        </p:nvSpPr>
        <p:spPr>
          <a:xfrm>
            <a:off x="2283549" y="4814162"/>
            <a:ext cx="3105336" cy="461666"/>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Intra-Device Data Flow</a:t>
            </a:r>
          </a:p>
        </p:txBody>
      </p:sp>
      <p:grpSp>
        <p:nvGrpSpPr>
          <p:cNvPr id="62" name="Group 61">
            <a:extLst>
              <a:ext uri="{FF2B5EF4-FFF2-40B4-BE49-F238E27FC236}">
                <a16:creationId xmlns:a16="http://schemas.microsoft.com/office/drawing/2014/main" id="{8207D625-908C-2C05-FC46-31A66295A43C}"/>
              </a:ext>
            </a:extLst>
          </p:cNvPr>
          <p:cNvGrpSpPr/>
          <p:nvPr/>
        </p:nvGrpSpPr>
        <p:grpSpPr>
          <a:xfrm>
            <a:off x="6192608" y="1291819"/>
            <a:ext cx="4233427" cy="3464129"/>
            <a:chOff x="6192608" y="1291819"/>
            <a:chExt cx="4233427" cy="3464129"/>
          </a:xfrm>
        </p:grpSpPr>
        <p:cxnSp>
          <p:nvCxnSpPr>
            <p:cNvPr id="6" name="Straight Arrow Connector 5">
              <a:extLst>
                <a:ext uri="{FF2B5EF4-FFF2-40B4-BE49-F238E27FC236}">
                  <a16:creationId xmlns:a16="http://schemas.microsoft.com/office/drawing/2014/main" id="{E4C13A39-30A7-2249-4710-A2F50EC50083}"/>
                </a:ext>
              </a:extLst>
            </p:cNvPr>
            <p:cNvCxnSpPr>
              <a:cxnSpLocks/>
            </p:cNvCxnSpPr>
            <p:nvPr/>
          </p:nvCxnSpPr>
          <p:spPr>
            <a:xfrm flipH="1">
              <a:off x="7188123" y="3599208"/>
              <a:ext cx="2932166" cy="9867"/>
            </a:xfrm>
            <a:prstGeom prst="straightConnector1">
              <a:avLst/>
            </a:prstGeom>
            <a:ln w="38100">
              <a:solidFill>
                <a:schemeClr val="tx2">
                  <a:lumMod val="75000"/>
                  <a:lumOff val="25000"/>
                </a:schemeClr>
              </a:solidFill>
              <a:headEnd type="triangle" w="sm" len="sm"/>
              <a:tailEnd type="triangle" w="sm" len="sm"/>
            </a:ln>
          </p:spPr>
          <p:style>
            <a:lnRef idx="2">
              <a:schemeClr val="accent1"/>
            </a:lnRef>
            <a:fillRef idx="0">
              <a:schemeClr val="accent1"/>
            </a:fillRef>
            <a:effectRef idx="1">
              <a:schemeClr val="accent1"/>
            </a:effectRef>
            <a:fontRef idx="minor">
              <a:schemeClr val="tx1"/>
            </a:fontRef>
          </p:style>
        </p:cxnSp>
        <p:sp>
          <p:nvSpPr>
            <p:cNvPr id="7" name="Rectangle 6">
              <a:extLst>
                <a:ext uri="{FF2B5EF4-FFF2-40B4-BE49-F238E27FC236}">
                  <a16:creationId xmlns:a16="http://schemas.microsoft.com/office/drawing/2014/main" id="{D9E5632B-4BE7-264A-4559-507300867B13}"/>
                </a:ext>
              </a:extLst>
            </p:cNvPr>
            <p:cNvSpPr/>
            <p:nvPr/>
          </p:nvSpPr>
          <p:spPr>
            <a:xfrm>
              <a:off x="9223994" y="1291819"/>
              <a:ext cx="1202041" cy="2055550"/>
            </a:xfrm>
            <a:prstGeom prst="rect">
              <a:avLst/>
            </a:prstGeom>
            <a:solidFill>
              <a:schemeClr val="tx2">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dk1"/>
                  </a:solidFill>
                  <a:latin typeface="Times New Roman" panose="02020603050405020304" pitchFamily="18" charset="0"/>
                  <a:ea typeface="Calibri"/>
                  <a:cs typeface="Times New Roman" panose="02020603050405020304" pitchFamily="18" charset="0"/>
                  <a:sym typeface="Calibri"/>
                </a:rPr>
                <a:t>Shared</a:t>
              </a:r>
              <a:r>
                <a:rPr lang="zh-CN" altLang="en-US" sz="2400" dirty="0">
                  <a:solidFill>
                    <a:schemeClr val="dk1"/>
                  </a:solidFill>
                  <a:latin typeface="Times New Roman" panose="02020603050405020304" pitchFamily="18" charset="0"/>
                  <a:ea typeface="Calibri"/>
                  <a:cs typeface="Times New Roman" panose="02020603050405020304" pitchFamily="18" charset="0"/>
                  <a:sym typeface="Calibri"/>
                </a:rPr>
                <a:t> </a:t>
              </a:r>
              <a:r>
                <a:rPr lang="en-US" altLang="zh-CN" sz="2400" dirty="0">
                  <a:solidFill>
                    <a:schemeClr val="dk1"/>
                  </a:solidFill>
                  <a:latin typeface="Times New Roman" panose="02020603050405020304" pitchFamily="18" charset="0"/>
                  <a:ea typeface="Calibri"/>
                  <a:cs typeface="Times New Roman" panose="02020603050405020304" pitchFamily="18" charset="0"/>
                  <a:sym typeface="Calibri"/>
                </a:rPr>
                <a:t>Buffer</a:t>
              </a:r>
              <a:r>
                <a:rPr lang="en-US" sz="2400" dirty="0">
                  <a:solidFill>
                    <a:schemeClr val="dk1"/>
                  </a:solidFill>
                  <a:latin typeface="Times New Roman" panose="02020603050405020304" pitchFamily="18" charset="0"/>
                  <a:ea typeface="Calibri"/>
                  <a:cs typeface="Times New Roman" panose="02020603050405020304" pitchFamily="18" charset="0"/>
                  <a:sym typeface="Calibri"/>
                </a:rPr>
                <a:t> 64KB</a:t>
              </a:r>
            </a:p>
          </p:txBody>
        </p:sp>
        <p:sp>
          <p:nvSpPr>
            <p:cNvPr id="16" name="Rectangle 15">
              <a:extLst>
                <a:ext uri="{FF2B5EF4-FFF2-40B4-BE49-F238E27FC236}">
                  <a16:creationId xmlns:a16="http://schemas.microsoft.com/office/drawing/2014/main" id="{F477F3FD-52C2-52F9-1FDD-412C057441E6}"/>
                </a:ext>
              </a:extLst>
            </p:cNvPr>
            <p:cNvSpPr/>
            <p:nvPr/>
          </p:nvSpPr>
          <p:spPr>
            <a:xfrm>
              <a:off x="6192608" y="4094479"/>
              <a:ext cx="1252604" cy="38305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Times New Roman" panose="02020603050405020304" pitchFamily="18" charset="0"/>
                  <a:cs typeface="Times New Roman" panose="02020603050405020304" pitchFamily="18" charset="0"/>
                </a:rPr>
                <a:t>LD/ST</a:t>
              </a:r>
            </a:p>
          </p:txBody>
        </p:sp>
        <p:sp>
          <p:nvSpPr>
            <p:cNvPr id="17" name="Rectangle 16">
              <a:extLst>
                <a:ext uri="{FF2B5EF4-FFF2-40B4-BE49-F238E27FC236}">
                  <a16:creationId xmlns:a16="http://schemas.microsoft.com/office/drawing/2014/main" id="{A0B0DF7C-BF5A-374B-A99F-71BF5CD14ECC}"/>
                </a:ext>
              </a:extLst>
            </p:cNvPr>
            <p:cNvSpPr/>
            <p:nvPr/>
          </p:nvSpPr>
          <p:spPr>
            <a:xfrm>
              <a:off x="9167606" y="4094479"/>
              <a:ext cx="1252604" cy="38305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Times New Roman" panose="02020603050405020304" pitchFamily="18" charset="0"/>
                  <a:cs typeface="Times New Roman" panose="02020603050405020304" pitchFamily="18" charset="0"/>
                </a:rPr>
                <a:t>LD/ST</a:t>
              </a:r>
            </a:p>
          </p:txBody>
        </p:sp>
        <p:cxnSp>
          <p:nvCxnSpPr>
            <p:cNvPr id="27" name="Straight Arrow Connector 26">
              <a:extLst>
                <a:ext uri="{FF2B5EF4-FFF2-40B4-BE49-F238E27FC236}">
                  <a16:creationId xmlns:a16="http://schemas.microsoft.com/office/drawing/2014/main" id="{A3FBD4DB-E693-2B6A-6346-60F737F28BF9}"/>
                </a:ext>
              </a:extLst>
            </p:cNvPr>
            <p:cNvCxnSpPr>
              <a:cxnSpLocks/>
            </p:cNvCxnSpPr>
            <p:nvPr/>
          </p:nvCxnSpPr>
          <p:spPr>
            <a:xfrm>
              <a:off x="6602506" y="3850183"/>
              <a:ext cx="0" cy="236762"/>
            </a:xfrm>
            <a:prstGeom prst="straightConnector1">
              <a:avLst/>
            </a:prstGeom>
            <a:ln w="38100">
              <a:prstDash val="sysDash"/>
              <a:headEnd w="sm" len="sm"/>
              <a:tailEnd type="triangle" w="sm" len="sm"/>
            </a:ln>
          </p:spPr>
          <p:style>
            <a:lnRef idx="3">
              <a:schemeClr val="accent2"/>
            </a:lnRef>
            <a:fillRef idx="0">
              <a:schemeClr val="accent2"/>
            </a:fillRef>
            <a:effectRef idx="2">
              <a:schemeClr val="accent2"/>
            </a:effectRef>
            <a:fontRef idx="minor">
              <a:schemeClr val="tx1"/>
            </a:fontRef>
          </p:style>
        </p:cxnSp>
        <p:cxnSp>
          <p:nvCxnSpPr>
            <p:cNvPr id="28" name="Straight Arrow Connector 27">
              <a:extLst>
                <a:ext uri="{FF2B5EF4-FFF2-40B4-BE49-F238E27FC236}">
                  <a16:creationId xmlns:a16="http://schemas.microsoft.com/office/drawing/2014/main" id="{A437CF45-BCEB-F063-61A9-5B32FCB53824}"/>
                </a:ext>
              </a:extLst>
            </p:cNvPr>
            <p:cNvCxnSpPr>
              <a:cxnSpLocks/>
              <a:endCxn id="17" idx="0"/>
            </p:cNvCxnSpPr>
            <p:nvPr/>
          </p:nvCxnSpPr>
          <p:spPr>
            <a:xfrm>
              <a:off x="9793908" y="3850183"/>
              <a:ext cx="0" cy="244296"/>
            </a:xfrm>
            <a:prstGeom prst="straightConnector1">
              <a:avLst/>
            </a:prstGeom>
            <a:ln w="38100">
              <a:prstDash val="sysDash"/>
              <a:headEnd w="sm" len="sm"/>
              <a:tailEnd type="triangle" w="sm" len="sm"/>
            </a:ln>
          </p:spPr>
          <p:style>
            <a:lnRef idx="3">
              <a:schemeClr val="accent2"/>
            </a:lnRef>
            <a:fillRef idx="0">
              <a:schemeClr val="accent2"/>
            </a:fillRef>
            <a:effectRef idx="2">
              <a:schemeClr val="accent2"/>
            </a:effectRef>
            <a:fontRef idx="minor">
              <a:schemeClr val="tx1"/>
            </a:fontRef>
          </p:style>
        </p:cxnSp>
        <p:cxnSp>
          <p:nvCxnSpPr>
            <p:cNvPr id="29" name="Straight Arrow Connector 28">
              <a:extLst>
                <a:ext uri="{FF2B5EF4-FFF2-40B4-BE49-F238E27FC236}">
                  <a16:creationId xmlns:a16="http://schemas.microsoft.com/office/drawing/2014/main" id="{EA0AF424-490F-6B50-CE9D-AA6AC6F8419A}"/>
                </a:ext>
              </a:extLst>
            </p:cNvPr>
            <p:cNvCxnSpPr>
              <a:cxnSpLocks/>
              <a:stCxn id="16" idx="2"/>
            </p:cNvCxnSpPr>
            <p:nvPr/>
          </p:nvCxnSpPr>
          <p:spPr>
            <a:xfrm>
              <a:off x="6818910" y="4477537"/>
              <a:ext cx="0" cy="278411"/>
            </a:xfrm>
            <a:prstGeom prst="straightConnector1">
              <a:avLst/>
            </a:prstGeom>
            <a:ln w="38100">
              <a:solidFill>
                <a:schemeClr val="tx2">
                  <a:lumMod val="75000"/>
                  <a:lumOff val="25000"/>
                </a:schemeClr>
              </a:solidFill>
              <a:headEnd type="triangle" w="sm" len="sm"/>
              <a:tailEnd type="triangle" w="sm" len="sm"/>
            </a:ln>
          </p:spPr>
          <p:style>
            <a:lnRef idx="3">
              <a:schemeClr val="accent1"/>
            </a:lnRef>
            <a:fillRef idx="0">
              <a:schemeClr val="accent1"/>
            </a:fillRef>
            <a:effectRef idx="2">
              <a:schemeClr val="accent1"/>
            </a:effectRef>
            <a:fontRef idx="minor">
              <a:schemeClr val="tx1"/>
            </a:fontRef>
          </p:style>
        </p:cxnSp>
        <p:cxnSp>
          <p:nvCxnSpPr>
            <p:cNvPr id="30" name="Straight Arrow Connector 29">
              <a:extLst>
                <a:ext uri="{FF2B5EF4-FFF2-40B4-BE49-F238E27FC236}">
                  <a16:creationId xmlns:a16="http://schemas.microsoft.com/office/drawing/2014/main" id="{368DB410-F13C-6E9C-EE01-EA03DBE07B01}"/>
                </a:ext>
              </a:extLst>
            </p:cNvPr>
            <p:cNvCxnSpPr>
              <a:cxnSpLocks/>
              <a:stCxn id="17" idx="2"/>
            </p:cNvCxnSpPr>
            <p:nvPr/>
          </p:nvCxnSpPr>
          <p:spPr>
            <a:xfrm>
              <a:off x="9793908" y="4477537"/>
              <a:ext cx="0" cy="278411"/>
            </a:xfrm>
            <a:prstGeom prst="straightConnector1">
              <a:avLst/>
            </a:prstGeom>
            <a:ln w="38100">
              <a:solidFill>
                <a:schemeClr val="tx2">
                  <a:lumMod val="75000"/>
                  <a:lumOff val="25000"/>
                </a:schemeClr>
              </a:solidFill>
              <a:headEnd type="triangle" w="sm" len="sm"/>
              <a:tailEnd type="triangle" w="sm" len="sm"/>
            </a:ln>
          </p:spPr>
          <p:style>
            <a:lnRef idx="3">
              <a:schemeClr val="accent1"/>
            </a:lnRef>
            <a:fillRef idx="0">
              <a:schemeClr val="accent1"/>
            </a:fillRef>
            <a:effectRef idx="2">
              <a:schemeClr val="accent1"/>
            </a:effectRef>
            <a:fontRef idx="minor">
              <a:schemeClr val="tx1"/>
            </a:fontRef>
          </p:style>
        </p:cxnSp>
        <p:cxnSp>
          <p:nvCxnSpPr>
            <p:cNvPr id="31" name="Straight Arrow Connector 30">
              <a:extLst>
                <a:ext uri="{FF2B5EF4-FFF2-40B4-BE49-F238E27FC236}">
                  <a16:creationId xmlns:a16="http://schemas.microsoft.com/office/drawing/2014/main" id="{DFF2BD5D-92C7-9683-ADC7-9D74DD2813E3}"/>
                </a:ext>
              </a:extLst>
            </p:cNvPr>
            <p:cNvCxnSpPr>
              <a:cxnSpLocks/>
            </p:cNvCxnSpPr>
            <p:nvPr/>
          </p:nvCxnSpPr>
          <p:spPr>
            <a:xfrm>
              <a:off x="7188123" y="3613531"/>
              <a:ext cx="4886" cy="469501"/>
            </a:xfrm>
            <a:prstGeom prst="straightConnector1">
              <a:avLst/>
            </a:prstGeom>
            <a:ln w="38100">
              <a:solidFill>
                <a:schemeClr val="tx2">
                  <a:lumMod val="75000"/>
                  <a:lumOff val="25000"/>
                </a:schemeClr>
              </a:solidFill>
              <a:headEnd type="triangle" w="sm" len="sm"/>
              <a:tailEnd type="triangle" w="sm" len="sm"/>
            </a:ln>
          </p:spPr>
          <p:style>
            <a:lnRef idx="3">
              <a:schemeClr val="accent1"/>
            </a:lnRef>
            <a:fillRef idx="0">
              <a:schemeClr val="accent1"/>
            </a:fillRef>
            <a:effectRef idx="2">
              <a:schemeClr val="accent1"/>
            </a:effectRef>
            <a:fontRef idx="minor">
              <a:schemeClr val="tx1"/>
            </a:fontRef>
          </p:style>
        </p:cxnSp>
        <p:cxnSp>
          <p:nvCxnSpPr>
            <p:cNvPr id="32" name="Straight Arrow Connector 31">
              <a:extLst>
                <a:ext uri="{FF2B5EF4-FFF2-40B4-BE49-F238E27FC236}">
                  <a16:creationId xmlns:a16="http://schemas.microsoft.com/office/drawing/2014/main" id="{19763B7C-B501-CB7D-C8AE-70456479FE57}"/>
                </a:ext>
              </a:extLst>
            </p:cNvPr>
            <p:cNvCxnSpPr>
              <a:cxnSpLocks/>
            </p:cNvCxnSpPr>
            <p:nvPr/>
          </p:nvCxnSpPr>
          <p:spPr>
            <a:xfrm>
              <a:off x="10126551" y="3606071"/>
              <a:ext cx="0" cy="486904"/>
            </a:xfrm>
            <a:prstGeom prst="straightConnector1">
              <a:avLst/>
            </a:prstGeom>
            <a:ln w="38100">
              <a:solidFill>
                <a:schemeClr val="tx2">
                  <a:lumMod val="75000"/>
                  <a:lumOff val="25000"/>
                </a:schemeClr>
              </a:solidFill>
              <a:headEnd type="triangle" w="sm" len="sm"/>
              <a:tailEnd type="triangle" w="sm" len="sm"/>
            </a:ln>
          </p:spPr>
          <p:style>
            <a:lnRef idx="3">
              <a:schemeClr val="accent1"/>
            </a:lnRef>
            <a:fillRef idx="0">
              <a:schemeClr val="accent1"/>
            </a:fillRef>
            <a:effectRef idx="2">
              <a:schemeClr val="accent1"/>
            </a:effectRef>
            <a:fontRef idx="minor">
              <a:schemeClr val="tx1"/>
            </a:fontRef>
          </p:style>
        </p:cxnSp>
        <p:cxnSp>
          <p:nvCxnSpPr>
            <p:cNvPr id="33" name="Straight Arrow Connector 32">
              <a:extLst>
                <a:ext uri="{FF2B5EF4-FFF2-40B4-BE49-F238E27FC236}">
                  <a16:creationId xmlns:a16="http://schemas.microsoft.com/office/drawing/2014/main" id="{9A4985F2-B3BD-63D8-2F5B-834BB3F5D527}"/>
                </a:ext>
              </a:extLst>
            </p:cNvPr>
            <p:cNvCxnSpPr>
              <a:cxnSpLocks/>
              <a:stCxn id="7" idx="2"/>
            </p:cNvCxnSpPr>
            <p:nvPr/>
          </p:nvCxnSpPr>
          <p:spPr>
            <a:xfrm>
              <a:off x="9825014" y="3347368"/>
              <a:ext cx="7880" cy="251533"/>
            </a:xfrm>
            <a:prstGeom prst="straightConnector1">
              <a:avLst/>
            </a:prstGeom>
            <a:ln w="38100">
              <a:solidFill>
                <a:schemeClr val="tx2">
                  <a:lumMod val="75000"/>
                  <a:lumOff val="25000"/>
                </a:schemeClr>
              </a:solidFill>
              <a:headEnd type="triangle" w="sm" len="sm"/>
              <a:tailEnd type="triangle" w="sm" len="sm"/>
            </a:ln>
          </p:spPr>
          <p:style>
            <a:lnRef idx="3">
              <a:schemeClr val="accent1"/>
            </a:lnRef>
            <a:fillRef idx="0">
              <a:schemeClr val="accent1"/>
            </a:fillRef>
            <a:effectRef idx="2">
              <a:schemeClr val="accent1"/>
            </a:effectRef>
            <a:fontRef idx="minor">
              <a:schemeClr val="tx1"/>
            </a:fontRef>
          </p:style>
        </p:cxnSp>
        <p:cxnSp>
          <p:nvCxnSpPr>
            <p:cNvPr id="46" name="Straight Arrow Connector 45">
              <a:extLst>
                <a:ext uri="{FF2B5EF4-FFF2-40B4-BE49-F238E27FC236}">
                  <a16:creationId xmlns:a16="http://schemas.microsoft.com/office/drawing/2014/main" id="{CB87AC4B-9FCE-DCD2-6609-C6B3C1A36AE1}"/>
                </a:ext>
              </a:extLst>
            </p:cNvPr>
            <p:cNvCxnSpPr>
              <a:cxnSpLocks/>
            </p:cNvCxnSpPr>
            <p:nvPr/>
          </p:nvCxnSpPr>
          <p:spPr>
            <a:xfrm flipH="1">
              <a:off x="8851400" y="2274456"/>
              <a:ext cx="368331" cy="2"/>
            </a:xfrm>
            <a:prstGeom prst="straightConnector1">
              <a:avLst/>
            </a:prstGeom>
            <a:ln w="38100">
              <a:solidFill>
                <a:schemeClr val="tx2">
                  <a:lumMod val="75000"/>
                  <a:lumOff val="25000"/>
                </a:schemeClr>
              </a:solidFill>
              <a:headEnd type="triangle" w="sm" len="sm"/>
              <a:tailEnd type="triangle" w="sm" len="sm"/>
            </a:ln>
          </p:spPr>
          <p:style>
            <a:lnRef idx="2">
              <a:schemeClr val="accent1"/>
            </a:lnRef>
            <a:fillRef idx="0">
              <a:schemeClr val="accent1"/>
            </a:fillRef>
            <a:effectRef idx="1">
              <a:schemeClr val="accent1"/>
            </a:effectRef>
            <a:fontRef idx="minor">
              <a:schemeClr val="tx1"/>
            </a:fontRef>
          </p:style>
        </p:cxnSp>
      </p:grpSp>
      <p:grpSp>
        <p:nvGrpSpPr>
          <p:cNvPr id="65" name="Group 64">
            <a:extLst>
              <a:ext uri="{FF2B5EF4-FFF2-40B4-BE49-F238E27FC236}">
                <a16:creationId xmlns:a16="http://schemas.microsoft.com/office/drawing/2014/main" id="{552067E3-8883-5062-9E66-E388D50FAED5}"/>
              </a:ext>
            </a:extLst>
          </p:cNvPr>
          <p:cNvGrpSpPr/>
          <p:nvPr/>
        </p:nvGrpSpPr>
        <p:grpSpPr>
          <a:xfrm>
            <a:off x="1689766" y="1288451"/>
            <a:ext cx="7519613" cy="3467497"/>
            <a:chOff x="1689766" y="1288451"/>
            <a:chExt cx="7519613" cy="3467497"/>
          </a:xfrm>
        </p:grpSpPr>
        <p:sp>
          <p:nvSpPr>
            <p:cNvPr id="11" name="Rectangle 10">
              <a:extLst>
                <a:ext uri="{FF2B5EF4-FFF2-40B4-BE49-F238E27FC236}">
                  <a16:creationId xmlns:a16="http://schemas.microsoft.com/office/drawing/2014/main" id="{5FC34C84-5BF7-41C2-DC1B-7A923B05A06B}"/>
                </a:ext>
              </a:extLst>
            </p:cNvPr>
            <p:cNvSpPr/>
            <p:nvPr/>
          </p:nvSpPr>
          <p:spPr>
            <a:xfrm>
              <a:off x="1689766" y="1291819"/>
              <a:ext cx="953011" cy="255281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Times New Roman" panose="02020603050405020304" pitchFamily="18" charset="0"/>
                  <a:cs typeface="Times New Roman" panose="02020603050405020304" pitchFamily="18" charset="0"/>
                </a:rPr>
                <a:t>CXL Port</a:t>
              </a:r>
            </a:p>
          </p:txBody>
        </p:sp>
        <p:cxnSp>
          <p:nvCxnSpPr>
            <p:cNvPr id="34" name="Straight Arrow Connector 33">
              <a:extLst>
                <a:ext uri="{FF2B5EF4-FFF2-40B4-BE49-F238E27FC236}">
                  <a16:creationId xmlns:a16="http://schemas.microsoft.com/office/drawing/2014/main" id="{A298532A-7E0A-6982-452D-D9DA12B4DEFE}"/>
                </a:ext>
              </a:extLst>
            </p:cNvPr>
            <p:cNvCxnSpPr>
              <a:cxnSpLocks/>
              <a:stCxn id="9" idx="1"/>
              <a:endCxn id="11" idx="3"/>
            </p:cNvCxnSpPr>
            <p:nvPr/>
          </p:nvCxnSpPr>
          <p:spPr>
            <a:xfrm flipH="1">
              <a:off x="2642777" y="2566094"/>
              <a:ext cx="319566" cy="2134"/>
            </a:xfrm>
            <a:prstGeom prst="straightConnector1">
              <a:avLst/>
            </a:prstGeom>
            <a:ln w="38100">
              <a:solidFill>
                <a:schemeClr val="tx1"/>
              </a:solidFill>
              <a:headEnd type="triangle" w="sm" len="sm"/>
              <a:tailEnd type="triangle" w="sm" len="sm"/>
            </a:ln>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512C8844-34E5-3541-294A-8F6B3A8CCB91}"/>
                </a:ext>
              </a:extLst>
            </p:cNvPr>
            <p:cNvSpPr/>
            <p:nvPr/>
          </p:nvSpPr>
          <p:spPr>
            <a:xfrm>
              <a:off x="3309482" y="1288451"/>
              <a:ext cx="5045580" cy="54208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Times New Roman" panose="02020603050405020304" pitchFamily="18" charset="0"/>
                  <a:cs typeface="Times New Roman" panose="02020603050405020304" pitchFamily="18" charset="0"/>
                </a:rPr>
                <a:t>Inter-device Communication Controller</a:t>
              </a:r>
            </a:p>
          </p:txBody>
        </p:sp>
        <p:cxnSp>
          <p:nvCxnSpPr>
            <p:cNvPr id="19" name="Straight Arrow Connector 18">
              <a:extLst>
                <a:ext uri="{FF2B5EF4-FFF2-40B4-BE49-F238E27FC236}">
                  <a16:creationId xmlns:a16="http://schemas.microsoft.com/office/drawing/2014/main" id="{887672F0-4613-21E3-BB89-BC878C6524B6}"/>
                </a:ext>
              </a:extLst>
            </p:cNvPr>
            <p:cNvCxnSpPr>
              <a:cxnSpLocks/>
              <a:endCxn id="12" idx="3"/>
            </p:cNvCxnSpPr>
            <p:nvPr/>
          </p:nvCxnSpPr>
          <p:spPr>
            <a:xfrm flipH="1">
              <a:off x="8355062" y="1552377"/>
              <a:ext cx="854317" cy="7111"/>
            </a:xfrm>
            <a:prstGeom prst="straightConnector1">
              <a:avLst/>
            </a:prstGeom>
            <a:ln w="38100">
              <a:solidFill>
                <a:schemeClr val="tx2">
                  <a:lumMod val="75000"/>
                  <a:lumOff val="25000"/>
                </a:schemeClr>
              </a:solidFill>
              <a:headEnd type="triangle" w="sm" len="sm"/>
              <a:tailEnd type="triangle" w="sm" len="sm"/>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98F6329B-240B-F4A6-A34F-D6F95837556B}"/>
                </a:ext>
              </a:extLst>
            </p:cNvPr>
            <p:cNvCxnSpPr>
              <a:cxnSpLocks/>
              <a:stCxn id="8" idx="0"/>
            </p:cNvCxnSpPr>
            <p:nvPr/>
          </p:nvCxnSpPr>
          <p:spPr>
            <a:xfrm flipV="1">
              <a:off x="6814733" y="1830533"/>
              <a:ext cx="0" cy="734414"/>
            </a:xfrm>
            <a:prstGeom prst="straightConnector1">
              <a:avLst/>
            </a:prstGeom>
            <a:ln w="38100">
              <a:prstDash val="sysDash"/>
              <a:headEnd w="sm" len="sm"/>
              <a:tailEnd type="triangle" w="sm" len="sm"/>
            </a:ln>
          </p:spPr>
          <p:style>
            <a:lnRef idx="3">
              <a:schemeClr val="accent2"/>
            </a:lnRef>
            <a:fillRef idx="0">
              <a:schemeClr val="accent2"/>
            </a:fillRef>
            <a:effectRef idx="2">
              <a:schemeClr val="accent2"/>
            </a:effectRef>
            <a:fontRef idx="minor">
              <a:schemeClr val="tx1"/>
            </a:fontRef>
          </p:style>
        </p:cxnSp>
        <p:cxnSp>
          <p:nvCxnSpPr>
            <p:cNvPr id="41" name="Straight Arrow Connector 40">
              <a:extLst>
                <a:ext uri="{FF2B5EF4-FFF2-40B4-BE49-F238E27FC236}">
                  <a16:creationId xmlns:a16="http://schemas.microsoft.com/office/drawing/2014/main" id="{896AC256-4103-1498-D633-DEEF4EE6204B}"/>
                </a:ext>
              </a:extLst>
            </p:cNvPr>
            <p:cNvCxnSpPr>
              <a:cxnSpLocks/>
            </p:cNvCxnSpPr>
            <p:nvPr/>
          </p:nvCxnSpPr>
          <p:spPr>
            <a:xfrm flipH="1">
              <a:off x="2649863" y="3380238"/>
              <a:ext cx="6201537" cy="0"/>
            </a:xfrm>
            <a:prstGeom prst="straightConnector1">
              <a:avLst/>
            </a:prstGeom>
            <a:ln w="38100">
              <a:solidFill>
                <a:schemeClr val="tx1"/>
              </a:solidFill>
              <a:headEnd type="triangle" w="sm" len="sm"/>
              <a:tailEnd type="triangle" w="sm" len="sm"/>
            </a:ln>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D73EEB0C-051C-1E69-521F-2F5499FF84A4}"/>
                </a:ext>
              </a:extLst>
            </p:cNvPr>
            <p:cNvCxnSpPr>
              <a:cxnSpLocks/>
            </p:cNvCxnSpPr>
            <p:nvPr/>
          </p:nvCxnSpPr>
          <p:spPr>
            <a:xfrm>
              <a:off x="8705497" y="3388773"/>
              <a:ext cx="0" cy="1367175"/>
            </a:xfrm>
            <a:prstGeom prst="straightConnector1">
              <a:avLst/>
            </a:prstGeom>
            <a:ln w="38100">
              <a:solidFill>
                <a:schemeClr val="tx1"/>
              </a:solidFill>
              <a:headEnd type="triangle" w="sm" len="sm"/>
              <a:tailEnd type="triangle" w="sm" len="sm"/>
            </a:ln>
          </p:spPr>
          <p:style>
            <a:lnRef idx="3">
              <a:schemeClr val="accent1"/>
            </a:lnRef>
            <a:fillRef idx="0">
              <a:schemeClr val="accent1"/>
            </a:fillRef>
            <a:effectRef idx="2">
              <a:schemeClr val="accent1"/>
            </a:effectRef>
            <a:fontRef idx="minor">
              <a:schemeClr val="tx1"/>
            </a:fontRef>
          </p:style>
        </p:cxnSp>
        <p:cxnSp>
          <p:nvCxnSpPr>
            <p:cNvPr id="43" name="Straight Arrow Connector 42">
              <a:extLst>
                <a:ext uri="{FF2B5EF4-FFF2-40B4-BE49-F238E27FC236}">
                  <a16:creationId xmlns:a16="http://schemas.microsoft.com/office/drawing/2014/main" id="{264E430C-1F7D-4781-9A83-8E1152168EE6}"/>
                </a:ext>
              </a:extLst>
            </p:cNvPr>
            <p:cNvCxnSpPr>
              <a:cxnSpLocks/>
            </p:cNvCxnSpPr>
            <p:nvPr/>
          </p:nvCxnSpPr>
          <p:spPr>
            <a:xfrm>
              <a:off x="5720871" y="3388773"/>
              <a:ext cx="0" cy="1367175"/>
            </a:xfrm>
            <a:prstGeom prst="straightConnector1">
              <a:avLst/>
            </a:prstGeom>
            <a:ln w="38100">
              <a:solidFill>
                <a:schemeClr val="tx1"/>
              </a:solidFill>
              <a:headEnd type="triangle" w="sm" len="sm"/>
              <a:tailEnd type="triangle" w="sm" len="sm"/>
            </a:ln>
          </p:spPr>
          <p:style>
            <a:lnRef idx="3">
              <a:schemeClr val="accent1"/>
            </a:lnRef>
            <a:fillRef idx="0">
              <a:schemeClr val="accent1"/>
            </a:fillRef>
            <a:effectRef idx="2">
              <a:schemeClr val="accent1"/>
            </a:effectRef>
            <a:fontRef idx="minor">
              <a:schemeClr val="tx1"/>
            </a:fontRef>
          </p:style>
        </p:cxnSp>
        <p:cxnSp>
          <p:nvCxnSpPr>
            <p:cNvPr id="47" name="Straight Arrow Connector 46">
              <a:extLst>
                <a:ext uri="{FF2B5EF4-FFF2-40B4-BE49-F238E27FC236}">
                  <a16:creationId xmlns:a16="http://schemas.microsoft.com/office/drawing/2014/main" id="{7D6BC52D-2CD1-1E32-74E1-51B3A9452CBF}"/>
                </a:ext>
              </a:extLst>
            </p:cNvPr>
            <p:cNvCxnSpPr>
              <a:cxnSpLocks/>
              <a:stCxn id="12" idx="1"/>
            </p:cNvCxnSpPr>
            <p:nvPr/>
          </p:nvCxnSpPr>
          <p:spPr>
            <a:xfrm flipH="1" flipV="1">
              <a:off x="2642777" y="1559489"/>
              <a:ext cx="666705" cy="4"/>
            </a:xfrm>
            <a:prstGeom prst="straightConnector1">
              <a:avLst/>
            </a:prstGeom>
            <a:ln w="38100">
              <a:solidFill>
                <a:schemeClr val="tx1"/>
              </a:solidFill>
              <a:headEnd type="triangle" w="sm" len="sm"/>
              <a:tailEnd type="triangle" w="sm" len="sm"/>
            </a:ln>
          </p:spPr>
          <p:style>
            <a:lnRef idx="2">
              <a:schemeClr val="accent1"/>
            </a:lnRef>
            <a:fillRef idx="0">
              <a:schemeClr val="accent1"/>
            </a:fillRef>
            <a:effectRef idx="1">
              <a:schemeClr val="accent1"/>
            </a:effectRef>
            <a:fontRef idx="minor">
              <a:schemeClr val="tx1"/>
            </a:fontRef>
          </p:style>
        </p:cxnSp>
      </p:grpSp>
      <p:cxnSp>
        <p:nvCxnSpPr>
          <p:cNvPr id="48" name="Straight Arrow Connector 47">
            <a:extLst>
              <a:ext uri="{FF2B5EF4-FFF2-40B4-BE49-F238E27FC236}">
                <a16:creationId xmlns:a16="http://schemas.microsoft.com/office/drawing/2014/main" id="{60AB8153-4238-52A9-459D-24005C4535F6}"/>
              </a:ext>
            </a:extLst>
          </p:cNvPr>
          <p:cNvCxnSpPr>
            <a:cxnSpLocks/>
            <a:stCxn id="10" idx="1"/>
          </p:cNvCxnSpPr>
          <p:nvPr/>
        </p:nvCxnSpPr>
        <p:spPr>
          <a:xfrm flipH="1">
            <a:off x="4888518" y="2282563"/>
            <a:ext cx="273058" cy="288359"/>
          </a:xfrm>
          <a:prstGeom prst="straightConnector1">
            <a:avLst/>
          </a:prstGeom>
          <a:ln w="38100">
            <a:solidFill>
              <a:schemeClr val="accent2"/>
            </a:solidFill>
            <a:prstDash val="sysDash"/>
            <a:headEnd w="sm" len="sm"/>
            <a:tailEnd type="triangle" w="sm" len="sm"/>
          </a:ln>
        </p:spPr>
        <p:style>
          <a:lnRef idx="2">
            <a:schemeClr val="dk1"/>
          </a:lnRef>
          <a:fillRef idx="0">
            <a:schemeClr val="dk1"/>
          </a:fillRef>
          <a:effectRef idx="1">
            <a:schemeClr val="dk1"/>
          </a:effectRef>
          <a:fontRef idx="minor">
            <a:schemeClr val="tx1"/>
          </a:fontRef>
        </p:style>
      </p:cxnSp>
      <p:sp>
        <p:nvSpPr>
          <p:cNvPr id="52" name="TextBox 51">
            <a:extLst>
              <a:ext uri="{FF2B5EF4-FFF2-40B4-BE49-F238E27FC236}">
                <a16:creationId xmlns:a16="http://schemas.microsoft.com/office/drawing/2014/main" id="{DD04D3A9-1ADE-57E0-0B5F-2EFF44B92F35}"/>
              </a:ext>
            </a:extLst>
          </p:cNvPr>
          <p:cNvSpPr txBox="1"/>
          <p:nvPr/>
        </p:nvSpPr>
        <p:spPr>
          <a:xfrm>
            <a:off x="2852265" y="3887586"/>
            <a:ext cx="1226618" cy="461666"/>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Legends</a:t>
            </a:r>
          </a:p>
        </p:txBody>
      </p:sp>
      <p:grpSp>
        <p:nvGrpSpPr>
          <p:cNvPr id="64" name="Group 63">
            <a:extLst>
              <a:ext uri="{FF2B5EF4-FFF2-40B4-BE49-F238E27FC236}">
                <a16:creationId xmlns:a16="http://schemas.microsoft.com/office/drawing/2014/main" id="{6D82F893-44C1-54C9-61C5-91659150518B}"/>
              </a:ext>
            </a:extLst>
          </p:cNvPr>
          <p:cNvGrpSpPr/>
          <p:nvPr/>
        </p:nvGrpSpPr>
        <p:grpSpPr>
          <a:xfrm>
            <a:off x="5525749" y="3141806"/>
            <a:ext cx="5002952" cy="2768417"/>
            <a:chOff x="5525749" y="3141806"/>
            <a:chExt cx="5002952" cy="2768417"/>
          </a:xfrm>
        </p:grpSpPr>
        <p:sp>
          <p:nvSpPr>
            <p:cNvPr id="14" name="Rectangle 13">
              <a:extLst>
                <a:ext uri="{FF2B5EF4-FFF2-40B4-BE49-F238E27FC236}">
                  <a16:creationId xmlns:a16="http://schemas.microsoft.com/office/drawing/2014/main" id="{FF334FBD-62B9-E3A0-42FC-AC6563CBB807}"/>
                </a:ext>
              </a:extLst>
            </p:cNvPr>
            <p:cNvSpPr/>
            <p:nvPr/>
          </p:nvSpPr>
          <p:spPr>
            <a:xfrm>
              <a:off x="5525749" y="4755948"/>
              <a:ext cx="2027954" cy="46191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Times New Roman" panose="02020603050405020304" pitchFamily="18" charset="0"/>
                  <a:cs typeface="Times New Roman" panose="02020603050405020304" pitchFamily="18" charset="0"/>
                </a:rPr>
                <a:t>PIM Ctrl</a:t>
              </a:r>
            </a:p>
          </p:txBody>
        </p:sp>
        <p:sp>
          <p:nvSpPr>
            <p:cNvPr id="15" name="Rectangle 14">
              <a:extLst>
                <a:ext uri="{FF2B5EF4-FFF2-40B4-BE49-F238E27FC236}">
                  <a16:creationId xmlns:a16="http://schemas.microsoft.com/office/drawing/2014/main" id="{27976E23-8336-46EA-A434-23533DA75CB4}"/>
                </a:ext>
              </a:extLst>
            </p:cNvPr>
            <p:cNvSpPr/>
            <p:nvPr/>
          </p:nvSpPr>
          <p:spPr>
            <a:xfrm>
              <a:off x="8535730" y="4755948"/>
              <a:ext cx="1992971" cy="46191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Times New Roman" panose="02020603050405020304" pitchFamily="18" charset="0"/>
                  <a:cs typeface="Times New Roman" panose="02020603050405020304" pitchFamily="18" charset="0"/>
                </a:rPr>
                <a:t>PIM Ctrl</a:t>
              </a:r>
            </a:p>
          </p:txBody>
        </p:sp>
        <p:cxnSp>
          <p:nvCxnSpPr>
            <p:cNvPr id="18" name="Straight Connector 17">
              <a:extLst>
                <a:ext uri="{FF2B5EF4-FFF2-40B4-BE49-F238E27FC236}">
                  <a16:creationId xmlns:a16="http://schemas.microsoft.com/office/drawing/2014/main" id="{E5B99483-C44A-955C-9CC3-4D5D8E0265E5}"/>
                </a:ext>
              </a:extLst>
            </p:cNvPr>
            <p:cNvCxnSpPr>
              <a:cxnSpLocks/>
            </p:cNvCxnSpPr>
            <p:nvPr/>
          </p:nvCxnSpPr>
          <p:spPr>
            <a:xfrm flipV="1">
              <a:off x="5960230" y="3850183"/>
              <a:ext cx="3848290" cy="7839"/>
            </a:xfrm>
            <a:prstGeom prst="line">
              <a:avLst/>
            </a:prstGeom>
            <a:ln w="38100">
              <a:prstDash val="sysDash"/>
              <a:tailEnd w="med" len="med"/>
            </a:ln>
          </p:spPr>
          <p:style>
            <a:lnRef idx="3">
              <a:schemeClr val="accent2"/>
            </a:lnRef>
            <a:fillRef idx="0">
              <a:schemeClr val="accent2"/>
            </a:fillRef>
            <a:effectRef idx="2">
              <a:schemeClr val="accent2"/>
            </a:effectRef>
            <a:fontRef idx="minor">
              <a:schemeClr val="tx1"/>
            </a:fontRef>
          </p:style>
        </p:cxnSp>
        <p:cxnSp>
          <p:nvCxnSpPr>
            <p:cNvPr id="20" name="Straight Arrow Connector 19">
              <a:extLst>
                <a:ext uri="{FF2B5EF4-FFF2-40B4-BE49-F238E27FC236}">
                  <a16:creationId xmlns:a16="http://schemas.microsoft.com/office/drawing/2014/main" id="{4ECA8972-036B-A58D-D1F0-7090919E0090}"/>
                </a:ext>
              </a:extLst>
            </p:cNvPr>
            <p:cNvCxnSpPr>
              <a:cxnSpLocks/>
              <a:stCxn id="8" idx="2"/>
            </p:cNvCxnSpPr>
            <p:nvPr/>
          </p:nvCxnSpPr>
          <p:spPr>
            <a:xfrm>
              <a:off x="6814733" y="3141806"/>
              <a:ext cx="0" cy="695614"/>
            </a:xfrm>
            <a:prstGeom prst="straightConnector1">
              <a:avLst/>
            </a:prstGeom>
            <a:ln w="38100">
              <a:prstDash val="sysDash"/>
              <a:headEnd w="sm" len="sm"/>
              <a:tailEnd type="triangle" w="sm" len="sm"/>
            </a:ln>
          </p:spPr>
          <p:style>
            <a:lnRef idx="3">
              <a:schemeClr val="accent2"/>
            </a:lnRef>
            <a:fillRef idx="0">
              <a:schemeClr val="accent2"/>
            </a:fillRef>
            <a:effectRef idx="2">
              <a:schemeClr val="accent2"/>
            </a:effectRef>
            <a:fontRef idx="minor">
              <a:schemeClr val="tx1"/>
            </a:fontRef>
          </p:style>
        </p:cxnSp>
        <p:cxnSp>
          <p:nvCxnSpPr>
            <p:cNvPr id="21" name="Straight Arrow Connector 20">
              <a:extLst>
                <a:ext uri="{FF2B5EF4-FFF2-40B4-BE49-F238E27FC236}">
                  <a16:creationId xmlns:a16="http://schemas.microsoft.com/office/drawing/2014/main" id="{BCD553FA-BA77-8356-6660-3665CB8671AB}"/>
                </a:ext>
              </a:extLst>
            </p:cNvPr>
            <p:cNvCxnSpPr>
              <a:cxnSpLocks/>
            </p:cNvCxnSpPr>
            <p:nvPr/>
          </p:nvCxnSpPr>
          <p:spPr>
            <a:xfrm>
              <a:off x="5968188" y="3849923"/>
              <a:ext cx="0" cy="906025"/>
            </a:xfrm>
            <a:prstGeom prst="straightConnector1">
              <a:avLst/>
            </a:prstGeom>
            <a:ln w="38100">
              <a:prstDash val="sysDash"/>
              <a:headEnd w="sm" len="sm"/>
              <a:tailEnd type="triangle" w="sm" len="sm"/>
            </a:ln>
          </p:spPr>
          <p:style>
            <a:lnRef idx="3">
              <a:schemeClr val="accent2"/>
            </a:lnRef>
            <a:fillRef idx="0">
              <a:schemeClr val="accent2"/>
            </a:fillRef>
            <a:effectRef idx="2">
              <a:schemeClr val="accent2"/>
            </a:effectRef>
            <a:fontRef idx="minor">
              <a:schemeClr val="tx1"/>
            </a:fontRef>
          </p:style>
        </p:cxnSp>
        <p:cxnSp>
          <p:nvCxnSpPr>
            <p:cNvPr id="22" name="Straight Arrow Connector 21">
              <a:extLst>
                <a:ext uri="{FF2B5EF4-FFF2-40B4-BE49-F238E27FC236}">
                  <a16:creationId xmlns:a16="http://schemas.microsoft.com/office/drawing/2014/main" id="{19E61D8A-6840-937F-7906-AD9165E6E749}"/>
                </a:ext>
              </a:extLst>
            </p:cNvPr>
            <p:cNvCxnSpPr>
              <a:cxnSpLocks/>
            </p:cNvCxnSpPr>
            <p:nvPr/>
          </p:nvCxnSpPr>
          <p:spPr>
            <a:xfrm>
              <a:off x="8950573" y="3849919"/>
              <a:ext cx="0" cy="906029"/>
            </a:xfrm>
            <a:prstGeom prst="straightConnector1">
              <a:avLst/>
            </a:prstGeom>
            <a:ln w="38100">
              <a:prstDash val="sysDash"/>
              <a:headEnd w="sm" len="sm"/>
              <a:tailEnd type="triangle" w="sm" len="sm"/>
            </a:ln>
          </p:spPr>
          <p:style>
            <a:lnRef idx="3">
              <a:schemeClr val="accent2"/>
            </a:lnRef>
            <a:fillRef idx="0">
              <a:schemeClr val="accent2"/>
            </a:fillRef>
            <a:effectRef idx="2">
              <a:schemeClr val="accent2"/>
            </a:effectRef>
            <a:fontRef idx="minor">
              <a:schemeClr val="tx1"/>
            </a:fontRef>
          </p:style>
        </p:cxnSp>
        <p:sp>
          <p:nvSpPr>
            <p:cNvPr id="40" name="TextBox 39">
              <a:extLst>
                <a:ext uri="{FF2B5EF4-FFF2-40B4-BE49-F238E27FC236}">
                  <a16:creationId xmlns:a16="http://schemas.microsoft.com/office/drawing/2014/main" id="{C4DC8028-CA78-7DB4-723F-DDD97438549B}"/>
                </a:ext>
              </a:extLst>
            </p:cNvPr>
            <p:cNvSpPr txBox="1"/>
            <p:nvPr/>
          </p:nvSpPr>
          <p:spPr>
            <a:xfrm>
              <a:off x="7601963" y="4337737"/>
              <a:ext cx="646332" cy="461666"/>
            </a:xfrm>
            <a:prstGeom prst="rect">
              <a:avLst/>
            </a:prstGeom>
            <a:noFill/>
          </p:spPr>
          <p:txBody>
            <a:bodyPr wrap="none" rtlCol="0">
              <a:spAutoFit/>
            </a:bodyPr>
            <a:lstStyle/>
            <a:p>
              <a:r>
                <a:rPr lang="en-US" sz="2400" b="1" dirty="0">
                  <a:latin typeface="Times New Roman" panose="02020603050405020304" pitchFamily="18" charset="0"/>
                  <a:cs typeface="Times New Roman" panose="02020603050405020304" pitchFamily="18" charset="0"/>
                </a:rPr>
                <a:t>x16</a:t>
              </a:r>
            </a:p>
          </p:txBody>
        </p:sp>
        <p:sp>
          <p:nvSpPr>
            <p:cNvPr id="49" name="TextBox 48">
              <a:extLst>
                <a:ext uri="{FF2B5EF4-FFF2-40B4-BE49-F238E27FC236}">
                  <a16:creationId xmlns:a16="http://schemas.microsoft.com/office/drawing/2014/main" id="{1B8348EC-6650-5017-5FC8-2EB41F7AFF9E}"/>
                </a:ext>
              </a:extLst>
            </p:cNvPr>
            <p:cNvSpPr txBox="1"/>
            <p:nvPr/>
          </p:nvSpPr>
          <p:spPr>
            <a:xfrm>
              <a:off x="7675044" y="4691805"/>
              <a:ext cx="492442" cy="461666"/>
            </a:xfrm>
            <a:prstGeom prst="rect">
              <a:avLst/>
            </a:prstGeom>
            <a:noFill/>
          </p:spPr>
          <p:txBody>
            <a:bodyPr wrap="none" rtlCol="0">
              <a:spAutoFit/>
            </a:bodyPr>
            <a:lstStyle/>
            <a:p>
              <a:r>
                <a:rPr lang="en-US" sz="2400" b="1" dirty="0">
                  <a:latin typeface="Times New Roman" panose="02020603050405020304" pitchFamily="18" charset="0"/>
                  <a:cs typeface="Times New Roman" panose="02020603050405020304" pitchFamily="18" charset="0"/>
                </a:rPr>
                <a:t>…</a:t>
              </a:r>
            </a:p>
          </p:txBody>
        </p:sp>
        <p:sp>
          <p:nvSpPr>
            <p:cNvPr id="50" name="Rectangle 49">
              <a:extLst>
                <a:ext uri="{FF2B5EF4-FFF2-40B4-BE49-F238E27FC236}">
                  <a16:creationId xmlns:a16="http://schemas.microsoft.com/office/drawing/2014/main" id="{1422288D-E9ED-875F-2918-FB921CAA1190}"/>
                </a:ext>
              </a:extLst>
            </p:cNvPr>
            <p:cNvSpPr/>
            <p:nvPr/>
          </p:nvSpPr>
          <p:spPr>
            <a:xfrm>
              <a:off x="5525749" y="5448307"/>
              <a:ext cx="2027954" cy="46191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Times New Roman" panose="02020603050405020304" pitchFamily="18" charset="0"/>
                  <a:cs typeface="Times New Roman" panose="02020603050405020304" pitchFamily="18" charset="0"/>
                </a:rPr>
                <a:t>GDDR6-PIM</a:t>
              </a:r>
            </a:p>
          </p:txBody>
        </p:sp>
        <p:sp>
          <p:nvSpPr>
            <p:cNvPr id="51" name="Rectangle 50">
              <a:extLst>
                <a:ext uri="{FF2B5EF4-FFF2-40B4-BE49-F238E27FC236}">
                  <a16:creationId xmlns:a16="http://schemas.microsoft.com/office/drawing/2014/main" id="{1378F87C-8F14-EAEF-D5F5-47631BF7FFB3}"/>
                </a:ext>
              </a:extLst>
            </p:cNvPr>
            <p:cNvSpPr/>
            <p:nvPr/>
          </p:nvSpPr>
          <p:spPr>
            <a:xfrm>
              <a:off x="8535730" y="5448307"/>
              <a:ext cx="1992971" cy="46191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Times New Roman" panose="02020603050405020304" pitchFamily="18" charset="0"/>
                  <a:cs typeface="Times New Roman" panose="02020603050405020304" pitchFamily="18" charset="0"/>
                </a:rPr>
                <a:t>GDDR6-PIM</a:t>
              </a:r>
            </a:p>
          </p:txBody>
        </p:sp>
        <p:cxnSp>
          <p:nvCxnSpPr>
            <p:cNvPr id="53" name="Straight Arrow Connector 52">
              <a:extLst>
                <a:ext uri="{FF2B5EF4-FFF2-40B4-BE49-F238E27FC236}">
                  <a16:creationId xmlns:a16="http://schemas.microsoft.com/office/drawing/2014/main" id="{C78AF251-ED98-5132-A2E9-5B251EE34091}"/>
                </a:ext>
              </a:extLst>
            </p:cNvPr>
            <p:cNvCxnSpPr>
              <a:cxnSpLocks/>
              <a:stCxn id="14" idx="2"/>
              <a:endCxn id="50" idx="0"/>
            </p:cNvCxnSpPr>
            <p:nvPr/>
          </p:nvCxnSpPr>
          <p:spPr>
            <a:xfrm>
              <a:off x="6539726" y="5217864"/>
              <a:ext cx="0" cy="230443"/>
            </a:xfrm>
            <a:prstGeom prst="straightConnector1">
              <a:avLst/>
            </a:prstGeom>
            <a:ln w="38100">
              <a:prstDash val="sysDash"/>
              <a:headEnd w="sm" len="sm"/>
              <a:tailEnd type="triangle" w="sm" len="sm"/>
            </a:ln>
          </p:spPr>
          <p:style>
            <a:lnRef idx="3">
              <a:schemeClr val="accent2"/>
            </a:lnRef>
            <a:fillRef idx="0">
              <a:schemeClr val="accent2"/>
            </a:fillRef>
            <a:effectRef idx="2">
              <a:schemeClr val="accent2"/>
            </a:effectRef>
            <a:fontRef idx="minor">
              <a:schemeClr val="tx1"/>
            </a:fontRef>
          </p:style>
        </p:cxnSp>
        <p:cxnSp>
          <p:nvCxnSpPr>
            <p:cNvPr id="54" name="Straight Arrow Connector 53">
              <a:extLst>
                <a:ext uri="{FF2B5EF4-FFF2-40B4-BE49-F238E27FC236}">
                  <a16:creationId xmlns:a16="http://schemas.microsoft.com/office/drawing/2014/main" id="{B87743AD-DE09-783D-356A-12F524448C85}"/>
                </a:ext>
              </a:extLst>
            </p:cNvPr>
            <p:cNvCxnSpPr>
              <a:cxnSpLocks/>
              <a:stCxn id="15" idx="2"/>
              <a:endCxn id="51" idx="0"/>
            </p:cNvCxnSpPr>
            <p:nvPr/>
          </p:nvCxnSpPr>
          <p:spPr>
            <a:xfrm>
              <a:off x="9532216" y="5217864"/>
              <a:ext cx="0" cy="230443"/>
            </a:xfrm>
            <a:prstGeom prst="straightConnector1">
              <a:avLst/>
            </a:prstGeom>
            <a:ln w="38100">
              <a:prstDash val="sysDash"/>
              <a:headEnd w="sm" len="sm"/>
              <a:tailEnd type="triangle" w="sm" len="sm"/>
            </a:ln>
          </p:spPr>
          <p:style>
            <a:lnRef idx="3">
              <a:schemeClr val="accent2"/>
            </a:lnRef>
            <a:fillRef idx="0">
              <a:schemeClr val="accent2"/>
            </a:fillRef>
            <a:effectRef idx="2">
              <a:schemeClr val="accent2"/>
            </a:effectRef>
            <a:fontRef idx="minor">
              <a:schemeClr val="tx1"/>
            </a:fontRef>
          </p:style>
        </p:cxnSp>
      </p:grpSp>
    </p:spTree>
    <p:custDataLst>
      <p:tags r:id="rId1"/>
    </p:custDataLst>
    <p:extLst>
      <p:ext uri="{BB962C8B-B14F-4D97-AF65-F5344CB8AC3E}">
        <p14:creationId xmlns:p14="http://schemas.microsoft.com/office/powerpoint/2010/main" val="101666786"/>
      </p:ext>
    </p:extLst>
  </p:cSld>
  <p:clrMapOvr>
    <a:masterClrMapping/>
  </p:clrMapOvr>
  <mc:AlternateContent xmlns:mc="http://schemas.openxmlformats.org/markup-compatibility/2006" xmlns:p14="http://schemas.microsoft.com/office/powerpoint/2010/main">
    <mc:Choice Requires="p14">
      <p:transition spd="slow" p14:dur="2000" advTm="32071"/>
    </mc:Choice>
    <mc:Fallback xmlns="">
      <p:transition spd="slow" advTm="320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wipe(up)">
                                      <p:cBhvr>
                                        <p:cTn id="7" dur="1000"/>
                                        <p:tgtEl>
                                          <p:spTgt spid="6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wipe(left)">
                                      <p:cBhvr>
                                        <p:cTn id="12" dur="500"/>
                                        <p:tgtEl>
                                          <p:spTgt spid="6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2"/>
                                        </p:tgtEl>
                                        <p:attrNameLst>
                                          <p:attrName>style.visibility</p:attrName>
                                        </p:attrNameLst>
                                      </p:cBhvr>
                                      <p:to>
                                        <p:strVal val="visible"/>
                                      </p:to>
                                    </p:set>
                                    <p:animEffect transition="in" filter="wipe(left)">
                                      <p:cBhvr>
                                        <p:cTn id="17" dur="1000"/>
                                        <p:tgtEl>
                                          <p:spTgt spid="6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5"/>
                                        </p:tgtEl>
                                        <p:attrNameLst>
                                          <p:attrName>style.visibility</p:attrName>
                                        </p:attrNameLst>
                                      </p:cBhvr>
                                      <p:to>
                                        <p:strVal val="visible"/>
                                      </p:to>
                                    </p:set>
                                    <p:animEffect transition="in" filter="wipe(left)">
                                      <p:cBhvr>
                                        <p:cTn id="22" dur="1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A895B-F04A-4504-430A-110EB9916110}"/>
            </a:ext>
          </a:extLst>
        </p:cNvPr>
        <p:cNvGrpSpPr/>
        <p:nvPr/>
      </p:nvGrpSpPr>
      <p:grpSpPr>
        <a:xfrm>
          <a:off x="0" y="0"/>
          <a:ext cx="0" cy="0"/>
          <a:chOff x="0" y="0"/>
          <a:chExt cx="0" cy="0"/>
        </a:xfrm>
      </p:grpSpPr>
      <p:grpSp>
        <p:nvGrpSpPr>
          <p:cNvPr id="37" name="Group 36">
            <a:extLst>
              <a:ext uri="{FF2B5EF4-FFF2-40B4-BE49-F238E27FC236}">
                <a16:creationId xmlns:a16="http://schemas.microsoft.com/office/drawing/2014/main" id="{9F66D4DF-EB56-29FF-2FAB-702898CE2997}"/>
              </a:ext>
            </a:extLst>
          </p:cNvPr>
          <p:cNvGrpSpPr/>
          <p:nvPr/>
        </p:nvGrpSpPr>
        <p:grpSpPr>
          <a:xfrm>
            <a:off x="900087" y="2968333"/>
            <a:ext cx="4605035" cy="2527386"/>
            <a:chOff x="900087" y="3511673"/>
            <a:chExt cx="4605035" cy="2527386"/>
          </a:xfrm>
        </p:grpSpPr>
        <p:sp>
          <p:nvSpPr>
            <p:cNvPr id="34" name="Rounded Rectangle 33">
              <a:extLst>
                <a:ext uri="{FF2B5EF4-FFF2-40B4-BE49-F238E27FC236}">
                  <a16:creationId xmlns:a16="http://schemas.microsoft.com/office/drawing/2014/main" id="{40DD6FEB-B32A-CBCC-FF2B-66FEC26CA4C5}"/>
                </a:ext>
              </a:extLst>
            </p:cNvPr>
            <p:cNvSpPr/>
            <p:nvPr/>
          </p:nvSpPr>
          <p:spPr>
            <a:xfrm>
              <a:off x="2141828" y="3511673"/>
              <a:ext cx="2121556" cy="534743"/>
            </a:xfrm>
            <a:prstGeom prst="round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AF96335A-B0DB-58C1-8B7D-C50C61FECDB8}"/>
                </a:ext>
              </a:extLst>
            </p:cNvPr>
            <p:cNvSpPr/>
            <p:nvPr/>
          </p:nvSpPr>
          <p:spPr>
            <a:xfrm>
              <a:off x="900087" y="4228418"/>
              <a:ext cx="4605035" cy="456898"/>
            </a:xfrm>
            <a:prstGeom prst="rect">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Times New Roman" panose="02020603050405020304" pitchFamily="18" charset="0"/>
                  <a:cs typeface="Times New Roman" panose="02020603050405020304" pitchFamily="18" charset="0"/>
                </a:rPr>
                <a:t>CXL Switch</a:t>
              </a:r>
            </a:p>
          </p:txBody>
        </p:sp>
        <p:sp>
          <p:nvSpPr>
            <p:cNvPr id="41" name="Rectangle 40">
              <a:extLst>
                <a:ext uri="{FF2B5EF4-FFF2-40B4-BE49-F238E27FC236}">
                  <a16:creationId xmlns:a16="http://schemas.microsoft.com/office/drawing/2014/main" id="{3F320358-7D98-F67F-D485-1C7594597092}"/>
                </a:ext>
              </a:extLst>
            </p:cNvPr>
            <p:cNvSpPr/>
            <p:nvPr/>
          </p:nvSpPr>
          <p:spPr>
            <a:xfrm>
              <a:off x="900087" y="5327031"/>
              <a:ext cx="1241741" cy="712028"/>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Times New Roman" panose="02020603050405020304" pitchFamily="18" charset="0"/>
                  <a:cs typeface="Times New Roman" panose="02020603050405020304" pitchFamily="18" charset="0"/>
                </a:rPr>
                <a:t>CXL Device 0</a:t>
              </a:r>
            </a:p>
          </p:txBody>
        </p:sp>
        <p:sp>
          <p:nvSpPr>
            <p:cNvPr id="42" name="Rectangle 41">
              <a:extLst>
                <a:ext uri="{FF2B5EF4-FFF2-40B4-BE49-F238E27FC236}">
                  <a16:creationId xmlns:a16="http://schemas.microsoft.com/office/drawing/2014/main" id="{02114B07-956B-BAE8-B6F7-DC21ECB10051}"/>
                </a:ext>
              </a:extLst>
            </p:cNvPr>
            <p:cNvSpPr/>
            <p:nvPr/>
          </p:nvSpPr>
          <p:spPr>
            <a:xfrm>
              <a:off x="4263383" y="5327030"/>
              <a:ext cx="1241739" cy="712028"/>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Times New Roman" panose="02020603050405020304" pitchFamily="18" charset="0"/>
                  <a:cs typeface="Times New Roman" panose="02020603050405020304" pitchFamily="18" charset="0"/>
                </a:rPr>
                <a:t>CXL Device 2 </a:t>
              </a:r>
            </a:p>
          </p:txBody>
        </p:sp>
        <p:sp>
          <p:nvSpPr>
            <p:cNvPr id="43" name="TextBox 42">
              <a:extLst>
                <a:ext uri="{FF2B5EF4-FFF2-40B4-BE49-F238E27FC236}">
                  <a16:creationId xmlns:a16="http://schemas.microsoft.com/office/drawing/2014/main" id="{C0839ED2-9972-DB8C-E85F-4814FCB101BB}"/>
                </a:ext>
              </a:extLst>
            </p:cNvPr>
            <p:cNvSpPr txBox="1"/>
            <p:nvPr/>
          </p:nvSpPr>
          <p:spPr>
            <a:xfrm>
              <a:off x="2469449" y="3511673"/>
              <a:ext cx="1543436" cy="523220"/>
            </a:xfrm>
            <a:prstGeom prst="rect">
              <a:avLst/>
            </a:prstGeom>
            <a:noFill/>
          </p:spPr>
          <p:txBody>
            <a:bodyPr wrap="none" rtlCol="0">
              <a:spAutoFit/>
            </a:bodyPr>
            <a:lstStyle/>
            <a:p>
              <a:r>
                <a:rPr lang="en-US" sz="2800" dirty="0">
                  <a:latin typeface="Calibri" panose="020F0502020204030204" pitchFamily="34" charset="0"/>
                  <a:cs typeface="Calibri" panose="020F0502020204030204" pitchFamily="34" charset="0"/>
                </a:rPr>
                <a:t>Multicast</a:t>
              </a:r>
            </a:p>
          </p:txBody>
        </p:sp>
        <p:sp>
          <p:nvSpPr>
            <p:cNvPr id="50" name="Rectangle 49">
              <a:extLst>
                <a:ext uri="{FF2B5EF4-FFF2-40B4-BE49-F238E27FC236}">
                  <a16:creationId xmlns:a16="http://schemas.microsoft.com/office/drawing/2014/main" id="{ECD39660-7CE3-0B3C-02B2-3D8E7FD57B0D}"/>
                </a:ext>
              </a:extLst>
            </p:cNvPr>
            <p:cNvSpPr/>
            <p:nvPr/>
          </p:nvSpPr>
          <p:spPr>
            <a:xfrm>
              <a:off x="2581727" y="5327030"/>
              <a:ext cx="1241739" cy="712028"/>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Times New Roman" panose="02020603050405020304" pitchFamily="18" charset="0"/>
                  <a:cs typeface="Times New Roman" panose="02020603050405020304" pitchFamily="18" charset="0"/>
                </a:rPr>
                <a:t>CXL Device 1 </a:t>
              </a:r>
            </a:p>
          </p:txBody>
        </p:sp>
      </p:grpSp>
      <p:sp>
        <p:nvSpPr>
          <p:cNvPr id="2" name="Title 1">
            <a:extLst>
              <a:ext uri="{FF2B5EF4-FFF2-40B4-BE49-F238E27FC236}">
                <a16:creationId xmlns:a16="http://schemas.microsoft.com/office/drawing/2014/main" id="{B78B82CF-22BB-BCF5-4BA0-2C9536E9A6C8}"/>
              </a:ext>
            </a:extLst>
          </p:cNvPr>
          <p:cNvSpPr>
            <a:spLocks noGrp="1"/>
          </p:cNvSpPr>
          <p:nvPr>
            <p:ph type="ctrTitle"/>
          </p:nvPr>
        </p:nvSpPr>
        <p:spPr>
          <a:xfrm>
            <a:off x="503583" y="242278"/>
            <a:ext cx="6237941" cy="593232"/>
          </a:xfrm>
        </p:spPr>
        <p:txBody>
          <a:bodyPr/>
          <a:lstStyle/>
          <a:p>
            <a:r>
              <a:rPr lang="en-US" dirty="0"/>
              <a:t>Inter-Device CXL Communication</a:t>
            </a:r>
          </a:p>
        </p:txBody>
      </p:sp>
      <p:sp>
        <p:nvSpPr>
          <p:cNvPr id="4" name="Slide Number Placeholder 3">
            <a:extLst>
              <a:ext uri="{FF2B5EF4-FFF2-40B4-BE49-F238E27FC236}">
                <a16:creationId xmlns:a16="http://schemas.microsoft.com/office/drawing/2014/main" id="{0EDA32C3-CF97-B444-E600-7546B8BFF3DE}"/>
              </a:ext>
            </a:extLst>
          </p:cNvPr>
          <p:cNvSpPr>
            <a:spLocks noGrp="1"/>
          </p:cNvSpPr>
          <p:nvPr>
            <p:ph type="sldNum" sz="quarter" idx="12"/>
          </p:nvPr>
        </p:nvSpPr>
        <p:spPr/>
        <p:txBody>
          <a:bodyPr/>
          <a:lstStyle/>
          <a:p>
            <a:fld id="{3952D4CC-587A-3641-AB30-393082F8BA24}" type="slidenum">
              <a:rPr lang="en-US" smtClean="0"/>
              <a:pPr/>
              <a:t>18</a:t>
            </a:fld>
            <a:endParaRPr lang="en-US"/>
          </a:p>
        </p:txBody>
      </p:sp>
      <p:cxnSp>
        <p:nvCxnSpPr>
          <p:cNvPr id="21" name="Straight Arrow Connector 20">
            <a:extLst>
              <a:ext uri="{FF2B5EF4-FFF2-40B4-BE49-F238E27FC236}">
                <a16:creationId xmlns:a16="http://schemas.microsoft.com/office/drawing/2014/main" id="{024C5454-E7ED-31BE-EA72-46D75585FF39}"/>
              </a:ext>
            </a:extLst>
          </p:cNvPr>
          <p:cNvCxnSpPr>
            <a:cxnSpLocks/>
          </p:cNvCxnSpPr>
          <p:nvPr/>
        </p:nvCxnSpPr>
        <p:spPr>
          <a:xfrm>
            <a:off x="1428817" y="1769962"/>
            <a:ext cx="1240971" cy="0"/>
          </a:xfrm>
          <a:prstGeom prst="straightConnector1">
            <a:avLst/>
          </a:prstGeom>
          <a:ln w="38100">
            <a:solidFill>
              <a:schemeClr val="tx2">
                <a:lumMod val="75000"/>
                <a:lumOff val="25000"/>
              </a:schemeClr>
            </a:solidFill>
            <a:tailEnd type="triangle"/>
          </a:ln>
        </p:spPr>
        <p:style>
          <a:lnRef idx="3">
            <a:schemeClr val="accent1"/>
          </a:lnRef>
          <a:fillRef idx="0">
            <a:schemeClr val="accent1"/>
          </a:fillRef>
          <a:effectRef idx="2">
            <a:schemeClr val="accent1"/>
          </a:effectRef>
          <a:fontRef idx="minor">
            <a:schemeClr val="tx1"/>
          </a:fontRef>
        </p:style>
      </p:cxnSp>
      <p:sp>
        <p:nvSpPr>
          <p:cNvPr id="23" name="TextBox 22">
            <a:extLst>
              <a:ext uri="{FF2B5EF4-FFF2-40B4-BE49-F238E27FC236}">
                <a16:creationId xmlns:a16="http://schemas.microsoft.com/office/drawing/2014/main" id="{45355704-D06C-851F-C9E0-CF031A7A9797}"/>
              </a:ext>
            </a:extLst>
          </p:cNvPr>
          <p:cNvSpPr txBox="1"/>
          <p:nvPr/>
        </p:nvSpPr>
        <p:spPr>
          <a:xfrm>
            <a:off x="1469394" y="1152171"/>
            <a:ext cx="1118159" cy="461665"/>
          </a:xfrm>
          <a:prstGeom prst="rect">
            <a:avLst/>
          </a:prstGeom>
          <a:noFill/>
          <a:ln>
            <a:noFill/>
          </a:ln>
        </p:spPr>
        <p:txBody>
          <a:bodyPr wrap="square">
            <a:spAutoFit/>
          </a:bodyPr>
          <a:lstStyle/>
          <a:p>
            <a:pPr algn="ctr"/>
            <a:r>
              <a:rPr lang="en-US" sz="2400" b="1" dirty="0">
                <a:solidFill>
                  <a:schemeClr val="accent1">
                    <a:lumMod val="75000"/>
                  </a:schemeClr>
                </a:solidFill>
                <a:latin typeface="Calibri" panose="020F0502020204030204" pitchFamily="34" charset="0"/>
                <a:cs typeface="Calibri" panose="020F0502020204030204" pitchFamily="34" charset="0"/>
              </a:rPr>
              <a:t>SEND</a:t>
            </a:r>
          </a:p>
        </p:txBody>
      </p:sp>
      <p:cxnSp>
        <p:nvCxnSpPr>
          <p:cNvPr id="24" name="Straight Arrow Connector 23">
            <a:extLst>
              <a:ext uri="{FF2B5EF4-FFF2-40B4-BE49-F238E27FC236}">
                <a16:creationId xmlns:a16="http://schemas.microsoft.com/office/drawing/2014/main" id="{1C327778-930E-0C79-42DB-FFD2E7776F11}"/>
              </a:ext>
            </a:extLst>
          </p:cNvPr>
          <p:cNvCxnSpPr>
            <a:cxnSpLocks/>
          </p:cNvCxnSpPr>
          <p:nvPr/>
        </p:nvCxnSpPr>
        <p:spPr>
          <a:xfrm>
            <a:off x="3396573" y="1763939"/>
            <a:ext cx="1240971" cy="0"/>
          </a:xfrm>
          <a:prstGeom prst="straightConnector1">
            <a:avLst/>
          </a:prstGeom>
          <a:ln w="38100">
            <a:solidFill>
              <a:schemeClr val="accent2">
                <a:lumMod val="75000"/>
              </a:schemeClr>
            </a:solidFill>
            <a:tailEnd type="triangle"/>
          </a:ln>
        </p:spPr>
        <p:style>
          <a:lnRef idx="3">
            <a:schemeClr val="accent1"/>
          </a:lnRef>
          <a:fillRef idx="0">
            <a:schemeClr val="accent1"/>
          </a:fillRef>
          <a:effectRef idx="2">
            <a:schemeClr val="accent1"/>
          </a:effectRef>
          <a:fontRef idx="minor">
            <a:schemeClr val="tx1"/>
          </a:fontRef>
        </p:style>
      </p:cxnSp>
      <p:sp>
        <p:nvSpPr>
          <p:cNvPr id="25" name="TextBox 24">
            <a:extLst>
              <a:ext uri="{FF2B5EF4-FFF2-40B4-BE49-F238E27FC236}">
                <a16:creationId xmlns:a16="http://schemas.microsoft.com/office/drawing/2014/main" id="{9B91E7C4-496C-F42D-0C45-1BBA22E9A5E7}"/>
              </a:ext>
            </a:extLst>
          </p:cNvPr>
          <p:cNvSpPr txBox="1"/>
          <p:nvPr/>
        </p:nvSpPr>
        <p:spPr>
          <a:xfrm>
            <a:off x="3409440" y="1146148"/>
            <a:ext cx="1277785" cy="461665"/>
          </a:xfrm>
          <a:prstGeom prst="rect">
            <a:avLst/>
          </a:prstGeom>
          <a:noFill/>
        </p:spPr>
        <p:txBody>
          <a:bodyPr wrap="square">
            <a:spAutoFit/>
          </a:bodyPr>
          <a:lstStyle/>
          <a:p>
            <a:r>
              <a:rPr lang="en-US" sz="2400" b="1" dirty="0">
                <a:solidFill>
                  <a:schemeClr val="accent2">
                    <a:lumMod val="75000"/>
                  </a:schemeClr>
                </a:solidFill>
                <a:latin typeface="Calibri" panose="020F0502020204030204" pitchFamily="34" charset="0"/>
                <a:cs typeface="Calibri" panose="020F0502020204030204" pitchFamily="34" charset="0"/>
              </a:rPr>
              <a:t>RECV</a:t>
            </a:r>
          </a:p>
        </p:txBody>
      </p:sp>
      <p:grpSp>
        <p:nvGrpSpPr>
          <p:cNvPr id="8" name="Group 7">
            <a:extLst>
              <a:ext uri="{FF2B5EF4-FFF2-40B4-BE49-F238E27FC236}">
                <a16:creationId xmlns:a16="http://schemas.microsoft.com/office/drawing/2014/main" id="{7C571D39-2972-760F-537C-CC5E4F1AE875}"/>
              </a:ext>
            </a:extLst>
          </p:cNvPr>
          <p:cNvGrpSpPr/>
          <p:nvPr/>
        </p:nvGrpSpPr>
        <p:grpSpPr>
          <a:xfrm>
            <a:off x="6740725" y="1146148"/>
            <a:ext cx="1528104" cy="617791"/>
            <a:chOff x="1330844" y="2387932"/>
            <a:chExt cx="1528104" cy="617791"/>
          </a:xfrm>
        </p:grpSpPr>
        <p:cxnSp>
          <p:nvCxnSpPr>
            <p:cNvPr id="26" name="Straight Arrow Connector 25">
              <a:extLst>
                <a:ext uri="{FF2B5EF4-FFF2-40B4-BE49-F238E27FC236}">
                  <a16:creationId xmlns:a16="http://schemas.microsoft.com/office/drawing/2014/main" id="{5426D87D-0394-8C86-720B-792C86FB67EA}"/>
                </a:ext>
              </a:extLst>
            </p:cNvPr>
            <p:cNvCxnSpPr>
              <a:cxnSpLocks/>
            </p:cNvCxnSpPr>
            <p:nvPr/>
          </p:nvCxnSpPr>
          <p:spPr>
            <a:xfrm>
              <a:off x="1428817" y="3005723"/>
              <a:ext cx="1240971" cy="0"/>
            </a:xfrm>
            <a:prstGeom prst="straightConnector1">
              <a:avLst/>
            </a:prstGeom>
            <a:ln w="38100">
              <a:solidFill>
                <a:schemeClr val="accent6">
                  <a:lumMod val="75000"/>
                </a:schemeClr>
              </a:solidFill>
              <a:tailEnd type="triangle"/>
            </a:ln>
          </p:spPr>
          <p:style>
            <a:lnRef idx="3">
              <a:schemeClr val="accent1"/>
            </a:lnRef>
            <a:fillRef idx="0">
              <a:schemeClr val="accent1"/>
            </a:fillRef>
            <a:effectRef idx="2">
              <a:schemeClr val="accent1"/>
            </a:effectRef>
            <a:fontRef idx="minor">
              <a:schemeClr val="tx1"/>
            </a:fontRef>
          </p:style>
        </p:cxnSp>
        <p:sp>
          <p:nvSpPr>
            <p:cNvPr id="27" name="TextBox 26">
              <a:extLst>
                <a:ext uri="{FF2B5EF4-FFF2-40B4-BE49-F238E27FC236}">
                  <a16:creationId xmlns:a16="http://schemas.microsoft.com/office/drawing/2014/main" id="{4D6D0D84-EA66-BF3B-EDA6-83ED5C400CC7}"/>
                </a:ext>
              </a:extLst>
            </p:cNvPr>
            <p:cNvSpPr txBox="1"/>
            <p:nvPr/>
          </p:nvSpPr>
          <p:spPr>
            <a:xfrm>
              <a:off x="1330844" y="2387932"/>
              <a:ext cx="1528104" cy="461665"/>
            </a:xfrm>
            <a:prstGeom prst="rect">
              <a:avLst/>
            </a:prstGeom>
            <a:noFill/>
            <a:ln>
              <a:noFill/>
            </a:ln>
          </p:spPr>
          <p:txBody>
            <a:bodyPr wrap="square">
              <a:spAutoFit/>
            </a:bodyPr>
            <a:lstStyle/>
            <a:p>
              <a:r>
                <a:rPr lang="en-US" sz="2400" b="1" dirty="0">
                  <a:solidFill>
                    <a:schemeClr val="accent6">
                      <a:lumMod val="50000"/>
                    </a:schemeClr>
                  </a:solidFill>
                  <a:latin typeface="Calibri" panose="020F0502020204030204" pitchFamily="34" charset="0"/>
                  <a:cs typeface="Calibri" panose="020F0502020204030204" pitchFamily="34" charset="0"/>
                </a:rPr>
                <a:t>M_CAST</a:t>
              </a:r>
            </a:p>
          </p:txBody>
        </p:sp>
      </p:grpSp>
      <p:grpSp>
        <p:nvGrpSpPr>
          <p:cNvPr id="75" name="Group 74">
            <a:extLst>
              <a:ext uri="{FF2B5EF4-FFF2-40B4-BE49-F238E27FC236}">
                <a16:creationId xmlns:a16="http://schemas.microsoft.com/office/drawing/2014/main" id="{BAC0029A-1FDB-1168-C6EF-17647779A896}"/>
              </a:ext>
            </a:extLst>
          </p:cNvPr>
          <p:cNvGrpSpPr/>
          <p:nvPr/>
        </p:nvGrpSpPr>
        <p:grpSpPr>
          <a:xfrm>
            <a:off x="1336026" y="4141976"/>
            <a:ext cx="1490202" cy="641715"/>
            <a:chOff x="6414541" y="4435431"/>
            <a:chExt cx="1490202" cy="641715"/>
          </a:xfrm>
        </p:grpSpPr>
        <p:cxnSp>
          <p:nvCxnSpPr>
            <p:cNvPr id="44" name="Straight Arrow Connector 43">
              <a:extLst>
                <a:ext uri="{FF2B5EF4-FFF2-40B4-BE49-F238E27FC236}">
                  <a16:creationId xmlns:a16="http://schemas.microsoft.com/office/drawing/2014/main" id="{FF3DA554-EC33-998B-3D96-CFFF8E109DE0}"/>
                </a:ext>
              </a:extLst>
            </p:cNvPr>
            <p:cNvCxnSpPr>
              <a:cxnSpLocks/>
            </p:cNvCxnSpPr>
            <p:nvPr/>
          </p:nvCxnSpPr>
          <p:spPr>
            <a:xfrm flipH="1" flipV="1">
              <a:off x="6414541" y="4435431"/>
              <a:ext cx="1" cy="641715"/>
            </a:xfrm>
            <a:prstGeom prst="straightConnector1">
              <a:avLst/>
            </a:prstGeom>
            <a:ln w="38100">
              <a:solidFill>
                <a:schemeClr val="accent6">
                  <a:lumMod val="75000"/>
                </a:schemeClr>
              </a:solidFill>
              <a:tailEnd type="triangle"/>
            </a:ln>
          </p:spPr>
          <p:style>
            <a:lnRef idx="3">
              <a:schemeClr val="accent1"/>
            </a:lnRef>
            <a:fillRef idx="0">
              <a:schemeClr val="accent1"/>
            </a:fillRef>
            <a:effectRef idx="2">
              <a:schemeClr val="accent1"/>
            </a:effectRef>
            <a:fontRef idx="minor">
              <a:schemeClr val="tx1"/>
            </a:fontRef>
          </p:style>
        </p:cxnSp>
        <p:sp>
          <p:nvSpPr>
            <p:cNvPr id="46" name="TextBox 45">
              <a:extLst>
                <a:ext uri="{FF2B5EF4-FFF2-40B4-BE49-F238E27FC236}">
                  <a16:creationId xmlns:a16="http://schemas.microsoft.com/office/drawing/2014/main" id="{06783283-01CD-3BDE-AE87-EE2C34AEC7A3}"/>
                </a:ext>
              </a:extLst>
            </p:cNvPr>
            <p:cNvSpPr txBox="1"/>
            <p:nvPr/>
          </p:nvSpPr>
          <p:spPr>
            <a:xfrm>
              <a:off x="6526068" y="4509029"/>
              <a:ext cx="1378675" cy="461665"/>
            </a:xfrm>
            <a:prstGeom prst="rect">
              <a:avLst/>
            </a:prstGeom>
            <a:noFill/>
            <a:ln>
              <a:noFill/>
            </a:ln>
          </p:spPr>
          <p:txBody>
            <a:bodyPr wrap="square">
              <a:spAutoFit/>
            </a:bodyPr>
            <a:lstStyle/>
            <a:p>
              <a:r>
                <a:rPr lang="en-US" sz="2400" b="1" dirty="0">
                  <a:solidFill>
                    <a:schemeClr val="accent6">
                      <a:lumMod val="50000"/>
                    </a:schemeClr>
                  </a:solidFill>
                  <a:latin typeface="Calibri" panose="020F0502020204030204" pitchFamily="34" charset="0"/>
                  <a:cs typeface="Calibri" panose="020F0502020204030204" pitchFamily="34" charset="0"/>
                </a:rPr>
                <a:t>Multicast</a:t>
              </a:r>
            </a:p>
          </p:txBody>
        </p:sp>
      </p:grpSp>
      <p:grpSp>
        <p:nvGrpSpPr>
          <p:cNvPr id="38" name="Group 37">
            <a:extLst>
              <a:ext uri="{FF2B5EF4-FFF2-40B4-BE49-F238E27FC236}">
                <a16:creationId xmlns:a16="http://schemas.microsoft.com/office/drawing/2014/main" id="{75BA50AA-C4AF-EF32-88C7-8BACB454789D}"/>
              </a:ext>
            </a:extLst>
          </p:cNvPr>
          <p:cNvGrpSpPr/>
          <p:nvPr/>
        </p:nvGrpSpPr>
        <p:grpSpPr>
          <a:xfrm>
            <a:off x="6463280" y="2982188"/>
            <a:ext cx="4605035" cy="2513531"/>
            <a:chOff x="6463280" y="3525528"/>
            <a:chExt cx="4605035" cy="2513531"/>
          </a:xfrm>
        </p:grpSpPr>
        <p:sp>
          <p:nvSpPr>
            <p:cNvPr id="36" name="Rounded Rectangle 35">
              <a:extLst>
                <a:ext uri="{FF2B5EF4-FFF2-40B4-BE49-F238E27FC236}">
                  <a16:creationId xmlns:a16="http://schemas.microsoft.com/office/drawing/2014/main" id="{D246CE19-2F6E-0510-9940-4EDF026E4938}"/>
                </a:ext>
              </a:extLst>
            </p:cNvPr>
            <p:cNvSpPr/>
            <p:nvPr/>
          </p:nvSpPr>
          <p:spPr>
            <a:xfrm>
              <a:off x="7705020" y="3525528"/>
              <a:ext cx="2121556" cy="534743"/>
            </a:xfrm>
            <a:prstGeom prst="round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978D9C5-D5B8-A6DD-2F85-8796621797A1}"/>
                </a:ext>
              </a:extLst>
            </p:cNvPr>
            <p:cNvSpPr/>
            <p:nvPr/>
          </p:nvSpPr>
          <p:spPr>
            <a:xfrm>
              <a:off x="6463280" y="4228418"/>
              <a:ext cx="4605035" cy="456898"/>
            </a:xfrm>
            <a:prstGeom prst="rect">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Times New Roman" panose="02020603050405020304" pitchFamily="18" charset="0"/>
                  <a:cs typeface="Times New Roman" panose="02020603050405020304" pitchFamily="18" charset="0"/>
                </a:rPr>
                <a:t>CXL Switch</a:t>
              </a:r>
            </a:p>
          </p:txBody>
        </p:sp>
        <p:sp>
          <p:nvSpPr>
            <p:cNvPr id="11" name="Rectangle 10">
              <a:extLst>
                <a:ext uri="{FF2B5EF4-FFF2-40B4-BE49-F238E27FC236}">
                  <a16:creationId xmlns:a16="http://schemas.microsoft.com/office/drawing/2014/main" id="{3625983E-F6CA-F4CA-0B91-F7DBFB0BC8E1}"/>
                </a:ext>
              </a:extLst>
            </p:cNvPr>
            <p:cNvSpPr/>
            <p:nvPr/>
          </p:nvSpPr>
          <p:spPr>
            <a:xfrm>
              <a:off x="6463280" y="5327031"/>
              <a:ext cx="1241741" cy="712028"/>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Times New Roman" panose="02020603050405020304" pitchFamily="18" charset="0"/>
                  <a:cs typeface="Times New Roman" panose="02020603050405020304" pitchFamily="18" charset="0"/>
                </a:rPr>
                <a:t>CXL Device 0</a:t>
              </a:r>
            </a:p>
          </p:txBody>
        </p:sp>
        <p:sp>
          <p:nvSpPr>
            <p:cNvPr id="12" name="Rectangle 11">
              <a:extLst>
                <a:ext uri="{FF2B5EF4-FFF2-40B4-BE49-F238E27FC236}">
                  <a16:creationId xmlns:a16="http://schemas.microsoft.com/office/drawing/2014/main" id="{20E75566-93A1-1F83-FEAD-F1A5E8B1B122}"/>
                </a:ext>
              </a:extLst>
            </p:cNvPr>
            <p:cNvSpPr/>
            <p:nvPr/>
          </p:nvSpPr>
          <p:spPr>
            <a:xfrm>
              <a:off x="9826576" y="5327030"/>
              <a:ext cx="1241739" cy="712028"/>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Times New Roman" panose="02020603050405020304" pitchFamily="18" charset="0"/>
                  <a:cs typeface="Times New Roman" panose="02020603050405020304" pitchFamily="18" charset="0"/>
                </a:rPr>
                <a:t>CXL Device 2 </a:t>
              </a:r>
            </a:p>
          </p:txBody>
        </p:sp>
        <p:sp>
          <p:nvSpPr>
            <p:cNvPr id="14" name="TextBox 13">
              <a:extLst>
                <a:ext uri="{FF2B5EF4-FFF2-40B4-BE49-F238E27FC236}">
                  <a16:creationId xmlns:a16="http://schemas.microsoft.com/office/drawing/2014/main" id="{5A7A234B-6C74-6253-4061-6EA11C859851}"/>
                </a:ext>
              </a:extLst>
            </p:cNvPr>
            <p:cNvSpPr txBox="1"/>
            <p:nvPr/>
          </p:nvSpPr>
          <p:spPr>
            <a:xfrm>
              <a:off x="8246117" y="3525528"/>
              <a:ext cx="1191224" cy="523220"/>
            </a:xfrm>
            <a:prstGeom prst="rect">
              <a:avLst/>
            </a:prstGeom>
            <a:noFill/>
          </p:spPr>
          <p:txBody>
            <a:bodyPr wrap="none" rtlCol="0">
              <a:spAutoFit/>
            </a:bodyPr>
            <a:lstStyle/>
            <a:p>
              <a:r>
                <a:rPr lang="en-US" sz="2800" dirty="0">
                  <a:latin typeface="Calibri" panose="020F0502020204030204" pitchFamily="34" charset="0"/>
                  <a:cs typeface="Calibri" panose="020F0502020204030204" pitchFamily="34" charset="0"/>
                </a:rPr>
                <a:t>Gather</a:t>
              </a:r>
            </a:p>
          </p:txBody>
        </p:sp>
        <p:sp>
          <p:nvSpPr>
            <p:cNvPr id="17" name="Rectangle 16">
              <a:extLst>
                <a:ext uri="{FF2B5EF4-FFF2-40B4-BE49-F238E27FC236}">
                  <a16:creationId xmlns:a16="http://schemas.microsoft.com/office/drawing/2014/main" id="{8FF876DB-2A29-E784-CDFC-3464854B2113}"/>
                </a:ext>
              </a:extLst>
            </p:cNvPr>
            <p:cNvSpPr/>
            <p:nvPr/>
          </p:nvSpPr>
          <p:spPr>
            <a:xfrm>
              <a:off x="8144920" y="5327030"/>
              <a:ext cx="1241739" cy="712028"/>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Times New Roman" panose="02020603050405020304" pitchFamily="18" charset="0"/>
                  <a:cs typeface="Times New Roman" panose="02020603050405020304" pitchFamily="18" charset="0"/>
                </a:rPr>
                <a:t>CXL Device 1 </a:t>
              </a:r>
            </a:p>
          </p:txBody>
        </p:sp>
      </p:grpSp>
      <p:grpSp>
        <p:nvGrpSpPr>
          <p:cNvPr id="54" name="Group 53">
            <a:extLst>
              <a:ext uri="{FF2B5EF4-FFF2-40B4-BE49-F238E27FC236}">
                <a16:creationId xmlns:a16="http://schemas.microsoft.com/office/drawing/2014/main" id="{15C322A9-480E-9374-D41E-392A75A0386A}"/>
              </a:ext>
            </a:extLst>
          </p:cNvPr>
          <p:cNvGrpSpPr/>
          <p:nvPr/>
        </p:nvGrpSpPr>
        <p:grpSpPr>
          <a:xfrm>
            <a:off x="6930768" y="4151988"/>
            <a:ext cx="1431529" cy="641714"/>
            <a:chOff x="9826202" y="1660123"/>
            <a:chExt cx="1431529" cy="641714"/>
          </a:xfrm>
        </p:grpSpPr>
        <p:cxnSp>
          <p:nvCxnSpPr>
            <p:cNvPr id="55" name="Straight Arrow Connector 54">
              <a:extLst>
                <a:ext uri="{FF2B5EF4-FFF2-40B4-BE49-F238E27FC236}">
                  <a16:creationId xmlns:a16="http://schemas.microsoft.com/office/drawing/2014/main" id="{245BD92C-CF11-82D2-2ED0-798F8C39488B}"/>
                </a:ext>
              </a:extLst>
            </p:cNvPr>
            <p:cNvCxnSpPr>
              <a:cxnSpLocks/>
            </p:cNvCxnSpPr>
            <p:nvPr/>
          </p:nvCxnSpPr>
          <p:spPr>
            <a:xfrm>
              <a:off x="9826202" y="1660123"/>
              <a:ext cx="0" cy="641714"/>
            </a:xfrm>
            <a:prstGeom prst="straightConnector1">
              <a:avLst/>
            </a:prstGeom>
            <a:ln w="38100">
              <a:solidFill>
                <a:schemeClr val="accent2"/>
              </a:solidFill>
              <a:tailEnd type="triangle"/>
            </a:ln>
          </p:spPr>
          <p:style>
            <a:lnRef idx="3">
              <a:schemeClr val="accent1"/>
            </a:lnRef>
            <a:fillRef idx="0">
              <a:schemeClr val="accent1"/>
            </a:fillRef>
            <a:effectRef idx="2">
              <a:schemeClr val="accent1"/>
            </a:effectRef>
            <a:fontRef idx="minor">
              <a:schemeClr val="tx1"/>
            </a:fontRef>
          </p:style>
        </p:cxnSp>
        <p:sp>
          <p:nvSpPr>
            <p:cNvPr id="56" name="TextBox 55">
              <a:extLst>
                <a:ext uri="{FF2B5EF4-FFF2-40B4-BE49-F238E27FC236}">
                  <a16:creationId xmlns:a16="http://schemas.microsoft.com/office/drawing/2014/main" id="{60D4A426-A220-C227-CFD3-9DDA464BFFCC}"/>
                </a:ext>
              </a:extLst>
            </p:cNvPr>
            <p:cNvSpPr txBox="1"/>
            <p:nvPr/>
          </p:nvSpPr>
          <p:spPr>
            <a:xfrm>
              <a:off x="10016760" y="1748521"/>
              <a:ext cx="1240971" cy="461665"/>
            </a:xfrm>
            <a:prstGeom prst="rect">
              <a:avLst/>
            </a:prstGeom>
            <a:noFill/>
          </p:spPr>
          <p:txBody>
            <a:bodyPr wrap="square">
              <a:spAutoFit/>
            </a:bodyPr>
            <a:lstStyle/>
            <a:p>
              <a:r>
                <a:rPr lang="en-US" sz="2400" b="1" dirty="0">
                  <a:solidFill>
                    <a:schemeClr val="accent2">
                      <a:lumMod val="75000"/>
                    </a:schemeClr>
                  </a:solidFill>
                  <a:latin typeface="Calibri" panose="020F0502020204030204" pitchFamily="34" charset="0"/>
                  <a:cs typeface="Calibri" panose="020F0502020204030204" pitchFamily="34" charset="0"/>
                </a:rPr>
                <a:t>Receive</a:t>
              </a:r>
            </a:p>
          </p:txBody>
        </p:sp>
      </p:grpSp>
      <p:grpSp>
        <p:nvGrpSpPr>
          <p:cNvPr id="7" name="Group 6">
            <a:extLst>
              <a:ext uri="{FF2B5EF4-FFF2-40B4-BE49-F238E27FC236}">
                <a16:creationId xmlns:a16="http://schemas.microsoft.com/office/drawing/2014/main" id="{EE185999-7B85-F964-7D36-BEBD91A1D682}"/>
              </a:ext>
            </a:extLst>
          </p:cNvPr>
          <p:cNvGrpSpPr/>
          <p:nvPr/>
        </p:nvGrpSpPr>
        <p:grpSpPr>
          <a:xfrm>
            <a:off x="3014412" y="4153499"/>
            <a:ext cx="3031500" cy="642331"/>
            <a:chOff x="3014412" y="4153499"/>
            <a:chExt cx="3031500" cy="642331"/>
          </a:xfrm>
        </p:grpSpPr>
        <p:grpSp>
          <p:nvGrpSpPr>
            <p:cNvPr id="76" name="Group 75">
              <a:extLst>
                <a:ext uri="{FF2B5EF4-FFF2-40B4-BE49-F238E27FC236}">
                  <a16:creationId xmlns:a16="http://schemas.microsoft.com/office/drawing/2014/main" id="{1743DB41-BFAD-7135-F509-889053F89859}"/>
                </a:ext>
              </a:extLst>
            </p:cNvPr>
            <p:cNvGrpSpPr/>
            <p:nvPr/>
          </p:nvGrpSpPr>
          <p:grpSpPr>
            <a:xfrm>
              <a:off x="3014412" y="4153499"/>
              <a:ext cx="3031500" cy="642331"/>
              <a:chOff x="8092927" y="4446954"/>
              <a:chExt cx="3031500" cy="642331"/>
            </a:xfrm>
          </p:grpSpPr>
          <p:cxnSp>
            <p:nvCxnSpPr>
              <p:cNvPr id="47" name="Straight Arrow Connector 46">
                <a:extLst>
                  <a:ext uri="{FF2B5EF4-FFF2-40B4-BE49-F238E27FC236}">
                    <a16:creationId xmlns:a16="http://schemas.microsoft.com/office/drawing/2014/main" id="{ABB63F46-F93E-24D0-8F65-946DFFAB16FF}"/>
                  </a:ext>
                </a:extLst>
              </p:cNvPr>
              <p:cNvCxnSpPr>
                <a:cxnSpLocks/>
              </p:cNvCxnSpPr>
              <p:nvPr/>
            </p:nvCxnSpPr>
            <p:spPr>
              <a:xfrm>
                <a:off x="9772210" y="4447571"/>
                <a:ext cx="0" cy="641714"/>
              </a:xfrm>
              <a:prstGeom prst="straightConnector1">
                <a:avLst/>
              </a:prstGeom>
              <a:ln w="38100">
                <a:solidFill>
                  <a:schemeClr val="accent2"/>
                </a:solidFill>
                <a:tailEnd type="triangle"/>
              </a:ln>
            </p:spPr>
            <p:style>
              <a:lnRef idx="3">
                <a:schemeClr val="accent1"/>
              </a:lnRef>
              <a:fillRef idx="0">
                <a:schemeClr val="accent1"/>
              </a:fillRef>
              <a:effectRef idx="2">
                <a:schemeClr val="accent1"/>
              </a:effectRef>
              <a:fontRef idx="minor">
                <a:schemeClr val="tx1"/>
              </a:fontRef>
            </p:style>
          </p:cxnSp>
          <p:cxnSp>
            <p:nvCxnSpPr>
              <p:cNvPr id="51" name="Straight Arrow Connector 50">
                <a:extLst>
                  <a:ext uri="{FF2B5EF4-FFF2-40B4-BE49-F238E27FC236}">
                    <a16:creationId xmlns:a16="http://schemas.microsoft.com/office/drawing/2014/main" id="{5EDA7F08-C372-DF50-21F9-9F00E037272D}"/>
                  </a:ext>
                </a:extLst>
              </p:cNvPr>
              <p:cNvCxnSpPr>
                <a:cxnSpLocks/>
              </p:cNvCxnSpPr>
              <p:nvPr/>
            </p:nvCxnSpPr>
            <p:spPr>
              <a:xfrm>
                <a:off x="8092927" y="4446954"/>
                <a:ext cx="0" cy="641714"/>
              </a:xfrm>
              <a:prstGeom prst="straightConnector1">
                <a:avLst/>
              </a:prstGeom>
              <a:ln w="38100">
                <a:solidFill>
                  <a:schemeClr val="accent2"/>
                </a:solidFill>
                <a:tailEnd type="triangle"/>
              </a:ln>
            </p:spPr>
            <p:style>
              <a:lnRef idx="3">
                <a:schemeClr val="accent1"/>
              </a:lnRef>
              <a:fillRef idx="0">
                <a:schemeClr val="accent1"/>
              </a:fillRef>
              <a:effectRef idx="2">
                <a:schemeClr val="accent1"/>
              </a:effectRef>
              <a:fontRef idx="minor">
                <a:schemeClr val="tx1"/>
              </a:fontRef>
            </p:style>
          </p:cxnSp>
          <p:sp>
            <p:nvSpPr>
              <p:cNvPr id="62" name="TextBox 61">
                <a:extLst>
                  <a:ext uri="{FF2B5EF4-FFF2-40B4-BE49-F238E27FC236}">
                    <a16:creationId xmlns:a16="http://schemas.microsoft.com/office/drawing/2014/main" id="{2C110D60-6599-8AF7-03B5-4EBE25BA6379}"/>
                  </a:ext>
                </a:extLst>
              </p:cNvPr>
              <p:cNvSpPr txBox="1"/>
              <p:nvPr/>
            </p:nvSpPr>
            <p:spPr>
              <a:xfrm>
                <a:off x="9883456" y="4509027"/>
                <a:ext cx="1240971" cy="461665"/>
              </a:xfrm>
              <a:prstGeom prst="rect">
                <a:avLst/>
              </a:prstGeom>
              <a:noFill/>
            </p:spPr>
            <p:txBody>
              <a:bodyPr wrap="square">
                <a:spAutoFit/>
              </a:bodyPr>
              <a:lstStyle/>
              <a:p>
                <a:r>
                  <a:rPr lang="en-US" sz="2400" b="1" dirty="0">
                    <a:solidFill>
                      <a:schemeClr val="accent2">
                        <a:lumMod val="75000"/>
                      </a:schemeClr>
                    </a:solidFill>
                    <a:latin typeface="Calibri" panose="020F0502020204030204" pitchFamily="34" charset="0"/>
                    <a:cs typeface="Calibri" panose="020F0502020204030204" pitchFamily="34" charset="0"/>
                  </a:rPr>
                  <a:t>Receive</a:t>
                </a:r>
              </a:p>
            </p:txBody>
          </p:sp>
          <p:sp>
            <p:nvSpPr>
              <p:cNvPr id="63" name="TextBox 62">
                <a:extLst>
                  <a:ext uri="{FF2B5EF4-FFF2-40B4-BE49-F238E27FC236}">
                    <a16:creationId xmlns:a16="http://schemas.microsoft.com/office/drawing/2014/main" id="{8C8CF0CB-D453-E21B-522C-15781BE2D1F0}"/>
                  </a:ext>
                </a:extLst>
              </p:cNvPr>
              <p:cNvSpPr txBox="1"/>
              <p:nvPr/>
            </p:nvSpPr>
            <p:spPr>
              <a:xfrm>
                <a:off x="8204174" y="4509028"/>
                <a:ext cx="1240971" cy="461665"/>
              </a:xfrm>
              <a:prstGeom prst="rect">
                <a:avLst/>
              </a:prstGeom>
              <a:noFill/>
            </p:spPr>
            <p:txBody>
              <a:bodyPr wrap="square">
                <a:spAutoFit/>
              </a:bodyPr>
              <a:lstStyle/>
              <a:p>
                <a:r>
                  <a:rPr lang="en-US" sz="2400" b="1" dirty="0">
                    <a:solidFill>
                      <a:schemeClr val="accent2">
                        <a:lumMod val="75000"/>
                      </a:schemeClr>
                    </a:solidFill>
                    <a:latin typeface="Calibri" panose="020F0502020204030204" pitchFamily="34" charset="0"/>
                    <a:cs typeface="Calibri" panose="020F0502020204030204" pitchFamily="34" charset="0"/>
                  </a:rPr>
                  <a:t>Receive</a:t>
                </a:r>
              </a:p>
            </p:txBody>
          </p:sp>
        </p:grpSp>
        <p:sp>
          <p:nvSpPr>
            <p:cNvPr id="3" name="TextBox 2">
              <a:extLst>
                <a:ext uri="{FF2B5EF4-FFF2-40B4-BE49-F238E27FC236}">
                  <a16:creationId xmlns:a16="http://schemas.microsoft.com/office/drawing/2014/main" id="{01991CFA-269B-754B-B15C-281BE53C247D}"/>
                </a:ext>
              </a:extLst>
            </p:cNvPr>
            <p:cNvSpPr txBox="1"/>
            <p:nvPr/>
          </p:nvSpPr>
          <p:spPr>
            <a:xfrm>
              <a:off x="4248193" y="4201148"/>
              <a:ext cx="402674" cy="400110"/>
            </a:xfrm>
            <a:prstGeom prst="rect">
              <a:avLst/>
            </a:prstGeom>
            <a:noFill/>
          </p:spPr>
          <p:txBody>
            <a:bodyPr wrap="none" rtlCol="0">
              <a:spAutoFit/>
            </a:bodyPr>
            <a:lstStyle/>
            <a:p>
              <a:r>
                <a:rPr lang="en-US" sz="2000" b="1" dirty="0">
                  <a:solidFill>
                    <a:schemeClr val="accent2">
                      <a:lumMod val="75000"/>
                    </a:schemeClr>
                  </a:solidFill>
                </a:rPr>
                <a:t>…</a:t>
              </a:r>
            </a:p>
          </p:txBody>
        </p:sp>
      </p:grpSp>
      <p:grpSp>
        <p:nvGrpSpPr>
          <p:cNvPr id="9" name="Group 8">
            <a:extLst>
              <a:ext uri="{FF2B5EF4-FFF2-40B4-BE49-F238E27FC236}">
                <a16:creationId xmlns:a16="http://schemas.microsoft.com/office/drawing/2014/main" id="{59823C78-B353-ABCE-37AA-775968D25604}"/>
              </a:ext>
            </a:extLst>
          </p:cNvPr>
          <p:cNvGrpSpPr/>
          <p:nvPr/>
        </p:nvGrpSpPr>
        <p:grpSpPr>
          <a:xfrm>
            <a:off x="8593129" y="4138410"/>
            <a:ext cx="2847304" cy="656803"/>
            <a:chOff x="8593129" y="4138410"/>
            <a:chExt cx="2847304" cy="656803"/>
          </a:xfrm>
        </p:grpSpPr>
        <p:grpSp>
          <p:nvGrpSpPr>
            <p:cNvPr id="57" name="Group 56">
              <a:extLst>
                <a:ext uri="{FF2B5EF4-FFF2-40B4-BE49-F238E27FC236}">
                  <a16:creationId xmlns:a16="http://schemas.microsoft.com/office/drawing/2014/main" id="{98827F8A-0C32-9612-48B9-E6C537C2721E}"/>
                </a:ext>
              </a:extLst>
            </p:cNvPr>
            <p:cNvGrpSpPr/>
            <p:nvPr/>
          </p:nvGrpSpPr>
          <p:grpSpPr>
            <a:xfrm>
              <a:off x="8593129" y="4138410"/>
              <a:ext cx="2847304" cy="656803"/>
              <a:chOff x="8593129" y="4681750"/>
              <a:chExt cx="2847304" cy="656803"/>
            </a:xfrm>
          </p:grpSpPr>
          <p:grpSp>
            <p:nvGrpSpPr>
              <p:cNvPr id="39" name="Group 38">
                <a:extLst>
                  <a:ext uri="{FF2B5EF4-FFF2-40B4-BE49-F238E27FC236}">
                    <a16:creationId xmlns:a16="http://schemas.microsoft.com/office/drawing/2014/main" id="{A0E1A0CC-BB31-411E-0248-F0A736887E2A}"/>
                  </a:ext>
                </a:extLst>
              </p:cNvPr>
              <p:cNvGrpSpPr/>
              <p:nvPr/>
            </p:nvGrpSpPr>
            <p:grpSpPr>
              <a:xfrm>
                <a:off x="8593129" y="4696838"/>
                <a:ext cx="1168918" cy="641715"/>
                <a:chOff x="6551397" y="1660122"/>
                <a:chExt cx="1168918" cy="641715"/>
              </a:xfrm>
            </p:grpSpPr>
            <p:cxnSp>
              <p:nvCxnSpPr>
                <p:cNvPr id="45" name="Straight Arrow Connector 44">
                  <a:extLst>
                    <a:ext uri="{FF2B5EF4-FFF2-40B4-BE49-F238E27FC236}">
                      <a16:creationId xmlns:a16="http://schemas.microsoft.com/office/drawing/2014/main" id="{153ECAF1-293C-07E6-00B4-586EA0EAF9F1}"/>
                    </a:ext>
                  </a:extLst>
                </p:cNvPr>
                <p:cNvCxnSpPr>
                  <a:cxnSpLocks/>
                </p:cNvCxnSpPr>
                <p:nvPr/>
              </p:nvCxnSpPr>
              <p:spPr>
                <a:xfrm flipH="1" flipV="1">
                  <a:off x="6551397" y="1660122"/>
                  <a:ext cx="1" cy="641715"/>
                </a:xfrm>
                <a:prstGeom prst="straightConnector1">
                  <a:avLst/>
                </a:prstGeom>
                <a:ln w="38100">
                  <a:solidFill>
                    <a:schemeClr val="tx2">
                      <a:lumMod val="75000"/>
                      <a:lumOff val="25000"/>
                    </a:schemeClr>
                  </a:solidFill>
                  <a:tailEnd type="triangle"/>
                </a:ln>
              </p:spPr>
              <p:style>
                <a:lnRef idx="3">
                  <a:schemeClr val="accent1"/>
                </a:lnRef>
                <a:fillRef idx="0">
                  <a:schemeClr val="accent1"/>
                </a:fillRef>
                <a:effectRef idx="2">
                  <a:schemeClr val="accent1"/>
                </a:effectRef>
                <a:fontRef idx="minor">
                  <a:schemeClr val="tx1"/>
                </a:fontRef>
              </p:style>
            </p:cxnSp>
            <p:sp>
              <p:nvSpPr>
                <p:cNvPr id="48" name="TextBox 47">
                  <a:extLst>
                    <a:ext uri="{FF2B5EF4-FFF2-40B4-BE49-F238E27FC236}">
                      <a16:creationId xmlns:a16="http://schemas.microsoft.com/office/drawing/2014/main" id="{469FD5C4-D164-191D-60C4-635463544269}"/>
                    </a:ext>
                  </a:extLst>
                </p:cNvPr>
                <p:cNvSpPr txBox="1"/>
                <p:nvPr/>
              </p:nvSpPr>
              <p:spPr>
                <a:xfrm>
                  <a:off x="6741525" y="1748637"/>
                  <a:ext cx="978790" cy="461665"/>
                </a:xfrm>
                <a:prstGeom prst="rect">
                  <a:avLst/>
                </a:prstGeom>
                <a:noFill/>
              </p:spPr>
              <p:txBody>
                <a:bodyPr wrap="square">
                  <a:spAutoFit/>
                </a:bodyPr>
                <a:lstStyle/>
                <a:p>
                  <a:r>
                    <a:rPr lang="en-US" sz="2400" b="1" dirty="0">
                      <a:solidFill>
                        <a:schemeClr val="accent1">
                          <a:lumMod val="75000"/>
                        </a:schemeClr>
                      </a:solidFill>
                      <a:latin typeface="Calibri" panose="020F0502020204030204" pitchFamily="34" charset="0"/>
                      <a:cs typeface="Calibri" panose="020F0502020204030204" pitchFamily="34" charset="0"/>
                    </a:rPr>
                    <a:t>Send</a:t>
                  </a:r>
                </a:p>
              </p:txBody>
            </p:sp>
          </p:grpSp>
          <p:grpSp>
            <p:nvGrpSpPr>
              <p:cNvPr id="49" name="Group 48">
                <a:extLst>
                  <a:ext uri="{FF2B5EF4-FFF2-40B4-BE49-F238E27FC236}">
                    <a16:creationId xmlns:a16="http://schemas.microsoft.com/office/drawing/2014/main" id="{D49DA1A8-16D6-AB38-DBC3-684A98BE34AF}"/>
                  </a:ext>
                </a:extLst>
              </p:cNvPr>
              <p:cNvGrpSpPr/>
              <p:nvPr/>
            </p:nvGrpSpPr>
            <p:grpSpPr>
              <a:xfrm>
                <a:off x="10271515" y="4681750"/>
                <a:ext cx="1168918" cy="641715"/>
                <a:chOff x="6551397" y="1660122"/>
                <a:chExt cx="1168918" cy="641715"/>
              </a:xfrm>
            </p:grpSpPr>
            <p:cxnSp>
              <p:nvCxnSpPr>
                <p:cNvPr id="52" name="Straight Arrow Connector 51">
                  <a:extLst>
                    <a:ext uri="{FF2B5EF4-FFF2-40B4-BE49-F238E27FC236}">
                      <a16:creationId xmlns:a16="http://schemas.microsoft.com/office/drawing/2014/main" id="{9DEF6A7F-9C41-068D-9BF7-7D3D6534AEB0}"/>
                    </a:ext>
                  </a:extLst>
                </p:cNvPr>
                <p:cNvCxnSpPr>
                  <a:cxnSpLocks/>
                </p:cNvCxnSpPr>
                <p:nvPr/>
              </p:nvCxnSpPr>
              <p:spPr>
                <a:xfrm flipH="1" flipV="1">
                  <a:off x="6551397" y="1660122"/>
                  <a:ext cx="1" cy="641715"/>
                </a:xfrm>
                <a:prstGeom prst="straightConnector1">
                  <a:avLst/>
                </a:prstGeom>
                <a:ln w="38100">
                  <a:solidFill>
                    <a:schemeClr val="tx2">
                      <a:lumMod val="75000"/>
                      <a:lumOff val="25000"/>
                    </a:schemeClr>
                  </a:solidFill>
                  <a:tailEnd type="triangle"/>
                </a:ln>
              </p:spPr>
              <p:style>
                <a:lnRef idx="3">
                  <a:schemeClr val="accent1"/>
                </a:lnRef>
                <a:fillRef idx="0">
                  <a:schemeClr val="accent1"/>
                </a:fillRef>
                <a:effectRef idx="2">
                  <a:schemeClr val="accent1"/>
                </a:effectRef>
                <a:fontRef idx="minor">
                  <a:schemeClr val="tx1"/>
                </a:fontRef>
              </p:style>
            </p:cxnSp>
            <p:sp>
              <p:nvSpPr>
                <p:cNvPr id="53" name="TextBox 52">
                  <a:extLst>
                    <a:ext uri="{FF2B5EF4-FFF2-40B4-BE49-F238E27FC236}">
                      <a16:creationId xmlns:a16="http://schemas.microsoft.com/office/drawing/2014/main" id="{C8685C76-581D-9350-4B56-AD2BD21EA446}"/>
                    </a:ext>
                  </a:extLst>
                </p:cNvPr>
                <p:cNvSpPr txBox="1"/>
                <p:nvPr/>
              </p:nvSpPr>
              <p:spPr>
                <a:xfrm>
                  <a:off x="6741525" y="1748637"/>
                  <a:ext cx="978790" cy="461665"/>
                </a:xfrm>
                <a:prstGeom prst="rect">
                  <a:avLst/>
                </a:prstGeom>
                <a:noFill/>
              </p:spPr>
              <p:txBody>
                <a:bodyPr wrap="square">
                  <a:spAutoFit/>
                </a:bodyPr>
                <a:lstStyle/>
                <a:p>
                  <a:r>
                    <a:rPr lang="en-US" sz="2400" b="1" dirty="0">
                      <a:solidFill>
                        <a:schemeClr val="accent1">
                          <a:lumMod val="75000"/>
                        </a:schemeClr>
                      </a:solidFill>
                      <a:latin typeface="Calibri" panose="020F0502020204030204" pitchFamily="34" charset="0"/>
                      <a:cs typeface="Calibri" panose="020F0502020204030204" pitchFamily="34" charset="0"/>
                    </a:rPr>
                    <a:t>Send</a:t>
                  </a:r>
                </a:p>
              </p:txBody>
            </p:sp>
          </p:grpSp>
        </p:grpSp>
        <p:sp>
          <p:nvSpPr>
            <p:cNvPr id="6" name="TextBox 5">
              <a:extLst>
                <a:ext uri="{FF2B5EF4-FFF2-40B4-BE49-F238E27FC236}">
                  <a16:creationId xmlns:a16="http://schemas.microsoft.com/office/drawing/2014/main" id="{64EE2DA9-55AC-D5EE-E029-0B6C54E13C96}"/>
                </a:ext>
              </a:extLst>
            </p:cNvPr>
            <p:cNvSpPr txBox="1"/>
            <p:nvPr/>
          </p:nvSpPr>
          <p:spPr>
            <a:xfrm>
              <a:off x="9682253" y="4166412"/>
              <a:ext cx="445956" cy="461665"/>
            </a:xfrm>
            <a:prstGeom prst="rect">
              <a:avLst/>
            </a:prstGeom>
            <a:noFill/>
          </p:spPr>
          <p:txBody>
            <a:bodyPr wrap="none" rtlCol="0">
              <a:spAutoFit/>
            </a:bodyPr>
            <a:lstStyle/>
            <a:p>
              <a:r>
                <a:rPr lang="en-US" sz="2400" b="1" dirty="0">
                  <a:solidFill>
                    <a:schemeClr val="accent1">
                      <a:lumMod val="75000"/>
                    </a:schemeClr>
                  </a:solidFill>
                </a:rPr>
                <a:t>…</a:t>
              </a:r>
            </a:p>
          </p:txBody>
        </p:sp>
      </p:grpSp>
    </p:spTree>
    <p:custDataLst>
      <p:tags r:id="rId1"/>
    </p:custDataLst>
    <p:extLst>
      <p:ext uri="{BB962C8B-B14F-4D97-AF65-F5344CB8AC3E}">
        <p14:creationId xmlns:p14="http://schemas.microsoft.com/office/powerpoint/2010/main" val="3854046753"/>
      </p:ext>
    </p:extLst>
  </p:cSld>
  <p:clrMapOvr>
    <a:masterClrMapping/>
  </p:clrMapOvr>
  <mc:AlternateContent xmlns:mc="http://schemas.openxmlformats.org/markup-compatibility/2006" xmlns:p14="http://schemas.microsoft.com/office/powerpoint/2010/main">
    <mc:Choice Requires="p14">
      <p:transition spd="slow" p14:dur="2000" advTm="42025"/>
    </mc:Choice>
    <mc:Fallback xmlns="">
      <p:transition spd="slow" advTm="4202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2" presetClass="entr" presetSubtype="4" fill="hold" nodeType="withEffect">
                                  <p:stCondLst>
                                    <p:cond delay="500"/>
                                  </p:stCondLst>
                                  <p:childTnLst>
                                    <p:set>
                                      <p:cBhvr>
                                        <p:cTn id="8" dur="1" fill="hold">
                                          <p:stCondLst>
                                            <p:cond delay="0"/>
                                          </p:stCondLst>
                                        </p:cTn>
                                        <p:tgtEl>
                                          <p:spTgt spid="37"/>
                                        </p:tgtEl>
                                        <p:attrNameLst>
                                          <p:attrName>style.visibility</p:attrName>
                                        </p:attrNameLst>
                                      </p:cBhvr>
                                      <p:to>
                                        <p:strVal val="visible"/>
                                      </p:to>
                                    </p:set>
                                    <p:anim calcmode="lin" valueType="num">
                                      <p:cBhvr additive="base">
                                        <p:cTn id="9" dur="500" fill="hold"/>
                                        <p:tgtEl>
                                          <p:spTgt spid="37"/>
                                        </p:tgtEl>
                                        <p:attrNameLst>
                                          <p:attrName>ppt_x</p:attrName>
                                        </p:attrNameLst>
                                      </p:cBhvr>
                                      <p:tavLst>
                                        <p:tav tm="0">
                                          <p:val>
                                            <p:strVal val="#ppt_x"/>
                                          </p:val>
                                        </p:tav>
                                        <p:tav tm="100000">
                                          <p:val>
                                            <p:strVal val="#ppt_x"/>
                                          </p:val>
                                        </p:tav>
                                      </p:tavLst>
                                    </p:anim>
                                    <p:anim calcmode="lin" valueType="num">
                                      <p:cBhvr additive="base">
                                        <p:cTn id="10" dur="500" fill="hold"/>
                                        <p:tgtEl>
                                          <p:spTgt spid="37"/>
                                        </p:tgtEl>
                                        <p:attrNameLst>
                                          <p:attrName>ppt_y</p:attrName>
                                        </p:attrNameLst>
                                      </p:cBhvr>
                                      <p:tavLst>
                                        <p:tav tm="0">
                                          <p:val>
                                            <p:strVal val="1+#ppt_h/2"/>
                                          </p:val>
                                        </p:tav>
                                        <p:tav tm="100000">
                                          <p:val>
                                            <p:strVal val="#ppt_y"/>
                                          </p:val>
                                        </p:tav>
                                      </p:tavLst>
                                    </p:anim>
                                  </p:childTnLst>
                                </p:cTn>
                              </p:par>
                              <p:par>
                                <p:cTn id="11" presetID="2" presetClass="entr" presetSubtype="4" fill="hold" nodeType="withEffect">
                                  <p:stCondLst>
                                    <p:cond delay="500"/>
                                  </p:stCondLst>
                                  <p:childTnLst>
                                    <p:set>
                                      <p:cBhvr>
                                        <p:cTn id="12" dur="1" fill="hold">
                                          <p:stCondLst>
                                            <p:cond delay="0"/>
                                          </p:stCondLst>
                                        </p:cTn>
                                        <p:tgtEl>
                                          <p:spTgt spid="38"/>
                                        </p:tgtEl>
                                        <p:attrNameLst>
                                          <p:attrName>style.visibility</p:attrName>
                                        </p:attrNameLst>
                                      </p:cBhvr>
                                      <p:to>
                                        <p:strVal val="visible"/>
                                      </p:to>
                                    </p:set>
                                    <p:anim calcmode="lin" valueType="num">
                                      <p:cBhvr additive="base">
                                        <p:cTn id="13" dur="500" fill="hold"/>
                                        <p:tgtEl>
                                          <p:spTgt spid="38"/>
                                        </p:tgtEl>
                                        <p:attrNameLst>
                                          <p:attrName>ppt_x</p:attrName>
                                        </p:attrNameLst>
                                      </p:cBhvr>
                                      <p:tavLst>
                                        <p:tav tm="0">
                                          <p:val>
                                            <p:strVal val="#ppt_x"/>
                                          </p:val>
                                        </p:tav>
                                        <p:tav tm="100000">
                                          <p:val>
                                            <p:strVal val="#ppt_x"/>
                                          </p:val>
                                        </p:tav>
                                      </p:tavLst>
                                    </p:anim>
                                    <p:anim calcmode="lin" valueType="num">
                                      <p:cBhvr additive="base">
                                        <p:cTn id="14"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wipe(down)">
                                      <p:cBhvr>
                                        <p:cTn id="19" dur="1000"/>
                                        <p:tgtEl>
                                          <p:spTgt spid="75"/>
                                        </p:tgtEl>
                                      </p:cBhvr>
                                    </p:animEffect>
                                  </p:childTnLst>
                                </p:cTn>
                              </p:par>
                            </p:childTnLst>
                          </p:cTn>
                        </p:par>
                        <p:par>
                          <p:cTn id="20" fill="hold">
                            <p:stCondLst>
                              <p:cond delay="1000"/>
                            </p:stCondLst>
                            <p:childTnLst>
                              <p:par>
                                <p:cTn id="21" presetID="22" presetClass="entr" presetSubtype="1" fill="hold" nodeType="afterEffect">
                                  <p:stCondLst>
                                    <p:cond delay="500"/>
                                  </p:stCondLst>
                                  <p:childTnLst>
                                    <p:set>
                                      <p:cBhvr>
                                        <p:cTn id="22" dur="1" fill="hold">
                                          <p:stCondLst>
                                            <p:cond delay="0"/>
                                          </p:stCondLst>
                                        </p:cTn>
                                        <p:tgtEl>
                                          <p:spTgt spid="7"/>
                                        </p:tgtEl>
                                        <p:attrNameLst>
                                          <p:attrName>style.visibility</p:attrName>
                                        </p:attrNameLst>
                                      </p:cBhvr>
                                      <p:to>
                                        <p:strVal val="visible"/>
                                      </p:to>
                                    </p:set>
                                    <p:animEffect transition="in" filter="wipe(up)">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down)">
                                      <p:cBhvr>
                                        <p:cTn id="28" dur="500"/>
                                        <p:tgtEl>
                                          <p:spTgt spid="9"/>
                                        </p:tgtEl>
                                      </p:cBhvr>
                                    </p:animEffect>
                                  </p:childTnLst>
                                </p:cTn>
                              </p:par>
                            </p:childTnLst>
                          </p:cTn>
                        </p:par>
                        <p:par>
                          <p:cTn id="29" fill="hold">
                            <p:stCondLst>
                              <p:cond delay="500"/>
                            </p:stCondLst>
                            <p:childTnLst>
                              <p:par>
                                <p:cTn id="30" presetID="22" presetClass="entr" presetSubtype="1" fill="hold" nodeType="afterEffect">
                                  <p:stCondLst>
                                    <p:cond delay="500"/>
                                  </p:stCondLst>
                                  <p:childTnLst>
                                    <p:set>
                                      <p:cBhvr>
                                        <p:cTn id="31" dur="1" fill="hold">
                                          <p:stCondLst>
                                            <p:cond delay="0"/>
                                          </p:stCondLst>
                                        </p:cTn>
                                        <p:tgtEl>
                                          <p:spTgt spid="54"/>
                                        </p:tgtEl>
                                        <p:attrNameLst>
                                          <p:attrName>style.visibility</p:attrName>
                                        </p:attrNameLst>
                                      </p:cBhvr>
                                      <p:to>
                                        <p:strVal val="visible"/>
                                      </p:to>
                                    </p:set>
                                    <p:animEffect transition="in" filter="wipe(up)">
                                      <p:cBhvr>
                                        <p:cTn id="3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39241-BA3F-6C57-2296-F283F7877DD1}"/>
            </a:ext>
          </a:extLst>
        </p:cNvPr>
        <p:cNvGrpSpPr/>
        <p:nvPr/>
      </p:nvGrpSpPr>
      <p:grpSpPr>
        <a:xfrm>
          <a:off x="0" y="0"/>
          <a:ext cx="0" cy="0"/>
          <a:chOff x="0" y="0"/>
          <a:chExt cx="0" cy="0"/>
        </a:xfrm>
      </p:grpSpPr>
      <p:sp>
        <p:nvSpPr>
          <p:cNvPr id="134" name="Rounded Rectangle 133">
            <a:extLst>
              <a:ext uri="{FF2B5EF4-FFF2-40B4-BE49-F238E27FC236}">
                <a16:creationId xmlns:a16="http://schemas.microsoft.com/office/drawing/2014/main" id="{44425192-3A0C-94F4-4DA8-E0C6DFC2255A}"/>
              </a:ext>
            </a:extLst>
          </p:cNvPr>
          <p:cNvSpPr/>
          <p:nvPr/>
        </p:nvSpPr>
        <p:spPr>
          <a:xfrm>
            <a:off x="8207719" y="1540464"/>
            <a:ext cx="2633405" cy="4324035"/>
          </a:xfrm>
          <a:prstGeom prst="roundRect">
            <a:avLst>
              <a:gd name="adj" fmla="val 11638"/>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5" name="Rounded Rectangle 84">
            <a:extLst>
              <a:ext uri="{FF2B5EF4-FFF2-40B4-BE49-F238E27FC236}">
                <a16:creationId xmlns:a16="http://schemas.microsoft.com/office/drawing/2014/main" id="{E09A957E-84AE-D017-0D39-DF3F4F60D5E6}"/>
              </a:ext>
            </a:extLst>
          </p:cNvPr>
          <p:cNvSpPr/>
          <p:nvPr/>
        </p:nvSpPr>
        <p:spPr>
          <a:xfrm>
            <a:off x="1332786" y="1638097"/>
            <a:ext cx="6456178" cy="3978063"/>
          </a:xfrm>
          <a:prstGeom prst="roundRect">
            <a:avLst>
              <a:gd name="adj" fmla="val 11638"/>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 name="Title 1">
            <a:extLst>
              <a:ext uri="{FF2B5EF4-FFF2-40B4-BE49-F238E27FC236}">
                <a16:creationId xmlns:a16="http://schemas.microsoft.com/office/drawing/2014/main" id="{0C93CE48-838A-746E-B339-F77D7F3B6D76}"/>
              </a:ext>
            </a:extLst>
          </p:cNvPr>
          <p:cNvSpPr>
            <a:spLocks noGrp="1"/>
          </p:cNvSpPr>
          <p:nvPr>
            <p:ph type="ctrTitle"/>
          </p:nvPr>
        </p:nvSpPr>
        <p:spPr/>
        <p:txBody>
          <a:bodyPr/>
          <a:lstStyle/>
          <a:p>
            <a:r>
              <a:rPr lang="en-US" dirty="0"/>
              <a:t>Parallel Model Mapping</a:t>
            </a:r>
          </a:p>
        </p:txBody>
      </p:sp>
      <p:sp>
        <p:nvSpPr>
          <p:cNvPr id="4" name="Slide Number Placeholder 3">
            <a:extLst>
              <a:ext uri="{FF2B5EF4-FFF2-40B4-BE49-F238E27FC236}">
                <a16:creationId xmlns:a16="http://schemas.microsoft.com/office/drawing/2014/main" id="{D8AEDDAA-5A0E-961E-7B35-BFCF6CFEBFA5}"/>
              </a:ext>
            </a:extLst>
          </p:cNvPr>
          <p:cNvSpPr>
            <a:spLocks noGrp="1"/>
          </p:cNvSpPr>
          <p:nvPr>
            <p:ph type="sldNum" sz="quarter" idx="12"/>
          </p:nvPr>
        </p:nvSpPr>
        <p:spPr/>
        <p:txBody>
          <a:bodyPr/>
          <a:lstStyle/>
          <a:p>
            <a:fld id="{3952D4CC-587A-3641-AB30-393082F8BA24}" type="slidenum">
              <a:rPr lang="en-US" smtClean="0"/>
              <a:pPr/>
              <a:t>19</a:t>
            </a:fld>
            <a:endParaRPr lang="en-US"/>
          </a:p>
        </p:txBody>
      </p:sp>
      <p:grpSp>
        <p:nvGrpSpPr>
          <p:cNvPr id="140" name="Group 139">
            <a:extLst>
              <a:ext uri="{FF2B5EF4-FFF2-40B4-BE49-F238E27FC236}">
                <a16:creationId xmlns:a16="http://schemas.microsoft.com/office/drawing/2014/main" id="{93C46281-9C40-323C-9604-A82B073495CC}"/>
              </a:ext>
            </a:extLst>
          </p:cNvPr>
          <p:cNvGrpSpPr/>
          <p:nvPr/>
        </p:nvGrpSpPr>
        <p:grpSpPr>
          <a:xfrm>
            <a:off x="1473884" y="4267995"/>
            <a:ext cx="1870089" cy="830997"/>
            <a:chOff x="276913" y="4149060"/>
            <a:chExt cx="2293623" cy="830997"/>
          </a:xfrm>
        </p:grpSpPr>
        <p:sp>
          <p:nvSpPr>
            <p:cNvPr id="53" name="TextBox 52">
              <a:extLst>
                <a:ext uri="{FF2B5EF4-FFF2-40B4-BE49-F238E27FC236}">
                  <a16:creationId xmlns:a16="http://schemas.microsoft.com/office/drawing/2014/main" id="{D75DEC7E-30F6-20F9-93F4-2258A8267E57}"/>
                </a:ext>
              </a:extLst>
            </p:cNvPr>
            <p:cNvSpPr txBox="1"/>
            <p:nvPr/>
          </p:nvSpPr>
          <p:spPr>
            <a:xfrm>
              <a:off x="276913" y="4149060"/>
              <a:ext cx="1673995" cy="830997"/>
            </a:xfrm>
            <a:prstGeom prst="rect">
              <a:avLst/>
            </a:prstGeom>
            <a:noFill/>
          </p:spPr>
          <p:txBody>
            <a:bodyPr wrap="square" lIns="0" tIns="0" rIns="0" bIns="0" rtlCol="0">
              <a:spAutoFit/>
            </a:bodyPr>
            <a:lstStyle/>
            <a:p>
              <a:pPr algn="ctr"/>
              <a:r>
                <a:rPr lang="en-US" dirty="0">
                  <a:latin typeface="Times New Roman" panose="02020603050405020304" pitchFamily="18" charset="0"/>
                  <a:cs typeface="Times New Roman" panose="02020603050405020304" pitchFamily="18" charset="0"/>
                </a:rPr>
                <a:t>Inter-Device Data Transfers</a:t>
              </a:r>
            </a:p>
            <a:p>
              <a:pPr algn="ctr"/>
              <a:r>
                <a:rPr lang="en-US" b="1" dirty="0">
                  <a:solidFill>
                    <a:schemeClr val="tx2">
                      <a:lumMod val="90000"/>
                      <a:lumOff val="10000"/>
                    </a:schemeClr>
                  </a:solidFill>
                  <a:latin typeface="Times New Roman" panose="02020603050405020304" pitchFamily="18" charset="0"/>
                  <a:cs typeface="Times New Roman" panose="02020603050405020304" pitchFamily="18" charset="0"/>
                </a:rPr>
                <a:t>(16KB)</a:t>
              </a:r>
            </a:p>
          </p:txBody>
        </p:sp>
        <p:cxnSp>
          <p:nvCxnSpPr>
            <p:cNvPr id="54" name="Straight Arrow Connector 53">
              <a:extLst>
                <a:ext uri="{FF2B5EF4-FFF2-40B4-BE49-F238E27FC236}">
                  <a16:creationId xmlns:a16="http://schemas.microsoft.com/office/drawing/2014/main" id="{E30F455C-F00B-EB69-9002-B067F3C8ADDA}"/>
                </a:ext>
              </a:extLst>
            </p:cNvPr>
            <p:cNvCxnSpPr>
              <a:cxnSpLocks/>
              <a:stCxn id="53" idx="3"/>
            </p:cNvCxnSpPr>
            <p:nvPr/>
          </p:nvCxnSpPr>
          <p:spPr>
            <a:xfrm>
              <a:off x="1950908" y="4564559"/>
              <a:ext cx="619628" cy="9651"/>
            </a:xfrm>
            <a:prstGeom prst="straightConnector1">
              <a:avLst/>
            </a:prstGeom>
            <a:ln cap="rnd">
              <a:prstDash val="dash"/>
              <a:round/>
              <a:headEnd w="sm" len="sm"/>
              <a:tailEnd type="triangle" w="sm" len="sm"/>
            </a:ln>
          </p:spPr>
          <p:style>
            <a:lnRef idx="2">
              <a:schemeClr val="dk1"/>
            </a:lnRef>
            <a:fillRef idx="0">
              <a:schemeClr val="dk1"/>
            </a:fillRef>
            <a:effectRef idx="1">
              <a:schemeClr val="dk1"/>
            </a:effectRef>
            <a:fontRef idx="minor">
              <a:schemeClr val="tx1"/>
            </a:fontRef>
          </p:style>
        </p:cxnSp>
      </p:grpSp>
      <p:grpSp>
        <p:nvGrpSpPr>
          <p:cNvPr id="139" name="Group 138">
            <a:extLst>
              <a:ext uri="{FF2B5EF4-FFF2-40B4-BE49-F238E27FC236}">
                <a16:creationId xmlns:a16="http://schemas.microsoft.com/office/drawing/2014/main" id="{877992B5-52D6-6183-7157-F8CDB74739D7}"/>
              </a:ext>
            </a:extLst>
          </p:cNvPr>
          <p:cNvGrpSpPr/>
          <p:nvPr/>
        </p:nvGrpSpPr>
        <p:grpSpPr>
          <a:xfrm>
            <a:off x="1424334" y="1846254"/>
            <a:ext cx="3938444" cy="3536335"/>
            <a:chOff x="227363" y="1727319"/>
            <a:chExt cx="4830414" cy="3536335"/>
          </a:xfrm>
        </p:grpSpPr>
        <p:sp>
          <p:nvSpPr>
            <p:cNvPr id="6" name="Rectangle 5">
              <a:extLst>
                <a:ext uri="{FF2B5EF4-FFF2-40B4-BE49-F238E27FC236}">
                  <a16:creationId xmlns:a16="http://schemas.microsoft.com/office/drawing/2014/main" id="{F038097E-EC5E-7727-3BB4-BC279E14898A}"/>
                </a:ext>
              </a:extLst>
            </p:cNvPr>
            <p:cNvSpPr/>
            <p:nvPr/>
          </p:nvSpPr>
          <p:spPr>
            <a:xfrm>
              <a:off x="2926022" y="1727319"/>
              <a:ext cx="1297404" cy="33349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imes New Roman" panose="02020603050405020304" pitchFamily="18" charset="0"/>
                  <a:cs typeface="Times New Roman" panose="02020603050405020304" pitchFamily="18" charset="0"/>
                </a:rPr>
                <a:t>Host</a:t>
              </a:r>
            </a:p>
          </p:txBody>
        </p:sp>
        <p:sp>
          <p:nvSpPr>
            <p:cNvPr id="7" name="Rectangle 6">
              <a:extLst>
                <a:ext uri="{FF2B5EF4-FFF2-40B4-BE49-F238E27FC236}">
                  <a16:creationId xmlns:a16="http://schemas.microsoft.com/office/drawing/2014/main" id="{C81AD0FB-EEEE-AFD9-B698-14319C2D21BE}"/>
                </a:ext>
              </a:extLst>
            </p:cNvPr>
            <p:cNvSpPr/>
            <p:nvPr/>
          </p:nvSpPr>
          <p:spPr>
            <a:xfrm>
              <a:off x="2263644" y="2303533"/>
              <a:ext cx="2598785" cy="33349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imes New Roman" panose="02020603050405020304" pitchFamily="18" charset="0"/>
                  <a:cs typeface="Times New Roman" panose="02020603050405020304" pitchFamily="18" charset="0"/>
                </a:rPr>
                <a:t>CXL Switch</a:t>
              </a:r>
            </a:p>
          </p:txBody>
        </p:sp>
        <p:cxnSp>
          <p:nvCxnSpPr>
            <p:cNvPr id="8" name="Straight Connector 7">
              <a:extLst>
                <a:ext uri="{FF2B5EF4-FFF2-40B4-BE49-F238E27FC236}">
                  <a16:creationId xmlns:a16="http://schemas.microsoft.com/office/drawing/2014/main" id="{32E5158A-9728-6E3F-16CB-7A4CF0FE6288}"/>
                </a:ext>
              </a:extLst>
            </p:cNvPr>
            <p:cNvCxnSpPr>
              <a:cxnSpLocks/>
              <a:stCxn id="6" idx="2"/>
              <a:endCxn id="7" idx="0"/>
            </p:cNvCxnSpPr>
            <p:nvPr/>
          </p:nvCxnSpPr>
          <p:spPr>
            <a:xfrm flipH="1">
              <a:off x="3563038" y="2060817"/>
              <a:ext cx="0" cy="242717"/>
            </a:xfrm>
            <a:prstGeom prst="line">
              <a:avLst/>
            </a:prstGeom>
            <a:ln>
              <a:headEnd type="triangle" w="sm" len="sm"/>
              <a:tailEnd type="triangle" w="sm" len="sm"/>
            </a:ln>
          </p:spPr>
          <p:style>
            <a:lnRef idx="3">
              <a:schemeClr val="dk1"/>
            </a:lnRef>
            <a:fillRef idx="0">
              <a:schemeClr val="dk1"/>
            </a:fillRef>
            <a:effectRef idx="2">
              <a:schemeClr val="dk1"/>
            </a:effectRef>
            <a:fontRef idx="minor">
              <a:schemeClr val="tx1"/>
            </a:fontRef>
          </p:style>
        </p:cxnSp>
        <p:sp>
          <p:nvSpPr>
            <p:cNvPr id="9" name="Rectangle 8">
              <a:extLst>
                <a:ext uri="{FF2B5EF4-FFF2-40B4-BE49-F238E27FC236}">
                  <a16:creationId xmlns:a16="http://schemas.microsoft.com/office/drawing/2014/main" id="{707D2D66-40B5-4AD2-250E-3C72725B52E3}"/>
                </a:ext>
              </a:extLst>
            </p:cNvPr>
            <p:cNvSpPr/>
            <p:nvPr/>
          </p:nvSpPr>
          <p:spPr>
            <a:xfrm rot="16200000">
              <a:off x="1595189" y="3531510"/>
              <a:ext cx="2074487" cy="72583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cxnSp>
          <p:nvCxnSpPr>
            <p:cNvPr id="10" name="Straight Connector 9">
              <a:extLst>
                <a:ext uri="{FF2B5EF4-FFF2-40B4-BE49-F238E27FC236}">
                  <a16:creationId xmlns:a16="http://schemas.microsoft.com/office/drawing/2014/main" id="{381CA76F-220B-D561-9134-EC88884E788F}"/>
                </a:ext>
              </a:extLst>
            </p:cNvPr>
            <p:cNvCxnSpPr>
              <a:cxnSpLocks/>
              <a:endCxn id="9" idx="3"/>
            </p:cNvCxnSpPr>
            <p:nvPr/>
          </p:nvCxnSpPr>
          <p:spPr>
            <a:xfrm>
              <a:off x="2628559" y="2637029"/>
              <a:ext cx="3874" cy="220156"/>
            </a:xfrm>
            <a:prstGeom prst="line">
              <a:avLst/>
            </a:prstGeom>
            <a:ln>
              <a:headEnd type="triangle" w="sm" len="sm"/>
              <a:tailEnd type="triangle" w="sm" len="sm"/>
            </a:ln>
          </p:spPr>
          <p:style>
            <a:lnRef idx="3">
              <a:schemeClr val="dk1"/>
            </a:lnRef>
            <a:fillRef idx="0">
              <a:schemeClr val="dk1"/>
            </a:fillRef>
            <a:effectRef idx="2">
              <a:schemeClr val="dk1"/>
            </a:effectRef>
            <a:fontRef idx="minor">
              <a:schemeClr val="tx1"/>
            </a:fontRef>
          </p:style>
        </p:cxnSp>
        <p:sp>
          <p:nvSpPr>
            <p:cNvPr id="11" name="Rectangle 10">
              <a:extLst>
                <a:ext uri="{FF2B5EF4-FFF2-40B4-BE49-F238E27FC236}">
                  <a16:creationId xmlns:a16="http://schemas.microsoft.com/office/drawing/2014/main" id="{F2C70258-F3F1-56A3-B6BA-4659F0885B27}"/>
                </a:ext>
              </a:extLst>
            </p:cNvPr>
            <p:cNvSpPr/>
            <p:nvPr/>
          </p:nvSpPr>
          <p:spPr>
            <a:xfrm rot="5400000">
              <a:off x="2498447" y="2976801"/>
              <a:ext cx="271447" cy="471377"/>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441CFD9B-8897-34B2-4B13-B2104163DD89}"/>
                </a:ext>
              </a:extLst>
            </p:cNvPr>
            <p:cNvSpPr txBox="1"/>
            <p:nvPr/>
          </p:nvSpPr>
          <p:spPr>
            <a:xfrm>
              <a:off x="2275908" y="2996007"/>
              <a:ext cx="730361"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T0</a:t>
              </a:r>
            </a:p>
          </p:txBody>
        </p:sp>
        <p:sp>
          <p:nvSpPr>
            <p:cNvPr id="13" name="Rectangle 12">
              <a:extLst>
                <a:ext uri="{FF2B5EF4-FFF2-40B4-BE49-F238E27FC236}">
                  <a16:creationId xmlns:a16="http://schemas.microsoft.com/office/drawing/2014/main" id="{C2407350-28F5-8040-FA72-04C9C411AC09}"/>
                </a:ext>
              </a:extLst>
            </p:cNvPr>
            <p:cNvSpPr/>
            <p:nvPr/>
          </p:nvSpPr>
          <p:spPr>
            <a:xfrm rot="5400000">
              <a:off x="2498446" y="3360906"/>
              <a:ext cx="271450" cy="471377"/>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220ECE91-3A6B-0B97-7A9D-C9466B68B50B}"/>
                </a:ext>
              </a:extLst>
            </p:cNvPr>
            <p:cNvSpPr txBox="1"/>
            <p:nvPr/>
          </p:nvSpPr>
          <p:spPr>
            <a:xfrm>
              <a:off x="2278042" y="3384111"/>
              <a:ext cx="730361"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T1</a:t>
              </a:r>
            </a:p>
          </p:txBody>
        </p:sp>
        <p:sp>
          <p:nvSpPr>
            <p:cNvPr id="15" name="Rectangle 14">
              <a:extLst>
                <a:ext uri="{FF2B5EF4-FFF2-40B4-BE49-F238E27FC236}">
                  <a16:creationId xmlns:a16="http://schemas.microsoft.com/office/drawing/2014/main" id="{04B20AEF-8770-1466-EE13-3C61EBD89434}"/>
                </a:ext>
              </a:extLst>
            </p:cNvPr>
            <p:cNvSpPr/>
            <p:nvPr/>
          </p:nvSpPr>
          <p:spPr>
            <a:xfrm rot="5400000">
              <a:off x="2498386" y="3742019"/>
              <a:ext cx="271452" cy="471377"/>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65EDF734-DF28-39A8-FB04-06B1040AFB57}"/>
                </a:ext>
              </a:extLst>
            </p:cNvPr>
            <p:cNvSpPr txBox="1"/>
            <p:nvPr/>
          </p:nvSpPr>
          <p:spPr>
            <a:xfrm>
              <a:off x="2263644" y="3761620"/>
              <a:ext cx="753365"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T2</a:t>
              </a:r>
            </a:p>
          </p:txBody>
        </p:sp>
        <p:sp>
          <p:nvSpPr>
            <p:cNvPr id="17" name="Rectangle 16">
              <a:extLst>
                <a:ext uri="{FF2B5EF4-FFF2-40B4-BE49-F238E27FC236}">
                  <a16:creationId xmlns:a16="http://schemas.microsoft.com/office/drawing/2014/main" id="{ED7A29C9-8004-D659-F1C1-AF4FC8F5A408}"/>
                </a:ext>
              </a:extLst>
            </p:cNvPr>
            <p:cNvSpPr/>
            <p:nvPr/>
          </p:nvSpPr>
          <p:spPr>
            <a:xfrm rot="5400000">
              <a:off x="2500485" y="4123131"/>
              <a:ext cx="271447" cy="471377"/>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id="{3AD52D54-CFAB-083F-D323-7BAD8A407308}"/>
                </a:ext>
              </a:extLst>
            </p:cNvPr>
            <p:cNvSpPr txBox="1"/>
            <p:nvPr/>
          </p:nvSpPr>
          <p:spPr>
            <a:xfrm>
              <a:off x="2278344" y="4143140"/>
              <a:ext cx="729822"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T3</a:t>
              </a:r>
            </a:p>
          </p:txBody>
        </p:sp>
        <p:sp>
          <p:nvSpPr>
            <p:cNvPr id="19" name="TextBox 18">
              <a:extLst>
                <a:ext uri="{FF2B5EF4-FFF2-40B4-BE49-F238E27FC236}">
                  <a16:creationId xmlns:a16="http://schemas.microsoft.com/office/drawing/2014/main" id="{6BCC2285-A1C0-59A8-C20E-E3DB91720082}"/>
                </a:ext>
              </a:extLst>
            </p:cNvPr>
            <p:cNvSpPr txBox="1"/>
            <p:nvPr/>
          </p:nvSpPr>
          <p:spPr>
            <a:xfrm>
              <a:off x="227363" y="2789347"/>
              <a:ext cx="1766509" cy="830997"/>
            </a:xfrm>
            <a:prstGeom prst="rect">
              <a:avLst/>
            </a:prstGeom>
            <a:noFill/>
          </p:spPr>
          <p:txBody>
            <a:bodyPr wrap="square" lIns="0" tIns="0" rIns="0" bIns="0" rtlCol="0">
              <a:spAutoFit/>
            </a:bodyPr>
            <a:lstStyle/>
            <a:p>
              <a:pPr algn="ctr"/>
              <a:r>
                <a:rPr lang="en-US" b="1" u="sng" dirty="0">
                  <a:latin typeface="Times New Roman" panose="02020603050405020304" pitchFamily="18" charset="0"/>
                  <a:cs typeface="Times New Roman" panose="02020603050405020304" pitchFamily="18" charset="0"/>
                </a:rPr>
                <a:t>T</a:t>
              </a:r>
              <a:r>
                <a:rPr lang="en-US" dirty="0">
                  <a:latin typeface="Times New Roman" panose="02020603050405020304" pitchFamily="18" charset="0"/>
                  <a:cs typeface="Times New Roman" panose="02020603050405020304" pitchFamily="18" charset="0"/>
                </a:rPr>
                <a:t>ransformer Decoder Blocks /</a:t>
              </a:r>
            </a:p>
            <a:p>
              <a:pPr algn="ctr"/>
              <a:r>
                <a:rPr lang="en-US" dirty="0">
                  <a:latin typeface="Times New Roman" panose="02020603050405020304" pitchFamily="18" charset="0"/>
                  <a:cs typeface="Times New Roman" panose="02020603050405020304" pitchFamily="18" charset="0"/>
                </a:rPr>
                <a:t>Pipeline Stages</a:t>
              </a:r>
            </a:p>
          </p:txBody>
        </p:sp>
        <p:sp>
          <p:nvSpPr>
            <p:cNvPr id="20" name="TextBox 19">
              <a:extLst>
                <a:ext uri="{FF2B5EF4-FFF2-40B4-BE49-F238E27FC236}">
                  <a16:creationId xmlns:a16="http://schemas.microsoft.com/office/drawing/2014/main" id="{6132C679-5BC7-3E23-1DDB-263B1535D352}"/>
                </a:ext>
              </a:extLst>
            </p:cNvPr>
            <p:cNvSpPr txBox="1"/>
            <p:nvPr/>
          </p:nvSpPr>
          <p:spPr>
            <a:xfrm>
              <a:off x="2392700" y="4894322"/>
              <a:ext cx="2665077" cy="369332"/>
            </a:xfrm>
            <a:prstGeom prst="rect">
              <a:avLst/>
            </a:prstGeom>
            <a:noFill/>
          </p:spPr>
          <p:txBody>
            <a:bodyPr wrap="square">
              <a:spAutoFit/>
            </a:bodyPr>
            <a:lstStyle/>
            <a:p>
              <a:pPr algn="ctr"/>
              <a:r>
                <a:rPr lang="en-US" dirty="0">
                  <a:latin typeface="Times New Roman" panose="02020603050405020304" pitchFamily="18" charset="0"/>
                  <a:cs typeface="Times New Roman" panose="02020603050405020304" pitchFamily="18" charset="0"/>
                </a:rPr>
                <a:t>CXL </a:t>
              </a:r>
              <a:r>
                <a:rPr lang="en-US" b="1" u="sng" dirty="0">
                  <a:latin typeface="Times New Roman" panose="02020603050405020304" pitchFamily="18" charset="0"/>
                  <a:cs typeface="Times New Roman" panose="02020603050405020304" pitchFamily="18" charset="0"/>
                </a:rPr>
                <a:t>D</a:t>
              </a:r>
              <a:r>
                <a:rPr lang="en-US" dirty="0">
                  <a:latin typeface="Times New Roman" panose="02020603050405020304" pitchFamily="18" charset="0"/>
                  <a:cs typeface="Times New Roman" panose="02020603050405020304" pitchFamily="18" charset="0"/>
                </a:rPr>
                <a:t>evices</a:t>
              </a:r>
            </a:p>
          </p:txBody>
        </p:sp>
        <p:cxnSp>
          <p:nvCxnSpPr>
            <p:cNvPr id="21" name="Straight Arrow Connector 20">
              <a:extLst>
                <a:ext uri="{FF2B5EF4-FFF2-40B4-BE49-F238E27FC236}">
                  <a16:creationId xmlns:a16="http://schemas.microsoft.com/office/drawing/2014/main" id="{2C21F18E-A2C0-03F9-2AD5-D51B5CD597AE}"/>
                </a:ext>
              </a:extLst>
            </p:cNvPr>
            <p:cNvCxnSpPr>
              <a:cxnSpLocks/>
              <a:stCxn id="15" idx="3"/>
              <a:endCxn id="17" idx="1"/>
            </p:cNvCxnSpPr>
            <p:nvPr/>
          </p:nvCxnSpPr>
          <p:spPr>
            <a:xfrm>
              <a:off x="2634112" y="4113435"/>
              <a:ext cx="2096" cy="109661"/>
            </a:xfrm>
            <a:prstGeom prst="straightConnector1">
              <a:avLst/>
            </a:prstGeom>
            <a:ln>
              <a:solidFill>
                <a:schemeClr val="tx1"/>
              </a:solidFill>
              <a:headEnd w="sm" len="sm"/>
              <a:tailEnd type="triangle" w="sm" len="sm"/>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E067D11B-BD8F-EC3E-68A8-BA85E4A1DA6E}"/>
                </a:ext>
              </a:extLst>
            </p:cNvPr>
            <p:cNvCxnSpPr>
              <a:cxnSpLocks/>
              <a:stCxn id="13" idx="3"/>
              <a:endCxn id="15" idx="1"/>
            </p:cNvCxnSpPr>
            <p:nvPr/>
          </p:nvCxnSpPr>
          <p:spPr>
            <a:xfrm flipH="1">
              <a:off x="2634112" y="3732320"/>
              <a:ext cx="58" cy="109663"/>
            </a:xfrm>
            <a:prstGeom prst="straightConnector1">
              <a:avLst/>
            </a:prstGeom>
            <a:ln>
              <a:solidFill>
                <a:schemeClr val="tx1"/>
              </a:solidFill>
              <a:headEnd w="sm" len="sm"/>
              <a:tailEnd type="triangle" w="sm" len="sm"/>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1627A1CC-6020-F5F1-968F-C73BCBBC2DB8}"/>
                </a:ext>
              </a:extLst>
            </p:cNvPr>
            <p:cNvCxnSpPr>
              <a:cxnSpLocks/>
              <a:stCxn id="11" idx="3"/>
              <a:endCxn id="13" idx="1"/>
            </p:cNvCxnSpPr>
            <p:nvPr/>
          </p:nvCxnSpPr>
          <p:spPr>
            <a:xfrm>
              <a:off x="2634170" y="3348213"/>
              <a:ext cx="0" cy="112657"/>
            </a:xfrm>
            <a:prstGeom prst="straightConnector1">
              <a:avLst/>
            </a:prstGeom>
            <a:ln>
              <a:solidFill>
                <a:schemeClr val="tx1"/>
              </a:solidFill>
              <a:headEnd w="sm" len="sm"/>
              <a:tailEnd type="triangle" w="sm" len="sm"/>
            </a:ln>
          </p:spPr>
          <p:style>
            <a:lnRef idx="2">
              <a:schemeClr val="accent1"/>
            </a:lnRef>
            <a:fillRef idx="0">
              <a:schemeClr val="accent1"/>
            </a:fillRef>
            <a:effectRef idx="1">
              <a:schemeClr val="accent1"/>
            </a:effectRef>
            <a:fontRef idx="minor">
              <a:schemeClr val="tx1"/>
            </a:fontRef>
          </p:style>
        </p:cxnSp>
        <p:sp>
          <p:nvSpPr>
            <p:cNvPr id="24" name="Rectangle 23">
              <a:extLst>
                <a:ext uri="{FF2B5EF4-FFF2-40B4-BE49-F238E27FC236}">
                  <a16:creationId xmlns:a16="http://schemas.microsoft.com/office/drawing/2014/main" id="{F5FA48A0-70CB-CFFE-0F18-7C7D9F45FEE9}"/>
                </a:ext>
              </a:extLst>
            </p:cNvPr>
            <p:cNvSpPr/>
            <p:nvPr/>
          </p:nvSpPr>
          <p:spPr>
            <a:xfrm rot="16200000">
              <a:off x="2538079" y="3526935"/>
              <a:ext cx="2074489" cy="72583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cxnSp>
          <p:nvCxnSpPr>
            <p:cNvPr id="25" name="Straight Connector 24">
              <a:extLst>
                <a:ext uri="{FF2B5EF4-FFF2-40B4-BE49-F238E27FC236}">
                  <a16:creationId xmlns:a16="http://schemas.microsoft.com/office/drawing/2014/main" id="{956B5C88-13AB-661B-4B13-96D25AAD3C2E}"/>
                </a:ext>
              </a:extLst>
            </p:cNvPr>
            <p:cNvCxnSpPr>
              <a:cxnSpLocks/>
            </p:cNvCxnSpPr>
            <p:nvPr/>
          </p:nvCxnSpPr>
          <p:spPr>
            <a:xfrm>
              <a:off x="3574724" y="2637029"/>
              <a:ext cx="0" cy="214346"/>
            </a:xfrm>
            <a:prstGeom prst="line">
              <a:avLst/>
            </a:prstGeom>
            <a:ln>
              <a:headEnd type="triangle" w="sm" len="sm"/>
              <a:tailEnd type="triangle" w="sm" len="sm"/>
            </a:ln>
          </p:spPr>
          <p:style>
            <a:lnRef idx="3">
              <a:schemeClr val="dk1"/>
            </a:lnRef>
            <a:fillRef idx="0">
              <a:schemeClr val="dk1"/>
            </a:fillRef>
            <a:effectRef idx="2">
              <a:schemeClr val="dk1"/>
            </a:effectRef>
            <a:fontRef idx="minor">
              <a:schemeClr val="tx1"/>
            </a:fontRef>
          </p:style>
        </p:cxnSp>
        <p:sp>
          <p:nvSpPr>
            <p:cNvPr id="26" name="Rectangle 25">
              <a:extLst>
                <a:ext uri="{FF2B5EF4-FFF2-40B4-BE49-F238E27FC236}">
                  <a16:creationId xmlns:a16="http://schemas.microsoft.com/office/drawing/2014/main" id="{D139B199-44F4-71CF-18C1-0CCFA0666CDA}"/>
                </a:ext>
              </a:extLst>
            </p:cNvPr>
            <p:cNvSpPr/>
            <p:nvPr/>
          </p:nvSpPr>
          <p:spPr>
            <a:xfrm rot="16200000">
              <a:off x="3484844" y="3526935"/>
              <a:ext cx="2074489" cy="72583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cxnSp>
          <p:nvCxnSpPr>
            <p:cNvPr id="27" name="Straight Connector 26">
              <a:extLst>
                <a:ext uri="{FF2B5EF4-FFF2-40B4-BE49-F238E27FC236}">
                  <a16:creationId xmlns:a16="http://schemas.microsoft.com/office/drawing/2014/main" id="{03102390-EEAD-8B80-AB88-1831C8255532}"/>
                </a:ext>
              </a:extLst>
            </p:cNvPr>
            <p:cNvCxnSpPr>
              <a:cxnSpLocks/>
            </p:cNvCxnSpPr>
            <p:nvPr/>
          </p:nvCxnSpPr>
          <p:spPr>
            <a:xfrm>
              <a:off x="4523359" y="2637029"/>
              <a:ext cx="0" cy="214346"/>
            </a:xfrm>
            <a:prstGeom prst="line">
              <a:avLst/>
            </a:prstGeom>
            <a:ln>
              <a:headEnd type="triangle" w="sm" len="sm"/>
              <a:tailEnd type="triangle" w="sm" len="sm"/>
            </a:ln>
          </p:spPr>
          <p:style>
            <a:lnRef idx="3">
              <a:schemeClr val="dk1"/>
            </a:lnRef>
            <a:fillRef idx="0">
              <a:schemeClr val="dk1"/>
            </a:fillRef>
            <a:effectRef idx="2">
              <a:schemeClr val="dk1"/>
            </a:effectRef>
            <a:fontRef idx="minor">
              <a:schemeClr val="tx1"/>
            </a:fontRef>
          </p:style>
        </p:cxnSp>
        <p:sp>
          <p:nvSpPr>
            <p:cNvPr id="28" name="Rectangle 27">
              <a:extLst>
                <a:ext uri="{FF2B5EF4-FFF2-40B4-BE49-F238E27FC236}">
                  <a16:creationId xmlns:a16="http://schemas.microsoft.com/office/drawing/2014/main" id="{C9B6F912-1DE7-3044-789F-EDBF78B7AA38}"/>
                </a:ext>
              </a:extLst>
            </p:cNvPr>
            <p:cNvSpPr/>
            <p:nvPr/>
          </p:nvSpPr>
          <p:spPr>
            <a:xfrm rot="5400000">
              <a:off x="3434161" y="2976899"/>
              <a:ext cx="271447" cy="471377"/>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sp>
          <p:nvSpPr>
            <p:cNvPr id="29" name="Rectangle 28">
              <a:extLst>
                <a:ext uri="{FF2B5EF4-FFF2-40B4-BE49-F238E27FC236}">
                  <a16:creationId xmlns:a16="http://schemas.microsoft.com/office/drawing/2014/main" id="{D269D109-8EC8-F113-0E32-1EEDCC919621}"/>
                </a:ext>
              </a:extLst>
            </p:cNvPr>
            <p:cNvSpPr/>
            <p:nvPr/>
          </p:nvSpPr>
          <p:spPr>
            <a:xfrm rot="5400000">
              <a:off x="3434160" y="3361005"/>
              <a:ext cx="271450" cy="471377"/>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sp>
          <p:nvSpPr>
            <p:cNvPr id="30" name="Rectangle 29">
              <a:extLst>
                <a:ext uri="{FF2B5EF4-FFF2-40B4-BE49-F238E27FC236}">
                  <a16:creationId xmlns:a16="http://schemas.microsoft.com/office/drawing/2014/main" id="{855FA12B-5CA9-3C54-98FB-0949E8E5B69E}"/>
                </a:ext>
              </a:extLst>
            </p:cNvPr>
            <p:cNvSpPr/>
            <p:nvPr/>
          </p:nvSpPr>
          <p:spPr>
            <a:xfrm rot="5400000">
              <a:off x="3434100" y="3742118"/>
              <a:ext cx="271452" cy="471377"/>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sp>
          <p:nvSpPr>
            <p:cNvPr id="31" name="Rectangle 30">
              <a:extLst>
                <a:ext uri="{FF2B5EF4-FFF2-40B4-BE49-F238E27FC236}">
                  <a16:creationId xmlns:a16="http://schemas.microsoft.com/office/drawing/2014/main" id="{B203823A-DA71-2C93-4E78-828EC27CA81A}"/>
                </a:ext>
              </a:extLst>
            </p:cNvPr>
            <p:cNvSpPr/>
            <p:nvPr/>
          </p:nvSpPr>
          <p:spPr>
            <a:xfrm rot="5400000">
              <a:off x="3436199" y="4123230"/>
              <a:ext cx="271447" cy="471377"/>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cxnSp>
          <p:nvCxnSpPr>
            <p:cNvPr id="32" name="Straight Arrow Connector 31">
              <a:extLst>
                <a:ext uri="{FF2B5EF4-FFF2-40B4-BE49-F238E27FC236}">
                  <a16:creationId xmlns:a16="http://schemas.microsoft.com/office/drawing/2014/main" id="{4E3B4A5A-8B4C-F034-7BF0-E51797F80B7E}"/>
                </a:ext>
              </a:extLst>
            </p:cNvPr>
            <p:cNvCxnSpPr>
              <a:cxnSpLocks/>
              <a:stCxn id="30" idx="3"/>
              <a:endCxn id="31" idx="1"/>
            </p:cNvCxnSpPr>
            <p:nvPr/>
          </p:nvCxnSpPr>
          <p:spPr>
            <a:xfrm>
              <a:off x="3569826" y="4113534"/>
              <a:ext cx="2096" cy="109661"/>
            </a:xfrm>
            <a:prstGeom prst="straightConnector1">
              <a:avLst/>
            </a:prstGeom>
            <a:ln>
              <a:solidFill>
                <a:schemeClr val="tx1"/>
              </a:solidFill>
              <a:headEnd w="sm" len="sm"/>
              <a:tailEnd type="triangle" w="sm" len="sm"/>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5B345250-90D0-C79C-1D9E-BA699C99ED5E}"/>
                </a:ext>
              </a:extLst>
            </p:cNvPr>
            <p:cNvCxnSpPr>
              <a:cxnSpLocks/>
              <a:stCxn id="29" idx="3"/>
              <a:endCxn id="30" idx="1"/>
            </p:cNvCxnSpPr>
            <p:nvPr/>
          </p:nvCxnSpPr>
          <p:spPr>
            <a:xfrm flipH="1">
              <a:off x="3569826" y="3732419"/>
              <a:ext cx="58" cy="109663"/>
            </a:xfrm>
            <a:prstGeom prst="straightConnector1">
              <a:avLst/>
            </a:prstGeom>
            <a:ln>
              <a:solidFill>
                <a:schemeClr val="tx1"/>
              </a:solidFill>
              <a:headEnd w="sm" len="sm"/>
              <a:tailEnd type="triangle" w="sm" len="sm"/>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78FB876D-AD50-6ACB-9787-DFBDD588CABE}"/>
                </a:ext>
              </a:extLst>
            </p:cNvPr>
            <p:cNvCxnSpPr>
              <a:cxnSpLocks/>
              <a:stCxn id="28" idx="3"/>
              <a:endCxn id="29" idx="1"/>
            </p:cNvCxnSpPr>
            <p:nvPr/>
          </p:nvCxnSpPr>
          <p:spPr>
            <a:xfrm>
              <a:off x="3569884" y="3348311"/>
              <a:ext cx="0" cy="112657"/>
            </a:xfrm>
            <a:prstGeom prst="straightConnector1">
              <a:avLst/>
            </a:prstGeom>
            <a:ln>
              <a:solidFill>
                <a:schemeClr val="tx1"/>
              </a:solidFill>
              <a:headEnd w="sm" len="sm"/>
              <a:tailEnd type="triangle" w="sm" len="sm"/>
            </a:ln>
          </p:spPr>
          <p:style>
            <a:lnRef idx="2">
              <a:schemeClr val="accent1"/>
            </a:lnRef>
            <a:fillRef idx="0">
              <a:schemeClr val="accent1"/>
            </a:fillRef>
            <a:effectRef idx="1">
              <a:schemeClr val="accent1"/>
            </a:effectRef>
            <a:fontRef idx="minor">
              <a:schemeClr val="tx1"/>
            </a:fontRef>
          </p:style>
        </p:cxnSp>
        <p:sp>
          <p:nvSpPr>
            <p:cNvPr id="35" name="Rectangle 34">
              <a:extLst>
                <a:ext uri="{FF2B5EF4-FFF2-40B4-BE49-F238E27FC236}">
                  <a16:creationId xmlns:a16="http://schemas.microsoft.com/office/drawing/2014/main" id="{A893E06B-6119-B13B-65AE-7F24E9DC4B8D}"/>
                </a:ext>
              </a:extLst>
            </p:cNvPr>
            <p:cNvSpPr/>
            <p:nvPr/>
          </p:nvSpPr>
          <p:spPr>
            <a:xfrm rot="5400000">
              <a:off x="4387695" y="2985112"/>
              <a:ext cx="271447" cy="471377"/>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sp>
          <p:nvSpPr>
            <p:cNvPr id="36" name="Rectangle 35">
              <a:extLst>
                <a:ext uri="{FF2B5EF4-FFF2-40B4-BE49-F238E27FC236}">
                  <a16:creationId xmlns:a16="http://schemas.microsoft.com/office/drawing/2014/main" id="{AC83D9BD-C7A6-7CB6-125F-B4793DFA9F05}"/>
                </a:ext>
              </a:extLst>
            </p:cNvPr>
            <p:cNvSpPr/>
            <p:nvPr/>
          </p:nvSpPr>
          <p:spPr>
            <a:xfrm rot="5400000">
              <a:off x="4387693" y="3369218"/>
              <a:ext cx="271450" cy="471377"/>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sp>
          <p:nvSpPr>
            <p:cNvPr id="37" name="Rectangle 36">
              <a:extLst>
                <a:ext uri="{FF2B5EF4-FFF2-40B4-BE49-F238E27FC236}">
                  <a16:creationId xmlns:a16="http://schemas.microsoft.com/office/drawing/2014/main" id="{8A66C7EE-A8C2-856C-DBA9-991A2B350A8E}"/>
                </a:ext>
              </a:extLst>
            </p:cNvPr>
            <p:cNvSpPr/>
            <p:nvPr/>
          </p:nvSpPr>
          <p:spPr>
            <a:xfrm rot="5400000">
              <a:off x="4387633" y="3750331"/>
              <a:ext cx="271452" cy="471377"/>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sp>
          <p:nvSpPr>
            <p:cNvPr id="38" name="Rectangle 37">
              <a:extLst>
                <a:ext uri="{FF2B5EF4-FFF2-40B4-BE49-F238E27FC236}">
                  <a16:creationId xmlns:a16="http://schemas.microsoft.com/office/drawing/2014/main" id="{C114AFFA-1D22-C676-6758-7985667F61F9}"/>
                </a:ext>
              </a:extLst>
            </p:cNvPr>
            <p:cNvSpPr/>
            <p:nvPr/>
          </p:nvSpPr>
          <p:spPr>
            <a:xfrm rot="5400000">
              <a:off x="4389732" y="4131443"/>
              <a:ext cx="271447" cy="471377"/>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cxnSp>
          <p:nvCxnSpPr>
            <p:cNvPr id="39" name="Straight Arrow Connector 38">
              <a:extLst>
                <a:ext uri="{FF2B5EF4-FFF2-40B4-BE49-F238E27FC236}">
                  <a16:creationId xmlns:a16="http://schemas.microsoft.com/office/drawing/2014/main" id="{83D246C8-7D12-FAD0-0C83-EA6B48F45517}"/>
                </a:ext>
              </a:extLst>
            </p:cNvPr>
            <p:cNvCxnSpPr>
              <a:cxnSpLocks/>
              <a:stCxn id="37" idx="3"/>
              <a:endCxn id="38" idx="1"/>
            </p:cNvCxnSpPr>
            <p:nvPr/>
          </p:nvCxnSpPr>
          <p:spPr>
            <a:xfrm>
              <a:off x="4523359" y="4121746"/>
              <a:ext cx="2096" cy="109661"/>
            </a:xfrm>
            <a:prstGeom prst="straightConnector1">
              <a:avLst/>
            </a:prstGeom>
            <a:ln>
              <a:solidFill>
                <a:schemeClr val="tx1"/>
              </a:solidFill>
              <a:headEnd w="sm" len="sm"/>
              <a:tailEnd type="triangle" w="sm" len="sm"/>
            </a:ln>
          </p:spPr>
          <p:style>
            <a:lnRef idx="2">
              <a:schemeClr val="accent1"/>
            </a:lnRef>
            <a:fillRef idx="0">
              <a:schemeClr val="accent1"/>
            </a:fillRef>
            <a:effectRef idx="1">
              <a:schemeClr val="accent1"/>
            </a:effectRef>
            <a:fontRef idx="minor">
              <a:schemeClr val="tx1"/>
            </a:fontRef>
          </p:style>
        </p:cxnSp>
        <p:cxnSp>
          <p:nvCxnSpPr>
            <p:cNvPr id="40" name="Straight Arrow Connector 39">
              <a:extLst>
                <a:ext uri="{FF2B5EF4-FFF2-40B4-BE49-F238E27FC236}">
                  <a16:creationId xmlns:a16="http://schemas.microsoft.com/office/drawing/2014/main" id="{E31D6CA3-1209-53E0-2FE6-FD3E0D09C078}"/>
                </a:ext>
              </a:extLst>
            </p:cNvPr>
            <p:cNvCxnSpPr>
              <a:cxnSpLocks/>
              <a:stCxn id="36" idx="3"/>
              <a:endCxn id="37" idx="1"/>
            </p:cNvCxnSpPr>
            <p:nvPr/>
          </p:nvCxnSpPr>
          <p:spPr>
            <a:xfrm flipH="1">
              <a:off x="4523359" y="3740631"/>
              <a:ext cx="58" cy="109663"/>
            </a:xfrm>
            <a:prstGeom prst="straightConnector1">
              <a:avLst/>
            </a:prstGeom>
            <a:ln>
              <a:solidFill>
                <a:schemeClr val="tx1"/>
              </a:solidFill>
              <a:headEnd w="sm" len="sm"/>
              <a:tailEnd type="triangle" w="sm" len="sm"/>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C3CACDDC-B2A9-8753-D4D7-4F9BFB44E31D}"/>
                </a:ext>
              </a:extLst>
            </p:cNvPr>
            <p:cNvCxnSpPr>
              <a:cxnSpLocks/>
              <a:stCxn id="35" idx="3"/>
              <a:endCxn id="36" idx="1"/>
            </p:cNvCxnSpPr>
            <p:nvPr/>
          </p:nvCxnSpPr>
          <p:spPr>
            <a:xfrm>
              <a:off x="4523417" y="3356524"/>
              <a:ext cx="0" cy="112657"/>
            </a:xfrm>
            <a:prstGeom prst="straightConnector1">
              <a:avLst/>
            </a:prstGeom>
            <a:ln>
              <a:solidFill>
                <a:schemeClr val="tx1"/>
              </a:solidFill>
              <a:headEnd w="sm" len="sm"/>
              <a:tailEnd type="triangle" w="sm" len="sm"/>
            </a:ln>
          </p:spPr>
          <p:style>
            <a:lnRef idx="2">
              <a:schemeClr val="accent1"/>
            </a:lnRef>
            <a:fillRef idx="0">
              <a:schemeClr val="accent1"/>
            </a:fillRef>
            <a:effectRef idx="1">
              <a:schemeClr val="accent1"/>
            </a:effectRef>
            <a:fontRef idx="minor">
              <a:schemeClr val="tx1"/>
            </a:fontRef>
          </p:style>
        </p:cxnSp>
        <p:cxnSp>
          <p:nvCxnSpPr>
            <p:cNvPr id="42" name="Elbow Connector 41">
              <a:extLst>
                <a:ext uri="{FF2B5EF4-FFF2-40B4-BE49-F238E27FC236}">
                  <a16:creationId xmlns:a16="http://schemas.microsoft.com/office/drawing/2014/main" id="{23BC96DE-5CEB-9129-09B5-5A6180BF727A}"/>
                </a:ext>
              </a:extLst>
            </p:cNvPr>
            <p:cNvCxnSpPr>
              <a:cxnSpLocks/>
              <a:stCxn id="17" idx="3"/>
              <a:endCxn id="28" idx="1"/>
            </p:cNvCxnSpPr>
            <p:nvPr/>
          </p:nvCxnSpPr>
          <p:spPr>
            <a:xfrm rot="5400000" flipH="1" flipV="1">
              <a:off x="2394206" y="3318865"/>
              <a:ext cx="1417679" cy="933677"/>
            </a:xfrm>
            <a:prstGeom prst="bentConnector5">
              <a:avLst>
                <a:gd name="adj1" fmla="val -8741"/>
                <a:gd name="adj2" fmla="val 50000"/>
                <a:gd name="adj3" fmla="val 110295"/>
              </a:avLst>
            </a:prstGeom>
            <a:ln>
              <a:solidFill>
                <a:schemeClr val="tx1"/>
              </a:solidFill>
              <a:headEnd w="sm" len="sm"/>
              <a:tailEnd type="triangle" w="sm" len="sm"/>
            </a:ln>
          </p:spPr>
          <p:style>
            <a:lnRef idx="2">
              <a:schemeClr val="accent1"/>
            </a:lnRef>
            <a:fillRef idx="0">
              <a:schemeClr val="accent1"/>
            </a:fillRef>
            <a:effectRef idx="1">
              <a:schemeClr val="accent1"/>
            </a:effectRef>
            <a:fontRef idx="minor">
              <a:schemeClr val="tx1"/>
            </a:fontRef>
          </p:style>
        </p:cxnSp>
        <p:cxnSp>
          <p:nvCxnSpPr>
            <p:cNvPr id="43" name="Elbow Connector 42">
              <a:extLst>
                <a:ext uri="{FF2B5EF4-FFF2-40B4-BE49-F238E27FC236}">
                  <a16:creationId xmlns:a16="http://schemas.microsoft.com/office/drawing/2014/main" id="{57E54BF0-2813-F971-38E7-E3BFA24EB954}"/>
                </a:ext>
              </a:extLst>
            </p:cNvPr>
            <p:cNvCxnSpPr>
              <a:cxnSpLocks/>
              <a:stCxn id="31" idx="3"/>
              <a:endCxn id="35" idx="1"/>
            </p:cNvCxnSpPr>
            <p:nvPr/>
          </p:nvCxnSpPr>
          <p:spPr>
            <a:xfrm rot="5400000" flipH="1" flipV="1">
              <a:off x="3342887" y="3314111"/>
              <a:ext cx="1409565" cy="951496"/>
            </a:xfrm>
            <a:prstGeom prst="bentConnector5">
              <a:avLst>
                <a:gd name="adj1" fmla="val -9182"/>
                <a:gd name="adj2" fmla="val 50000"/>
                <a:gd name="adj3" fmla="val 108791"/>
              </a:avLst>
            </a:prstGeom>
            <a:ln>
              <a:solidFill>
                <a:schemeClr val="tx1"/>
              </a:solidFill>
              <a:headEnd w="sm" len="sm"/>
              <a:tailEnd type="triangle" w="sm" len="sm"/>
            </a:ln>
          </p:spPr>
          <p:style>
            <a:lnRef idx="2">
              <a:schemeClr val="accent1"/>
            </a:lnRef>
            <a:fillRef idx="0">
              <a:schemeClr val="accent1"/>
            </a:fillRef>
            <a:effectRef idx="1">
              <a:schemeClr val="accent1"/>
            </a:effectRef>
            <a:fontRef idx="minor">
              <a:schemeClr val="tx1"/>
            </a:fontRef>
          </p:style>
        </p:cxnSp>
        <p:cxnSp>
          <p:nvCxnSpPr>
            <p:cNvPr id="44" name="Straight Arrow Connector 43">
              <a:extLst>
                <a:ext uri="{FF2B5EF4-FFF2-40B4-BE49-F238E27FC236}">
                  <a16:creationId xmlns:a16="http://schemas.microsoft.com/office/drawing/2014/main" id="{CC8CC8BE-4495-7314-4742-13B087504664}"/>
                </a:ext>
              </a:extLst>
            </p:cNvPr>
            <p:cNvCxnSpPr>
              <a:cxnSpLocks/>
            </p:cNvCxnSpPr>
            <p:nvPr/>
          </p:nvCxnSpPr>
          <p:spPr>
            <a:xfrm>
              <a:off x="2021875" y="3214496"/>
              <a:ext cx="359624" cy="0"/>
            </a:xfrm>
            <a:prstGeom prst="straightConnector1">
              <a:avLst/>
            </a:prstGeom>
            <a:ln cap="rnd">
              <a:prstDash val="dash"/>
              <a:round/>
              <a:headEnd w="sm" len="sm"/>
              <a:tailEnd type="triangle" w="sm" len="sm"/>
            </a:ln>
          </p:spPr>
          <p:style>
            <a:lnRef idx="2">
              <a:schemeClr val="dk1"/>
            </a:lnRef>
            <a:fillRef idx="0">
              <a:schemeClr val="dk1"/>
            </a:fillRef>
            <a:effectRef idx="1">
              <a:schemeClr val="dk1"/>
            </a:effectRef>
            <a:fontRef idx="minor">
              <a:schemeClr val="tx1"/>
            </a:fontRef>
          </p:style>
        </p:cxnSp>
        <p:sp>
          <p:nvSpPr>
            <p:cNvPr id="45" name="TextBox 44">
              <a:extLst>
                <a:ext uri="{FF2B5EF4-FFF2-40B4-BE49-F238E27FC236}">
                  <a16:creationId xmlns:a16="http://schemas.microsoft.com/office/drawing/2014/main" id="{7FEE2395-04CC-4BE6-C0D3-331C37B525C6}"/>
                </a:ext>
              </a:extLst>
            </p:cNvPr>
            <p:cNvSpPr txBox="1"/>
            <p:nvPr/>
          </p:nvSpPr>
          <p:spPr>
            <a:xfrm>
              <a:off x="3197081" y="2984196"/>
              <a:ext cx="760538"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T4</a:t>
              </a:r>
            </a:p>
          </p:txBody>
        </p:sp>
        <p:sp>
          <p:nvSpPr>
            <p:cNvPr id="46" name="TextBox 45">
              <a:extLst>
                <a:ext uri="{FF2B5EF4-FFF2-40B4-BE49-F238E27FC236}">
                  <a16:creationId xmlns:a16="http://schemas.microsoft.com/office/drawing/2014/main" id="{2AFAB5AA-0776-EE5A-F4E3-5BA3BB245CC3}"/>
                </a:ext>
              </a:extLst>
            </p:cNvPr>
            <p:cNvSpPr txBox="1"/>
            <p:nvPr/>
          </p:nvSpPr>
          <p:spPr>
            <a:xfrm>
              <a:off x="3199216" y="3372300"/>
              <a:ext cx="760538"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T5</a:t>
              </a:r>
            </a:p>
          </p:txBody>
        </p:sp>
        <p:sp>
          <p:nvSpPr>
            <p:cNvPr id="47" name="TextBox 46">
              <a:extLst>
                <a:ext uri="{FF2B5EF4-FFF2-40B4-BE49-F238E27FC236}">
                  <a16:creationId xmlns:a16="http://schemas.microsoft.com/office/drawing/2014/main" id="{79D7A1FD-1992-B741-B27A-1C0FD11062A4}"/>
                </a:ext>
              </a:extLst>
            </p:cNvPr>
            <p:cNvSpPr txBox="1"/>
            <p:nvPr/>
          </p:nvSpPr>
          <p:spPr>
            <a:xfrm>
              <a:off x="3198655" y="3762211"/>
              <a:ext cx="753365"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T6</a:t>
              </a:r>
            </a:p>
          </p:txBody>
        </p:sp>
        <p:sp>
          <p:nvSpPr>
            <p:cNvPr id="48" name="TextBox 47">
              <a:extLst>
                <a:ext uri="{FF2B5EF4-FFF2-40B4-BE49-F238E27FC236}">
                  <a16:creationId xmlns:a16="http://schemas.microsoft.com/office/drawing/2014/main" id="{AA15EE03-0FA8-85C2-7D8D-D723D548AF01}"/>
                </a:ext>
              </a:extLst>
            </p:cNvPr>
            <p:cNvSpPr txBox="1"/>
            <p:nvPr/>
          </p:nvSpPr>
          <p:spPr>
            <a:xfrm>
              <a:off x="3213352" y="4143731"/>
              <a:ext cx="729822"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T7</a:t>
              </a:r>
            </a:p>
          </p:txBody>
        </p:sp>
        <p:sp>
          <p:nvSpPr>
            <p:cNvPr id="49" name="TextBox 48">
              <a:extLst>
                <a:ext uri="{FF2B5EF4-FFF2-40B4-BE49-F238E27FC236}">
                  <a16:creationId xmlns:a16="http://schemas.microsoft.com/office/drawing/2014/main" id="{C9817731-4970-1BE3-6CE9-CB7CB9A2ACB2}"/>
                </a:ext>
              </a:extLst>
            </p:cNvPr>
            <p:cNvSpPr txBox="1"/>
            <p:nvPr/>
          </p:nvSpPr>
          <p:spPr>
            <a:xfrm>
              <a:off x="4156413" y="2996454"/>
              <a:ext cx="760538"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T8</a:t>
              </a:r>
            </a:p>
          </p:txBody>
        </p:sp>
        <p:sp>
          <p:nvSpPr>
            <p:cNvPr id="50" name="TextBox 49">
              <a:extLst>
                <a:ext uri="{FF2B5EF4-FFF2-40B4-BE49-F238E27FC236}">
                  <a16:creationId xmlns:a16="http://schemas.microsoft.com/office/drawing/2014/main" id="{04467CAB-7D9B-739A-5399-31BE144AAF18}"/>
                </a:ext>
              </a:extLst>
            </p:cNvPr>
            <p:cNvSpPr txBox="1"/>
            <p:nvPr/>
          </p:nvSpPr>
          <p:spPr>
            <a:xfrm>
              <a:off x="4158547" y="3384558"/>
              <a:ext cx="760538"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T9</a:t>
              </a:r>
            </a:p>
          </p:txBody>
        </p:sp>
        <p:sp>
          <p:nvSpPr>
            <p:cNvPr id="51" name="TextBox 50">
              <a:extLst>
                <a:ext uri="{FF2B5EF4-FFF2-40B4-BE49-F238E27FC236}">
                  <a16:creationId xmlns:a16="http://schemas.microsoft.com/office/drawing/2014/main" id="{0C6A02C7-8B10-4E3E-308C-20D9DCDD690F}"/>
                </a:ext>
              </a:extLst>
            </p:cNvPr>
            <p:cNvSpPr txBox="1"/>
            <p:nvPr/>
          </p:nvSpPr>
          <p:spPr>
            <a:xfrm>
              <a:off x="4168582" y="3769536"/>
              <a:ext cx="753365"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T10</a:t>
              </a:r>
            </a:p>
          </p:txBody>
        </p:sp>
        <p:sp>
          <p:nvSpPr>
            <p:cNvPr id="52" name="TextBox 51">
              <a:extLst>
                <a:ext uri="{FF2B5EF4-FFF2-40B4-BE49-F238E27FC236}">
                  <a16:creationId xmlns:a16="http://schemas.microsoft.com/office/drawing/2014/main" id="{9331A4A9-2C2F-EE95-C695-DD49E60539A5}"/>
                </a:ext>
              </a:extLst>
            </p:cNvPr>
            <p:cNvSpPr txBox="1"/>
            <p:nvPr/>
          </p:nvSpPr>
          <p:spPr>
            <a:xfrm>
              <a:off x="4120819" y="4151056"/>
              <a:ext cx="841211"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T11</a:t>
              </a:r>
            </a:p>
          </p:txBody>
        </p:sp>
        <p:sp>
          <p:nvSpPr>
            <p:cNvPr id="55" name="TextBox 54">
              <a:extLst>
                <a:ext uri="{FF2B5EF4-FFF2-40B4-BE49-F238E27FC236}">
                  <a16:creationId xmlns:a16="http://schemas.microsoft.com/office/drawing/2014/main" id="{7BCD914D-43CB-ECE1-3471-1887FB7D1ED0}"/>
                </a:ext>
              </a:extLst>
            </p:cNvPr>
            <p:cNvSpPr txBox="1"/>
            <p:nvPr/>
          </p:nvSpPr>
          <p:spPr>
            <a:xfrm>
              <a:off x="2264659" y="4544662"/>
              <a:ext cx="730361"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D0</a:t>
              </a:r>
            </a:p>
          </p:txBody>
        </p:sp>
        <p:sp>
          <p:nvSpPr>
            <p:cNvPr id="56" name="TextBox 55">
              <a:extLst>
                <a:ext uri="{FF2B5EF4-FFF2-40B4-BE49-F238E27FC236}">
                  <a16:creationId xmlns:a16="http://schemas.microsoft.com/office/drawing/2014/main" id="{BD84ECB9-3513-D923-3549-024F90184278}"/>
                </a:ext>
              </a:extLst>
            </p:cNvPr>
            <p:cNvSpPr txBox="1"/>
            <p:nvPr/>
          </p:nvSpPr>
          <p:spPr>
            <a:xfrm>
              <a:off x="3202502" y="4544662"/>
              <a:ext cx="730361"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D1</a:t>
              </a:r>
            </a:p>
          </p:txBody>
        </p:sp>
        <p:sp>
          <p:nvSpPr>
            <p:cNvPr id="57" name="TextBox 56">
              <a:extLst>
                <a:ext uri="{FF2B5EF4-FFF2-40B4-BE49-F238E27FC236}">
                  <a16:creationId xmlns:a16="http://schemas.microsoft.com/office/drawing/2014/main" id="{4481EE5E-F610-2F2C-5B93-3F1358357E6C}"/>
                </a:ext>
              </a:extLst>
            </p:cNvPr>
            <p:cNvSpPr txBox="1"/>
            <p:nvPr/>
          </p:nvSpPr>
          <p:spPr>
            <a:xfrm>
              <a:off x="4159473" y="4544662"/>
              <a:ext cx="730361"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D2</a:t>
              </a:r>
            </a:p>
          </p:txBody>
        </p:sp>
      </p:grpSp>
      <p:grpSp>
        <p:nvGrpSpPr>
          <p:cNvPr id="3" name="Group 2">
            <a:extLst>
              <a:ext uri="{FF2B5EF4-FFF2-40B4-BE49-F238E27FC236}">
                <a16:creationId xmlns:a16="http://schemas.microsoft.com/office/drawing/2014/main" id="{D560C7F3-E4CA-38D2-3F41-699C9FCBB1AF}"/>
              </a:ext>
            </a:extLst>
          </p:cNvPr>
          <p:cNvGrpSpPr/>
          <p:nvPr/>
        </p:nvGrpSpPr>
        <p:grpSpPr>
          <a:xfrm>
            <a:off x="5660716" y="1990526"/>
            <a:ext cx="2039118" cy="3546617"/>
            <a:chOff x="5274810" y="1724163"/>
            <a:chExt cx="2500934" cy="3546617"/>
          </a:xfrm>
        </p:grpSpPr>
        <p:sp>
          <p:nvSpPr>
            <p:cNvPr id="130" name="TextBox 129">
              <a:extLst>
                <a:ext uri="{FF2B5EF4-FFF2-40B4-BE49-F238E27FC236}">
                  <a16:creationId xmlns:a16="http://schemas.microsoft.com/office/drawing/2014/main" id="{99310EDC-4088-9DCB-8AC4-D73FDA703817}"/>
                </a:ext>
              </a:extLst>
            </p:cNvPr>
            <p:cNvSpPr txBox="1"/>
            <p:nvPr/>
          </p:nvSpPr>
          <p:spPr>
            <a:xfrm>
              <a:off x="7059500" y="2203671"/>
              <a:ext cx="595035"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time</a:t>
              </a:r>
            </a:p>
          </p:txBody>
        </p:sp>
        <p:sp>
          <p:nvSpPr>
            <p:cNvPr id="89" name="Rectangle 88">
              <a:extLst>
                <a:ext uri="{FF2B5EF4-FFF2-40B4-BE49-F238E27FC236}">
                  <a16:creationId xmlns:a16="http://schemas.microsoft.com/office/drawing/2014/main" id="{E780A4BF-FE1F-47CD-CC90-E4ED4CD25665}"/>
                </a:ext>
              </a:extLst>
            </p:cNvPr>
            <p:cNvSpPr/>
            <p:nvPr/>
          </p:nvSpPr>
          <p:spPr>
            <a:xfrm rot="16200000">
              <a:off x="4526301" y="2980973"/>
              <a:ext cx="2237055" cy="636614"/>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l" defTabSz="457200" rtl="0" eaLnBrk="1" latinLnBrk="0" hangingPunct="1"/>
              <a:endParaRPr lang="en-US" dirty="0">
                <a:solidFill>
                  <a:schemeClr val="tx1"/>
                </a:solidFill>
                <a:latin typeface="Times New Roman" panose="02020603050405020304" pitchFamily="18" charset="0"/>
                <a:cs typeface="Times New Roman" panose="02020603050405020304" pitchFamily="18" charset="0"/>
              </a:endParaRPr>
            </a:p>
          </p:txBody>
        </p:sp>
        <p:sp>
          <p:nvSpPr>
            <p:cNvPr id="90" name="TextBox 89">
              <a:extLst>
                <a:ext uri="{FF2B5EF4-FFF2-40B4-BE49-F238E27FC236}">
                  <a16:creationId xmlns:a16="http://schemas.microsoft.com/office/drawing/2014/main" id="{BAECB76A-F6DA-07B7-9DC8-A14FAB627436}"/>
                </a:ext>
              </a:extLst>
            </p:cNvPr>
            <p:cNvSpPr txBox="1"/>
            <p:nvPr/>
          </p:nvSpPr>
          <p:spPr>
            <a:xfrm>
              <a:off x="5274810" y="1724163"/>
              <a:ext cx="2500934"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Multiple </a:t>
              </a:r>
              <a:r>
                <a:rPr lang="en-US" b="1" u="sng" dirty="0">
                  <a:latin typeface="Times New Roman" panose="02020603050405020304" pitchFamily="18" charset="0"/>
                  <a:cs typeface="Times New Roman" panose="02020603050405020304" pitchFamily="18" charset="0"/>
                </a:rPr>
                <a:t>P</a:t>
              </a:r>
              <a:r>
                <a:rPr lang="en-US" dirty="0">
                  <a:latin typeface="Times New Roman" panose="02020603050405020304" pitchFamily="18" charset="0"/>
                  <a:cs typeface="Times New Roman" panose="02020603050405020304" pitchFamily="18" charset="0"/>
                </a:rPr>
                <a:t>rompts</a:t>
              </a:r>
            </a:p>
          </p:txBody>
        </p:sp>
        <p:sp>
          <p:nvSpPr>
            <p:cNvPr id="91" name="TextBox 90">
              <a:extLst>
                <a:ext uri="{FF2B5EF4-FFF2-40B4-BE49-F238E27FC236}">
                  <a16:creationId xmlns:a16="http://schemas.microsoft.com/office/drawing/2014/main" id="{0F851F10-9937-CBE6-ADB2-F2BD8B3556F9}"/>
                </a:ext>
              </a:extLst>
            </p:cNvPr>
            <p:cNvSpPr txBox="1"/>
            <p:nvPr/>
          </p:nvSpPr>
          <p:spPr>
            <a:xfrm rot="5400000">
              <a:off x="5455359" y="4036435"/>
              <a:ext cx="531247"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a:t>
              </a:r>
            </a:p>
          </p:txBody>
        </p:sp>
        <p:sp>
          <p:nvSpPr>
            <p:cNvPr id="92" name="Rectangle 91">
              <a:extLst>
                <a:ext uri="{FF2B5EF4-FFF2-40B4-BE49-F238E27FC236}">
                  <a16:creationId xmlns:a16="http://schemas.microsoft.com/office/drawing/2014/main" id="{E27E8089-19EA-B560-9C54-5E9E0EC1F298}"/>
                </a:ext>
              </a:extLst>
            </p:cNvPr>
            <p:cNvSpPr/>
            <p:nvPr/>
          </p:nvSpPr>
          <p:spPr>
            <a:xfrm rot="5400000">
              <a:off x="5511877" y="2525759"/>
              <a:ext cx="274603" cy="449416"/>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sp>
          <p:nvSpPr>
            <p:cNvPr id="93" name="TextBox 92">
              <a:extLst>
                <a:ext uri="{FF2B5EF4-FFF2-40B4-BE49-F238E27FC236}">
                  <a16:creationId xmlns:a16="http://schemas.microsoft.com/office/drawing/2014/main" id="{C4603171-62C0-5FAC-923A-644EB2D7CE8D}"/>
                </a:ext>
              </a:extLst>
            </p:cNvPr>
            <p:cNvSpPr txBox="1"/>
            <p:nvPr/>
          </p:nvSpPr>
          <p:spPr>
            <a:xfrm>
              <a:off x="5307607" y="2531468"/>
              <a:ext cx="696335"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T0</a:t>
              </a:r>
            </a:p>
          </p:txBody>
        </p:sp>
        <p:sp>
          <p:nvSpPr>
            <p:cNvPr id="94" name="Rectangle 93">
              <a:extLst>
                <a:ext uri="{FF2B5EF4-FFF2-40B4-BE49-F238E27FC236}">
                  <a16:creationId xmlns:a16="http://schemas.microsoft.com/office/drawing/2014/main" id="{247B397D-EF5A-DF0D-48C9-C052382639BF}"/>
                </a:ext>
              </a:extLst>
            </p:cNvPr>
            <p:cNvSpPr/>
            <p:nvPr/>
          </p:nvSpPr>
          <p:spPr>
            <a:xfrm rot="5400000">
              <a:off x="5511876" y="2914331"/>
              <a:ext cx="274607" cy="449416"/>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sp>
          <p:nvSpPr>
            <p:cNvPr id="95" name="TextBox 94">
              <a:extLst>
                <a:ext uri="{FF2B5EF4-FFF2-40B4-BE49-F238E27FC236}">
                  <a16:creationId xmlns:a16="http://schemas.microsoft.com/office/drawing/2014/main" id="{E1C0ECFE-DEF9-D3A8-C618-2876D8553C57}"/>
                </a:ext>
              </a:extLst>
            </p:cNvPr>
            <p:cNvSpPr txBox="1"/>
            <p:nvPr/>
          </p:nvSpPr>
          <p:spPr>
            <a:xfrm>
              <a:off x="5309642" y="2924085"/>
              <a:ext cx="696335"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T1</a:t>
              </a:r>
            </a:p>
          </p:txBody>
        </p:sp>
        <p:sp>
          <p:nvSpPr>
            <p:cNvPr id="96" name="Rectangle 95">
              <a:extLst>
                <a:ext uri="{FF2B5EF4-FFF2-40B4-BE49-F238E27FC236}">
                  <a16:creationId xmlns:a16="http://schemas.microsoft.com/office/drawing/2014/main" id="{A7CD80FE-51B6-F5BB-4D7B-503ED8D1A842}"/>
                </a:ext>
              </a:extLst>
            </p:cNvPr>
            <p:cNvSpPr/>
            <p:nvPr/>
          </p:nvSpPr>
          <p:spPr>
            <a:xfrm rot="5400000">
              <a:off x="5511818" y="3299875"/>
              <a:ext cx="274609" cy="449416"/>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sp>
          <p:nvSpPr>
            <p:cNvPr id="97" name="TextBox 96">
              <a:extLst>
                <a:ext uri="{FF2B5EF4-FFF2-40B4-BE49-F238E27FC236}">
                  <a16:creationId xmlns:a16="http://schemas.microsoft.com/office/drawing/2014/main" id="{67B60D31-D9E2-2C0F-11F4-82B942663BC6}"/>
                </a:ext>
              </a:extLst>
            </p:cNvPr>
            <p:cNvSpPr txBox="1"/>
            <p:nvPr/>
          </p:nvSpPr>
          <p:spPr>
            <a:xfrm>
              <a:off x="5295915" y="3305983"/>
              <a:ext cx="718267"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T2</a:t>
              </a:r>
            </a:p>
          </p:txBody>
        </p:sp>
        <p:sp>
          <p:nvSpPr>
            <p:cNvPr id="98" name="Rectangle 97">
              <a:extLst>
                <a:ext uri="{FF2B5EF4-FFF2-40B4-BE49-F238E27FC236}">
                  <a16:creationId xmlns:a16="http://schemas.microsoft.com/office/drawing/2014/main" id="{04B875CE-554C-A3D4-5AA9-A2D8A0BE5FAA}"/>
                </a:ext>
              </a:extLst>
            </p:cNvPr>
            <p:cNvSpPr/>
            <p:nvPr/>
          </p:nvSpPr>
          <p:spPr>
            <a:xfrm rot="5400000">
              <a:off x="5513820" y="3685419"/>
              <a:ext cx="274603" cy="449416"/>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sp>
          <p:nvSpPr>
            <p:cNvPr id="99" name="TextBox 98">
              <a:extLst>
                <a:ext uri="{FF2B5EF4-FFF2-40B4-BE49-F238E27FC236}">
                  <a16:creationId xmlns:a16="http://schemas.microsoft.com/office/drawing/2014/main" id="{84F643D1-73B8-91EB-8059-D5D9F17A08D5}"/>
                </a:ext>
              </a:extLst>
            </p:cNvPr>
            <p:cNvSpPr txBox="1"/>
            <p:nvPr/>
          </p:nvSpPr>
          <p:spPr>
            <a:xfrm>
              <a:off x="5309929" y="3691939"/>
              <a:ext cx="695820"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T3</a:t>
              </a:r>
            </a:p>
          </p:txBody>
        </p:sp>
        <p:cxnSp>
          <p:nvCxnSpPr>
            <p:cNvPr id="100" name="Straight Arrow Connector 99">
              <a:extLst>
                <a:ext uri="{FF2B5EF4-FFF2-40B4-BE49-F238E27FC236}">
                  <a16:creationId xmlns:a16="http://schemas.microsoft.com/office/drawing/2014/main" id="{A03A36F8-1551-F64A-4693-69CA84B6B47A}"/>
                </a:ext>
              </a:extLst>
            </p:cNvPr>
            <p:cNvCxnSpPr>
              <a:cxnSpLocks/>
              <a:stCxn id="96" idx="3"/>
              <a:endCxn id="98" idx="1"/>
            </p:cNvCxnSpPr>
            <p:nvPr/>
          </p:nvCxnSpPr>
          <p:spPr>
            <a:xfrm>
              <a:off x="5649123" y="3661889"/>
              <a:ext cx="1998" cy="110936"/>
            </a:xfrm>
            <a:prstGeom prst="straightConnector1">
              <a:avLst/>
            </a:prstGeom>
            <a:ln>
              <a:solidFill>
                <a:schemeClr val="tx1"/>
              </a:solidFill>
              <a:headEnd w="sm" len="sm"/>
              <a:tailEnd type="triangle" w="sm" len="sm"/>
            </a:ln>
          </p:spPr>
          <p:style>
            <a:lnRef idx="2">
              <a:schemeClr val="accent1"/>
            </a:lnRef>
            <a:fillRef idx="0">
              <a:schemeClr val="accent1"/>
            </a:fillRef>
            <a:effectRef idx="1">
              <a:schemeClr val="accent1"/>
            </a:effectRef>
            <a:fontRef idx="minor">
              <a:schemeClr val="tx1"/>
            </a:fontRef>
          </p:style>
        </p:cxnSp>
        <p:cxnSp>
          <p:nvCxnSpPr>
            <p:cNvPr id="101" name="Straight Arrow Connector 100">
              <a:extLst>
                <a:ext uri="{FF2B5EF4-FFF2-40B4-BE49-F238E27FC236}">
                  <a16:creationId xmlns:a16="http://schemas.microsoft.com/office/drawing/2014/main" id="{B5DBB448-2564-4305-AC24-F951CB001B38}"/>
                </a:ext>
              </a:extLst>
            </p:cNvPr>
            <p:cNvCxnSpPr>
              <a:cxnSpLocks/>
              <a:stCxn id="94" idx="3"/>
              <a:endCxn id="96" idx="1"/>
            </p:cNvCxnSpPr>
            <p:nvPr/>
          </p:nvCxnSpPr>
          <p:spPr>
            <a:xfrm flipH="1">
              <a:off x="5649123" y="3276342"/>
              <a:ext cx="55" cy="110938"/>
            </a:xfrm>
            <a:prstGeom prst="straightConnector1">
              <a:avLst/>
            </a:prstGeom>
            <a:ln>
              <a:solidFill>
                <a:schemeClr val="tx1"/>
              </a:solidFill>
              <a:headEnd w="sm" len="sm"/>
              <a:tailEnd type="triangle" w="sm" len="sm"/>
            </a:ln>
          </p:spPr>
          <p:style>
            <a:lnRef idx="2">
              <a:schemeClr val="accent1"/>
            </a:lnRef>
            <a:fillRef idx="0">
              <a:schemeClr val="accent1"/>
            </a:fillRef>
            <a:effectRef idx="1">
              <a:schemeClr val="accent1"/>
            </a:effectRef>
            <a:fontRef idx="minor">
              <a:schemeClr val="tx1"/>
            </a:fontRef>
          </p:style>
        </p:cxnSp>
        <p:cxnSp>
          <p:nvCxnSpPr>
            <p:cNvPr id="102" name="Straight Arrow Connector 101">
              <a:extLst>
                <a:ext uri="{FF2B5EF4-FFF2-40B4-BE49-F238E27FC236}">
                  <a16:creationId xmlns:a16="http://schemas.microsoft.com/office/drawing/2014/main" id="{B16FE698-D1C3-A003-EC34-86A0C8439937}"/>
                </a:ext>
              </a:extLst>
            </p:cNvPr>
            <p:cNvCxnSpPr>
              <a:cxnSpLocks/>
              <a:stCxn id="92" idx="3"/>
              <a:endCxn id="94" idx="1"/>
            </p:cNvCxnSpPr>
            <p:nvPr/>
          </p:nvCxnSpPr>
          <p:spPr>
            <a:xfrm>
              <a:off x="5649178" y="2887769"/>
              <a:ext cx="0" cy="113967"/>
            </a:xfrm>
            <a:prstGeom prst="straightConnector1">
              <a:avLst/>
            </a:prstGeom>
            <a:ln>
              <a:solidFill>
                <a:schemeClr val="tx1"/>
              </a:solidFill>
              <a:headEnd w="sm" len="sm"/>
              <a:tailEnd type="triangle" w="sm" len="sm"/>
            </a:ln>
          </p:spPr>
          <p:style>
            <a:lnRef idx="2">
              <a:schemeClr val="accent1"/>
            </a:lnRef>
            <a:fillRef idx="0">
              <a:schemeClr val="accent1"/>
            </a:fillRef>
            <a:effectRef idx="1">
              <a:schemeClr val="accent1"/>
            </a:effectRef>
            <a:fontRef idx="minor">
              <a:schemeClr val="tx1"/>
            </a:fontRef>
          </p:style>
        </p:cxnSp>
        <p:sp>
          <p:nvSpPr>
            <p:cNvPr id="103" name="Rectangle 102">
              <a:extLst>
                <a:ext uri="{FF2B5EF4-FFF2-40B4-BE49-F238E27FC236}">
                  <a16:creationId xmlns:a16="http://schemas.microsoft.com/office/drawing/2014/main" id="{9A0932F4-1860-25EA-3563-99CCFAB140DB}"/>
                </a:ext>
              </a:extLst>
            </p:cNvPr>
            <p:cNvSpPr/>
            <p:nvPr/>
          </p:nvSpPr>
          <p:spPr>
            <a:xfrm rot="16200000">
              <a:off x="5165539" y="3347864"/>
              <a:ext cx="2232380" cy="63661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l" defTabSz="457200" rtl="0" eaLnBrk="1" latinLnBrk="0" hangingPunct="1"/>
              <a:endParaRPr lang="en-US" dirty="0">
                <a:solidFill>
                  <a:schemeClr val="tx1"/>
                </a:solidFill>
                <a:latin typeface="Times New Roman" panose="02020603050405020304" pitchFamily="18" charset="0"/>
                <a:cs typeface="Times New Roman" panose="02020603050405020304" pitchFamily="18" charset="0"/>
              </a:endParaRPr>
            </a:p>
          </p:txBody>
        </p:sp>
        <p:sp>
          <p:nvSpPr>
            <p:cNvPr id="104" name="TextBox 103">
              <a:extLst>
                <a:ext uri="{FF2B5EF4-FFF2-40B4-BE49-F238E27FC236}">
                  <a16:creationId xmlns:a16="http://schemas.microsoft.com/office/drawing/2014/main" id="{B006FC65-ED8C-12A3-CD3F-3030414D72B1}"/>
                </a:ext>
              </a:extLst>
            </p:cNvPr>
            <p:cNvSpPr txBox="1"/>
            <p:nvPr/>
          </p:nvSpPr>
          <p:spPr>
            <a:xfrm rot="5400000">
              <a:off x="6092263" y="4430633"/>
              <a:ext cx="531247"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a:t>
              </a:r>
            </a:p>
          </p:txBody>
        </p:sp>
        <p:sp>
          <p:nvSpPr>
            <p:cNvPr id="105" name="Rectangle 104">
              <a:extLst>
                <a:ext uri="{FF2B5EF4-FFF2-40B4-BE49-F238E27FC236}">
                  <a16:creationId xmlns:a16="http://schemas.microsoft.com/office/drawing/2014/main" id="{8C5F3A6B-8406-07B6-9F08-90C9ABADD8A4}"/>
                </a:ext>
              </a:extLst>
            </p:cNvPr>
            <p:cNvSpPr/>
            <p:nvPr/>
          </p:nvSpPr>
          <p:spPr>
            <a:xfrm rot="5400000">
              <a:off x="6148781" y="2919958"/>
              <a:ext cx="274603" cy="449416"/>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sp>
          <p:nvSpPr>
            <p:cNvPr id="106" name="TextBox 105">
              <a:extLst>
                <a:ext uri="{FF2B5EF4-FFF2-40B4-BE49-F238E27FC236}">
                  <a16:creationId xmlns:a16="http://schemas.microsoft.com/office/drawing/2014/main" id="{B522FBFF-7749-3FAD-9FDF-2736C2E5F259}"/>
                </a:ext>
              </a:extLst>
            </p:cNvPr>
            <p:cNvSpPr txBox="1"/>
            <p:nvPr/>
          </p:nvSpPr>
          <p:spPr>
            <a:xfrm>
              <a:off x="5944511" y="2925667"/>
              <a:ext cx="696335"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T0</a:t>
              </a:r>
            </a:p>
          </p:txBody>
        </p:sp>
        <p:sp>
          <p:nvSpPr>
            <p:cNvPr id="107" name="Rectangle 106">
              <a:extLst>
                <a:ext uri="{FF2B5EF4-FFF2-40B4-BE49-F238E27FC236}">
                  <a16:creationId xmlns:a16="http://schemas.microsoft.com/office/drawing/2014/main" id="{C6CFF479-205A-D69A-15B4-8A481E2EB968}"/>
                </a:ext>
              </a:extLst>
            </p:cNvPr>
            <p:cNvSpPr/>
            <p:nvPr/>
          </p:nvSpPr>
          <p:spPr>
            <a:xfrm rot="5400000">
              <a:off x="6148779" y="3308529"/>
              <a:ext cx="274607" cy="449416"/>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sp>
          <p:nvSpPr>
            <p:cNvPr id="108" name="TextBox 107">
              <a:extLst>
                <a:ext uri="{FF2B5EF4-FFF2-40B4-BE49-F238E27FC236}">
                  <a16:creationId xmlns:a16="http://schemas.microsoft.com/office/drawing/2014/main" id="{EA72D975-362A-5D2E-B076-B8BAA9929A3B}"/>
                </a:ext>
              </a:extLst>
            </p:cNvPr>
            <p:cNvSpPr txBox="1"/>
            <p:nvPr/>
          </p:nvSpPr>
          <p:spPr>
            <a:xfrm>
              <a:off x="5946546" y="3318283"/>
              <a:ext cx="696335"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T1</a:t>
              </a:r>
            </a:p>
          </p:txBody>
        </p:sp>
        <p:sp>
          <p:nvSpPr>
            <p:cNvPr id="109" name="Rectangle 108">
              <a:extLst>
                <a:ext uri="{FF2B5EF4-FFF2-40B4-BE49-F238E27FC236}">
                  <a16:creationId xmlns:a16="http://schemas.microsoft.com/office/drawing/2014/main" id="{45AA524B-422F-131E-09FF-421E475966DC}"/>
                </a:ext>
              </a:extLst>
            </p:cNvPr>
            <p:cNvSpPr/>
            <p:nvPr/>
          </p:nvSpPr>
          <p:spPr>
            <a:xfrm rot="5400000">
              <a:off x="6148722" y="3694074"/>
              <a:ext cx="274609" cy="449416"/>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sp>
          <p:nvSpPr>
            <p:cNvPr id="110" name="TextBox 109">
              <a:extLst>
                <a:ext uri="{FF2B5EF4-FFF2-40B4-BE49-F238E27FC236}">
                  <a16:creationId xmlns:a16="http://schemas.microsoft.com/office/drawing/2014/main" id="{9DF1FF7E-B518-22A9-895F-F7405BFD08D0}"/>
                </a:ext>
              </a:extLst>
            </p:cNvPr>
            <p:cNvSpPr txBox="1"/>
            <p:nvPr/>
          </p:nvSpPr>
          <p:spPr>
            <a:xfrm>
              <a:off x="5932819" y="3700181"/>
              <a:ext cx="718267"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T2</a:t>
              </a:r>
            </a:p>
          </p:txBody>
        </p:sp>
        <p:sp>
          <p:nvSpPr>
            <p:cNvPr id="111" name="Rectangle 110">
              <a:extLst>
                <a:ext uri="{FF2B5EF4-FFF2-40B4-BE49-F238E27FC236}">
                  <a16:creationId xmlns:a16="http://schemas.microsoft.com/office/drawing/2014/main" id="{79A9B37B-3A62-BDB7-1475-5837C7E4A7DA}"/>
                </a:ext>
              </a:extLst>
            </p:cNvPr>
            <p:cNvSpPr/>
            <p:nvPr/>
          </p:nvSpPr>
          <p:spPr>
            <a:xfrm rot="5400000">
              <a:off x="6150724" y="4079617"/>
              <a:ext cx="274603" cy="449416"/>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sp>
          <p:nvSpPr>
            <p:cNvPr id="112" name="TextBox 111">
              <a:extLst>
                <a:ext uri="{FF2B5EF4-FFF2-40B4-BE49-F238E27FC236}">
                  <a16:creationId xmlns:a16="http://schemas.microsoft.com/office/drawing/2014/main" id="{E0C7826B-586D-AD46-2C85-13F407B5BE56}"/>
                </a:ext>
              </a:extLst>
            </p:cNvPr>
            <p:cNvSpPr txBox="1"/>
            <p:nvPr/>
          </p:nvSpPr>
          <p:spPr>
            <a:xfrm>
              <a:off x="5946833" y="4086138"/>
              <a:ext cx="695820"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T3</a:t>
              </a:r>
            </a:p>
          </p:txBody>
        </p:sp>
        <p:cxnSp>
          <p:nvCxnSpPr>
            <p:cNvPr id="113" name="Straight Arrow Connector 112">
              <a:extLst>
                <a:ext uri="{FF2B5EF4-FFF2-40B4-BE49-F238E27FC236}">
                  <a16:creationId xmlns:a16="http://schemas.microsoft.com/office/drawing/2014/main" id="{7D6CAA02-D8A2-FEB7-A927-6F92BCE5A01D}"/>
                </a:ext>
              </a:extLst>
            </p:cNvPr>
            <p:cNvCxnSpPr>
              <a:cxnSpLocks/>
              <a:stCxn id="109" idx="3"/>
              <a:endCxn id="111" idx="1"/>
            </p:cNvCxnSpPr>
            <p:nvPr/>
          </p:nvCxnSpPr>
          <p:spPr>
            <a:xfrm>
              <a:off x="6286026" y="4056087"/>
              <a:ext cx="1998" cy="110936"/>
            </a:xfrm>
            <a:prstGeom prst="straightConnector1">
              <a:avLst/>
            </a:prstGeom>
            <a:ln>
              <a:solidFill>
                <a:schemeClr val="tx1"/>
              </a:solidFill>
              <a:headEnd w="sm" len="sm"/>
              <a:tailEnd type="triangle" w="sm" len="sm"/>
            </a:ln>
          </p:spPr>
          <p:style>
            <a:lnRef idx="2">
              <a:schemeClr val="accent1"/>
            </a:lnRef>
            <a:fillRef idx="0">
              <a:schemeClr val="accent1"/>
            </a:fillRef>
            <a:effectRef idx="1">
              <a:schemeClr val="accent1"/>
            </a:effectRef>
            <a:fontRef idx="minor">
              <a:schemeClr val="tx1"/>
            </a:fontRef>
          </p:style>
        </p:cxnSp>
        <p:cxnSp>
          <p:nvCxnSpPr>
            <p:cNvPr id="114" name="Straight Arrow Connector 113">
              <a:extLst>
                <a:ext uri="{FF2B5EF4-FFF2-40B4-BE49-F238E27FC236}">
                  <a16:creationId xmlns:a16="http://schemas.microsoft.com/office/drawing/2014/main" id="{799196FB-3E36-B6A0-2BAD-B5ED73F7ECF0}"/>
                </a:ext>
              </a:extLst>
            </p:cNvPr>
            <p:cNvCxnSpPr>
              <a:cxnSpLocks/>
              <a:stCxn id="107" idx="3"/>
              <a:endCxn id="109" idx="1"/>
            </p:cNvCxnSpPr>
            <p:nvPr/>
          </p:nvCxnSpPr>
          <p:spPr>
            <a:xfrm flipH="1">
              <a:off x="6286026" y="3670541"/>
              <a:ext cx="55" cy="110938"/>
            </a:xfrm>
            <a:prstGeom prst="straightConnector1">
              <a:avLst/>
            </a:prstGeom>
            <a:ln>
              <a:solidFill>
                <a:schemeClr val="tx1"/>
              </a:solidFill>
              <a:headEnd w="sm" len="sm"/>
              <a:tailEnd type="triangle" w="sm" len="sm"/>
            </a:ln>
          </p:spPr>
          <p:style>
            <a:lnRef idx="2">
              <a:schemeClr val="accent1"/>
            </a:lnRef>
            <a:fillRef idx="0">
              <a:schemeClr val="accent1"/>
            </a:fillRef>
            <a:effectRef idx="1">
              <a:schemeClr val="accent1"/>
            </a:effectRef>
            <a:fontRef idx="minor">
              <a:schemeClr val="tx1"/>
            </a:fontRef>
          </p:style>
        </p:cxnSp>
        <p:cxnSp>
          <p:nvCxnSpPr>
            <p:cNvPr id="115" name="Straight Arrow Connector 114">
              <a:extLst>
                <a:ext uri="{FF2B5EF4-FFF2-40B4-BE49-F238E27FC236}">
                  <a16:creationId xmlns:a16="http://schemas.microsoft.com/office/drawing/2014/main" id="{C377A71F-537B-B556-5DAE-DF9B70238187}"/>
                </a:ext>
              </a:extLst>
            </p:cNvPr>
            <p:cNvCxnSpPr>
              <a:cxnSpLocks/>
              <a:stCxn id="105" idx="3"/>
              <a:endCxn id="107" idx="1"/>
            </p:cNvCxnSpPr>
            <p:nvPr/>
          </p:nvCxnSpPr>
          <p:spPr>
            <a:xfrm>
              <a:off x="6286082" y="3281967"/>
              <a:ext cx="0" cy="113967"/>
            </a:xfrm>
            <a:prstGeom prst="straightConnector1">
              <a:avLst/>
            </a:prstGeom>
            <a:ln>
              <a:solidFill>
                <a:schemeClr val="tx1"/>
              </a:solidFill>
              <a:headEnd w="sm" len="sm"/>
              <a:tailEnd type="triangle" w="sm" len="sm"/>
            </a:ln>
          </p:spPr>
          <p:style>
            <a:lnRef idx="2">
              <a:schemeClr val="accent1"/>
            </a:lnRef>
            <a:fillRef idx="0">
              <a:schemeClr val="accent1"/>
            </a:fillRef>
            <a:effectRef idx="1">
              <a:schemeClr val="accent1"/>
            </a:effectRef>
            <a:fontRef idx="minor">
              <a:schemeClr val="tx1"/>
            </a:fontRef>
          </p:style>
        </p:cxnSp>
        <p:sp>
          <p:nvSpPr>
            <p:cNvPr id="116" name="Rectangle 115">
              <a:extLst>
                <a:ext uri="{FF2B5EF4-FFF2-40B4-BE49-F238E27FC236}">
                  <a16:creationId xmlns:a16="http://schemas.microsoft.com/office/drawing/2014/main" id="{96E3A65C-AAAA-5988-5C9E-A9BDCD48FAF5}"/>
                </a:ext>
              </a:extLst>
            </p:cNvPr>
            <p:cNvSpPr/>
            <p:nvPr/>
          </p:nvSpPr>
          <p:spPr>
            <a:xfrm rot="16200000">
              <a:off x="5801260" y="3738624"/>
              <a:ext cx="2232380" cy="634807"/>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l" defTabSz="457200" rtl="0" eaLnBrk="1" latinLnBrk="0" hangingPunct="1"/>
              <a:endParaRPr lang="en-US" dirty="0">
                <a:solidFill>
                  <a:schemeClr val="tx1"/>
                </a:solidFill>
                <a:latin typeface="Times New Roman" panose="02020603050405020304" pitchFamily="18" charset="0"/>
                <a:cs typeface="Times New Roman" panose="02020603050405020304" pitchFamily="18" charset="0"/>
              </a:endParaRPr>
            </a:p>
          </p:txBody>
        </p:sp>
        <p:sp>
          <p:nvSpPr>
            <p:cNvPr id="117" name="TextBox 116">
              <a:extLst>
                <a:ext uri="{FF2B5EF4-FFF2-40B4-BE49-F238E27FC236}">
                  <a16:creationId xmlns:a16="http://schemas.microsoft.com/office/drawing/2014/main" id="{E3C701B3-1AC7-DCF8-4A10-529FF9764E93}"/>
                </a:ext>
              </a:extLst>
            </p:cNvPr>
            <p:cNvSpPr txBox="1"/>
            <p:nvPr/>
          </p:nvSpPr>
          <p:spPr>
            <a:xfrm rot="5400000">
              <a:off x="6727073" y="4820491"/>
              <a:ext cx="531247"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a:t>
              </a:r>
            </a:p>
          </p:txBody>
        </p:sp>
        <p:sp>
          <p:nvSpPr>
            <p:cNvPr id="118" name="Rectangle 117">
              <a:extLst>
                <a:ext uri="{FF2B5EF4-FFF2-40B4-BE49-F238E27FC236}">
                  <a16:creationId xmlns:a16="http://schemas.microsoft.com/office/drawing/2014/main" id="{00C56B59-BA14-65F8-537C-62F21F265A87}"/>
                </a:ext>
              </a:extLst>
            </p:cNvPr>
            <p:cNvSpPr/>
            <p:nvPr/>
          </p:nvSpPr>
          <p:spPr>
            <a:xfrm rot="5400000">
              <a:off x="6783591" y="3309815"/>
              <a:ext cx="274603" cy="449416"/>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sp>
          <p:nvSpPr>
            <p:cNvPr id="119" name="TextBox 118">
              <a:extLst>
                <a:ext uri="{FF2B5EF4-FFF2-40B4-BE49-F238E27FC236}">
                  <a16:creationId xmlns:a16="http://schemas.microsoft.com/office/drawing/2014/main" id="{A6C6E256-69F9-DE00-58CA-5EC302B916B4}"/>
                </a:ext>
              </a:extLst>
            </p:cNvPr>
            <p:cNvSpPr txBox="1"/>
            <p:nvPr/>
          </p:nvSpPr>
          <p:spPr>
            <a:xfrm>
              <a:off x="6579320" y="3315524"/>
              <a:ext cx="696335"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T0</a:t>
              </a:r>
            </a:p>
          </p:txBody>
        </p:sp>
        <p:sp>
          <p:nvSpPr>
            <p:cNvPr id="120" name="Rectangle 119">
              <a:extLst>
                <a:ext uri="{FF2B5EF4-FFF2-40B4-BE49-F238E27FC236}">
                  <a16:creationId xmlns:a16="http://schemas.microsoft.com/office/drawing/2014/main" id="{600B57B1-232B-441A-4801-1D35AD1EF640}"/>
                </a:ext>
              </a:extLst>
            </p:cNvPr>
            <p:cNvSpPr/>
            <p:nvPr/>
          </p:nvSpPr>
          <p:spPr>
            <a:xfrm rot="5400000">
              <a:off x="6783589" y="3698387"/>
              <a:ext cx="274607" cy="449416"/>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sp>
          <p:nvSpPr>
            <p:cNvPr id="121" name="TextBox 120">
              <a:extLst>
                <a:ext uri="{FF2B5EF4-FFF2-40B4-BE49-F238E27FC236}">
                  <a16:creationId xmlns:a16="http://schemas.microsoft.com/office/drawing/2014/main" id="{5F9BC40D-7290-561D-3CB4-ACF2D89E6D4B}"/>
                </a:ext>
              </a:extLst>
            </p:cNvPr>
            <p:cNvSpPr txBox="1"/>
            <p:nvPr/>
          </p:nvSpPr>
          <p:spPr>
            <a:xfrm>
              <a:off x="6581355" y="3708141"/>
              <a:ext cx="696335"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T1</a:t>
              </a:r>
            </a:p>
          </p:txBody>
        </p:sp>
        <p:sp>
          <p:nvSpPr>
            <p:cNvPr id="122" name="Rectangle 121">
              <a:extLst>
                <a:ext uri="{FF2B5EF4-FFF2-40B4-BE49-F238E27FC236}">
                  <a16:creationId xmlns:a16="http://schemas.microsoft.com/office/drawing/2014/main" id="{1A4173CA-C49F-F88D-2EF7-6BBCE192F220}"/>
                </a:ext>
              </a:extLst>
            </p:cNvPr>
            <p:cNvSpPr/>
            <p:nvPr/>
          </p:nvSpPr>
          <p:spPr>
            <a:xfrm rot="5400000">
              <a:off x="6783532" y="4083932"/>
              <a:ext cx="274609" cy="449416"/>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sp>
          <p:nvSpPr>
            <p:cNvPr id="123" name="TextBox 122">
              <a:extLst>
                <a:ext uri="{FF2B5EF4-FFF2-40B4-BE49-F238E27FC236}">
                  <a16:creationId xmlns:a16="http://schemas.microsoft.com/office/drawing/2014/main" id="{45E824E8-3A0F-5AFC-4B14-0F87F4E34610}"/>
                </a:ext>
              </a:extLst>
            </p:cNvPr>
            <p:cNvSpPr txBox="1"/>
            <p:nvPr/>
          </p:nvSpPr>
          <p:spPr>
            <a:xfrm>
              <a:off x="6567629" y="4090039"/>
              <a:ext cx="718267"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T2</a:t>
              </a:r>
            </a:p>
          </p:txBody>
        </p:sp>
        <p:sp>
          <p:nvSpPr>
            <p:cNvPr id="124" name="Rectangle 123">
              <a:extLst>
                <a:ext uri="{FF2B5EF4-FFF2-40B4-BE49-F238E27FC236}">
                  <a16:creationId xmlns:a16="http://schemas.microsoft.com/office/drawing/2014/main" id="{52B31FE7-5C36-AC8A-11F3-47716328BD45}"/>
                </a:ext>
              </a:extLst>
            </p:cNvPr>
            <p:cNvSpPr/>
            <p:nvPr/>
          </p:nvSpPr>
          <p:spPr>
            <a:xfrm rot="5400000">
              <a:off x="6785533" y="4469475"/>
              <a:ext cx="274603" cy="449416"/>
            </a:xfrm>
            <a:prstGeom prst="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sp>
          <p:nvSpPr>
            <p:cNvPr id="125" name="TextBox 124">
              <a:extLst>
                <a:ext uri="{FF2B5EF4-FFF2-40B4-BE49-F238E27FC236}">
                  <a16:creationId xmlns:a16="http://schemas.microsoft.com/office/drawing/2014/main" id="{CB2C5BE6-FCB1-EF5B-DF96-62CC5CA40555}"/>
                </a:ext>
              </a:extLst>
            </p:cNvPr>
            <p:cNvSpPr txBox="1"/>
            <p:nvPr/>
          </p:nvSpPr>
          <p:spPr>
            <a:xfrm>
              <a:off x="6581643" y="4475995"/>
              <a:ext cx="695820"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T3</a:t>
              </a:r>
            </a:p>
          </p:txBody>
        </p:sp>
        <p:cxnSp>
          <p:nvCxnSpPr>
            <p:cNvPr id="126" name="Straight Arrow Connector 125">
              <a:extLst>
                <a:ext uri="{FF2B5EF4-FFF2-40B4-BE49-F238E27FC236}">
                  <a16:creationId xmlns:a16="http://schemas.microsoft.com/office/drawing/2014/main" id="{17E182AA-592C-6342-B35A-2D104216D961}"/>
                </a:ext>
              </a:extLst>
            </p:cNvPr>
            <p:cNvCxnSpPr>
              <a:cxnSpLocks/>
              <a:stCxn id="122" idx="3"/>
              <a:endCxn id="124" idx="1"/>
            </p:cNvCxnSpPr>
            <p:nvPr/>
          </p:nvCxnSpPr>
          <p:spPr>
            <a:xfrm>
              <a:off x="6920836" y="4445945"/>
              <a:ext cx="1998" cy="110936"/>
            </a:xfrm>
            <a:prstGeom prst="straightConnector1">
              <a:avLst/>
            </a:prstGeom>
            <a:ln>
              <a:solidFill>
                <a:schemeClr val="tx1"/>
              </a:solidFill>
              <a:headEnd w="sm" len="sm"/>
              <a:tailEnd type="triangle" w="sm" len="sm"/>
            </a:ln>
          </p:spPr>
          <p:style>
            <a:lnRef idx="2">
              <a:schemeClr val="accent1"/>
            </a:lnRef>
            <a:fillRef idx="0">
              <a:schemeClr val="accent1"/>
            </a:fillRef>
            <a:effectRef idx="1">
              <a:schemeClr val="accent1"/>
            </a:effectRef>
            <a:fontRef idx="minor">
              <a:schemeClr val="tx1"/>
            </a:fontRef>
          </p:style>
        </p:cxnSp>
        <p:cxnSp>
          <p:nvCxnSpPr>
            <p:cNvPr id="127" name="Straight Arrow Connector 126">
              <a:extLst>
                <a:ext uri="{FF2B5EF4-FFF2-40B4-BE49-F238E27FC236}">
                  <a16:creationId xmlns:a16="http://schemas.microsoft.com/office/drawing/2014/main" id="{5CA0A01A-3B79-A63A-08F1-857485E0EB64}"/>
                </a:ext>
              </a:extLst>
            </p:cNvPr>
            <p:cNvCxnSpPr>
              <a:cxnSpLocks/>
              <a:stCxn id="120" idx="3"/>
              <a:endCxn id="122" idx="1"/>
            </p:cNvCxnSpPr>
            <p:nvPr/>
          </p:nvCxnSpPr>
          <p:spPr>
            <a:xfrm flipH="1">
              <a:off x="6920836" y="4060398"/>
              <a:ext cx="55" cy="110938"/>
            </a:xfrm>
            <a:prstGeom prst="straightConnector1">
              <a:avLst/>
            </a:prstGeom>
            <a:ln>
              <a:solidFill>
                <a:schemeClr val="tx1"/>
              </a:solidFill>
              <a:headEnd w="sm" len="sm"/>
              <a:tailEnd type="triangle" w="sm" len="sm"/>
            </a:ln>
          </p:spPr>
          <p:style>
            <a:lnRef idx="2">
              <a:schemeClr val="accent1"/>
            </a:lnRef>
            <a:fillRef idx="0">
              <a:schemeClr val="accent1"/>
            </a:fillRef>
            <a:effectRef idx="1">
              <a:schemeClr val="accent1"/>
            </a:effectRef>
            <a:fontRef idx="minor">
              <a:schemeClr val="tx1"/>
            </a:fontRef>
          </p:style>
        </p:cxnSp>
        <p:cxnSp>
          <p:nvCxnSpPr>
            <p:cNvPr id="128" name="Straight Arrow Connector 127">
              <a:extLst>
                <a:ext uri="{FF2B5EF4-FFF2-40B4-BE49-F238E27FC236}">
                  <a16:creationId xmlns:a16="http://schemas.microsoft.com/office/drawing/2014/main" id="{829C908D-EBE2-D339-3C5F-221E30598F29}"/>
                </a:ext>
              </a:extLst>
            </p:cNvPr>
            <p:cNvCxnSpPr>
              <a:cxnSpLocks/>
              <a:stCxn id="118" idx="3"/>
              <a:endCxn id="120" idx="1"/>
            </p:cNvCxnSpPr>
            <p:nvPr/>
          </p:nvCxnSpPr>
          <p:spPr>
            <a:xfrm>
              <a:off x="6920892" y="3671825"/>
              <a:ext cx="0" cy="113967"/>
            </a:xfrm>
            <a:prstGeom prst="straightConnector1">
              <a:avLst/>
            </a:prstGeom>
            <a:ln>
              <a:solidFill>
                <a:schemeClr val="tx1"/>
              </a:solidFill>
              <a:headEnd w="sm" len="sm"/>
              <a:tailEnd type="triangle" w="sm" len="sm"/>
            </a:ln>
          </p:spPr>
          <p:style>
            <a:lnRef idx="2">
              <a:schemeClr val="accent1"/>
            </a:lnRef>
            <a:fillRef idx="0">
              <a:schemeClr val="accent1"/>
            </a:fillRef>
            <a:effectRef idx="1">
              <a:schemeClr val="accent1"/>
            </a:effectRef>
            <a:fontRef idx="minor">
              <a:schemeClr val="tx1"/>
            </a:fontRef>
          </p:style>
        </p:cxnSp>
        <p:cxnSp>
          <p:nvCxnSpPr>
            <p:cNvPr id="129" name="Straight Arrow Connector 128">
              <a:extLst>
                <a:ext uri="{FF2B5EF4-FFF2-40B4-BE49-F238E27FC236}">
                  <a16:creationId xmlns:a16="http://schemas.microsoft.com/office/drawing/2014/main" id="{324BE2B7-AB36-B584-EDAD-D9BA74DED71E}"/>
                </a:ext>
              </a:extLst>
            </p:cNvPr>
            <p:cNvCxnSpPr>
              <a:cxnSpLocks/>
            </p:cNvCxnSpPr>
            <p:nvPr/>
          </p:nvCxnSpPr>
          <p:spPr>
            <a:xfrm>
              <a:off x="7425821" y="2599328"/>
              <a:ext cx="0" cy="246493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31" name="TextBox 130">
              <a:extLst>
                <a:ext uri="{FF2B5EF4-FFF2-40B4-BE49-F238E27FC236}">
                  <a16:creationId xmlns:a16="http://schemas.microsoft.com/office/drawing/2014/main" id="{C5C2C77E-79F3-917F-FEB5-E26EF9E2AA9A}"/>
                </a:ext>
              </a:extLst>
            </p:cNvPr>
            <p:cNvSpPr txBox="1"/>
            <p:nvPr/>
          </p:nvSpPr>
          <p:spPr>
            <a:xfrm>
              <a:off x="5326522" y="2162614"/>
              <a:ext cx="636895"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P1</a:t>
              </a:r>
            </a:p>
          </p:txBody>
        </p:sp>
        <p:sp>
          <p:nvSpPr>
            <p:cNvPr id="132" name="TextBox 131">
              <a:extLst>
                <a:ext uri="{FF2B5EF4-FFF2-40B4-BE49-F238E27FC236}">
                  <a16:creationId xmlns:a16="http://schemas.microsoft.com/office/drawing/2014/main" id="{3FAD009E-12F8-69FB-89F2-49682E1FCB2D}"/>
                </a:ext>
              </a:extLst>
            </p:cNvPr>
            <p:cNvSpPr txBox="1"/>
            <p:nvPr/>
          </p:nvSpPr>
          <p:spPr>
            <a:xfrm>
              <a:off x="5963136" y="2556132"/>
              <a:ext cx="626499"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P2</a:t>
              </a:r>
            </a:p>
          </p:txBody>
        </p:sp>
        <p:sp>
          <p:nvSpPr>
            <p:cNvPr id="133" name="TextBox 132">
              <a:extLst>
                <a:ext uri="{FF2B5EF4-FFF2-40B4-BE49-F238E27FC236}">
                  <a16:creationId xmlns:a16="http://schemas.microsoft.com/office/drawing/2014/main" id="{C4E82610-7C32-EEC9-211E-F9B93761DCC3}"/>
                </a:ext>
              </a:extLst>
            </p:cNvPr>
            <p:cNvSpPr txBox="1"/>
            <p:nvPr/>
          </p:nvSpPr>
          <p:spPr>
            <a:xfrm>
              <a:off x="6600040" y="2949536"/>
              <a:ext cx="623688"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P3</a:t>
              </a:r>
            </a:p>
          </p:txBody>
        </p:sp>
      </p:grpSp>
      <p:grpSp>
        <p:nvGrpSpPr>
          <p:cNvPr id="160" name="Group 159">
            <a:extLst>
              <a:ext uri="{FF2B5EF4-FFF2-40B4-BE49-F238E27FC236}">
                <a16:creationId xmlns:a16="http://schemas.microsoft.com/office/drawing/2014/main" id="{2F0B149A-EEA8-3846-4FD0-A38EC299C23B}"/>
              </a:ext>
            </a:extLst>
          </p:cNvPr>
          <p:cNvGrpSpPr/>
          <p:nvPr/>
        </p:nvGrpSpPr>
        <p:grpSpPr>
          <a:xfrm>
            <a:off x="8243209" y="1739697"/>
            <a:ext cx="2562424" cy="3901878"/>
            <a:chOff x="6907122" y="1685173"/>
            <a:chExt cx="2562424" cy="3901878"/>
          </a:xfrm>
        </p:grpSpPr>
        <p:sp>
          <p:nvSpPr>
            <p:cNvPr id="59" name="Rectangle 58">
              <a:extLst>
                <a:ext uri="{FF2B5EF4-FFF2-40B4-BE49-F238E27FC236}">
                  <a16:creationId xmlns:a16="http://schemas.microsoft.com/office/drawing/2014/main" id="{9B4A2671-92BB-CA80-5C4D-5B0913BFB6A6}"/>
                </a:ext>
              </a:extLst>
            </p:cNvPr>
            <p:cNvSpPr/>
            <p:nvPr/>
          </p:nvSpPr>
          <p:spPr>
            <a:xfrm>
              <a:off x="7568846" y="1685173"/>
              <a:ext cx="1222808" cy="32855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imes New Roman" panose="02020603050405020304" pitchFamily="18" charset="0"/>
                  <a:cs typeface="Times New Roman" panose="02020603050405020304" pitchFamily="18" charset="0"/>
                </a:rPr>
                <a:t>Host</a:t>
              </a:r>
            </a:p>
          </p:txBody>
        </p:sp>
        <p:sp>
          <p:nvSpPr>
            <p:cNvPr id="60" name="Rectangle 59">
              <a:extLst>
                <a:ext uri="{FF2B5EF4-FFF2-40B4-BE49-F238E27FC236}">
                  <a16:creationId xmlns:a16="http://schemas.microsoft.com/office/drawing/2014/main" id="{2B6FE1B3-D289-2025-4CE6-83D6561098F7}"/>
                </a:ext>
              </a:extLst>
            </p:cNvPr>
            <p:cNvSpPr/>
            <p:nvPr/>
          </p:nvSpPr>
          <p:spPr>
            <a:xfrm>
              <a:off x="7117311" y="2226828"/>
              <a:ext cx="2125878" cy="33986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imes New Roman" panose="02020603050405020304" pitchFamily="18" charset="0"/>
                  <a:cs typeface="Times New Roman" panose="02020603050405020304" pitchFamily="18" charset="0"/>
                </a:rPr>
                <a:t>CXL Switch</a:t>
              </a:r>
            </a:p>
          </p:txBody>
        </p:sp>
        <p:cxnSp>
          <p:nvCxnSpPr>
            <p:cNvPr id="61" name="Straight Connector 60">
              <a:extLst>
                <a:ext uri="{FF2B5EF4-FFF2-40B4-BE49-F238E27FC236}">
                  <a16:creationId xmlns:a16="http://schemas.microsoft.com/office/drawing/2014/main" id="{B446B621-A8E5-F38C-5555-7DCFD019896A}"/>
                </a:ext>
              </a:extLst>
            </p:cNvPr>
            <p:cNvCxnSpPr>
              <a:cxnSpLocks/>
              <a:stCxn id="59" idx="2"/>
              <a:endCxn id="60" idx="0"/>
            </p:cNvCxnSpPr>
            <p:nvPr/>
          </p:nvCxnSpPr>
          <p:spPr>
            <a:xfrm>
              <a:off x="8180251" y="2013730"/>
              <a:ext cx="0" cy="213098"/>
            </a:xfrm>
            <a:prstGeom prst="line">
              <a:avLst/>
            </a:prstGeom>
            <a:ln>
              <a:headEnd type="triangle" w="sm" len="sm"/>
              <a:tailEnd type="triangle" w="sm" len="sm"/>
            </a:ln>
          </p:spPr>
          <p:style>
            <a:lnRef idx="3">
              <a:schemeClr val="dk1"/>
            </a:lnRef>
            <a:fillRef idx="0">
              <a:schemeClr val="dk1"/>
            </a:fillRef>
            <a:effectRef idx="2">
              <a:schemeClr val="dk1"/>
            </a:effectRef>
            <a:fontRef idx="minor">
              <a:schemeClr val="tx1"/>
            </a:fontRef>
          </p:style>
        </p:cxnSp>
        <p:sp>
          <p:nvSpPr>
            <p:cNvPr id="62" name="Rectangle 61">
              <a:extLst>
                <a:ext uri="{FF2B5EF4-FFF2-40B4-BE49-F238E27FC236}">
                  <a16:creationId xmlns:a16="http://schemas.microsoft.com/office/drawing/2014/main" id="{D94E7FC4-3084-731C-58CA-F2DA4C71F9F6}"/>
                </a:ext>
              </a:extLst>
            </p:cNvPr>
            <p:cNvSpPr/>
            <p:nvPr/>
          </p:nvSpPr>
          <p:spPr>
            <a:xfrm>
              <a:off x="7366765" y="4189568"/>
              <a:ext cx="1162943" cy="36386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sp>
          <p:nvSpPr>
            <p:cNvPr id="63" name="TextBox 62">
              <a:extLst>
                <a:ext uri="{FF2B5EF4-FFF2-40B4-BE49-F238E27FC236}">
                  <a16:creationId xmlns:a16="http://schemas.microsoft.com/office/drawing/2014/main" id="{C5CD9DD2-B168-4040-7851-61521459EC70}"/>
                </a:ext>
              </a:extLst>
            </p:cNvPr>
            <p:cNvSpPr txBox="1"/>
            <p:nvPr/>
          </p:nvSpPr>
          <p:spPr>
            <a:xfrm>
              <a:off x="7271906" y="4161136"/>
              <a:ext cx="1342757"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Decoder 0</a:t>
              </a:r>
            </a:p>
          </p:txBody>
        </p:sp>
        <p:sp>
          <p:nvSpPr>
            <p:cNvPr id="64" name="Rectangle 63">
              <a:extLst>
                <a:ext uri="{FF2B5EF4-FFF2-40B4-BE49-F238E27FC236}">
                  <a16:creationId xmlns:a16="http://schemas.microsoft.com/office/drawing/2014/main" id="{E4D428B9-43D6-313A-F746-60F2256C150D}"/>
                </a:ext>
              </a:extLst>
            </p:cNvPr>
            <p:cNvSpPr/>
            <p:nvPr/>
          </p:nvSpPr>
          <p:spPr>
            <a:xfrm>
              <a:off x="7364944" y="4707469"/>
              <a:ext cx="1162943" cy="36386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sp>
          <p:nvSpPr>
            <p:cNvPr id="65" name="TextBox 64">
              <a:extLst>
                <a:ext uri="{FF2B5EF4-FFF2-40B4-BE49-F238E27FC236}">
                  <a16:creationId xmlns:a16="http://schemas.microsoft.com/office/drawing/2014/main" id="{445487FC-D708-A65D-0761-5EA8316B6A73}"/>
                </a:ext>
              </a:extLst>
            </p:cNvPr>
            <p:cNvSpPr txBox="1"/>
            <p:nvPr/>
          </p:nvSpPr>
          <p:spPr>
            <a:xfrm>
              <a:off x="7277394" y="4679037"/>
              <a:ext cx="1342757"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Decoder 1</a:t>
              </a:r>
            </a:p>
          </p:txBody>
        </p:sp>
        <p:sp>
          <p:nvSpPr>
            <p:cNvPr id="66" name="Rectangle 65">
              <a:extLst>
                <a:ext uri="{FF2B5EF4-FFF2-40B4-BE49-F238E27FC236}">
                  <a16:creationId xmlns:a16="http://schemas.microsoft.com/office/drawing/2014/main" id="{AD099A4C-7D22-019F-B9A5-F016E4D780BD}"/>
                </a:ext>
              </a:extLst>
            </p:cNvPr>
            <p:cNvSpPr/>
            <p:nvPr/>
          </p:nvSpPr>
          <p:spPr>
            <a:xfrm>
              <a:off x="7366555" y="5223191"/>
              <a:ext cx="1162943" cy="36386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sp>
          <p:nvSpPr>
            <p:cNvPr id="67" name="TextBox 66">
              <a:extLst>
                <a:ext uri="{FF2B5EF4-FFF2-40B4-BE49-F238E27FC236}">
                  <a16:creationId xmlns:a16="http://schemas.microsoft.com/office/drawing/2014/main" id="{3640443E-01AD-AD02-BCBA-969495131322}"/>
                </a:ext>
              </a:extLst>
            </p:cNvPr>
            <p:cNvSpPr txBox="1"/>
            <p:nvPr/>
          </p:nvSpPr>
          <p:spPr>
            <a:xfrm>
              <a:off x="7266418" y="5194759"/>
              <a:ext cx="1342757"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Decoder 2</a:t>
              </a:r>
            </a:p>
          </p:txBody>
        </p:sp>
        <p:cxnSp>
          <p:nvCxnSpPr>
            <p:cNvPr id="68" name="Straight Arrow Connector 67">
              <a:extLst>
                <a:ext uri="{FF2B5EF4-FFF2-40B4-BE49-F238E27FC236}">
                  <a16:creationId xmlns:a16="http://schemas.microsoft.com/office/drawing/2014/main" id="{91A43A00-FD77-7D25-F0EE-EC27A5F71E7A}"/>
                </a:ext>
              </a:extLst>
            </p:cNvPr>
            <p:cNvCxnSpPr>
              <a:cxnSpLocks/>
              <a:stCxn id="63" idx="0"/>
              <a:endCxn id="73" idx="1"/>
            </p:cNvCxnSpPr>
            <p:nvPr/>
          </p:nvCxnSpPr>
          <p:spPr>
            <a:xfrm flipH="1" flipV="1">
              <a:off x="7380999" y="3729162"/>
              <a:ext cx="562286" cy="431974"/>
            </a:xfrm>
            <a:prstGeom prst="straightConnector1">
              <a:avLst/>
            </a:prstGeom>
            <a:ln w="9525">
              <a:solidFill>
                <a:schemeClr val="tx1"/>
              </a:solidFill>
              <a:prstDash val="dash"/>
              <a:headEnd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B94F30D8-9E7E-D638-3F03-B2A934F2CAC3}"/>
                </a:ext>
              </a:extLst>
            </p:cNvPr>
            <p:cNvCxnSpPr>
              <a:cxnSpLocks/>
              <a:stCxn id="63" idx="0"/>
              <a:endCxn id="76" idx="1"/>
            </p:cNvCxnSpPr>
            <p:nvPr/>
          </p:nvCxnSpPr>
          <p:spPr>
            <a:xfrm flipV="1">
              <a:off x="7943285" y="3729170"/>
              <a:ext cx="118074" cy="431966"/>
            </a:xfrm>
            <a:prstGeom prst="straightConnector1">
              <a:avLst/>
            </a:prstGeom>
            <a:ln w="9525">
              <a:solidFill>
                <a:schemeClr val="tx1"/>
              </a:solidFill>
              <a:prstDash val="dash"/>
              <a:headEnd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40765033-171B-0664-FB8F-9E61DF19D401}"/>
                </a:ext>
              </a:extLst>
            </p:cNvPr>
            <p:cNvCxnSpPr>
              <a:cxnSpLocks/>
              <a:stCxn id="63" idx="0"/>
              <a:endCxn id="77" idx="1"/>
            </p:cNvCxnSpPr>
            <p:nvPr/>
          </p:nvCxnSpPr>
          <p:spPr>
            <a:xfrm flipV="1">
              <a:off x="7943285" y="3739152"/>
              <a:ext cx="1033311" cy="421984"/>
            </a:xfrm>
            <a:prstGeom prst="straightConnector1">
              <a:avLst/>
            </a:prstGeom>
            <a:ln w="9525">
              <a:solidFill>
                <a:schemeClr val="tx1"/>
              </a:solidFill>
              <a:prstDash val="dash"/>
              <a:headEnd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C633E436-B3B7-7987-5028-F53FBCBDFDC2}"/>
                </a:ext>
              </a:extLst>
            </p:cNvPr>
            <p:cNvCxnSpPr>
              <a:cxnSpLocks/>
            </p:cNvCxnSpPr>
            <p:nvPr/>
          </p:nvCxnSpPr>
          <p:spPr>
            <a:xfrm flipH="1">
              <a:off x="7157711" y="4177092"/>
              <a:ext cx="6326" cy="1409959"/>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0037D33F-BF7D-7722-5F91-2CE7549EF209}"/>
                </a:ext>
              </a:extLst>
            </p:cNvPr>
            <p:cNvSpPr txBox="1"/>
            <p:nvPr/>
          </p:nvSpPr>
          <p:spPr>
            <a:xfrm>
              <a:off x="6907122" y="3781335"/>
              <a:ext cx="485158"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time</a:t>
              </a:r>
            </a:p>
          </p:txBody>
        </p:sp>
        <p:sp>
          <p:nvSpPr>
            <p:cNvPr id="73" name="Rectangle 72">
              <a:extLst>
                <a:ext uri="{FF2B5EF4-FFF2-40B4-BE49-F238E27FC236}">
                  <a16:creationId xmlns:a16="http://schemas.microsoft.com/office/drawing/2014/main" id="{00C7CB43-F99D-AE62-62CE-7507233900D2}"/>
                </a:ext>
              </a:extLst>
            </p:cNvPr>
            <p:cNvSpPr/>
            <p:nvPr/>
          </p:nvSpPr>
          <p:spPr>
            <a:xfrm rot="16200000">
              <a:off x="6903292" y="2988880"/>
              <a:ext cx="955414" cy="52515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sp>
          <p:nvSpPr>
            <p:cNvPr id="74" name="TextBox 73">
              <a:extLst>
                <a:ext uri="{FF2B5EF4-FFF2-40B4-BE49-F238E27FC236}">
                  <a16:creationId xmlns:a16="http://schemas.microsoft.com/office/drawing/2014/main" id="{953A1216-7ED1-6573-E14C-865506AF6E84}"/>
                </a:ext>
              </a:extLst>
            </p:cNvPr>
            <p:cNvSpPr txBox="1"/>
            <p:nvPr/>
          </p:nvSpPr>
          <p:spPr>
            <a:xfrm>
              <a:off x="8259057" y="3090110"/>
              <a:ext cx="338773"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a:t>
              </a:r>
            </a:p>
          </p:txBody>
        </p:sp>
        <p:cxnSp>
          <p:nvCxnSpPr>
            <p:cNvPr id="75" name="Straight Connector 74">
              <a:extLst>
                <a:ext uri="{FF2B5EF4-FFF2-40B4-BE49-F238E27FC236}">
                  <a16:creationId xmlns:a16="http://schemas.microsoft.com/office/drawing/2014/main" id="{4AE2ABE7-0A55-0D3D-7B17-0F7B4F7EED5F}"/>
                </a:ext>
              </a:extLst>
            </p:cNvPr>
            <p:cNvCxnSpPr>
              <a:cxnSpLocks/>
              <a:endCxn id="73" idx="3"/>
            </p:cNvCxnSpPr>
            <p:nvPr/>
          </p:nvCxnSpPr>
          <p:spPr>
            <a:xfrm>
              <a:off x="7380999" y="2576223"/>
              <a:ext cx="0" cy="197525"/>
            </a:xfrm>
            <a:prstGeom prst="line">
              <a:avLst/>
            </a:prstGeom>
            <a:ln>
              <a:headEnd type="triangle" w="sm" len="sm"/>
              <a:tailEnd type="triangle" w="sm" len="sm"/>
            </a:ln>
          </p:spPr>
          <p:style>
            <a:lnRef idx="3">
              <a:schemeClr val="dk1"/>
            </a:lnRef>
            <a:fillRef idx="0">
              <a:schemeClr val="dk1"/>
            </a:fillRef>
            <a:effectRef idx="2">
              <a:schemeClr val="dk1"/>
            </a:effectRef>
            <a:fontRef idx="minor">
              <a:schemeClr val="tx1"/>
            </a:fontRef>
          </p:style>
        </p:cxnSp>
        <p:sp>
          <p:nvSpPr>
            <p:cNvPr id="76" name="Rectangle 75">
              <a:extLst>
                <a:ext uri="{FF2B5EF4-FFF2-40B4-BE49-F238E27FC236}">
                  <a16:creationId xmlns:a16="http://schemas.microsoft.com/office/drawing/2014/main" id="{3FBC797D-7AEE-C0C6-EDFF-4BDB12EA5BBC}"/>
                </a:ext>
              </a:extLst>
            </p:cNvPr>
            <p:cNvSpPr/>
            <p:nvPr/>
          </p:nvSpPr>
          <p:spPr>
            <a:xfrm rot="16200000">
              <a:off x="7583651" y="2988888"/>
              <a:ext cx="955414" cy="52514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sp>
          <p:nvSpPr>
            <p:cNvPr id="77" name="Rectangle 76">
              <a:extLst>
                <a:ext uri="{FF2B5EF4-FFF2-40B4-BE49-F238E27FC236}">
                  <a16:creationId xmlns:a16="http://schemas.microsoft.com/office/drawing/2014/main" id="{3759CA7C-C85D-8D98-5AB1-3AB686FD7CCB}"/>
                </a:ext>
              </a:extLst>
            </p:cNvPr>
            <p:cNvSpPr/>
            <p:nvPr/>
          </p:nvSpPr>
          <p:spPr>
            <a:xfrm rot="16200000">
              <a:off x="8495854" y="2995836"/>
              <a:ext cx="961483" cy="52514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Times New Roman" panose="02020603050405020304" pitchFamily="18" charset="0"/>
                <a:cs typeface="Times New Roman" panose="02020603050405020304" pitchFamily="18" charset="0"/>
              </a:endParaRPr>
            </a:p>
          </p:txBody>
        </p:sp>
        <p:cxnSp>
          <p:nvCxnSpPr>
            <p:cNvPr id="78" name="Straight Connector 77">
              <a:extLst>
                <a:ext uri="{FF2B5EF4-FFF2-40B4-BE49-F238E27FC236}">
                  <a16:creationId xmlns:a16="http://schemas.microsoft.com/office/drawing/2014/main" id="{6719B151-9EF8-64AB-FC97-C2941D2C4585}"/>
                </a:ext>
              </a:extLst>
            </p:cNvPr>
            <p:cNvCxnSpPr>
              <a:cxnSpLocks/>
              <a:endCxn id="77" idx="3"/>
            </p:cNvCxnSpPr>
            <p:nvPr/>
          </p:nvCxnSpPr>
          <p:spPr>
            <a:xfrm>
              <a:off x="8976596" y="2568271"/>
              <a:ext cx="0" cy="209398"/>
            </a:xfrm>
            <a:prstGeom prst="line">
              <a:avLst/>
            </a:prstGeom>
            <a:ln>
              <a:headEnd type="triangle" w="sm" len="sm"/>
              <a:tailEnd type="triangle" w="sm" len="sm"/>
            </a:ln>
          </p:spPr>
          <p:style>
            <a:lnRef idx="3">
              <a:schemeClr val="dk1"/>
            </a:lnRef>
            <a:fillRef idx="0">
              <a:schemeClr val="dk1"/>
            </a:fillRef>
            <a:effectRef idx="2">
              <a:schemeClr val="dk1"/>
            </a:effectRef>
            <a:fontRef idx="minor">
              <a:schemeClr val="tx1"/>
            </a:fontRef>
          </p:style>
        </p:cxnSp>
        <p:sp>
          <p:nvSpPr>
            <p:cNvPr id="79" name="TextBox 78">
              <a:extLst>
                <a:ext uri="{FF2B5EF4-FFF2-40B4-BE49-F238E27FC236}">
                  <a16:creationId xmlns:a16="http://schemas.microsoft.com/office/drawing/2014/main" id="{457AE20E-83EA-50D3-84FC-AC1CC3AA80CE}"/>
                </a:ext>
              </a:extLst>
            </p:cNvPr>
            <p:cNvSpPr txBox="1"/>
            <p:nvPr/>
          </p:nvSpPr>
          <p:spPr>
            <a:xfrm rot="16200000">
              <a:off x="6770515" y="3010914"/>
              <a:ext cx="1097806" cy="526981"/>
            </a:xfrm>
            <a:prstGeom prst="rect">
              <a:avLst/>
            </a:prstGeom>
            <a:noFill/>
          </p:spPr>
          <p:txBody>
            <a:bodyPr wrap="square">
              <a:spAutoFit/>
            </a:bodyPr>
            <a:lstStyle/>
            <a:p>
              <a:pPr algn="ctr"/>
              <a:r>
                <a:rPr lang="en-US" dirty="0">
                  <a:latin typeface="Times New Roman" panose="02020603050405020304" pitchFamily="18" charset="0"/>
                  <a:cs typeface="Times New Roman" panose="02020603050405020304" pitchFamily="18" charset="0"/>
                </a:rPr>
                <a:t>CXL Device</a:t>
              </a:r>
            </a:p>
          </p:txBody>
        </p:sp>
        <p:cxnSp>
          <p:nvCxnSpPr>
            <p:cNvPr id="82" name="Straight Arrow Connector 81">
              <a:extLst>
                <a:ext uri="{FF2B5EF4-FFF2-40B4-BE49-F238E27FC236}">
                  <a16:creationId xmlns:a16="http://schemas.microsoft.com/office/drawing/2014/main" id="{B2E6B724-3A85-7EB7-C8B7-50B8CFEEBFCC}"/>
                </a:ext>
              </a:extLst>
            </p:cNvPr>
            <p:cNvCxnSpPr>
              <a:cxnSpLocks/>
              <a:stCxn id="62" idx="2"/>
              <a:endCxn id="64" idx="0"/>
            </p:cNvCxnSpPr>
            <p:nvPr/>
          </p:nvCxnSpPr>
          <p:spPr>
            <a:xfrm flipH="1">
              <a:off x="7946418" y="4553428"/>
              <a:ext cx="1821" cy="154041"/>
            </a:xfrm>
            <a:prstGeom prst="straightConnector1">
              <a:avLst/>
            </a:prstGeom>
            <a:ln>
              <a:solidFill>
                <a:schemeClr val="tx1"/>
              </a:solidFill>
              <a:headEnd w="sm" len="sm"/>
              <a:tailEnd type="triangle" w="sm" len="sm"/>
            </a:ln>
          </p:spPr>
          <p:style>
            <a:lnRef idx="2">
              <a:schemeClr val="accent1"/>
            </a:lnRef>
            <a:fillRef idx="0">
              <a:schemeClr val="accent1"/>
            </a:fillRef>
            <a:effectRef idx="1">
              <a:schemeClr val="accent1"/>
            </a:effectRef>
            <a:fontRef idx="minor">
              <a:schemeClr val="tx1"/>
            </a:fontRef>
          </p:style>
        </p:cxnSp>
        <p:cxnSp>
          <p:nvCxnSpPr>
            <p:cNvPr id="83" name="Straight Arrow Connector 82">
              <a:extLst>
                <a:ext uri="{FF2B5EF4-FFF2-40B4-BE49-F238E27FC236}">
                  <a16:creationId xmlns:a16="http://schemas.microsoft.com/office/drawing/2014/main" id="{F793B773-D0CF-B157-2E6A-233D0B246144}"/>
                </a:ext>
              </a:extLst>
            </p:cNvPr>
            <p:cNvCxnSpPr>
              <a:cxnSpLocks/>
              <a:stCxn id="64" idx="2"/>
              <a:endCxn id="66" idx="0"/>
            </p:cNvCxnSpPr>
            <p:nvPr/>
          </p:nvCxnSpPr>
          <p:spPr>
            <a:xfrm>
              <a:off x="7946418" y="5071327"/>
              <a:ext cx="1611" cy="151862"/>
            </a:xfrm>
            <a:prstGeom prst="straightConnector1">
              <a:avLst/>
            </a:prstGeom>
            <a:ln>
              <a:solidFill>
                <a:schemeClr val="tx1"/>
              </a:solidFill>
              <a:headEnd w="sm" len="sm"/>
              <a:tailEnd type="triangle" w="sm" len="sm"/>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CFA7FD20-0B38-F122-3A05-AAB15C2EF37E}"/>
                </a:ext>
              </a:extLst>
            </p:cNvPr>
            <p:cNvCxnSpPr>
              <a:cxnSpLocks/>
            </p:cNvCxnSpPr>
            <p:nvPr/>
          </p:nvCxnSpPr>
          <p:spPr>
            <a:xfrm>
              <a:off x="8056000" y="2566688"/>
              <a:ext cx="0" cy="207054"/>
            </a:xfrm>
            <a:prstGeom prst="line">
              <a:avLst/>
            </a:prstGeom>
            <a:ln>
              <a:headEnd type="triangle" w="sm" len="sm"/>
              <a:tailEnd type="triangle" w="sm" len="sm"/>
            </a:ln>
          </p:spPr>
          <p:style>
            <a:lnRef idx="3">
              <a:schemeClr val="dk1"/>
            </a:lnRef>
            <a:fillRef idx="0">
              <a:schemeClr val="dk1"/>
            </a:fillRef>
            <a:effectRef idx="2">
              <a:schemeClr val="dk1"/>
            </a:effectRef>
            <a:fontRef idx="minor">
              <a:schemeClr val="tx1"/>
            </a:fontRef>
          </p:style>
        </p:cxnSp>
        <p:sp>
          <p:nvSpPr>
            <p:cNvPr id="86" name="TextBox 85">
              <a:extLst>
                <a:ext uri="{FF2B5EF4-FFF2-40B4-BE49-F238E27FC236}">
                  <a16:creationId xmlns:a16="http://schemas.microsoft.com/office/drawing/2014/main" id="{E8BD8818-5A23-3E7A-A2A4-AD1C87B24E15}"/>
                </a:ext>
              </a:extLst>
            </p:cNvPr>
            <p:cNvSpPr txBox="1"/>
            <p:nvPr/>
          </p:nvSpPr>
          <p:spPr>
            <a:xfrm>
              <a:off x="8543000" y="4540937"/>
              <a:ext cx="926546" cy="646331"/>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Single Prompt</a:t>
              </a:r>
            </a:p>
          </p:txBody>
        </p:sp>
        <p:sp>
          <p:nvSpPr>
            <p:cNvPr id="87" name="TextBox 86">
              <a:extLst>
                <a:ext uri="{FF2B5EF4-FFF2-40B4-BE49-F238E27FC236}">
                  <a16:creationId xmlns:a16="http://schemas.microsoft.com/office/drawing/2014/main" id="{CC3B6304-6B53-6F7F-F887-400756884FFB}"/>
                </a:ext>
              </a:extLst>
            </p:cNvPr>
            <p:cNvSpPr txBox="1"/>
            <p:nvPr/>
          </p:nvSpPr>
          <p:spPr>
            <a:xfrm rot="16200000">
              <a:off x="7456191" y="3010914"/>
              <a:ext cx="1097806" cy="526981"/>
            </a:xfrm>
            <a:prstGeom prst="rect">
              <a:avLst/>
            </a:prstGeom>
            <a:noFill/>
          </p:spPr>
          <p:txBody>
            <a:bodyPr wrap="square">
              <a:spAutoFit/>
            </a:bodyPr>
            <a:lstStyle/>
            <a:p>
              <a:pPr algn="ctr"/>
              <a:r>
                <a:rPr lang="en-US" dirty="0">
                  <a:latin typeface="Times New Roman" panose="02020603050405020304" pitchFamily="18" charset="0"/>
                  <a:cs typeface="Times New Roman" panose="02020603050405020304" pitchFamily="18" charset="0"/>
                </a:rPr>
                <a:t>CXL Device</a:t>
              </a:r>
            </a:p>
          </p:txBody>
        </p:sp>
        <p:sp>
          <p:nvSpPr>
            <p:cNvPr id="88" name="TextBox 87">
              <a:extLst>
                <a:ext uri="{FF2B5EF4-FFF2-40B4-BE49-F238E27FC236}">
                  <a16:creationId xmlns:a16="http://schemas.microsoft.com/office/drawing/2014/main" id="{4A6A3199-1F13-ABDF-4F67-3198BC5DD469}"/>
                </a:ext>
              </a:extLst>
            </p:cNvPr>
            <p:cNvSpPr txBox="1"/>
            <p:nvPr/>
          </p:nvSpPr>
          <p:spPr>
            <a:xfrm rot="16200000">
              <a:off x="8385106" y="3010914"/>
              <a:ext cx="1097806" cy="526981"/>
            </a:xfrm>
            <a:prstGeom prst="rect">
              <a:avLst/>
            </a:prstGeom>
            <a:noFill/>
          </p:spPr>
          <p:txBody>
            <a:bodyPr wrap="square">
              <a:spAutoFit/>
            </a:bodyPr>
            <a:lstStyle/>
            <a:p>
              <a:pPr algn="ctr"/>
              <a:r>
                <a:rPr lang="en-US" dirty="0">
                  <a:latin typeface="Times New Roman" panose="02020603050405020304" pitchFamily="18" charset="0"/>
                  <a:cs typeface="Times New Roman" panose="02020603050405020304" pitchFamily="18" charset="0"/>
                </a:rPr>
                <a:t>CXL Device</a:t>
              </a:r>
            </a:p>
          </p:txBody>
        </p:sp>
      </p:grpSp>
      <p:cxnSp>
        <p:nvCxnSpPr>
          <p:cNvPr id="136" name="Straight Connector 135">
            <a:extLst>
              <a:ext uri="{FF2B5EF4-FFF2-40B4-BE49-F238E27FC236}">
                <a16:creationId xmlns:a16="http://schemas.microsoft.com/office/drawing/2014/main" id="{C98148D5-43EB-E2CA-A15C-1345F9E7E761}"/>
              </a:ext>
            </a:extLst>
          </p:cNvPr>
          <p:cNvCxnSpPr>
            <a:cxnSpLocks/>
          </p:cNvCxnSpPr>
          <p:nvPr/>
        </p:nvCxnSpPr>
        <p:spPr>
          <a:xfrm>
            <a:off x="7991888" y="1172874"/>
            <a:ext cx="0" cy="4590025"/>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80DC0CC8-3C06-CD68-772F-87F44FAD7AEB}"/>
              </a:ext>
            </a:extLst>
          </p:cNvPr>
          <p:cNvSpPr txBox="1"/>
          <p:nvPr/>
        </p:nvSpPr>
        <p:spPr>
          <a:xfrm>
            <a:off x="2987916" y="1046644"/>
            <a:ext cx="3348930" cy="461665"/>
          </a:xfrm>
          <a:prstGeom prst="rect">
            <a:avLst/>
          </a:prstGeom>
          <a:noFill/>
        </p:spPr>
        <p:txBody>
          <a:bodyPr wrap="none" rtlCol="0">
            <a:spAutoFit/>
          </a:bodyPr>
          <a:lstStyle/>
          <a:p>
            <a:pPr algn="ctr"/>
            <a:r>
              <a:rPr lang="en-US" sz="2400" dirty="0">
                <a:latin typeface="Calibri" panose="020F0502020204030204" pitchFamily="34" charset="0"/>
                <a:cs typeface="Calibri" panose="020F0502020204030204" pitchFamily="34" charset="0"/>
              </a:rPr>
              <a:t>Pipeline Parallel Mapping</a:t>
            </a:r>
          </a:p>
        </p:txBody>
      </p:sp>
      <p:sp>
        <p:nvSpPr>
          <p:cNvPr id="58" name="TextBox 57">
            <a:extLst>
              <a:ext uri="{FF2B5EF4-FFF2-40B4-BE49-F238E27FC236}">
                <a16:creationId xmlns:a16="http://schemas.microsoft.com/office/drawing/2014/main" id="{CAF0B9F0-F07F-270F-8091-9B80CDCEABA9}"/>
              </a:ext>
            </a:extLst>
          </p:cNvPr>
          <p:cNvSpPr txBox="1"/>
          <p:nvPr/>
        </p:nvSpPr>
        <p:spPr>
          <a:xfrm>
            <a:off x="8210811" y="605154"/>
            <a:ext cx="2513283" cy="830997"/>
          </a:xfrm>
          <a:prstGeom prst="rect">
            <a:avLst/>
          </a:prstGeom>
          <a:noFill/>
        </p:spPr>
        <p:txBody>
          <a:bodyPr wrap="square" rtlCol="0">
            <a:spAutoFit/>
          </a:bodyPr>
          <a:lstStyle/>
          <a:p>
            <a:pPr algn="ctr"/>
            <a:r>
              <a:rPr lang="en-US" sz="2400" dirty="0">
                <a:latin typeface="Calibri" panose="020F0502020204030204" pitchFamily="34" charset="0"/>
                <a:cs typeface="Calibri" panose="020F0502020204030204" pitchFamily="34" charset="0"/>
              </a:rPr>
              <a:t>Tensor Parallel Mapping</a:t>
            </a:r>
          </a:p>
        </p:txBody>
      </p:sp>
      <p:sp>
        <p:nvSpPr>
          <p:cNvPr id="81" name="Rounded Rectangle 80">
            <a:extLst>
              <a:ext uri="{FF2B5EF4-FFF2-40B4-BE49-F238E27FC236}">
                <a16:creationId xmlns:a16="http://schemas.microsoft.com/office/drawing/2014/main" id="{AFE30129-D4AB-F8AB-7630-F937BBE2D8D5}"/>
              </a:ext>
            </a:extLst>
          </p:cNvPr>
          <p:cNvSpPr/>
          <p:nvPr/>
        </p:nvSpPr>
        <p:spPr>
          <a:xfrm>
            <a:off x="3699251" y="5745948"/>
            <a:ext cx="1926260" cy="534743"/>
          </a:xfrm>
          <a:prstGeom prst="round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libri" panose="020F0502020204030204" pitchFamily="34" charset="0"/>
                <a:cs typeface="Calibri" panose="020F0502020204030204" pitchFamily="34" charset="0"/>
              </a:rPr>
              <a:t>Peer-to-peer</a:t>
            </a:r>
          </a:p>
        </p:txBody>
      </p:sp>
      <p:sp>
        <p:nvSpPr>
          <p:cNvPr id="135" name="Rounded Rectangle 134">
            <a:extLst>
              <a:ext uri="{FF2B5EF4-FFF2-40B4-BE49-F238E27FC236}">
                <a16:creationId xmlns:a16="http://schemas.microsoft.com/office/drawing/2014/main" id="{F17FFDC8-B8B5-0ACA-01EB-AD3268FC29E4}"/>
              </a:ext>
            </a:extLst>
          </p:cNvPr>
          <p:cNvSpPr/>
          <p:nvPr/>
        </p:nvSpPr>
        <p:spPr>
          <a:xfrm>
            <a:off x="8324748" y="5989943"/>
            <a:ext cx="2399346" cy="534743"/>
          </a:xfrm>
          <a:prstGeom prst="round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libri" panose="020F0502020204030204" pitchFamily="34" charset="0"/>
                <a:cs typeface="Calibri" panose="020F0502020204030204" pitchFamily="34" charset="0"/>
              </a:rPr>
              <a:t>Multicast-Gather</a:t>
            </a:r>
          </a:p>
        </p:txBody>
      </p:sp>
    </p:spTree>
    <p:custDataLst>
      <p:tags r:id="rId1"/>
    </p:custDataLst>
    <p:extLst>
      <p:ext uri="{BB962C8B-B14F-4D97-AF65-F5344CB8AC3E}">
        <p14:creationId xmlns:p14="http://schemas.microsoft.com/office/powerpoint/2010/main" val="2734330183"/>
      </p:ext>
    </p:extLst>
  </p:cSld>
  <p:clrMapOvr>
    <a:masterClrMapping/>
  </p:clrMapOvr>
  <mc:AlternateContent xmlns:mc="http://schemas.openxmlformats.org/markup-compatibility/2006" xmlns:p14="http://schemas.microsoft.com/office/powerpoint/2010/main">
    <mc:Choice Requires="p14">
      <p:transition spd="slow" p14:dur="2000" advTm="58975"/>
    </mc:Choice>
    <mc:Fallback xmlns="">
      <p:transition spd="slow" advTm="5897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0"/>
                                        </p:tgtEl>
                                        <p:attrNameLst>
                                          <p:attrName>style.visibility</p:attrName>
                                        </p:attrNameLst>
                                      </p:cBhvr>
                                      <p:to>
                                        <p:strVal val="visible"/>
                                      </p:to>
                                    </p:set>
                                  </p:childTnLst>
                                </p:cTn>
                              </p:par>
                            </p:childTnLst>
                          </p:cTn>
                        </p:par>
                        <p:par>
                          <p:cTn id="11" fill="hold">
                            <p:stCondLst>
                              <p:cond delay="0"/>
                            </p:stCondLst>
                            <p:childTnLst>
                              <p:par>
                                <p:cTn id="12" presetID="2" presetClass="entr" presetSubtype="4" fill="hold" grpId="0" nodeType="afterEffect">
                                  <p:stCondLst>
                                    <p:cond delay="0"/>
                                  </p:stCondLst>
                                  <p:childTnLst>
                                    <p:set>
                                      <p:cBhvr>
                                        <p:cTn id="13" dur="1" fill="hold">
                                          <p:stCondLst>
                                            <p:cond delay="0"/>
                                          </p:stCondLst>
                                        </p:cTn>
                                        <p:tgtEl>
                                          <p:spTgt spid="81"/>
                                        </p:tgtEl>
                                        <p:attrNameLst>
                                          <p:attrName>style.visibility</p:attrName>
                                        </p:attrNameLst>
                                      </p:cBhvr>
                                      <p:to>
                                        <p:strVal val="visible"/>
                                      </p:to>
                                    </p:set>
                                    <p:anim calcmode="lin" valueType="num">
                                      <p:cBhvr additive="base">
                                        <p:cTn id="14" dur="500" fill="hold"/>
                                        <p:tgtEl>
                                          <p:spTgt spid="81"/>
                                        </p:tgtEl>
                                        <p:attrNameLst>
                                          <p:attrName>ppt_x</p:attrName>
                                        </p:attrNameLst>
                                      </p:cBhvr>
                                      <p:tavLst>
                                        <p:tav tm="0">
                                          <p:val>
                                            <p:strVal val="#ppt_x"/>
                                          </p:val>
                                        </p:tav>
                                        <p:tav tm="100000">
                                          <p:val>
                                            <p:strVal val="#ppt_x"/>
                                          </p:val>
                                        </p:tav>
                                      </p:tavLst>
                                    </p:anim>
                                    <p:anim calcmode="lin" valueType="num">
                                      <p:cBhvr additive="base">
                                        <p:cTn id="15" dur="500" fill="hold"/>
                                        <p:tgtEl>
                                          <p:spTgt spid="81"/>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60"/>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35"/>
                                        </p:tgtEl>
                                        <p:attrNameLst>
                                          <p:attrName>style.visibility</p:attrName>
                                        </p:attrNameLst>
                                      </p:cBhvr>
                                      <p:to>
                                        <p:strVal val="visible"/>
                                      </p:to>
                                    </p:set>
                                    <p:anim calcmode="lin" valueType="num">
                                      <p:cBhvr additive="base">
                                        <p:cTn id="28" dur="500" fill="hold"/>
                                        <p:tgtEl>
                                          <p:spTgt spid="135"/>
                                        </p:tgtEl>
                                        <p:attrNameLst>
                                          <p:attrName>ppt_x</p:attrName>
                                        </p:attrNameLst>
                                      </p:cBhvr>
                                      <p:tavLst>
                                        <p:tav tm="0">
                                          <p:val>
                                            <p:strVal val="#ppt_x"/>
                                          </p:val>
                                        </p:tav>
                                        <p:tav tm="100000">
                                          <p:val>
                                            <p:strVal val="#ppt_x"/>
                                          </p:val>
                                        </p:tav>
                                      </p:tavLst>
                                    </p:anim>
                                    <p:anim calcmode="lin" valueType="num">
                                      <p:cBhvr additive="base">
                                        <p:cTn id="29" dur="500" fill="hold"/>
                                        <p:tgtEl>
                                          <p:spTgt spid="1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13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E581A-38E7-9458-66A2-ABC0D4832C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E8B94F-5B56-428C-31D8-9C24921DC5F4}"/>
              </a:ext>
            </a:extLst>
          </p:cNvPr>
          <p:cNvSpPr>
            <a:spLocks noGrp="1"/>
          </p:cNvSpPr>
          <p:nvPr>
            <p:ph type="ctrTitle"/>
          </p:nvPr>
        </p:nvSpPr>
        <p:spPr/>
        <p:txBody>
          <a:bodyPr/>
          <a:lstStyle/>
          <a:p>
            <a:r>
              <a:rPr lang="en-US" dirty="0"/>
              <a:t>Evaluation Methodology</a:t>
            </a:r>
          </a:p>
        </p:txBody>
      </p:sp>
      <p:sp>
        <p:nvSpPr>
          <p:cNvPr id="4" name="Slide Number Placeholder 3">
            <a:extLst>
              <a:ext uri="{FF2B5EF4-FFF2-40B4-BE49-F238E27FC236}">
                <a16:creationId xmlns:a16="http://schemas.microsoft.com/office/drawing/2014/main" id="{74785D19-A864-13B4-6732-71017E25DB00}"/>
              </a:ext>
            </a:extLst>
          </p:cNvPr>
          <p:cNvSpPr>
            <a:spLocks noGrp="1"/>
          </p:cNvSpPr>
          <p:nvPr>
            <p:ph type="sldNum" sz="quarter" idx="12"/>
          </p:nvPr>
        </p:nvSpPr>
        <p:spPr/>
        <p:txBody>
          <a:bodyPr/>
          <a:lstStyle/>
          <a:p>
            <a:fld id="{3952D4CC-587A-3641-AB30-393082F8BA24}" type="slidenum">
              <a:rPr lang="en-US" smtClean="0"/>
              <a:pPr/>
              <a:t>20</a:t>
            </a:fld>
            <a:endParaRPr lang="en-US"/>
          </a:p>
        </p:txBody>
      </p:sp>
      <p:sp>
        <p:nvSpPr>
          <p:cNvPr id="17" name="TextBox 16">
            <a:extLst>
              <a:ext uri="{FF2B5EF4-FFF2-40B4-BE49-F238E27FC236}">
                <a16:creationId xmlns:a16="http://schemas.microsoft.com/office/drawing/2014/main" id="{42DA62B8-F65C-C3F8-FDB6-6AD478DE8932}"/>
              </a:ext>
            </a:extLst>
          </p:cNvPr>
          <p:cNvSpPr txBox="1"/>
          <p:nvPr/>
        </p:nvSpPr>
        <p:spPr>
          <a:xfrm>
            <a:off x="-50462" y="6080791"/>
            <a:ext cx="11391899" cy="830997"/>
          </a:xfrm>
          <a:prstGeom prst="rect">
            <a:avLst/>
          </a:prstGeom>
          <a:noFill/>
        </p:spPr>
        <p:txBody>
          <a:bodyPr wrap="square">
            <a:spAutoFit/>
          </a:bodyPr>
          <a:lstStyle/>
          <a:p>
            <a:r>
              <a:rPr lang="en-US" sz="1200" dirty="0">
                <a:latin typeface="Calibri" panose="020F0502020204030204" pitchFamily="34" charset="0"/>
                <a:cs typeface="Calibri" panose="020F0502020204030204" pitchFamily="34" charset="0"/>
              </a:rPr>
              <a:t>[1] </a:t>
            </a:r>
            <a:r>
              <a:rPr lang="en-US" sz="1200" dirty="0"/>
              <a:t>Ramulator 2.0: A Modern, Modular, and Extensible DRAM Simulator. </a:t>
            </a:r>
          </a:p>
          <a:p>
            <a:r>
              <a:rPr lang="en-US" sz="1200" dirty="0">
                <a:latin typeface="Calibri" panose="020F0502020204030204" pitchFamily="34" charset="0"/>
                <a:cs typeface="Calibri" panose="020F0502020204030204" pitchFamily="34" charset="0"/>
              </a:rPr>
              <a:t>[2] UPMEM. Accelerating compute by cramming it into dram memory</a:t>
            </a:r>
          </a:p>
          <a:p>
            <a:r>
              <a:rPr lang="en-US" sz="1200" dirty="0">
                <a:latin typeface="Calibri" panose="020F0502020204030204" pitchFamily="34" charset="0"/>
                <a:cs typeface="Calibri" panose="020F0502020204030204" pitchFamily="34" charset="0"/>
              </a:rPr>
              <a:t>[3]</a:t>
            </a:r>
            <a:r>
              <a:rPr lang="en-US" sz="1200" dirty="0"/>
              <a:t> Supply chain aware computer architecture. In Proceedings of the 50th Annual International Symposium on Computer Architecture, pages 1–15, 2023.</a:t>
            </a:r>
          </a:p>
          <a:p>
            <a:r>
              <a:rPr lang="en-US" sz="1200" dirty="0">
                <a:latin typeface="Calibri" panose="020F0502020204030204" pitchFamily="34" charset="0"/>
                <a:cs typeface="Calibri" panose="020F0502020204030204" pitchFamily="34" charset="0"/>
              </a:rPr>
              <a:t>[4] </a:t>
            </a:r>
            <a:r>
              <a:rPr lang="en-US" sz="1200" dirty="0"/>
              <a:t>Moonwalk: </a:t>
            </a:r>
            <a:r>
              <a:rPr lang="en-US" sz="1200" dirty="0" err="1"/>
              <a:t>Nre</a:t>
            </a:r>
            <a:r>
              <a:rPr lang="en-US" sz="1200" dirty="0"/>
              <a:t> optimization in ASIC clouds. ACM SIGARCH Computer Architecture News, 45(1):511–526, 2017</a:t>
            </a:r>
            <a:endParaRPr lang="en-US" sz="1200" dirty="0">
              <a:latin typeface="Calibri" panose="020F0502020204030204" pitchFamily="34" charset="0"/>
              <a:cs typeface="Calibri" panose="020F0502020204030204" pitchFamily="34" charset="0"/>
            </a:endParaRPr>
          </a:p>
        </p:txBody>
      </p:sp>
      <p:sp>
        <p:nvSpPr>
          <p:cNvPr id="22" name="TextBox 21">
            <a:extLst>
              <a:ext uri="{FF2B5EF4-FFF2-40B4-BE49-F238E27FC236}">
                <a16:creationId xmlns:a16="http://schemas.microsoft.com/office/drawing/2014/main" id="{F94DA9B9-BD89-1B68-82A3-DF8933347F18}"/>
              </a:ext>
            </a:extLst>
          </p:cNvPr>
          <p:cNvSpPr txBox="1"/>
          <p:nvPr/>
        </p:nvSpPr>
        <p:spPr>
          <a:xfrm>
            <a:off x="1208164" y="1123073"/>
            <a:ext cx="3167902" cy="523220"/>
          </a:xfrm>
          <a:prstGeom prst="rect">
            <a:avLst/>
          </a:prstGeom>
          <a:noFill/>
        </p:spPr>
        <p:txBody>
          <a:bodyPr wrap="square">
            <a:spAutoFit/>
          </a:bodyPr>
          <a:lstStyle/>
          <a:p>
            <a:pPr algn="ctr"/>
            <a:r>
              <a:rPr lang="en-US" sz="2800" b="1" dirty="0">
                <a:solidFill>
                  <a:schemeClr val="tx1"/>
                </a:solidFill>
                <a:latin typeface="Calibri" panose="020F0502020204030204" pitchFamily="34" charset="0"/>
                <a:cs typeface="Calibri" panose="020F0502020204030204" pitchFamily="34" charset="0"/>
              </a:rPr>
              <a:t>Performance Model </a:t>
            </a:r>
            <a:endParaRPr lang="en-US" sz="2800" b="1" dirty="0"/>
          </a:p>
        </p:txBody>
      </p:sp>
      <p:grpSp>
        <p:nvGrpSpPr>
          <p:cNvPr id="67" name="Group 66">
            <a:extLst>
              <a:ext uri="{FF2B5EF4-FFF2-40B4-BE49-F238E27FC236}">
                <a16:creationId xmlns:a16="http://schemas.microsoft.com/office/drawing/2014/main" id="{9CE25DE0-3D6D-FBA0-3178-E96079E9865D}"/>
              </a:ext>
            </a:extLst>
          </p:cNvPr>
          <p:cNvGrpSpPr/>
          <p:nvPr/>
        </p:nvGrpSpPr>
        <p:grpSpPr>
          <a:xfrm>
            <a:off x="1374911" y="1804476"/>
            <a:ext cx="2782793" cy="4019700"/>
            <a:chOff x="820271" y="1858264"/>
            <a:chExt cx="3514164" cy="4019700"/>
          </a:xfrm>
        </p:grpSpPr>
        <p:sp>
          <p:nvSpPr>
            <p:cNvPr id="3" name="Rounded Rectangle 2">
              <a:extLst>
                <a:ext uri="{FF2B5EF4-FFF2-40B4-BE49-F238E27FC236}">
                  <a16:creationId xmlns:a16="http://schemas.microsoft.com/office/drawing/2014/main" id="{E25E9EC8-6CEE-C49C-4C6B-687A5060E576}"/>
                </a:ext>
              </a:extLst>
            </p:cNvPr>
            <p:cNvSpPr/>
            <p:nvPr/>
          </p:nvSpPr>
          <p:spPr>
            <a:xfrm>
              <a:off x="820271" y="1858264"/>
              <a:ext cx="3514164" cy="593232"/>
            </a:xfrm>
            <a:prstGeom prst="roundRect">
              <a:avLst/>
            </a:prstGeom>
            <a:solidFill>
              <a:schemeClr val="tx2">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libri" panose="020F0502020204030204" pitchFamily="34" charset="0"/>
                  <a:cs typeface="Calibri" panose="020F0502020204030204" pitchFamily="34" charset="0"/>
                </a:rPr>
                <a:t>Workload Mapper</a:t>
              </a:r>
            </a:p>
          </p:txBody>
        </p:sp>
        <p:sp>
          <p:nvSpPr>
            <p:cNvPr id="8" name="Rounded Rectangle 7">
              <a:extLst>
                <a:ext uri="{FF2B5EF4-FFF2-40B4-BE49-F238E27FC236}">
                  <a16:creationId xmlns:a16="http://schemas.microsoft.com/office/drawing/2014/main" id="{546E51AF-EDDE-EDC8-F809-97679BA4F1BA}"/>
                </a:ext>
              </a:extLst>
            </p:cNvPr>
            <p:cNvSpPr/>
            <p:nvPr/>
          </p:nvSpPr>
          <p:spPr>
            <a:xfrm>
              <a:off x="820271" y="2675636"/>
              <a:ext cx="3514164" cy="593232"/>
            </a:xfrm>
            <a:prstGeom prst="roundRect">
              <a:avLst/>
            </a:prstGeom>
            <a:solidFill>
              <a:schemeClr val="tx2">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libri" panose="020F0502020204030204" pitchFamily="34" charset="0"/>
                  <a:cs typeface="Calibri" panose="020F0502020204030204" pitchFamily="34" charset="0"/>
                </a:rPr>
                <a:t>Trace Generator</a:t>
              </a:r>
            </a:p>
          </p:txBody>
        </p:sp>
        <p:sp>
          <p:nvSpPr>
            <p:cNvPr id="11" name="Rounded Rectangle 10">
              <a:extLst>
                <a:ext uri="{FF2B5EF4-FFF2-40B4-BE49-F238E27FC236}">
                  <a16:creationId xmlns:a16="http://schemas.microsoft.com/office/drawing/2014/main" id="{2B61BA4F-99F0-D9E4-0085-B91EAC4C09A5}"/>
                </a:ext>
              </a:extLst>
            </p:cNvPr>
            <p:cNvSpPr/>
            <p:nvPr/>
          </p:nvSpPr>
          <p:spPr>
            <a:xfrm>
              <a:off x="820271" y="3507916"/>
              <a:ext cx="3514164" cy="1062318"/>
            </a:xfrm>
            <a:prstGeom prst="roundRect">
              <a:avLst/>
            </a:prstGeom>
            <a:solidFill>
              <a:schemeClr val="tx2">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libri" panose="020F0502020204030204" pitchFamily="34" charset="0"/>
                  <a:cs typeface="Calibri" panose="020F0502020204030204" pitchFamily="34" charset="0"/>
                </a:rPr>
                <a:t>Ramulator-based </a:t>
              </a:r>
              <a:r>
                <a:rPr lang="en-US" dirty="0">
                  <a:solidFill>
                    <a:schemeClr val="tx1"/>
                  </a:solidFill>
                  <a:latin typeface="Calibri" panose="020F0502020204030204" pitchFamily="34" charset="0"/>
                  <a:cs typeface="Calibri" panose="020F0502020204030204" pitchFamily="34" charset="0"/>
                </a:rPr>
                <a:t>[1]</a:t>
              </a:r>
              <a:endParaRPr lang="en-US" sz="2800" dirty="0">
                <a:solidFill>
                  <a:schemeClr val="tx1"/>
                </a:solidFill>
                <a:latin typeface="Calibri" panose="020F0502020204030204" pitchFamily="34" charset="0"/>
                <a:cs typeface="Calibri" panose="020F0502020204030204" pitchFamily="34" charset="0"/>
              </a:endParaRPr>
            </a:p>
            <a:p>
              <a:pPr algn="ctr"/>
              <a:r>
                <a:rPr lang="en-US" sz="2400" dirty="0">
                  <a:solidFill>
                    <a:schemeClr val="tx1"/>
                  </a:solidFill>
                  <a:latin typeface="Calibri" panose="020F0502020204030204" pitchFamily="34" charset="0"/>
                  <a:cs typeface="Calibri" panose="020F0502020204030204" pitchFamily="34" charset="0"/>
                </a:rPr>
                <a:t>Cycle Accurate Simulator</a:t>
              </a:r>
            </a:p>
          </p:txBody>
        </p:sp>
        <p:sp>
          <p:nvSpPr>
            <p:cNvPr id="19" name="Rounded Rectangle 18">
              <a:extLst>
                <a:ext uri="{FF2B5EF4-FFF2-40B4-BE49-F238E27FC236}">
                  <a16:creationId xmlns:a16="http://schemas.microsoft.com/office/drawing/2014/main" id="{61514E70-E531-019C-D3B9-E168F46929D0}"/>
                </a:ext>
              </a:extLst>
            </p:cNvPr>
            <p:cNvSpPr/>
            <p:nvPr/>
          </p:nvSpPr>
          <p:spPr>
            <a:xfrm>
              <a:off x="820271" y="4815646"/>
              <a:ext cx="3514164" cy="1062318"/>
            </a:xfrm>
            <a:prstGeom prst="roundRect">
              <a:avLst/>
            </a:prstGeom>
            <a:solidFill>
              <a:schemeClr val="tx2">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libri" panose="020F0502020204030204" pitchFamily="34" charset="0"/>
                  <a:cs typeface="Calibri" panose="020F0502020204030204" pitchFamily="34" charset="0"/>
                </a:rPr>
                <a:t>CXL Communication Analytical Model</a:t>
              </a:r>
            </a:p>
          </p:txBody>
        </p:sp>
        <p:cxnSp>
          <p:nvCxnSpPr>
            <p:cNvPr id="24" name="Straight Connector 23">
              <a:extLst>
                <a:ext uri="{FF2B5EF4-FFF2-40B4-BE49-F238E27FC236}">
                  <a16:creationId xmlns:a16="http://schemas.microsoft.com/office/drawing/2014/main" id="{B98D5140-89D5-8F40-1501-805EFBB0AFC7}"/>
                </a:ext>
              </a:extLst>
            </p:cNvPr>
            <p:cNvCxnSpPr>
              <a:stCxn id="3" idx="2"/>
              <a:endCxn id="8" idx="0"/>
            </p:cNvCxnSpPr>
            <p:nvPr/>
          </p:nvCxnSpPr>
          <p:spPr>
            <a:xfrm>
              <a:off x="2577353" y="2451496"/>
              <a:ext cx="0" cy="224140"/>
            </a:xfrm>
            <a:prstGeom prst="line">
              <a:avLst/>
            </a:prstGeom>
            <a:ln w="38100"/>
          </p:spPr>
          <p:style>
            <a:lnRef idx="2">
              <a:schemeClr val="dk1"/>
            </a:lnRef>
            <a:fillRef idx="0">
              <a:schemeClr val="dk1"/>
            </a:fillRef>
            <a:effectRef idx="1">
              <a:schemeClr val="dk1"/>
            </a:effectRef>
            <a:fontRef idx="minor">
              <a:schemeClr val="tx1"/>
            </a:fontRef>
          </p:style>
        </p:cxnSp>
        <p:cxnSp>
          <p:nvCxnSpPr>
            <p:cNvPr id="26" name="Straight Connector 25">
              <a:extLst>
                <a:ext uri="{FF2B5EF4-FFF2-40B4-BE49-F238E27FC236}">
                  <a16:creationId xmlns:a16="http://schemas.microsoft.com/office/drawing/2014/main" id="{57CBE191-B19F-9D69-9947-FF74EB25D0BD}"/>
                </a:ext>
              </a:extLst>
            </p:cNvPr>
            <p:cNvCxnSpPr>
              <a:stCxn id="8" idx="2"/>
              <a:endCxn id="11" idx="0"/>
            </p:cNvCxnSpPr>
            <p:nvPr/>
          </p:nvCxnSpPr>
          <p:spPr>
            <a:xfrm>
              <a:off x="2577353" y="3268868"/>
              <a:ext cx="0" cy="239048"/>
            </a:xfrm>
            <a:prstGeom prst="line">
              <a:avLst/>
            </a:prstGeom>
            <a:ln w="38100"/>
          </p:spPr>
          <p:style>
            <a:lnRef idx="2">
              <a:schemeClr val="dk1"/>
            </a:lnRef>
            <a:fillRef idx="0">
              <a:schemeClr val="dk1"/>
            </a:fillRef>
            <a:effectRef idx="1">
              <a:schemeClr val="dk1"/>
            </a:effectRef>
            <a:fontRef idx="minor">
              <a:schemeClr val="tx1"/>
            </a:fontRef>
          </p:style>
        </p:cxnSp>
        <p:cxnSp>
          <p:nvCxnSpPr>
            <p:cNvPr id="28" name="Straight Connector 27">
              <a:extLst>
                <a:ext uri="{FF2B5EF4-FFF2-40B4-BE49-F238E27FC236}">
                  <a16:creationId xmlns:a16="http://schemas.microsoft.com/office/drawing/2014/main" id="{E620361F-0BA3-782B-A0EA-AC9450606A5E}"/>
                </a:ext>
              </a:extLst>
            </p:cNvPr>
            <p:cNvCxnSpPr>
              <a:stCxn id="11" idx="2"/>
              <a:endCxn id="19" idx="0"/>
            </p:cNvCxnSpPr>
            <p:nvPr/>
          </p:nvCxnSpPr>
          <p:spPr>
            <a:xfrm>
              <a:off x="2577353" y="4570234"/>
              <a:ext cx="0" cy="245412"/>
            </a:xfrm>
            <a:prstGeom prst="line">
              <a:avLst/>
            </a:prstGeom>
            <a:ln w="38100"/>
          </p:spPr>
          <p:style>
            <a:lnRef idx="2">
              <a:schemeClr val="dk1"/>
            </a:lnRef>
            <a:fillRef idx="0">
              <a:schemeClr val="dk1"/>
            </a:fillRef>
            <a:effectRef idx="1">
              <a:schemeClr val="dk1"/>
            </a:effectRef>
            <a:fontRef idx="minor">
              <a:schemeClr val="tx1"/>
            </a:fontRef>
          </p:style>
        </p:cxnSp>
      </p:grpSp>
      <p:grpSp>
        <p:nvGrpSpPr>
          <p:cNvPr id="68" name="Group 67">
            <a:extLst>
              <a:ext uri="{FF2B5EF4-FFF2-40B4-BE49-F238E27FC236}">
                <a16:creationId xmlns:a16="http://schemas.microsoft.com/office/drawing/2014/main" id="{DC1D50BA-595B-7AC5-302E-E629368EDBF1}"/>
              </a:ext>
            </a:extLst>
          </p:cNvPr>
          <p:cNvGrpSpPr/>
          <p:nvPr/>
        </p:nvGrpSpPr>
        <p:grpSpPr>
          <a:xfrm>
            <a:off x="4157704" y="3460492"/>
            <a:ext cx="3442194" cy="1886834"/>
            <a:chOff x="4065340" y="3511722"/>
            <a:chExt cx="3545691" cy="1886834"/>
          </a:xfrm>
        </p:grpSpPr>
        <p:sp>
          <p:nvSpPr>
            <p:cNvPr id="12" name="Rounded Rectangle 11">
              <a:extLst>
                <a:ext uri="{FF2B5EF4-FFF2-40B4-BE49-F238E27FC236}">
                  <a16:creationId xmlns:a16="http://schemas.microsoft.com/office/drawing/2014/main" id="{1BBEA4E6-D1DC-AE12-F7CF-43EFA918DFB9}"/>
                </a:ext>
              </a:extLst>
            </p:cNvPr>
            <p:cNvSpPr/>
            <p:nvPr/>
          </p:nvSpPr>
          <p:spPr>
            <a:xfrm>
              <a:off x="5084837" y="3511722"/>
              <a:ext cx="2526193" cy="1062318"/>
            </a:xfrm>
            <a:prstGeom prst="round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libri" panose="020F0502020204030204" pitchFamily="34" charset="0"/>
                  <a:cs typeface="Calibri" panose="020F0502020204030204" pitchFamily="34" charset="0"/>
                </a:rPr>
                <a:t>Micron DRAM Power Model</a:t>
              </a:r>
            </a:p>
          </p:txBody>
        </p:sp>
        <p:sp>
          <p:nvSpPr>
            <p:cNvPr id="13" name="Rounded Rectangle 12">
              <a:extLst>
                <a:ext uri="{FF2B5EF4-FFF2-40B4-BE49-F238E27FC236}">
                  <a16:creationId xmlns:a16="http://schemas.microsoft.com/office/drawing/2014/main" id="{7E19889A-B063-916C-06BA-C871A4B781A3}"/>
                </a:ext>
              </a:extLst>
            </p:cNvPr>
            <p:cNvSpPr/>
            <p:nvPr/>
          </p:nvSpPr>
          <p:spPr>
            <a:xfrm>
              <a:off x="5084838" y="4805324"/>
              <a:ext cx="2526193" cy="593232"/>
            </a:xfrm>
            <a:prstGeom prst="round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libri" panose="020F0502020204030204" pitchFamily="34" charset="0"/>
                  <a:cs typeface="Calibri" panose="020F0502020204030204" pitchFamily="34" charset="0"/>
                </a:rPr>
                <a:t>Synthesis Results</a:t>
              </a:r>
            </a:p>
          </p:txBody>
        </p:sp>
        <p:cxnSp>
          <p:nvCxnSpPr>
            <p:cNvPr id="30" name="Straight Connector 29">
              <a:extLst>
                <a:ext uri="{FF2B5EF4-FFF2-40B4-BE49-F238E27FC236}">
                  <a16:creationId xmlns:a16="http://schemas.microsoft.com/office/drawing/2014/main" id="{7821B6DD-CD57-0398-4D33-3CC0A099D69F}"/>
                </a:ext>
              </a:extLst>
            </p:cNvPr>
            <p:cNvCxnSpPr>
              <a:cxnSpLocks/>
              <a:stCxn id="13" idx="0"/>
              <a:endCxn id="12" idx="2"/>
            </p:cNvCxnSpPr>
            <p:nvPr/>
          </p:nvCxnSpPr>
          <p:spPr>
            <a:xfrm flipH="1" flipV="1">
              <a:off x="6347934" y="4574040"/>
              <a:ext cx="1" cy="231284"/>
            </a:xfrm>
            <a:prstGeom prst="line">
              <a:avLst/>
            </a:prstGeom>
            <a:ln w="38100"/>
          </p:spPr>
          <p:style>
            <a:lnRef idx="2">
              <a:schemeClr val="dk1"/>
            </a:lnRef>
            <a:fillRef idx="0">
              <a:schemeClr val="dk1"/>
            </a:fillRef>
            <a:effectRef idx="1">
              <a:schemeClr val="dk1"/>
            </a:effectRef>
            <a:fontRef idx="minor">
              <a:schemeClr val="tx1"/>
            </a:fontRef>
          </p:style>
        </p:cxnSp>
        <p:cxnSp>
          <p:nvCxnSpPr>
            <p:cNvPr id="35" name="Straight Arrow Connector 34">
              <a:extLst>
                <a:ext uri="{FF2B5EF4-FFF2-40B4-BE49-F238E27FC236}">
                  <a16:creationId xmlns:a16="http://schemas.microsoft.com/office/drawing/2014/main" id="{D05F9E10-61D2-B249-86D2-626D25D1FF47}"/>
                </a:ext>
              </a:extLst>
            </p:cNvPr>
            <p:cNvCxnSpPr>
              <a:cxnSpLocks/>
              <a:stCxn id="11" idx="3"/>
              <a:endCxn id="12" idx="1"/>
            </p:cNvCxnSpPr>
            <p:nvPr/>
          </p:nvCxnSpPr>
          <p:spPr>
            <a:xfrm>
              <a:off x="4065340" y="4036517"/>
              <a:ext cx="1019497" cy="6364"/>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grpSp>
      <p:grpSp>
        <p:nvGrpSpPr>
          <p:cNvPr id="69" name="Group 68">
            <a:extLst>
              <a:ext uri="{FF2B5EF4-FFF2-40B4-BE49-F238E27FC236}">
                <a16:creationId xmlns:a16="http://schemas.microsoft.com/office/drawing/2014/main" id="{3E66CF60-CFB6-8867-CF2B-D6AAE524E3AC}"/>
              </a:ext>
            </a:extLst>
          </p:cNvPr>
          <p:cNvGrpSpPr/>
          <p:nvPr/>
        </p:nvGrpSpPr>
        <p:grpSpPr>
          <a:xfrm>
            <a:off x="7599900" y="2871953"/>
            <a:ext cx="3535055" cy="3049573"/>
            <a:chOff x="7403328" y="2910254"/>
            <a:chExt cx="3484297" cy="3049573"/>
          </a:xfrm>
        </p:grpSpPr>
        <p:sp>
          <p:nvSpPr>
            <p:cNvPr id="15" name="Rounded Rectangle 14">
              <a:extLst>
                <a:ext uri="{FF2B5EF4-FFF2-40B4-BE49-F238E27FC236}">
                  <a16:creationId xmlns:a16="http://schemas.microsoft.com/office/drawing/2014/main" id="{8F71A91A-EC1B-71F0-8BF5-789515D0CAD8}"/>
                </a:ext>
              </a:extLst>
            </p:cNvPr>
            <p:cNvSpPr/>
            <p:nvPr/>
          </p:nvSpPr>
          <p:spPr>
            <a:xfrm>
              <a:off x="8361432" y="2910254"/>
              <a:ext cx="2526193" cy="1062318"/>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libri" panose="020F0502020204030204" pitchFamily="34" charset="0"/>
                  <a:cs typeface="Calibri" panose="020F0502020204030204" pitchFamily="34" charset="0"/>
                </a:rPr>
                <a:t>PIM Cost</a:t>
              </a:r>
            </a:p>
            <a:p>
              <a:pPr algn="ctr"/>
              <a:r>
                <a:rPr lang="en-US" sz="2400" dirty="0">
                  <a:solidFill>
                    <a:schemeClr val="tx1"/>
                  </a:solidFill>
                  <a:latin typeface="Calibri" panose="020F0502020204030204" pitchFamily="34" charset="0"/>
                  <a:cs typeface="Calibri" panose="020F0502020204030204" pitchFamily="34" charset="0"/>
                </a:rPr>
                <a:t>10x DRAM Cost </a:t>
              </a:r>
              <a:r>
                <a:rPr lang="en-US" dirty="0">
                  <a:solidFill>
                    <a:schemeClr val="tx1"/>
                  </a:solidFill>
                  <a:latin typeface="Calibri" panose="020F0502020204030204" pitchFamily="34" charset="0"/>
                  <a:cs typeface="Calibri" panose="020F0502020204030204" pitchFamily="34" charset="0"/>
                </a:rPr>
                <a:t>[2]</a:t>
              </a:r>
            </a:p>
          </p:txBody>
        </p:sp>
        <p:sp>
          <p:nvSpPr>
            <p:cNvPr id="18" name="Rounded Rectangle 17">
              <a:extLst>
                <a:ext uri="{FF2B5EF4-FFF2-40B4-BE49-F238E27FC236}">
                  <a16:creationId xmlns:a16="http://schemas.microsoft.com/office/drawing/2014/main" id="{1254E511-AC54-F365-1D46-04CCEEC7CC70}"/>
                </a:ext>
              </a:extLst>
            </p:cNvPr>
            <p:cNvSpPr/>
            <p:nvPr/>
          </p:nvSpPr>
          <p:spPr>
            <a:xfrm>
              <a:off x="8361432" y="4234012"/>
              <a:ext cx="2526193" cy="1725815"/>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libri" panose="020F0502020204030204" pitchFamily="34" charset="0"/>
                  <a:cs typeface="Calibri" panose="020F0502020204030204" pitchFamily="34" charset="0"/>
                </a:rPr>
                <a:t>Custom Design </a:t>
              </a:r>
              <a:r>
                <a:rPr lang="en-US" dirty="0">
                  <a:solidFill>
                    <a:schemeClr val="tx1"/>
                  </a:solidFill>
                  <a:latin typeface="Calibri" panose="020F0502020204030204" pitchFamily="34" charset="0"/>
                  <a:cs typeface="Calibri" panose="020F0502020204030204" pitchFamily="34" charset="0"/>
                </a:rPr>
                <a:t>[3]</a:t>
              </a:r>
            </a:p>
            <a:p>
              <a:pPr algn="ctr"/>
              <a:r>
                <a:rPr lang="en-US" sz="2400" dirty="0">
                  <a:solidFill>
                    <a:schemeClr val="tx1"/>
                  </a:solidFill>
                  <a:latin typeface="Calibri" panose="020F0502020204030204" pitchFamily="34" charset="0"/>
                  <a:cs typeface="Calibri" panose="020F0502020204030204" pitchFamily="34" charset="0"/>
                </a:rPr>
                <a:t>NRE Cost </a:t>
              </a:r>
              <a:r>
                <a:rPr lang="en-US" dirty="0">
                  <a:solidFill>
                    <a:schemeClr val="tx1"/>
                  </a:solidFill>
                  <a:latin typeface="Calibri" panose="020F0502020204030204" pitchFamily="34" charset="0"/>
                  <a:cs typeface="Calibri" panose="020F0502020204030204" pitchFamily="34" charset="0"/>
                </a:rPr>
                <a:t>[4]</a:t>
              </a:r>
            </a:p>
            <a:p>
              <a:pPr algn="ctr"/>
              <a:r>
                <a:rPr lang="en-US" sz="2400" dirty="0">
                  <a:solidFill>
                    <a:schemeClr val="tx1"/>
                  </a:solidFill>
                  <a:latin typeface="Calibri" panose="020F0502020204030204" pitchFamily="34" charset="0"/>
                  <a:cs typeface="Calibri" panose="020F0502020204030204" pitchFamily="34" charset="0"/>
                </a:rPr>
                <a:t>Die Cost</a:t>
              </a:r>
            </a:p>
            <a:p>
              <a:pPr algn="ctr"/>
              <a:r>
                <a:rPr lang="en-US" sz="2400" dirty="0">
                  <a:solidFill>
                    <a:schemeClr val="tx1"/>
                  </a:solidFill>
                  <a:latin typeface="Calibri" panose="020F0502020204030204" pitchFamily="34" charset="0"/>
                  <a:cs typeface="Calibri" panose="020F0502020204030204" pitchFamily="34" charset="0"/>
                </a:rPr>
                <a:t>Packaging Cost</a:t>
              </a:r>
              <a:endParaRPr lang="en-US" dirty="0">
                <a:solidFill>
                  <a:schemeClr val="tx1"/>
                </a:solidFill>
                <a:latin typeface="Calibri" panose="020F0502020204030204" pitchFamily="34" charset="0"/>
                <a:cs typeface="Calibri" panose="020F0502020204030204" pitchFamily="34" charset="0"/>
              </a:endParaRPr>
            </a:p>
          </p:txBody>
        </p:sp>
        <p:cxnSp>
          <p:nvCxnSpPr>
            <p:cNvPr id="32" name="Straight Connector 31">
              <a:extLst>
                <a:ext uri="{FF2B5EF4-FFF2-40B4-BE49-F238E27FC236}">
                  <a16:creationId xmlns:a16="http://schemas.microsoft.com/office/drawing/2014/main" id="{9B5CD0C6-39E2-D036-F9F9-6C3C7E26F5FB}"/>
                </a:ext>
              </a:extLst>
            </p:cNvPr>
            <p:cNvCxnSpPr>
              <a:cxnSpLocks/>
              <a:stCxn id="15" idx="2"/>
              <a:endCxn id="18" idx="0"/>
            </p:cNvCxnSpPr>
            <p:nvPr/>
          </p:nvCxnSpPr>
          <p:spPr>
            <a:xfrm>
              <a:off x="9624529" y="3972572"/>
              <a:ext cx="0" cy="261440"/>
            </a:xfrm>
            <a:prstGeom prst="line">
              <a:avLst/>
            </a:prstGeom>
            <a:ln w="38100"/>
          </p:spPr>
          <p:style>
            <a:lnRef idx="2">
              <a:schemeClr val="dk1"/>
            </a:lnRef>
            <a:fillRef idx="0">
              <a:schemeClr val="dk1"/>
            </a:fillRef>
            <a:effectRef idx="1">
              <a:schemeClr val="dk1"/>
            </a:effectRef>
            <a:fontRef idx="minor">
              <a:schemeClr val="tx1"/>
            </a:fontRef>
          </p:style>
        </p:cxnSp>
        <p:cxnSp>
          <p:nvCxnSpPr>
            <p:cNvPr id="37" name="Straight Arrow Connector 36">
              <a:extLst>
                <a:ext uri="{FF2B5EF4-FFF2-40B4-BE49-F238E27FC236}">
                  <a16:creationId xmlns:a16="http://schemas.microsoft.com/office/drawing/2014/main" id="{3B1655F0-4E6F-D34D-8C2B-D85C70A82F1F}"/>
                </a:ext>
              </a:extLst>
            </p:cNvPr>
            <p:cNvCxnSpPr>
              <a:cxnSpLocks/>
              <a:stCxn id="13" idx="3"/>
              <a:endCxn id="18" idx="1"/>
            </p:cNvCxnSpPr>
            <p:nvPr/>
          </p:nvCxnSpPr>
          <p:spPr>
            <a:xfrm>
              <a:off x="7403328" y="5089011"/>
              <a:ext cx="958104" cy="7909"/>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grpSp>
      <p:sp>
        <p:nvSpPr>
          <p:cNvPr id="65" name="TextBox 64">
            <a:extLst>
              <a:ext uri="{FF2B5EF4-FFF2-40B4-BE49-F238E27FC236}">
                <a16:creationId xmlns:a16="http://schemas.microsoft.com/office/drawing/2014/main" id="{EEDE9543-3709-6383-75AB-BC0E5666FBA1}"/>
              </a:ext>
            </a:extLst>
          </p:cNvPr>
          <p:cNvSpPr txBox="1"/>
          <p:nvPr/>
        </p:nvSpPr>
        <p:spPr>
          <a:xfrm>
            <a:off x="4789724" y="1124482"/>
            <a:ext cx="3167902" cy="523220"/>
          </a:xfrm>
          <a:prstGeom prst="rect">
            <a:avLst/>
          </a:prstGeom>
          <a:noFill/>
        </p:spPr>
        <p:txBody>
          <a:bodyPr wrap="square">
            <a:spAutoFit/>
          </a:bodyPr>
          <a:lstStyle/>
          <a:p>
            <a:pPr algn="ctr"/>
            <a:r>
              <a:rPr lang="en-US" sz="2800" b="1" dirty="0">
                <a:solidFill>
                  <a:schemeClr val="tx1"/>
                </a:solidFill>
                <a:latin typeface="Calibri" panose="020F0502020204030204" pitchFamily="34" charset="0"/>
                <a:cs typeface="Calibri" panose="020F0502020204030204" pitchFamily="34" charset="0"/>
              </a:rPr>
              <a:t>Power Model </a:t>
            </a:r>
            <a:endParaRPr lang="en-US" sz="2800" b="1" dirty="0"/>
          </a:p>
        </p:txBody>
      </p:sp>
      <p:sp>
        <p:nvSpPr>
          <p:cNvPr id="66" name="TextBox 65">
            <a:extLst>
              <a:ext uri="{FF2B5EF4-FFF2-40B4-BE49-F238E27FC236}">
                <a16:creationId xmlns:a16="http://schemas.microsoft.com/office/drawing/2014/main" id="{E896D503-F457-1529-4ABA-0C627F86E030}"/>
              </a:ext>
            </a:extLst>
          </p:cNvPr>
          <p:cNvSpPr txBox="1"/>
          <p:nvPr/>
        </p:nvSpPr>
        <p:spPr>
          <a:xfrm>
            <a:off x="8157604" y="1124482"/>
            <a:ext cx="3167902" cy="523220"/>
          </a:xfrm>
          <a:prstGeom prst="rect">
            <a:avLst/>
          </a:prstGeom>
          <a:noFill/>
        </p:spPr>
        <p:txBody>
          <a:bodyPr wrap="square">
            <a:spAutoFit/>
          </a:bodyPr>
          <a:lstStyle/>
          <a:p>
            <a:pPr algn="ctr"/>
            <a:r>
              <a:rPr lang="en-US" sz="2800" b="1" dirty="0">
                <a:solidFill>
                  <a:schemeClr val="tx1"/>
                </a:solidFill>
                <a:latin typeface="Calibri" panose="020F0502020204030204" pitchFamily="34" charset="0"/>
                <a:cs typeface="Calibri" panose="020F0502020204030204" pitchFamily="34" charset="0"/>
              </a:rPr>
              <a:t>Cost Model </a:t>
            </a:r>
            <a:endParaRPr lang="en-US" sz="2800" b="1" dirty="0"/>
          </a:p>
        </p:txBody>
      </p:sp>
    </p:spTree>
    <p:custDataLst>
      <p:tags r:id="rId1"/>
    </p:custDataLst>
    <p:extLst>
      <p:ext uri="{BB962C8B-B14F-4D97-AF65-F5344CB8AC3E}">
        <p14:creationId xmlns:p14="http://schemas.microsoft.com/office/powerpoint/2010/main" val="2454890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up)">
                                      <p:cBhvr>
                                        <p:cTn id="7" dur="1000"/>
                                        <p:tgtEl>
                                          <p:spTgt spid="6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8"/>
                                        </p:tgtEl>
                                        <p:attrNameLst>
                                          <p:attrName>style.visibility</p:attrName>
                                        </p:attrNameLst>
                                      </p:cBhvr>
                                      <p:to>
                                        <p:strVal val="visible"/>
                                      </p:to>
                                    </p:set>
                                    <p:animEffect transition="in" filter="wipe(up)">
                                      <p:cBhvr>
                                        <p:cTn id="12" dur="500"/>
                                        <p:tgtEl>
                                          <p:spTgt spid="6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69"/>
                                        </p:tgtEl>
                                        <p:attrNameLst>
                                          <p:attrName>style.visibility</p:attrName>
                                        </p:attrNameLst>
                                      </p:cBhvr>
                                      <p:to>
                                        <p:strVal val="visible"/>
                                      </p:to>
                                    </p:set>
                                    <p:animEffect transition="in" filter="wipe(up)">
                                      <p:cBhvr>
                                        <p:cTn id="17" dur="75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00235-925F-E80E-F67A-B3BCA27301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E3F279-267D-888F-82BA-244609488067}"/>
              </a:ext>
            </a:extLst>
          </p:cNvPr>
          <p:cNvSpPr>
            <a:spLocks noGrp="1"/>
          </p:cNvSpPr>
          <p:nvPr>
            <p:ph type="ctrTitle"/>
          </p:nvPr>
        </p:nvSpPr>
        <p:spPr/>
        <p:txBody>
          <a:bodyPr/>
          <a:lstStyle/>
          <a:p>
            <a:r>
              <a:rPr lang="en-US" dirty="0"/>
              <a:t>CENT versus GPU Baseline</a:t>
            </a:r>
          </a:p>
        </p:txBody>
      </p:sp>
      <p:sp>
        <p:nvSpPr>
          <p:cNvPr id="4" name="Slide Number Placeholder 3">
            <a:extLst>
              <a:ext uri="{FF2B5EF4-FFF2-40B4-BE49-F238E27FC236}">
                <a16:creationId xmlns:a16="http://schemas.microsoft.com/office/drawing/2014/main" id="{C5A6FB9D-DBC1-BE38-C9A8-66521FA6A19E}"/>
              </a:ext>
            </a:extLst>
          </p:cNvPr>
          <p:cNvSpPr>
            <a:spLocks noGrp="1"/>
          </p:cNvSpPr>
          <p:nvPr>
            <p:ph type="sldNum" sz="quarter" idx="12"/>
          </p:nvPr>
        </p:nvSpPr>
        <p:spPr/>
        <p:txBody>
          <a:bodyPr/>
          <a:lstStyle/>
          <a:p>
            <a:fld id="{3952D4CC-587A-3641-AB30-393082F8BA24}" type="slidenum">
              <a:rPr lang="en-US" smtClean="0"/>
              <a:pPr/>
              <a:t>21</a:t>
            </a:fld>
            <a:endParaRPr lang="en-US"/>
          </a:p>
        </p:txBody>
      </p:sp>
      <p:graphicFrame>
        <p:nvGraphicFramePr>
          <p:cNvPr id="5" name="Table 4">
            <a:extLst>
              <a:ext uri="{FF2B5EF4-FFF2-40B4-BE49-F238E27FC236}">
                <a16:creationId xmlns:a16="http://schemas.microsoft.com/office/drawing/2014/main" id="{F9475C9D-AFA8-D004-1D2C-8CB8420CEBD9}"/>
              </a:ext>
            </a:extLst>
          </p:cNvPr>
          <p:cNvGraphicFramePr>
            <a:graphicFrameLocks noGrp="1"/>
          </p:cNvGraphicFramePr>
          <p:nvPr>
            <p:extLst>
              <p:ext uri="{D42A27DB-BD31-4B8C-83A1-F6EECF244321}">
                <p14:modId xmlns:p14="http://schemas.microsoft.com/office/powerpoint/2010/main" val="2802431123"/>
              </p:ext>
            </p:extLst>
          </p:nvPr>
        </p:nvGraphicFramePr>
        <p:xfrm>
          <a:off x="1013254" y="1622700"/>
          <a:ext cx="9347316" cy="1691340"/>
        </p:xfrm>
        <a:graphic>
          <a:graphicData uri="http://schemas.openxmlformats.org/drawingml/2006/table">
            <a:tbl>
              <a:tblPr firstRow="1" bandRow="1">
                <a:tableStyleId>{5C22544A-7EE6-4342-B048-85BDC9FD1C3A}</a:tableStyleId>
              </a:tblPr>
              <a:tblGrid>
                <a:gridCol w="3707027">
                  <a:extLst>
                    <a:ext uri="{9D8B030D-6E8A-4147-A177-3AD203B41FA5}">
                      <a16:colId xmlns:a16="http://schemas.microsoft.com/office/drawing/2014/main" val="2096467710"/>
                    </a:ext>
                  </a:extLst>
                </a:gridCol>
                <a:gridCol w="2780270">
                  <a:extLst>
                    <a:ext uri="{9D8B030D-6E8A-4147-A177-3AD203B41FA5}">
                      <a16:colId xmlns:a16="http://schemas.microsoft.com/office/drawing/2014/main" val="970340931"/>
                    </a:ext>
                  </a:extLst>
                </a:gridCol>
                <a:gridCol w="2860019">
                  <a:extLst>
                    <a:ext uri="{9D8B030D-6E8A-4147-A177-3AD203B41FA5}">
                      <a16:colId xmlns:a16="http://schemas.microsoft.com/office/drawing/2014/main" val="4033828795"/>
                    </a:ext>
                  </a:extLst>
                </a:gridCol>
              </a:tblGrid>
              <a:tr h="563780">
                <a:tc>
                  <a:txBody>
                    <a:bodyPr/>
                    <a:lstStyle/>
                    <a:p>
                      <a:pPr algn="ctr"/>
                      <a:r>
                        <a:rPr lang="en-US" sz="2400" dirty="0">
                          <a:latin typeface="Calibri" panose="020F0502020204030204" pitchFamily="34" charset="0"/>
                          <a:cs typeface="Calibri" panose="020F0502020204030204" pitchFamily="34" charset="0"/>
                        </a:rPr>
                        <a:t>System</a:t>
                      </a:r>
                    </a:p>
                  </a:txBody>
                  <a:tcPr anchor="ctr"/>
                </a:tc>
                <a:tc>
                  <a:txBody>
                    <a:bodyPr/>
                    <a:lstStyle/>
                    <a:p>
                      <a:pPr algn="ctr"/>
                      <a:r>
                        <a:rPr lang="en-US" sz="2400" dirty="0">
                          <a:latin typeface="Calibri" panose="020F0502020204030204" pitchFamily="34" charset="0"/>
                          <a:cs typeface="Calibri" panose="020F0502020204030204" pitchFamily="34" charset="0"/>
                        </a:rPr>
                        <a:t>CENT</a:t>
                      </a:r>
                    </a:p>
                  </a:txBody>
                  <a:tcPr anchor="ctr"/>
                </a:tc>
                <a:tc>
                  <a:txBody>
                    <a:bodyPr/>
                    <a:lstStyle/>
                    <a:p>
                      <a:pPr algn="ctr"/>
                      <a:r>
                        <a:rPr lang="en-US" sz="2400" dirty="0">
                          <a:latin typeface="Calibri" panose="020F0502020204030204" pitchFamily="34" charset="0"/>
                          <a:cs typeface="Calibri" panose="020F0502020204030204" pitchFamily="34" charset="0"/>
                        </a:rPr>
                        <a:t>GPU</a:t>
                      </a:r>
                    </a:p>
                  </a:txBody>
                  <a:tcPr anchor="ctr"/>
                </a:tc>
                <a:extLst>
                  <a:ext uri="{0D108BD9-81ED-4DB2-BD59-A6C34878D82A}">
                    <a16:rowId xmlns:a16="http://schemas.microsoft.com/office/drawing/2014/main" val="670069354"/>
                  </a:ext>
                </a:extLst>
              </a:tr>
              <a:tr h="563780">
                <a:tc>
                  <a:txBody>
                    <a:bodyPr/>
                    <a:lstStyle/>
                    <a:p>
                      <a:pPr algn="ctr"/>
                      <a:r>
                        <a:rPr lang="en-US" sz="2400" dirty="0">
                          <a:latin typeface="Calibri" panose="020F0502020204030204" pitchFamily="34" charset="0"/>
                          <a:cs typeface="Calibri" panose="020F0502020204030204" pitchFamily="34" charset="0"/>
                        </a:rPr>
                        <a:t>Hardware</a:t>
                      </a:r>
                    </a:p>
                  </a:txBody>
                  <a:tcPr anchor="ctr"/>
                </a:tc>
                <a:tc>
                  <a:txBody>
                    <a:bodyPr/>
                    <a:lstStyle/>
                    <a:p>
                      <a:pPr algn="ctr"/>
                      <a:r>
                        <a:rPr lang="en-US" sz="2400" dirty="0">
                          <a:latin typeface="Calibri" panose="020F0502020204030204" pitchFamily="34" charset="0"/>
                          <a:cs typeface="Calibri" panose="020F0502020204030204" pitchFamily="34" charset="0"/>
                        </a:rPr>
                        <a:t>32 CXL Devices</a:t>
                      </a:r>
                    </a:p>
                  </a:txBody>
                  <a:tcPr anchor="ctr"/>
                </a:tc>
                <a:tc>
                  <a:txBody>
                    <a:bodyPr/>
                    <a:lstStyle/>
                    <a:p>
                      <a:pPr algn="ctr"/>
                      <a:r>
                        <a:rPr lang="en-US" sz="2400" dirty="0">
                          <a:latin typeface="Calibri" panose="020F0502020204030204" pitchFamily="34" charset="0"/>
                          <a:cs typeface="Calibri" panose="020F0502020204030204" pitchFamily="34" charset="0"/>
                        </a:rPr>
                        <a:t>4 NVIDIA A100</a:t>
                      </a:r>
                    </a:p>
                  </a:txBody>
                  <a:tcPr anchor="ctr"/>
                </a:tc>
                <a:extLst>
                  <a:ext uri="{0D108BD9-81ED-4DB2-BD59-A6C34878D82A}">
                    <a16:rowId xmlns:a16="http://schemas.microsoft.com/office/drawing/2014/main" val="2632736486"/>
                  </a:ext>
                </a:extLst>
              </a:tr>
              <a:tr h="563780">
                <a:tc>
                  <a:txBody>
                    <a:bodyPr/>
                    <a:lstStyle/>
                    <a:p>
                      <a:pPr algn="ctr"/>
                      <a:r>
                        <a:rPr lang="en-US" sz="2400" dirty="0">
                          <a:latin typeface="Calibri" panose="020F0502020204030204" pitchFamily="34" charset="0"/>
                          <a:cs typeface="Calibri" panose="020F0502020204030204" pitchFamily="34" charset="0"/>
                        </a:rPr>
                        <a:t>Memory</a:t>
                      </a:r>
                    </a:p>
                  </a:txBody>
                  <a:tcPr anchor="ctr"/>
                </a:tc>
                <a:tc>
                  <a:txBody>
                    <a:bodyPr/>
                    <a:lstStyle/>
                    <a:p>
                      <a:pPr algn="ctr"/>
                      <a:r>
                        <a:rPr lang="en-US" sz="2400" dirty="0">
                          <a:latin typeface="Calibri" panose="020F0502020204030204" pitchFamily="34" charset="0"/>
                          <a:cs typeface="Calibri" panose="020F0502020204030204" pitchFamily="34" charset="0"/>
                        </a:rPr>
                        <a:t>512 GB, GDDR6</a:t>
                      </a:r>
                    </a:p>
                  </a:txBody>
                  <a:tcPr anchor="ctr"/>
                </a:tc>
                <a:tc>
                  <a:txBody>
                    <a:bodyPr/>
                    <a:lstStyle/>
                    <a:p>
                      <a:pPr algn="ctr"/>
                      <a:r>
                        <a:rPr lang="en-US" sz="2400" dirty="0">
                          <a:latin typeface="Calibri" panose="020F0502020204030204" pitchFamily="34" charset="0"/>
                          <a:cs typeface="Calibri" panose="020F0502020204030204" pitchFamily="34" charset="0"/>
                        </a:rPr>
                        <a:t>320 GB, HBM2E</a:t>
                      </a:r>
                    </a:p>
                  </a:txBody>
                  <a:tcPr anchor="ctr"/>
                </a:tc>
                <a:extLst>
                  <a:ext uri="{0D108BD9-81ED-4DB2-BD59-A6C34878D82A}">
                    <a16:rowId xmlns:a16="http://schemas.microsoft.com/office/drawing/2014/main" val="187403753"/>
                  </a:ext>
                </a:extLst>
              </a:tr>
            </a:tbl>
          </a:graphicData>
        </a:graphic>
      </p:graphicFrame>
    </p:spTree>
    <p:extLst>
      <p:ext uri="{BB962C8B-B14F-4D97-AF65-F5344CB8AC3E}">
        <p14:creationId xmlns:p14="http://schemas.microsoft.com/office/powerpoint/2010/main" val="152306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BEBF0-B469-32ED-717B-D2EFF1CCFD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FD9A96-8CEC-94A4-5BCC-B56C7E5AF88B}"/>
              </a:ext>
            </a:extLst>
          </p:cNvPr>
          <p:cNvSpPr>
            <a:spLocks noGrp="1"/>
          </p:cNvSpPr>
          <p:nvPr>
            <p:ph type="ctrTitle"/>
          </p:nvPr>
        </p:nvSpPr>
        <p:spPr/>
        <p:txBody>
          <a:bodyPr/>
          <a:lstStyle/>
          <a:p>
            <a:r>
              <a:rPr lang="en-US" dirty="0"/>
              <a:t>CENT versus GPU Baseline</a:t>
            </a:r>
          </a:p>
        </p:txBody>
      </p:sp>
      <p:sp>
        <p:nvSpPr>
          <p:cNvPr id="4" name="Slide Number Placeholder 3">
            <a:extLst>
              <a:ext uri="{FF2B5EF4-FFF2-40B4-BE49-F238E27FC236}">
                <a16:creationId xmlns:a16="http://schemas.microsoft.com/office/drawing/2014/main" id="{4FCA7F93-7A7E-7193-8139-ABE171456C03}"/>
              </a:ext>
            </a:extLst>
          </p:cNvPr>
          <p:cNvSpPr>
            <a:spLocks noGrp="1"/>
          </p:cNvSpPr>
          <p:nvPr>
            <p:ph type="sldNum" sz="quarter" idx="12"/>
          </p:nvPr>
        </p:nvSpPr>
        <p:spPr/>
        <p:txBody>
          <a:bodyPr/>
          <a:lstStyle/>
          <a:p>
            <a:fld id="{3952D4CC-587A-3641-AB30-393082F8BA24}" type="slidenum">
              <a:rPr lang="en-US" smtClean="0"/>
              <a:pPr/>
              <a:t>22</a:t>
            </a:fld>
            <a:endParaRPr lang="en-US"/>
          </a:p>
        </p:txBody>
      </p:sp>
      <p:graphicFrame>
        <p:nvGraphicFramePr>
          <p:cNvPr id="5" name="Table 4">
            <a:extLst>
              <a:ext uri="{FF2B5EF4-FFF2-40B4-BE49-F238E27FC236}">
                <a16:creationId xmlns:a16="http://schemas.microsoft.com/office/drawing/2014/main" id="{C578F9DF-C8EB-F09E-7B77-93299C2B5086}"/>
              </a:ext>
            </a:extLst>
          </p:cNvPr>
          <p:cNvGraphicFramePr>
            <a:graphicFrameLocks noGrp="1"/>
          </p:cNvGraphicFramePr>
          <p:nvPr>
            <p:extLst>
              <p:ext uri="{D42A27DB-BD31-4B8C-83A1-F6EECF244321}">
                <p14:modId xmlns:p14="http://schemas.microsoft.com/office/powerpoint/2010/main" val="759100535"/>
              </p:ext>
            </p:extLst>
          </p:nvPr>
        </p:nvGraphicFramePr>
        <p:xfrm>
          <a:off x="1013254" y="1622700"/>
          <a:ext cx="9347316" cy="2255120"/>
        </p:xfrm>
        <a:graphic>
          <a:graphicData uri="http://schemas.openxmlformats.org/drawingml/2006/table">
            <a:tbl>
              <a:tblPr firstRow="1" bandRow="1">
                <a:tableStyleId>{5C22544A-7EE6-4342-B048-85BDC9FD1C3A}</a:tableStyleId>
              </a:tblPr>
              <a:tblGrid>
                <a:gridCol w="3707027">
                  <a:extLst>
                    <a:ext uri="{9D8B030D-6E8A-4147-A177-3AD203B41FA5}">
                      <a16:colId xmlns:a16="http://schemas.microsoft.com/office/drawing/2014/main" val="2096467710"/>
                    </a:ext>
                  </a:extLst>
                </a:gridCol>
                <a:gridCol w="2780270">
                  <a:extLst>
                    <a:ext uri="{9D8B030D-6E8A-4147-A177-3AD203B41FA5}">
                      <a16:colId xmlns:a16="http://schemas.microsoft.com/office/drawing/2014/main" val="970340931"/>
                    </a:ext>
                  </a:extLst>
                </a:gridCol>
                <a:gridCol w="2860019">
                  <a:extLst>
                    <a:ext uri="{9D8B030D-6E8A-4147-A177-3AD203B41FA5}">
                      <a16:colId xmlns:a16="http://schemas.microsoft.com/office/drawing/2014/main" val="4033828795"/>
                    </a:ext>
                  </a:extLst>
                </a:gridCol>
              </a:tblGrid>
              <a:tr h="563780">
                <a:tc>
                  <a:txBody>
                    <a:bodyPr/>
                    <a:lstStyle/>
                    <a:p>
                      <a:pPr algn="ctr"/>
                      <a:r>
                        <a:rPr lang="en-US" sz="2400" dirty="0">
                          <a:latin typeface="Calibri" panose="020F0502020204030204" pitchFamily="34" charset="0"/>
                          <a:cs typeface="Calibri" panose="020F0502020204030204" pitchFamily="34" charset="0"/>
                        </a:rPr>
                        <a:t>System</a:t>
                      </a:r>
                    </a:p>
                  </a:txBody>
                  <a:tcPr anchor="ctr"/>
                </a:tc>
                <a:tc>
                  <a:txBody>
                    <a:bodyPr/>
                    <a:lstStyle/>
                    <a:p>
                      <a:pPr algn="ctr"/>
                      <a:r>
                        <a:rPr lang="en-US" sz="2400" dirty="0">
                          <a:latin typeface="Calibri" panose="020F0502020204030204" pitchFamily="34" charset="0"/>
                          <a:cs typeface="Calibri" panose="020F0502020204030204" pitchFamily="34" charset="0"/>
                        </a:rPr>
                        <a:t>CENT</a:t>
                      </a:r>
                    </a:p>
                  </a:txBody>
                  <a:tcPr anchor="ctr"/>
                </a:tc>
                <a:tc>
                  <a:txBody>
                    <a:bodyPr/>
                    <a:lstStyle/>
                    <a:p>
                      <a:pPr algn="ctr"/>
                      <a:r>
                        <a:rPr lang="en-US" sz="2400" dirty="0">
                          <a:latin typeface="Calibri" panose="020F0502020204030204" pitchFamily="34" charset="0"/>
                          <a:cs typeface="Calibri" panose="020F0502020204030204" pitchFamily="34" charset="0"/>
                        </a:rPr>
                        <a:t>GPU</a:t>
                      </a:r>
                    </a:p>
                  </a:txBody>
                  <a:tcPr anchor="ctr"/>
                </a:tc>
                <a:extLst>
                  <a:ext uri="{0D108BD9-81ED-4DB2-BD59-A6C34878D82A}">
                    <a16:rowId xmlns:a16="http://schemas.microsoft.com/office/drawing/2014/main" val="670069354"/>
                  </a:ext>
                </a:extLst>
              </a:tr>
              <a:tr h="563780">
                <a:tc>
                  <a:txBody>
                    <a:bodyPr/>
                    <a:lstStyle/>
                    <a:p>
                      <a:pPr algn="ctr"/>
                      <a:r>
                        <a:rPr lang="en-US" sz="2400" dirty="0">
                          <a:latin typeface="Calibri" panose="020F0502020204030204" pitchFamily="34" charset="0"/>
                          <a:cs typeface="Calibri" panose="020F0502020204030204" pitchFamily="34" charset="0"/>
                        </a:rPr>
                        <a:t>Hardware</a:t>
                      </a:r>
                    </a:p>
                  </a:txBody>
                  <a:tcPr anchor="ctr"/>
                </a:tc>
                <a:tc>
                  <a:txBody>
                    <a:bodyPr/>
                    <a:lstStyle/>
                    <a:p>
                      <a:pPr algn="ctr"/>
                      <a:r>
                        <a:rPr lang="en-US" sz="2400" dirty="0">
                          <a:latin typeface="Calibri" panose="020F0502020204030204" pitchFamily="34" charset="0"/>
                          <a:cs typeface="Calibri" panose="020F0502020204030204" pitchFamily="34" charset="0"/>
                        </a:rPr>
                        <a:t>32 CXL Devices</a:t>
                      </a:r>
                    </a:p>
                  </a:txBody>
                  <a:tcPr anchor="ctr"/>
                </a:tc>
                <a:tc>
                  <a:txBody>
                    <a:bodyPr/>
                    <a:lstStyle/>
                    <a:p>
                      <a:pPr algn="ctr"/>
                      <a:r>
                        <a:rPr lang="en-US" sz="2400" dirty="0">
                          <a:latin typeface="Calibri" panose="020F0502020204030204" pitchFamily="34" charset="0"/>
                          <a:cs typeface="Calibri" panose="020F0502020204030204" pitchFamily="34" charset="0"/>
                        </a:rPr>
                        <a:t>4 NVIDIA A100</a:t>
                      </a:r>
                    </a:p>
                  </a:txBody>
                  <a:tcPr anchor="ctr"/>
                </a:tc>
                <a:extLst>
                  <a:ext uri="{0D108BD9-81ED-4DB2-BD59-A6C34878D82A}">
                    <a16:rowId xmlns:a16="http://schemas.microsoft.com/office/drawing/2014/main" val="2632736486"/>
                  </a:ext>
                </a:extLst>
              </a:tr>
              <a:tr h="563780">
                <a:tc>
                  <a:txBody>
                    <a:bodyPr/>
                    <a:lstStyle/>
                    <a:p>
                      <a:pPr algn="ctr"/>
                      <a:r>
                        <a:rPr lang="en-US" sz="2400" dirty="0">
                          <a:latin typeface="Calibri" panose="020F0502020204030204" pitchFamily="34" charset="0"/>
                          <a:cs typeface="Calibri" panose="020F0502020204030204" pitchFamily="34" charset="0"/>
                        </a:rPr>
                        <a:t>Memory</a:t>
                      </a:r>
                    </a:p>
                  </a:txBody>
                  <a:tcPr anchor="ctr"/>
                </a:tc>
                <a:tc>
                  <a:txBody>
                    <a:bodyPr/>
                    <a:lstStyle/>
                    <a:p>
                      <a:pPr algn="ctr"/>
                      <a:r>
                        <a:rPr lang="en-US" sz="2400" dirty="0">
                          <a:latin typeface="Calibri" panose="020F0502020204030204" pitchFamily="34" charset="0"/>
                          <a:cs typeface="Calibri" panose="020F0502020204030204" pitchFamily="34" charset="0"/>
                        </a:rPr>
                        <a:t>512 GB, GDDR6</a:t>
                      </a:r>
                    </a:p>
                  </a:txBody>
                  <a:tcPr anchor="ctr"/>
                </a:tc>
                <a:tc>
                  <a:txBody>
                    <a:bodyPr/>
                    <a:lstStyle/>
                    <a:p>
                      <a:pPr algn="ctr"/>
                      <a:r>
                        <a:rPr lang="en-US" sz="2400" dirty="0">
                          <a:latin typeface="Calibri" panose="020F0502020204030204" pitchFamily="34" charset="0"/>
                          <a:cs typeface="Calibri" panose="020F0502020204030204" pitchFamily="34" charset="0"/>
                        </a:rPr>
                        <a:t>320 GB, HBM2E</a:t>
                      </a:r>
                    </a:p>
                  </a:txBody>
                  <a:tcPr anchor="ctr"/>
                </a:tc>
                <a:extLst>
                  <a:ext uri="{0D108BD9-81ED-4DB2-BD59-A6C34878D82A}">
                    <a16:rowId xmlns:a16="http://schemas.microsoft.com/office/drawing/2014/main" val="187403753"/>
                  </a:ext>
                </a:extLst>
              </a:tr>
              <a:tr h="563780">
                <a:tc>
                  <a:txBody>
                    <a:bodyPr/>
                    <a:lstStyle/>
                    <a:p>
                      <a:pPr algn="ctr"/>
                      <a:r>
                        <a:rPr lang="en-US" sz="2400" dirty="0">
                          <a:latin typeface="Calibri" panose="020F0502020204030204" pitchFamily="34" charset="0"/>
                          <a:cs typeface="Calibri" panose="020F0502020204030204" pitchFamily="34" charset="0"/>
                        </a:rPr>
                        <a:t>Compute Throughput</a:t>
                      </a:r>
                    </a:p>
                  </a:txBody>
                  <a:tcPr anchor="ctr"/>
                </a:tc>
                <a:tc>
                  <a:txBody>
                    <a:bodyPr/>
                    <a:lstStyle/>
                    <a:p>
                      <a:pPr algn="ctr"/>
                      <a:r>
                        <a:rPr lang="en-US" sz="2400" dirty="0">
                          <a:latin typeface="Calibri" panose="020F0502020204030204" pitchFamily="34" charset="0"/>
                          <a:cs typeface="Calibri" panose="020F0502020204030204" pitchFamily="34" charset="0"/>
                        </a:rPr>
                        <a:t>608 TFLOPS</a:t>
                      </a:r>
                    </a:p>
                  </a:txBody>
                  <a:tcPr anchor="ctr"/>
                </a:tc>
                <a:tc>
                  <a:txBody>
                    <a:bodyPr/>
                    <a:lstStyle/>
                    <a:p>
                      <a:pPr algn="ctr"/>
                      <a:r>
                        <a:rPr lang="en-US" sz="2400" dirty="0">
                          <a:latin typeface="Calibri" panose="020F0502020204030204" pitchFamily="34" charset="0"/>
                          <a:cs typeface="Calibri" panose="020F0502020204030204" pitchFamily="34" charset="0"/>
                        </a:rPr>
                        <a:t>1248 TFLOPS</a:t>
                      </a:r>
                    </a:p>
                  </a:txBody>
                  <a:tcPr anchor="ctr"/>
                </a:tc>
                <a:extLst>
                  <a:ext uri="{0D108BD9-81ED-4DB2-BD59-A6C34878D82A}">
                    <a16:rowId xmlns:a16="http://schemas.microsoft.com/office/drawing/2014/main" val="1490678580"/>
                  </a:ext>
                </a:extLst>
              </a:tr>
            </a:tbl>
          </a:graphicData>
        </a:graphic>
      </p:graphicFrame>
    </p:spTree>
    <p:extLst>
      <p:ext uri="{BB962C8B-B14F-4D97-AF65-F5344CB8AC3E}">
        <p14:creationId xmlns:p14="http://schemas.microsoft.com/office/powerpoint/2010/main" val="37840505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D6C1C-D16F-B018-C976-746CB4709E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26FBF5-07F9-810B-6D91-322EA5D635AD}"/>
              </a:ext>
            </a:extLst>
          </p:cNvPr>
          <p:cNvSpPr>
            <a:spLocks noGrp="1"/>
          </p:cNvSpPr>
          <p:nvPr>
            <p:ph type="ctrTitle"/>
          </p:nvPr>
        </p:nvSpPr>
        <p:spPr/>
        <p:txBody>
          <a:bodyPr/>
          <a:lstStyle/>
          <a:p>
            <a:r>
              <a:rPr lang="en-US" dirty="0"/>
              <a:t>CENT versus GPU Baseline</a:t>
            </a:r>
          </a:p>
        </p:txBody>
      </p:sp>
      <p:sp>
        <p:nvSpPr>
          <p:cNvPr id="4" name="Slide Number Placeholder 3">
            <a:extLst>
              <a:ext uri="{FF2B5EF4-FFF2-40B4-BE49-F238E27FC236}">
                <a16:creationId xmlns:a16="http://schemas.microsoft.com/office/drawing/2014/main" id="{A78E5D8F-F28B-4F49-82A1-A5FB533F268A}"/>
              </a:ext>
            </a:extLst>
          </p:cNvPr>
          <p:cNvSpPr>
            <a:spLocks noGrp="1"/>
          </p:cNvSpPr>
          <p:nvPr>
            <p:ph type="sldNum" sz="quarter" idx="12"/>
          </p:nvPr>
        </p:nvSpPr>
        <p:spPr/>
        <p:txBody>
          <a:bodyPr/>
          <a:lstStyle/>
          <a:p>
            <a:fld id="{3952D4CC-587A-3641-AB30-393082F8BA24}" type="slidenum">
              <a:rPr lang="en-US" smtClean="0"/>
              <a:pPr/>
              <a:t>23</a:t>
            </a:fld>
            <a:endParaRPr lang="en-US"/>
          </a:p>
        </p:txBody>
      </p:sp>
      <p:graphicFrame>
        <p:nvGraphicFramePr>
          <p:cNvPr id="5" name="Table 4">
            <a:extLst>
              <a:ext uri="{FF2B5EF4-FFF2-40B4-BE49-F238E27FC236}">
                <a16:creationId xmlns:a16="http://schemas.microsoft.com/office/drawing/2014/main" id="{AF53F925-2BAD-7869-6C8F-345965847790}"/>
              </a:ext>
            </a:extLst>
          </p:cNvPr>
          <p:cNvGraphicFramePr>
            <a:graphicFrameLocks noGrp="1"/>
          </p:cNvGraphicFramePr>
          <p:nvPr>
            <p:extLst>
              <p:ext uri="{D42A27DB-BD31-4B8C-83A1-F6EECF244321}">
                <p14:modId xmlns:p14="http://schemas.microsoft.com/office/powerpoint/2010/main" val="1496399092"/>
              </p:ext>
            </p:extLst>
          </p:nvPr>
        </p:nvGraphicFramePr>
        <p:xfrm>
          <a:off x="1013254" y="1622700"/>
          <a:ext cx="9347316" cy="2818900"/>
        </p:xfrm>
        <a:graphic>
          <a:graphicData uri="http://schemas.openxmlformats.org/drawingml/2006/table">
            <a:tbl>
              <a:tblPr firstRow="1" bandRow="1">
                <a:tableStyleId>{5C22544A-7EE6-4342-B048-85BDC9FD1C3A}</a:tableStyleId>
              </a:tblPr>
              <a:tblGrid>
                <a:gridCol w="3707027">
                  <a:extLst>
                    <a:ext uri="{9D8B030D-6E8A-4147-A177-3AD203B41FA5}">
                      <a16:colId xmlns:a16="http://schemas.microsoft.com/office/drawing/2014/main" val="2096467710"/>
                    </a:ext>
                  </a:extLst>
                </a:gridCol>
                <a:gridCol w="2780270">
                  <a:extLst>
                    <a:ext uri="{9D8B030D-6E8A-4147-A177-3AD203B41FA5}">
                      <a16:colId xmlns:a16="http://schemas.microsoft.com/office/drawing/2014/main" val="970340931"/>
                    </a:ext>
                  </a:extLst>
                </a:gridCol>
                <a:gridCol w="2860019">
                  <a:extLst>
                    <a:ext uri="{9D8B030D-6E8A-4147-A177-3AD203B41FA5}">
                      <a16:colId xmlns:a16="http://schemas.microsoft.com/office/drawing/2014/main" val="4033828795"/>
                    </a:ext>
                  </a:extLst>
                </a:gridCol>
              </a:tblGrid>
              <a:tr h="563780">
                <a:tc>
                  <a:txBody>
                    <a:bodyPr/>
                    <a:lstStyle/>
                    <a:p>
                      <a:pPr algn="ctr"/>
                      <a:r>
                        <a:rPr lang="en-US" sz="2400" dirty="0">
                          <a:latin typeface="Calibri" panose="020F0502020204030204" pitchFamily="34" charset="0"/>
                          <a:cs typeface="Calibri" panose="020F0502020204030204" pitchFamily="34" charset="0"/>
                        </a:rPr>
                        <a:t>System</a:t>
                      </a:r>
                    </a:p>
                  </a:txBody>
                  <a:tcPr anchor="ctr"/>
                </a:tc>
                <a:tc>
                  <a:txBody>
                    <a:bodyPr/>
                    <a:lstStyle/>
                    <a:p>
                      <a:pPr algn="ctr"/>
                      <a:r>
                        <a:rPr lang="en-US" sz="2400" dirty="0">
                          <a:latin typeface="Calibri" panose="020F0502020204030204" pitchFamily="34" charset="0"/>
                          <a:cs typeface="Calibri" panose="020F0502020204030204" pitchFamily="34" charset="0"/>
                        </a:rPr>
                        <a:t>CENT</a:t>
                      </a:r>
                    </a:p>
                  </a:txBody>
                  <a:tcPr anchor="ctr"/>
                </a:tc>
                <a:tc>
                  <a:txBody>
                    <a:bodyPr/>
                    <a:lstStyle/>
                    <a:p>
                      <a:pPr algn="ctr"/>
                      <a:r>
                        <a:rPr lang="en-US" sz="2400" dirty="0">
                          <a:latin typeface="Calibri" panose="020F0502020204030204" pitchFamily="34" charset="0"/>
                          <a:cs typeface="Calibri" panose="020F0502020204030204" pitchFamily="34" charset="0"/>
                        </a:rPr>
                        <a:t>GPU</a:t>
                      </a:r>
                    </a:p>
                  </a:txBody>
                  <a:tcPr anchor="ctr"/>
                </a:tc>
                <a:extLst>
                  <a:ext uri="{0D108BD9-81ED-4DB2-BD59-A6C34878D82A}">
                    <a16:rowId xmlns:a16="http://schemas.microsoft.com/office/drawing/2014/main" val="670069354"/>
                  </a:ext>
                </a:extLst>
              </a:tr>
              <a:tr h="563780">
                <a:tc>
                  <a:txBody>
                    <a:bodyPr/>
                    <a:lstStyle/>
                    <a:p>
                      <a:pPr algn="ctr"/>
                      <a:r>
                        <a:rPr lang="en-US" sz="2400" dirty="0">
                          <a:latin typeface="Calibri" panose="020F0502020204030204" pitchFamily="34" charset="0"/>
                          <a:cs typeface="Calibri" panose="020F0502020204030204" pitchFamily="34" charset="0"/>
                        </a:rPr>
                        <a:t>Hardware</a:t>
                      </a:r>
                    </a:p>
                  </a:txBody>
                  <a:tcPr anchor="ctr"/>
                </a:tc>
                <a:tc>
                  <a:txBody>
                    <a:bodyPr/>
                    <a:lstStyle/>
                    <a:p>
                      <a:pPr algn="ctr"/>
                      <a:r>
                        <a:rPr lang="en-US" sz="2400" dirty="0">
                          <a:latin typeface="Calibri" panose="020F0502020204030204" pitchFamily="34" charset="0"/>
                          <a:cs typeface="Calibri" panose="020F0502020204030204" pitchFamily="34" charset="0"/>
                        </a:rPr>
                        <a:t>32 CXL Devices</a:t>
                      </a:r>
                    </a:p>
                  </a:txBody>
                  <a:tcPr anchor="ctr"/>
                </a:tc>
                <a:tc>
                  <a:txBody>
                    <a:bodyPr/>
                    <a:lstStyle/>
                    <a:p>
                      <a:pPr algn="ctr"/>
                      <a:r>
                        <a:rPr lang="en-US" sz="2400" dirty="0">
                          <a:latin typeface="Calibri" panose="020F0502020204030204" pitchFamily="34" charset="0"/>
                          <a:cs typeface="Calibri" panose="020F0502020204030204" pitchFamily="34" charset="0"/>
                        </a:rPr>
                        <a:t>4 NVIDIA A100</a:t>
                      </a:r>
                    </a:p>
                  </a:txBody>
                  <a:tcPr anchor="ctr"/>
                </a:tc>
                <a:extLst>
                  <a:ext uri="{0D108BD9-81ED-4DB2-BD59-A6C34878D82A}">
                    <a16:rowId xmlns:a16="http://schemas.microsoft.com/office/drawing/2014/main" val="2632736486"/>
                  </a:ext>
                </a:extLst>
              </a:tr>
              <a:tr h="563780">
                <a:tc>
                  <a:txBody>
                    <a:bodyPr/>
                    <a:lstStyle/>
                    <a:p>
                      <a:pPr algn="ctr"/>
                      <a:r>
                        <a:rPr lang="en-US" sz="2400" dirty="0">
                          <a:latin typeface="Calibri" panose="020F0502020204030204" pitchFamily="34" charset="0"/>
                          <a:cs typeface="Calibri" panose="020F0502020204030204" pitchFamily="34" charset="0"/>
                        </a:rPr>
                        <a:t>Memory</a:t>
                      </a:r>
                    </a:p>
                  </a:txBody>
                  <a:tcPr anchor="ctr"/>
                </a:tc>
                <a:tc>
                  <a:txBody>
                    <a:bodyPr/>
                    <a:lstStyle/>
                    <a:p>
                      <a:pPr algn="ctr"/>
                      <a:r>
                        <a:rPr lang="en-US" sz="2400" dirty="0">
                          <a:latin typeface="Calibri" panose="020F0502020204030204" pitchFamily="34" charset="0"/>
                          <a:cs typeface="Calibri" panose="020F0502020204030204" pitchFamily="34" charset="0"/>
                        </a:rPr>
                        <a:t>512 GB, GDDR6</a:t>
                      </a:r>
                    </a:p>
                  </a:txBody>
                  <a:tcPr anchor="ctr"/>
                </a:tc>
                <a:tc>
                  <a:txBody>
                    <a:bodyPr/>
                    <a:lstStyle/>
                    <a:p>
                      <a:pPr algn="ctr"/>
                      <a:r>
                        <a:rPr lang="en-US" sz="2400" dirty="0">
                          <a:latin typeface="Calibri" panose="020F0502020204030204" pitchFamily="34" charset="0"/>
                          <a:cs typeface="Calibri" panose="020F0502020204030204" pitchFamily="34" charset="0"/>
                        </a:rPr>
                        <a:t>320 GB, HBM2E</a:t>
                      </a:r>
                    </a:p>
                  </a:txBody>
                  <a:tcPr anchor="ctr"/>
                </a:tc>
                <a:extLst>
                  <a:ext uri="{0D108BD9-81ED-4DB2-BD59-A6C34878D82A}">
                    <a16:rowId xmlns:a16="http://schemas.microsoft.com/office/drawing/2014/main" val="187403753"/>
                  </a:ext>
                </a:extLst>
              </a:tr>
              <a:tr h="563780">
                <a:tc>
                  <a:txBody>
                    <a:bodyPr/>
                    <a:lstStyle/>
                    <a:p>
                      <a:pPr algn="ctr"/>
                      <a:r>
                        <a:rPr lang="en-US" sz="2400" dirty="0">
                          <a:latin typeface="Calibri" panose="020F0502020204030204" pitchFamily="34" charset="0"/>
                          <a:cs typeface="Calibri" panose="020F0502020204030204" pitchFamily="34" charset="0"/>
                        </a:rPr>
                        <a:t>Compute Throughput</a:t>
                      </a:r>
                    </a:p>
                  </a:txBody>
                  <a:tcPr anchor="ctr"/>
                </a:tc>
                <a:tc>
                  <a:txBody>
                    <a:bodyPr/>
                    <a:lstStyle/>
                    <a:p>
                      <a:pPr algn="ctr"/>
                      <a:r>
                        <a:rPr lang="en-US" sz="2400" dirty="0">
                          <a:latin typeface="Calibri" panose="020F0502020204030204" pitchFamily="34" charset="0"/>
                          <a:cs typeface="Calibri" panose="020F0502020204030204" pitchFamily="34" charset="0"/>
                        </a:rPr>
                        <a:t>608 TFLOPS</a:t>
                      </a:r>
                    </a:p>
                  </a:txBody>
                  <a:tcPr anchor="ctr"/>
                </a:tc>
                <a:tc>
                  <a:txBody>
                    <a:bodyPr/>
                    <a:lstStyle/>
                    <a:p>
                      <a:pPr algn="ctr"/>
                      <a:r>
                        <a:rPr lang="en-US" sz="2400" dirty="0">
                          <a:latin typeface="Calibri" panose="020F0502020204030204" pitchFamily="34" charset="0"/>
                          <a:cs typeface="Calibri" panose="020F0502020204030204" pitchFamily="34" charset="0"/>
                        </a:rPr>
                        <a:t>1248 TFLOPS</a:t>
                      </a:r>
                    </a:p>
                  </a:txBody>
                  <a:tcPr anchor="ctr"/>
                </a:tc>
                <a:extLst>
                  <a:ext uri="{0D108BD9-81ED-4DB2-BD59-A6C34878D82A}">
                    <a16:rowId xmlns:a16="http://schemas.microsoft.com/office/drawing/2014/main" val="1490678580"/>
                  </a:ext>
                </a:extLst>
              </a:tr>
              <a:tr h="563780">
                <a:tc>
                  <a:txBody>
                    <a:bodyPr/>
                    <a:lstStyle/>
                    <a:p>
                      <a:pPr algn="ctr"/>
                      <a:r>
                        <a:rPr lang="en-US" sz="2400" b="1" dirty="0">
                          <a:latin typeface="Calibri" panose="020F0502020204030204" pitchFamily="34" charset="0"/>
                          <a:cs typeface="Calibri" panose="020F0502020204030204" pitchFamily="34" charset="0"/>
                        </a:rPr>
                        <a:t>Peak Bandwidth</a:t>
                      </a:r>
                    </a:p>
                  </a:txBody>
                  <a:tcPr anchor="ctr"/>
                </a:tc>
                <a:tc>
                  <a:txBody>
                    <a:bodyPr/>
                    <a:lstStyle/>
                    <a:p>
                      <a:pPr algn="ctr"/>
                      <a:r>
                        <a:rPr lang="en-US" sz="2400" b="1" dirty="0">
                          <a:latin typeface="Calibri" panose="020F0502020204030204" pitchFamily="34" charset="0"/>
                          <a:cs typeface="Calibri" panose="020F0502020204030204" pitchFamily="34" charset="0"/>
                        </a:rPr>
                        <a:t>512 TB/s</a:t>
                      </a:r>
                    </a:p>
                  </a:txBody>
                  <a:tcPr anchor="ctr"/>
                </a:tc>
                <a:tc>
                  <a:txBody>
                    <a:bodyPr/>
                    <a:lstStyle/>
                    <a:p>
                      <a:pPr algn="ctr"/>
                      <a:r>
                        <a:rPr lang="en-US" sz="2400" b="1" dirty="0">
                          <a:latin typeface="Calibri" panose="020F0502020204030204" pitchFamily="34" charset="0"/>
                          <a:cs typeface="Calibri" panose="020F0502020204030204" pitchFamily="34" charset="0"/>
                        </a:rPr>
                        <a:t>8 TB/s</a:t>
                      </a:r>
                    </a:p>
                  </a:txBody>
                  <a:tcPr anchor="ctr"/>
                </a:tc>
                <a:extLst>
                  <a:ext uri="{0D108BD9-81ED-4DB2-BD59-A6C34878D82A}">
                    <a16:rowId xmlns:a16="http://schemas.microsoft.com/office/drawing/2014/main" val="2361000579"/>
                  </a:ext>
                </a:extLst>
              </a:tr>
            </a:tbl>
          </a:graphicData>
        </a:graphic>
      </p:graphicFrame>
    </p:spTree>
    <p:extLst>
      <p:ext uri="{BB962C8B-B14F-4D97-AF65-F5344CB8AC3E}">
        <p14:creationId xmlns:p14="http://schemas.microsoft.com/office/powerpoint/2010/main" val="10634536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26EDB-ED0E-896C-4D75-EC5F8FB3A9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291233-4B2B-7171-DFB6-8FE69728F1E6}"/>
              </a:ext>
            </a:extLst>
          </p:cNvPr>
          <p:cNvSpPr>
            <a:spLocks noGrp="1"/>
          </p:cNvSpPr>
          <p:nvPr>
            <p:ph type="ctrTitle"/>
          </p:nvPr>
        </p:nvSpPr>
        <p:spPr/>
        <p:txBody>
          <a:bodyPr/>
          <a:lstStyle/>
          <a:p>
            <a:r>
              <a:rPr lang="en-US" dirty="0"/>
              <a:t>CENT versus GPU Baseline</a:t>
            </a:r>
          </a:p>
        </p:txBody>
      </p:sp>
      <p:sp>
        <p:nvSpPr>
          <p:cNvPr id="4" name="Slide Number Placeholder 3">
            <a:extLst>
              <a:ext uri="{FF2B5EF4-FFF2-40B4-BE49-F238E27FC236}">
                <a16:creationId xmlns:a16="http://schemas.microsoft.com/office/drawing/2014/main" id="{400568D7-9DA2-B6AC-37F2-9680109F2439}"/>
              </a:ext>
            </a:extLst>
          </p:cNvPr>
          <p:cNvSpPr>
            <a:spLocks noGrp="1"/>
          </p:cNvSpPr>
          <p:nvPr>
            <p:ph type="sldNum" sz="quarter" idx="12"/>
          </p:nvPr>
        </p:nvSpPr>
        <p:spPr/>
        <p:txBody>
          <a:bodyPr/>
          <a:lstStyle/>
          <a:p>
            <a:fld id="{3952D4CC-587A-3641-AB30-393082F8BA24}" type="slidenum">
              <a:rPr lang="en-US" smtClean="0"/>
              <a:pPr/>
              <a:t>24</a:t>
            </a:fld>
            <a:endParaRPr lang="en-US"/>
          </a:p>
        </p:txBody>
      </p:sp>
      <p:graphicFrame>
        <p:nvGraphicFramePr>
          <p:cNvPr id="5" name="Table 4">
            <a:extLst>
              <a:ext uri="{FF2B5EF4-FFF2-40B4-BE49-F238E27FC236}">
                <a16:creationId xmlns:a16="http://schemas.microsoft.com/office/drawing/2014/main" id="{8D0C0264-9FB1-6D49-9128-F8F83ABDC674}"/>
              </a:ext>
            </a:extLst>
          </p:cNvPr>
          <p:cNvGraphicFramePr>
            <a:graphicFrameLocks noGrp="1"/>
          </p:cNvGraphicFramePr>
          <p:nvPr>
            <p:extLst>
              <p:ext uri="{D42A27DB-BD31-4B8C-83A1-F6EECF244321}">
                <p14:modId xmlns:p14="http://schemas.microsoft.com/office/powerpoint/2010/main" val="1439724289"/>
              </p:ext>
            </p:extLst>
          </p:nvPr>
        </p:nvGraphicFramePr>
        <p:xfrm>
          <a:off x="1013254" y="1622700"/>
          <a:ext cx="9347316" cy="4464820"/>
        </p:xfrm>
        <a:graphic>
          <a:graphicData uri="http://schemas.openxmlformats.org/drawingml/2006/table">
            <a:tbl>
              <a:tblPr firstRow="1" bandRow="1">
                <a:tableStyleId>{5C22544A-7EE6-4342-B048-85BDC9FD1C3A}</a:tableStyleId>
              </a:tblPr>
              <a:tblGrid>
                <a:gridCol w="3707027">
                  <a:extLst>
                    <a:ext uri="{9D8B030D-6E8A-4147-A177-3AD203B41FA5}">
                      <a16:colId xmlns:a16="http://schemas.microsoft.com/office/drawing/2014/main" val="2096467710"/>
                    </a:ext>
                  </a:extLst>
                </a:gridCol>
                <a:gridCol w="2780270">
                  <a:extLst>
                    <a:ext uri="{9D8B030D-6E8A-4147-A177-3AD203B41FA5}">
                      <a16:colId xmlns:a16="http://schemas.microsoft.com/office/drawing/2014/main" val="970340931"/>
                    </a:ext>
                  </a:extLst>
                </a:gridCol>
                <a:gridCol w="2860019">
                  <a:extLst>
                    <a:ext uri="{9D8B030D-6E8A-4147-A177-3AD203B41FA5}">
                      <a16:colId xmlns:a16="http://schemas.microsoft.com/office/drawing/2014/main" val="4033828795"/>
                    </a:ext>
                  </a:extLst>
                </a:gridCol>
              </a:tblGrid>
              <a:tr h="563780">
                <a:tc>
                  <a:txBody>
                    <a:bodyPr/>
                    <a:lstStyle/>
                    <a:p>
                      <a:pPr algn="ctr"/>
                      <a:r>
                        <a:rPr lang="en-US" sz="2400" dirty="0">
                          <a:latin typeface="Calibri" panose="020F0502020204030204" pitchFamily="34" charset="0"/>
                          <a:cs typeface="Calibri" panose="020F0502020204030204" pitchFamily="34" charset="0"/>
                        </a:rPr>
                        <a:t>System</a:t>
                      </a:r>
                    </a:p>
                  </a:txBody>
                  <a:tcPr anchor="ctr"/>
                </a:tc>
                <a:tc>
                  <a:txBody>
                    <a:bodyPr/>
                    <a:lstStyle/>
                    <a:p>
                      <a:pPr algn="ctr"/>
                      <a:r>
                        <a:rPr lang="en-US" sz="2400" dirty="0">
                          <a:latin typeface="Calibri" panose="020F0502020204030204" pitchFamily="34" charset="0"/>
                          <a:cs typeface="Calibri" panose="020F0502020204030204" pitchFamily="34" charset="0"/>
                        </a:rPr>
                        <a:t>CENT</a:t>
                      </a:r>
                    </a:p>
                  </a:txBody>
                  <a:tcPr anchor="ctr"/>
                </a:tc>
                <a:tc>
                  <a:txBody>
                    <a:bodyPr/>
                    <a:lstStyle/>
                    <a:p>
                      <a:pPr algn="ctr"/>
                      <a:r>
                        <a:rPr lang="en-US" sz="2400" dirty="0">
                          <a:latin typeface="Calibri" panose="020F0502020204030204" pitchFamily="34" charset="0"/>
                          <a:cs typeface="Calibri" panose="020F0502020204030204" pitchFamily="34" charset="0"/>
                        </a:rPr>
                        <a:t>GPU</a:t>
                      </a:r>
                    </a:p>
                  </a:txBody>
                  <a:tcPr anchor="ctr"/>
                </a:tc>
                <a:extLst>
                  <a:ext uri="{0D108BD9-81ED-4DB2-BD59-A6C34878D82A}">
                    <a16:rowId xmlns:a16="http://schemas.microsoft.com/office/drawing/2014/main" val="670069354"/>
                  </a:ext>
                </a:extLst>
              </a:tr>
              <a:tr h="563780">
                <a:tc>
                  <a:txBody>
                    <a:bodyPr/>
                    <a:lstStyle/>
                    <a:p>
                      <a:pPr algn="ctr"/>
                      <a:r>
                        <a:rPr lang="en-US" sz="2400" dirty="0">
                          <a:latin typeface="Calibri" panose="020F0502020204030204" pitchFamily="34" charset="0"/>
                          <a:cs typeface="Calibri" panose="020F0502020204030204" pitchFamily="34" charset="0"/>
                        </a:rPr>
                        <a:t>Hardware</a:t>
                      </a:r>
                    </a:p>
                  </a:txBody>
                  <a:tcPr anchor="ctr"/>
                </a:tc>
                <a:tc>
                  <a:txBody>
                    <a:bodyPr/>
                    <a:lstStyle/>
                    <a:p>
                      <a:pPr algn="ctr"/>
                      <a:r>
                        <a:rPr lang="en-US" sz="2400" dirty="0">
                          <a:latin typeface="Calibri" panose="020F0502020204030204" pitchFamily="34" charset="0"/>
                          <a:cs typeface="Calibri" panose="020F0502020204030204" pitchFamily="34" charset="0"/>
                        </a:rPr>
                        <a:t>32 CXL Devices</a:t>
                      </a:r>
                    </a:p>
                  </a:txBody>
                  <a:tcPr anchor="ctr"/>
                </a:tc>
                <a:tc>
                  <a:txBody>
                    <a:bodyPr/>
                    <a:lstStyle/>
                    <a:p>
                      <a:pPr algn="ctr"/>
                      <a:r>
                        <a:rPr lang="en-US" sz="2400" dirty="0">
                          <a:latin typeface="Calibri" panose="020F0502020204030204" pitchFamily="34" charset="0"/>
                          <a:cs typeface="Calibri" panose="020F0502020204030204" pitchFamily="34" charset="0"/>
                        </a:rPr>
                        <a:t>4 NVIDIA A100</a:t>
                      </a:r>
                    </a:p>
                  </a:txBody>
                  <a:tcPr anchor="ctr"/>
                </a:tc>
                <a:extLst>
                  <a:ext uri="{0D108BD9-81ED-4DB2-BD59-A6C34878D82A}">
                    <a16:rowId xmlns:a16="http://schemas.microsoft.com/office/drawing/2014/main" val="2632736486"/>
                  </a:ext>
                </a:extLst>
              </a:tr>
              <a:tr h="563780">
                <a:tc>
                  <a:txBody>
                    <a:bodyPr/>
                    <a:lstStyle/>
                    <a:p>
                      <a:pPr algn="ctr"/>
                      <a:r>
                        <a:rPr lang="en-US" sz="2400" dirty="0">
                          <a:latin typeface="Calibri" panose="020F0502020204030204" pitchFamily="34" charset="0"/>
                          <a:cs typeface="Calibri" panose="020F0502020204030204" pitchFamily="34" charset="0"/>
                        </a:rPr>
                        <a:t>Memory</a:t>
                      </a:r>
                    </a:p>
                  </a:txBody>
                  <a:tcPr anchor="ctr"/>
                </a:tc>
                <a:tc>
                  <a:txBody>
                    <a:bodyPr/>
                    <a:lstStyle/>
                    <a:p>
                      <a:pPr algn="ctr"/>
                      <a:r>
                        <a:rPr lang="en-US" sz="2400" dirty="0">
                          <a:latin typeface="Calibri" panose="020F0502020204030204" pitchFamily="34" charset="0"/>
                          <a:cs typeface="Calibri" panose="020F0502020204030204" pitchFamily="34" charset="0"/>
                        </a:rPr>
                        <a:t>512 GB, GDDR6</a:t>
                      </a:r>
                    </a:p>
                  </a:txBody>
                  <a:tcPr anchor="ctr"/>
                </a:tc>
                <a:tc>
                  <a:txBody>
                    <a:bodyPr/>
                    <a:lstStyle/>
                    <a:p>
                      <a:pPr algn="ctr"/>
                      <a:r>
                        <a:rPr lang="en-US" sz="2400" dirty="0">
                          <a:latin typeface="Calibri" panose="020F0502020204030204" pitchFamily="34" charset="0"/>
                          <a:cs typeface="Calibri" panose="020F0502020204030204" pitchFamily="34" charset="0"/>
                        </a:rPr>
                        <a:t>320 GB, HBM2E</a:t>
                      </a:r>
                    </a:p>
                  </a:txBody>
                  <a:tcPr anchor="ctr"/>
                </a:tc>
                <a:extLst>
                  <a:ext uri="{0D108BD9-81ED-4DB2-BD59-A6C34878D82A}">
                    <a16:rowId xmlns:a16="http://schemas.microsoft.com/office/drawing/2014/main" val="187403753"/>
                  </a:ext>
                </a:extLst>
              </a:tr>
              <a:tr h="563780">
                <a:tc>
                  <a:txBody>
                    <a:bodyPr/>
                    <a:lstStyle/>
                    <a:p>
                      <a:pPr algn="ctr"/>
                      <a:r>
                        <a:rPr lang="en-US" sz="2400" dirty="0">
                          <a:latin typeface="Calibri" panose="020F0502020204030204" pitchFamily="34" charset="0"/>
                          <a:cs typeface="Calibri" panose="020F0502020204030204" pitchFamily="34" charset="0"/>
                        </a:rPr>
                        <a:t>Compute Throughput</a:t>
                      </a:r>
                    </a:p>
                  </a:txBody>
                  <a:tcPr anchor="ctr"/>
                </a:tc>
                <a:tc>
                  <a:txBody>
                    <a:bodyPr/>
                    <a:lstStyle/>
                    <a:p>
                      <a:pPr algn="ctr"/>
                      <a:r>
                        <a:rPr lang="en-US" sz="2400" dirty="0">
                          <a:latin typeface="Calibri" panose="020F0502020204030204" pitchFamily="34" charset="0"/>
                          <a:cs typeface="Calibri" panose="020F0502020204030204" pitchFamily="34" charset="0"/>
                        </a:rPr>
                        <a:t>608 TFLOPS</a:t>
                      </a:r>
                    </a:p>
                  </a:txBody>
                  <a:tcPr anchor="ctr"/>
                </a:tc>
                <a:tc>
                  <a:txBody>
                    <a:bodyPr/>
                    <a:lstStyle/>
                    <a:p>
                      <a:pPr algn="ctr"/>
                      <a:r>
                        <a:rPr lang="en-US" sz="2400" dirty="0">
                          <a:latin typeface="Calibri" panose="020F0502020204030204" pitchFamily="34" charset="0"/>
                          <a:cs typeface="Calibri" panose="020F0502020204030204" pitchFamily="34" charset="0"/>
                        </a:rPr>
                        <a:t>1248 TFLOPS</a:t>
                      </a:r>
                    </a:p>
                  </a:txBody>
                  <a:tcPr anchor="ctr"/>
                </a:tc>
                <a:extLst>
                  <a:ext uri="{0D108BD9-81ED-4DB2-BD59-A6C34878D82A}">
                    <a16:rowId xmlns:a16="http://schemas.microsoft.com/office/drawing/2014/main" val="1490678580"/>
                  </a:ext>
                </a:extLst>
              </a:tr>
              <a:tr h="563780">
                <a:tc>
                  <a:txBody>
                    <a:bodyPr/>
                    <a:lstStyle/>
                    <a:p>
                      <a:pPr algn="ctr"/>
                      <a:r>
                        <a:rPr lang="en-US" sz="2400" b="1" dirty="0">
                          <a:latin typeface="Calibri" panose="020F0502020204030204" pitchFamily="34" charset="0"/>
                          <a:cs typeface="Calibri" panose="020F0502020204030204" pitchFamily="34" charset="0"/>
                        </a:rPr>
                        <a:t>Peak Bandwidth</a:t>
                      </a:r>
                    </a:p>
                  </a:txBody>
                  <a:tcPr anchor="ctr"/>
                </a:tc>
                <a:tc>
                  <a:txBody>
                    <a:bodyPr/>
                    <a:lstStyle/>
                    <a:p>
                      <a:pPr algn="ctr"/>
                      <a:r>
                        <a:rPr lang="en-US" sz="2400" b="1" dirty="0">
                          <a:latin typeface="Calibri" panose="020F0502020204030204" pitchFamily="34" charset="0"/>
                          <a:cs typeface="Calibri" panose="020F0502020204030204" pitchFamily="34" charset="0"/>
                        </a:rPr>
                        <a:t>512 TB/s</a:t>
                      </a:r>
                    </a:p>
                  </a:txBody>
                  <a:tcPr anchor="ctr"/>
                </a:tc>
                <a:tc>
                  <a:txBody>
                    <a:bodyPr/>
                    <a:lstStyle/>
                    <a:p>
                      <a:pPr algn="ctr"/>
                      <a:r>
                        <a:rPr lang="en-US" sz="2400" b="1" dirty="0">
                          <a:latin typeface="Calibri" panose="020F0502020204030204" pitchFamily="34" charset="0"/>
                          <a:cs typeface="Calibri" panose="020F0502020204030204" pitchFamily="34" charset="0"/>
                        </a:rPr>
                        <a:t>8 TB/s</a:t>
                      </a:r>
                    </a:p>
                  </a:txBody>
                  <a:tcPr anchor="ctr"/>
                </a:tc>
                <a:extLst>
                  <a:ext uri="{0D108BD9-81ED-4DB2-BD59-A6C34878D82A}">
                    <a16:rowId xmlns:a16="http://schemas.microsoft.com/office/drawing/2014/main" val="2361000579"/>
                  </a:ext>
                </a:extLst>
              </a:tr>
              <a:tr h="563780">
                <a:tc>
                  <a:txBody>
                    <a:bodyPr/>
                    <a:lstStyle/>
                    <a:p>
                      <a:pPr algn="ctr"/>
                      <a:r>
                        <a:rPr lang="en-US" sz="2400" dirty="0">
                          <a:latin typeface="Calibri" panose="020F0502020204030204" pitchFamily="34" charset="0"/>
                          <a:cs typeface="Calibri" panose="020F0502020204030204" pitchFamily="34" charset="0"/>
                        </a:rPr>
                        <a:t>3-Year </a:t>
                      </a:r>
                      <a:r>
                        <a:rPr lang="en-US" sz="2400" i="1" dirty="0">
                          <a:latin typeface="Calibri" panose="020F0502020204030204" pitchFamily="34" charset="0"/>
                          <a:cs typeface="Calibri" panose="020F0502020204030204" pitchFamily="34" charset="0"/>
                        </a:rPr>
                        <a:t>Owned</a:t>
                      </a:r>
                      <a:r>
                        <a:rPr lang="en-US" sz="2400" dirty="0">
                          <a:latin typeface="Calibri" panose="020F0502020204030204" pitchFamily="34" charset="0"/>
                          <a:cs typeface="Calibri" panose="020F0502020204030204" pitchFamily="34" charset="0"/>
                        </a:rPr>
                        <a:t> </a:t>
                      </a:r>
                    </a:p>
                    <a:p>
                      <a:pPr algn="ctr"/>
                      <a:r>
                        <a:rPr lang="en-US" sz="2400" dirty="0">
                          <a:latin typeface="Calibri" panose="020F0502020204030204" pitchFamily="34" charset="0"/>
                          <a:cs typeface="Calibri" panose="020F0502020204030204" pitchFamily="34" charset="0"/>
                        </a:rPr>
                        <a:t>Total Cost of Ownership</a:t>
                      </a:r>
                    </a:p>
                  </a:txBody>
                  <a:tcPr anchor="ctr"/>
                </a:tc>
                <a:tc>
                  <a:txBody>
                    <a:bodyPr/>
                    <a:lstStyle/>
                    <a:p>
                      <a:pPr algn="ctr"/>
                      <a:r>
                        <a:rPr lang="en-US" sz="2400" dirty="0">
                          <a:latin typeface="Calibri" panose="020F0502020204030204" pitchFamily="34" charset="0"/>
                          <a:cs typeface="Calibri" panose="020F0502020204030204" pitchFamily="34" charset="0"/>
                        </a:rPr>
                        <a:t>0.73 $/hour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latin typeface="Calibri" panose="020F0502020204030204" pitchFamily="34" charset="0"/>
                          <a:cs typeface="Calibri" panose="020F0502020204030204" pitchFamily="34" charset="0"/>
                        </a:rPr>
                        <a:t>1.76 $/hour </a:t>
                      </a:r>
                    </a:p>
                  </a:txBody>
                  <a:tcPr anchor="ctr"/>
                </a:tc>
                <a:extLst>
                  <a:ext uri="{0D108BD9-81ED-4DB2-BD59-A6C34878D82A}">
                    <a16:rowId xmlns:a16="http://schemas.microsoft.com/office/drawing/2014/main" val="3987190134"/>
                  </a:ext>
                </a:extLst>
              </a:tr>
              <a:tr h="5637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latin typeface="Calibri" panose="020F0502020204030204" pitchFamily="34" charset="0"/>
                          <a:cs typeface="Calibri" panose="020F0502020204030204" pitchFamily="34" charset="0"/>
                        </a:rPr>
                        <a:t>3-Year </a:t>
                      </a:r>
                      <a:r>
                        <a:rPr lang="en-US" sz="2400" i="1" dirty="0">
                          <a:latin typeface="Calibri" panose="020F0502020204030204" pitchFamily="34" charset="0"/>
                          <a:cs typeface="Calibri" panose="020F0502020204030204" pitchFamily="34" charset="0"/>
                        </a:rPr>
                        <a:t>Rental</a:t>
                      </a:r>
                      <a:r>
                        <a:rPr lang="en-US" sz="2400" dirty="0">
                          <a:latin typeface="Calibri" panose="020F0502020204030204" pitchFamily="34" charset="0"/>
                          <a:cs typeface="Calibri" panose="020F050202020403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latin typeface="Calibri" panose="020F0502020204030204" pitchFamily="34" charset="0"/>
                          <a:cs typeface="Calibri" panose="020F0502020204030204" pitchFamily="34" charset="0"/>
                        </a:rPr>
                        <a:t>Total Cost of Ownership</a:t>
                      </a:r>
                    </a:p>
                  </a:txBody>
                  <a:tcPr anchor="ctr"/>
                </a:tc>
                <a:tc>
                  <a:txBody>
                    <a:bodyPr/>
                    <a:lstStyle/>
                    <a:p>
                      <a:pPr algn="ctr"/>
                      <a:r>
                        <a:rPr lang="en-US" sz="2400" dirty="0">
                          <a:latin typeface="Calibri" panose="020F0502020204030204" pitchFamily="34" charset="0"/>
                          <a:cs typeface="Calibri" panose="020F0502020204030204" pitchFamily="34" charset="0"/>
                        </a:rPr>
                        <a:t>1.05 $/hour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latin typeface="Calibri" panose="020F0502020204030204" pitchFamily="34" charset="0"/>
                          <a:cs typeface="Calibri" panose="020F0502020204030204" pitchFamily="34" charset="0"/>
                        </a:rPr>
                        <a:t>5.45 $/hour </a:t>
                      </a:r>
                    </a:p>
                  </a:txBody>
                  <a:tcPr anchor="ctr"/>
                </a:tc>
                <a:extLst>
                  <a:ext uri="{0D108BD9-81ED-4DB2-BD59-A6C34878D82A}">
                    <a16:rowId xmlns:a16="http://schemas.microsoft.com/office/drawing/2014/main" val="1404175068"/>
                  </a:ext>
                </a:extLst>
              </a:tr>
            </a:tbl>
          </a:graphicData>
        </a:graphic>
      </p:graphicFrame>
      <p:grpSp>
        <p:nvGrpSpPr>
          <p:cNvPr id="3" name="Group 2">
            <a:extLst>
              <a:ext uri="{FF2B5EF4-FFF2-40B4-BE49-F238E27FC236}">
                <a16:creationId xmlns:a16="http://schemas.microsoft.com/office/drawing/2014/main" id="{F5571AFE-2552-991B-98C6-A2F894B621C8}"/>
              </a:ext>
            </a:extLst>
          </p:cNvPr>
          <p:cNvGrpSpPr/>
          <p:nvPr/>
        </p:nvGrpSpPr>
        <p:grpSpPr>
          <a:xfrm>
            <a:off x="10609730" y="4195482"/>
            <a:ext cx="1091940" cy="1075765"/>
            <a:chOff x="10609730" y="4195482"/>
            <a:chExt cx="1091940" cy="1075765"/>
          </a:xfrm>
        </p:grpSpPr>
        <p:sp>
          <p:nvSpPr>
            <p:cNvPr id="6" name="TextBox 5">
              <a:extLst>
                <a:ext uri="{FF2B5EF4-FFF2-40B4-BE49-F238E27FC236}">
                  <a16:creationId xmlns:a16="http://schemas.microsoft.com/office/drawing/2014/main" id="{F40C93BA-D35C-5C54-141C-C30EE07D4799}"/>
                </a:ext>
              </a:extLst>
            </p:cNvPr>
            <p:cNvSpPr txBox="1"/>
            <p:nvPr/>
          </p:nvSpPr>
          <p:spPr>
            <a:xfrm>
              <a:off x="10609730" y="4393494"/>
              <a:ext cx="987771" cy="646331"/>
            </a:xfrm>
            <a:prstGeom prst="rect">
              <a:avLst/>
            </a:prstGeom>
            <a:noFill/>
          </p:spPr>
          <p:txBody>
            <a:bodyPr wrap="none" rtlCol="0">
              <a:spAutoFit/>
            </a:bodyPr>
            <a:lstStyle/>
            <a:p>
              <a:r>
                <a:rPr lang="en-US" sz="3600" b="1" dirty="0">
                  <a:latin typeface="Calibri" panose="020F0502020204030204" pitchFamily="34" charset="0"/>
                  <a:cs typeface="Calibri" panose="020F0502020204030204" pitchFamily="34" charset="0"/>
                </a:rPr>
                <a:t>2.4x</a:t>
              </a:r>
            </a:p>
          </p:txBody>
        </p:sp>
        <p:cxnSp>
          <p:nvCxnSpPr>
            <p:cNvPr id="10" name="Straight Arrow Connector 9">
              <a:extLst>
                <a:ext uri="{FF2B5EF4-FFF2-40B4-BE49-F238E27FC236}">
                  <a16:creationId xmlns:a16="http://schemas.microsoft.com/office/drawing/2014/main" id="{89B77888-02B4-BED2-C374-C30D4843E681}"/>
                </a:ext>
              </a:extLst>
            </p:cNvPr>
            <p:cNvCxnSpPr/>
            <p:nvPr/>
          </p:nvCxnSpPr>
          <p:spPr>
            <a:xfrm>
              <a:off x="11701670" y="4195482"/>
              <a:ext cx="0" cy="1075765"/>
            </a:xfrm>
            <a:prstGeom prst="straightConnector1">
              <a:avLst/>
            </a:prstGeom>
            <a:ln w="762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599571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5696D-DD9B-AA0B-207E-61274BD8001D}"/>
            </a:ext>
          </a:extLst>
        </p:cNvPr>
        <p:cNvGrpSpPr/>
        <p:nvPr/>
      </p:nvGrpSpPr>
      <p:grpSpPr>
        <a:xfrm>
          <a:off x="0" y="0"/>
          <a:ext cx="0" cy="0"/>
          <a:chOff x="0" y="0"/>
          <a:chExt cx="0" cy="0"/>
        </a:xfrm>
      </p:grpSpPr>
      <p:sp>
        <p:nvSpPr>
          <p:cNvPr id="22" name="TextBox 21">
            <a:extLst>
              <a:ext uri="{FF2B5EF4-FFF2-40B4-BE49-F238E27FC236}">
                <a16:creationId xmlns:a16="http://schemas.microsoft.com/office/drawing/2014/main" id="{BA10D024-57DC-6788-A84E-2613D719FDC9}"/>
              </a:ext>
            </a:extLst>
          </p:cNvPr>
          <p:cNvSpPr txBox="1"/>
          <p:nvPr/>
        </p:nvSpPr>
        <p:spPr>
          <a:xfrm>
            <a:off x="5141928" y="5426314"/>
            <a:ext cx="2808696" cy="892552"/>
          </a:xfrm>
          <a:prstGeom prst="rect">
            <a:avLst/>
          </a:prstGeom>
          <a:noFill/>
        </p:spPr>
        <p:txBody>
          <a:bodyPr wrap="square" rtlCol="0">
            <a:spAutoFit/>
          </a:bodyPr>
          <a:lstStyle/>
          <a:p>
            <a:pPr algn="ctr"/>
            <a:r>
              <a:rPr lang="en-US" sz="2800" b="1" dirty="0">
                <a:solidFill>
                  <a:srgbClr val="FF0000"/>
                </a:solidFill>
              </a:rPr>
              <a:t>2.3x </a:t>
            </a:r>
          </a:p>
          <a:p>
            <a:pPr algn="ctr"/>
            <a:r>
              <a:rPr lang="en-US" sz="2400" b="1" dirty="0"/>
              <a:t>Throughput</a:t>
            </a:r>
          </a:p>
        </p:txBody>
      </p:sp>
      <p:sp>
        <p:nvSpPr>
          <p:cNvPr id="2" name="Title 1">
            <a:extLst>
              <a:ext uri="{FF2B5EF4-FFF2-40B4-BE49-F238E27FC236}">
                <a16:creationId xmlns:a16="http://schemas.microsoft.com/office/drawing/2014/main" id="{1DE454E2-55D4-3F41-516B-94FC08241EF9}"/>
              </a:ext>
            </a:extLst>
          </p:cNvPr>
          <p:cNvSpPr>
            <a:spLocks noGrp="1"/>
          </p:cNvSpPr>
          <p:nvPr>
            <p:ph type="ctrTitle"/>
          </p:nvPr>
        </p:nvSpPr>
        <p:spPr/>
        <p:txBody>
          <a:bodyPr/>
          <a:lstStyle/>
          <a:p>
            <a:r>
              <a:rPr lang="en-US" dirty="0"/>
              <a:t>Cost Efficiency Comparison</a:t>
            </a:r>
          </a:p>
        </p:txBody>
      </p:sp>
      <p:sp>
        <p:nvSpPr>
          <p:cNvPr id="4" name="Slide Number Placeholder 3">
            <a:extLst>
              <a:ext uri="{FF2B5EF4-FFF2-40B4-BE49-F238E27FC236}">
                <a16:creationId xmlns:a16="http://schemas.microsoft.com/office/drawing/2014/main" id="{00FD0619-4CC0-40B0-E94E-E39330DB3D2E}"/>
              </a:ext>
            </a:extLst>
          </p:cNvPr>
          <p:cNvSpPr>
            <a:spLocks noGrp="1"/>
          </p:cNvSpPr>
          <p:nvPr>
            <p:ph type="sldNum" sz="quarter" idx="12"/>
          </p:nvPr>
        </p:nvSpPr>
        <p:spPr/>
        <p:txBody>
          <a:bodyPr/>
          <a:lstStyle/>
          <a:p>
            <a:fld id="{3952D4CC-587A-3641-AB30-393082F8BA24}" type="slidenum">
              <a:rPr lang="en-US" smtClean="0"/>
              <a:pPr/>
              <a:t>25</a:t>
            </a:fld>
            <a:endParaRPr lang="en-US"/>
          </a:p>
        </p:txBody>
      </p:sp>
      <p:sp>
        <p:nvSpPr>
          <p:cNvPr id="15" name="TextBox 14">
            <a:extLst>
              <a:ext uri="{FF2B5EF4-FFF2-40B4-BE49-F238E27FC236}">
                <a16:creationId xmlns:a16="http://schemas.microsoft.com/office/drawing/2014/main" id="{2540B90C-6575-2358-5BD7-4009825F529F}"/>
              </a:ext>
            </a:extLst>
          </p:cNvPr>
          <p:cNvSpPr txBox="1"/>
          <p:nvPr/>
        </p:nvSpPr>
        <p:spPr>
          <a:xfrm>
            <a:off x="9202704" y="5463798"/>
            <a:ext cx="1915140" cy="892552"/>
          </a:xfrm>
          <a:prstGeom prst="rect">
            <a:avLst/>
          </a:prstGeom>
          <a:noFill/>
        </p:spPr>
        <p:txBody>
          <a:bodyPr wrap="none" rtlCol="0">
            <a:spAutoFit/>
          </a:bodyPr>
          <a:lstStyle/>
          <a:p>
            <a:pPr algn="ctr"/>
            <a:r>
              <a:rPr lang="en-US" sz="2800" b="1" dirty="0">
                <a:solidFill>
                  <a:srgbClr val="FF0000"/>
                </a:solidFill>
              </a:rPr>
              <a:t>5.2x</a:t>
            </a:r>
          </a:p>
          <a:p>
            <a:pPr algn="ctr"/>
            <a:r>
              <a:rPr lang="en-US" sz="2400" b="1" dirty="0"/>
              <a:t>Tokens per $</a:t>
            </a:r>
            <a:endParaRPr lang="en-US" sz="2000" b="1" dirty="0"/>
          </a:p>
        </p:txBody>
      </p:sp>
      <p:graphicFrame>
        <p:nvGraphicFramePr>
          <p:cNvPr id="7" name="Chart 6">
            <a:extLst>
              <a:ext uri="{FF2B5EF4-FFF2-40B4-BE49-F238E27FC236}">
                <a16:creationId xmlns:a16="http://schemas.microsoft.com/office/drawing/2014/main" id="{34D64B89-6EAF-5644-8B62-2DEA28A9E7FF}"/>
              </a:ext>
            </a:extLst>
          </p:cNvPr>
          <p:cNvGraphicFramePr>
            <a:graphicFrameLocks/>
          </p:cNvGraphicFramePr>
          <p:nvPr>
            <p:extLst>
              <p:ext uri="{D42A27DB-BD31-4B8C-83A1-F6EECF244321}">
                <p14:modId xmlns:p14="http://schemas.microsoft.com/office/powerpoint/2010/main" val="2690270903"/>
              </p:ext>
            </p:extLst>
          </p:nvPr>
        </p:nvGraphicFramePr>
        <p:xfrm>
          <a:off x="8376843" y="312472"/>
          <a:ext cx="2854787" cy="5151326"/>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1DC0A95F-146E-24BE-4E0F-014D2A1BF485}"/>
              </a:ext>
            </a:extLst>
          </p:cNvPr>
          <p:cNvSpPr txBox="1"/>
          <p:nvPr/>
        </p:nvSpPr>
        <p:spPr>
          <a:xfrm>
            <a:off x="915215" y="2183504"/>
            <a:ext cx="3115148" cy="830997"/>
          </a:xfrm>
          <a:prstGeom prst="rect">
            <a:avLst/>
          </a:prstGeom>
          <a:noFill/>
        </p:spPr>
        <p:txBody>
          <a:bodyPr wrap="none" rtlCol="0">
            <a:spAutoFit/>
          </a:bodyPr>
          <a:lstStyle/>
          <a:p>
            <a:pPr algn="ctr"/>
            <a:r>
              <a:rPr lang="en-US" sz="2400" dirty="0">
                <a:latin typeface="Calibri" panose="020F0502020204030204" pitchFamily="34" charset="0"/>
                <a:cs typeface="Calibri" panose="020F0502020204030204" pitchFamily="34" charset="0"/>
              </a:rPr>
              <a:t>Prefill Tokens = 512</a:t>
            </a:r>
          </a:p>
          <a:p>
            <a:pPr algn="ctr"/>
            <a:r>
              <a:rPr lang="en-US" sz="2400" dirty="0">
                <a:latin typeface="Calibri" panose="020F0502020204030204" pitchFamily="34" charset="0"/>
                <a:cs typeface="Calibri" panose="020F0502020204030204" pitchFamily="34" charset="0"/>
              </a:rPr>
              <a:t>Decoding Tokens = 3.5K</a:t>
            </a:r>
          </a:p>
        </p:txBody>
      </p:sp>
      <p:graphicFrame>
        <p:nvGraphicFramePr>
          <p:cNvPr id="10" name="Chart 9">
            <a:extLst>
              <a:ext uri="{FF2B5EF4-FFF2-40B4-BE49-F238E27FC236}">
                <a16:creationId xmlns:a16="http://schemas.microsoft.com/office/drawing/2014/main" id="{5AFF4A3E-1CC7-9545-B7AC-7FE30C6311D2}"/>
              </a:ext>
            </a:extLst>
          </p:cNvPr>
          <p:cNvGraphicFramePr>
            <a:graphicFrameLocks/>
          </p:cNvGraphicFramePr>
          <p:nvPr>
            <p:extLst>
              <p:ext uri="{D42A27DB-BD31-4B8C-83A1-F6EECF244321}">
                <p14:modId xmlns:p14="http://schemas.microsoft.com/office/powerpoint/2010/main" val="2198450884"/>
              </p:ext>
            </p:extLst>
          </p:nvPr>
        </p:nvGraphicFramePr>
        <p:xfrm>
          <a:off x="4599779" y="694392"/>
          <a:ext cx="3058367" cy="473192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Table 12">
            <a:extLst>
              <a:ext uri="{FF2B5EF4-FFF2-40B4-BE49-F238E27FC236}">
                <a16:creationId xmlns:a16="http://schemas.microsoft.com/office/drawing/2014/main" id="{A7471185-406E-C648-8A81-D20CCAB387F2}"/>
              </a:ext>
            </a:extLst>
          </p:cNvPr>
          <p:cNvGraphicFramePr>
            <a:graphicFrameLocks noGrp="1"/>
          </p:cNvGraphicFramePr>
          <p:nvPr>
            <p:extLst>
              <p:ext uri="{D42A27DB-BD31-4B8C-83A1-F6EECF244321}">
                <p14:modId xmlns:p14="http://schemas.microsoft.com/office/powerpoint/2010/main" val="663487872"/>
              </p:ext>
            </p:extLst>
          </p:nvPr>
        </p:nvGraphicFramePr>
        <p:xfrm>
          <a:off x="1061454" y="3556298"/>
          <a:ext cx="2856754" cy="1593252"/>
        </p:xfrm>
        <a:graphic>
          <a:graphicData uri="http://schemas.openxmlformats.org/drawingml/2006/table">
            <a:tbl>
              <a:tblPr firstRow="1" bandRow="1">
                <a:tableStyleId>{5C22544A-7EE6-4342-B048-85BDC9FD1C3A}</a:tableStyleId>
              </a:tblPr>
              <a:tblGrid>
                <a:gridCol w="1113276">
                  <a:extLst>
                    <a:ext uri="{9D8B030D-6E8A-4147-A177-3AD203B41FA5}">
                      <a16:colId xmlns:a16="http://schemas.microsoft.com/office/drawing/2014/main" val="3437652925"/>
                    </a:ext>
                  </a:extLst>
                </a:gridCol>
                <a:gridCol w="1743478">
                  <a:extLst>
                    <a:ext uri="{9D8B030D-6E8A-4147-A177-3AD203B41FA5}">
                      <a16:colId xmlns:a16="http://schemas.microsoft.com/office/drawing/2014/main" val="88638604"/>
                    </a:ext>
                  </a:extLst>
                </a:gridCol>
              </a:tblGrid>
              <a:tr h="800772">
                <a:tc>
                  <a:txBody>
                    <a:bodyPr/>
                    <a:lstStyle/>
                    <a:p>
                      <a:pPr algn="ctr"/>
                      <a:endParaRPr lang="en-US" sz="200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cs typeface="Calibri" panose="020F0502020204030204" pitchFamily="34" charset="0"/>
                        </a:rPr>
                        <a:t>3-Year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cs typeface="Calibri" panose="020F0502020204030204" pitchFamily="34" charset="0"/>
                        </a:rPr>
                        <a:t>Owned TCO</a:t>
                      </a:r>
                    </a:p>
                  </a:txBody>
                  <a:tcPr anchor="ctr"/>
                </a:tc>
                <a:extLst>
                  <a:ext uri="{0D108BD9-81ED-4DB2-BD59-A6C34878D82A}">
                    <a16:rowId xmlns:a16="http://schemas.microsoft.com/office/drawing/2014/main" val="1812755966"/>
                  </a:ext>
                </a:extLst>
              </a:tr>
              <a:tr h="381636">
                <a:tc>
                  <a:txBody>
                    <a:bodyPr/>
                    <a:lstStyle/>
                    <a:p>
                      <a:pPr algn="ctr"/>
                      <a:r>
                        <a:rPr lang="en-US" sz="2000" dirty="0"/>
                        <a:t>GPU</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cs typeface="Calibri" panose="020F0502020204030204" pitchFamily="34" charset="0"/>
                        </a:rPr>
                        <a:t>1.76 $/hour </a:t>
                      </a:r>
                    </a:p>
                  </a:txBody>
                  <a:tcPr anchor="ctr"/>
                </a:tc>
                <a:extLst>
                  <a:ext uri="{0D108BD9-81ED-4DB2-BD59-A6C34878D82A}">
                    <a16:rowId xmlns:a16="http://schemas.microsoft.com/office/drawing/2014/main" val="250148722"/>
                  </a:ext>
                </a:extLst>
              </a:tr>
              <a:tr h="381636">
                <a:tc>
                  <a:txBody>
                    <a:bodyPr/>
                    <a:lstStyle/>
                    <a:p>
                      <a:pPr algn="ctr"/>
                      <a:r>
                        <a:rPr lang="en-US" sz="2000" dirty="0"/>
                        <a:t>CENT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latin typeface="Calibri" panose="020F0502020204030204" pitchFamily="34" charset="0"/>
                          <a:cs typeface="Calibri" panose="020F0502020204030204" pitchFamily="34" charset="0"/>
                        </a:rPr>
                        <a:t>0.73 $/hour </a:t>
                      </a:r>
                    </a:p>
                  </a:txBody>
                  <a:tcPr anchor="ctr"/>
                </a:tc>
                <a:extLst>
                  <a:ext uri="{0D108BD9-81ED-4DB2-BD59-A6C34878D82A}">
                    <a16:rowId xmlns:a16="http://schemas.microsoft.com/office/drawing/2014/main" val="1580375030"/>
                  </a:ext>
                </a:extLst>
              </a:tr>
            </a:tbl>
          </a:graphicData>
        </a:graphic>
      </p:graphicFrame>
      <p:sp>
        <p:nvSpPr>
          <p:cNvPr id="14" name="TextBox 13">
            <a:extLst>
              <a:ext uri="{FF2B5EF4-FFF2-40B4-BE49-F238E27FC236}">
                <a16:creationId xmlns:a16="http://schemas.microsoft.com/office/drawing/2014/main" id="{D822AF08-1031-C127-4040-E54144183846}"/>
              </a:ext>
            </a:extLst>
          </p:cNvPr>
          <p:cNvSpPr txBox="1"/>
          <p:nvPr/>
        </p:nvSpPr>
        <p:spPr>
          <a:xfrm>
            <a:off x="989984" y="5426314"/>
            <a:ext cx="2999694" cy="892552"/>
          </a:xfrm>
          <a:prstGeom prst="rect">
            <a:avLst/>
          </a:prstGeom>
          <a:noFill/>
        </p:spPr>
        <p:txBody>
          <a:bodyPr wrap="square" rtlCol="0">
            <a:spAutoFit/>
          </a:bodyPr>
          <a:lstStyle/>
          <a:p>
            <a:pPr algn="ctr"/>
            <a:r>
              <a:rPr lang="en-US" sz="2800" b="1" dirty="0">
                <a:solidFill>
                  <a:srgbClr val="FF0000"/>
                </a:solidFill>
              </a:rPr>
              <a:t>2.4x</a:t>
            </a:r>
            <a:r>
              <a:rPr lang="en-US" sz="2400" b="1" dirty="0"/>
              <a:t> </a:t>
            </a:r>
          </a:p>
          <a:p>
            <a:pPr algn="ctr"/>
            <a:r>
              <a:rPr lang="en-US" sz="2400" b="1" dirty="0"/>
              <a:t>Hardware Cost</a:t>
            </a:r>
          </a:p>
        </p:txBody>
      </p:sp>
    </p:spTree>
    <p:extLst>
      <p:ext uri="{BB962C8B-B14F-4D97-AF65-F5344CB8AC3E}">
        <p14:creationId xmlns:p14="http://schemas.microsoft.com/office/powerpoint/2010/main" val="801447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0-#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1+#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1+#ppt_w/2"/>
                                          </p:val>
                                        </p:tav>
                                        <p:tav tm="100000">
                                          <p:val>
                                            <p:strVal val="#ppt_x"/>
                                          </p:val>
                                        </p:tav>
                                      </p:tavLst>
                                    </p:anim>
                                    <p:anim calcmode="lin" valueType="num">
                                      <p:cBhvr additive="base">
                                        <p:cTn id="22"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Graphic spid="7" grpId="0">
        <p:bldAsOne/>
      </p:bldGraphic>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5B4DF-86BB-B37E-44D5-3E5922CA40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078C22-77F2-FD28-5F87-501E9147127B}"/>
              </a:ext>
            </a:extLst>
          </p:cNvPr>
          <p:cNvSpPr>
            <a:spLocks noGrp="1"/>
          </p:cNvSpPr>
          <p:nvPr>
            <p:ph type="ctrTitle"/>
          </p:nvPr>
        </p:nvSpPr>
        <p:spPr/>
        <p:txBody>
          <a:bodyPr/>
          <a:lstStyle/>
          <a:p>
            <a:r>
              <a:rPr lang="en-US" dirty="0"/>
              <a:t>Long Context and QoS Analysis</a:t>
            </a:r>
          </a:p>
        </p:txBody>
      </p:sp>
      <p:sp>
        <p:nvSpPr>
          <p:cNvPr id="4" name="Slide Number Placeholder 3">
            <a:extLst>
              <a:ext uri="{FF2B5EF4-FFF2-40B4-BE49-F238E27FC236}">
                <a16:creationId xmlns:a16="http://schemas.microsoft.com/office/drawing/2014/main" id="{17F5C386-9280-D1BA-096F-A39C25AC82E2}"/>
              </a:ext>
            </a:extLst>
          </p:cNvPr>
          <p:cNvSpPr>
            <a:spLocks noGrp="1"/>
          </p:cNvSpPr>
          <p:nvPr>
            <p:ph type="sldNum" sz="quarter" idx="12"/>
          </p:nvPr>
        </p:nvSpPr>
        <p:spPr/>
        <p:txBody>
          <a:bodyPr/>
          <a:lstStyle/>
          <a:p>
            <a:fld id="{3952D4CC-587A-3641-AB30-393082F8BA24}" type="slidenum">
              <a:rPr lang="en-US" smtClean="0"/>
              <a:pPr/>
              <a:t>26</a:t>
            </a:fld>
            <a:endParaRPr lang="en-US"/>
          </a:p>
        </p:txBody>
      </p:sp>
      <p:pic>
        <p:nvPicPr>
          <p:cNvPr id="5" name="Picture 4">
            <a:extLst>
              <a:ext uri="{FF2B5EF4-FFF2-40B4-BE49-F238E27FC236}">
                <a16:creationId xmlns:a16="http://schemas.microsoft.com/office/drawing/2014/main" id="{DCE706D8-3255-9C5F-AB82-C6D7436818A7}"/>
              </a:ext>
            </a:extLst>
          </p:cNvPr>
          <p:cNvPicPr>
            <a:picLocks noChangeAspect="1"/>
          </p:cNvPicPr>
          <p:nvPr/>
        </p:nvPicPr>
        <p:blipFill>
          <a:blip r:embed="rId3"/>
          <a:stretch>
            <a:fillRect/>
          </a:stretch>
        </p:blipFill>
        <p:spPr>
          <a:xfrm>
            <a:off x="2330076" y="1619250"/>
            <a:ext cx="2717800" cy="3619500"/>
          </a:xfrm>
          <a:prstGeom prst="rect">
            <a:avLst/>
          </a:prstGeom>
        </p:spPr>
      </p:pic>
      <p:sp>
        <p:nvSpPr>
          <p:cNvPr id="6" name="TextBox 5">
            <a:extLst>
              <a:ext uri="{FF2B5EF4-FFF2-40B4-BE49-F238E27FC236}">
                <a16:creationId xmlns:a16="http://schemas.microsoft.com/office/drawing/2014/main" id="{546DD38A-824B-A685-3DA7-0C191BF899BF}"/>
              </a:ext>
            </a:extLst>
          </p:cNvPr>
          <p:cNvSpPr txBox="1"/>
          <p:nvPr/>
        </p:nvSpPr>
        <p:spPr>
          <a:xfrm>
            <a:off x="2487706" y="5317640"/>
            <a:ext cx="2895857" cy="461665"/>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Decoding Throughput</a:t>
            </a:r>
          </a:p>
        </p:txBody>
      </p:sp>
      <p:pic>
        <p:nvPicPr>
          <p:cNvPr id="7" name="Picture 6">
            <a:extLst>
              <a:ext uri="{FF2B5EF4-FFF2-40B4-BE49-F238E27FC236}">
                <a16:creationId xmlns:a16="http://schemas.microsoft.com/office/drawing/2014/main" id="{E645536E-BC55-12AC-0A23-5F1E6671A25F}"/>
              </a:ext>
            </a:extLst>
          </p:cNvPr>
          <p:cNvPicPr>
            <a:picLocks noChangeAspect="1"/>
          </p:cNvPicPr>
          <p:nvPr/>
        </p:nvPicPr>
        <p:blipFill>
          <a:blip r:embed="rId4"/>
          <a:stretch>
            <a:fillRect/>
          </a:stretch>
        </p:blipFill>
        <p:spPr>
          <a:xfrm>
            <a:off x="5963024" y="1511673"/>
            <a:ext cx="3898900" cy="3619500"/>
          </a:xfrm>
          <a:prstGeom prst="rect">
            <a:avLst/>
          </a:prstGeom>
        </p:spPr>
      </p:pic>
      <p:sp>
        <p:nvSpPr>
          <p:cNvPr id="8" name="TextBox 7">
            <a:extLst>
              <a:ext uri="{FF2B5EF4-FFF2-40B4-BE49-F238E27FC236}">
                <a16:creationId xmlns:a16="http://schemas.microsoft.com/office/drawing/2014/main" id="{52251656-12BE-CA86-7D85-3945E3108E03}"/>
              </a:ext>
            </a:extLst>
          </p:cNvPr>
          <p:cNvSpPr txBox="1"/>
          <p:nvPr/>
        </p:nvSpPr>
        <p:spPr>
          <a:xfrm>
            <a:off x="6371866" y="5341604"/>
            <a:ext cx="3490058" cy="461665"/>
          </a:xfrm>
          <a:prstGeom prst="rect">
            <a:avLst/>
          </a:prstGeom>
          <a:noFill/>
        </p:spPr>
        <p:txBody>
          <a:bodyPr wrap="none" rtlCol="0">
            <a:spAutoFit/>
          </a:bodyPr>
          <a:lstStyle/>
          <a:p>
            <a:r>
              <a:rPr lang="en-US" sz="2400" dirty="0">
                <a:latin typeface="Times New Roman" panose="02020603050405020304" pitchFamily="18" charset="0"/>
                <a:cs typeface="Times New Roman" panose="02020603050405020304" pitchFamily="18" charset="0"/>
              </a:rPr>
              <a:t>Comparison at 4K Context</a:t>
            </a:r>
          </a:p>
        </p:txBody>
      </p:sp>
    </p:spTree>
    <p:extLst>
      <p:ext uri="{BB962C8B-B14F-4D97-AF65-F5344CB8AC3E}">
        <p14:creationId xmlns:p14="http://schemas.microsoft.com/office/powerpoint/2010/main" val="3129321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3DFBD3E-56D9-4384-D8FC-21BC7E3FB9CA}"/>
              </a:ext>
            </a:extLst>
          </p:cNvPr>
          <p:cNvSpPr>
            <a:spLocks noGrp="1"/>
          </p:cNvSpPr>
          <p:nvPr>
            <p:ph type="sldNum" sz="quarter" idx="12"/>
          </p:nvPr>
        </p:nvSpPr>
        <p:spPr/>
        <p:txBody>
          <a:bodyPr/>
          <a:lstStyle/>
          <a:p>
            <a:fld id="{3952D4CC-587A-3641-AB30-393082F8BA24}" type="slidenum">
              <a:rPr lang="en-US" smtClean="0"/>
              <a:pPr/>
              <a:t>27</a:t>
            </a:fld>
            <a:endParaRPr lang="en-US"/>
          </a:p>
        </p:txBody>
      </p:sp>
      <p:sp>
        <p:nvSpPr>
          <p:cNvPr id="40" name="Title 1">
            <a:extLst>
              <a:ext uri="{FF2B5EF4-FFF2-40B4-BE49-F238E27FC236}">
                <a16:creationId xmlns:a16="http://schemas.microsoft.com/office/drawing/2014/main" id="{E220FA0D-9D9A-49C8-2DAF-859318A6EF36}"/>
              </a:ext>
            </a:extLst>
          </p:cNvPr>
          <p:cNvSpPr>
            <a:spLocks noGrp="1"/>
          </p:cNvSpPr>
          <p:nvPr>
            <p:ph type="ctrTitle"/>
          </p:nvPr>
        </p:nvSpPr>
        <p:spPr>
          <a:xfrm>
            <a:off x="503583" y="242278"/>
            <a:ext cx="11198087" cy="593232"/>
          </a:xfrm>
        </p:spPr>
        <p:txBody>
          <a:bodyPr/>
          <a:lstStyle/>
          <a:p>
            <a:r>
              <a:rPr lang="en-US" dirty="0"/>
              <a:t>CENT: A CXL-Enabled PIM System  </a:t>
            </a:r>
          </a:p>
        </p:txBody>
      </p:sp>
      <p:pic>
        <p:nvPicPr>
          <p:cNvPr id="3" name="Picture 2">
            <a:extLst>
              <a:ext uri="{FF2B5EF4-FFF2-40B4-BE49-F238E27FC236}">
                <a16:creationId xmlns:a16="http://schemas.microsoft.com/office/drawing/2014/main" id="{FF225F10-969B-1430-29B6-CF410A0379F2}"/>
              </a:ext>
            </a:extLst>
          </p:cNvPr>
          <p:cNvPicPr>
            <a:picLocks noChangeAspect="1"/>
          </p:cNvPicPr>
          <p:nvPr/>
        </p:nvPicPr>
        <p:blipFill>
          <a:blip r:embed="rId3"/>
          <a:stretch>
            <a:fillRect/>
          </a:stretch>
        </p:blipFill>
        <p:spPr>
          <a:xfrm>
            <a:off x="1068808" y="1915727"/>
            <a:ext cx="1467235" cy="2661873"/>
          </a:xfrm>
          <a:prstGeom prst="rect">
            <a:avLst/>
          </a:prstGeom>
        </p:spPr>
      </p:pic>
      <p:pic>
        <p:nvPicPr>
          <p:cNvPr id="8" name="Picture 7">
            <a:extLst>
              <a:ext uri="{FF2B5EF4-FFF2-40B4-BE49-F238E27FC236}">
                <a16:creationId xmlns:a16="http://schemas.microsoft.com/office/drawing/2014/main" id="{64297F8E-514D-BAD9-2B21-A04C80F749B1}"/>
              </a:ext>
            </a:extLst>
          </p:cNvPr>
          <p:cNvPicPr>
            <a:picLocks noChangeAspect="1"/>
          </p:cNvPicPr>
          <p:nvPr/>
        </p:nvPicPr>
        <p:blipFill>
          <a:blip r:embed="rId4"/>
          <a:srcRect r="46382"/>
          <a:stretch/>
        </p:blipFill>
        <p:spPr>
          <a:xfrm>
            <a:off x="729219" y="1464559"/>
            <a:ext cx="2246617" cy="426471"/>
          </a:xfrm>
          <a:prstGeom prst="rect">
            <a:avLst/>
          </a:prstGeom>
        </p:spPr>
      </p:pic>
      <p:pic>
        <p:nvPicPr>
          <p:cNvPr id="9" name="Picture 8">
            <a:extLst>
              <a:ext uri="{FF2B5EF4-FFF2-40B4-BE49-F238E27FC236}">
                <a16:creationId xmlns:a16="http://schemas.microsoft.com/office/drawing/2014/main" id="{13A0B962-F257-99EA-7597-197D03BD5860}"/>
              </a:ext>
            </a:extLst>
          </p:cNvPr>
          <p:cNvPicPr>
            <a:picLocks noChangeAspect="1"/>
          </p:cNvPicPr>
          <p:nvPr/>
        </p:nvPicPr>
        <p:blipFill>
          <a:blip r:embed="rId4"/>
          <a:srcRect l="54884"/>
          <a:stretch/>
        </p:blipFill>
        <p:spPr>
          <a:xfrm>
            <a:off x="862217" y="1112340"/>
            <a:ext cx="1890408" cy="426471"/>
          </a:xfrm>
          <a:prstGeom prst="rect">
            <a:avLst/>
          </a:prstGeom>
        </p:spPr>
      </p:pic>
      <p:cxnSp>
        <p:nvCxnSpPr>
          <p:cNvPr id="16" name="Straight Connector 15">
            <a:extLst>
              <a:ext uri="{FF2B5EF4-FFF2-40B4-BE49-F238E27FC236}">
                <a16:creationId xmlns:a16="http://schemas.microsoft.com/office/drawing/2014/main" id="{7FD475A8-9EE1-B629-F183-1406383AC79A}"/>
              </a:ext>
            </a:extLst>
          </p:cNvPr>
          <p:cNvCxnSpPr>
            <a:cxnSpLocks/>
          </p:cNvCxnSpPr>
          <p:nvPr/>
        </p:nvCxnSpPr>
        <p:spPr>
          <a:xfrm>
            <a:off x="2536043" y="1925318"/>
            <a:ext cx="0" cy="1744136"/>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pic>
        <p:nvPicPr>
          <p:cNvPr id="17" name="Picture 16">
            <a:extLst>
              <a:ext uri="{FF2B5EF4-FFF2-40B4-BE49-F238E27FC236}">
                <a16:creationId xmlns:a16="http://schemas.microsoft.com/office/drawing/2014/main" id="{828AF757-ED13-07F2-BB4B-9B3E2838FE1E}"/>
              </a:ext>
            </a:extLst>
          </p:cNvPr>
          <p:cNvPicPr>
            <a:picLocks noChangeAspect="1"/>
          </p:cNvPicPr>
          <p:nvPr/>
        </p:nvPicPr>
        <p:blipFill>
          <a:blip r:embed="rId5"/>
          <a:srcRect l="89683" t="9660" r="-821" b="7680"/>
          <a:stretch/>
        </p:blipFill>
        <p:spPr>
          <a:xfrm>
            <a:off x="2682648" y="1795815"/>
            <a:ext cx="865630" cy="2901696"/>
          </a:xfrm>
          <a:prstGeom prst="rect">
            <a:avLst/>
          </a:prstGeom>
        </p:spPr>
      </p:pic>
      <p:grpSp>
        <p:nvGrpSpPr>
          <p:cNvPr id="6165" name="Group 6164">
            <a:extLst>
              <a:ext uri="{FF2B5EF4-FFF2-40B4-BE49-F238E27FC236}">
                <a16:creationId xmlns:a16="http://schemas.microsoft.com/office/drawing/2014/main" id="{D505BFF8-9C56-2D89-DC87-DD5010D495A9}"/>
              </a:ext>
            </a:extLst>
          </p:cNvPr>
          <p:cNvGrpSpPr/>
          <p:nvPr/>
        </p:nvGrpSpPr>
        <p:grpSpPr>
          <a:xfrm>
            <a:off x="3969903" y="1011936"/>
            <a:ext cx="2260712" cy="1036320"/>
            <a:chOff x="3969903" y="1011936"/>
            <a:chExt cx="2260712" cy="1036320"/>
          </a:xfrm>
        </p:grpSpPr>
        <p:sp>
          <p:nvSpPr>
            <p:cNvPr id="6161" name="Rounded Rectangle 6160">
              <a:extLst>
                <a:ext uri="{FF2B5EF4-FFF2-40B4-BE49-F238E27FC236}">
                  <a16:creationId xmlns:a16="http://schemas.microsoft.com/office/drawing/2014/main" id="{49E05B91-CD7E-DCA9-72E4-AAE412E15BCD}"/>
                </a:ext>
              </a:extLst>
            </p:cNvPr>
            <p:cNvSpPr/>
            <p:nvPr/>
          </p:nvSpPr>
          <p:spPr>
            <a:xfrm>
              <a:off x="4819742" y="1011936"/>
              <a:ext cx="1380571" cy="1036320"/>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200"/>
            </a:p>
          </p:txBody>
        </p:sp>
        <p:grpSp>
          <p:nvGrpSpPr>
            <p:cNvPr id="6153" name="Group 6152">
              <a:extLst>
                <a:ext uri="{FF2B5EF4-FFF2-40B4-BE49-F238E27FC236}">
                  <a16:creationId xmlns:a16="http://schemas.microsoft.com/office/drawing/2014/main" id="{B02C17C6-ADB7-9589-5E3F-5C096E21BB56}"/>
                </a:ext>
              </a:extLst>
            </p:cNvPr>
            <p:cNvGrpSpPr/>
            <p:nvPr/>
          </p:nvGrpSpPr>
          <p:grpSpPr>
            <a:xfrm>
              <a:off x="3969903" y="1167294"/>
              <a:ext cx="2260712" cy="769441"/>
              <a:chOff x="3969903" y="1167294"/>
              <a:chExt cx="2260712" cy="769441"/>
            </a:xfrm>
          </p:grpSpPr>
          <p:sp>
            <p:nvSpPr>
              <p:cNvPr id="18" name="Right Arrow 17">
                <a:extLst>
                  <a:ext uri="{FF2B5EF4-FFF2-40B4-BE49-F238E27FC236}">
                    <a16:creationId xmlns:a16="http://schemas.microsoft.com/office/drawing/2014/main" id="{885C870E-9E8C-4753-3845-D1AAB5DC8293}"/>
                  </a:ext>
                </a:extLst>
              </p:cNvPr>
              <p:cNvSpPr/>
              <p:nvPr/>
            </p:nvSpPr>
            <p:spPr>
              <a:xfrm>
                <a:off x="3969903" y="1412430"/>
                <a:ext cx="724295" cy="185916"/>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200"/>
              </a:p>
            </p:txBody>
          </p:sp>
          <p:sp>
            <p:nvSpPr>
              <p:cNvPr id="24" name="TextBox 23">
                <a:extLst>
                  <a:ext uri="{FF2B5EF4-FFF2-40B4-BE49-F238E27FC236}">
                    <a16:creationId xmlns:a16="http://schemas.microsoft.com/office/drawing/2014/main" id="{B37A7C20-4C03-145E-645A-BD644DCB852A}"/>
                  </a:ext>
                </a:extLst>
              </p:cNvPr>
              <p:cNvSpPr txBox="1"/>
              <p:nvPr/>
            </p:nvSpPr>
            <p:spPr>
              <a:xfrm>
                <a:off x="4828738" y="1167294"/>
                <a:ext cx="1401877" cy="769441"/>
              </a:xfrm>
              <a:prstGeom prst="rect">
                <a:avLst/>
              </a:prstGeom>
              <a:noFill/>
            </p:spPr>
            <p:txBody>
              <a:bodyPr wrap="square" rtlCol="0">
                <a:spAutoFit/>
              </a:bodyPr>
              <a:lstStyle/>
              <a:p>
                <a:pPr algn="ctr"/>
                <a:r>
                  <a:rPr lang="en-US" sz="2200" dirty="0">
                    <a:latin typeface="Calibri" panose="020F0502020204030204" pitchFamily="34" charset="0"/>
                    <a:cs typeface="Calibri" panose="020F0502020204030204" pitchFamily="34" charset="0"/>
                  </a:rPr>
                  <a:t>Limited Batch</a:t>
                </a:r>
              </a:p>
            </p:txBody>
          </p:sp>
        </p:grpSp>
      </p:grpSp>
      <p:grpSp>
        <p:nvGrpSpPr>
          <p:cNvPr id="6168" name="Group 6167">
            <a:extLst>
              <a:ext uri="{FF2B5EF4-FFF2-40B4-BE49-F238E27FC236}">
                <a16:creationId xmlns:a16="http://schemas.microsoft.com/office/drawing/2014/main" id="{202B998D-D32A-E40E-C6F6-50F99F438E9B}"/>
              </a:ext>
            </a:extLst>
          </p:cNvPr>
          <p:cNvGrpSpPr/>
          <p:nvPr/>
        </p:nvGrpSpPr>
        <p:grpSpPr>
          <a:xfrm>
            <a:off x="4467994" y="2380040"/>
            <a:ext cx="1909370" cy="1161980"/>
            <a:chOff x="4516597" y="2212830"/>
            <a:chExt cx="1909370" cy="1161980"/>
          </a:xfrm>
        </p:grpSpPr>
        <p:sp>
          <p:nvSpPr>
            <p:cNvPr id="6162" name="Rounded Rectangle 6161">
              <a:extLst>
                <a:ext uri="{FF2B5EF4-FFF2-40B4-BE49-F238E27FC236}">
                  <a16:creationId xmlns:a16="http://schemas.microsoft.com/office/drawing/2014/main" id="{4A2C0258-6EA1-7D88-EFA1-3160BA15CC03}"/>
                </a:ext>
              </a:extLst>
            </p:cNvPr>
            <p:cNvSpPr/>
            <p:nvPr/>
          </p:nvSpPr>
          <p:spPr>
            <a:xfrm>
              <a:off x="4516597" y="2212830"/>
              <a:ext cx="1909370" cy="1161980"/>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200"/>
            </a:p>
          </p:txBody>
        </p:sp>
        <p:sp>
          <p:nvSpPr>
            <p:cNvPr id="25" name="TextBox 24">
              <a:extLst>
                <a:ext uri="{FF2B5EF4-FFF2-40B4-BE49-F238E27FC236}">
                  <a16:creationId xmlns:a16="http://schemas.microsoft.com/office/drawing/2014/main" id="{D44160B9-C31C-7076-E3B7-5EB7B3EF4D7C}"/>
                </a:ext>
              </a:extLst>
            </p:cNvPr>
            <p:cNvSpPr txBox="1"/>
            <p:nvPr/>
          </p:nvSpPr>
          <p:spPr>
            <a:xfrm>
              <a:off x="4521838" y="2242647"/>
              <a:ext cx="1904129" cy="1107996"/>
            </a:xfrm>
            <a:prstGeom prst="rect">
              <a:avLst/>
            </a:prstGeom>
            <a:noFill/>
          </p:spPr>
          <p:txBody>
            <a:bodyPr wrap="square" rtlCol="0">
              <a:spAutoFit/>
            </a:bodyPr>
            <a:lstStyle/>
            <a:p>
              <a:pPr algn="ctr"/>
              <a:r>
                <a:rPr lang="en-US" sz="2200" dirty="0">
                  <a:latin typeface="Calibri" panose="020F0502020204030204" pitchFamily="34" charset="0"/>
                  <a:cs typeface="Calibri" panose="020F0502020204030204" pitchFamily="34" charset="0"/>
                </a:rPr>
                <a:t>Sequential </a:t>
              </a:r>
            </a:p>
            <a:p>
              <a:pPr algn="ctr"/>
              <a:r>
                <a:rPr lang="en-US" sz="2200" dirty="0">
                  <a:latin typeface="Calibri" panose="020F0502020204030204" pitchFamily="34" charset="0"/>
                  <a:cs typeface="Calibri" panose="020F0502020204030204" pitchFamily="34" charset="0"/>
                </a:rPr>
                <a:t>self-attention </a:t>
              </a:r>
            </a:p>
            <a:p>
              <a:pPr algn="ctr"/>
              <a:r>
                <a:rPr lang="en-US" sz="2200" dirty="0">
                  <a:latin typeface="Calibri" panose="020F0502020204030204" pitchFamily="34" charset="0"/>
                  <a:cs typeface="Calibri" panose="020F0502020204030204" pitchFamily="34" charset="0"/>
                </a:rPr>
                <a:t>execution</a:t>
              </a:r>
            </a:p>
          </p:txBody>
        </p:sp>
      </p:grpSp>
      <p:cxnSp>
        <p:nvCxnSpPr>
          <p:cNvPr id="27" name="Straight Connector 26">
            <a:extLst>
              <a:ext uri="{FF2B5EF4-FFF2-40B4-BE49-F238E27FC236}">
                <a16:creationId xmlns:a16="http://schemas.microsoft.com/office/drawing/2014/main" id="{54C3A999-9112-607E-78FA-809DDB7F469C}"/>
              </a:ext>
            </a:extLst>
          </p:cNvPr>
          <p:cNvCxnSpPr>
            <a:cxnSpLocks/>
          </p:cNvCxnSpPr>
          <p:nvPr/>
        </p:nvCxnSpPr>
        <p:spPr>
          <a:xfrm>
            <a:off x="1178610" y="2975302"/>
            <a:ext cx="1365900" cy="0"/>
          </a:xfrm>
          <a:prstGeom prst="line">
            <a:avLst/>
          </a:prstGeom>
          <a:ln w="2857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9" name="TextBox 28">
            <a:extLst>
              <a:ext uri="{FF2B5EF4-FFF2-40B4-BE49-F238E27FC236}">
                <a16:creationId xmlns:a16="http://schemas.microsoft.com/office/drawing/2014/main" id="{3D218F26-ABF0-2914-48B4-234F1AC4ED1D}"/>
              </a:ext>
            </a:extLst>
          </p:cNvPr>
          <p:cNvSpPr txBox="1"/>
          <p:nvPr/>
        </p:nvSpPr>
        <p:spPr>
          <a:xfrm>
            <a:off x="1061563" y="1926332"/>
            <a:ext cx="1404839" cy="74259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900" dirty="0">
                <a:latin typeface="Times New Roman" panose="02020603050405020304" pitchFamily="18" charset="0"/>
                <a:cs typeface="Times New Roman" panose="02020603050405020304" pitchFamily="18" charset="0"/>
              </a:rPr>
              <a:t>4x A100 320 GB</a:t>
            </a:r>
          </a:p>
        </p:txBody>
      </p:sp>
      <p:cxnSp>
        <p:nvCxnSpPr>
          <p:cNvPr id="30" name="Straight Arrow Connector 29">
            <a:extLst>
              <a:ext uri="{FF2B5EF4-FFF2-40B4-BE49-F238E27FC236}">
                <a16:creationId xmlns:a16="http://schemas.microsoft.com/office/drawing/2014/main" id="{C5A8F782-DD8B-BE66-80C5-1580EC7EAFA2}"/>
              </a:ext>
            </a:extLst>
          </p:cNvPr>
          <p:cNvCxnSpPr>
            <a:cxnSpLocks/>
          </p:cNvCxnSpPr>
          <p:nvPr/>
        </p:nvCxnSpPr>
        <p:spPr>
          <a:xfrm flipV="1">
            <a:off x="1776953" y="2584947"/>
            <a:ext cx="0" cy="375904"/>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6166" name="Group 6165">
            <a:extLst>
              <a:ext uri="{FF2B5EF4-FFF2-40B4-BE49-F238E27FC236}">
                <a16:creationId xmlns:a16="http://schemas.microsoft.com/office/drawing/2014/main" id="{B5104A6C-A8DF-7702-7781-52974F0A88AC}"/>
              </a:ext>
            </a:extLst>
          </p:cNvPr>
          <p:cNvGrpSpPr/>
          <p:nvPr/>
        </p:nvGrpSpPr>
        <p:grpSpPr>
          <a:xfrm>
            <a:off x="6806472" y="1665175"/>
            <a:ext cx="4175223" cy="1029402"/>
            <a:chOff x="6806472" y="2022983"/>
            <a:chExt cx="4175223" cy="1029402"/>
          </a:xfrm>
        </p:grpSpPr>
        <p:sp>
          <p:nvSpPr>
            <p:cNvPr id="6163" name="Rounded Rectangle 6162">
              <a:extLst>
                <a:ext uri="{FF2B5EF4-FFF2-40B4-BE49-F238E27FC236}">
                  <a16:creationId xmlns:a16="http://schemas.microsoft.com/office/drawing/2014/main" id="{FD8B15E3-B9BE-C2C5-F0B1-34E12A945971}"/>
                </a:ext>
              </a:extLst>
            </p:cNvPr>
            <p:cNvSpPr/>
            <p:nvPr/>
          </p:nvSpPr>
          <p:spPr>
            <a:xfrm>
              <a:off x="7722073" y="2297677"/>
              <a:ext cx="3116956" cy="479792"/>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200"/>
            </a:p>
          </p:txBody>
        </p:sp>
        <p:grpSp>
          <p:nvGrpSpPr>
            <p:cNvPr id="6155" name="Group 6154">
              <a:extLst>
                <a:ext uri="{FF2B5EF4-FFF2-40B4-BE49-F238E27FC236}">
                  <a16:creationId xmlns:a16="http://schemas.microsoft.com/office/drawing/2014/main" id="{ACB4D536-AA5D-D7D1-D9C4-664DA3EBA8FE}"/>
                </a:ext>
              </a:extLst>
            </p:cNvPr>
            <p:cNvGrpSpPr/>
            <p:nvPr/>
          </p:nvGrpSpPr>
          <p:grpSpPr>
            <a:xfrm>
              <a:off x="6806472" y="2022983"/>
              <a:ext cx="4175223" cy="1029402"/>
              <a:chOff x="6806472" y="2022983"/>
              <a:chExt cx="4175223" cy="1029402"/>
            </a:xfrm>
          </p:grpSpPr>
          <p:sp>
            <p:nvSpPr>
              <p:cNvPr id="32" name="Right Arrow 31">
                <a:extLst>
                  <a:ext uri="{FF2B5EF4-FFF2-40B4-BE49-F238E27FC236}">
                    <a16:creationId xmlns:a16="http://schemas.microsoft.com/office/drawing/2014/main" id="{D3E0F150-3373-2137-2CDD-456DCD0B9274}"/>
                  </a:ext>
                </a:extLst>
              </p:cNvPr>
              <p:cNvSpPr/>
              <p:nvPr/>
            </p:nvSpPr>
            <p:spPr>
              <a:xfrm rot="1443471">
                <a:off x="6806472" y="2022983"/>
                <a:ext cx="724295" cy="185916"/>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200"/>
              </a:p>
            </p:txBody>
          </p:sp>
          <p:sp>
            <p:nvSpPr>
              <p:cNvPr id="33" name="Right Arrow 32">
                <a:extLst>
                  <a:ext uri="{FF2B5EF4-FFF2-40B4-BE49-F238E27FC236}">
                    <a16:creationId xmlns:a16="http://schemas.microsoft.com/office/drawing/2014/main" id="{EE86C053-18EB-18E5-F10E-C95D9867E52E}"/>
                  </a:ext>
                </a:extLst>
              </p:cNvPr>
              <p:cNvSpPr/>
              <p:nvPr/>
            </p:nvSpPr>
            <p:spPr>
              <a:xfrm rot="20152035">
                <a:off x="6806554" y="2866469"/>
                <a:ext cx="724295" cy="185916"/>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200"/>
              </a:p>
            </p:txBody>
          </p:sp>
          <p:sp>
            <p:nvSpPr>
              <p:cNvPr id="36" name="TextBox 35">
                <a:extLst>
                  <a:ext uri="{FF2B5EF4-FFF2-40B4-BE49-F238E27FC236}">
                    <a16:creationId xmlns:a16="http://schemas.microsoft.com/office/drawing/2014/main" id="{66469856-C2CC-74FF-CD10-194AF579097F}"/>
                  </a:ext>
                </a:extLst>
              </p:cNvPr>
              <p:cNvSpPr txBox="1"/>
              <p:nvPr/>
            </p:nvSpPr>
            <p:spPr>
              <a:xfrm>
                <a:off x="7579408" y="2317874"/>
                <a:ext cx="3402287" cy="430887"/>
              </a:xfrm>
              <a:prstGeom prst="rect">
                <a:avLst/>
              </a:prstGeom>
              <a:noFill/>
            </p:spPr>
            <p:txBody>
              <a:bodyPr wrap="square" rtlCol="0">
                <a:spAutoFit/>
              </a:bodyPr>
              <a:lstStyle/>
              <a:p>
                <a:pPr algn="ctr"/>
                <a:r>
                  <a:rPr lang="en-US" sz="2200" dirty="0">
                    <a:latin typeface="Calibri" panose="020F0502020204030204" pitchFamily="34" charset="0"/>
                    <a:cs typeface="Calibri" panose="020F0502020204030204" pitchFamily="34" charset="0"/>
                  </a:rPr>
                  <a:t>Low Operational Intensity</a:t>
                </a:r>
              </a:p>
            </p:txBody>
          </p:sp>
        </p:grpSp>
      </p:grpSp>
      <p:grpSp>
        <p:nvGrpSpPr>
          <p:cNvPr id="6167" name="Group 6166">
            <a:extLst>
              <a:ext uri="{FF2B5EF4-FFF2-40B4-BE49-F238E27FC236}">
                <a16:creationId xmlns:a16="http://schemas.microsoft.com/office/drawing/2014/main" id="{45E19068-40DF-B3B2-FB1B-3E69718FE3B2}"/>
              </a:ext>
            </a:extLst>
          </p:cNvPr>
          <p:cNvGrpSpPr/>
          <p:nvPr/>
        </p:nvGrpSpPr>
        <p:grpSpPr>
          <a:xfrm>
            <a:off x="7598415" y="576298"/>
            <a:ext cx="3383280" cy="1175175"/>
            <a:chOff x="7553905" y="2455121"/>
            <a:chExt cx="3383280" cy="1175175"/>
          </a:xfrm>
        </p:grpSpPr>
        <p:sp>
          <p:nvSpPr>
            <p:cNvPr id="6164" name="Rounded Rectangle 6163">
              <a:extLst>
                <a:ext uri="{FF2B5EF4-FFF2-40B4-BE49-F238E27FC236}">
                  <a16:creationId xmlns:a16="http://schemas.microsoft.com/office/drawing/2014/main" id="{E91B50C5-2A05-75B4-BD6D-C4AD6A5D19B0}"/>
                </a:ext>
              </a:extLst>
            </p:cNvPr>
            <p:cNvSpPr/>
            <p:nvPr/>
          </p:nvSpPr>
          <p:spPr>
            <a:xfrm>
              <a:off x="7939111" y="2455121"/>
              <a:ext cx="2540000" cy="479792"/>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200"/>
            </a:p>
          </p:txBody>
        </p:sp>
        <p:grpSp>
          <p:nvGrpSpPr>
            <p:cNvPr id="6157" name="Group 6156">
              <a:extLst>
                <a:ext uri="{FF2B5EF4-FFF2-40B4-BE49-F238E27FC236}">
                  <a16:creationId xmlns:a16="http://schemas.microsoft.com/office/drawing/2014/main" id="{B6AFD28E-EA9B-6CE4-A4C8-CF65096EDBB1}"/>
                </a:ext>
              </a:extLst>
            </p:cNvPr>
            <p:cNvGrpSpPr/>
            <p:nvPr/>
          </p:nvGrpSpPr>
          <p:grpSpPr>
            <a:xfrm>
              <a:off x="7553905" y="2481261"/>
              <a:ext cx="3383280" cy="1149035"/>
              <a:chOff x="7553905" y="2481261"/>
              <a:chExt cx="3383280" cy="1149035"/>
            </a:xfrm>
          </p:grpSpPr>
          <p:sp>
            <p:nvSpPr>
              <p:cNvPr id="35" name="TextBox 34">
                <a:extLst>
                  <a:ext uri="{FF2B5EF4-FFF2-40B4-BE49-F238E27FC236}">
                    <a16:creationId xmlns:a16="http://schemas.microsoft.com/office/drawing/2014/main" id="{A009E254-2B4C-F678-1308-26EA3D287AA1}"/>
                  </a:ext>
                </a:extLst>
              </p:cNvPr>
              <p:cNvSpPr txBox="1"/>
              <p:nvPr/>
            </p:nvSpPr>
            <p:spPr>
              <a:xfrm>
                <a:off x="7553905" y="2481261"/>
                <a:ext cx="3383280" cy="430887"/>
              </a:xfrm>
              <a:prstGeom prst="rect">
                <a:avLst/>
              </a:prstGeom>
              <a:noFill/>
            </p:spPr>
            <p:txBody>
              <a:bodyPr wrap="square" rtlCol="0">
                <a:spAutoFit/>
              </a:bodyPr>
              <a:lstStyle/>
              <a:p>
                <a:pPr algn="ctr"/>
                <a:r>
                  <a:rPr lang="en-US" sz="2200" dirty="0">
                    <a:latin typeface="Calibri" panose="020F0502020204030204" pitchFamily="34" charset="0"/>
                    <a:cs typeface="Calibri" panose="020F0502020204030204" pitchFamily="34" charset="0"/>
                  </a:rPr>
                  <a:t>Low GPU Utilization</a:t>
                </a:r>
              </a:p>
            </p:txBody>
          </p:sp>
          <p:sp>
            <p:nvSpPr>
              <p:cNvPr id="37" name="Right Arrow 36">
                <a:extLst>
                  <a:ext uri="{FF2B5EF4-FFF2-40B4-BE49-F238E27FC236}">
                    <a16:creationId xmlns:a16="http://schemas.microsoft.com/office/drawing/2014/main" id="{0F9290B5-8C86-8A7E-34AC-753D7BB93E42}"/>
                  </a:ext>
                </a:extLst>
              </p:cNvPr>
              <p:cNvSpPr/>
              <p:nvPr/>
            </p:nvSpPr>
            <p:spPr>
              <a:xfrm rot="16200000">
                <a:off x="8933900" y="3274844"/>
                <a:ext cx="528010" cy="182894"/>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200"/>
              </a:p>
            </p:txBody>
          </p:sp>
        </p:grpSp>
      </p:grpSp>
      <p:grpSp>
        <p:nvGrpSpPr>
          <p:cNvPr id="6158" name="Group 6157">
            <a:extLst>
              <a:ext uri="{FF2B5EF4-FFF2-40B4-BE49-F238E27FC236}">
                <a16:creationId xmlns:a16="http://schemas.microsoft.com/office/drawing/2014/main" id="{322926FA-9484-361F-D0DF-C920912BF1AF}"/>
              </a:ext>
            </a:extLst>
          </p:cNvPr>
          <p:cNvGrpSpPr/>
          <p:nvPr/>
        </p:nvGrpSpPr>
        <p:grpSpPr>
          <a:xfrm>
            <a:off x="6987287" y="2624639"/>
            <a:ext cx="4248096" cy="1436630"/>
            <a:chOff x="6987287" y="3093660"/>
            <a:chExt cx="4248096" cy="1436630"/>
          </a:xfrm>
        </p:grpSpPr>
        <p:grpSp>
          <p:nvGrpSpPr>
            <p:cNvPr id="55" name="Group 54">
              <a:extLst>
                <a:ext uri="{FF2B5EF4-FFF2-40B4-BE49-F238E27FC236}">
                  <a16:creationId xmlns:a16="http://schemas.microsoft.com/office/drawing/2014/main" id="{41BA764D-60E9-F600-3FA5-607B8D77D44A}"/>
                </a:ext>
              </a:extLst>
            </p:cNvPr>
            <p:cNvGrpSpPr/>
            <p:nvPr/>
          </p:nvGrpSpPr>
          <p:grpSpPr>
            <a:xfrm>
              <a:off x="6987287" y="3462901"/>
              <a:ext cx="4248096" cy="1067389"/>
              <a:chOff x="6875096" y="3848543"/>
              <a:chExt cx="4248096" cy="1067389"/>
            </a:xfrm>
          </p:grpSpPr>
          <p:sp>
            <p:nvSpPr>
              <p:cNvPr id="38" name="Rectangle 37">
                <a:extLst>
                  <a:ext uri="{FF2B5EF4-FFF2-40B4-BE49-F238E27FC236}">
                    <a16:creationId xmlns:a16="http://schemas.microsoft.com/office/drawing/2014/main" id="{4AA1B5D9-8AE3-C5BD-2B88-1757E041911E}"/>
                  </a:ext>
                </a:extLst>
              </p:cNvPr>
              <p:cNvSpPr/>
              <p:nvPr/>
            </p:nvSpPr>
            <p:spPr>
              <a:xfrm>
                <a:off x="10069288" y="3848543"/>
                <a:ext cx="1053904" cy="716453"/>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libri" panose="020F0502020204030204" pitchFamily="34" charset="0"/>
                    <a:cs typeface="Calibri" panose="020F0502020204030204" pitchFamily="34" charset="0"/>
                  </a:rPr>
                  <a:t>DRAM Bank</a:t>
                </a:r>
              </a:p>
            </p:txBody>
          </p:sp>
          <p:sp>
            <p:nvSpPr>
              <p:cNvPr id="39" name="Rectangle 38">
                <a:extLst>
                  <a:ext uri="{FF2B5EF4-FFF2-40B4-BE49-F238E27FC236}">
                    <a16:creationId xmlns:a16="http://schemas.microsoft.com/office/drawing/2014/main" id="{C12B3A00-EB93-DE15-6F6C-B38A0B5D6CD1}"/>
                  </a:ext>
                </a:extLst>
              </p:cNvPr>
              <p:cNvSpPr/>
              <p:nvPr/>
            </p:nvSpPr>
            <p:spPr>
              <a:xfrm>
                <a:off x="10069288" y="4564996"/>
                <a:ext cx="1053904" cy="265029"/>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libri" panose="020F0502020204030204" pitchFamily="34" charset="0"/>
                    <a:cs typeface="Calibri" panose="020F0502020204030204" pitchFamily="34" charset="0"/>
                  </a:rPr>
                  <a:t>PU</a:t>
                </a:r>
              </a:p>
            </p:txBody>
          </p:sp>
          <p:sp>
            <p:nvSpPr>
              <p:cNvPr id="41" name="TextBox 40">
                <a:extLst>
                  <a:ext uri="{FF2B5EF4-FFF2-40B4-BE49-F238E27FC236}">
                    <a16:creationId xmlns:a16="http://schemas.microsoft.com/office/drawing/2014/main" id="{0C184BD8-11E9-2586-3E99-C72744F1FE09}"/>
                  </a:ext>
                </a:extLst>
              </p:cNvPr>
              <p:cNvSpPr txBox="1"/>
              <p:nvPr/>
            </p:nvSpPr>
            <p:spPr>
              <a:xfrm>
                <a:off x="6875096" y="4084935"/>
                <a:ext cx="2339737" cy="830997"/>
              </a:xfrm>
              <a:prstGeom prst="rect">
                <a:avLst/>
              </a:prstGeom>
              <a:noFill/>
            </p:spPr>
            <p:txBody>
              <a:bodyPr wrap="square" rtlCol="0">
                <a:spAutoFit/>
              </a:bodyPr>
              <a:lstStyle/>
              <a:p>
                <a:pPr algn="ctr"/>
                <a:r>
                  <a:rPr lang="en-US" sz="2400" dirty="0">
                    <a:latin typeface="Calibri" panose="020F0502020204030204" pitchFamily="34" charset="0"/>
                    <a:cs typeface="Calibri" panose="020F0502020204030204" pitchFamily="34" charset="0"/>
                  </a:rPr>
                  <a:t>16 TB/s per GDDR6 channel</a:t>
                </a:r>
              </a:p>
            </p:txBody>
          </p:sp>
          <p:cxnSp>
            <p:nvCxnSpPr>
              <p:cNvPr id="48" name="Straight Arrow Connector 47">
                <a:extLst>
                  <a:ext uri="{FF2B5EF4-FFF2-40B4-BE49-F238E27FC236}">
                    <a16:creationId xmlns:a16="http://schemas.microsoft.com/office/drawing/2014/main" id="{A153C5F2-2E15-5ADB-04CE-BD9A8EB529D0}"/>
                  </a:ext>
                </a:extLst>
              </p:cNvPr>
              <p:cNvCxnSpPr>
                <a:cxnSpLocks/>
              </p:cNvCxnSpPr>
              <p:nvPr/>
            </p:nvCxnSpPr>
            <p:spPr>
              <a:xfrm>
                <a:off x="9224640" y="4574303"/>
                <a:ext cx="717671" cy="0"/>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grpSp>
        <p:sp>
          <p:nvSpPr>
            <p:cNvPr id="56" name="Right Arrow 55">
              <a:extLst>
                <a:ext uri="{FF2B5EF4-FFF2-40B4-BE49-F238E27FC236}">
                  <a16:creationId xmlns:a16="http://schemas.microsoft.com/office/drawing/2014/main" id="{A81DD627-4FD8-851F-D566-329594D0872C}"/>
                </a:ext>
              </a:extLst>
            </p:cNvPr>
            <p:cNvSpPr/>
            <p:nvPr/>
          </p:nvSpPr>
          <p:spPr>
            <a:xfrm rot="5400000">
              <a:off x="8993052" y="3266218"/>
              <a:ext cx="528010" cy="182894"/>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5">
            <a:extLst>
              <a:ext uri="{FF2B5EF4-FFF2-40B4-BE49-F238E27FC236}">
                <a16:creationId xmlns:a16="http://schemas.microsoft.com/office/drawing/2014/main" id="{71ED8001-D61F-CDBC-2100-3C5B51AF858F}"/>
              </a:ext>
            </a:extLst>
          </p:cNvPr>
          <p:cNvPicPr>
            <a:picLocks noChangeAspect="1"/>
          </p:cNvPicPr>
          <p:nvPr/>
        </p:nvPicPr>
        <p:blipFill>
          <a:blip r:embed="rId6"/>
          <a:stretch>
            <a:fillRect/>
          </a:stretch>
        </p:blipFill>
        <p:spPr>
          <a:xfrm>
            <a:off x="1342658" y="4577600"/>
            <a:ext cx="1066140" cy="322401"/>
          </a:xfrm>
          <a:prstGeom prst="rect">
            <a:avLst/>
          </a:prstGeom>
        </p:spPr>
      </p:pic>
      <p:grpSp>
        <p:nvGrpSpPr>
          <p:cNvPr id="15" name="Group 14">
            <a:extLst>
              <a:ext uri="{FF2B5EF4-FFF2-40B4-BE49-F238E27FC236}">
                <a16:creationId xmlns:a16="http://schemas.microsoft.com/office/drawing/2014/main" id="{8ACC60F9-4E5B-A5A8-D32F-94C39BEDD37A}"/>
              </a:ext>
            </a:extLst>
          </p:cNvPr>
          <p:cNvGrpSpPr/>
          <p:nvPr/>
        </p:nvGrpSpPr>
        <p:grpSpPr>
          <a:xfrm>
            <a:off x="7274397" y="4197166"/>
            <a:ext cx="3326295" cy="2459803"/>
            <a:chOff x="7274397" y="4197166"/>
            <a:chExt cx="3326295" cy="2459803"/>
          </a:xfrm>
        </p:grpSpPr>
        <p:sp>
          <p:nvSpPr>
            <p:cNvPr id="58" name="Right Arrow 57">
              <a:extLst>
                <a:ext uri="{FF2B5EF4-FFF2-40B4-BE49-F238E27FC236}">
                  <a16:creationId xmlns:a16="http://schemas.microsoft.com/office/drawing/2014/main" id="{75715C49-1023-F226-FC4C-A2C292546021}"/>
                </a:ext>
              </a:extLst>
            </p:cNvPr>
            <p:cNvSpPr/>
            <p:nvPr/>
          </p:nvSpPr>
          <p:spPr>
            <a:xfrm rot="6668833">
              <a:off x="8840786" y="4355075"/>
              <a:ext cx="511934" cy="196115"/>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E39CE5C7-0ADB-79F9-B349-36F131E6D17D}"/>
                </a:ext>
              </a:extLst>
            </p:cNvPr>
            <p:cNvPicPr>
              <a:picLocks noChangeAspect="1"/>
            </p:cNvPicPr>
            <p:nvPr/>
          </p:nvPicPr>
          <p:blipFill>
            <a:blip r:embed="rId7"/>
            <a:stretch>
              <a:fillRect/>
            </a:stretch>
          </p:blipFill>
          <p:spPr>
            <a:xfrm>
              <a:off x="7274397" y="4867775"/>
              <a:ext cx="3326295" cy="1789194"/>
            </a:xfrm>
            <a:prstGeom prst="rect">
              <a:avLst/>
            </a:prstGeom>
          </p:spPr>
        </p:pic>
      </p:grpSp>
      <p:grpSp>
        <p:nvGrpSpPr>
          <p:cNvPr id="19" name="Group 18">
            <a:extLst>
              <a:ext uri="{FF2B5EF4-FFF2-40B4-BE49-F238E27FC236}">
                <a16:creationId xmlns:a16="http://schemas.microsoft.com/office/drawing/2014/main" id="{E3AE48D4-3BF6-EF4D-23A8-225BC5BD1082}"/>
              </a:ext>
            </a:extLst>
          </p:cNvPr>
          <p:cNvGrpSpPr/>
          <p:nvPr/>
        </p:nvGrpSpPr>
        <p:grpSpPr>
          <a:xfrm>
            <a:off x="1684073" y="4952623"/>
            <a:ext cx="5003690" cy="1596576"/>
            <a:chOff x="1591308" y="5124899"/>
            <a:chExt cx="5272563" cy="1596576"/>
          </a:xfrm>
        </p:grpSpPr>
        <p:sp>
          <p:nvSpPr>
            <p:cNvPr id="57" name="Right Arrow 56">
              <a:extLst>
                <a:ext uri="{FF2B5EF4-FFF2-40B4-BE49-F238E27FC236}">
                  <a16:creationId xmlns:a16="http://schemas.microsoft.com/office/drawing/2014/main" id="{D0751321-48AB-145E-4296-929091A08CEC}"/>
                </a:ext>
              </a:extLst>
            </p:cNvPr>
            <p:cNvSpPr/>
            <p:nvPr/>
          </p:nvSpPr>
          <p:spPr>
            <a:xfrm rot="2934420">
              <a:off x="2970425" y="5303634"/>
              <a:ext cx="504787" cy="215187"/>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9" name="Group 58">
              <a:extLst>
                <a:ext uri="{FF2B5EF4-FFF2-40B4-BE49-F238E27FC236}">
                  <a16:creationId xmlns:a16="http://schemas.microsoft.com/office/drawing/2014/main" id="{63C81BDC-0AD8-7B7C-EA32-2BFFD547F136}"/>
                </a:ext>
              </a:extLst>
            </p:cNvPr>
            <p:cNvGrpSpPr/>
            <p:nvPr/>
          </p:nvGrpSpPr>
          <p:grpSpPr>
            <a:xfrm>
              <a:off x="1591308" y="5731700"/>
              <a:ext cx="3925067" cy="742591"/>
              <a:chOff x="2587192" y="2875146"/>
              <a:chExt cx="6047798" cy="1305443"/>
            </a:xfrm>
          </p:grpSpPr>
          <p:pic>
            <p:nvPicPr>
              <p:cNvPr id="60" name="Picture 59">
                <a:extLst>
                  <a:ext uri="{FF2B5EF4-FFF2-40B4-BE49-F238E27FC236}">
                    <a16:creationId xmlns:a16="http://schemas.microsoft.com/office/drawing/2014/main" id="{2FE2CDC5-9ABB-A637-0A6D-13A254FB21D0}"/>
                  </a:ext>
                </a:extLst>
              </p:cNvPr>
              <p:cNvPicPr>
                <a:picLocks noChangeAspect="1"/>
              </p:cNvPicPr>
              <p:nvPr/>
            </p:nvPicPr>
            <p:blipFill>
              <a:blip r:embed="rId8"/>
              <a:stretch>
                <a:fillRect/>
              </a:stretch>
            </p:blipFill>
            <p:spPr>
              <a:xfrm>
                <a:off x="2587192" y="2875146"/>
                <a:ext cx="1461794" cy="714648"/>
              </a:xfrm>
              <a:prstGeom prst="rect">
                <a:avLst/>
              </a:prstGeom>
            </p:spPr>
          </p:pic>
          <p:pic>
            <p:nvPicPr>
              <p:cNvPr id="61" name="Picture 60">
                <a:extLst>
                  <a:ext uri="{FF2B5EF4-FFF2-40B4-BE49-F238E27FC236}">
                    <a16:creationId xmlns:a16="http://schemas.microsoft.com/office/drawing/2014/main" id="{1413B2FC-D057-F219-CE58-ED89A5214ED1}"/>
                  </a:ext>
                </a:extLst>
              </p:cNvPr>
              <p:cNvPicPr>
                <a:picLocks noChangeAspect="1"/>
              </p:cNvPicPr>
              <p:nvPr/>
            </p:nvPicPr>
            <p:blipFill>
              <a:blip r:embed="rId8"/>
              <a:stretch>
                <a:fillRect/>
              </a:stretch>
            </p:blipFill>
            <p:spPr>
              <a:xfrm>
                <a:off x="2736232" y="3069645"/>
                <a:ext cx="1461794" cy="714648"/>
              </a:xfrm>
              <a:prstGeom prst="rect">
                <a:avLst/>
              </a:prstGeom>
            </p:spPr>
          </p:pic>
          <p:pic>
            <p:nvPicPr>
              <p:cNvPr id="62" name="Picture 61">
                <a:extLst>
                  <a:ext uri="{FF2B5EF4-FFF2-40B4-BE49-F238E27FC236}">
                    <a16:creationId xmlns:a16="http://schemas.microsoft.com/office/drawing/2014/main" id="{1E9072E0-8D82-CA03-DB37-563F292A589B}"/>
                  </a:ext>
                </a:extLst>
              </p:cNvPr>
              <p:cNvPicPr>
                <a:picLocks noChangeAspect="1"/>
              </p:cNvPicPr>
              <p:nvPr/>
            </p:nvPicPr>
            <p:blipFill>
              <a:blip r:embed="rId8"/>
              <a:stretch>
                <a:fillRect/>
              </a:stretch>
            </p:blipFill>
            <p:spPr>
              <a:xfrm>
                <a:off x="2881257" y="3267040"/>
                <a:ext cx="1461794" cy="714648"/>
              </a:xfrm>
              <a:prstGeom prst="rect">
                <a:avLst/>
              </a:prstGeom>
            </p:spPr>
          </p:pic>
          <p:pic>
            <p:nvPicPr>
              <p:cNvPr id="63" name="Picture 62">
                <a:extLst>
                  <a:ext uri="{FF2B5EF4-FFF2-40B4-BE49-F238E27FC236}">
                    <a16:creationId xmlns:a16="http://schemas.microsoft.com/office/drawing/2014/main" id="{32262725-A4FD-D2DD-95D0-13C454EDEE77}"/>
                  </a:ext>
                </a:extLst>
              </p:cNvPr>
              <p:cNvPicPr>
                <a:picLocks noChangeAspect="1"/>
              </p:cNvPicPr>
              <p:nvPr/>
            </p:nvPicPr>
            <p:blipFill>
              <a:blip r:embed="rId8"/>
              <a:stretch>
                <a:fillRect/>
              </a:stretch>
            </p:blipFill>
            <p:spPr>
              <a:xfrm>
                <a:off x="3026281" y="3465941"/>
                <a:ext cx="1461794" cy="714648"/>
              </a:xfrm>
              <a:prstGeom prst="rect">
                <a:avLst/>
              </a:prstGeom>
            </p:spPr>
          </p:pic>
          <p:pic>
            <p:nvPicPr>
              <p:cNvPr id="6144" name="Picture 6143">
                <a:extLst>
                  <a:ext uri="{FF2B5EF4-FFF2-40B4-BE49-F238E27FC236}">
                    <a16:creationId xmlns:a16="http://schemas.microsoft.com/office/drawing/2014/main" id="{C7A86591-091A-FE8B-5358-AD32616DEE94}"/>
                  </a:ext>
                </a:extLst>
              </p:cNvPr>
              <p:cNvPicPr>
                <a:picLocks noChangeAspect="1"/>
              </p:cNvPicPr>
              <p:nvPr/>
            </p:nvPicPr>
            <p:blipFill>
              <a:blip r:embed="rId8"/>
              <a:stretch>
                <a:fillRect/>
              </a:stretch>
            </p:blipFill>
            <p:spPr>
              <a:xfrm>
                <a:off x="6734107" y="2875146"/>
                <a:ext cx="1461794" cy="714648"/>
              </a:xfrm>
              <a:prstGeom prst="rect">
                <a:avLst/>
              </a:prstGeom>
            </p:spPr>
          </p:pic>
          <p:pic>
            <p:nvPicPr>
              <p:cNvPr id="6145" name="Picture 6144">
                <a:extLst>
                  <a:ext uri="{FF2B5EF4-FFF2-40B4-BE49-F238E27FC236}">
                    <a16:creationId xmlns:a16="http://schemas.microsoft.com/office/drawing/2014/main" id="{A14F2E0A-4A8D-2B62-05DC-E1128D3D2E72}"/>
                  </a:ext>
                </a:extLst>
              </p:cNvPr>
              <p:cNvPicPr>
                <a:picLocks noChangeAspect="1"/>
              </p:cNvPicPr>
              <p:nvPr/>
            </p:nvPicPr>
            <p:blipFill>
              <a:blip r:embed="rId8"/>
              <a:stretch>
                <a:fillRect/>
              </a:stretch>
            </p:blipFill>
            <p:spPr>
              <a:xfrm>
                <a:off x="6883148" y="3069645"/>
                <a:ext cx="1461794" cy="714648"/>
              </a:xfrm>
              <a:prstGeom prst="rect">
                <a:avLst/>
              </a:prstGeom>
            </p:spPr>
          </p:pic>
          <p:pic>
            <p:nvPicPr>
              <p:cNvPr id="6147" name="Picture 6146">
                <a:extLst>
                  <a:ext uri="{FF2B5EF4-FFF2-40B4-BE49-F238E27FC236}">
                    <a16:creationId xmlns:a16="http://schemas.microsoft.com/office/drawing/2014/main" id="{79EF61A6-7163-FA97-88AC-C8966B69F0CC}"/>
                  </a:ext>
                </a:extLst>
              </p:cNvPr>
              <p:cNvPicPr>
                <a:picLocks noChangeAspect="1"/>
              </p:cNvPicPr>
              <p:nvPr/>
            </p:nvPicPr>
            <p:blipFill>
              <a:blip r:embed="rId8"/>
              <a:stretch>
                <a:fillRect/>
              </a:stretch>
            </p:blipFill>
            <p:spPr>
              <a:xfrm>
                <a:off x="7028172" y="3267040"/>
                <a:ext cx="1461794" cy="714648"/>
              </a:xfrm>
              <a:prstGeom prst="rect">
                <a:avLst/>
              </a:prstGeom>
            </p:spPr>
          </p:pic>
          <p:pic>
            <p:nvPicPr>
              <p:cNvPr id="6148" name="Picture 6147">
                <a:extLst>
                  <a:ext uri="{FF2B5EF4-FFF2-40B4-BE49-F238E27FC236}">
                    <a16:creationId xmlns:a16="http://schemas.microsoft.com/office/drawing/2014/main" id="{2AF04448-B745-F84A-455A-635DBE70DAEA}"/>
                  </a:ext>
                </a:extLst>
              </p:cNvPr>
              <p:cNvPicPr>
                <a:picLocks noChangeAspect="1"/>
              </p:cNvPicPr>
              <p:nvPr/>
            </p:nvPicPr>
            <p:blipFill>
              <a:blip r:embed="rId8"/>
              <a:stretch>
                <a:fillRect/>
              </a:stretch>
            </p:blipFill>
            <p:spPr>
              <a:xfrm>
                <a:off x="7173196" y="3465941"/>
                <a:ext cx="1461794" cy="714648"/>
              </a:xfrm>
              <a:prstGeom prst="rect">
                <a:avLst/>
              </a:prstGeom>
            </p:spPr>
          </p:pic>
          <p:grpSp>
            <p:nvGrpSpPr>
              <p:cNvPr id="6149" name="Group 6148">
                <a:extLst>
                  <a:ext uri="{FF2B5EF4-FFF2-40B4-BE49-F238E27FC236}">
                    <a16:creationId xmlns:a16="http://schemas.microsoft.com/office/drawing/2014/main" id="{2E6E945B-B61B-20F1-7DCA-8F05BD5DFA2E}"/>
                  </a:ext>
                </a:extLst>
              </p:cNvPr>
              <p:cNvGrpSpPr/>
              <p:nvPr/>
            </p:nvGrpSpPr>
            <p:grpSpPr>
              <a:xfrm>
                <a:off x="4782140" y="3022110"/>
                <a:ext cx="1908685" cy="1158479"/>
                <a:chOff x="4137623" y="2260663"/>
                <a:chExt cx="2129132" cy="1156163"/>
              </a:xfrm>
            </p:grpSpPr>
            <p:pic>
              <p:nvPicPr>
                <p:cNvPr id="6151" name="Picture 2" descr="Cxl Images – Browse 380 Stock Photos, Vectors, and Video | Adobe Stock">
                  <a:extLst>
                    <a:ext uri="{FF2B5EF4-FFF2-40B4-BE49-F238E27FC236}">
                      <a16:creationId xmlns:a16="http://schemas.microsoft.com/office/drawing/2014/main" id="{38960285-329E-E72C-BBC0-EAC9759B10AF}"/>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3251" t="30547" r="10476" b="28035"/>
                <a:stretch/>
              </p:blipFill>
              <p:spPr bwMode="auto">
                <a:xfrm>
                  <a:off x="4137623" y="2260663"/>
                  <a:ext cx="2129132" cy="1156163"/>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6" descr="CXL Consortium - YouTube">
                  <a:extLst>
                    <a:ext uri="{FF2B5EF4-FFF2-40B4-BE49-F238E27FC236}">
                      <a16:creationId xmlns:a16="http://schemas.microsoft.com/office/drawing/2014/main" id="{FBA64A89-81A2-87DF-DCA7-2A9D634DE47D}"/>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7196" t="29427" r="10000" b="40957"/>
                <a:stretch/>
              </p:blipFill>
              <p:spPr bwMode="auto">
                <a:xfrm>
                  <a:off x="4755262" y="2673999"/>
                  <a:ext cx="826894" cy="295747"/>
                </a:xfrm>
                <a:prstGeom prst="rect">
                  <a:avLst/>
                </a:prstGeom>
                <a:noFill/>
                <a:extLst>
                  <a:ext uri="{909E8E84-426E-40DD-AFC4-6F175D3DCCD1}">
                    <a14:hiddenFill xmlns:a14="http://schemas.microsoft.com/office/drawing/2010/main">
                      <a:solidFill>
                        <a:srgbClr val="FFFFFF"/>
                      </a:solidFill>
                    </a14:hiddenFill>
                  </a:ext>
                </a:extLst>
              </p:spPr>
            </p:pic>
          </p:grpSp>
        </p:grpSp>
        <p:cxnSp>
          <p:nvCxnSpPr>
            <p:cNvPr id="7" name="Straight Arrow Connector 6">
              <a:extLst>
                <a:ext uri="{FF2B5EF4-FFF2-40B4-BE49-F238E27FC236}">
                  <a16:creationId xmlns:a16="http://schemas.microsoft.com/office/drawing/2014/main" id="{E79BBE26-CCB1-F87F-BABF-8BFB98D0780A}"/>
                </a:ext>
              </a:extLst>
            </p:cNvPr>
            <p:cNvCxnSpPr>
              <a:cxnSpLocks/>
            </p:cNvCxnSpPr>
            <p:nvPr/>
          </p:nvCxnSpPr>
          <p:spPr>
            <a:xfrm flipV="1">
              <a:off x="5619710" y="5124899"/>
              <a:ext cx="1244161" cy="810062"/>
            </a:xfrm>
            <a:prstGeom prst="straightConnector1">
              <a:avLst/>
            </a:prstGeom>
            <a:ln w="12700">
              <a:prstDash val="dash"/>
              <a:tailEnd type="triangle"/>
            </a:ln>
          </p:spPr>
          <p:style>
            <a:lnRef idx="2">
              <a:schemeClr val="dk1"/>
            </a:lnRef>
            <a:fillRef idx="0">
              <a:schemeClr val="dk1"/>
            </a:fillRef>
            <a:effectRef idx="1">
              <a:schemeClr val="dk1"/>
            </a:effectRef>
            <a:fontRef idx="minor">
              <a:schemeClr val="tx1"/>
            </a:fontRef>
          </p:style>
        </p:cxnSp>
        <p:cxnSp>
          <p:nvCxnSpPr>
            <p:cNvPr id="10" name="Straight Arrow Connector 9">
              <a:extLst>
                <a:ext uri="{FF2B5EF4-FFF2-40B4-BE49-F238E27FC236}">
                  <a16:creationId xmlns:a16="http://schemas.microsoft.com/office/drawing/2014/main" id="{DF7DFFF8-9101-401D-4FF7-BF2C03C7E8B8}"/>
                </a:ext>
              </a:extLst>
            </p:cNvPr>
            <p:cNvCxnSpPr>
              <a:cxnSpLocks/>
            </p:cNvCxnSpPr>
            <p:nvPr/>
          </p:nvCxnSpPr>
          <p:spPr>
            <a:xfrm>
              <a:off x="5628923" y="6301404"/>
              <a:ext cx="1234948" cy="420071"/>
            </a:xfrm>
            <a:prstGeom prst="straightConnector1">
              <a:avLst/>
            </a:prstGeom>
            <a:ln w="12700">
              <a:prstDash val="dash"/>
              <a:tailEnd type="triangle"/>
            </a:ln>
          </p:spPr>
          <p:style>
            <a:lnRef idx="2">
              <a:schemeClr val="dk1"/>
            </a:lnRef>
            <a:fillRef idx="0">
              <a:schemeClr val="dk1"/>
            </a:fillRef>
            <a:effectRef idx="1">
              <a:schemeClr val="dk1"/>
            </a:effectRef>
            <a:fontRef idx="minor">
              <a:schemeClr val="tx1"/>
            </a:fontRef>
          </p:style>
        </p:cxnSp>
      </p:grpSp>
    </p:spTree>
    <p:extLst>
      <p:ext uri="{BB962C8B-B14F-4D97-AF65-F5344CB8AC3E}">
        <p14:creationId xmlns:p14="http://schemas.microsoft.com/office/powerpoint/2010/main" val="392910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165"/>
                                        </p:tgtEl>
                                        <p:attrNameLst>
                                          <p:attrName>style.visibility</p:attrName>
                                        </p:attrNameLst>
                                      </p:cBhvr>
                                      <p:to>
                                        <p:strVal val="visible"/>
                                      </p:to>
                                    </p:set>
                                    <p:animEffect transition="in" filter="wipe(left)">
                                      <p:cBhvr>
                                        <p:cTn id="7" dur="500"/>
                                        <p:tgtEl>
                                          <p:spTgt spid="616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168"/>
                                        </p:tgtEl>
                                        <p:attrNameLst>
                                          <p:attrName>style.visibility</p:attrName>
                                        </p:attrNameLst>
                                      </p:cBhvr>
                                      <p:to>
                                        <p:strVal val="visible"/>
                                      </p:to>
                                    </p:set>
                                  </p:childTnLst>
                                </p:cTn>
                              </p:par>
                            </p:childTnLst>
                          </p:cTn>
                        </p:par>
                        <p:par>
                          <p:cTn id="12" fill="hold">
                            <p:stCondLst>
                              <p:cond delay="0"/>
                            </p:stCondLst>
                            <p:childTnLst>
                              <p:par>
                                <p:cTn id="13" presetID="22" presetClass="entr" presetSubtype="8" fill="hold" nodeType="afterEffect">
                                  <p:stCondLst>
                                    <p:cond delay="500"/>
                                  </p:stCondLst>
                                  <p:childTnLst>
                                    <p:set>
                                      <p:cBhvr>
                                        <p:cTn id="14" dur="1" fill="hold">
                                          <p:stCondLst>
                                            <p:cond delay="0"/>
                                          </p:stCondLst>
                                        </p:cTn>
                                        <p:tgtEl>
                                          <p:spTgt spid="6166"/>
                                        </p:tgtEl>
                                        <p:attrNameLst>
                                          <p:attrName>style.visibility</p:attrName>
                                        </p:attrNameLst>
                                      </p:cBhvr>
                                      <p:to>
                                        <p:strVal val="visible"/>
                                      </p:to>
                                    </p:set>
                                    <p:animEffect transition="in" filter="wipe(left)">
                                      <p:cBhvr>
                                        <p:cTn id="15" dur="1000"/>
                                        <p:tgtEl>
                                          <p:spTgt spid="616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6167"/>
                                        </p:tgtEl>
                                        <p:attrNameLst>
                                          <p:attrName>style.visibility</p:attrName>
                                        </p:attrNameLst>
                                      </p:cBhvr>
                                      <p:to>
                                        <p:strVal val="visible"/>
                                      </p:to>
                                    </p:set>
                                    <p:animEffect transition="in" filter="wipe(up)">
                                      <p:cBhvr>
                                        <p:cTn id="20" dur="500"/>
                                        <p:tgtEl>
                                          <p:spTgt spid="616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6158"/>
                                        </p:tgtEl>
                                        <p:attrNameLst>
                                          <p:attrName>style.visibility</p:attrName>
                                        </p:attrNameLst>
                                      </p:cBhvr>
                                      <p:to>
                                        <p:strVal val="visible"/>
                                      </p:to>
                                    </p:set>
                                    <p:animEffect transition="in" filter="wipe(up)">
                                      <p:cBhvr>
                                        <p:cTn id="25" dur="500"/>
                                        <p:tgtEl>
                                          <p:spTgt spid="615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up)">
                                      <p:cBhvr>
                                        <p:cTn id="30" dur="10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846DB-A7F6-F717-1649-4222949C3A5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F597F96-5783-5E46-21CB-A7FD33DE63DD}"/>
              </a:ext>
            </a:extLst>
          </p:cNvPr>
          <p:cNvSpPr>
            <a:spLocks noGrp="1"/>
          </p:cNvSpPr>
          <p:nvPr>
            <p:ph type="sldNum" sz="quarter" idx="12"/>
          </p:nvPr>
        </p:nvSpPr>
        <p:spPr/>
        <p:txBody>
          <a:bodyPr/>
          <a:lstStyle/>
          <a:p>
            <a:fld id="{3952D4CC-587A-3641-AB30-393082F8BA24}" type="slidenum">
              <a:rPr lang="en-US" smtClean="0"/>
              <a:pPr/>
              <a:t>28</a:t>
            </a:fld>
            <a:endParaRPr lang="en-US"/>
          </a:p>
        </p:txBody>
      </p:sp>
      <p:grpSp>
        <p:nvGrpSpPr>
          <p:cNvPr id="2" name="Group 1">
            <a:extLst>
              <a:ext uri="{FF2B5EF4-FFF2-40B4-BE49-F238E27FC236}">
                <a16:creationId xmlns:a16="http://schemas.microsoft.com/office/drawing/2014/main" id="{314B4850-F47C-4BFB-EF64-7E05DD8F2FE2}"/>
              </a:ext>
            </a:extLst>
          </p:cNvPr>
          <p:cNvGrpSpPr/>
          <p:nvPr/>
        </p:nvGrpSpPr>
        <p:grpSpPr>
          <a:xfrm>
            <a:off x="2301515" y="1446467"/>
            <a:ext cx="7590040" cy="1643485"/>
            <a:chOff x="2301515" y="1446467"/>
            <a:chExt cx="7590040" cy="1643485"/>
          </a:xfrm>
        </p:grpSpPr>
        <p:pic>
          <p:nvPicPr>
            <p:cNvPr id="5" name="Picture 4">
              <a:extLst>
                <a:ext uri="{FF2B5EF4-FFF2-40B4-BE49-F238E27FC236}">
                  <a16:creationId xmlns:a16="http://schemas.microsoft.com/office/drawing/2014/main" id="{5AEAD76A-B230-D85D-973C-C3B719D35533}"/>
                </a:ext>
              </a:extLst>
            </p:cNvPr>
            <p:cNvPicPr>
              <a:picLocks noChangeAspect="1"/>
            </p:cNvPicPr>
            <p:nvPr/>
          </p:nvPicPr>
          <p:blipFill>
            <a:blip r:embed="rId3"/>
            <a:stretch>
              <a:fillRect/>
            </a:stretch>
          </p:blipFill>
          <p:spPr>
            <a:xfrm>
              <a:off x="2301515" y="1446467"/>
              <a:ext cx="1921048" cy="899705"/>
            </a:xfrm>
            <a:prstGeom prst="rect">
              <a:avLst/>
            </a:prstGeom>
          </p:spPr>
        </p:pic>
        <p:pic>
          <p:nvPicPr>
            <p:cNvPr id="7" name="Picture 6">
              <a:extLst>
                <a:ext uri="{FF2B5EF4-FFF2-40B4-BE49-F238E27FC236}">
                  <a16:creationId xmlns:a16="http://schemas.microsoft.com/office/drawing/2014/main" id="{8C3CCC41-38E8-CFB7-F9E7-D5771C8AFE62}"/>
                </a:ext>
              </a:extLst>
            </p:cNvPr>
            <p:cNvPicPr>
              <a:picLocks noChangeAspect="1"/>
            </p:cNvPicPr>
            <p:nvPr/>
          </p:nvPicPr>
          <p:blipFill>
            <a:blip r:embed="rId3"/>
            <a:stretch>
              <a:fillRect/>
            </a:stretch>
          </p:blipFill>
          <p:spPr>
            <a:xfrm>
              <a:off x="2497379" y="1691331"/>
              <a:ext cx="1921048" cy="899705"/>
            </a:xfrm>
            <a:prstGeom prst="rect">
              <a:avLst/>
            </a:prstGeom>
          </p:spPr>
        </p:pic>
        <p:pic>
          <p:nvPicPr>
            <p:cNvPr id="10" name="Picture 9">
              <a:extLst>
                <a:ext uri="{FF2B5EF4-FFF2-40B4-BE49-F238E27FC236}">
                  <a16:creationId xmlns:a16="http://schemas.microsoft.com/office/drawing/2014/main" id="{6075ABFE-BC00-BD5C-3171-02B27CCFFDD0}"/>
                </a:ext>
              </a:extLst>
            </p:cNvPr>
            <p:cNvPicPr>
              <a:picLocks noChangeAspect="1"/>
            </p:cNvPicPr>
            <p:nvPr/>
          </p:nvPicPr>
          <p:blipFill>
            <a:blip r:embed="rId3"/>
            <a:stretch>
              <a:fillRect/>
            </a:stretch>
          </p:blipFill>
          <p:spPr>
            <a:xfrm>
              <a:off x="2687967" y="1939841"/>
              <a:ext cx="1921048" cy="899705"/>
            </a:xfrm>
            <a:prstGeom prst="rect">
              <a:avLst/>
            </a:prstGeom>
          </p:spPr>
        </p:pic>
        <p:pic>
          <p:nvPicPr>
            <p:cNvPr id="11" name="Picture 10">
              <a:extLst>
                <a:ext uri="{FF2B5EF4-FFF2-40B4-BE49-F238E27FC236}">
                  <a16:creationId xmlns:a16="http://schemas.microsoft.com/office/drawing/2014/main" id="{2FC6ED3F-B76A-4134-3D98-0ACD1337353D}"/>
                </a:ext>
              </a:extLst>
            </p:cNvPr>
            <p:cNvPicPr>
              <a:picLocks noChangeAspect="1"/>
            </p:cNvPicPr>
            <p:nvPr/>
          </p:nvPicPr>
          <p:blipFill>
            <a:blip r:embed="rId3"/>
            <a:stretch>
              <a:fillRect/>
            </a:stretch>
          </p:blipFill>
          <p:spPr>
            <a:xfrm>
              <a:off x="2878553" y="2190247"/>
              <a:ext cx="1921048" cy="899705"/>
            </a:xfrm>
            <a:prstGeom prst="rect">
              <a:avLst/>
            </a:prstGeom>
          </p:spPr>
        </p:pic>
        <p:pic>
          <p:nvPicPr>
            <p:cNvPr id="12" name="Picture 11">
              <a:extLst>
                <a:ext uri="{FF2B5EF4-FFF2-40B4-BE49-F238E27FC236}">
                  <a16:creationId xmlns:a16="http://schemas.microsoft.com/office/drawing/2014/main" id="{9F1838C2-5CA5-E92E-0004-06A7788079C3}"/>
                </a:ext>
              </a:extLst>
            </p:cNvPr>
            <p:cNvPicPr>
              <a:picLocks noChangeAspect="1"/>
            </p:cNvPicPr>
            <p:nvPr/>
          </p:nvPicPr>
          <p:blipFill>
            <a:blip r:embed="rId3"/>
            <a:stretch>
              <a:fillRect/>
            </a:stretch>
          </p:blipFill>
          <p:spPr>
            <a:xfrm>
              <a:off x="7393468" y="1446467"/>
              <a:ext cx="1921048" cy="899705"/>
            </a:xfrm>
            <a:prstGeom prst="rect">
              <a:avLst/>
            </a:prstGeom>
          </p:spPr>
        </p:pic>
        <p:pic>
          <p:nvPicPr>
            <p:cNvPr id="13" name="Picture 12">
              <a:extLst>
                <a:ext uri="{FF2B5EF4-FFF2-40B4-BE49-F238E27FC236}">
                  <a16:creationId xmlns:a16="http://schemas.microsoft.com/office/drawing/2014/main" id="{7FBF28C7-B2B0-63E1-65C5-581DCEC388A1}"/>
                </a:ext>
              </a:extLst>
            </p:cNvPr>
            <p:cNvPicPr>
              <a:picLocks noChangeAspect="1"/>
            </p:cNvPicPr>
            <p:nvPr/>
          </p:nvPicPr>
          <p:blipFill>
            <a:blip r:embed="rId3"/>
            <a:stretch>
              <a:fillRect/>
            </a:stretch>
          </p:blipFill>
          <p:spPr>
            <a:xfrm>
              <a:off x="7589334" y="1691331"/>
              <a:ext cx="1921048" cy="899705"/>
            </a:xfrm>
            <a:prstGeom prst="rect">
              <a:avLst/>
            </a:prstGeom>
          </p:spPr>
        </p:pic>
        <p:pic>
          <p:nvPicPr>
            <p:cNvPr id="14" name="Picture 13">
              <a:extLst>
                <a:ext uri="{FF2B5EF4-FFF2-40B4-BE49-F238E27FC236}">
                  <a16:creationId xmlns:a16="http://schemas.microsoft.com/office/drawing/2014/main" id="{D25186CA-9552-724D-5DF6-332B04E896F7}"/>
                </a:ext>
              </a:extLst>
            </p:cNvPr>
            <p:cNvPicPr>
              <a:picLocks noChangeAspect="1"/>
            </p:cNvPicPr>
            <p:nvPr/>
          </p:nvPicPr>
          <p:blipFill>
            <a:blip r:embed="rId3"/>
            <a:stretch>
              <a:fillRect/>
            </a:stretch>
          </p:blipFill>
          <p:spPr>
            <a:xfrm>
              <a:off x="7779920" y="1939841"/>
              <a:ext cx="1921048" cy="899705"/>
            </a:xfrm>
            <a:prstGeom prst="rect">
              <a:avLst/>
            </a:prstGeom>
          </p:spPr>
        </p:pic>
        <p:pic>
          <p:nvPicPr>
            <p:cNvPr id="15" name="Picture 14">
              <a:extLst>
                <a:ext uri="{FF2B5EF4-FFF2-40B4-BE49-F238E27FC236}">
                  <a16:creationId xmlns:a16="http://schemas.microsoft.com/office/drawing/2014/main" id="{BC799BDF-7933-C612-1315-865E6FD67437}"/>
                </a:ext>
              </a:extLst>
            </p:cNvPr>
            <p:cNvPicPr>
              <a:picLocks noChangeAspect="1"/>
            </p:cNvPicPr>
            <p:nvPr/>
          </p:nvPicPr>
          <p:blipFill>
            <a:blip r:embed="rId3"/>
            <a:stretch>
              <a:fillRect/>
            </a:stretch>
          </p:blipFill>
          <p:spPr>
            <a:xfrm>
              <a:off x="7970507" y="2190247"/>
              <a:ext cx="1921048" cy="899705"/>
            </a:xfrm>
            <a:prstGeom prst="rect">
              <a:avLst/>
            </a:prstGeom>
          </p:spPr>
        </p:pic>
        <p:grpSp>
          <p:nvGrpSpPr>
            <p:cNvPr id="28" name="Group 27">
              <a:extLst>
                <a:ext uri="{FF2B5EF4-FFF2-40B4-BE49-F238E27FC236}">
                  <a16:creationId xmlns:a16="http://schemas.microsoft.com/office/drawing/2014/main" id="{09B70F60-CA7D-CCCB-2242-6101D52A1A84}"/>
                </a:ext>
              </a:extLst>
            </p:cNvPr>
            <p:cNvGrpSpPr/>
            <p:nvPr/>
          </p:nvGrpSpPr>
          <p:grpSpPr>
            <a:xfrm>
              <a:off x="5136360" y="1741056"/>
              <a:ext cx="1978018" cy="1150111"/>
              <a:chOff x="4289476" y="2347523"/>
              <a:chExt cx="1678983" cy="911723"/>
            </a:xfrm>
          </p:grpSpPr>
          <p:pic>
            <p:nvPicPr>
              <p:cNvPr id="6146" name="Picture 2" descr="Cxl Images – Browse 380 Stock Photos, Vectors, and Video | Adobe Stock">
                <a:extLst>
                  <a:ext uri="{FF2B5EF4-FFF2-40B4-BE49-F238E27FC236}">
                    <a16:creationId xmlns:a16="http://schemas.microsoft.com/office/drawing/2014/main" id="{AF84B232-7CFE-4818-6666-A39652CD22D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251" t="30547" r="10476" b="28035"/>
              <a:stretch/>
            </p:blipFill>
            <p:spPr bwMode="auto">
              <a:xfrm>
                <a:off x="4289476" y="2347523"/>
                <a:ext cx="1678983" cy="911723"/>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CXL Consortium - YouTube">
                <a:extLst>
                  <a:ext uri="{FF2B5EF4-FFF2-40B4-BE49-F238E27FC236}">
                    <a16:creationId xmlns:a16="http://schemas.microsoft.com/office/drawing/2014/main" id="{7D7AECD4-135A-5E46-0E43-E8605F566B1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196" t="29427" r="10000" b="40957"/>
              <a:stretch/>
            </p:blipFill>
            <p:spPr bwMode="auto">
              <a:xfrm>
                <a:off x="4787902" y="2669633"/>
                <a:ext cx="632810" cy="226331"/>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40" name="Title 1">
            <a:extLst>
              <a:ext uri="{FF2B5EF4-FFF2-40B4-BE49-F238E27FC236}">
                <a16:creationId xmlns:a16="http://schemas.microsoft.com/office/drawing/2014/main" id="{0427DA5F-AA9C-8774-C322-B71420D3C837}"/>
              </a:ext>
            </a:extLst>
          </p:cNvPr>
          <p:cNvSpPr>
            <a:spLocks noGrp="1"/>
          </p:cNvSpPr>
          <p:nvPr>
            <p:ph type="ctrTitle"/>
          </p:nvPr>
        </p:nvSpPr>
        <p:spPr>
          <a:xfrm>
            <a:off x="503583" y="242278"/>
            <a:ext cx="11198087" cy="593232"/>
          </a:xfrm>
        </p:spPr>
        <p:txBody>
          <a:bodyPr/>
          <a:lstStyle/>
          <a:p>
            <a:r>
              <a:rPr lang="en-US" dirty="0"/>
              <a:t>CENT: A CXL-Enabled PIM System  </a:t>
            </a:r>
          </a:p>
        </p:txBody>
      </p:sp>
      <p:grpSp>
        <p:nvGrpSpPr>
          <p:cNvPr id="53" name="Group 52">
            <a:extLst>
              <a:ext uri="{FF2B5EF4-FFF2-40B4-BE49-F238E27FC236}">
                <a16:creationId xmlns:a16="http://schemas.microsoft.com/office/drawing/2014/main" id="{CB40FEB4-FDB8-D21F-B7BA-63CAA941E296}"/>
              </a:ext>
            </a:extLst>
          </p:cNvPr>
          <p:cNvGrpSpPr/>
          <p:nvPr/>
        </p:nvGrpSpPr>
        <p:grpSpPr>
          <a:xfrm>
            <a:off x="8797829" y="3539929"/>
            <a:ext cx="2204899" cy="2566015"/>
            <a:chOff x="9207116" y="4134900"/>
            <a:chExt cx="2204899" cy="2566015"/>
          </a:xfrm>
        </p:grpSpPr>
        <p:pic>
          <p:nvPicPr>
            <p:cNvPr id="6156" name="Picture 12" descr="Cost Icon Vector Art, Icons, and Graphics for Free Download">
              <a:extLst>
                <a:ext uri="{FF2B5EF4-FFF2-40B4-BE49-F238E27FC236}">
                  <a16:creationId xmlns:a16="http://schemas.microsoft.com/office/drawing/2014/main" id="{1EC5D8E0-6393-5EF3-DB39-3F806EC05D7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79716" y="4134900"/>
              <a:ext cx="1498036" cy="1309494"/>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a:extLst>
                <a:ext uri="{FF2B5EF4-FFF2-40B4-BE49-F238E27FC236}">
                  <a16:creationId xmlns:a16="http://schemas.microsoft.com/office/drawing/2014/main" id="{EEEDA0BF-F70B-4A5E-4FB8-1607228A17A0}"/>
                </a:ext>
              </a:extLst>
            </p:cNvPr>
            <p:cNvSpPr txBox="1"/>
            <p:nvPr/>
          </p:nvSpPr>
          <p:spPr>
            <a:xfrm>
              <a:off x="9207116" y="5562142"/>
              <a:ext cx="2204899" cy="1138773"/>
            </a:xfrm>
            <a:prstGeom prst="rect">
              <a:avLst/>
            </a:prstGeom>
            <a:noFill/>
          </p:spPr>
          <p:txBody>
            <a:bodyPr wrap="none" rtlCol="0">
              <a:spAutoFit/>
            </a:bodyPr>
            <a:lstStyle/>
            <a:p>
              <a:pPr algn="ctr"/>
              <a:r>
                <a:rPr lang="en-US" sz="4000" b="1" dirty="0">
                  <a:solidFill>
                    <a:srgbClr val="FF0000"/>
                  </a:solidFill>
                </a:rPr>
                <a:t>5.2x</a:t>
              </a:r>
            </a:p>
            <a:p>
              <a:pPr algn="ctr"/>
              <a:r>
                <a:rPr lang="en-US" sz="2800" b="1" dirty="0"/>
                <a:t>Tokens per $</a:t>
              </a:r>
              <a:endParaRPr lang="en-US" sz="2400" b="1" dirty="0"/>
            </a:p>
          </p:txBody>
        </p:sp>
      </p:grpSp>
      <p:grpSp>
        <p:nvGrpSpPr>
          <p:cNvPr id="51" name="Group 50">
            <a:extLst>
              <a:ext uri="{FF2B5EF4-FFF2-40B4-BE49-F238E27FC236}">
                <a16:creationId xmlns:a16="http://schemas.microsoft.com/office/drawing/2014/main" id="{16E26F11-A1C2-3AA5-FC22-B16B30EAB0E8}"/>
              </a:ext>
            </a:extLst>
          </p:cNvPr>
          <p:cNvGrpSpPr/>
          <p:nvPr/>
        </p:nvGrpSpPr>
        <p:grpSpPr>
          <a:xfrm>
            <a:off x="1061004" y="3743338"/>
            <a:ext cx="3357423" cy="2396633"/>
            <a:chOff x="1364357" y="4174902"/>
            <a:chExt cx="3357423" cy="2396633"/>
          </a:xfrm>
        </p:grpSpPr>
        <p:sp>
          <p:nvSpPr>
            <p:cNvPr id="43" name="TextBox 42">
              <a:extLst>
                <a:ext uri="{FF2B5EF4-FFF2-40B4-BE49-F238E27FC236}">
                  <a16:creationId xmlns:a16="http://schemas.microsoft.com/office/drawing/2014/main" id="{8FC70334-8133-A5D6-C868-AF164241D564}"/>
                </a:ext>
              </a:extLst>
            </p:cNvPr>
            <p:cNvSpPr txBox="1"/>
            <p:nvPr/>
          </p:nvSpPr>
          <p:spPr>
            <a:xfrm>
              <a:off x="1364357" y="5584805"/>
              <a:ext cx="2999694" cy="954107"/>
            </a:xfrm>
            <a:prstGeom prst="rect">
              <a:avLst/>
            </a:prstGeom>
            <a:noFill/>
          </p:spPr>
          <p:txBody>
            <a:bodyPr wrap="square" rtlCol="0">
              <a:spAutoFit/>
            </a:bodyPr>
            <a:lstStyle/>
            <a:p>
              <a:pPr algn="ctr"/>
              <a:r>
                <a:rPr lang="en-US" sz="2800" b="1" dirty="0"/>
                <a:t>2.4x </a:t>
              </a:r>
            </a:p>
            <a:p>
              <a:pPr algn="ctr"/>
              <a:r>
                <a:rPr lang="en-US" sz="2800" b="1" dirty="0"/>
                <a:t>Hardware Cost</a:t>
              </a:r>
            </a:p>
          </p:txBody>
        </p:sp>
        <p:pic>
          <p:nvPicPr>
            <p:cNvPr id="46" name="Picture 4" descr="Data Center Icon Images – Browse 184,392 Stock Photos, Vectors, and Video |  Adobe Stock">
              <a:extLst>
                <a:ext uri="{FF2B5EF4-FFF2-40B4-BE49-F238E27FC236}">
                  <a16:creationId xmlns:a16="http://schemas.microsoft.com/office/drawing/2014/main" id="{551BEECB-7DF0-E6E9-E005-EA5A465D584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3052" t="21650" r="11948" b="21986"/>
            <a:stretch/>
          </p:blipFill>
          <p:spPr bwMode="auto">
            <a:xfrm>
              <a:off x="1968037" y="4174902"/>
              <a:ext cx="1756004" cy="1319679"/>
            </a:xfrm>
            <a:prstGeom prst="rect">
              <a:avLst/>
            </a:prstGeom>
            <a:noFill/>
            <a:extLst>
              <a:ext uri="{909E8E84-426E-40DD-AFC4-6F175D3DCCD1}">
                <a14:hiddenFill xmlns:a14="http://schemas.microsoft.com/office/drawing/2010/main">
                  <a:solidFill>
                    <a:srgbClr val="FFFFFF"/>
                  </a:solidFill>
                </a14:hiddenFill>
              </a:ext>
            </a:extLst>
          </p:spPr>
        </p:pic>
        <p:cxnSp>
          <p:nvCxnSpPr>
            <p:cNvPr id="49" name="Straight Arrow Connector 48">
              <a:extLst>
                <a:ext uri="{FF2B5EF4-FFF2-40B4-BE49-F238E27FC236}">
                  <a16:creationId xmlns:a16="http://schemas.microsoft.com/office/drawing/2014/main" id="{EE9E05CF-1AFC-BBD6-5A38-49ED29D55CCB}"/>
                </a:ext>
              </a:extLst>
            </p:cNvPr>
            <p:cNvCxnSpPr>
              <a:cxnSpLocks/>
            </p:cNvCxnSpPr>
            <p:nvPr/>
          </p:nvCxnSpPr>
          <p:spPr>
            <a:xfrm>
              <a:off x="4721780" y="5413635"/>
              <a:ext cx="0" cy="1157900"/>
            </a:xfrm>
            <a:prstGeom prst="straightConnector1">
              <a:avLst/>
            </a:prstGeom>
            <a:ln w="762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pic>
        <p:nvPicPr>
          <p:cNvPr id="3" name="Picture 8" descr="http://globalapk.com/uploads/posts/2014-06/1402985558_unnamed.png">
            <a:extLst>
              <a:ext uri="{FF2B5EF4-FFF2-40B4-BE49-F238E27FC236}">
                <a16:creationId xmlns:a16="http://schemas.microsoft.com/office/drawing/2014/main" id="{0BE709B5-FD08-B2DC-B03B-6AEA7A36859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83446" y="3695887"/>
            <a:ext cx="1150110" cy="115011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6" name="Group 5">
            <a:extLst>
              <a:ext uri="{FF2B5EF4-FFF2-40B4-BE49-F238E27FC236}">
                <a16:creationId xmlns:a16="http://schemas.microsoft.com/office/drawing/2014/main" id="{6C1CB437-76E3-D58E-642C-1684AF03A5F2}"/>
              </a:ext>
            </a:extLst>
          </p:cNvPr>
          <p:cNvGrpSpPr/>
          <p:nvPr/>
        </p:nvGrpSpPr>
        <p:grpSpPr>
          <a:xfrm>
            <a:off x="4890726" y="5022000"/>
            <a:ext cx="3079781" cy="1117971"/>
            <a:chOff x="4959005" y="5582991"/>
            <a:chExt cx="3079781" cy="1117971"/>
          </a:xfrm>
        </p:grpSpPr>
        <p:sp>
          <p:nvSpPr>
            <p:cNvPr id="8" name="TextBox 7">
              <a:extLst>
                <a:ext uri="{FF2B5EF4-FFF2-40B4-BE49-F238E27FC236}">
                  <a16:creationId xmlns:a16="http://schemas.microsoft.com/office/drawing/2014/main" id="{96DBAA01-D957-1435-01C3-0A001A837365}"/>
                </a:ext>
              </a:extLst>
            </p:cNvPr>
            <p:cNvSpPr txBox="1"/>
            <p:nvPr/>
          </p:nvSpPr>
          <p:spPr>
            <a:xfrm>
              <a:off x="4959005" y="5582991"/>
              <a:ext cx="2808696" cy="954107"/>
            </a:xfrm>
            <a:prstGeom prst="rect">
              <a:avLst/>
            </a:prstGeom>
            <a:noFill/>
          </p:spPr>
          <p:txBody>
            <a:bodyPr wrap="square" rtlCol="0">
              <a:spAutoFit/>
            </a:bodyPr>
            <a:lstStyle/>
            <a:p>
              <a:pPr algn="ctr"/>
              <a:r>
                <a:rPr lang="en-US" sz="2800" b="1" dirty="0"/>
                <a:t>2.3x </a:t>
              </a:r>
            </a:p>
            <a:p>
              <a:pPr algn="ctr"/>
              <a:r>
                <a:rPr lang="en-US" altLang="zh-CN" sz="2800" b="1" dirty="0"/>
                <a:t>Throughput</a:t>
              </a:r>
              <a:endParaRPr lang="en-US" sz="2800" b="1" dirty="0"/>
            </a:p>
          </p:txBody>
        </p:sp>
        <p:cxnSp>
          <p:nvCxnSpPr>
            <p:cNvPr id="9" name="Straight Arrow Connector 8">
              <a:extLst>
                <a:ext uri="{FF2B5EF4-FFF2-40B4-BE49-F238E27FC236}">
                  <a16:creationId xmlns:a16="http://schemas.microsoft.com/office/drawing/2014/main" id="{7A93FC11-1F09-E4FB-CB68-362D66246579}"/>
                </a:ext>
              </a:extLst>
            </p:cNvPr>
            <p:cNvCxnSpPr>
              <a:cxnSpLocks/>
            </p:cNvCxnSpPr>
            <p:nvPr/>
          </p:nvCxnSpPr>
          <p:spPr>
            <a:xfrm flipH="1" flipV="1">
              <a:off x="8028123" y="5582991"/>
              <a:ext cx="10663" cy="1117971"/>
            </a:xfrm>
            <a:prstGeom prst="straightConnector1">
              <a:avLst/>
            </a:prstGeom>
            <a:ln w="762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1812104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EC463-FC0B-1C80-B8D5-D226224FC7D8}"/>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0F96E2C-725E-B9E7-6CDB-9CD43AA726AA}"/>
              </a:ext>
            </a:extLst>
          </p:cNvPr>
          <p:cNvSpPr txBox="1">
            <a:spLocks/>
          </p:cNvSpPr>
          <p:nvPr/>
        </p:nvSpPr>
        <p:spPr>
          <a:xfrm>
            <a:off x="651658" y="2183752"/>
            <a:ext cx="10888684" cy="13755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0274C"/>
                </a:solidFill>
                <a:latin typeface="Calibri" panose="020F0502020204030204" pitchFamily="34" charset="0"/>
                <a:cs typeface="Calibri" panose="020F0502020204030204" pitchFamily="34" charset="0"/>
              </a:rPr>
              <a:t>PIM Is All You Need: A CXL-Enabled GPU-Free System for Large Language Model Inference</a:t>
            </a:r>
          </a:p>
        </p:txBody>
      </p:sp>
      <p:pic>
        <p:nvPicPr>
          <p:cNvPr id="7" name="Picture 6">
            <a:extLst>
              <a:ext uri="{FF2B5EF4-FFF2-40B4-BE49-F238E27FC236}">
                <a16:creationId xmlns:a16="http://schemas.microsoft.com/office/drawing/2014/main" id="{80FBF177-796F-010C-330B-5934364F12CA}"/>
              </a:ext>
            </a:extLst>
          </p:cNvPr>
          <p:cNvPicPr>
            <a:picLocks noChangeAspect="1"/>
          </p:cNvPicPr>
          <p:nvPr/>
        </p:nvPicPr>
        <p:blipFill>
          <a:blip r:embed="rId3"/>
          <a:stretch>
            <a:fillRect/>
          </a:stretch>
        </p:blipFill>
        <p:spPr>
          <a:xfrm>
            <a:off x="632156" y="396633"/>
            <a:ext cx="1307908" cy="1375501"/>
          </a:xfrm>
          <a:prstGeom prst="rect">
            <a:avLst/>
          </a:prstGeom>
        </p:spPr>
      </p:pic>
      <p:pic>
        <p:nvPicPr>
          <p:cNvPr id="8" name="Picture 2">
            <a:extLst>
              <a:ext uri="{FF2B5EF4-FFF2-40B4-BE49-F238E27FC236}">
                <a16:creationId xmlns:a16="http://schemas.microsoft.com/office/drawing/2014/main" id="{7D5CE448-86AB-DABB-C2C9-1DC8EF9D43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0360" y="1208288"/>
            <a:ext cx="1907426" cy="74806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75836DB-919C-0AE8-2ABD-EAD78AFDF4A0}"/>
              </a:ext>
            </a:extLst>
          </p:cNvPr>
          <p:cNvPicPr>
            <a:picLocks noChangeAspect="1"/>
          </p:cNvPicPr>
          <p:nvPr/>
        </p:nvPicPr>
        <p:blipFill>
          <a:blip r:embed="rId5"/>
          <a:stretch>
            <a:fillRect/>
          </a:stretch>
        </p:blipFill>
        <p:spPr>
          <a:xfrm>
            <a:off x="2449463" y="400918"/>
            <a:ext cx="1198410" cy="793947"/>
          </a:xfrm>
          <a:prstGeom prst="rect">
            <a:avLst/>
          </a:prstGeom>
        </p:spPr>
      </p:pic>
      <p:pic>
        <p:nvPicPr>
          <p:cNvPr id="10" name="Picture 9">
            <a:extLst>
              <a:ext uri="{FF2B5EF4-FFF2-40B4-BE49-F238E27FC236}">
                <a16:creationId xmlns:a16="http://schemas.microsoft.com/office/drawing/2014/main" id="{7F8EE7A9-A146-8288-9A18-474B6BD5C0B5}"/>
              </a:ext>
            </a:extLst>
          </p:cNvPr>
          <p:cNvPicPr>
            <a:picLocks noChangeAspect="1"/>
          </p:cNvPicPr>
          <p:nvPr/>
        </p:nvPicPr>
        <p:blipFill>
          <a:blip r:embed="rId6"/>
          <a:stretch>
            <a:fillRect/>
          </a:stretch>
        </p:blipFill>
        <p:spPr>
          <a:xfrm>
            <a:off x="8290246" y="537705"/>
            <a:ext cx="3269598" cy="1089866"/>
          </a:xfrm>
          <a:prstGeom prst="rect">
            <a:avLst/>
          </a:prstGeom>
        </p:spPr>
      </p:pic>
      <p:sp>
        <p:nvSpPr>
          <p:cNvPr id="11" name="Slide Number Placeholder 10">
            <a:extLst>
              <a:ext uri="{FF2B5EF4-FFF2-40B4-BE49-F238E27FC236}">
                <a16:creationId xmlns:a16="http://schemas.microsoft.com/office/drawing/2014/main" id="{449FDB5A-4485-1DAF-F1F1-DDFC6763C883}"/>
              </a:ext>
            </a:extLst>
          </p:cNvPr>
          <p:cNvSpPr>
            <a:spLocks noGrp="1"/>
          </p:cNvSpPr>
          <p:nvPr>
            <p:ph type="sldNum" sz="quarter" idx="12"/>
          </p:nvPr>
        </p:nvSpPr>
        <p:spPr/>
        <p:txBody>
          <a:bodyPr/>
          <a:lstStyle/>
          <a:p>
            <a:fld id="{3952D4CC-587A-3641-AB30-393082F8BA24}" type="slidenum">
              <a:rPr lang="en-US" smtClean="0"/>
              <a:t>29</a:t>
            </a:fld>
            <a:endParaRPr lang="en-US"/>
          </a:p>
        </p:txBody>
      </p:sp>
      <p:pic>
        <p:nvPicPr>
          <p:cNvPr id="2" name="Picture 1">
            <a:extLst>
              <a:ext uri="{FF2B5EF4-FFF2-40B4-BE49-F238E27FC236}">
                <a16:creationId xmlns:a16="http://schemas.microsoft.com/office/drawing/2014/main" id="{93AB98F3-8921-69D5-8B4A-EE945F6B5344}"/>
              </a:ext>
            </a:extLst>
          </p:cNvPr>
          <p:cNvPicPr>
            <a:picLocks noChangeAspect="1"/>
          </p:cNvPicPr>
          <p:nvPr/>
        </p:nvPicPr>
        <p:blipFill>
          <a:blip r:embed="rId7"/>
          <a:stretch>
            <a:fillRect/>
          </a:stretch>
        </p:blipFill>
        <p:spPr>
          <a:xfrm>
            <a:off x="6988298" y="3856946"/>
            <a:ext cx="2057400" cy="2052231"/>
          </a:xfrm>
          <a:prstGeom prst="rect">
            <a:avLst/>
          </a:prstGeom>
        </p:spPr>
      </p:pic>
      <p:sp>
        <p:nvSpPr>
          <p:cNvPr id="3" name="TextBox 2">
            <a:extLst>
              <a:ext uri="{FF2B5EF4-FFF2-40B4-BE49-F238E27FC236}">
                <a16:creationId xmlns:a16="http://schemas.microsoft.com/office/drawing/2014/main" id="{0007BE43-A0D4-4A74-7287-480782AE5BAE}"/>
              </a:ext>
            </a:extLst>
          </p:cNvPr>
          <p:cNvSpPr txBox="1"/>
          <p:nvPr/>
        </p:nvSpPr>
        <p:spPr>
          <a:xfrm>
            <a:off x="6925181" y="5963815"/>
            <a:ext cx="2168222" cy="523220"/>
          </a:xfrm>
          <a:prstGeom prst="rect">
            <a:avLst/>
          </a:prstGeom>
          <a:noFill/>
        </p:spPr>
        <p:txBody>
          <a:bodyPr wrap="none" rtlCol="0">
            <a:spAutoFit/>
          </a:bodyPr>
          <a:lstStyle/>
          <a:p>
            <a:r>
              <a:rPr lang="en-US" sz="2800" b="1" dirty="0">
                <a:latin typeface="Calibri" panose="020F0502020204030204" pitchFamily="34" charset="0"/>
                <a:cs typeface="Calibri" panose="020F0502020204030204" pitchFamily="34" charset="0"/>
              </a:rPr>
              <a:t>CENT Artifact</a:t>
            </a:r>
          </a:p>
        </p:txBody>
      </p:sp>
      <p:pic>
        <p:nvPicPr>
          <p:cNvPr id="12" name="Picture 11">
            <a:extLst>
              <a:ext uri="{FF2B5EF4-FFF2-40B4-BE49-F238E27FC236}">
                <a16:creationId xmlns:a16="http://schemas.microsoft.com/office/drawing/2014/main" id="{54FF4163-91B4-8852-6072-1124B5EE9042}"/>
              </a:ext>
            </a:extLst>
          </p:cNvPr>
          <p:cNvPicPr>
            <a:picLocks noChangeAspect="1"/>
          </p:cNvPicPr>
          <p:nvPr/>
        </p:nvPicPr>
        <p:blipFill>
          <a:blip r:embed="rId8"/>
          <a:stretch>
            <a:fillRect/>
          </a:stretch>
        </p:blipFill>
        <p:spPr>
          <a:xfrm>
            <a:off x="3058182" y="3856946"/>
            <a:ext cx="2099208" cy="2106869"/>
          </a:xfrm>
          <a:prstGeom prst="rect">
            <a:avLst/>
          </a:prstGeom>
        </p:spPr>
      </p:pic>
      <p:sp>
        <p:nvSpPr>
          <p:cNvPr id="13" name="TextBox 12">
            <a:extLst>
              <a:ext uri="{FF2B5EF4-FFF2-40B4-BE49-F238E27FC236}">
                <a16:creationId xmlns:a16="http://schemas.microsoft.com/office/drawing/2014/main" id="{E1F6293F-64FB-EC15-2894-B8912DC03B1F}"/>
              </a:ext>
            </a:extLst>
          </p:cNvPr>
          <p:cNvSpPr txBox="1"/>
          <p:nvPr/>
        </p:nvSpPr>
        <p:spPr>
          <a:xfrm>
            <a:off x="3167304" y="5982192"/>
            <a:ext cx="1910523" cy="523220"/>
          </a:xfrm>
          <a:prstGeom prst="rect">
            <a:avLst/>
          </a:prstGeom>
          <a:noFill/>
        </p:spPr>
        <p:txBody>
          <a:bodyPr wrap="none" rtlCol="0">
            <a:spAutoFit/>
          </a:bodyPr>
          <a:lstStyle/>
          <a:p>
            <a:r>
              <a:rPr lang="en-US" sz="2800" b="1" dirty="0">
                <a:latin typeface="Calibri" panose="020F0502020204030204" pitchFamily="34" charset="0"/>
                <a:cs typeface="Calibri" panose="020F0502020204030204" pitchFamily="34" charset="0"/>
              </a:rPr>
              <a:t>CENT Paper</a:t>
            </a:r>
          </a:p>
        </p:txBody>
      </p:sp>
    </p:spTree>
    <p:extLst>
      <p:ext uri="{BB962C8B-B14F-4D97-AF65-F5344CB8AC3E}">
        <p14:creationId xmlns:p14="http://schemas.microsoft.com/office/powerpoint/2010/main" val="6503937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B06AEED-AC9F-90F6-3A6B-7F3A15CD67F0}"/>
            </a:ext>
          </a:extLst>
        </p:cNvPr>
        <p:cNvGrpSpPr/>
        <p:nvPr/>
      </p:nvGrpSpPr>
      <p:grpSpPr>
        <a:xfrm>
          <a:off x="0" y="0"/>
          <a:ext cx="0" cy="0"/>
          <a:chOff x="0" y="0"/>
          <a:chExt cx="0" cy="0"/>
        </a:xfrm>
      </p:grpSpPr>
      <p:graphicFrame>
        <p:nvGraphicFramePr>
          <p:cNvPr id="13" name="Chart 12">
            <a:extLst>
              <a:ext uri="{FF2B5EF4-FFF2-40B4-BE49-F238E27FC236}">
                <a16:creationId xmlns:a16="http://schemas.microsoft.com/office/drawing/2014/main" id="{0E5D124B-0D09-CB0F-F5EA-119948D8701A}"/>
              </a:ext>
            </a:extLst>
          </p:cNvPr>
          <p:cNvGraphicFramePr>
            <a:graphicFrameLocks/>
          </p:cNvGraphicFramePr>
          <p:nvPr/>
        </p:nvGraphicFramePr>
        <p:xfrm>
          <a:off x="2600256" y="1186388"/>
          <a:ext cx="6636060" cy="359811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6C91ACB5-A81B-23D7-7CEF-DE2B58B0F548}"/>
              </a:ext>
            </a:extLst>
          </p:cNvPr>
          <p:cNvGraphicFramePr>
            <a:graphicFrameLocks/>
          </p:cNvGraphicFramePr>
          <p:nvPr/>
        </p:nvGraphicFramePr>
        <p:xfrm>
          <a:off x="2259870" y="1245371"/>
          <a:ext cx="7858987" cy="3229330"/>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a:extLst>
              <a:ext uri="{FF2B5EF4-FFF2-40B4-BE49-F238E27FC236}">
                <a16:creationId xmlns:a16="http://schemas.microsoft.com/office/drawing/2014/main" id="{91827A93-FAF6-E229-8E44-8ACC798AEC71}"/>
              </a:ext>
            </a:extLst>
          </p:cNvPr>
          <p:cNvSpPr>
            <a:spLocks noGrp="1"/>
          </p:cNvSpPr>
          <p:nvPr>
            <p:ph type="ctrTitle"/>
          </p:nvPr>
        </p:nvSpPr>
        <p:spPr/>
        <p:txBody>
          <a:bodyPr/>
          <a:lstStyle/>
          <a:p>
            <a:r>
              <a:rPr lang="en-US" dirty="0"/>
              <a:t>GPU Memory Capacity Limits LLM Inference Batch Size</a:t>
            </a:r>
          </a:p>
        </p:txBody>
      </p:sp>
      <p:sp>
        <p:nvSpPr>
          <p:cNvPr id="4" name="Slide Number Placeholder 3">
            <a:extLst>
              <a:ext uri="{FF2B5EF4-FFF2-40B4-BE49-F238E27FC236}">
                <a16:creationId xmlns:a16="http://schemas.microsoft.com/office/drawing/2014/main" id="{353A609B-1B9A-E9BC-C242-7C4F95272EA1}"/>
              </a:ext>
            </a:extLst>
          </p:cNvPr>
          <p:cNvSpPr>
            <a:spLocks noGrp="1"/>
          </p:cNvSpPr>
          <p:nvPr>
            <p:ph type="sldNum" sz="quarter" idx="12"/>
          </p:nvPr>
        </p:nvSpPr>
        <p:spPr/>
        <p:txBody>
          <a:bodyPr/>
          <a:lstStyle/>
          <a:p>
            <a:fld id="{3952D4CC-587A-3641-AB30-393082F8BA24}" type="slidenum">
              <a:rPr lang="en-US" smtClean="0"/>
              <a:pPr/>
              <a:t>30</a:t>
            </a:fld>
            <a:endParaRPr lang="en-US"/>
          </a:p>
        </p:txBody>
      </p:sp>
      <p:pic>
        <p:nvPicPr>
          <p:cNvPr id="6" name="Picture 5">
            <a:extLst>
              <a:ext uri="{FF2B5EF4-FFF2-40B4-BE49-F238E27FC236}">
                <a16:creationId xmlns:a16="http://schemas.microsoft.com/office/drawing/2014/main" id="{DAB8F7E6-50CE-50E1-F8DF-2C964F93AD75}"/>
              </a:ext>
            </a:extLst>
          </p:cNvPr>
          <p:cNvPicPr>
            <a:picLocks noChangeAspect="1"/>
          </p:cNvPicPr>
          <p:nvPr/>
        </p:nvPicPr>
        <p:blipFill>
          <a:blip r:embed="rId5"/>
          <a:srcRect l="89683" t="9660" r="-821" b="7680"/>
          <a:stretch/>
        </p:blipFill>
        <p:spPr>
          <a:xfrm>
            <a:off x="9182526" y="1648575"/>
            <a:ext cx="865630" cy="2901696"/>
          </a:xfrm>
          <a:prstGeom prst="rect">
            <a:avLst/>
          </a:prstGeom>
        </p:spPr>
      </p:pic>
      <p:sp>
        <p:nvSpPr>
          <p:cNvPr id="8" name="TextBox 9">
            <a:extLst>
              <a:ext uri="{FF2B5EF4-FFF2-40B4-BE49-F238E27FC236}">
                <a16:creationId xmlns:a16="http://schemas.microsoft.com/office/drawing/2014/main" id="{222A2C28-E64E-E307-813B-2300CEFA3FE2}"/>
              </a:ext>
            </a:extLst>
          </p:cNvPr>
          <p:cNvSpPr txBox="1"/>
          <p:nvPr/>
        </p:nvSpPr>
        <p:spPr>
          <a:xfrm>
            <a:off x="6002340" y="1792722"/>
            <a:ext cx="1476048" cy="74259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900" dirty="0">
                <a:latin typeface="Times New Roman" panose="02020603050405020304" pitchFamily="18" charset="0"/>
                <a:cs typeface="Times New Roman" panose="02020603050405020304" pitchFamily="18" charset="0"/>
              </a:rPr>
              <a:t>320GB Memory </a:t>
            </a:r>
          </a:p>
        </p:txBody>
      </p:sp>
      <p:cxnSp>
        <p:nvCxnSpPr>
          <p:cNvPr id="9" name="Straight Connector 8">
            <a:extLst>
              <a:ext uri="{FF2B5EF4-FFF2-40B4-BE49-F238E27FC236}">
                <a16:creationId xmlns:a16="http://schemas.microsoft.com/office/drawing/2014/main" id="{9CC60531-0CEF-BC46-DAA7-F7E0843666B6}"/>
              </a:ext>
            </a:extLst>
          </p:cNvPr>
          <p:cNvCxnSpPr>
            <a:cxnSpLocks/>
          </p:cNvCxnSpPr>
          <p:nvPr/>
        </p:nvCxnSpPr>
        <p:spPr>
          <a:xfrm>
            <a:off x="3280580" y="2846799"/>
            <a:ext cx="5771745" cy="0"/>
          </a:xfrm>
          <a:prstGeom prst="line">
            <a:avLst/>
          </a:prstGeom>
          <a:ln w="2857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0" name="TextBox 9">
            <a:extLst>
              <a:ext uri="{FF2B5EF4-FFF2-40B4-BE49-F238E27FC236}">
                <a16:creationId xmlns:a16="http://schemas.microsoft.com/office/drawing/2014/main" id="{2B8D1359-D7C7-CFF5-7E5E-3259384BEF2E}"/>
              </a:ext>
            </a:extLst>
          </p:cNvPr>
          <p:cNvSpPr txBox="1"/>
          <p:nvPr/>
        </p:nvSpPr>
        <p:spPr>
          <a:xfrm>
            <a:off x="4588536" y="1801790"/>
            <a:ext cx="1404839" cy="74259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900" dirty="0">
                <a:latin typeface="Times New Roman" panose="02020603050405020304" pitchFamily="18" charset="0"/>
                <a:cs typeface="Times New Roman" panose="02020603050405020304" pitchFamily="18" charset="0"/>
              </a:rPr>
              <a:t>4x A100 80GB</a:t>
            </a:r>
          </a:p>
        </p:txBody>
      </p:sp>
      <p:cxnSp>
        <p:nvCxnSpPr>
          <p:cNvPr id="11" name="Straight Arrow Connector 10">
            <a:extLst>
              <a:ext uri="{FF2B5EF4-FFF2-40B4-BE49-F238E27FC236}">
                <a16:creationId xmlns:a16="http://schemas.microsoft.com/office/drawing/2014/main" id="{9F72B17B-DE76-E5FB-4445-9BE0E052F657}"/>
              </a:ext>
            </a:extLst>
          </p:cNvPr>
          <p:cNvCxnSpPr>
            <a:cxnSpLocks/>
          </p:cNvCxnSpPr>
          <p:nvPr/>
        </p:nvCxnSpPr>
        <p:spPr>
          <a:xfrm flipV="1">
            <a:off x="5303926" y="2460405"/>
            <a:ext cx="0" cy="375904"/>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5" name="Rectangle 14">
            <a:extLst>
              <a:ext uri="{FF2B5EF4-FFF2-40B4-BE49-F238E27FC236}">
                <a16:creationId xmlns:a16="http://schemas.microsoft.com/office/drawing/2014/main" id="{CB527EED-0E03-7828-8D9E-DEFD3B170277}"/>
              </a:ext>
            </a:extLst>
          </p:cNvPr>
          <p:cNvSpPr/>
          <p:nvPr/>
        </p:nvSpPr>
        <p:spPr>
          <a:xfrm>
            <a:off x="1985633" y="1510145"/>
            <a:ext cx="1121664" cy="28895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a:extLst>
              <a:ext uri="{FF2B5EF4-FFF2-40B4-BE49-F238E27FC236}">
                <a16:creationId xmlns:a16="http://schemas.microsoft.com/office/drawing/2014/main" id="{6FBECC81-59E6-2061-28B7-DAE8EFC30332}"/>
              </a:ext>
            </a:extLst>
          </p:cNvPr>
          <p:cNvCxnSpPr>
            <a:cxnSpLocks/>
          </p:cNvCxnSpPr>
          <p:nvPr/>
        </p:nvCxnSpPr>
        <p:spPr>
          <a:xfrm flipV="1">
            <a:off x="6729886" y="2460405"/>
            <a:ext cx="0" cy="384869"/>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57" name="Group 56">
            <a:extLst>
              <a:ext uri="{FF2B5EF4-FFF2-40B4-BE49-F238E27FC236}">
                <a16:creationId xmlns:a16="http://schemas.microsoft.com/office/drawing/2014/main" id="{0DC69F2A-0865-4257-B81D-D50CC3A304CD}"/>
              </a:ext>
            </a:extLst>
          </p:cNvPr>
          <p:cNvGrpSpPr/>
          <p:nvPr/>
        </p:nvGrpSpPr>
        <p:grpSpPr>
          <a:xfrm>
            <a:off x="4688623" y="1819720"/>
            <a:ext cx="2905118" cy="2398028"/>
            <a:chOff x="4688623" y="1819720"/>
            <a:chExt cx="2905118" cy="2398028"/>
          </a:xfrm>
        </p:grpSpPr>
        <p:cxnSp>
          <p:nvCxnSpPr>
            <p:cNvPr id="23" name="Straight Connector 22">
              <a:extLst>
                <a:ext uri="{FF2B5EF4-FFF2-40B4-BE49-F238E27FC236}">
                  <a16:creationId xmlns:a16="http://schemas.microsoft.com/office/drawing/2014/main" id="{57A2822D-146F-CC74-057B-9D458514850E}"/>
                </a:ext>
              </a:extLst>
            </p:cNvPr>
            <p:cNvCxnSpPr>
              <a:cxnSpLocks/>
            </p:cNvCxnSpPr>
            <p:nvPr/>
          </p:nvCxnSpPr>
          <p:spPr>
            <a:xfrm flipV="1">
              <a:off x="4688623" y="1831669"/>
              <a:ext cx="0" cy="2386079"/>
            </a:xfrm>
            <a:prstGeom prst="line">
              <a:avLst/>
            </a:prstGeom>
            <a:ln w="19050">
              <a:solidFill>
                <a:schemeClr val="tx1"/>
              </a:solidFill>
              <a:prstDash val="solid"/>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27776FF6-98FC-B739-454B-308586BFE019}"/>
                </a:ext>
              </a:extLst>
            </p:cNvPr>
            <p:cNvCxnSpPr>
              <a:cxnSpLocks/>
            </p:cNvCxnSpPr>
            <p:nvPr/>
          </p:nvCxnSpPr>
          <p:spPr>
            <a:xfrm flipV="1">
              <a:off x="6162421" y="1819720"/>
              <a:ext cx="0" cy="2364656"/>
            </a:xfrm>
            <a:prstGeom prst="line">
              <a:avLst/>
            </a:prstGeom>
            <a:ln w="19050">
              <a:solidFill>
                <a:schemeClr val="tx1"/>
              </a:solidFill>
              <a:prstDash val="solid"/>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C42186BA-2566-CAF1-B37B-7CFA6B4CCD8E}"/>
                </a:ext>
              </a:extLst>
            </p:cNvPr>
            <p:cNvCxnSpPr>
              <a:cxnSpLocks/>
            </p:cNvCxnSpPr>
            <p:nvPr/>
          </p:nvCxnSpPr>
          <p:spPr>
            <a:xfrm flipV="1">
              <a:off x="7593741" y="1831667"/>
              <a:ext cx="0" cy="2352709"/>
            </a:xfrm>
            <a:prstGeom prst="line">
              <a:avLst/>
            </a:prstGeom>
            <a:ln w="19050">
              <a:solidFill>
                <a:schemeClr val="tx1"/>
              </a:solidFill>
              <a:prstDash val="solid"/>
            </a:ln>
          </p:spPr>
          <p:style>
            <a:lnRef idx="2">
              <a:schemeClr val="accent1"/>
            </a:lnRef>
            <a:fillRef idx="0">
              <a:schemeClr val="accent1"/>
            </a:fillRef>
            <a:effectRef idx="1">
              <a:schemeClr val="accent1"/>
            </a:effectRef>
            <a:fontRef idx="minor">
              <a:schemeClr val="tx1"/>
            </a:fontRef>
          </p:style>
        </p:cxnSp>
      </p:grpSp>
      <p:grpSp>
        <p:nvGrpSpPr>
          <p:cNvPr id="36" name="Group 35">
            <a:extLst>
              <a:ext uri="{FF2B5EF4-FFF2-40B4-BE49-F238E27FC236}">
                <a16:creationId xmlns:a16="http://schemas.microsoft.com/office/drawing/2014/main" id="{65E7833D-16A1-75A1-ECF4-39FB159D2DE6}"/>
              </a:ext>
            </a:extLst>
          </p:cNvPr>
          <p:cNvGrpSpPr/>
          <p:nvPr/>
        </p:nvGrpSpPr>
        <p:grpSpPr>
          <a:xfrm>
            <a:off x="3981928" y="3571172"/>
            <a:ext cx="4672768" cy="537028"/>
            <a:chOff x="3995783" y="3585027"/>
            <a:chExt cx="4672768" cy="537028"/>
          </a:xfrm>
        </p:grpSpPr>
        <p:sp>
          <p:nvSpPr>
            <p:cNvPr id="37" name="Rectangle 36">
              <a:extLst>
                <a:ext uri="{FF2B5EF4-FFF2-40B4-BE49-F238E27FC236}">
                  <a16:creationId xmlns:a16="http://schemas.microsoft.com/office/drawing/2014/main" id="{BAE81118-19C9-F0BD-D2A7-8270F37DEBFB}"/>
                </a:ext>
              </a:extLst>
            </p:cNvPr>
            <p:cNvSpPr/>
            <p:nvPr/>
          </p:nvSpPr>
          <p:spPr>
            <a:xfrm>
              <a:off x="3995783" y="3585027"/>
              <a:ext cx="348343" cy="53702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5B0D3B8-105D-A12C-09E5-336C62B973DE}"/>
                </a:ext>
              </a:extLst>
            </p:cNvPr>
            <p:cNvSpPr/>
            <p:nvPr/>
          </p:nvSpPr>
          <p:spPr>
            <a:xfrm>
              <a:off x="5416938" y="3585027"/>
              <a:ext cx="348343" cy="53702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152F8365-69A7-BA60-1909-7F351630D9B3}"/>
                </a:ext>
              </a:extLst>
            </p:cNvPr>
            <p:cNvSpPr/>
            <p:nvPr/>
          </p:nvSpPr>
          <p:spPr>
            <a:xfrm>
              <a:off x="6868573" y="3585027"/>
              <a:ext cx="348343" cy="53702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E26CBC1F-AC13-0AF5-DAD1-64B38ACCC404}"/>
                </a:ext>
              </a:extLst>
            </p:cNvPr>
            <p:cNvSpPr/>
            <p:nvPr/>
          </p:nvSpPr>
          <p:spPr>
            <a:xfrm>
              <a:off x="8320208" y="3585027"/>
              <a:ext cx="348343" cy="53702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 name="Picture 2">
            <a:extLst>
              <a:ext uri="{FF2B5EF4-FFF2-40B4-BE49-F238E27FC236}">
                <a16:creationId xmlns:a16="http://schemas.microsoft.com/office/drawing/2014/main" id="{CF82C120-02E7-F418-5E32-5645D882C7CB}"/>
              </a:ext>
            </a:extLst>
          </p:cNvPr>
          <p:cNvPicPr>
            <a:picLocks noChangeAspect="1"/>
          </p:cNvPicPr>
          <p:nvPr/>
        </p:nvPicPr>
        <p:blipFill>
          <a:blip r:embed="rId5"/>
          <a:srcRect t="11512" r="88161" b="12012"/>
          <a:stretch/>
        </p:blipFill>
        <p:spPr>
          <a:xfrm>
            <a:off x="2209800" y="1715098"/>
            <a:ext cx="920151" cy="2684552"/>
          </a:xfrm>
          <a:prstGeom prst="rect">
            <a:avLst/>
          </a:prstGeom>
        </p:spPr>
      </p:pic>
      <p:pic>
        <p:nvPicPr>
          <p:cNvPr id="14" name="Picture 13">
            <a:extLst>
              <a:ext uri="{FF2B5EF4-FFF2-40B4-BE49-F238E27FC236}">
                <a16:creationId xmlns:a16="http://schemas.microsoft.com/office/drawing/2014/main" id="{2F280244-623D-2A6A-A8E0-4EF1A3741C52}"/>
              </a:ext>
            </a:extLst>
          </p:cNvPr>
          <p:cNvPicPr>
            <a:picLocks noChangeAspect="1"/>
          </p:cNvPicPr>
          <p:nvPr/>
        </p:nvPicPr>
        <p:blipFill>
          <a:blip r:embed="rId6"/>
          <a:stretch>
            <a:fillRect/>
          </a:stretch>
        </p:blipFill>
        <p:spPr>
          <a:xfrm>
            <a:off x="2337530" y="1154770"/>
            <a:ext cx="7594600" cy="431800"/>
          </a:xfrm>
          <a:prstGeom prst="rect">
            <a:avLst/>
          </a:prstGeom>
        </p:spPr>
      </p:pic>
      <p:grpSp>
        <p:nvGrpSpPr>
          <p:cNvPr id="7" name="Group 6">
            <a:extLst>
              <a:ext uri="{FF2B5EF4-FFF2-40B4-BE49-F238E27FC236}">
                <a16:creationId xmlns:a16="http://schemas.microsoft.com/office/drawing/2014/main" id="{ECD81BC3-DC13-B5A7-F589-38ACC223CB3E}"/>
              </a:ext>
            </a:extLst>
          </p:cNvPr>
          <p:cNvGrpSpPr/>
          <p:nvPr/>
        </p:nvGrpSpPr>
        <p:grpSpPr>
          <a:xfrm>
            <a:off x="2272171" y="4969569"/>
            <a:ext cx="2046514" cy="1240789"/>
            <a:chOff x="792597" y="4924884"/>
            <a:chExt cx="2046514" cy="1240789"/>
          </a:xfrm>
        </p:grpSpPr>
        <p:sp>
          <p:nvSpPr>
            <p:cNvPr id="12" name="TextBox 11">
              <a:extLst>
                <a:ext uri="{FF2B5EF4-FFF2-40B4-BE49-F238E27FC236}">
                  <a16:creationId xmlns:a16="http://schemas.microsoft.com/office/drawing/2014/main" id="{162D50E2-4CF8-2538-E68F-59BB97B1DC62}"/>
                </a:ext>
              </a:extLst>
            </p:cNvPr>
            <p:cNvSpPr txBox="1"/>
            <p:nvPr/>
          </p:nvSpPr>
          <p:spPr>
            <a:xfrm>
              <a:off x="792597" y="5068226"/>
              <a:ext cx="2046514" cy="954107"/>
            </a:xfrm>
            <a:prstGeom prst="rect">
              <a:avLst/>
            </a:prstGeom>
            <a:noFill/>
          </p:spPr>
          <p:txBody>
            <a:bodyPr wrap="square" rtlCol="0">
              <a:spAutoFit/>
            </a:bodyPr>
            <a:lstStyle/>
            <a:p>
              <a:pPr algn="ctr"/>
              <a:r>
                <a:rPr lang="en-US" sz="2800" b="1" dirty="0">
                  <a:latin typeface="Calibri" panose="020F0502020204030204" pitchFamily="34" charset="0"/>
                  <a:cs typeface="Calibri" panose="020F0502020204030204" pitchFamily="34" charset="0"/>
                </a:rPr>
                <a:t>Context</a:t>
              </a:r>
            </a:p>
            <a:p>
              <a:pPr algn="ctr"/>
              <a:r>
                <a:rPr lang="en-US" sz="2800" b="1" dirty="0">
                  <a:latin typeface="Calibri" panose="020F0502020204030204" pitchFamily="34" charset="0"/>
                  <a:cs typeface="Calibri" panose="020F0502020204030204" pitchFamily="34" charset="0"/>
                </a:rPr>
                <a:t>Length</a:t>
              </a:r>
            </a:p>
          </p:txBody>
        </p:sp>
        <p:cxnSp>
          <p:nvCxnSpPr>
            <p:cNvPr id="16" name="Straight Arrow Connector 15">
              <a:extLst>
                <a:ext uri="{FF2B5EF4-FFF2-40B4-BE49-F238E27FC236}">
                  <a16:creationId xmlns:a16="http://schemas.microsoft.com/office/drawing/2014/main" id="{D23C7F4D-F7E8-8EBA-1947-75400187EF08}"/>
                </a:ext>
              </a:extLst>
            </p:cNvPr>
            <p:cNvCxnSpPr/>
            <p:nvPr/>
          </p:nvCxnSpPr>
          <p:spPr>
            <a:xfrm flipV="1">
              <a:off x="2760856" y="4924884"/>
              <a:ext cx="0" cy="1240789"/>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grpSp>
      <p:grpSp>
        <p:nvGrpSpPr>
          <p:cNvPr id="17" name="Group 16">
            <a:extLst>
              <a:ext uri="{FF2B5EF4-FFF2-40B4-BE49-F238E27FC236}">
                <a16:creationId xmlns:a16="http://schemas.microsoft.com/office/drawing/2014/main" id="{4D30846D-4EAF-67C4-DFA2-C07D03BA4F63}"/>
              </a:ext>
            </a:extLst>
          </p:cNvPr>
          <p:cNvGrpSpPr/>
          <p:nvPr/>
        </p:nvGrpSpPr>
        <p:grpSpPr>
          <a:xfrm>
            <a:off x="4912195" y="4969569"/>
            <a:ext cx="2180289" cy="1280069"/>
            <a:chOff x="3447135" y="4924884"/>
            <a:chExt cx="2180289" cy="1280069"/>
          </a:xfrm>
        </p:grpSpPr>
        <p:sp>
          <p:nvSpPr>
            <p:cNvPr id="18" name="TextBox 17">
              <a:extLst>
                <a:ext uri="{FF2B5EF4-FFF2-40B4-BE49-F238E27FC236}">
                  <a16:creationId xmlns:a16="http://schemas.microsoft.com/office/drawing/2014/main" id="{95DF5C69-A0F3-914F-88D7-ADDC7ACF2B5D}"/>
                </a:ext>
              </a:extLst>
            </p:cNvPr>
            <p:cNvSpPr txBox="1"/>
            <p:nvPr/>
          </p:nvSpPr>
          <p:spPr>
            <a:xfrm>
              <a:off x="3447135" y="5068226"/>
              <a:ext cx="2046514" cy="954107"/>
            </a:xfrm>
            <a:prstGeom prst="rect">
              <a:avLst/>
            </a:prstGeom>
            <a:noFill/>
          </p:spPr>
          <p:txBody>
            <a:bodyPr wrap="square" rtlCol="0">
              <a:spAutoFit/>
            </a:bodyPr>
            <a:lstStyle/>
            <a:p>
              <a:pPr algn="ctr"/>
              <a:r>
                <a:rPr lang="en-US" sz="2800" b="1" dirty="0">
                  <a:latin typeface="Calibri" panose="020F0502020204030204" pitchFamily="34" charset="0"/>
                  <a:cs typeface="Calibri" panose="020F0502020204030204" pitchFamily="34" charset="0"/>
                </a:rPr>
                <a:t>Maximum Batch Size</a:t>
              </a:r>
            </a:p>
          </p:txBody>
        </p:sp>
        <p:cxnSp>
          <p:nvCxnSpPr>
            <p:cNvPr id="19" name="Straight Arrow Connector 18">
              <a:extLst>
                <a:ext uri="{FF2B5EF4-FFF2-40B4-BE49-F238E27FC236}">
                  <a16:creationId xmlns:a16="http://schemas.microsoft.com/office/drawing/2014/main" id="{BC44C52A-7B5F-27F1-9234-5737EDE2E946}"/>
                </a:ext>
              </a:extLst>
            </p:cNvPr>
            <p:cNvCxnSpPr>
              <a:cxnSpLocks/>
            </p:cNvCxnSpPr>
            <p:nvPr/>
          </p:nvCxnSpPr>
          <p:spPr>
            <a:xfrm>
              <a:off x="5627424" y="4924884"/>
              <a:ext cx="0" cy="1280069"/>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grpSp>
      <p:grpSp>
        <p:nvGrpSpPr>
          <p:cNvPr id="41" name="Group 40">
            <a:extLst>
              <a:ext uri="{FF2B5EF4-FFF2-40B4-BE49-F238E27FC236}">
                <a16:creationId xmlns:a16="http://schemas.microsoft.com/office/drawing/2014/main" id="{387E955A-E91B-B422-52CA-5D1A9561B07F}"/>
              </a:ext>
            </a:extLst>
          </p:cNvPr>
          <p:cNvGrpSpPr/>
          <p:nvPr/>
        </p:nvGrpSpPr>
        <p:grpSpPr>
          <a:xfrm>
            <a:off x="7506206" y="4969569"/>
            <a:ext cx="2180290" cy="1280069"/>
            <a:chOff x="6008169" y="4938088"/>
            <a:chExt cx="2180290" cy="1280069"/>
          </a:xfrm>
        </p:grpSpPr>
        <p:sp>
          <p:nvSpPr>
            <p:cNvPr id="42" name="TextBox 41">
              <a:extLst>
                <a:ext uri="{FF2B5EF4-FFF2-40B4-BE49-F238E27FC236}">
                  <a16:creationId xmlns:a16="http://schemas.microsoft.com/office/drawing/2014/main" id="{B6E4585C-B5F3-D39E-98C9-2DD2E04D44EF}"/>
                </a:ext>
              </a:extLst>
            </p:cNvPr>
            <p:cNvSpPr txBox="1"/>
            <p:nvPr/>
          </p:nvSpPr>
          <p:spPr>
            <a:xfrm>
              <a:off x="6008169" y="5083212"/>
              <a:ext cx="2046514" cy="954107"/>
            </a:xfrm>
            <a:prstGeom prst="rect">
              <a:avLst/>
            </a:prstGeom>
            <a:noFill/>
          </p:spPr>
          <p:txBody>
            <a:bodyPr wrap="square" rtlCol="0">
              <a:spAutoFit/>
            </a:bodyPr>
            <a:lstStyle/>
            <a:p>
              <a:pPr algn="ctr"/>
              <a:r>
                <a:rPr lang="en-US" sz="2800" b="1" dirty="0">
                  <a:latin typeface="Calibri" panose="020F0502020204030204" pitchFamily="34" charset="0"/>
                  <a:cs typeface="Calibri" panose="020F0502020204030204" pitchFamily="34" charset="0"/>
                </a:rPr>
                <a:t>GPU Utilization</a:t>
              </a:r>
            </a:p>
          </p:txBody>
        </p:sp>
        <p:cxnSp>
          <p:nvCxnSpPr>
            <p:cNvPr id="43" name="Straight Arrow Connector 42">
              <a:extLst>
                <a:ext uri="{FF2B5EF4-FFF2-40B4-BE49-F238E27FC236}">
                  <a16:creationId xmlns:a16="http://schemas.microsoft.com/office/drawing/2014/main" id="{2C2E9CCD-1571-336A-4295-0104C3952CD5}"/>
                </a:ext>
              </a:extLst>
            </p:cNvPr>
            <p:cNvCxnSpPr>
              <a:cxnSpLocks/>
            </p:cNvCxnSpPr>
            <p:nvPr/>
          </p:nvCxnSpPr>
          <p:spPr>
            <a:xfrm>
              <a:off x="8188459" y="4938088"/>
              <a:ext cx="0" cy="1280069"/>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3022193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3A785C2-B71C-2245-CC95-2679C0CF01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D6EA3C-19E9-A242-C785-FDF2D60252EA}"/>
              </a:ext>
            </a:extLst>
          </p:cNvPr>
          <p:cNvSpPr>
            <a:spLocks noGrp="1"/>
          </p:cNvSpPr>
          <p:nvPr>
            <p:ph type="ctrTitle"/>
          </p:nvPr>
        </p:nvSpPr>
        <p:spPr/>
        <p:txBody>
          <a:bodyPr/>
          <a:lstStyle/>
          <a:p>
            <a:r>
              <a:rPr lang="en-US" dirty="0"/>
              <a:t>GPU Memory Capacity Limits LLM Inference Batch Size</a:t>
            </a:r>
          </a:p>
        </p:txBody>
      </p:sp>
      <p:sp>
        <p:nvSpPr>
          <p:cNvPr id="4" name="Slide Number Placeholder 3">
            <a:extLst>
              <a:ext uri="{FF2B5EF4-FFF2-40B4-BE49-F238E27FC236}">
                <a16:creationId xmlns:a16="http://schemas.microsoft.com/office/drawing/2014/main" id="{687FB876-0C0F-CC48-8844-E13D5DB66B76}"/>
              </a:ext>
            </a:extLst>
          </p:cNvPr>
          <p:cNvSpPr>
            <a:spLocks noGrp="1"/>
          </p:cNvSpPr>
          <p:nvPr>
            <p:ph type="sldNum" sz="quarter" idx="12"/>
          </p:nvPr>
        </p:nvSpPr>
        <p:spPr/>
        <p:txBody>
          <a:bodyPr/>
          <a:lstStyle/>
          <a:p>
            <a:fld id="{3952D4CC-587A-3641-AB30-393082F8BA24}" type="slidenum">
              <a:rPr lang="en-US" smtClean="0"/>
              <a:pPr/>
              <a:t>31</a:t>
            </a:fld>
            <a:endParaRPr lang="en-US"/>
          </a:p>
        </p:txBody>
      </p:sp>
      <p:graphicFrame>
        <p:nvGraphicFramePr>
          <p:cNvPr id="20" name="Chart 19">
            <a:extLst>
              <a:ext uri="{FF2B5EF4-FFF2-40B4-BE49-F238E27FC236}">
                <a16:creationId xmlns:a16="http://schemas.microsoft.com/office/drawing/2014/main" id="{1B13CFF1-FE3C-F9B1-18B5-C84C59B47B8C}"/>
              </a:ext>
            </a:extLst>
          </p:cNvPr>
          <p:cNvGraphicFramePr>
            <a:graphicFrameLocks/>
          </p:cNvGraphicFramePr>
          <p:nvPr/>
        </p:nvGraphicFramePr>
        <p:xfrm>
          <a:off x="8114326" y="1720137"/>
          <a:ext cx="3404207" cy="414852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1" name="Chart 20">
            <a:extLst>
              <a:ext uri="{FF2B5EF4-FFF2-40B4-BE49-F238E27FC236}">
                <a16:creationId xmlns:a16="http://schemas.microsoft.com/office/drawing/2014/main" id="{899DD84D-8BE1-3F72-712A-67B527C4C48E}"/>
              </a:ext>
            </a:extLst>
          </p:cNvPr>
          <p:cNvGraphicFramePr>
            <a:graphicFrameLocks/>
          </p:cNvGraphicFramePr>
          <p:nvPr/>
        </p:nvGraphicFramePr>
        <p:xfrm>
          <a:off x="673467" y="1232452"/>
          <a:ext cx="6959785" cy="5123898"/>
        </p:xfrm>
        <a:graphic>
          <a:graphicData uri="http://schemas.openxmlformats.org/drawingml/2006/chart">
            <c:chart xmlns:c="http://schemas.openxmlformats.org/drawingml/2006/chart" xmlns:r="http://schemas.openxmlformats.org/officeDocument/2006/relationships" r:id="rId5"/>
          </a:graphicData>
        </a:graphic>
      </p:graphicFrame>
      <p:cxnSp>
        <p:nvCxnSpPr>
          <p:cNvPr id="27" name="Straight Connector 26">
            <a:extLst>
              <a:ext uri="{FF2B5EF4-FFF2-40B4-BE49-F238E27FC236}">
                <a16:creationId xmlns:a16="http://schemas.microsoft.com/office/drawing/2014/main" id="{F1E73E82-BDF0-9C97-6BEC-70492D2994DD}"/>
              </a:ext>
            </a:extLst>
          </p:cNvPr>
          <p:cNvCxnSpPr>
            <a:cxnSpLocks/>
          </p:cNvCxnSpPr>
          <p:nvPr/>
        </p:nvCxnSpPr>
        <p:spPr>
          <a:xfrm flipV="1">
            <a:off x="5030525" y="1961322"/>
            <a:ext cx="0" cy="2703443"/>
          </a:xfrm>
          <a:prstGeom prst="line">
            <a:avLst/>
          </a:prstGeom>
          <a:ln w="12700"/>
        </p:spPr>
        <p:style>
          <a:lnRef idx="2">
            <a:schemeClr val="dk1"/>
          </a:lnRef>
          <a:fillRef idx="0">
            <a:schemeClr val="dk1"/>
          </a:fillRef>
          <a:effectRef idx="1">
            <a:schemeClr val="dk1"/>
          </a:effectRef>
          <a:fontRef idx="minor">
            <a:schemeClr val="tx1"/>
          </a:fontRef>
        </p:style>
      </p:cxnSp>
      <p:grpSp>
        <p:nvGrpSpPr>
          <p:cNvPr id="28" name="Group 27">
            <a:extLst>
              <a:ext uri="{FF2B5EF4-FFF2-40B4-BE49-F238E27FC236}">
                <a16:creationId xmlns:a16="http://schemas.microsoft.com/office/drawing/2014/main" id="{E26B20DC-D6AE-43EC-D387-F5B34E5BD0CA}"/>
              </a:ext>
            </a:extLst>
          </p:cNvPr>
          <p:cNvGrpSpPr/>
          <p:nvPr/>
        </p:nvGrpSpPr>
        <p:grpSpPr>
          <a:xfrm>
            <a:off x="2105565" y="2598021"/>
            <a:ext cx="5323934" cy="1781574"/>
            <a:chOff x="3671955" y="1479148"/>
            <a:chExt cx="6677994" cy="1781574"/>
          </a:xfrm>
        </p:grpSpPr>
        <p:sp>
          <p:nvSpPr>
            <p:cNvPr id="29" name="TextBox 9">
              <a:extLst>
                <a:ext uri="{FF2B5EF4-FFF2-40B4-BE49-F238E27FC236}">
                  <a16:creationId xmlns:a16="http://schemas.microsoft.com/office/drawing/2014/main" id="{49C161E8-9BA7-C838-D1D3-FAA1D85CBB05}"/>
                </a:ext>
              </a:extLst>
            </p:cNvPr>
            <p:cNvSpPr txBox="1"/>
            <p:nvPr/>
          </p:nvSpPr>
          <p:spPr>
            <a:xfrm>
              <a:off x="5077084" y="1479148"/>
              <a:ext cx="1875179" cy="74259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400" dirty="0">
                  <a:latin typeface="Times New Roman" panose="02020603050405020304" pitchFamily="18" charset="0"/>
                  <a:cs typeface="Times New Roman" panose="02020603050405020304" pitchFamily="18" charset="0"/>
                </a:rPr>
                <a:t>320GB Memory </a:t>
              </a:r>
            </a:p>
          </p:txBody>
        </p:sp>
        <p:cxnSp>
          <p:nvCxnSpPr>
            <p:cNvPr id="30" name="Straight Connector 29">
              <a:extLst>
                <a:ext uri="{FF2B5EF4-FFF2-40B4-BE49-F238E27FC236}">
                  <a16:creationId xmlns:a16="http://schemas.microsoft.com/office/drawing/2014/main" id="{3381A91C-FB00-A186-26FE-AB73557E65DA}"/>
                </a:ext>
              </a:extLst>
            </p:cNvPr>
            <p:cNvCxnSpPr>
              <a:cxnSpLocks/>
            </p:cNvCxnSpPr>
            <p:nvPr/>
          </p:nvCxnSpPr>
          <p:spPr>
            <a:xfrm>
              <a:off x="3766719" y="3248022"/>
              <a:ext cx="6583230" cy="3657"/>
            </a:xfrm>
            <a:prstGeom prst="line">
              <a:avLst/>
            </a:prstGeom>
            <a:ln w="38100"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1" name="TextBox 30">
              <a:extLst>
                <a:ext uri="{FF2B5EF4-FFF2-40B4-BE49-F238E27FC236}">
                  <a16:creationId xmlns:a16="http://schemas.microsoft.com/office/drawing/2014/main" id="{0568C33C-6704-6D95-2843-57C83D5A24DA}"/>
                </a:ext>
              </a:extLst>
            </p:cNvPr>
            <p:cNvSpPr txBox="1"/>
            <p:nvPr/>
          </p:nvSpPr>
          <p:spPr>
            <a:xfrm>
              <a:off x="3671955" y="1481308"/>
              <a:ext cx="1706762" cy="74259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400" dirty="0">
                  <a:latin typeface="Times New Roman" panose="02020603050405020304" pitchFamily="18" charset="0"/>
                  <a:cs typeface="Times New Roman" panose="02020603050405020304" pitchFamily="18" charset="0"/>
                </a:rPr>
                <a:t>4x A100 80GB</a:t>
              </a:r>
            </a:p>
          </p:txBody>
        </p:sp>
        <p:cxnSp>
          <p:nvCxnSpPr>
            <p:cNvPr id="32" name="Straight Arrow Connector 31">
              <a:extLst>
                <a:ext uri="{FF2B5EF4-FFF2-40B4-BE49-F238E27FC236}">
                  <a16:creationId xmlns:a16="http://schemas.microsoft.com/office/drawing/2014/main" id="{C9D58520-C7A7-9E0B-9BC3-C607A43D1CF2}"/>
                </a:ext>
              </a:extLst>
            </p:cNvPr>
            <p:cNvCxnSpPr>
              <a:cxnSpLocks/>
              <a:endCxn id="31" idx="2"/>
            </p:cNvCxnSpPr>
            <p:nvPr/>
          </p:nvCxnSpPr>
          <p:spPr>
            <a:xfrm flipH="1" flipV="1">
              <a:off x="4525337" y="2223898"/>
              <a:ext cx="1" cy="1036824"/>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274760A2-A4B8-6CD1-5B61-DA42C81DC91D}"/>
                </a:ext>
              </a:extLst>
            </p:cNvPr>
            <p:cNvCxnSpPr>
              <a:cxnSpLocks/>
              <a:endCxn id="29" idx="2"/>
            </p:cNvCxnSpPr>
            <p:nvPr/>
          </p:nvCxnSpPr>
          <p:spPr>
            <a:xfrm flipV="1">
              <a:off x="6014670" y="2221738"/>
              <a:ext cx="1" cy="1015745"/>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
        <p:nvSpPr>
          <p:cNvPr id="58" name="Rectangle 57">
            <a:extLst>
              <a:ext uri="{FF2B5EF4-FFF2-40B4-BE49-F238E27FC236}">
                <a16:creationId xmlns:a16="http://schemas.microsoft.com/office/drawing/2014/main" id="{62307100-1E37-4040-6C3D-852B2379F48E}"/>
              </a:ext>
            </a:extLst>
          </p:cNvPr>
          <p:cNvSpPr/>
          <p:nvPr/>
        </p:nvSpPr>
        <p:spPr>
          <a:xfrm>
            <a:off x="4105994" y="4169151"/>
            <a:ext cx="348343" cy="120603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89F0486D-F0C8-C5B5-0ABE-8E4F41087BD1}"/>
              </a:ext>
            </a:extLst>
          </p:cNvPr>
          <p:cNvSpPr/>
          <p:nvPr/>
        </p:nvSpPr>
        <p:spPr>
          <a:xfrm>
            <a:off x="5593885" y="4184441"/>
            <a:ext cx="348343" cy="120603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826446285"/>
      </p:ext>
    </p:extLst>
  </p:cSld>
  <p:clrMapOvr>
    <a:masterClrMapping/>
  </p:clrMapOvr>
  <mc:AlternateContent xmlns:mc="http://schemas.openxmlformats.org/markup-compatibility/2006" xmlns:p14="http://schemas.microsoft.com/office/powerpoint/2010/main">
    <mc:Choice Requires="p14">
      <p:transition spd="slow" p14:dur="2000" advTm="26348"/>
    </mc:Choice>
    <mc:Fallback xmlns="">
      <p:transition spd="slow" advTm="2634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0" grpId="0">
        <p:bldAsOne/>
      </p:bldGraphic>
      <p:bldP spid="58" grpId="0" animBg="1"/>
      <p:bldP spid="59"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8814F5C-FD8E-DD05-78B2-510EAB3ADF3F}"/>
            </a:ext>
          </a:extLst>
        </p:cNvPr>
        <p:cNvGrpSpPr/>
        <p:nvPr/>
      </p:nvGrpSpPr>
      <p:grpSpPr>
        <a:xfrm>
          <a:off x="0" y="0"/>
          <a:ext cx="0" cy="0"/>
          <a:chOff x="0" y="0"/>
          <a:chExt cx="0" cy="0"/>
        </a:xfrm>
      </p:grpSpPr>
      <p:grpSp>
        <p:nvGrpSpPr>
          <p:cNvPr id="41" name="Group 40">
            <a:extLst>
              <a:ext uri="{FF2B5EF4-FFF2-40B4-BE49-F238E27FC236}">
                <a16:creationId xmlns:a16="http://schemas.microsoft.com/office/drawing/2014/main" id="{E4FDEDEF-F198-7B58-55D0-237ED9FFE0A8}"/>
              </a:ext>
            </a:extLst>
          </p:cNvPr>
          <p:cNvGrpSpPr/>
          <p:nvPr/>
        </p:nvGrpSpPr>
        <p:grpSpPr>
          <a:xfrm>
            <a:off x="6827378" y="3789173"/>
            <a:ext cx="4649734" cy="1555359"/>
            <a:chOff x="1057644" y="4353221"/>
            <a:chExt cx="4649734" cy="1555359"/>
          </a:xfrm>
        </p:grpSpPr>
        <p:sp>
          <p:nvSpPr>
            <p:cNvPr id="31" name="TextBox 30">
              <a:extLst>
                <a:ext uri="{FF2B5EF4-FFF2-40B4-BE49-F238E27FC236}">
                  <a16:creationId xmlns:a16="http://schemas.microsoft.com/office/drawing/2014/main" id="{8194FBEE-FEF7-1493-B7A7-ED266A6E58E0}"/>
                </a:ext>
              </a:extLst>
            </p:cNvPr>
            <p:cNvSpPr txBox="1"/>
            <p:nvPr/>
          </p:nvSpPr>
          <p:spPr>
            <a:xfrm>
              <a:off x="1057644" y="4353221"/>
              <a:ext cx="4649734"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Operational Intensity = </a:t>
              </a:r>
              <a:r>
                <a:rPr lang="en-US" sz="2400" b="1" dirty="0">
                  <a:solidFill>
                    <a:srgbClr val="FF0000"/>
                  </a:solidFill>
                  <a:latin typeface="Calibri" panose="020F0502020204030204" pitchFamily="34" charset="0"/>
                  <a:cs typeface="Calibri" panose="020F0502020204030204" pitchFamily="34" charset="0"/>
                </a:rPr>
                <a:t>16</a:t>
              </a:r>
              <a:r>
                <a:rPr lang="en-US" sz="2400" dirty="0">
                  <a:latin typeface="Calibri" panose="020F0502020204030204" pitchFamily="34" charset="0"/>
                  <a:cs typeface="Calibri" panose="020F0502020204030204" pitchFamily="34" charset="0"/>
                </a:rPr>
                <a:t> Ops/Byte</a:t>
              </a:r>
            </a:p>
          </p:txBody>
        </p:sp>
        <p:sp>
          <p:nvSpPr>
            <p:cNvPr id="33" name="TextBox 32">
              <a:extLst>
                <a:ext uri="{FF2B5EF4-FFF2-40B4-BE49-F238E27FC236}">
                  <a16:creationId xmlns:a16="http://schemas.microsoft.com/office/drawing/2014/main" id="{A4C3D55D-214D-4AD6-F39A-5B85AFE42EF3}"/>
                </a:ext>
              </a:extLst>
            </p:cNvPr>
            <p:cNvSpPr txBox="1"/>
            <p:nvPr/>
          </p:nvSpPr>
          <p:spPr>
            <a:xfrm>
              <a:off x="1531931" y="4901864"/>
              <a:ext cx="3687918" cy="461665"/>
            </a:xfrm>
            <a:prstGeom prst="rect">
              <a:avLst/>
            </a:prstGeom>
            <a:noFill/>
          </p:spPr>
          <p:txBody>
            <a:bodyPr wrap="square">
              <a:spAutoFit/>
            </a:bodyPr>
            <a:lstStyle/>
            <a:p>
              <a:r>
                <a:rPr lang="en-US" sz="2400" dirty="0">
                  <a:latin typeface="Calibri" panose="020F0502020204030204" pitchFamily="34" charset="0"/>
                  <a:cs typeface="Calibri" panose="020F0502020204030204" pitchFamily="34" charset="0"/>
                </a:rPr>
                <a:t>16 * 4K * 4K * 2  Operations </a:t>
              </a:r>
              <a:endParaRPr lang="en-US" sz="2400" dirty="0"/>
            </a:p>
          </p:txBody>
        </p:sp>
        <p:sp>
          <p:nvSpPr>
            <p:cNvPr id="34" name="TextBox 33">
              <a:extLst>
                <a:ext uri="{FF2B5EF4-FFF2-40B4-BE49-F238E27FC236}">
                  <a16:creationId xmlns:a16="http://schemas.microsoft.com/office/drawing/2014/main" id="{ACE6834B-604F-E718-55BD-EC3CE99BF3BE}"/>
                </a:ext>
              </a:extLst>
            </p:cNvPr>
            <p:cNvSpPr txBox="1"/>
            <p:nvPr/>
          </p:nvSpPr>
          <p:spPr>
            <a:xfrm>
              <a:off x="1619708" y="5446915"/>
              <a:ext cx="3777792" cy="461665"/>
            </a:xfrm>
            <a:prstGeom prst="rect">
              <a:avLst/>
            </a:prstGeom>
            <a:noFill/>
          </p:spPr>
          <p:txBody>
            <a:bodyPr wrap="square">
              <a:spAutoFit/>
            </a:bodyPr>
            <a:lstStyle/>
            <a:p>
              <a:r>
                <a:rPr lang="en-US" sz="2400" dirty="0">
                  <a:latin typeface="Calibri" panose="020F0502020204030204" pitchFamily="34" charset="0"/>
                  <a:cs typeface="Calibri" panose="020F0502020204030204" pitchFamily="34" charset="0"/>
                </a:rPr>
                <a:t>(16 * 4K + 4K * 4K) * 2 Byte</a:t>
              </a:r>
              <a:endParaRPr lang="en-US" sz="2400" dirty="0"/>
            </a:p>
          </p:txBody>
        </p:sp>
        <p:cxnSp>
          <p:nvCxnSpPr>
            <p:cNvPr id="36" name="Straight Connector 35">
              <a:extLst>
                <a:ext uri="{FF2B5EF4-FFF2-40B4-BE49-F238E27FC236}">
                  <a16:creationId xmlns:a16="http://schemas.microsoft.com/office/drawing/2014/main" id="{A6E942A4-0C9F-F401-81E7-BC5D3A95F1A6}"/>
                </a:ext>
              </a:extLst>
            </p:cNvPr>
            <p:cNvCxnSpPr/>
            <p:nvPr/>
          </p:nvCxnSpPr>
          <p:spPr>
            <a:xfrm>
              <a:off x="1436327" y="5393062"/>
              <a:ext cx="3713827" cy="0"/>
            </a:xfrm>
            <a:prstGeom prst="line">
              <a:avLst/>
            </a:prstGeom>
            <a:ln w="28575"/>
          </p:spPr>
          <p:style>
            <a:lnRef idx="2">
              <a:schemeClr val="dk1"/>
            </a:lnRef>
            <a:fillRef idx="0">
              <a:schemeClr val="dk1"/>
            </a:fillRef>
            <a:effectRef idx="1">
              <a:schemeClr val="dk1"/>
            </a:effectRef>
            <a:fontRef idx="minor">
              <a:schemeClr val="tx1"/>
            </a:fontRef>
          </p:style>
        </p:cxnSp>
      </p:grpSp>
      <p:sp>
        <p:nvSpPr>
          <p:cNvPr id="2" name="Title 1">
            <a:extLst>
              <a:ext uri="{FF2B5EF4-FFF2-40B4-BE49-F238E27FC236}">
                <a16:creationId xmlns:a16="http://schemas.microsoft.com/office/drawing/2014/main" id="{72A3339A-DB3F-6ECA-AEE3-C6263E331241}"/>
              </a:ext>
            </a:extLst>
          </p:cNvPr>
          <p:cNvSpPr>
            <a:spLocks noGrp="1"/>
          </p:cNvSpPr>
          <p:nvPr>
            <p:ph type="ctrTitle"/>
          </p:nvPr>
        </p:nvSpPr>
        <p:spPr/>
        <p:txBody>
          <a:bodyPr/>
          <a:lstStyle/>
          <a:p>
            <a:r>
              <a:rPr lang="en-US" dirty="0"/>
              <a:t>LLM Inference Has Low Operational Intensity</a:t>
            </a:r>
          </a:p>
        </p:txBody>
      </p:sp>
      <p:sp>
        <p:nvSpPr>
          <p:cNvPr id="4" name="Slide Number Placeholder 3">
            <a:extLst>
              <a:ext uri="{FF2B5EF4-FFF2-40B4-BE49-F238E27FC236}">
                <a16:creationId xmlns:a16="http://schemas.microsoft.com/office/drawing/2014/main" id="{83C30A15-CBFC-11D4-064F-E75438A2CD9A}"/>
              </a:ext>
            </a:extLst>
          </p:cNvPr>
          <p:cNvSpPr>
            <a:spLocks noGrp="1"/>
          </p:cNvSpPr>
          <p:nvPr>
            <p:ph type="sldNum" sz="quarter" idx="12"/>
          </p:nvPr>
        </p:nvSpPr>
        <p:spPr/>
        <p:txBody>
          <a:bodyPr/>
          <a:lstStyle/>
          <a:p>
            <a:fld id="{3952D4CC-587A-3641-AB30-393082F8BA24}" type="slidenum">
              <a:rPr lang="en-US" smtClean="0"/>
              <a:pPr/>
              <a:t>32</a:t>
            </a:fld>
            <a:endParaRPr lang="en-US"/>
          </a:p>
        </p:txBody>
      </p:sp>
      <p:sp>
        <p:nvSpPr>
          <p:cNvPr id="7" name="Rectangle 6">
            <a:extLst>
              <a:ext uri="{FF2B5EF4-FFF2-40B4-BE49-F238E27FC236}">
                <a16:creationId xmlns:a16="http://schemas.microsoft.com/office/drawing/2014/main" id="{44314926-EAC9-1F5C-08FA-2391F4914E9F}"/>
              </a:ext>
            </a:extLst>
          </p:cNvPr>
          <p:cNvSpPr/>
          <p:nvPr/>
        </p:nvSpPr>
        <p:spPr>
          <a:xfrm>
            <a:off x="3436608" y="1726817"/>
            <a:ext cx="1482575" cy="1372247"/>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3E5768D-9A96-2005-82AF-9FEFF10B316B}"/>
              </a:ext>
            </a:extLst>
          </p:cNvPr>
          <p:cNvSpPr/>
          <p:nvPr/>
        </p:nvSpPr>
        <p:spPr>
          <a:xfrm>
            <a:off x="1375884" y="1726818"/>
            <a:ext cx="1356804" cy="1372246"/>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A3EBE0D-4899-56E9-D7E6-06D615A2E988}"/>
              </a:ext>
            </a:extLst>
          </p:cNvPr>
          <p:cNvSpPr txBox="1"/>
          <p:nvPr/>
        </p:nvSpPr>
        <p:spPr>
          <a:xfrm>
            <a:off x="1510707" y="1726817"/>
            <a:ext cx="1087157"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4K x 4K</a:t>
            </a:r>
          </a:p>
        </p:txBody>
      </p:sp>
      <p:sp>
        <p:nvSpPr>
          <p:cNvPr id="12" name="TextBox 11">
            <a:extLst>
              <a:ext uri="{FF2B5EF4-FFF2-40B4-BE49-F238E27FC236}">
                <a16:creationId xmlns:a16="http://schemas.microsoft.com/office/drawing/2014/main" id="{E6E5BD56-16BA-90FA-5914-1DC5BA3EA02F}"/>
              </a:ext>
            </a:extLst>
          </p:cNvPr>
          <p:cNvSpPr txBox="1"/>
          <p:nvPr/>
        </p:nvSpPr>
        <p:spPr>
          <a:xfrm>
            <a:off x="3634316" y="1726817"/>
            <a:ext cx="1087157"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4K x 4K</a:t>
            </a:r>
          </a:p>
        </p:txBody>
      </p:sp>
      <p:sp>
        <p:nvSpPr>
          <p:cNvPr id="23" name="TextBox 22">
            <a:extLst>
              <a:ext uri="{FF2B5EF4-FFF2-40B4-BE49-F238E27FC236}">
                <a16:creationId xmlns:a16="http://schemas.microsoft.com/office/drawing/2014/main" id="{BEEF6251-1032-14E1-A101-352FDEE5D9A4}"/>
              </a:ext>
            </a:extLst>
          </p:cNvPr>
          <p:cNvSpPr txBox="1"/>
          <p:nvPr/>
        </p:nvSpPr>
        <p:spPr>
          <a:xfrm>
            <a:off x="1658225" y="3182449"/>
            <a:ext cx="849913"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Input</a:t>
            </a:r>
          </a:p>
        </p:txBody>
      </p:sp>
      <p:sp>
        <p:nvSpPr>
          <p:cNvPr id="25" name="TextBox 24">
            <a:extLst>
              <a:ext uri="{FF2B5EF4-FFF2-40B4-BE49-F238E27FC236}">
                <a16:creationId xmlns:a16="http://schemas.microsoft.com/office/drawing/2014/main" id="{33977885-9CDF-6034-6FD8-7DE8224CACD2}"/>
              </a:ext>
            </a:extLst>
          </p:cNvPr>
          <p:cNvSpPr txBox="1"/>
          <p:nvPr/>
        </p:nvSpPr>
        <p:spPr>
          <a:xfrm>
            <a:off x="3680235" y="3182449"/>
            <a:ext cx="1077796"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Weight</a:t>
            </a:r>
          </a:p>
        </p:txBody>
      </p:sp>
      <p:sp>
        <p:nvSpPr>
          <p:cNvPr id="28" name="TextBox 27">
            <a:extLst>
              <a:ext uri="{FF2B5EF4-FFF2-40B4-BE49-F238E27FC236}">
                <a16:creationId xmlns:a16="http://schemas.microsoft.com/office/drawing/2014/main" id="{E22ECA99-6AB4-A8FD-B78A-D4DAF2C32978}"/>
              </a:ext>
            </a:extLst>
          </p:cNvPr>
          <p:cNvSpPr txBox="1"/>
          <p:nvPr/>
        </p:nvSpPr>
        <p:spPr>
          <a:xfrm>
            <a:off x="2479265" y="1022014"/>
            <a:ext cx="1200970" cy="523220"/>
          </a:xfrm>
          <a:prstGeom prst="rect">
            <a:avLst/>
          </a:prstGeom>
          <a:noFill/>
        </p:spPr>
        <p:txBody>
          <a:bodyPr wrap="none" rtlCol="0">
            <a:spAutoFit/>
          </a:bodyPr>
          <a:lstStyle/>
          <a:p>
            <a:r>
              <a:rPr lang="en-US" sz="2800" dirty="0">
                <a:latin typeface="Calibri" panose="020F0502020204030204" pitchFamily="34" charset="0"/>
                <a:cs typeface="Calibri" panose="020F0502020204030204" pitchFamily="34" charset="0"/>
              </a:rPr>
              <a:t>GEMM</a:t>
            </a:r>
          </a:p>
        </p:txBody>
      </p:sp>
      <p:grpSp>
        <p:nvGrpSpPr>
          <p:cNvPr id="42" name="Group 41">
            <a:extLst>
              <a:ext uri="{FF2B5EF4-FFF2-40B4-BE49-F238E27FC236}">
                <a16:creationId xmlns:a16="http://schemas.microsoft.com/office/drawing/2014/main" id="{B8B46E13-A193-38A9-BF2E-56A4C8996A55}"/>
              </a:ext>
            </a:extLst>
          </p:cNvPr>
          <p:cNvGrpSpPr/>
          <p:nvPr/>
        </p:nvGrpSpPr>
        <p:grpSpPr>
          <a:xfrm>
            <a:off x="684036" y="3789172"/>
            <a:ext cx="4960717" cy="1555359"/>
            <a:chOff x="6446481" y="4353221"/>
            <a:chExt cx="4960717" cy="1555359"/>
          </a:xfrm>
        </p:grpSpPr>
        <p:sp>
          <p:nvSpPr>
            <p:cNvPr id="37" name="TextBox 36">
              <a:extLst>
                <a:ext uri="{FF2B5EF4-FFF2-40B4-BE49-F238E27FC236}">
                  <a16:creationId xmlns:a16="http://schemas.microsoft.com/office/drawing/2014/main" id="{E11A0E4B-AAB9-9F29-8818-E553B5EA5AA9}"/>
                </a:ext>
              </a:extLst>
            </p:cNvPr>
            <p:cNvSpPr txBox="1"/>
            <p:nvPr/>
          </p:nvSpPr>
          <p:spPr>
            <a:xfrm>
              <a:off x="6446481" y="4353221"/>
              <a:ext cx="4960717"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Operational Intensity = </a:t>
              </a:r>
              <a:r>
                <a:rPr lang="en-US" sz="2400" b="1" dirty="0">
                  <a:solidFill>
                    <a:srgbClr val="FF0000"/>
                  </a:solidFill>
                  <a:latin typeface="Calibri" panose="020F0502020204030204" pitchFamily="34" charset="0"/>
                  <a:cs typeface="Calibri" panose="020F0502020204030204" pitchFamily="34" charset="0"/>
                </a:rPr>
                <a:t>2000</a:t>
              </a:r>
              <a:r>
                <a:rPr lang="en-US" sz="2400" dirty="0">
                  <a:latin typeface="Calibri" panose="020F0502020204030204" pitchFamily="34" charset="0"/>
                  <a:cs typeface="Calibri" panose="020F0502020204030204" pitchFamily="34" charset="0"/>
                </a:rPr>
                <a:t> Ops/Byte</a:t>
              </a:r>
            </a:p>
          </p:txBody>
        </p:sp>
        <p:sp>
          <p:nvSpPr>
            <p:cNvPr id="38" name="TextBox 37">
              <a:extLst>
                <a:ext uri="{FF2B5EF4-FFF2-40B4-BE49-F238E27FC236}">
                  <a16:creationId xmlns:a16="http://schemas.microsoft.com/office/drawing/2014/main" id="{F2639570-1C5A-DFAB-3FCE-D0ACF12CC542}"/>
                </a:ext>
              </a:extLst>
            </p:cNvPr>
            <p:cNvSpPr txBox="1"/>
            <p:nvPr/>
          </p:nvSpPr>
          <p:spPr>
            <a:xfrm>
              <a:off x="6964862" y="4901864"/>
              <a:ext cx="3687920" cy="461665"/>
            </a:xfrm>
            <a:prstGeom prst="rect">
              <a:avLst/>
            </a:prstGeom>
            <a:noFill/>
          </p:spPr>
          <p:txBody>
            <a:bodyPr wrap="square">
              <a:spAutoFit/>
            </a:bodyPr>
            <a:lstStyle/>
            <a:p>
              <a:r>
                <a:rPr lang="en-US" sz="2400" dirty="0">
                  <a:latin typeface="Calibri" panose="020F0502020204030204" pitchFamily="34" charset="0"/>
                  <a:cs typeface="Calibri" panose="020F0502020204030204" pitchFamily="34" charset="0"/>
                </a:rPr>
                <a:t>4K * 4K * 4K * 2  Operations </a:t>
              </a:r>
              <a:endParaRPr lang="en-US" sz="2400" dirty="0"/>
            </a:p>
          </p:txBody>
        </p:sp>
        <p:sp>
          <p:nvSpPr>
            <p:cNvPr id="39" name="TextBox 38">
              <a:extLst>
                <a:ext uri="{FF2B5EF4-FFF2-40B4-BE49-F238E27FC236}">
                  <a16:creationId xmlns:a16="http://schemas.microsoft.com/office/drawing/2014/main" id="{8E91D7F5-124A-C795-FB5F-4A8A1155BD18}"/>
                </a:ext>
              </a:extLst>
            </p:cNvPr>
            <p:cNvSpPr txBox="1"/>
            <p:nvPr/>
          </p:nvSpPr>
          <p:spPr>
            <a:xfrm>
              <a:off x="7110143" y="5446915"/>
              <a:ext cx="3777792" cy="461665"/>
            </a:xfrm>
            <a:prstGeom prst="rect">
              <a:avLst/>
            </a:prstGeom>
            <a:noFill/>
          </p:spPr>
          <p:txBody>
            <a:bodyPr wrap="square">
              <a:spAutoFit/>
            </a:bodyPr>
            <a:lstStyle/>
            <a:p>
              <a:r>
                <a:rPr lang="en-US" sz="2400" dirty="0">
                  <a:latin typeface="Calibri" panose="020F0502020204030204" pitchFamily="34" charset="0"/>
                  <a:cs typeface="Calibri" panose="020F0502020204030204" pitchFamily="34" charset="0"/>
                </a:rPr>
                <a:t>(4K * 4K + 4K * 4K) * 2 Byte</a:t>
              </a:r>
              <a:endParaRPr lang="en-US" sz="2400" dirty="0"/>
            </a:p>
          </p:txBody>
        </p:sp>
        <p:cxnSp>
          <p:nvCxnSpPr>
            <p:cNvPr id="40" name="Straight Connector 39">
              <a:extLst>
                <a:ext uri="{FF2B5EF4-FFF2-40B4-BE49-F238E27FC236}">
                  <a16:creationId xmlns:a16="http://schemas.microsoft.com/office/drawing/2014/main" id="{0182B38A-52E0-E0E4-F293-67A6DFD04DB8}"/>
                </a:ext>
              </a:extLst>
            </p:cNvPr>
            <p:cNvCxnSpPr/>
            <p:nvPr/>
          </p:nvCxnSpPr>
          <p:spPr>
            <a:xfrm>
              <a:off x="6964862" y="5393062"/>
              <a:ext cx="3713827" cy="0"/>
            </a:xfrm>
            <a:prstGeom prst="line">
              <a:avLst/>
            </a:prstGeom>
            <a:ln w="28575"/>
          </p:spPr>
          <p:style>
            <a:lnRef idx="2">
              <a:schemeClr val="dk1"/>
            </a:lnRef>
            <a:fillRef idx="0">
              <a:schemeClr val="dk1"/>
            </a:fillRef>
            <a:effectRef idx="1">
              <a:schemeClr val="dk1"/>
            </a:effectRef>
            <a:fontRef idx="minor">
              <a:schemeClr val="tx1"/>
            </a:fontRef>
          </p:style>
        </p:cxnSp>
      </p:grpSp>
      <p:grpSp>
        <p:nvGrpSpPr>
          <p:cNvPr id="27" name="Group 26">
            <a:extLst>
              <a:ext uri="{FF2B5EF4-FFF2-40B4-BE49-F238E27FC236}">
                <a16:creationId xmlns:a16="http://schemas.microsoft.com/office/drawing/2014/main" id="{633F5DE1-4003-402D-3725-72232F1C0189}"/>
              </a:ext>
            </a:extLst>
          </p:cNvPr>
          <p:cNvGrpSpPr/>
          <p:nvPr/>
        </p:nvGrpSpPr>
        <p:grpSpPr>
          <a:xfrm>
            <a:off x="7241120" y="976145"/>
            <a:ext cx="3543299" cy="2667969"/>
            <a:chOff x="7241120" y="976145"/>
            <a:chExt cx="3543299" cy="2667969"/>
          </a:xfrm>
        </p:grpSpPr>
        <p:sp>
          <p:nvSpPr>
            <p:cNvPr id="3" name="Rectangle 2">
              <a:extLst>
                <a:ext uri="{FF2B5EF4-FFF2-40B4-BE49-F238E27FC236}">
                  <a16:creationId xmlns:a16="http://schemas.microsoft.com/office/drawing/2014/main" id="{D3D2DCDD-8AA8-80E9-1CAE-31DFAD6A5580}"/>
                </a:ext>
              </a:extLst>
            </p:cNvPr>
            <p:cNvSpPr/>
            <p:nvPr/>
          </p:nvSpPr>
          <p:spPr>
            <a:xfrm>
              <a:off x="9301844" y="1726817"/>
              <a:ext cx="1482575" cy="1372247"/>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3D8158F-98C4-44BE-3AD9-6BBAC46913A7}"/>
                </a:ext>
              </a:extLst>
            </p:cNvPr>
            <p:cNvSpPr/>
            <p:nvPr/>
          </p:nvSpPr>
          <p:spPr>
            <a:xfrm>
              <a:off x="7241120" y="2235557"/>
              <a:ext cx="1356804" cy="376921"/>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5ABA829-33E9-8751-57B6-2ECA3FB47C0D}"/>
                </a:ext>
              </a:extLst>
            </p:cNvPr>
            <p:cNvSpPr txBox="1"/>
            <p:nvPr/>
          </p:nvSpPr>
          <p:spPr>
            <a:xfrm>
              <a:off x="7377715" y="1773893"/>
              <a:ext cx="1082348"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16 x 4K</a:t>
              </a:r>
            </a:p>
          </p:txBody>
        </p:sp>
        <p:sp>
          <p:nvSpPr>
            <p:cNvPr id="10" name="TextBox 9">
              <a:extLst>
                <a:ext uri="{FF2B5EF4-FFF2-40B4-BE49-F238E27FC236}">
                  <a16:creationId xmlns:a16="http://schemas.microsoft.com/office/drawing/2014/main" id="{C82499BB-1531-BF83-E891-D1BB21C24FFD}"/>
                </a:ext>
              </a:extLst>
            </p:cNvPr>
            <p:cNvSpPr txBox="1"/>
            <p:nvPr/>
          </p:nvSpPr>
          <p:spPr>
            <a:xfrm>
              <a:off x="9505644" y="1726817"/>
              <a:ext cx="1087157"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4K x 4K</a:t>
              </a:r>
            </a:p>
          </p:txBody>
        </p:sp>
        <p:sp>
          <p:nvSpPr>
            <p:cNvPr id="20" name="TextBox 19">
              <a:extLst>
                <a:ext uri="{FF2B5EF4-FFF2-40B4-BE49-F238E27FC236}">
                  <a16:creationId xmlns:a16="http://schemas.microsoft.com/office/drawing/2014/main" id="{DFDB208C-8D56-9523-A715-022E57C7A8C2}"/>
                </a:ext>
              </a:extLst>
            </p:cNvPr>
            <p:cNvSpPr txBox="1"/>
            <p:nvPr/>
          </p:nvSpPr>
          <p:spPr>
            <a:xfrm>
              <a:off x="7494564" y="3182449"/>
              <a:ext cx="849913"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Input</a:t>
              </a:r>
            </a:p>
          </p:txBody>
        </p:sp>
        <p:sp>
          <p:nvSpPr>
            <p:cNvPr id="22" name="TextBox 21">
              <a:extLst>
                <a:ext uri="{FF2B5EF4-FFF2-40B4-BE49-F238E27FC236}">
                  <a16:creationId xmlns:a16="http://schemas.microsoft.com/office/drawing/2014/main" id="{17633473-CDBE-32DF-09C1-DA8C4085230F}"/>
                </a:ext>
              </a:extLst>
            </p:cNvPr>
            <p:cNvSpPr txBox="1"/>
            <p:nvPr/>
          </p:nvSpPr>
          <p:spPr>
            <a:xfrm>
              <a:off x="9516574" y="3182449"/>
              <a:ext cx="1077796"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Weight</a:t>
              </a:r>
            </a:p>
          </p:txBody>
        </p:sp>
        <p:sp>
          <p:nvSpPr>
            <p:cNvPr id="26" name="TextBox 25">
              <a:extLst>
                <a:ext uri="{FF2B5EF4-FFF2-40B4-BE49-F238E27FC236}">
                  <a16:creationId xmlns:a16="http://schemas.microsoft.com/office/drawing/2014/main" id="{933DEA63-6EEE-915A-D1DA-B36A58E36732}"/>
                </a:ext>
              </a:extLst>
            </p:cNvPr>
            <p:cNvSpPr txBox="1"/>
            <p:nvPr/>
          </p:nvSpPr>
          <p:spPr>
            <a:xfrm>
              <a:off x="7935993" y="976145"/>
              <a:ext cx="2247988" cy="523220"/>
            </a:xfrm>
            <a:prstGeom prst="rect">
              <a:avLst/>
            </a:prstGeom>
            <a:noFill/>
          </p:spPr>
          <p:txBody>
            <a:bodyPr wrap="none" rtlCol="0">
              <a:spAutoFit/>
            </a:bodyPr>
            <a:lstStyle/>
            <a:p>
              <a:r>
                <a:rPr lang="en-US" sz="2800" dirty="0">
                  <a:latin typeface="Calibri" panose="020F0502020204030204" pitchFamily="34" charset="0"/>
                  <a:cs typeface="Calibri" panose="020F0502020204030204" pitchFamily="34" charset="0"/>
                </a:rPr>
                <a:t>LLM Inference</a:t>
              </a:r>
            </a:p>
          </p:txBody>
        </p:sp>
        <p:sp>
          <p:nvSpPr>
            <p:cNvPr id="43" name="TextBox 42">
              <a:extLst>
                <a:ext uri="{FF2B5EF4-FFF2-40B4-BE49-F238E27FC236}">
                  <a16:creationId xmlns:a16="http://schemas.microsoft.com/office/drawing/2014/main" id="{588D3F8A-B5F5-1435-CC08-E589B35F69AA}"/>
                </a:ext>
              </a:extLst>
            </p:cNvPr>
            <p:cNvSpPr txBox="1"/>
            <p:nvPr/>
          </p:nvSpPr>
          <p:spPr>
            <a:xfrm>
              <a:off x="8806943" y="2162143"/>
              <a:ext cx="317716"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x</a:t>
              </a:r>
            </a:p>
          </p:txBody>
        </p:sp>
      </p:grpSp>
      <p:sp>
        <p:nvSpPr>
          <p:cNvPr id="44" name="TextBox 43">
            <a:extLst>
              <a:ext uri="{FF2B5EF4-FFF2-40B4-BE49-F238E27FC236}">
                <a16:creationId xmlns:a16="http://schemas.microsoft.com/office/drawing/2014/main" id="{489903DA-98AF-D985-7046-DA043940AAEE}"/>
              </a:ext>
            </a:extLst>
          </p:cNvPr>
          <p:cNvSpPr txBox="1"/>
          <p:nvPr/>
        </p:nvSpPr>
        <p:spPr>
          <a:xfrm>
            <a:off x="2941815" y="2174518"/>
            <a:ext cx="317716"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x</a:t>
            </a:r>
          </a:p>
        </p:txBody>
      </p:sp>
      <p:grpSp>
        <p:nvGrpSpPr>
          <p:cNvPr id="29" name="Group 28">
            <a:extLst>
              <a:ext uri="{FF2B5EF4-FFF2-40B4-BE49-F238E27FC236}">
                <a16:creationId xmlns:a16="http://schemas.microsoft.com/office/drawing/2014/main" id="{ABF72383-1BA6-2B5C-18CC-D8DD5B4E1BC9}"/>
              </a:ext>
            </a:extLst>
          </p:cNvPr>
          <p:cNvGrpSpPr/>
          <p:nvPr/>
        </p:nvGrpSpPr>
        <p:grpSpPr>
          <a:xfrm>
            <a:off x="1008038" y="5645674"/>
            <a:ext cx="9475048" cy="1010308"/>
            <a:chOff x="1008038" y="5645674"/>
            <a:chExt cx="9475048" cy="1010308"/>
          </a:xfrm>
        </p:grpSpPr>
        <p:sp>
          <p:nvSpPr>
            <p:cNvPr id="13" name="TextBox 12">
              <a:extLst>
                <a:ext uri="{FF2B5EF4-FFF2-40B4-BE49-F238E27FC236}">
                  <a16:creationId xmlns:a16="http://schemas.microsoft.com/office/drawing/2014/main" id="{B1987D46-E0FF-C02B-C249-BAC07440A4D4}"/>
                </a:ext>
              </a:extLst>
            </p:cNvPr>
            <p:cNvSpPr txBox="1"/>
            <p:nvPr/>
          </p:nvSpPr>
          <p:spPr>
            <a:xfrm>
              <a:off x="1008038" y="5920040"/>
              <a:ext cx="4389984" cy="461665"/>
            </a:xfrm>
            <a:prstGeom prst="rect">
              <a:avLst/>
            </a:prstGeom>
            <a:noFill/>
          </p:spPr>
          <p:txBody>
            <a:bodyPr wrap="none" rtlCol="0">
              <a:spAutoFit/>
            </a:bodyPr>
            <a:lstStyle/>
            <a:p>
              <a:r>
                <a:rPr lang="en-US" sz="2400" b="1" dirty="0">
                  <a:latin typeface="Calibri" panose="020F0502020204030204" pitchFamily="34" charset="0"/>
                  <a:cs typeface="Calibri" panose="020F0502020204030204" pitchFamily="34" charset="0"/>
                </a:rPr>
                <a:t>A100 GPU </a:t>
              </a:r>
              <a:r>
                <a:rPr lang="en-US" sz="2400" dirty="0">
                  <a:latin typeface="Calibri" panose="020F0502020204030204" pitchFamily="34" charset="0"/>
                  <a:cs typeface="Calibri" panose="020F0502020204030204" pitchFamily="34" charset="0"/>
                </a:rPr>
                <a:t>Operational Intensity =</a:t>
              </a:r>
            </a:p>
          </p:txBody>
        </p:sp>
        <p:sp>
          <p:nvSpPr>
            <p:cNvPr id="14" name="TextBox 13">
              <a:extLst>
                <a:ext uri="{FF2B5EF4-FFF2-40B4-BE49-F238E27FC236}">
                  <a16:creationId xmlns:a16="http://schemas.microsoft.com/office/drawing/2014/main" id="{024481A3-8FB6-0194-F77B-87DE0083F847}"/>
                </a:ext>
              </a:extLst>
            </p:cNvPr>
            <p:cNvSpPr txBox="1"/>
            <p:nvPr/>
          </p:nvSpPr>
          <p:spPr>
            <a:xfrm>
              <a:off x="8360309" y="5930358"/>
              <a:ext cx="2122777" cy="461665"/>
            </a:xfrm>
            <a:prstGeom prst="rect">
              <a:avLst/>
            </a:prstGeom>
            <a:noFill/>
          </p:spPr>
          <p:txBody>
            <a:bodyPr wrap="square">
              <a:spAutoFit/>
            </a:bodyPr>
            <a:lstStyle/>
            <a:p>
              <a:r>
                <a:rPr lang="en-US" sz="2400" dirty="0">
                  <a:latin typeface="Calibri" panose="020F0502020204030204" pitchFamily="34" charset="0"/>
                  <a:cs typeface="Calibri" panose="020F0502020204030204" pitchFamily="34" charset="0"/>
                </a:rPr>
                <a:t>= </a:t>
              </a:r>
              <a:r>
                <a:rPr lang="en-US" sz="2400" b="1" dirty="0">
                  <a:solidFill>
                    <a:srgbClr val="FF0000"/>
                  </a:solidFill>
                  <a:latin typeface="Calibri" panose="020F0502020204030204" pitchFamily="34" charset="0"/>
                  <a:cs typeface="Calibri" panose="020F0502020204030204" pitchFamily="34" charset="0"/>
                </a:rPr>
                <a:t>156</a:t>
              </a:r>
              <a:r>
                <a:rPr lang="en-US" sz="2400" dirty="0">
                  <a:latin typeface="Calibri" panose="020F0502020204030204" pitchFamily="34" charset="0"/>
                  <a:cs typeface="Calibri" panose="020F0502020204030204" pitchFamily="34" charset="0"/>
                </a:rPr>
                <a:t> Ops/Byte</a:t>
              </a:r>
              <a:endParaRPr lang="en-US" sz="2400" dirty="0"/>
            </a:p>
          </p:txBody>
        </p:sp>
        <p:sp>
          <p:nvSpPr>
            <p:cNvPr id="15" name="TextBox 14">
              <a:extLst>
                <a:ext uri="{FF2B5EF4-FFF2-40B4-BE49-F238E27FC236}">
                  <a16:creationId xmlns:a16="http://schemas.microsoft.com/office/drawing/2014/main" id="{D8D51534-0765-16E5-88E0-49FFBDF28C12}"/>
                </a:ext>
              </a:extLst>
            </p:cNvPr>
            <p:cNvSpPr txBox="1"/>
            <p:nvPr/>
          </p:nvSpPr>
          <p:spPr>
            <a:xfrm>
              <a:off x="5522117" y="5645674"/>
              <a:ext cx="2543726" cy="461665"/>
            </a:xfrm>
            <a:prstGeom prst="rect">
              <a:avLst/>
            </a:prstGeom>
            <a:noFill/>
          </p:spPr>
          <p:txBody>
            <a:bodyPr wrap="square">
              <a:spAutoFit/>
            </a:bodyPr>
            <a:lstStyle/>
            <a:p>
              <a:r>
                <a:rPr lang="en-US" sz="2400" dirty="0">
                  <a:latin typeface="Calibri" panose="020F0502020204030204" pitchFamily="34" charset="0"/>
                  <a:cs typeface="Calibri" panose="020F0502020204030204" pitchFamily="34" charset="0"/>
                </a:rPr>
                <a:t>312 TFLOPS (BF16)</a:t>
              </a:r>
              <a:endParaRPr lang="en-US" sz="2400" dirty="0"/>
            </a:p>
          </p:txBody>
        </p:sp>
        <p:sp>
          <p:nvSpPr>
            <p:cNvPr id="16" name="TextBox 15">
              <a:extLst>
                <a:ext uri="{FF2B5EF4-FFF2-40B4-BE49-F238E27FC236}">
                  <a16:creationId xmlns:a16="http://schemas.microsoft.com/office/drawing/2014/main" id="{83910053-C6E4-D0F5-951A-665E2216C56F}"/>
                </a:ext>
              </a:extLst>
            </p:cNvPr>
            <p:cNvSpPr txBox="1"/>
            <p:nvPr/>
          </p:nvSpPr>
          <p:spPr>
            <a:xfrm>
              <a:off x="5500440" y="6194317"/>
              <a:ext cx="2606500" cy="461665"/>
            </a:xfrm>
            <a:prstGeom prst="rect">
              <a:avLst/>
            </a:prstGeom>
            <a:noFill/>
          </p:spPr>
          <p:txBody>
            <a:bodyPr wrap="square">
              <a:spAutoFit/>
            </a:bodyPr>
            <a:lstStyle/>
            <a:p>
              <a:r>
                <a:rPr lang="en-US" sz="2400" dirty="0">
                  <a:latin typeface="Calibri" panose="020F0502020204030204" pitchFamily="34" charset="0"/>
                  <a:cs typeface="Calibri" panose="020F0502020204030204" pitchFamily="34" charset="0"/>
                </a:rPr>
                <a:t>2.0 TB/s Bandwidth</a:t>
              </a:r>
              <a:endParaRPr lang="en-US" sz="2400" dirty="0"/>
            </a:p>
          </p:txBody>
        </p:sp>
        <p:cxnSp>
          <p:nvCxnSpPr>
            <p:cNvPr id="17" name="Straight Connector 16">
              <a:extLst>
                <a:ext uri="{FF2B5EF4-FFF2-40B4-BE49-F238E27FC236}">
                  <a16:creationId xmlns:a16="http://schemas.microsoft.com/office/drawing/2014/main" id="{BE7671E8-183B-B2B2-3448-8C6452ED61EC}"/>
                </a:ext>
              </a:extLst>
            </p:cNvPr>
            <p:cNvCxnSpPr>
              <a:cxnSpLocks/>
            </p:cNvCxnSpPr>
            <p:nvPr/>
          </p:nvCxnSpPr>
          <p:spPr>
            <a:xfrm>
              <a:off x="5500440" y="6161191"/>
              <a:ext cx="2643089" cy="0"/>
            </a:xfrm>
            <a:prstGeom prst="line">
              <a:avLst/>
            </a:prstGeom>
            <a:ln w="28575"/>
          </p:spPr>
          <p:style>
            <a:lnRef idx="2">
              <a:schemeClr val="dk1"/>
            </a:lnRef>
            <a:fillRef idx="0">
              <a:schemeClr val="dk1"/>
            </a:fillRef>
            <a:effectRef idx="1">
              <a:schemeClr val="dk1"/>
            </a:effectRef>
            <a:fontRef idx="minor">
              <a:schemeClr val="tx1"/>
            </a:fontRef>
          </p:style>
        </p:cxnSp>
      </p:grpSp>
    </p:spTree>
    <p:extLst>
      <p:ext uri="{BB962C8B-B14F-4D97-AF65-F5344CB8AC3E}">
        <p14:creationId xmlns:p14="http://schemas.microsoft.com/office/powerpoint/2010/main" val="3734134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ppt_x"/>
                                          </p:val>
                                        </p:tav>
                                        <p:tav tm="100000">
                                          <p:val>
                                            <p:strVal val="#ppt_x"/>
                                          </p:val>
                                        </p:tav>
                                      </p:tavLst>
                                    </p:anim>
                                    <p:anim calcmode="lin" valueType="num">
                                      <p:cBhvr additive="base">
                                        <p:cTn id="8"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500" fill="hold"/>
                                        <p:tgtEl>
                                          <p:spTgt spid="29"/>
                                        </p:tgtEl>
                                        <p:attrNameLst>
                                          <p:attrName>ppt_x</p:attrName>
                                        </p:attrNameLst>
                                      </p:cBhvr>
                                      <p:tavLst>
                                        <p:tav tm="0">
                                          <p:val>
                                            <p:strVal val="#ppt_x"/>
                                          </p:val>
                                        </p:tav>
                                        <p:tav tm="100000">
                                          <p:val>
                                            <p:strVal val="#ppt_x"/>
                                          </p:val>
                                        </p:tav>
                                      </p:tavLst>
                                    </p:anim>
                                    <p:anim calcmode="lin" valueType="num">
                                      <p:cBhvr additive="base">
                                        <p:cTn id="1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1+#ppt_w/2"/>
                                          </p:val>
                                        </p:tav>
                                        <p:tav tm="100000">
                                          <p:val>
                                            <p:strVal val="#ppt_x"/>
                                          </p:val>
                                        </p:tav>
                                      </p:tavLst>
                                    </p:anim>
                                    <p:anim calcmode="lin" valueType="num">
                                      <p:cBhvr additive="base">
                                        <p:cTn id="20" dur="500" fill="hold"/>
                                        <p:tgtEl>
                                          <p:spTgt spid="27"/>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cBhvr additive="base">
                                        <p:cTn id="23" dur="500" fill="hold"/>
                                        <p:tgtEl>
                                          <p:spTgt spid="41"/>
                                        </p:tgtEl>
                                        <p:attrNameLst>
                                          <p:attrName>ppt_x</p:attrName>
                                        </p:attrNameLst>
                                      </p:cBhvr>
                                      <p:tavLst>
                                        <p:tav tm="0">
                                          <p:val>
                                            <p:strVal val="1+#ppt_w/2"/>
                                          </p:val>
                                        </p:tav>
                                        <p:tav tm="100000">
                                          <p:val>
                                            <p:strVal val="#ppt_x"/>
                                          </p:val>
                                        </p:tav>
                                      </p:tavLst>
                                    </p:anim>
                                    <p:anim calcmode="lin" valueType="num">
                                      <p:cBhvr additive="base">
                                        <p:cTn id="24"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CD27CCA-AA88-F841-BDC8-D135A01EF2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8DA79B-F996-40E0-BEEA-021FD3A1D83B}"/>
              </a:ext>
            </a:extLst>
          </p:cNvPr>
          <p:cNvSpPr>
            <a:spLocks noGrp="1"/>
          </p:cNvSpPr>
          <p:nvPr>
            <p:ph type="ctrTitle"/>
          </p:nvPr>
        </p:nvSpPr>
        <p:spPr/>
        <p:txBody>
          <a:bodyPr/>
          <a:lstStyle/>
          <a:p>
            <a:r>
              <a:rPr lang="en-US" dirty="0"/>
              <a:t>Individual PIM Device Has Reduced Memory Density</a:t>
            </a:r>
          </a:p>
        </p:txBody>
      </p:sp>
      <p:sp>
        <p:nvSpPr>
          <p:cNvPr id="4" name="Slide Number Placeholder 3">
            <a:extLst>
              <a:ext uri="{FF2B5EF4-FFF2-40B4-BE49-F238E27FC236}">
                <a16:creationId xmlns:a16="http://schemas.microsoft.com/office/drawing/2014/main" id="{676A91A3-4447-3E91-A99C-E1A721250495}"/>
              </a:ext>
            </a:extLst>
          </p:cNvPr>
          <p:cNvSpPr>
            <a:spLocks noGrp="1"/>
          </p:cNvSpPr>
          <p:nvPr>
            <p:ph type="sldNum" sz="quarter" idx="12"/>
          </p:nvPr>
        </p:nvSpPr>
        <p:spPr/>
        <p:txBody>
          <a:bodyPr/>
          <a:lstStyle/>
          <a:p>
            <a:fld id="{3952D4CC-587A-3641-AB30-393082F8BA24}" type="slidenum">
              <a:rPr lang="en-US" smtClean="0"/>
              <a:pPr/>
              <a:t>33</a:t>
            </a:fld>
            <a:endParaRPr lang="en-US"/>
          </a:p>
        </p:txBody>
      </p:sp>
      <p:sp>
        <p:nvSpPr>
          <p:cNvPr id="38" name="Rectangle 37">
            <a:extLst>
              <a:ext uri="{FF2B5EF4-FFF2-40B4-BE49-F238E27FC236}">
                <a16:creationId xmlns:a16="http://schemas.microsoft.com/office/drawing/2014/main" id="{33548338-7E61-55D4-727F-D92BA2426880}"/>
              </a:ext>
            </a:extLst>
          </p:cNvPr>
          <p:cNvSpPr/>
          <p:nvPr/>
        </p:nvSpPr>
        <p:spPr>
          <a:xfrm>
            <a:off x="0" y="6027003"/>
            <a:ext cx="11306629" cy="830997"/>
          </a:xfrm>
          <a:prstGeom prst="rect">
            <a:avLst/>
          </a:prstGeom>
        </p:spPr>
        <p:txBody>
          <a:bodyPr wrap="square">
            <a:spAutoFit/>
          </a:bodyPr>
          <a:lstStyle/>
          <a:p>
            <a:r>
              <a:rPr lang="en-US" sz="1200" dirty="0"/>
              <a:t>[1] The true processing in memory accelerator. In 2019 IEEE Hot Chips 31 Symposium (HCS), pages 1–24. IEEE Computer Society, 2019</a:t>
            </a:r>
          </a:p>
          <a:p>
            <a:r>
              <a:rPr lang="en-US" sz="1200" dirty="0"/>
              <a:t>[2] System architecture and software stack for GDDR6-AiM. In 2022 IEEE Hot Chips 34 Symposium (HCS), pages 1–25. IEEE, 2022.</a:t>
            </a:r>
          </a:p>
          <a:p>
            <a:r>
              <a:rPr lang="en-US" sz="1200" dirty="0"/>
              <a:t>[3] 25.4 a 20nm 6gb function-in-memory DRAM, based on HBM2 with a 1.2 </a:t>
            </a:r>
            <a:r>
              <a:rPr lang="en-US" sz="1200" dirty="0" err="1"/>
              <a:t>tflops</a:t>
            </a:r>
            <a:r>
              <a:rPr lang="en-US" sz="1200" dirty="0"/>
              <a:t> programmable computing unit using bank-level parallelism, for machine learning applications. In 2021 IEEE International Solid-State Circuits Conference (ISSCC), volume 64, pages 350–352. IEEE, 2021.</a:t>
            </a:r>
            <a:endParaRPr lang="en-US" altLang="zh-CN" sz="1200" dirty="0">
              <a:latin typeface="Calibri" panose="020F0502020204030204" pitchFamily="34" charset="0"/>
              <a:cs typeface="Calibri" panose="020F0502020204030204" pitchFamily="34" charset="0"/>
            </a:endParaRPr>
          </a:p>
        </p:txBody>
      </p:sp>
      <p:graphicFrame>
        <p:nvGraphicFramePr>
          <p:cNvPr id="20" name="Table 19">
            <a:extLst>
              <a:ext uri="{FF2B5EF4-FFF2-40B4-BE49-F238E27FC236}">
                <a16:creationId xmlns:a16="http://schemas.microsoft.com/office/drawing/2014/main" id="{FD4DB0C8-6C60-3095-E9C6-FF4503CF1FB8}"/>
              </a:ext>
            </a:extLst>
          </p:cNvPr>
          <p:cNvGraphicFramePr>
            <a:graphicFrameLocks noGrp="1"/>
          </p:cNvGraphicFramePr>
          <p:nvPr/>
        </p:nvGraphicFramePr>
        <p:xfrm>
          <a:off x="1536975" y="4376225"/>
          <a:ext cx="9131301" cy="914400"/>
        </p:xfrm>
        <a:graphic>
          <a:graphicData uri="http://schemas.openxmlformats.org/drawingml/2006/table">
            <a:tbl>
              <a:tblPr firstRow="1" bandRow="1">
                <a:tableStyleId>{5C22544A-7EE6-4342-B048-85BDC9FD1C3A}</a:tableStyleId>
              </a:tblPr>
              <a:tblGrid>
                <a:gridCol w="2358126">
                  <a:extLst>
                    <a:ext uri="{9D8B030D-6E8A-4147-A177-3AD203B41FA5}">
                      <a16:colId xmlns:a16="http://schemas.microsoft.com/office/drawing/2014/main" val="1330547835"/>
                    </a:ext>
                  </a:extLst>
                </a:gridCol>
                <a:gridCol w="2221943">
                  <a:extLst>
                    <a:ext uri="{9D8B030D-6E8A-4147-A177-3AD203B41FA5}">
                      <a16:colId xmlns:a16="http://schemas.microsoft.com/office/drawing/2014/main" val="2911530201"/>
                    </a:ext>
                  </a:extLst>
                </a:gridCol>
                <a:gridCol w="2072566">
                  <a:extLst>
                    <a:ext uri="{9D8B030D-6E8A-4147-A177-3AD203B41FA5}">
                      <a16:colId xmlns:a16="http://schemas.microsoft.com/office/drawing/2014/main" val="4128096107"/>
                    </a:ext>
                  </a:extLst>
                </a:gridCol>
                <a:gridCol w="2478666">
                  <a:extLst>
                    <a:ext uri="{9D8B030D-6E8A-4147-A177-3AD203B41FA5}">
                      <a16:colId xmlns:a16="http://schemas.microsoft.com/office/drawing/2014/main" val="1712737623"/>
                    </a:ext>
                  </a:extLst>
                </a:gridCol>
              </a:tblGrid>
              <a:tr h="370840">
                <a:tc>
                  <a:txBody>
                    <a:bodyPr/>
                    <a:lstStyle/>
                    <a:p>
                      <a:pPr algn="ctr"/>
                      <a:endParaRPr lang="en-US" sz="2400">
                        <a:latin typeface="Calibri" panose="020F0502020204030204" pitchFamily="34" charset="0"/>
                        <a:cs typeface="Calibri" panose="020F0502020204030204" pitchFamily="34" charset="0"/>
                      </a:endParaRPr>
                    </a:p>
                  </a:txBody>
                  <a:tcPr anchor="ctr"/>
                </a:tc>
                <a:tc>
                  <a:txBody>
                    <a:bodyPr/>
                    <a:lstStyle/>
                    <a:p>
                      <a:pPr algn="ctr"/>
                      <a:r>
                        <a:rPr lang="en-US" sz="2400" dirty="0">
                          <a:latin typeface="Calibri" panose="020F0502020204030204" pitchFamily="34" charset="0"/>
                          <a:cs typeface="Calibri" panose="020F0502020204030204" pitchFamily="34" charset="0"/>
                        </a:rPr>
                        <a:t>UPMEM [1]</a:t>
                      </a:r>
                    </a:p>
                  </a:txBody>
                  <a:tcPr anchor="ctr"/>
                </a:tc>
                <a:tc>
                  <a:txBody>
                    <a:bodyPr/>
                    <a:lstStyle/>
                    <a:p>
                      <a:pPr algn="ctr"/>
                      <a:r>
                        <a:rPr lang="en-US" sz="2400" dirty="0" err="1">
                          <a:latin typeface="Calibri" panose="020F0502020204030204" pitchFamily="34" charset="0"/>
                          <a:cs typeface="Calibri" panose="020F0502020204030204" pitchFamily="34" charset="0"/>
                        </a:rPr>
                        <a:t>AiM</a:t>
                      </a:r>
                      <a:r>
                        <a:rPr lang="en-US" sz="2400" dirty="0">
                          <a:latin typeface="Calibri" panose="020F0502020204030204" pitchFamily="34" charset="0"/>
                          <a:cs typeface="Calibri" panose="020F0502020204030204" pitchFamily="34" charset="0"/>
                        </a:rPr>
                        <a:t> [2]</a:t>
                      </a:r>
                    </a:p>
                  </a:txBody>
                  <a:tcPr anchor="ctr"/>
                </a:tc>
                <a:tc>
                  <a:txBody>
                    <a:bodyPr/>
                    <a:lstStyle/>
                    <a:p>
                      <a:pPr algn="ctr"/>
                      <a:r>
                        <a:rPr lang="en-US" sz="2400" dirty="0">
                          <a:latin typeface="Calibri" panose="020F0502020204030204" pitchFamily="34" charset="0"/>
                          <a:cs typeface="Calibri" panose="020F0502020204030204" pitchFamily="34" charset="0"/>
                        </a:rPr>
                        <a:t>FIMDRAM [3] </a:t>
                      </a:r>
                    </a:p>
                  </a:txBody>
                  <a:tcPr anchor="ctr"/>
                </a:tc>
                <a:extLst>
                  <a:ext uri="{0D108BD9-81ED-4DB2-BD59-A6C34878D82A}">
                    <a16:rowId xmlns:a16="http://schemas.microsoft.com/office/drawing/2014/main" val="1995563788"/>
                  </a:ext>
                </a:extLst>
              </a:tr>
              <a:tr h="370840">
                <a:tc>
                  <a:txBody>
                    <a:bodyPr/>
                    <a:lstStyle/>
                    <a:p>
                      <a:pPr algn="ctr"/>
                      <a:r>
                        <a:rPr lang="en-US" sz="2400" dirty="0">
                          <a:latin typeface="Calibri" panose="020F0502020204030204" pitchFamily="34" charset="0"/>
                          <a:cs typeface="Calibri" panose="020F0502020204030204" pitchFamily="34" charset="0"/>
                        </a:rPr>
                        <a:t>Memory Density</a:t>
                      </a:r>
                    </a:p>
                  </a:txBody>
                  <a:tcPr anchor="ctr"/>
                </a:tc>
                <a:tc>
                  <a:txBody>
                    <a:bodyPr/>
                    <a:lstStyle/>
                    <a:p>
                      <a:pPr algn="ctr"/>
                      <a:r>
                        <a:rPr lang="en-US" sz="2400" dirty="0">
                          <a:latin typeface="Calibri" panose="020F0502020204030204" pitchFamily="34" charset="0"/>
                          <a:cs typeface="Calibri" panose="020F0502020204030204" pitchFamily="34" charset="0"/>
                        </a:rPr>
                        <a:t>25% - 50%</a:t>
                      </a:r>
                    </a:p>
                  </a:txBody>
                  <a:tcPr anchor="ctr"/>
                </a:tc>
                <a:tc>
                  <a:txBody>
                    <a:bodyPr/>
                    <a:lstStyle/>
                    <a:p>
                      <a:pPr algn="ctr"/>
                      <a:r>
                        <a:rPr lang="en-US" sz="2400" dirty="0">
                          <a:latin typeface="Calibri" panose="020F0502020204030204" pitchFamily="34" charset="0"/>
                          <a:cs typeface="Calibri" panose="020F0502020204030204" pitchFamily="34" charset="0"/>
                        </a:rPr>
                        <a:t>75%</a:t>
                      </a:r>
                    </a:p>
                  </a:txBody>
                  <a:tcPr anchor="ctr"/>
                </a:tc>
                <a:tc>
                  <a:txBody>
                    <a:bodyPr/>
                    <a:lstStyle/>
                    <a:p>
                      <a:pPr algn="ctr"/>
                      <a:r>
                        <a:rPr lang="en-US" sz="2400" dirty="0">
                          <a:latin typeface="Calibri" panose="020F0502020204030204" pitchFamily="34" charset="0"/>
                          <a:cs typeface="Calibri" panose="020F0502020204030204" pitchFamily="34" charset="0"/>
                        </a:rPr>
                        <a:t>75%</a:t>
                      </a:r>
                    </a:p>
                  </a:txBody>
                  <a:tcPr anchor="ctr"/>
                </a:tc>
                <a:extLst>
                  <a:ext uri="{0D108BD9-81ED-4DB2-BD59-A6C34878D82A}">
                    <a16:rowId xmlns:a16="http://schemas.microsoft.com/office/drawing/2014/main" val="1988339707"/>
                  </a:ext>
                </a:extLst>
              </a:tr>
            </a:tbl>
          </a:graphicData>
        </a:graphic>
      </p:graphicFrame>
      <p:grpSp>
        <p:nvGrpSpPr>
          <p:cNvPr id="39" name="Group 38">
            <a:extLst>
              <a:ext uri="{FF2B5EF4-FFF2-40B4-BE49-F238E27FC236}">
                <a16:creationId xmlns:a16="http://schemas.microsoft.com/office/drawing/2014/main" id="{8182DEF9-5AB7-C748-5774-E8B32F13CE74}"/>
              </a:ext>
            </a:extLst>
          </p:cNvPr>
          <p:cNvGrpSpPr/>
          <p:nvPr/>
        </p:nvGrpSpPr>
        <p:grpSpPr>
          <a:xfrm>
            <a:off x="3708400" y="1583276"/>
            <a:ext cx="4775199" cy="2045183"/>
            <a:chOff x="4013200" y="1594665"/>
            <a:chExt cx="4775199" cy="2045183"/>
          </a:xfrm>
        </p:grpSpPr>
        <p:sp>
          <p:nvSpPr>
            <p:cNvPr id="5" name="Rectangle 4">
              <a:extLst>
                <a:ext uri="{FF2B5EF4-FFF2-40B4-BE49-F238E27FC236}">
                  <a16:creationId xmlns:a16="http://schemas.microsoft.com/office/drawing/2014/main" id="{67DDE901-138C-7CAB-071D-5D3A49261FA6}"/>
                </a:ext>
              </a:extLst>
            </p:cNvPr>
            <p:cNvSpPr/>
            <p:nvPr/>
          </p:nvSpPr>
          <p:spPr>
            <a:xfrm>
              <a:off x="7173685" y="1594665"/>
              <a:ext cx="1614714" cy="1409960"/>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libri" panose="020F0502020204030204" pitchFamily="34" charset="0"/>
                  <a:cs typeface="Calibri" panose="020F0502020204030204" pitchFamily="34" charset="0"/>
                </a:rPr>
                <a:t>DRAM Bank</a:t>
              </a:r>
            </a:p>
          </p:txBody>
        </p:sp>
        <p:sp>
          <p:nvSpPr>
            <p:cNvPr id="13" name="Rectangle 12">
              <a:extLst>
                <a:ext uri="{FF2B5EF4-FFF2-40B4-BE49-F238E27FC236}">
                  <a16:creationId xmlns:a16="http://schemas.microsoft.com/office/drawing/2014/main" id="{A83A8C84-DA55-E104-CF45-5E6C163E617D}"/>
                </a:ext>
              </a:extLst>
            </p:cNvPr>
            <p:cNvSpPr/>
            <p:nvPr/>
          </p:nvSpPr>
          <p:spPr>
            <a:xfrm>
              <a:off x="7173685" y="3004626"/>
              <a:ext cx="1614714" cy="635222"/>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libri" panose="020F0502020204030204" pitchFamily="34" charset="0"/>
                  <a:cs typeface="Calibri" panose="020F0502020204030204" pitchFamily="34" charset="0"/>
                </a:rPr>
                <a:t>PU</a:t>
              </a:r>
            </a:p>
          </p:txBody>
        </p:sp>
        <p:sp>
          <p:nvSpPr>
            <p:cNvPr id="10" name="Rectangle 9">
              <a:extLst>
                <a:ext uri="{FF2B5EF4-FFF2-40B4-BE49-F238E27FC236}">
                  <a16:creationId xmlns:a16="http://schemas.microsoft.com/office/drawing/2014/main" id="{8E1E6870-C19B-2BAE-2390-7C41402AB3A2}"/>
                </a:ext>
              </a:extLst>
            </p:cNvPr>
            <p:cNvSpPr/>
            <p:nvPr/>
          </p:nvSpPr>
          <p:spPr>
            <a:xfrm>
              <a:off x="4013200" y="1594665"/>
              <a:ext cx="1614714" cy="2045182"/>
            </a:xfrm>
            <a:prstGeom prst="rect">
              <a:avLst/>
            </a:pr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libri" panose="020F0502020204030204" pitchFamily="34" charset="0"/>
                  <a:cs typeface="Calibri" panose="020F0502020204030204" pitchFamily="34" charset="0"/>
                </a:rPr>
                <a:t>DRAM Bank</a:t>
              </a:r>
            </a:p>
          </p:txBody>
        </p:sp>
        <p:cxnSp>
          <p:nvCxnSpPr>
            <p:cNvPr id="26" name="Straight Arrow Connector 25">
              <a:extLst>
                <a:ext uri="{FF2B5EF4-FFF2-40B4-BE49-F238E27FC236}">
                  <a16:creationId xmlns:a16="http://schemas.microsoft.com/office/drawing/2014/main" id="{B3C606BF-761A-5579-DBF5-20EBD73551D0}"/>
                </a:ext>
              </a:extLst>
            </p:cNvPr>
            <p:cNvCxnSpPr/>
            <p:nvPr/>
          </p:nvCxnSpPr>
          <p:spPr>
            <a:xfrm>
              <a:off x="5753100" y="1657905"/>
              <a:ext cx="1320800" cy="0"/>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D8EB456C-E132-AD3F-3FE2-74E331C7637C}"/>
                </a:ext>
              </a:extLst>
            </p:cNvPr>
            <p:cNvCxnSpPr>
              <a:cxnSpLocks/>
            </p:cNvCxnSpPr>
            <p:nvPr/>
          </p:nvCxnSpPr>
          <p:spPr>
            <a:xfrm flipV="1">
              <a:off x="5767070" y="2966525"/>
              <a:ext cx="1306830" cy="587890"/>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927715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4A60444-2AA3-3B6D-D6AA-915E7ACE25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0AAFDC-7B31-C5A0-ED82-5F6788182B5E}"/>
              </a:ext>
            </a:extLst>
          </p:cNvPr>
          <p:cNvSpPr>
            <a:spLocks noGrp="1"/>
          </p:cNvSpPr>
          <p:nvPr>
            <p:ph type="ctrTitle"/>
          </p:nvPr>
        </p:nvSpPr>
        <p:spPr/>
        <p:txBody>
          <a:bodyPr/>
          <a:lstStyle/>
          <a:p>
            <a:r>
              <a:rPr lang="en-US" dirty="0"/>
              <a:t>Hierarchical PIM-PNM Design</a:t>
            </a:r>
          </a:p>
        </p:txBody>
      </p:sp>
      <p:sp>
        <p:nvSpPr>
          <p:cNvPr id="4" name="Slide Number Placeholder 3">
            <a:extLst>
              <a:ext uri="{FF2B5EF4-FFF2-40B4-BE49-F238E27FC236}">
                <a16:creationId xmlns:a16="http://schemas.microsoft.com/office/drawing/2014/main" id="{C0BB5A10-EF9E-3E66-118C-2254C26AC362}"/>
              </a:ext>
            </a:extLst>
          </p:cNvPr>
          <p:cNvSpPr>
            <a:spLocks noGrp="1"/>
          </p:cNvSpPr>
          <p:nvPr>
            <p:ph type="sldNum" sz="quarter" idx="12"/>
          </p:nvPr>
        </p:nvSpPr>
        <p:spPr/>
        <p:txBody>
          <a:bodyPr/>
          <a:lstStyle/>
          <a:p>
            <a:fld id="{3952D4CC-587A-3641-AB30-393082F8BA24}" type="slidenum">
              <a:rPr lang="en-US" smtClean="0"/>
              <a:pPr/>
              <a:t>34</a:t>
            </a:fld>
            <a:endParaRPr lang="en-US"/>
          </a:p>
        </p:txBody>
      </p:sp>
      <p:pic>
        <p:nvPicPr>
          <p:cNvPr id="6" name="Picture 5">
            <a:extLst>
              <a:ext uri="{FF2B5EF4-FFF2-40B4-BE49-F238E27FC236}">
                <a16:creationId xmlns:a16="http://schemas.microsoft.com/office/drawing/2014/main" id="{D77BF1F9-6B5F-6170-BDFD-E73E6A0D99EE}"/>
              </a:ext>
            </a:extLst>
          </p:cNvPr>
          <p:cNvPicPr>
            <a:picLocks noChangeAspect="1"/>
          </p:cNvPicPr>
          <p:nvPr/>
        </p:nvPicPr>
        <p:blipFill>
          <a:blip r:embed="rId3"/>
          <a:srcRect r="56662"/>
          <a:stretch/>
        </p:blipFill>
        <p:spPr>
          <a:xfrm>
            <a:off x="783624" y="1139303"/>
            <a:ext cx="4410382" cy="2778524"/>
          </a:xfrm>
          <a:prstGeom prst="rect">
            <a:avLst/>
          </a:prstGeom>
        </p:spPr>
      </p:pic>
      <p:sp>
        <p:nvSpPr>
          <p:cNvPr id="11" name="Rounded Rectangle 10">
            <a:extLst>
              <a:ext uri="{FF2B5EF4-FFF2-40B4-BE49-F238E27FC236}">
                <a16:creationId xmlns:a16="http://schemas.microsoft.com/office/drawing/2014/main" id="{5E7DFDED-019A-10A6-6DDC-42720E6C56F4}"/>
              </a:ext>
            </a:extLst>
          </p:cNvPr>
          <p:cNvSpPr/>
          <p:nvPr/>
        </p:nvSpPr>
        <p:spPr>
          <a:xfrm>
            <a:off x="859569" y="4276189"/>
            <a:ext cx="4258492" cy="1055774"/>
          </a:xfrm>
          <a:prstGeom prst="roundRect">
            <a:avLst/>
          </a:prstGeom>
          <a:solidFill>
            <a:schemeClr val="tx2">
              <a:lumMod val="25000"/>
              <a:lumOff val="7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en-US" sz="2400" dirty="0">
                <a:solidFill>
                  <a:schemeClr val="tx1"/>
                </a:solidFill>
                <a:latin typeface="Calibri" panose="020F0502020204030204" pitchFamily="34" charset="0"/>
                <a:cs typeface="Calibri" panose="020F0502020204030204" pitchFamily="34" charset="0"/>
              </a:rPr>
              <a:t>Vector</a:t>
            </a:r>
            <a:r>
              <a:rPr lang="zh-CN" altLang="en-US" sz="2400" dirty="0">
                <a:solidFill>
                  <a:schemeClr val="tx1"/>
                </a:solidFill>
                <a:latin typeface="Calibri" panose="020F0502020204030204" pitchFamily="34" charset="0"/>
                <a:cs typeface="Calibri" panose="020F0502020204030204" pitchFamily="34" charset="0"/>
              </a:rPr>
              <a:t> </a:t>
            </a:r>
            <a:r>
              <a:rPr lang="en-US" altLang="zh-CN" sz="2400" dirty="0">
                <a:solidFill>
                  <a:schemeClr val="tx1"/>
                </a:solidFill>
                <a:latin typeface="Calibri" panose="020F0502020204030204" pitchFamily="34" charset="0"/>
                <a:cs typeface="Calibri" panose="020F0502020204030204" pitchFamily="34" charset="0"/>
              </a:rPr>
              <a:t>Multiplication</a:t>
            </a:r>
          </a:p>
          <a:p>
            <a:pPr marL="342900" indent="-342900">
              <a:buFont typeface="Arial" panose="020B0604020202020204" pitchFamily="34" charset="0"/>
              <a:buChar char="•"/>
            </a:pPr>
            <a:r>
              <a:rPr lang="en-US" altLang="zh-CN" sz="2400" dirty="0">
                <a:solidFill>
                  <a:schemeClr val="tx1"/>
                </a:solidFill>
                <a:latin typeface="Calibri" panose="020F0502020204030204" pitchFamily="34" charset="0"/>
                <a:cs typeface="Calibri" panose="020F0502020204030204" pitchFamily="34" charset="0"/>
              </a:rPr>
              <a:t>Element-wise</a:t>
            </a:r>
            <a:r>
              <a:rPr lang="zh-CN" altLang="en-US" sz="2400" dirty="0">
                <a:solidFill>
                  <a:schemeClr val="tx1"/>
                </a:solidFill>
                <a:latin typeface="Calibri" panose="020F0502020204030204" pitchFamily="34" charset="0"/>
                <a:cs typeface="Calibri" panose="020F0502020204030204" pitchFamily="34" charset="0"/>
              </a:rPr>
              <a:t> </a:t>
            </a:r>
            <a:r>
              <a:rPr lang="en-US" altLang="zh-CN" sz="2400" dirty="0">
                <a:solidFill>
                  <a:schemeClr val="tx1"/>
                </a:solidFill>
                <a:latin typeface="Calibri" panose="020F0502020204030204" pitchFamily="34" charset="0"/>
                <a:cs typeface="Calibri" panose="020F0502020204030204" pitchFamily="34" charset="0"/>
              </a:rPr>
              <a:t>Multiplication</a:t>
            </a:r>
            <a:endParaRPr lang="en-US" sz="2400" dirty="0">
              <a:solidFill>
                <a:schemeClr val="tx1"/>
              </a:solidFill>
              <a:latin typeface="Calibri" panose="020F0502020204030204" pitchFamily="34" charset="0"/>
              <a:cs typeface="Calibri" panose="020F0502020204030204" pitchFamily="34" charset="0"/>
            </a:endParaRPr>
          </a:p>
        </p:txBody>
      </p:sp>
      <p:grpSp>
        <p:nvGrpSpPr>
          <p:cNvPr id="3" name="Group 2">
            <a:extLst>
              <a:ext uri="{FF2B5EF4-FFF2-40B4-BE49-F238E27FC236}">
                <a16:creationId xmlns:a16="http://schemas.microsoft.com/office/drawing/2014/main" id="{A8F5202F-B26D-209D-93A9-18D2B63A4662}"/>
              </a:ext>
            </a:extLst>
          </p:cNvPr>
          <p:cNvGrpSpPr/>
          <p:nvPr/>
        </p:nvGrpSpPr>
        <p:grpSpPr>
          <a:xfrm>
            <a:off x="5668976" y="1139303"/>
            <a:ext cx="5707025" cy="5217047"/>
            <a:chOff x="5668976" y="1139303"/>
            <a:chExt cx="5707025" cy="5217047"/>
          </a:xfrm>
        </p:grpSpPr>
        <p:pic>
          <p:nvPicPr>
            <p:cNvPr id="15" name="Picture 14">
              <a:extLst>
                <a:ext uri="{FF2B5EF4-FFF2-40B4-BE49-F238E27FC236}">
                  <a16:creationId xmlns:a16="http://schemas.microsoft.com/office/drawing/2014/main" id="{6311163E-F466-39F3-47DF-36DEF9B31E4C}"/>
                </a:ext>
              </a:extLst>
            </p:cNvPr>
            <p:cNvPicPr>
              <a:picLocks noChangeAspect="1"/>
            </p:cNvPicPr>
            <p:nvPr/>
          </p:nvPicPr>
          <p:blipFill>
            <a:blip r:embed="rId4"/>
            <a:stretch>
              <a:fillRect/>
            </a:stretch>
          </p:blipFill>
          <p:spPr>
            <a:xfrm>
              <a:off x="5668976" y="1139303"/>
              <a:ext cx="5707025" cy="2778524"/>
            </a:xfrm>
            <a:prstGeom prst="rect">
              <a:avLst/>
            </a:prstGeom>
          </p:spPr>
        </p:pic>
        <p:sp>
          <p:nvSpPr>
            <p:cNvPr id="16" name="Rounded Rectangle 15">
              <a:extLst>
                <a:ext uri="{FF2B5EF4-FFF2-40B4-BE49-F238E27FC236}">
                  <a16:creationId xmlns:a16="http://schemas.microsoft.com/office/drawing/2014/main" id="{7098F7EF-BEC4-D21E-9D5B-ED1BF6B9AE34}"/>
                </a:ext>
              </a:extLst>
            </p:cNvPr>
            <p:cNvSpPr/>
            <p:nvPr/>
          </p:nvSpPr>
          <p:spPr>
            <a:xfrm>
              <a:off x="6393242" y="4204215"/>
              <a:ext cx="4258492" cy="2152135"/>
            </a:xfrm>
            <a:prstGeom prst="roundRect">
              <a:avLst/>
            </a:prstGeom>
            <a:solidFill>
              <a:schemeClr val="accent2">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en-US" sz="2400" dirty="0">
                  <a:solidFill>
                    <a:schemeClr val="tx1"/>
                  </a:solidFill>
                  <a:latin typeface="Calibri" panose="020F0502020204030204" pitchFamily="34" charset="0"/>
                  <a:cs typeface="Calibri" panose="020F0502020204030204" pitchFamily="34" charset="0"/>
                </a:rPr>
                <a:t>Vector Addition Units</a:t>
              </a:r>
            </a:p>
            <a:p>
              <a:pPr marL="342900" indent="-342900">
                <a:buFont typeface="Arial" panose="020B0604020202020204" pitchFamily="34" charset="0"/>
                <a:buChar char="•"/>
              </a:pPr>
              <a:r>
                <a:rPr lang="en-US" sz="2400" dirty="0">
                  <a:solidFill>
                    <a:schemeClr val="tx1"/>
                  </a:solidFill>
                  <a:latin typeface="Calibri" panose="020F0502020204030204" pitchFamily="34" charset="0"/>
                  <a:cs typeface="Calibri" panose="020F0502020204030204" pitchFamily="34" charset="0"/>
                </a:rPr>
                <a:t>Reduction Trees</a:t>
              </a:r>
            </a:p>
            <a:p>
              <a:pPr marL="342900" indent="-342900">
                <a:buFont typeface="Arial" panose="020B0604020202020204" pitchFamily="34" charset="0"/>
                <a:buChar char="•"/>
              </a:pPr>
              <a:r>
                <a:rPr lang="en-US" sz="2400" dirty="0">
                  <a:solidFill>
                    <a:schemeClr val="tx1"/>
                  </a:solidFill>
                  <a:latin typeface="Calibri" panose="020F0502020204030204" pitchFamily="34" charset="0"/>
                  <a:cs typeface="Calibri" panose="020F0502020204030204" pitchFamily="34" charset="0"/>
                </a:rPr>
                <a:t>Exponent Processors</a:t>
              </a:r>
            </a:p>
            <a:p>
              <a:pPr marL="342900" indent="-342900">
                <a:buFont typeface="Arial" panose="020B0604020202020204" pitchFamily="34" charset="0"/>
                <a:buChar char="•"/>
              </a:pPr>
              <a:r>
                <a:rPr lang="en-US" sz="2400" dirty="0">
                  <a:solidFill>
                    <a:schemeClr val="tx1"/>
                  </a:solidFill>
                  <a:latin typeface="Calibri" panose="020F0502020204030204" pitchFamily="34" charset="0"/>
                  <a:cs typeface="Calibri" panose="020F0502020204030204" pitchFamily="34" charset="0"/>
                </a:rPr>
                <a:t>RISC-V cores for Special Functions</a:t>
              </a:r>
            </a:p>
          </p:txBody>
        </p:sp>
      </p:grpSp>
    </p:spTree>
    <p:extLst>
      <p:ext uri="{BB962C8B-B14F-4D97-AF65-F5344CB8AC3E}">
        <p14:creationId xmlns:p14="http://schemas.microsoft.com/office/powerpoint/2010/main" val="394000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D95C1619-A43E-7B29-D5FA-9280B0877B50}"/>
              </a:ext>
            </a:extLst>
          </p:cNvPr>
          <p:cNvGrpSpPr/>
          <p:nvPr/>
        </p:nvGrpSpPr>
        <p:grpSpPr>
          <a:xfrm>
            <a:off x="900087" y="3511673"/>
            <a:ext cx="4605035" cy="2527386"/>
            <a:chOff x="900087" y="3511673"/>
            <a:chExt cx="4605035" cy="2527386"/>
          </a:xfrm>
        </p:grpSpPr>
        <p:sp>
          <p:nvSpPr>
            <p:cNvPr id="34" name="Rounded Rectangle 33">
              <a:extLst>
                <a:ext uri="{FF2B5EF4-FFF2-40B4-BE49-F238E27FC236}">
                  <a16:creationId xmlns:a16="http://schemas.microsoft.com/office/drawing/2014/main" id="{BEE2CDED-E9C7-828F-0587-28E2348212BD}"/>
                </a:ext>
              </a:extLst>
            </p:cNvPr>
            <p:cNvSpPr/>
            <p:nvPr/>
          </p:nvSpPr>
          <p:spPr>
            <a:xfrm>
              <a:off x="2141828" y="3511673"/>
              <a:ext cx="2121556" cy="534743"/>
            </a:xfrm>
            <a:prstGeom prst="round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B03FD478-7F35-2D3D-BD1B-B774653B2245}"/>
                </a:ext>
              </a:extLst>
            </p:cNvPr>
            <p:cNvSpPr/>
            <p:nvPr/>
          </p:nvSpPr>
          <p:spPr>
            <a:xfrm>
              <a:off x="900087" y="4228418"/>
              <a:ext cx="4605035" cy="456898"/>
            </a:xfrm>
            <a:prstGeom prst="rect">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Times New Roman" panose="02020603050405020304" pitchFamily="18" charset="0"/>
                  <a:cs typeface="Times New Roman" panose="02020603050405020304" pitchFamily="18" charset="0"/>
                </a:rPr>
                <a:t>CXL Switch</a:t>
              </a:r>
            </a:p>
          </p:txBody>
        </p:sp>
        <p:sp>
          <p:nvSpPr>
            <p:cNvPr id="41" name="Rectangle 40">
              <a:extLst>
                <a:ext uri="{FF2B5EF4-FFF2-40B4-BE49-F238E27FC236}">
                  <a16:creationId xmlns:a16="http://schemas.microsoft.com/office/drawing/2014/main" id="{C2EA4DBA-EDE1-6CF4-79A7-6C5BDB436CB9}"/>
                </a:ext>
              </a:extLst>
            </p:cNvPr>
            <p:cNvSpPr/>
            <p:nvPr/>
          </p:nvSpPr>
          <p:spPr>
            <a:xfrm>
              <a:off x="900087" y="5327031"/>
              <a:ext cx="1241741" cy="712028"/>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Times New Roman" panose="02020603050405020304" pitchFamily="18" charset="0"/>
                  <a:cs typeface="Times New Roman" panose="02020603050405020304" pitchFamily="18" charset="0"/>
                </a:rPr>
                <a:t>CXL Device 0</a:t>
              </a:r>
            </a:p>
          </p:txBody>
        </p:sp>
        <p:sp>
          <p:nvSpPr>
            <p:cNvPr id="42" name="Rectangle 41">
              <a:extLst>
                <a:ext uri="{FF2B5EF4-FFF2-40B4-BE49-F238E27FC236}">
                  <a16:creationId xmlns:a16="http://schemas.microsoft.com/office/drawing/2014/main" id="{ADE8ABB2-13F2-0B79-23F1-51C1EECCEA91}"/>
                </a:ext>
              </a:extLst>
            </p:cNvPr>
            <p:cNvSpPr/>
            <p:nvPr/>
          </p:nvSpPr>
          <p:spPr>
            <a:xfrm>
              <a:off x="4263383" y="5327030"/>
              <a:ext cx="1241739" cy="712028"/>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Times New Roman" panose="02020603050405020304" pitchFamily="18" charset="0"/>
                  <a:cs typeface="Times New Roman" panose="02020603050405020304" pitchFamily="18" charset="0"/>
                </a:rPr>
                <a:t>CXL Device 2 </a:t>
              </a:r>
            </a:p>
          </p:txBody>
        </p:sp>
        <p:sp>
          <p:nvSpPr>
            <p:cNvPr id="43" name="TextBox 42">
              <a:extLst>
                <a:ext uri="{FF2B5EF4-FFF2-40B4-BE49-F238E27FC236}">
                  <a16:creationId xmlns:a16="http://schemas.microsoft.com/office/drawing/2014/main" id="{F0404C29-EFC9-57E4-FC3E-AAA654AFDA0F}"/>
                </a:ext>
              </a:extLst>
            </p:cNvPr>
            <p:cNvSpPr txBox="1"/>
            <p:nvPr/>
          </p:nvSpPr>
          <p:spPr>
            <a:xfrm>
              <a:off x="2469449" y="3511673"/>
              <a:ext cx="1543436" cy="523220"/>
            </a:xfrm>
            <a:prstGeom prst="rect">
              <a:avLst/>
            </a:prstGeom>
            <a:noFill/>
          </p:spPr>
          <p:txBody>
            <a:bodyPr wrap="none" rtlCol="0">
              <a:spAutoFit/>
            </a:bodyPr>
            <a:lstStyle/>
            <a:p>
              <a:r>
                <a:rPr lang="en-US" sz="2800" dirty="0">
                  <a:latin typeface="Calibri" panose="020F0502020204030204" pitchFamily="34" charset="0"/>
                  <a:cs typeface="Calibri" panose="020F0502020204030204" pitchFamily="34" charset="0"/>
                </a:rPr>
                <a:t>Multicast</a:t>
              </a:r>
            </a:p>
          </p:txBody>
        </p:sp>
        <p:sp>
          <p:nvSpPr>
            <p:cNvPr id="50" name="Rectangle 49">
              <a:extLst>
                <a:ext uri="{FF2B5EF4-FFF2-40B4-BE49-F238E27FC236}">
                  <a16:creationId xmlns:a16="http://schemas.microsoft.com/office/drawing/2014/main" id="{EC8D836C-6E8D-92C9-6A6D-7ED2EBA9AD30}"/>
                </a:ext>
              </a:extLst>
            </p:cNvPr>
            <p:cNvSpPr/>
            <p:nvPr/>
          </p:nvSpPr>
          <p:spPr>
            <a:xfrm>
              <a:off x="2581727" y="5327030"/>
              <a:ext cx="1241739" cy="712028"/>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Times New Roman" panose="02020603050405020304" pitchFamily="18" charset="0"/>
                  <a:cs typeface="Times New Roman" panose="02020603050405020304" pitchFamily="18" charset="0"/>
                </a:rPr>
                <a:t>CXL Device 1 </a:t>
              </a:r>
            </a:p>
          </p:txBody>
        </p:sp>
      </p:grpSp>
      <p:grpSp>
        <p:nvGrpSpPr>
          <p:cNvPr id="73" name="Group 72">
            <a:extLst>
              <a:ext uri="{FF2B5EF4-FFF2-40B4-BE49-F238E27FC236}">
                <a16:creationId xmlns:a16="http://schemas.microsoft.com/office/drawing/2014/main" id="{46B40250-EA99-06A1-5C3E-C4E94EE8695E}"/>
              </a:ext>
            </a:extLst>
          </p:cNvPr>
          <p:cNvGrpSpPr/>
          <p:nvPr/>
        </p:nvGrpSpPr>
        <p:grpSpPr>
          <a:xfrm>
            <a:off x="6463280" y="714830"/>
            <a:ext cx="4605035" cy="2401730"/>
            <a:chOff x="5879187" y="603994"/>
            <a:chExt cx="4605035" cy="2401730"/>
          </a:xfrm>
        </p:grpSpPr>
        <p:sp>
          <p:nvSpPr>
            <p:cNvPr id="5" name="Rectangle 4">
              <a:extLst>
                <a:ext uri="{FF2B5EF4-FFF2-40B4-BE49-F238E27FC236}">
                  <a16:creationId xmlns:a16="http://schemas.microsoft.com/office/drawing/2014/main" id="{A009D359-60B0-8C51-9786-38C04EF88044}"/>
                </a:ext>
              </a:extLst>
            </p:cNvPr>
            <p:cNvSpPr/>
            <p:nvPr/>
          </p:nvSpPr>
          <p:spPr>
            <a:xfrm>
              <a:off x="5879187" y="1195083"/>
              <a:ext cx="4605035" cy="456898"/>
            </a:xfrm>
            <a:prstGeom prst="rect">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Times New Roman" panose="02020603050405020304" pitchFamily="18" charset="0"/>
                  <a:cs typeface="Times New Roman" panose="02020603050405020304" pitchFamily="18" charset="0"/>
                </a:rPr>
                <a:t>CXL Switch</a:t>
              </a:r>
            </a:p>
          </p:txBody>
        </p:sp>
        <p:sp>
          <p:nvSpPr>
            <p:cNvPr id="13" name="Rectangle 12">
              <a:extLst>
                <a:ext uri="{FF2B5EF4-FFF2-40B4-BE49-F238E27FC236}">
                  <a16:creationId xmlns:a16="http://schemas.microsoft.com/office/drawing/2014/main" id="{D85EB8A5-35D2-A56A-F837-8216911E7804}"/>
                </a:ext>
              </a:extLst>
            </p:cNvPr>
            <p:cNvSpPr/>
            <p:nvPr/>
          </p:nvSpPr>
          <p:spPr>
            <a:xfrm>
              <a:off x="5879187" y="2293696"/>
              <a:ext cx="1241741" cy="712028"/>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Times New Roman" panose="02020603050405020304" pitchFamily="18" charset="0"/>
                  <a:cs typeface="Times New Roman" panose="02020603050405020304" pitchFamily="18" charset="0"/>
                </a:rPr>
                <a:t>CXL Device 0 </a:t>
              </a:r>
            </a:p>
          </p:txBody>
        </p:sp>
        <p:sp>
          <p:nvSpPr>
            <p:cNvPr id="15" name="Rectangle 14">
              <a:extLst>
                <a:ext uri="{FF2B5EF4-FFF2-40B4-BE49-F238E27FC236}">
                  <a16:creationId xmlns:a16="http://schemas.microsoft.com/office/drawing/2014/main" id="{76359539-CFC4-3CCE-B621-8D17E8391783}"/>
                </a:ext>
              </a:extLst>
            </p:cNvPr>
            <p:cNvSpPr/>
            <p:nvPr/>
          </p:nvSpPr>
          <p:spPr>
            <a:xfrm>
              <a:off x="9242483" y="2293695"/>
              <a:ext cx="1241739" cy="712028"/>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Times New Roman" panose="02020603050405020304" pitchFamily="18" charset="0"/>
                  <a:cs typeface="Times New Roman" panose="02020603050405020304" pitchFamily="18" charset="0"/>
                </a:rPr>
                <a:t>CXL Device 1 </a:t>
              </a:r>
            </a:p>
          </p:txBody>
        </p:sp>
        <p:sp>
          <p:nvSpPr>
            <p:cNvPr id="16" name="TextBox 15">
              <a:extLst>
                <a:ext uri="{FF2B5EF4-FFF2-40B4-BE49-F238E27FC236}">
                  <a16:creationId xmlns:a16="http://schemas.microsoft.com/office/drawing/2014/main" id="{45165C0C-BD20-674A-A38E-949B30841F3F}"/>
                </a:ext>
              </a:extLst>
            </p:cNvPr>
            <p:cNvSpPr txBox="1"/>
            <p:nvPr/>
          </p:nvSpPr>
          <p:spPr>
            <a:xfrm>
              <a:off x="7242166" y="603994"/>
              <a:ext cx="2030941" cy="523220"/>
            </a:xfrm>
            <a:prstGeom prst="rect">
              <a:avLst/>
            </a:prstGeom>
            <a:noFill/>
          </p:spPr>
          <p:txBody>
            <a:bodyPr wrap="none" rtlCol="0">
              <a:spAutoFit/>
            </a:bodyPr>
            <a:lstStyle/>
            <a:p>
              <a:r>
                <a:rPr lang="en-US" sz="2800" dirty="0">
                  <a:latin typeface="Calibri" panose="020F0502020204030204" pitchFamily="34" charset="0"/>
                  <a:cs typeface="Calibri" panose="020F0502020204030204" pitchFamily="34" charset="0"/>
                </a:rPr>
                <a:t>Peer-to-peer</a:t>
              </a:r>
            </a:p>
          </p:txBody>
        </p:sp>
      </p:grpSp>
      <p:sp>
        <p:nvSpPr>
          <p:cNvPr id="2" name="Title 1">
            <a:extLst>
              <a:ext uri="{FF2B5EF4-FFF2-40B4-BE49-F238E27FC236}">
                <a16:creationId xmlns:a16="http://schemas.microsoft.com/office/drawing/2014/main" id="{28EBFD45-955E-B8F6-C6F4-C27D0CB8D2B1}"/>
              </a:ext>
            </a:extLst>
          </p:cNvPr>
          <p:cNvSpPr>
            <a:spLocks noGrp="1"/>
          </p:cNvSpPr>
          <p:nvPr>
            <p:ph type="ctrTitle"/>
          </p:nvPr>
        </p:nvSpPr>
        <p:spPr>
          <a:xfrm>
            <a:off x="503583" y="242278"/>
            <a:ext cx="6237941" cy="593232"/>
          </a:xfrm>
        </p:spPr>
        <p:txBody>
          <a:bodyPr/>
          <a:lstStyle/>
          <a:p>
            <a:r>
              <a:rPr lang="en-US" dirty="0"/>
              <a:t>Inter-Device CXL Communication</a:t>
            </a:r>
          </a:p>
        </p:txBody>
      </p:sp>
      <p:sp>
        <p:nvSpPr>
          <p:cNvPr id="4" name="Slide Number Placeholder 3">
            <a:extLst>
              <a:ext uri="{FF2B5EF4-FFF2-40B4-BE49-F238E27FC236}">
                <a16:creationId xmlns:a16="http://schemas.microsoft.com/office/drawing/2014/main" id="{DA5FFF88-4721-C1C6-9E3C-9EB0A19202EA}"/>
              </a:ext>
            </a:extLst>
          </p:cNvPr>
          <p:cNvSpPr>
            <a:spLocks noGrp="1"/>
          </p:cNvSpPr>
          <p:nvPr>
            <p:ph type="sldNum" sz="quarter" idx="12"/>
          </p:nvPr>
        </p:nvSpPr>
        <p:spPr/>
        <p:txBody>
          <a:bodyPr/>
          <a:lstStyle/>
          <a:p>
            <a:fld id="{3952D4CC-587A-3641-AB30-393082F8BA24}" type="slidenum">
              <a:rPr lang="en-US" smtClean="0"/>
              <a:pPr/>
              <a:t>35</a:t>
            </a:fld>
            <a:endParaRPr lang="en-US"/>
          </a:p>
        </p:txBody>
      </p:sp>
      <p:cxnSp>
        <p:nvCxnSpPr>
          <p:cNvPr id="21" name="Straight Arrow Connector 20">
            <a:extLst>
              <a:ext uri="{FF2B5EF4-FFF2-40B4-BE49-F238E27FC236}">
                <a16:creationId xmlns:a16="http://schemas.microsoft.com/office/drawing/2014/main" id="{821ED685-F14E-644C-4BC0-329747F2383A}"/>
              </a:ext>
            </a:extLst>
          </p:cNvPr>
          <p:cNvCxnSpPr>
            <a:cxnSpLocks/>
          </p:cNvCxnSpPr>
          <p:nvPr/>
        </p:nvCxnSpPr>
        <p:spPr>
          <a:xfrm>
            <a:off x="1428817" y="1769962"/>
            <a:ext cx="1240971" cy="0"/>
          </a:xfrm>
          <a:prstGeom prst="straightConnector1">
            <a:avLst/>
          </a:prstGeom>
          <a:ln w="38100">
            <a:solidFill>
              <a:schemeClr val="tx2">
                <a:lumMod val="75000"/>
                <a:lumOff val="25000"/>
              </a:schemeClr>
            </a:solidFill>
            <a:tailEnd type="triangle"/>
          </a:ln>
        </p:spPr>
        <p:style>
          <a:lnRef idx="3">
            <a:schemeClr val="accent1"/>
          </a:lnRef>
          <a:fillRef idx="0">
            <a:schemeClr val="accent1"/>
          </a:fillRef>
          <a:effectRef idx="2">
            <a:schemeClr val="accent1"/>
          </a:effectRef>
          <a:fontRef idx="minor">
            <a:schemeClr val="tx1"/>
          </a:fontRef>
        </p:style>
      </p:cxnSp>
      <p:sp>
        <p:nvSpPr>
          <p:cNvPr id="23" name="TextBox 22">
            <a:extLst>
              <a:ext uri="{FF2B5EF4-FFF2-40B4-BE49-F238E27FC236}">
                <a16:creationId xmlns:a16="http://schemas.microsoft.com/office/drawing/2014/main" id="{DD85C580-9B88-0BAE-C4E7-2BB7591AD2CA}"/>
              </a:ext>
            </a:extLst>
          </p:cNvPr>
          <p:cNvSpPr txBox="1"/>
          <p:nvPr/>
        </p:nvSpPr>
        <p:spPr>
          <a:xfrm>
            <a:off x="1469394" y="1152171"/>
            <a:ext cx="1118159" cy="461665"/>
          </a:xfrm>
          <a:prstGeom prst="rect">
            <a:avLst/>
          </a:prstGeom>
          <a:noFill/>
          <a:ln>
            <a:noFill/>
          </a:ln>
        </p:spPr>
        <p:txBody>
          <a:bodyPr wrap="square">
            <a:spAutoFit/>
          </a:bodyPr>
          <a:lstStyle/>
          <a:p>
            <a:pPr algn="ctr"/>
            <a:r>
              <a:rPr lang="en-US" sz="2400" b="1" dirty="0">
                <a:solidFill>
                  <a:schemeClr val="accent1">
                    <a:lumMod val="75000"/>
                  </a:schemeClr>
                </a:solidFill>
                <a:latin typeface="Calibri" panose="020F0502020204030204" pitchFamily="34" charset="0"/>
                <a:cs typeface="Calibri" panose="020F0502020204030204" pitchFamily="34" charset="0"/>
              </a:rPr>
              <a:t>Send</a:t>
            </a:r>
          </a:p>
        </p:txBody>
      </p:sp>
      <p:cxnSp>
        <p:nvCxnSpPr>
          <p:cNvPr id="24" name="Straight Arrow Connector 23">
            <a:extLst>
              <a:ext uri="{FF2B5EF4-FFF2-40B4-BE49-F238E27FC236}">
                <a16:creationId xmlns:a16="http://schemas.microsoft.com/office/drawing/2014/main" id="{D4F111D1-11B0-BBD2-09BF-57B692954AA9}"/>
              </a:ext>
            </a:extLst>
          </p:cNvPr>
          <p:cNvCxnSpPr>
            <a:cxnSpLocks/>
          </p:cNvCxnSpPr>
          <p:nvPr/>
        </p:nvCxnSpPr>
        <p:spPr>
          <a:xfrm>
            <a:off x="3396573" y="1763939"/>
            <a:ext cx="1240971" cy="0"/>
          </a:xfrm>
          <a:prstGeom prst="straightConnector1">
            <a:avLst/>
          </a:prstGeom>
          <a:ln w="38100">
            <a:solidFill>
              <a:schemeClr val="accent2">
                <a:lumMod val="75000"/>
              </a:schemeClr>
            </a:solidFill>
            <a:tailEnd type="triangle"/>
          </a:ln>
        </p:spPr>
        <p:style>
          <a:lnRef idx="3">
            <a:schemeClr val="accent1"/>
          </a:lnRef>
          <a:fillRef idx="0">
            <a:schemeClr val="accent1"/>
          </a:fillRef>
          <a:effectRef idx="2">
            <a:schemeClr val="accent1"/>
          </a:effectRef>
          <a:fontRef idx="minor">
            <a:schemeClr val="tx1"/>
          </a:fontRef>
        </p:style>
      </p:cxnSp>
      <p:sp>
        <p:nvSpPr>
          <p:cNvPr id="25" name="TextBox 24">
            <a:extLst>
              <a:ext uri="{FF2B5EF4-FFF2-40B4-BE49-F238E27FC236}">
                <a16:creationId xmlns:a16="http://schemas.microsoft.com/office/drawing/2014/main" id="{E0E7EDA0-2323-2963-6547-E1A60CE6E93F}"/>
              </a:ext>
            </a:extLst>
          </p:cNvPr>
          <p:cNvSpPr txBox="1"/>
          <p:nvPr/>
        </p:nvSpPr>
        <p:spPr>
          <a:xfrm>
            <a:off x="3409440" y="1146148"/>
            <a:ext cx="1277785" cy="461665"/>
          </a:xfrm>
          <a:prstGeom prst="rect">
            <a:avLst/>
          </a:prstGeom>
          <a:noFill/>
        </p:spPr>
        <p:txBody>
          <a:bodyPr wrap="square">
            <a:spAutoFit/>
          </a:bodyPr>
          <a:lstStyle/>
          <a:p>
            <a:r>
              <a:rPr lang="en-US" sz="2400" b="1" dirty="0">
                <a:solidFill>
                  <a:schemeClr val="accent2">
                    <a:lumMod val="75000"/>
                  </a:schemeClr>
                </a:solidFill>
                <a:latin typeface="Calibri" panose="020F0502020204030204" pitchFamily="34" charset="0"/>
                <a:cs typeface="Calibri" panose="020F0502020204030204" pitchFamily="34" charset="0"/>
              </a:rPr>
              <a:t>Receive</a:t>
            </a:r>
          </a:p>
        </p:txBody>
      </p:sp>
      <p:grpSp>
        <p:nvGrpSpPr>
          <p:cNvPr id="8" name="Group 7">
            <a:extLst>
              <a:ext uri="{FF2B5EF4-FFF2-40B4-BE49-F238E27FC236}">
                <a16:creationId xmlns:a16="http://schemas.microsoft.com/office/drawing/2014/main" id="{74E90AFC-C8DB-FAAA-34E8-15ECB3B69FEB}"/>
              </a:ext>
            </a:extLst>
          </p:cNvPr>
          <p:cNvGrpSpPr/>
          <p:nvPr/>
        </p:nvGrpSpPr>
        <p:grpSpPr>
          <a:xfrm>
            <a:off x="1330844" y="2303335"/>
            <a:ext cx="1528104" cy="617791"/>
            <a:chOff x="1330844" y="2387932"/>
            <a:chExt cx="1528104" cy="617791"/>
          </a:xfrm>
        </p:grpSpPr>
        <p:cxnSp>
          <p:nvCxnSpPr>
            <p:cNvPr id="26" name="Straight Arrow Connector 25">
              <a:extLst>
                <a:ext uri="{FF2B5EF4-FFF2-40B4-BE49-F238E27FC236}">
                  <a16:creationId xmlns:a16="http://schemas.microsoft.com/office/drawing/2014/main" id="{2DAB3AF0-3BD1-5E9F-72CE-0E73062236EF}"/>
                </a:ext>
              </a:extLst>
            </p:cNvPr>
            <p:cNvCxnSpPr>
              <a:cxnSpLocks/>
            </p:cNvCxnSpPr>
            <p:nvPr/>
          </p:nvCxnSpPr>
          <p:spPr>
            <a:xfrm>
              <a:off x="1428817" y="3005723"/>
              <a:ext cx="1240971" cy="0"/>
            </a:xfrm>
            <a:prstGeom prst="straightConnector1">
              <a:avLst/>
            </a:prstGeom>
            <a:ln w="38100">
              <a:solidFill>
                <a:schemeClr val="accent6">
                  <a:lumMod val="75000"/>
                </a:schemeClr>
              </a:solidFill>
              <a:tailEnd type="triangle"/>
            </a:ln>
          </p:spPr>
          <p:style>
            <a:lnRef idx="3">
              <a:schemeClr val="accent1"/>
            </a:lnRef>
            <a:fillRef idx="0">
              <a:schemeClr val="accent1"/>
            </a:fillRef>
            <a:effectRef idx="2">
              <a:schemeClr val="accent1"/>
            </a:effectRef>
            <a:fontRef idx="minor">
              <a:schemeClr val="tx1"/>
            </a:fontRef>
          </p:style>
        </p:cxnSp>
        <p:sp>
          <p:nvSpPr>
            <p:cNvPr id="27" name="TextBox 26">
              <a:extLst>
                <a:ext uri="{FF2B5EF4-FFF2-40B4-BE49-F238E27FC236}">
                  <a16:creationId xmlns:a16="http://schemas.microsoft.com/office/drawing/2014/main" id="{FE96D88A-8C68-A480-250C-CC190C9B89BC}"/>
                </a:ext>
              </a:extLst>
            </p:cNvPr>
            <p:cNvSpPr txBox="1"/>
            <p:nvPr/>
          </p:nvSpPr>
          <p:spPr>
            <a:xfrm>
              <a:off x="1330844" y="2387932"/>
              <a:ext cx="1528104" cy="461665"/>
            </a:xfrm>
            <a:prstGeom prst="rect">
              <a:avLst/>
            </a:prstGeom>
            <a:noFill/>
            <a:ln>
              <a:noFill/>
            </a:ln>
          </p:spPr>
          <p:txBody>
            <a:bodyPr wrap="square">
              <a:spAutoFit/>
            </a:bodyPr>
            <a:lstStyle/>
            <a:p>
              <a:r>
                <a:rPr lang="en-US" sz="2400" b="1" dirty="0">
                  <a:solidFill>
                    <a:schemeClr val="accent6">
                      <a:lumMod val="50000"/>
                    </a:schemeClr>
                  </a:solidFill>
                  <a:latin typeface="Calibri" panose="020F0502020204030204" pitchFamily="34" charset="0"/>
                  <a:cs typeface="Calibri" panose="020F0502020204030204" pitchFamily="34" charset="0"/>
                </a:rPr>
                <a:t>Multicast</a:t>
              </a:r>
            </a:p>
          </p:txBody>
        </p:sp>
      </p:grpSp>
      <p:grpSp>
        <p:nvGrpSpPr>
          <p:cNvPr id="71" name="Group 70">
            <a:extLst>
              <a:ext uri="{FF2B5EF4-FFF2-40B4-BE49-F238E27FC236}">
                <a16:creationId xmlns:a16="http://schemas.microsoft.com/office/drawing/2014/main" id="{A9C85007-08C5-1CCE-5130-833D1F8827FB}"/>
              </a:ext>
            </a:extLst>
          </p:cNvPr>
          <p:cNvGrpSpPr/>
          <p:nvPr/>
        </p:nvGrpSpPr>
        <p:grpSpPr>
          <a:xfrm>
            <a:off x="6894022" y="1770959"/>
            <a:ext cx="1168918" cy="641715"/>
            <a:chOff x="6551397" y="1660122"/>
            <a:chExt cx="1168918" cy="641715"/>
          </a:xfrm>
        </p:grpSpPr>
        <p:cxnSp>
          <p:nvCxnSpPr>
            <p:cNvPr id="28" name="Straight Arrow Connector 27">
              <a:extLst>
                <a:ext uri="{FF2B5EF4-FFF2-40B4-BE49-F238E27FC236}">
                  <a16:creationId xmlns:a16="http://schemas.microsoft.com/office/drawing/2014/main" id="{27AC9A64-4A46-FB01-EA20-D89CA53A5AB3}"/>
                </a:ext>
              </a:extLst>
            </p:cNvPr>
            <p:cNvCxnSpPr>
              <a:cxnSpLocks/>
            </p:cNvCxnSpPr>
            <p:nvPr/>
          </p:nvCxnSpPr>
          <p:spPr>
            <a:xfrm flipH="1" flipV="1">
              <a:off x="6551397" y="1660122"/>
              <a:ext cx="1" cy="641715"/>
            </a:xfrm>
            <a:prstGeom prst="straightConnector1">
              <a:avLst/>
            </a:prstGeom>
            <a:ln w="38100">
              <a:solidFill>
                <a:schemeClr val="tx2">
                  <a:lumMod val="75000"/>
                  <a:lumOff val="25000"/>
                </a:schemeClr>
              </a:solidFill>
              <a:tailEnd type="triangle"/>
            </a:ln>
          </p:spPr>
          <p:style>
            <a:lnRef idx="3">
              <a:schemeClr val="accent1"/>
            </a:lnRef>
            <a:fillRef idx="0">
              <a:schemeClr val="accent1"/>
            </a:fillRef>
            <a:effectRef idx="2">
              <a:schemeClr val="accent1"/>
            </a:effectRef>
            <a:fontRef idx="minor">
              <a:schemeClr val="tx1"/>
            </a:fontRef>
          </p:style>
        </p:cxnSp>
        <p:sp>
          <p:nvSpPr>
            <p:cNvPr id="60" name="TextBox 59">
              <a:extLst>
                <a:ext uri="{FF2B5EF4-FFF2-40B4-BE49-F238E27FC236}">
                  <a16:creationId xmlns:a16="http://schemas.microsoft.com/office/drawing/2014/main" id="{227BC06A-DA35-3A80-4342-8CB424ED6EB1}"/>
                </a:ext>
              </a:extLst>
            </p:cNvPr>
            <p:cNvSpPr txBox="1"/>
            <p:nvPr/>
          </p:nvSpPr>
          <p:spPr>
            <a:xfrm>
              <a:off x="6741525" y="1748637"/>
              <a:ext cx="978790" cy="461665"/>
            </a:xfrm>
            <a:prstGeom prst="rect">
              <a:avLst/>
            </a:prstGeom>
            <a:noFill/>
          </p:spPr>
          <p:txBody>
            <a:bodyPr wrap="square">
              <a:spAutoFit/>
            </a:bodyPr>
            <a:lstStyle/>
            <a:p>
              <a:r>
                <a:rPr lang="en-US" sz="2400" b="1" dirty="0">
                  <a:solidFill>
                    <a:schemeClr val="accent1">
                      <a:lumMod val="75000"/>
                    </a:schemeClr>
                  </a:solidFill>
                  <a:latin typeface="Calibri" panose="020F0502020204030204" pitchFamily="34" charset="0"/>
                  <a:cs typeface="Calibri" panose="020F0502020204030204" pitchFamily="34" charset="0"/>
                </a:rPr>
                <a:t>Send</a:t>
              </a:r>
            </a:p>
          </p:txBody>
        </p:sp>
      </p:grpSp>
      <p:grpSp>
        <p:nvGrpSpPr>
          <p:cNvPr id="72" name="Group 71">
            <a:extLst>
              <a:ext uri="{FF2B5EF4-FFF2-40B4-BE49-F238E27FC236}">
                <a16:creationId xmlns:a16="http://schemas.microsoft.com/office/drawing/2014/main" id="{45A10764-7A9D-5F96-17AB-559F86E01209}"/>
              </a:ext>
            </a:extLst>
          </p:cNvPr>
          <p:cNvGrpSpPr/>
          <p:nvPr/>
        </p:nvGrpSpPr>
        <p:grpSpPr>
          <a:xfrm>
            <a:off x="10256888" y="1770960"/>
            <a:ext cx="1431529" cy="641714"/>
            <a:chOff x="9826202" y="1660123"/>
            <a:chExt cx="1431529" cy="641714"/>
          </a:xfrm>
        </p:grpSpPr>
        <p:cxnSp>
          <p:nvCxnSpPr>
            <p:cNvPr id="33" name="Straight Arrow Connector 32">
              <a:extLst>
                <a:ext uri="{FF2B5EF4-FFF2-40B4-BE49-F238E27FC236}">
                  <a16:creationId xmlns:a16="http://schemas.microsoft.com/office/drawing/2014/main" id="{BA24A23E-59A6-0CC2-7AE4-286A2B2864A1}"/>
                </a:ext>
              </a:extLst>
            </p:cNvPr>
            <p:cNvCxnSpPr>
              <a:cxnSpLocks/>
            </p:cNvCxnSpPr>
            <p:nvPr/>
          </p:nvCxnSpPr>
          <p:spPr>
            <a:xfrm>
              <a:off x="9826202" y="1660123"/>
              <a:ext cx="0" cy="641714"/>
            </a:xfrm>
            <a:prstGeom prst="straightConnector1">
              <a:avLst/>
            </a:prstGeom>
            <a:ln w="38100">
              <a:solidFill>
                <a:schemeClr val="accent2"/>
              </a:solidFill>
              <a:tailEnd type="triangle"/>
            </a:ln>
          </p:spPr>
          <p:style>
            <a:lnRef idx="3">
              <a:schemeClr val="accent1"/>
            </a:lnRef>
            <a:fillRef idx="0">
              <a:schemeClr val="accent1"/>
            </a:fillRef>
            <a:effectRef idx="2">
              <a:schemeClr val="accent1"/>
            </a:effectRef>
            <a:fontRef idx="minor">
              <a:schemeClr val="tx1"/>
            </a:fontRef>
          </p:style>
        </p:cxnSp>
        <p:sp>
          <p:nvSpPr>
            <p:cNvPr id="61" name="TextBox 60">
              <a:extLst>
                <a:ext uri="{FF2B5EF4-FFF2-40B4-BE49-F238E27FC236}">
                  <a16:creationId xmlns:a16="http://schemas.microsoft.com/office/drawing/2014/main" id="{FA622B63-1C6A-9F03-4FCF-843EAC3C10FA}"/>
                </a:ext>
              </a:extLst>
            </p:cNvPr>
            <p:cNvSpPr txBox="1"/>
            <p:nvPr/>
          </p:nvSpPr>
          <p:spPr>
            <a:xfrm>
              <a:off x="10016760" y="1748521"/>
              <a:ext cx="1240971" cy="461665"/>
            </a:xfrm>
            <a:prstGeom prst="rect">
              <a:avLst/>
            </a:prstGeom>
            <a:noFill/>
          </p:spPr>
          <p:txBody>
            <a:bodyPr wrap="square">
              <a:spAutoFit/>
            </a:bodyPr>
            <a:lstStyle/>
            <a:p>
              <a:r>
                <a:rPr lang="en-US" sz="2400" b="1" dirty="0">
                  <a:solidFill>
                    <a:schemeClr val="accent2">
                      <a:lumMod val="75000"/>
                    </a:schemeClr>
                  </a:solidFill>
                  <a:latin typeface="Calibri" panose="020F0502020204030204" pitchFamily="34" charset="0"/>
                  <a:cs typeface="Calibri" panose="020F0502020204030204" pitchFamily="34" charset="0"/>
                </a:rPr>
                <a:t>Receive</a:t>
              </a:r>
            </a:p>
          </p:txBody>
        </p:sp>
      </p:grpSp>
      <p:grpSp>
        <p:nvGrpSpPr>
          <p:cNvPr id="75" name="Group 74">
            <a:extLst>
              <a:ext uri="{FF2B5EF4-FFF2-40B4-BE49-F238E27FC236}">
                <a16:creationId xmlns:a16="http://schemas.microsoft.com/office/drawing/2014/main" id="{0424C1B8-87A0-50F7-2C1E-21140A179D94}"/>
              </a:ext>
            </a:extLst>
          </p:cNvPr>
          <p:cNvGrpSpPr/>
          <p:nvPr/>
        </p:nvGrpSpPr>
        <p:grpSpPr>
          <a:xfrm>
            <a:off x="1336026" y="4685316"/>
            <a:ext cx="1490202" cy="641715"/>
            <a:chOff x="6414541" y="4435431"/>
            <a:chExt cx="1490202" cy="641715"/>
          </a:xfrm>
        </p:grpSpPr>
        <p:cxnSp>
          <p:nvCxnSpPr>
            <p:cNvPr id="44" name="Straight Arrow Connector 43">
              <a:extLst>
                <a:ext uri="{FF2B5EF4-FFF2-40B4-BE49-F238E27FC236}">
                  <a16:creationId xmlns:a16="http://schemas.microsoft.com/office/drawing/2014/main" id="{D258FAA1-EB85-FF39-625E-9B13DCA683DF}"/>
                </a:ext>
              </a:extLst>
            </p:cNvPr>
            <p:cNvCxnSpPr>
              <a:cxnSpLocks/>
            </p:cNvCxnSpPr>
            <p:nvPr/>
          </p:nvCxnSpPr>
          <p:spPr>
            <a:xfrm flipH="1" flipV="1">
              <a:off x="6414541" y="4435431"/>
              <a:ext cx="1" cy="641715"/>
            </a:xfrm>
            <a:prstGeom prst="straightConnector1">
              <a:avLst/>
            </a:prstGeom>
            <a:ln w="38100">
              <a:solidFill>
                <a:schemeClr val="accent6">
                  <a:lumMod val="75000"/>
                </a:schemeClr>
              </a:solidFill>
              <a:tailEnd type="triangle"/>
            </a:ln>
          </p:spPr>
          <p:style>
            <a:lnRef idx="3">
              <a:schemeClr val="accent1"/>
            </a:lnRef>
            <a:fillRef idx="0">
              <a:schemeClr val="accent1"/>
            </a:fillRef>
            <a:effectRef idx="2">
              <a:schemeClr val="accent1"/>
            </a:effectRef>
            <a:fontRef idx="minor">
              <a:schemeClr val="tx1"/>
            </a:fontRef>
          </p:style>
        </p:cxnSp>
        <p:sp>
          <p:nvSpPr>
            <p:cNvPr id="46" name="TextBox 45">
              <a:extLst>
                <a:ext uri="{FF2B5EF4-FFF2-40B4-BE49-F238E27FC236}">
                  <a16:creationId xmlns:a16="http://schemas.microsoft.com/office/drawing/2014/main" id="{A4F1CB06-4B70-5BB8-0D9E-59A67F4FBC91}"/>
                </a:ext>
              </a:extLst>
            </p:cNvPr>
            <p:cNvSpPr txBox="1"/>
            <p:nvPr/>
          </p:nvSpPr>
          <p:spPr>
            <a:xfrm>
              <a:off x="6526068" y="4509029"/>
              <a:ext cx="1378675" cy="461665"/>
            </a:xfrm>
            <a:prstGeom prst="rect">
              <a:avLst/>
            </a:prstGeom>
            <a:noFill/>
            <a:ln>
              <a:noFill/>
            </a:ln>
          </p:spPr>
          <p:txBody>
            <a:bodyPr wrap="square">
              <a:spAutoFit/>
            </a:bodyPr>
            <a:lstStyle/>
            <a:p>
              <a:r>
                <a:rPr lang="en-US" sz="2400" b="1" dirty="0">
                  <a:solidFill>
                    <a:schemeClr val="accent6">
                      <a:lumMod val="50000"/>
                    </a:schemeClr>
                  </a:solidFill>
                  <a:latin typeface="Calibri" panose="020F0502020204030204" pitchFamily="34" charset="0"/>
                  <a:cs typeface="Calibri" panose="020F0502020204030204" pitchFamily="34" charset="0"/>
                </a:rPr>
                <a:t>Multicast</a:t>
              </a:r>
            </a:p>
          </p:txBody>
        </p:sp>
      </p:grpSp>
      <p:grpSp>
        <p:nvGrpSpPr>
          <p:cNvPr id="76" name="Group 75">
            <a:extLst>
              <a:ext uri="{FF2B5EF4-FFF2-40B4-BE49-F238E27FC236}">
                <a16:creationId xmlns:a16="http://schemas.microsoft.com/office/drawing/2014/main" id="{A6362135-D08B-D298-4DB9-D0F3C5477699}"/>
              </a:ext>
            </a:extLst>
          </p:cNvPr>
          <p:cNvGrpSpPr/>
          <p:nvPr/>
        </p:nvGrpSpPr>
        <p:grpSpPr>
          <a:xfrm>
            <a:off x="3014412" y="4696839"/>
            <a:ext cx="3031500" cy="642331"/>
            <a:chOff x="8092927" y="4446954"/>
            <a:chExt cx="3031500" cy="642331"/>
          </a:xfrm>
        </p:grpSpPr>
        <p:cxnSp>
          <p:nvCxnSpPr>
            <p:cNvPr id="47" name="Straight Arrow Connector 46">
              <a:extLst>
                <a:ext uri="{FF2B5EF4-FFF2-40B4-BE49-F238E27FC236}">
                  <a16:creationId xmlns:a16="http://schemas.microsoft.com/office/drawing/2014/main" id="{264C9F70-F25C-876D-2C05-6CCD3C25BE00}"/>
                </a:ext>
              </a:extLst>
            </p:cNvPr>
            <p:cNvCxnSpPr>
              <a:cxnSpLocks/>
            </p:cNvCxnSpPr>
            <p:nvPr/>
          </p:nvCxnSpPr>
          <p:spPr>
            <a:xfrm>
              <a:off x="9772210" y="4447571"/>
              <a:ext cx="0" cy="641714"/>
            </a:xfrm>
            <a:prstGeom prst="straightConnector1">
              <a:avLst/>
            </a:prstGeom>
            <a:ln w="38100">
              <a:solidFill>
                <a:schemeClr val="accent2"/>
              </a:solidFill>
              <a:tailEnd type="triangle"/>
            </a:ln>
          </p:spPr>
          <p:style>
            <a:lnRef idx="3">
              <a:schemeClr val="accent1"/>
            </a:lnRef>
            <a:fillRef idx="0">
              <a:schemeClr val="accent1"/>
            </a:fillRef>
            <a:effectRef idx="2">
              <a:schemeClr val="accent1"/>
            </a:effectRef>
            <a:fontRef idx="minor">
              <a:schemeClr val="tx1"/>
            </a:fontRef>
          </p:style>
        </p:cxnSp>
        <p:cxnSp>
          <p:nvCxnSpPr>
            <p:cNvPr id="51" name="Straight Arrow Connector 50">
              <a:extLst>
                <a:ext uri="{FF2B5EF4-FFF2-40B4-BE49-F238E27FC236}">
                  <a16:creationId xmlns:a16="http://schemas.microsoft.com/office/drawing/2014/main" id="{D74D84AF-78EF-BF39-B34E-A42FCA9C8D64}"/>
                </a:ext>
              </a:extLst>
            </p:cNvPr>
            <p:cNvCxnSpPr>
              <a:cxnSpLocks/>
            </p:cNvCxnSpPr>
            <p:nvPr/>
          </p:nvCxnSpPr>
          <p:spPr>
            <a:xfrm>
              <a:off x="8092927" y="4446954"/>
              <a:ext cx="0" cy="641714"/>
            </a:xfrm>
            <a:prstGeom prst="straightConnector1">
              <a:avLst/>
            </a:prstGeom>
            <a:ln w="38100">
              <a:solidFill>
                <a:schemeClr val="accent2"/>
              </a:solidFill>
              <a:tailEnd type="triangle"/>
            </a:ln>
          </p:spPr>
          <p:style>
            <a:lnRef idx="3">
              <a:schemeClr val="accent1"/>
            </a:lnRef>
            <a:fillRef idx="0">
              <a:schemeClr val="accent1"/>
            </a:fillRef>
            <a:effectRef idx="2">
              <a:schemeClr val="accent1"/>
            </a:effectRef>
            <a:fontRef idx="minor">
              <a:schemeClr val="tx1"/>
            </a:fontRef>
          </p:style>
        </p:cxnSp>
        <p:sp>
          <p:nvSpPr>
            <p:cNvPr id="62" name="TextBox 61">
              <a:extLst>
                <a:ext uri="{FF2B5EF4-FFF2-40B4-BE49-F238E27FC236}">
                  <a16:creationId xmlns:a16="http://schemas.microsoft.com/office/drawing/2014/main" id="{E1410E9E-C5F1-7535-8A87-80E06C4C9DB2}"/>
                </a:ext>
              </a:extLst>
            </p:cNvPr>
            <p:cNvSpPr txBox="1"/>
            <p:nvPr/>
          </p:nvSpPr>
          <p:spPr>
            <a:xfrm>
              <a:off x="9883456" y="4509027"/>
              <a:ext cx="1240971" cy="461665"/>
            </a:xfrm>
            <a:prstGeom prst="rect">
              <a:avLst/>
            </a:prstGeom>
            <a:noFill/>
          </p:spPr>
          <p:txBody>
            <a:bodyPr wrap="square">
              <a:spAutoFit/>
            </a:bodyPr>
            <a:lstStyle/>
            <a:p>
              <a:r>
                <a:rPr lang="en-US" sz="2400" b="1" dirty="0">
                  <a:solidFill>
                    <a:schemeClr val="accent2">
                      <a:lumMod val="75000"/>
                    </a:schemeClr>
                  </a:solidFill>
                  <a:latin typeface="Calibri" panose="020F0502020204030204" pitchFamily="34" charset="0"/>
                  <a:cs typeface="Calibri" panose="020F0502020204030204" pitchFamily="34" charset="0"/>
                </a:rPr>
                <a:t>Receive</a:t>
              </a:r>
            </a:p>
          </p:txBody>
        </p:sp>
        <p:sp>
          <p:nvSpPr>
            <p:cNvPr id="63" name="TextBox 62">
              <a:extLst>
                <a:ext uri="{FF2B5EF4-FFF2-40B4-BE49-F238E27FC236}">
                  <a16:creationId xmlns:a16="http://schemas.microsoft.com/office/drawing/2014/main" id="{3F1487B8-443C-6EAD-B514-4222D519DE74}"/>
                </a:ext>
              </a:extLst>
            </p:cNvPr>
            <p:cNvSpPr txBox="1"/>
            <p:nvPr/>
          </p:nvSpPr>
          <p:spPr>
            <a:xfrm>
              <a:off x="8204174" y="4509028"/>
              <a:ext cx="1240971" cy="461665"/>
            </a:xfrm>
            <a:prstGeom prst="rect">
              <a:avLst/>
            </a:prstGeom>
            <a:noFill/>
          </p:spPr>
          <p:txBody>
            <a:bodyPr wrap="square">
              <a:spAutoFit/>
            </a:bodyPr>
            <a:lstStyle/>
            <a:p>
              <a:r>
                <a:rPr lang="en-US" sz="2400" b="1" dirty="0">
                  <a:solidFill>
                    <a:schemeClr val="accent2">
                      <a:lumMod val="75000"/>
                    </a:schemeClr>
                  </a:solidFill>
                  <a:latin typeface="Calibri" panose="020F0502020204030204" pitchFamily="34" charset="0"/>
                  <a:cs typeface="Calibri" panose="020F0502020204030204" pitchFamily="34" charset="0"/>
                </a:rPr>
                <a:t>Receive</a:t>
              </a:r>
            </a:p>
          </p:txBody>
        </p:sp>
      </p:grpSp>
      <p:grpSp>
        <p:nvGrpSpPr>
          <p:cNvPr id="38" name="Group 37">
            <a:extLst>
              <a:ext uri="{FF2B5EF4-FFF2-40B4-BE49-F238E27FC236}">
                <a16:creationId xmlns:a16="http://schemas.microsoft.com/office/drawing/2014/main" id="{19EE8E92-2BC7-739C-ABE4-8FC036CAB39E}"/>
              </a:ext>
            </a:extLst>
          </p:cNvPr>
          <p:cNvGrpSpPr/>
          <p:nvPr/>
        </p:nvGrpSpPr>
        <p:grpSpPr>
          <a:xfrm>
            <a:off x="6463280" y="3525528"/>
            <a:ext cx="4605035" cy="2513531"/>
            <a:chOff x="6463280" y="3525528"/>
            <a:chExt cx="4605035" cy="2513531"/>
          </a:xfrm>
        </p:grpSpPr>
        <p:sp>
          <p:nvSpPr>
            <p:cNvPr id="36" name="Rounded Rectangle 35">
              <a:extLst>
                <a:ext uri="{FF2B5EF4-FFF2-40B4-BE49-F238E27FC236}">
                  <a16:creationId xmlns:a16="http://schemas.microsoft.com/office/drawing/2014/main" id="{DF25D83D-F666-4B75-69D0-BB204BDEBB4F}"/>
                </a:ext>
              </a:extLst>
            </p:cNvPr>
            <p:cNvSpPr/>
            <p:nvPr/>
          </p:nvSpPr>
          <p:spPr>
            <a:xfrm>
              <a:off x="7705020" y="3525528"/>
              <a:ext cx="2121556" cy="534743"/>
            </a:xfrm>
            <a:prstGeom prst="round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09F7AB-992B-5993-1A62-14834734C1CE}"/>
                </a:ext>
              </a:extLst>
            </p:cNvPr>
            <p:cNvSpPr/>
            <p:nvPr/>
          </p:nvSpPr>
          <p:spPr>
            <a:xfrm>
              <a:off x="6463280" y="4228418"/>
              <a:ext cx="4605035" cy="456898"/>
            </a:xfrm>
            <a:prstGeom prst="rect">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Times New Roman" panose="02020603050405020304" pitchFamily="18" charset="0"/>
                  <a:cs typeface="Times New Roman" panose="02020603050405020304" pitchFamily="18" charset="0"/>
                </a:rPr>
                <a:t>CXL Switch</a:t>
              </a:r>
            </a:p>
          </p:txBody>
        </p:sp>
        <p:sp>
          <p:nvSpPr>
            <p:cNvPr id="11" name="Rectangle 10">
              <a:extLst>
                <a:ext uri="{FF2B5EF4-FFF2-40B4-BE49-F238E27FC236}">
                  <a16:creationId xmlns:a16="http://schemas.microsoft.com/office/drawing/2014/main" id="{AD19F13A-C3F6-C2CD-EDD0-D5C56C07B3F0}"/>
                </a:ext>
              </a:extLst>
            </p:cNvPr>
            <p:cNvSpPr/>
            <p:nvPr/>
          </p:nvSpPr>
          <p:spPr>
            <a:xfrm>
              <a:off x="6463280" y="5327031"/>
              <a:ext cx="1241741" cy="712028"/>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Times New Roman" panose="02020603050405020304" pitchFamily="18" charset="0"/>
                  <a:cs typeface="Times New Roman" panose="02020603050405020304" pitchFamily="18" charset="0"/>
                </a:rPr>
                <a:t>CXL Device 0</a:t>
              </a:r>
            </a:p>
          </p:txBody>
        </p:sp>
        <p:sp>
          <p:nvSpPr>
            <p:cNvPr id="12" name="Rectangle 11">
              <a:extLst>
                <a:ext uri="{FF2B5EF4-FFF2-40B4-BE49-F238E27FC236}">
                  <a16:creationId xmlns:a16="http://schemas.microsoft.com/office/drawing/2014/main" id="{F2016558-605F-90CA-7879-660F03ED2BB1}"/>
                </a:ext>
              </a:extLst>
            </p:cNvPr>
            <p:cNvSpPr/>
            <p:nvPr/>
          </p:nvSpPr>
          <p:spPr>
            <a:xfrm>
              <a:off x="9826576" y="5327030"/>
              <a:ext cx="1241739" cy="712028"/>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Times New Roman" panose="02020603050405020304" pitchFamily="18" charset="0"/>
                  <a:cs typeface="Times New Roman" panose="02020603050405020304" pitchFamily="18" charset="0"/>
                </a:rPr>
                <a:t>CXL Device 2 </a:t>
              </a:r>
            </a:p>
          </p:txBody>
        </p:sp>
        <p:sp>
          <p:nvSpPr>
            <p:cNvPr id="14" name="TextBox 13">
              <a:extLst>
                <a:ext uri="{FF2B5EF4-FFF2-40B4-BE49-F238E27FC236}">
                  <a16:creationId xmlns:a16="http://schemas.microsoft.com/office/drawing/2014/main" id="{18796C25-856C-6D02-E0E6-DFCECBBC44B7}"/>
                </a:ext>
              </a:extLst>
            </p:cNvPr>
            <p:cNvSpPr txBox="1"/>
            <p:nvPr/>
          </p:nvSpPr>
          <p:spPr>
            <a:xfrm>
              <a:off x="8246117" y="3525528"/>
              <a:ext cx="1191224" cy="523220"/>
            </a:xfrm>
            <a:prstGeom prst="rect">
              <a:avLst/>
            </a:prstGeom>
            <a:noFill/>
          </p:spPr>
          <p:txBody>
            <a:bodyPr wrap="none" rtlCol="0">
              <a:spAutoFit/>
            </a:bodyPr>
            <a:lstStyle/>
            <a:p>
              <a:r>
                <a:rPr lang="en-US" sz="2800" dirty="0">
                  <a:latin typeface="Calibri" panose="020F0502020204030204" pitchFamily="34" charset="0"/>
                  <a:cs typeface="Calibri" panose="020F0502020204030204" pitchFamily="34" charset="0"/>
                </a:rPr>
                <a:t>Gather</a:t>
              </a:r>
            </a:p>
          </p:txBody>
        </p:sp>
        <p:sp>
          <p:nvSpPr>
            <p:cNvPr id="17" name="Rectangle 16">
              <a:extLst>
                <a:ext uri="{FF2B5EF4-FFF2-40B4-BE49-F238E27FC236}">
                  <a16:creationId xmlns:a16="http://schemas.microsoft.com/office/drawing/2014/main" id="{C2F43BDB-676C-98F4-92C9-52B246FCAE31}"/>
                </a:ext>
              </a:extLst>
            </p:cNvPr>
            <p:cNvSpPr/>
            <p:nvPr/>
          </p:nvSpPr>
          <p:spPr>
            <a:xfrm>
              <a:off x="8144920" y="5327030"/>
              <a:ext cx="1241739" cy="712028"/>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Times New Roman" panose="02020603050405020304" pitchFamily="18" charset="0"/>
                  <a:cs typeface="Times New Roman" panose="02020603050405020304" pitchFamily="18" charset="0"/>
                </a:rPr>
                <a:t>CXL Device 1 </a:t>
              </a:r>
            </a:p>
          </p:txBody>
        </p:sp>
      </p:grpSp>
      <p:grpSp>
        <p:nvGrpSpPr>
          <p:cNvPr id="57" name="Group 56">
            <a:extLst>
              <a:ext uri="{FF2B5EF4-FFF2-40B4-BE49-F238E27FC236}">
                <a16:creationId xmlns:a16="http://schemas.microsoft.com/office/drawing/2014/main" id="{0D6C658B-A1BA-01BC-90D6-D3313D868C35}"/>
              </a:ext>
            </a:extLst>
          </p:cNvPr>
          <p:cNvGrpSpPr/>
          <p:nvPr/>
        </p:nvGrpSpPr>
        <p:grpSpPr>
          <a:xfrm>
            <a:off x="8593129" y="4681750"/>
            <a:ext cx="2847304" cy="656803"/>
            <a:chOff x="8593129" y="4681750"/>
            <a:chExt cx="2847304" cy="656803"/>
          </a:xfrm>
        </p:grpSpPr>
        <p:grpSp>
          <p:nvGrpSpPr>
            <p:cNvPr id="39" name="Group 38">
              <a:extLst>
                <a:ext uri="{FF2B5EF4-FFF2-40B4-BE49-F238E27FC236}">
                  <a16:creationId xmlns:a16="http://schemas.microsoft.com/office/drawing/2014/main" id="{50C88D69-9B06-A692-0CF1-85B554D22BD0}"/>
                </a:ext>
              </a:extLst>
            </p:cNvPr>
            <p:cNvGrpSpPr/>
            <p:nvPr/>
          </p:nvGrpSpPr>
          <p:grpSpPr>
            <a:xfrm>
              <a:off x="8593129" y="4696838"/>
              <a:ext cx="1168918" cy="641715"/>
              <a:chOff x="6551397" y="1660122"/>
              <a:chExt cx="1168918" cy="641715"/>
            </a:xfrm>
          </p:grpSpPr>
          <p:cxnSp>
            <p:nvCxnSpPr>
              <p:cNvPr id="45" name="Straight Arrow Connector 44">
                <a:extLst>
                  <a:ext uri="{FF2B5EF4-FFF2-40B4-BE49-F238E27FC236}">
                    <a16:creationId xmlns:a16="http://schemas.microsoft.com/office/drawing/2014/main" id="{3A98C82C-DB0D-7D38-959C-DDBD5CF55428}"/>
                  </a:ext>
                </a:extLst>
              </p:cNvPr>
              <p:cNvCxnSpPr>
                <a:cxnSpLocks/>
              </p:cNvCxnSpPr>
              <p:nvPr/>
            </p:nvCxnSpPr>
            <p:spPr>
              <a:xfrm flipH="1" flipV="1">
                <a:off x="6551397" y="1660122"/>
                <a:ext cx="1" cy="641715"/>
              </a:xfrm>
              <a:prstGeom prst="straightConnector1">
                <a:avLst/>
              </a:prstGeom>
              <a:ln w="38100">
                <a:solidFill>
                  <a:schemeClr val="tx2">
                    <a:lumMod val="75000"/>
                    <a:lumOff val="25000"/>
                  </a:schemeClr>
                </a:solidFill>
                <a:tailEnd type="triangle"/>
              </a:ln>
            </p:spPr>
            <p:style>
              <a:lnRef idx="3">
                <a:schemeClr val="accent1"/>
              </a:lnRef>
              <a:fillRef idx="0">
                <a:schemeClr val="accent1"/>
              </a:fillRef>
              <a:effectRef idx="2">
                <a:schemeClr val="accent1"/>
              </a:effectRef>
              <a:fontRef idx="minor">
                <a:schemeClr val="tx1"/>
              </a:fontRef>
            </p:style>
          </p:cxnSp>
          <p:sp>
            <p:nvSpPr>
              <p:cNvPr id="48" name="TextBox 47">
                <a:extLst>
                  <a:ext uri="{FF2B5EF4-FFF2-40B4-BE49-F238E27FC236}">
                    <a16:creationId xmlns:a16="http://schemas.microsoft.com/office/drawing/2014/main" id="{55F135E3-EDFB-DCAE-1C0E-7C0853920470}"/>
                  </a:ext>
                </a:extLst>
              </p:cNvPr>
              <p:cNvSpPr txBox="1"/>
              <p:nvPr/>
            </p:nvSpPr>
            <p:spPr>
              <a:xfrm>
                <a:off x="6741525" y="1748637"/>
                <a:ext cx="978790" cy="461665"/>
              </a:xfrm>
              <a:prstGeom prst="rect">
                <a:avLst/>
              </a:prstGeom>
              <a:noFill/>
            </p:spPr>
            <p:txBody>
              <a:bodyPr wrap="square">
                <a:spAutoFit/>
              </a:bodyPr>
              <a:lstStyle/>
              <a:p>
                <a:r>
                  <a:rPr lang="en-US" sz="2400" b="1" dirty="0">
                    <a:solidFill>
                      <a:schemeClr val="accent1">
                        <a:lumMod val="75000"/>
                      </a:schemeClr>
                    </a:solidFill>
                    <a:latin typeface="Calibri" panose="020F0502020204030204" pitchFamily="34" charset="0"/>
                    <a:cs typeface="Calibri" panose="020F0502020204030204" pitchFamily="34" charset="0"/>
                  </a:rPr>
                  <a:t>Send</a:t>
                </a:r>
              </a:p>
            </p:txBody>
          </p:sp>
        </p:grpSp>
        <p:grpSp>
          <p:nvGrpSpPr>
            <p:cNvPr id="49" name="Group 48">
              <a:extLst>
                <a:ext uri="{FF2B5EF4-FFF2-40B4-BE49-F238E27FC236}">
                  <a16:creationId xmlns:a16="http://schemas.microsoft.com/office/drawing/2014/main" id="{DF9045BB-9641-ECDB-9CAD-D629994A5216}"/>
                </a:ext>
              </a:extLst>
            </p:cNvPr>
            <p:cNvGrpSpPr/>
            <p:nvPr/>
          </p:nvGrpSpPr>
          <p:grpSpPr>
            <a:xfrm>
              <a:off x="10271515" y="4681750"/>
              <a:ext cx="1168918" cy="641715"/>
              <a:chOff x="6551397" y="1660122"/>
              <a:chExt cx="1168918" cy="641715"/>
            </a:xfrm>
          </p:grpSpPr>
          <p:cxnSp>
            <p:nvCxnSpPr>
              <p:cNvPr id="52" name="Straight Arrow Connector 51">
                <a:extLst>
                  <a:ext uri="{FF2B5EF4-FFF2-40B4-BE49-F238E27FC236}">
                    <a16:creationId xmlns:a16="http://schemas.microsoft.com/office/drawing/2014/main" id="{776E5E56-625C-B1D2-9D7B-AA535D10F7C6}"/>
                  </a:ext>
                </a:extLst>
              </p:cNvPr>
              <p:cNvCxnSpPr>
                <a:cxnSpLocks/>
              </p:cNvCxnSpPr>
              <p:nvPr/>
            </p:nvCxnSpPr>
            <p:spPr>
              <a:xfrm flipH="1" flipV="1">
                <a:off x="6551397" y="1660122"/>
                <a:ext cx="1" cy="641715"/>
              </a:xfrm>
              <a:prstGeom prst="straightConnector1">
                <a:avLst/>
              </a:prstGeom>
              <a:ln w="38100">
                <a:solidFill>
                  <a:schemeClr val="tx2">
                    <a:lumMod val="75000"/>
                    <a:lumOff val="25000"/>
                  </a:schemeClr>
                </a:solidFill>
                <a:tailEnd type="triangle"/>
              </a:ln>
            </p:spPr>
            <p:style>
              <a:lnRef idx="3">
                <a:schemeClr val="accent1"/>
              </a:lnRef>
              <a:fillRef idx="0">
                <a:schemeClr val="accent1"/>
              </a:fillRef>
              <a:effectRef idx="2">
                <a:schemeClr val="accent1"/>
              </a:effectRef>
              <a:fontRef idx="minor">
                <a:schemeClr val="tx1"/>
              </a:fontRef>
            </p:style>
          </p:cxnSp>
          <p:sp>
            <p:nvSpPr>
              <p:cNvPr id="53" name="TextBox 52">
                <a:extLst>
                  <a:ext uri="{FF2B5EF4-FFF2-40B4-BE49-F238E27FC236}">
                    <a16:creationId xmlns:a16="http://schemas.microsoft.com/office/drawing/2014/main" id="{72AD01DB-9788-FE02-25FA-AECA64336082}"/>
                  </a:ext>
                </a:extLst>
              </p:cNvPr>
              <p:cNvSpPr txBox="1"/>
              <p:nvPr/>
            </p:nvSpPr>
            <p:spPr>
              <a:xfrm>
                <a:off x="6741525" y="1748637"/>
                <a:ext cx="978790" cy="461665"/>
              </a:xfrm>
              <a:prstGeom prst="rect">
                <a:avLst/>
              </a:prstGeom>
              <a:noFill/>
            </p:spPr>
            <p:txBody>
              <a:bodyPr wrap="square">
                <a:spAutoFit/>
              </a:bodyPr>
              <a:lstStyle/>
              <a:p>
                <a:r>
                  <a:rPr lang="en-US" sz="2400" b="1" dirty="0">
                    <a:solidFill>
                      <a:schemeClr val="accent1">
                        <a:lumMod val="75000"/>
                      </a:schemeClr>
                    </a:solidFill>
                    <a:latin typeface="Calibri" panose="020F0502020204030204" pitchFamily="34" charset="0"/>
                    <a:cs typeface="Calibri" panose="020F0502020204030204" pitchFamily="34" charset="0"/>
                  </a:rPr>
                  <a:t>Send</a:t>
                </a:r>
              </a:p>
            </p:txBody>
          </p:sp>
        </p:grpSp>
      </p:grpSp>
      <p:grpSp>
        <p:nvGrpSpPr>
          <p:cNvPr id="54" name="Group 53">
            <a:extLst>
              <a:ext uri="{FF2B5EF4-FFF2-40B4-BE49-F238E27FC236}">
                <a16:creationId xmlns:a16="http://schemas.microsoft.com/office/drawing/2014/main" id="{AC646409-D711-632B-DA65-6A0C1591823E}"/>
              </a:ext>
            </a:extLst>
          </p:cNvPr>
          <p:cNvGrpSpPr/>
          <p:nvPr/>
        </p:nvGrpSpPr>
        <p:grpSpPr>
          <a:xfrm>
            <a:off x="6930768" y="4695328"/>
            <a:ext cx="1431529" cy="641714"/>
            <a:chOff x="9826202" y="1660123"/>
            <a:chExt cx="1431529" cy="641714"/>
          </a:xfrm>
        </p:grpSpPr>
        <p:cxnSp>
          <p:nvCxnSpPr>
            <p:cNvPr id="55" name="Straight Arrow Connector 54">
              <a:extLst>
                <a:ext uri="{FF2B5EF4-FFF2-40B4-BE49-F238E27FC236}">
                  <a16:creationId xmlns:a16="http://schemas.microsoft.com/office/drawing/2014/main" id="{C206642A-8112-ED73-F0C0-A68FCC6B1E9A}"/>
                </a:ext>
              </a:extLst>
            </p:cNvPr>
            <p:cNvCxnSpPr>
              <a:cxnSpLocks/>
            </p:cNvCxnSpPr>
            <p:nvPr/>
          </p:nvCxnSpPr>
          <p:spPr>
            <a:xfrm>
              <a:off x="9826202" y="1660123"/>
              <a:ext cx="0" cy="641714"/>
            </a:xfrm>
            <a:prstGeom prst="straightConnector1">
              <a:avLst/>
            </a:prstGeom>
            <a:ln w="38100">
              <a:solidFill>
                <a:schemeClr val="accent2"/>
              </a:solidFill>
              <a:tailEnd type="triangle"/>
            </a:ln>
          </p:spPr>
          <p:style>
            <a:lnRef idx="3">
              <a:schemeClr val="accent1"/>
            </a:lnRef>
            <a:fillRef idx="0">
              <a:schemeClr val="accent1"/>
            </a:fillRef>
            <a:effectRef idx="2">
              <a:schemeClr val="accent1"/>
            </a:effectRef>
            <a:fontRef idx="minor">
              <a:schemeClr val="tx1"/>
            </a:fontRef>
          </p:style>
        </p:cxnSp>
        <p:sp>
          <p:nvSpPr>
            <p:cNvPr id="56" name="TextBox 55">
              <a:extLst>
                <a:ext uri="{FF2B5EF4-FFF2-40B4-BE49-F238E27FC236}">
                  <a16:creationId xmlns:a16="http://schemas.microsoft.com/office/drawing/2014/main" id="{EFC59AD5-6FE5-1DA2-A44A-E2DD1B5325D1}"/>
                </a:ext>
              </a:extLst>
            </p:cNvPr>
            <p:cNvSpPr txBox="1"/>
            <p:nvPr/>
          </p:nvSpPr>
          <p:spPr>
            <a:xfrm>
              <a:off x="10016760" y="1748521"/>
              <a:ext cx="1240971" cy="461665"/>
            </a:xfrm>
            <a:prstGeom prst="rect">
              <a:avLst/>
            </a:prstGeom>
            <a:noFill/>
          </p:spPr>
          <p:txBody>
            <a:bodyPr wrap="square">
              <a:spAutoFit/>
            </a:bodyPr>
            <a:lstStyle/>
            <a:p>
              <a:r>
                <a:rPr lang="en-US" sz="2400" b="1" dirty="0">
                  <a:solidFill>
                    <a:schemeClr val="accent2">
                      <a:lumMod val="75000"/>
                    </a:schemeClr>
                  </a:solidFill>
                  <a:latin typeface="Calibri" panose="020F0502020204030204" pitchFamily="34" charset="0"/>
                  <a:cs typeface="Calibri" panose="020F0502020204030204" pitchFamily="34" charset="0"/>
                </a:rPr>
                <a:t>Receive</a:t>
              </a:r>
            </a:p>
          </p:txBody>
        </p:sp>
      </p:grpSp>
    </p:spTree>
    <p:extLst>
      <p:ext uri="{BB962C8B-B14F-4D97-AF65-F5344CB8AC3E}">
        <p14:creationId xmlns:p14="http://schemas.microsoft.com/office/powerpoint/2010/main" val="2390514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2" presetClass="entr" presetSubtype="4" fill="hold" nodeType="withEffect">
                                  <p:stCondLst>
                                    <p:cond delay="500"/>
                                  </p:stCondLst>
                                  <p:childTnLst>
                                    <p:set>
                                      <p:cBhvr>
                                        <p:cTn id="8" dur="1" fill="hold">
                                          <p:stCondLst>
                                            <p:cond delay="0"/>
                                          </p:stCondLst>
                                        </p:cTn>
                                        <p:tgtEl>
                                          <p:spTgt spid="37"/>
                                        </p:tgtEl>
                                        <p:attrNameLst>
                                          <p:attrName>style.visibility</p:attrName>
                                        </p:attrNameLst>
                                      </p:cBhvr>
                                      <p:to>
                                        <p:strVal val="visible"/>
                                      </p:to>
                                    </p:set>
                                    <p:anim calcmode="lin" valueType="num">
                                      <p:cBhvr additive="base">
                                        <p:cTn id="9" dur="500" fill="hold"/>
                                        <p:tgtEl>
                                          <p:spTgt spid="37"/>
                                        </p:tgtEl>
                                        <p:attrNameLst>
                                          <p:attrName>ppt_x</p:attrName>
                                        </p:attrNameLst>
                                      </p:cBhvr>
                                      <p:tavLst>
                                        <p:tav tm="0">
                                          <p:val>
                                            <p:strVal val="#ppt_x"/>
                                          </p:val>
                                        </p:tav>
                                        <p:tav tm="100000">
                                          <p:val>
                                            <p:strVal val="#ppt_x"/>
                                          </p:val>
                                        </p:tav>
                                      </p:tavLst>
                                    </p:anim>
                                    <p:anim calcmode="lin" valueType="num">
                                      <p:cBhvr additive="base">
                                        <p:cTn id="10" dur="500" fill="hold"/>
                                        <p:tgtEl>
                                          <p:spTgt spid="37"/>
                                        </p:tgtEl>
                                        <p:attrNameLst>
                                          <p:attrName>ppt_y</p:attrName>
                                        </p:attrNameLst>
                                      </p:cBhvr>
                                      <p:tavLst>
                                        <p:tav tm="0">
                                          <p:val>
                                            <p:strVal val="1+#ppt_h/2"/>
                                          </p:val>
                                        </p:tav>
                                        <p:tav tm="100000">
                                          <p:val>
                                            <p:strVal val="#ppt_y"/>
                                          </p:val>
                                        </p:tav>
                                      </p:tavLst>
                                    </p:anim>
                                  </p:childTnLst>
                                </p:cTn>
                              </p:par>
                              <p:par>
                                <p:cTn id="11" presetID="2" presetClass="entr" presetSubtype="4" fill="hold" nodeType="withEffect">
                                  <p:stCondLst>
                                    <p:cond delay="500"/>
                                  </p:stCondLst>
                                  <p:childTnLst>
                                    <p:set>
                                      <p:cBhvr>
                                        <p:cTn id="12" dur="1" fill="hold">
                                          <p:stCondLst>
                                            <p:cond delay="0"/>
                                          </p:stCondLst>
                                        </p:cTn>
                                        <p:tgtEl>
                                          <p:spTgt spid="38"/>
                                        </p:tgtEl>
                                        <p:attrNameLst>
                                          <p:attrName>style.visibility</p:attrName>
                                        </p:attrNameLst>
                                      </p:cBhvr>
                                      <p:to>
                                        <p:strVal val="visible"/>
                                      </p:to>
                                    </p:set>
                                    <p:anim calcmode="lin" valueType="num">
                                      <p:cBhvr additive="base">
                                        <p:cTn id="13" dur="500" fill="hold"/>
                                        <p:tgtEl>
                                          <p:spTgt spid="38"/>
                                        </p:tgtEl>
                                        <p:attrNameLst>
                                          <p:attrName>ppt_x</p:attrName>
                                        </p:attrNameLst>
                                      </p:cBhvr>
                                      <p:tavLst>
                                        <p:tav tm="0">
                                          <p:val>
                                            <p:strVal val="#ppt_x"/>
                                          </p:val>
                                        </p:tav>
                                        <p:tav tm="100000">
                                          <p:val>
                                            <p:strVal val="#ppt_x"/>
                                          </p:val>
                                        </p:tav>
                                      </p:tavLst>
                                    </p:anim>
                                    <p:anim calcmode="lin" valueType="num">
                                      <p:cBhvr additive="base">
                                        <p:cTn id="14"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wipe(down)">
                                      <p:cBhvr>
                                        <p:cTn id="19" dur="1000"/>
                                        <p:tgtEl>
                                          <p:spTgt spid="75"/>
                                        </p:tgtEl>
                                      </p:cBhvr>
                                    </p:animEffect>
                                  </p:childTnLst>
                                </p:cTn>
                              </p:par>
                            </p:childTnLst>
                          </p:cTn>
                        </p:par>
                        <p:par>
                          <p:cTn id="20" fill="hold">
                            <p:stCondLst>
                              <p:cond delay="1000"/>
                            </p:stCondLst>
                            <p:childTnLst>
                              <p:par>
                                <p:cTn id="21" presetID="22" presetClass="entr" presetSubtype="1" fill="hold" nodeType="afterEffect">
                                  <p:stCondLst>
                                    <p:cond delay="500"/>
                                  </p:stCondLst>
                                  <p:childTnLst>
                                    <p:set>
                                      <p:cBhvr>
                                        <p:cTn id="22" dur="1" fill="hold">
                                          <p:stCondLst>
                                            <p:cond delay="0"/>
                                          </p:stCondLst>
                                        </p:cTn>
                                        <p:tgtEl>
                                          <p:spTgt spid="76"/>
                                        </p:tgtEl>
                                        <p:attrNameLst>
                                          <p:attrName>style.visibility</p:attrName>
                                        </p:attrNameLst>
                                      </p:cBhvr>
                                      <p:to>
                                        <p:strVal val="visible"/>
                                      </p:to>
                                    </p:set>
                                    <p:animEffect transition="in" filter="wipe(up)">
                                      <p:cBhvr>
                                        <p:cTn id="23" dur="1000"/>
                                        <p:tgtEl>
                                          <p:spTgt spid="7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wipe(down)">
                                      <p:cBhvr>
                                        <p:cTn id="28" dur="500"/>
                                        <p:tgtEl>
                                          <p:spTgt spid="57"/>
                                        </p:tgtEl>
                                      </p:cBhvr>
                                    </p:animEffect>
                                  </p:childTnLst>
                                </p:cTn>
                              </p:par>
                            </p:childTnLst>
                          </p:cTn>
                        </p:par>
                        <p:par>
                          <p:cTn id="29" fill="hold">
                            <p:stCondLst>
                              <p:cond delay="500"/>
                            </p:stCondLst>
                            <p:childTnLst>
                              <p:par>
                                <p:cTn id="30" presetID="22" presetClass="entr" presetSubtype="1" fill="hold" nodeType="afterEffect">
                                  <p:stCondLst>
                                    <p:cond delay="500"/>
                                  </p:stCondLst>
                                  <p:childTnLst>
                                    <p:set>
                                      <p:cBhvr>
                                        <p:cTn id="31" dur="1" fill="hold">
                                          <p:stCondLst>
                                            <p:cond delay="0"/>
                                          </p:stCondLst>
                                        </p:cTn>
                                        <p:tgtEl>
                                          <p:spTgt spid="54"/>
                                        </p:tgtEl>
                                        <p:attrNameLst>
                                          <p:attrName>style.visibility</p:attrName>
                                        </p:attrNameLst>
                                      </p:cBhvr>
                                      <p:to>
                                        <p:strVal val="visible"/>
                                      </p:to>
                                    </p:set>
                                    <p:animEffect transition="in" filter="wipe(up)">
                                      <p:cBhvr>
                                        <p:cTn id="3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C159C02-D460-3B64-EF7A-BAC3B240A8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F3F84E-D71A-B82D-F68A-CC6C3367E13D}"/>
              </a:ext>
            </a:extLst>
          </p:cNvPr>
          <p:cNvSpPr>
            <a:spLocks noGrp="1"/>
          </p:cNvSpPr>
          <p:nvPr>
            <p:ph type="ctrTitle"/>
          </p:nvPr>
        </p:nvSpPr>
        <p:spPr/>
        <p:txBody>
          <a:bodyPr/>
          <a:lstStyle/>
          <a:p>
            <a:r>
              <a:rPr lang="en-US" dirty="0"/>
              <a:t>Energy Efficiency Comparison</a:t>
            </a:r>
          </a:p>
        </p:txBody>
      </p:sp>
      <p:sp>
        <p:nvSpPr>
          <p:cNvPr id="4" name="Slide Number Placeholder 3">
            <a:extLst>
              <a:ext uri="{FF2B5EF4-FFF2-40B4-BE49-F238E27FC236}">
                <a16:creationId xmlns:a16="http://schemas.microsoft.com/office/drawing/2014/main" id="{B7CB4054-1286-7D21-2BF3-E7D43E913EC3}"/>
              </a:ext>
            </a:extLst>
          </p:cNvPr>
          <p:cNvSpPr>
            <a:spLocks noGrp="1"/>
          </p:cNvSpPr>
          <p:nvPr>
            <p:ph type="sldNum" sz="quarter" idx="12"/>
          </p:nvPr>
        </p:nvSpPr>
        <p:spPr/>
        <p:txBody>
          <a:bodyPr/>
          <a:lstStyle/>
          <a:p>
            <a:fld id="{3952D4CC-587A-3641-AB30-393082F8BA24}" type="slidenum">
              <a:rPr lang="en-US" smtClean="0"/>
              <a:pPr/>
              <a:t>36</a:t>
            </a:fld>
            <a:endParaRPr lang="en-US"/>
          </a:p>
        </p:txBody>
      </p:sp>
      <p:pic>
        <p:nvPicPr>
          <p:cNvPr id="5" name="Picture 4">
            <a:extLst>
              <a:ext uri="{FF2B5EF4-FFF2-40B4-BE49-F238E27FC236}">
                <a16:creationId xmlns:a16="http://schemas.microsoft.com/office/drawing/2014/main" id="{E974D5B7-F39B-58B2-473E-2075949B51B7}"/>
              </a:ext>
            </a:extLst>
          </p:cNvPr>
          <p:cNvPicPr>
            <a:picLocks noChangeAspect="1"/>
          </p:cNvPicPr>
          <p:nvPr/>
        </p:nvPicPr>
        <p:blipFill>
          <a:blip r:embed="rId3"/>
          <a:stretch>
            <a:fillRect/>
          </a:stretch>
        </p:blipFill>
        <p:spPr>
          <a:xfrm>
            <a:off x="3238500" y="1492237"/>
            <a:ext cx="5715000" cy="4635500"/>
          </a:xfrm>
          <a:prstGeom prst="rect">
            <a:avLst/>
          </a:prstGeom>
        </p:spPr>
      </p:pic>
      <p:sp>
        <p:nvSpPr>
          <p:cNvPr id="6" name="Rectangle 5">
            <a:extLst>
              <a:ext uri="{FF2B5EF4-FFF2-40B4-BE49-F238E27FC236}">
                <a16:creationId xmlns:a16="http://schemas.microsoft.com/office/drawing/2014/main" id="{07E6564C-328D-1138-AE97-1FA4CA8A5D5C}"/>
              </a:ext>
            </a:extLst>
          </p:cNvPr>
          <p:cNvSpPr/>
          <p:nvPr/>
        </p:nvSpPr>
        <p:spPr>
          <a:xfrm>
            <a:off x="4651236" y="1244371"/>
            <a:ext cx="806824" cy="147917"/>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9C6FAFD-9FD5-D804-4DEB-31D0D6BB9436}"/>
              </a:ext>
            </a:extLst>
          </p:cNvPr>
          <p:cNvSpPr/>
          <p:nvPr/>
        </p:nvSpPr>
        <p:spPr>
          <a:xfrm>
            <a:off x="6870000" y="1227252"/>
            <a:ext cx="806824" cy="147917"/>
          </a:xfrm>
          <a:prstGeom prst="rect">
            <a:avLst/>
          </a:prstGeom>
          <a:solidFill>
            <a:schemeClr val="accent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477742B-715D-FB3D-89F8-BD2EA0D8DFF5}"/>
              </a:ext>
            </a:extLst>
          </p:cNvPr>
          <p:cNvSpPr txBox="1"/>
          <p:nvPr/>
        </p:nvSpPr>
        <p:spPr>
          <a:xfrm>
            <a:off x="5673212" y="1093407"/>
            <a:ext cx="848309"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CENT</a:t>
            </a:r>
          </a:p>
        </p:txBody>
      </p:sp>
      <p:sp>
        <p:nvSpPr>
          <p:cNvPr id="9" name="TextBox 8">
            <a:extLst>
              <a:ext uri="{FF2B5EF4-FFF2-40B4-BE49-F238E27FC236}">
                <a16:creationId xmlns:a16="http://schemas.microsoft.com/office/drawing/2014/main" id="{FD0A9FE0-6669-F4DC-EE84-21C9032C8814}"/>
              </a:ext>
            </a:extLst>
          </p:cNvPr>
          <p:cNvSpPr txBox="1"/>
          <p:nvPr/>
        </p:nvSpPr>
        <p:spPr>
          <a:xfrm>
            <a:off x="7891975" y="1064122"/>
            <a:ext cx="734496" cy="461665"/>
          </a:xfrm>
          <a:prstGeom prst="rect">
            <a:avLst/>
          </a:prstGeom>
          <a:noFill/>
        </p:spPr>
        <p:txBody>
          <a:bodyPr wrap="none" rtlCol="0">
            <a:spAutoFit/>
          </a:bodyPr>
          <a:lstStyle/>
          <a:p>
            <a:r>
              <a:rPr lang="en-US" sz="2400" dirty="0">
                <a:latin typeface="Calibri" panose="020F0502020204030204" pitchFamily="34" charset="0"/>
                <a:cs typeface="Calibri" panose="020F0502020204030204" pitchFamily="34" charset="0"/>
              </a:rPr>
              <a:t>GPU</a:t>
            </a:r>
          </a:p>
        </p:txBody>
      </p:sp>
    </p:spTree>
    <p:extLst>
      <p:ext uri="{BB962C8B-B14F-4D97-AF65-F5344CB8AC3E}">
        <p14:creationId xmlns:p14="http://schemas.microsoft.com/office/powerpoint/2010/main" val="22432213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86359-19FD-453C-216C-C0B0EB12288D}"/>
              </a:ext>
            </a:extLst>
          </p:cNvPr>
          <p:cNvSpPr>
            <a:spLocks noGrp="1"/>
          </p:cNvSpPr>
          <p:nvPr>
            <p:ph type="ctrTitle"/>
          </p:nvPr>
        </p:nvSpPr>
        <p:spPr/>
        <p:txBody>
          <a:bodyPr/>
          <a:lstStyle/>
          <a:p>
            <a:r>
              <a:rPr lang="en-US" dirty="0"/>
              <a:t>Row Throughput Speedup</a:t>
            </a:r>
          </a:p>
        </p:txBody>
      </p:sp>
      <p:sp>
        <p:nvSpPr>
          <p:cNvPr id="4" name="Slide Number Placeholder 3">
            <a:extLst>
              <a:ext uri="{FF2B5EF4-FFF2-40B4-BE49-F238E27FC236}">
                <a16:creationId xmlns:a16="http://schemas.microsoft.com/office/drawing/2014/main" id="{38511B32-46D7-C774-E849-A12AC2A1C4C0}"/>
              </a:ext>
            </a:extLst>
          </p:cNvPr>
          <p:cNvSpPr>
            <a:spLocks noGrp="1"/>
          </p:cNvSpPr>
          <p:nvPr>
            <p:ph type="sldNum" sz="quarter" idx="12"/>
          </p:nvPr>
        </p:nvSpPr>
        <p:spPr/>
        <p:txBody>
          <a:bodyPr/>
          <a:lstStyle/>
          <a:p>
            <a:fld id="{3952D4CC-587A-3641-AB30-393082F8BA24}" type="slidenum">
              <a:rPr lang="en-US" smtClean="0"/>
              <a:pPr/>
              <a:t>37</a:t>
            </a:fld>
            <a:endParaRPr lang="en-US"/>
          </a:p>
        </p:txBody>
      </p:sp>
      <p:pic>
        <p:nvPicPr>
          <p:cNvPr id="5" name="Picture 4">
            <a:extLst>
              <a:ext uri="{FF2B5EF4-FFF2-40B4-BE49-F238E27FC236}">
                <a16:creationId xmlns:a16="http://schemas.microsoft.com/office/drawing/2014/main" id="{54F889DD-F1E2-5EE2-EC34-2682319A4E48}"/>
              </a:ext>
            </a:extLst>
          </p:cNvPr>
          <p:cNvPicPr>
            <a:picLocks noChangeAspect="1"/>
          </p:cNvPicPr>
          <p:nvPr/>
        </p:nvPicPr>
        <p:blipFill>
          <a:blip r:embed="rId2"/>
          <a:stretch>
            <a:fillRect/>
          </a:stretch>
        </p:blipFill>
        <p:spPr>
          <a:xfrm>
            <a:off x="2209800" y="1058439"/>
            <a:ext cx="7772400" cy="5074982"/>
          </a:xfrm>
          <a:prstGeom prst="rect">
            <a:avLst/>
          </a:prstGeom>
        </p:spPr>
      </p:pic>
    </p:spTree>
    <p:extLst>
      <p:ext uri="{BB962C8B-B14F-4D97-AF65-F5344CB8AC3E}">
        <p14:creationId xmlns:p14="http://schemas.microsoft.com/office/powerpoint/2010/main" val="17389741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1CBB0-EBC6-E064-3B29-530487DDEB79}"/>
              </a:ext>
            </a:extLst>
          </p:cNvPr>
          <p:cNvSpPr>
            <a:spLocks noGrp="1"/>
          </p:cNvSpPr>
          <p:nvPr>
            <p:ph type="ctrTitle"/>
          </p:nvPr>
        </p:nvSpPr>
        <p:spPr/>
        <p:txBody>
          <a:bodyPr/>
          <a:lstStyle/>
          <a:p>
            <a:r>
              <a:rPr lang="en-US"/>
              <a:t>CENT Latency Breakdown</a:t>
            </a:r>
            <a:endParaRPr lang="en-US" dirty="0"/>
          </a:p>
        </p:txBody>
      </p:sp>
      <p:sp>
        <p:nvSpPr>
          <p:cNvPr id="4" name="Slide Number Placeholder 3">
            <a:extLst>
              <a:ext uri="{FF2B5EF4-FFF2-40B4-BE49-F238E27FC236}">
                <a16:creationId xmlns:a16="http://schemas.microsoft.com/office/drawing/2014/main" id="{F56E1260-68A3-0EC7-BAC5-12063BAA6484}"/>
              </a:ext>
            </a:extLst>
          </p:cNvPr>
          <p:cNvSpPr>
            <a:spLocks noGrp="1"/>
          </p:cNvSpPr>
          <p:nvPr>
            <p:ph type="sldNum" sz="quarter" idx="12"/>
          </p:nvPr>
        </p:nvSpPr>
        <p:spPr/>
        <p:txBody>
          <a:bodyPr/>
          <a:lstStyle/>
          <a:p>
            <a:fld id="{3952D4CC-587A-3641-AB30-393082F8BA24}" type="slidenum">
              <a:rPr lang="en-US" smtClean="0"/>
              <a:pPr/>
              <a:t>38</a:t>
            </a:fld>
            <a:endParaRPr lang="en-US"/>
          </a:p>
        </p:txBody>
      </p:sp>
      <p:pic>
        <p:nvPicPr>
          <p:cNvPr id="5" name="Picture 4">
            <a:extLst>
              <a:ext uri="{FF2B5EF4-FFF2-40B4-BE49-F238E27FC236}">
                <a16:creationId xmlns:a16="http://schemas.microsoft.com/office/drawing/2014/main" id="{ADE28FF8-DB56-3A2E-B562-C768467FE125}"/>
              </a:ext>
            </a:extLst>
          </p:cNvPr>
          <p:cNvPicPr>
            <a:picLocks noChangeAspect="1"/>
          </p:cNvPicPr>
          <p:nvPr/>
        </p:nvPicPr>
        <p:blipFill>
          <a:blip r:embed="rId2"/>
          <a:stretch>
            <a:fillRect/>
          </a:stretch>
        </p:blipFill>
        <p:spPr>
          <a:xfrm>
            <a:off x="3759200" y="1651000"/>
            <a:ext cx="4673600" cy="3556000"/>
          </a:xfrm>
          <a:prstGeom prst="rect">
            <a:avLst/>
          </a:prstGeom>
        </p:spPr>
      </p:pic>
    </p:spTree>
    <p:extLst>
      <p:ext uri="{BB962C8B-B14F-4D97-AF65-F5344CB8AC3E}">
        <p14:creationId xmlns:p14="http://schemas.microsoft.com/office/powerpoint/2010/main" val="6398301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AF06E-B07A-49C8-1DA4-1F321C4845FE}"/>
              </a:ext>
            </a:extLst>
          </p:cNvPr>
          <p:cNvSpPr>
            <a:spLocks noGrp="1"/>
          </p:cNvSpPr>
          <p:nvPr>
            <p:ph type="ctrTitle"/>
          </p:nvPr>
        </p:nvSpPr>
        <p:spPr/>
        <p:txBody>
          <a:bodyPr/>
          <a:lstStyle/>
          <a:p>
            <a:r>
              <a:rPr lang="en-US" dirty="0"/>
              <a:t>Latency Breakdown on Various Sequence Length</a:t>
            </a:r>
          </a:p>
        </p:txBody>
      </p:sp>
      <p:sp>
        <p:nvSpPr>
          <p:cNvPr id="4" name="Slide Number Placeholder 3">
            <a:extLst>
              <a:ext uri="{FF2B5EF4-FFF2-40B4-BE49-F238E27FC236}">
                <a16:creationId xmlns:a16="http://schemas.microsoft.com/office/drawing/2014/main" id="{F28CAACA-43A3-42F0-7F34-FF3B1C958DEE}"/>
              </a:ext>
            </a:extLst>
          </p:cNvPr>
          <p:cNvSpPr>
            <a:spLocks noGrp="1"/>
          </p:cNvSpPr>
          <p:nvPr>
            <p:ph type="sldNum" sz="quarter" idx="12"/>
          </p:nvPr>
        </p:nvSpPr>
        <p:spPr/>
        <p:txBody>
          <a:bodyPr/>
          <a:lstStyle/>
          <a:p>
            <a:fld id="{3952D4CC-587A-3641-AB30-393082F8BA24}" type="slidenum">
              <a:rPr lang="en-US" smtClean="0"/>
              <a:pPr/>
              <a:t>39</a:t>
            </a:fld>
            <a:endParaRPr lang="en-US"/>
          </a:p>
        </p:txBody>
      </p:sp>
      <p:pic>
        <p:nvPicPr>
          <p:cNvPr id="5" name="Picture 4">
            <a:extLst>
              <a:ext uri="{FF2B5EF4-FFF2-40B4-BE49-F238E27FC236}">
                <a16:creationId xmlns:a16="http://schemas.microsoft.com/office/drawing/2014/main" id="{E2C49444-ACE2-49A7-193F-DF3BE464E18E}"/>
              </a:ext>
            </a:extLst>
          </p:cNvPr>
          <p:cNvPicPr>
            <a:picLocks noChangeAspect="1"/>
          </p:cNvPicPr>
          <p:nvPr/>
        </p:nvPicPr>
        <p:blipFill>
          <a:blip r:embed="rId2"/>
          <a:stretch>
            <a:fillRect/>
          </a:stretch>
        </p:blipFill>
        <p:spPr>
          <a:xfrm>
            <a:off x="3516039" y="1699985"/>
            <a:ext cx="5159921" cy="4046997"/>
          </a:xfrm>
          <a:prstGeom prst="rect">
            <a:avLst/>
          </a:prstGeom>
        </p:spPr>
      </p:pic>
    </p:spTree>
    <p:extLst>
      <p:ext uri="{BB962C8B-B14F-4D97-AF65-F5344CB8AC3E}">
        <p14:creationId xmlns:p14="http://schemas.microsoft.com/office/powerpoint/2010/main" val="11669388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B54BB-7D6D-C6D3-04CD-6524603B54D1}"/>
              </a:ext>
            </a:extLst>
          </p:cNvPr>
          <p:cNvSpPr>
            <a:spLocks noGrp="1"/>
          </p:cNvSpPr>
          <p:nvPr>
            <p:ph type="ctrTitle"/>
          </p:nvPr>
        </p:nvSpPr>
        <p:spPr/>
        <p:txBody>
          <a:bodyPr/>
          <a:lstStyle/>
          <a:p>
            <a:r>
              <a:rPr lang="en-US" dirty="0"/>
              <a:t>GPU Power Profile</a:t>
            </a:r>
          </a:p>
        </p:txBody>
      </p:sp>
      <p:sp>
        <p:nvSpPr>
          <p:cNvPr id="4" name="Slide Number Placeholder 3">
            <a:extLst>
              <a:ext uri="{FF2B5EF4-FFF2-40B4-BE49-F238E27FC236}">
                <a16:creationId xmlns:a16="http://schemas.microsoft.com/office/drawing/2014/main" id="{D7D4B7C3-E2EE-2E7D-42DF-CB2480E9DAFB}"/>
              </a:ext>
            </a:extLst>
          </p:cNvPr>
          <p:cNvSpPr>
            <a:spLocks noGrp="1"/>
          </p:cNvSpPr>
          <p:nvPr>
            <p:ph type="sldNum" sz="quarter" idx="12"/>
          </p:nvPr>
        </p:nvSpPr>
        <p:spPr/>
        <p:txBody>
          <a:bodyPr/>
          <a:lstStyle/>
          <a:p>
            <a:fld id="{3952D4CC-587A-3641-AB30-393082F8BA24}" type="slidenum">
              <a:rPr lang="en-US" smtClean="0"/>
              <a:pPr/>
              <a:t>40</a:t>
            </a:fld>
            <a:endParaRPr lang="en-US"/>
          </a:p>
        </p:txBody>
      </p:sp>
      <p:pic>
        <p:nvPicPr>
          <p:cNvPr id="5" name="Picture 4">
            <a:extLst>
              <a:ext uri="{FF2B5EF4-FFF2-40B4-BE49-F238E27FC236}">
                <a16:creationId xmlns:a16="http://schemas.microsoft.com/office/drawing/2014/main" id="{0A362689-CDEB-7EF0-19BA-E739EBE46934}"/>
              </a:ext>
            </a:extLst>
          </p:cNvPr>
          <p:cNvPicPr>
            <a:picLocks noChangeAspect="1"/>
          </p:cNvPicPr>
          <p:nvPr/>
        </p:nvPicPr>
        <p:blipFill>
          <a:blip r:embed="rId2"/>
          <a:stretch>
            <a:fillRect/>
          </a:stretch>
        </p:blipFill>
        <p:spPr>
          <a:xfrm>
            <a:off x="3102941" y="1359452"/>
            <a:ext cx="5986117" cy="4402346"/>
          </a:xfrm>
          <a:prstGeom prst="rect">
            <a:avLst/>
          </a:prstGeom>
        </p:spPr>
      </p:pic>
    </p:spTree>
    <p:extLst>
      <p:ext uri="{BB962C8B-B14F-4D97-AF65-F5344CB8AC3E}">
        <p14:creationId xmlns:p14="http://schemas.microsoft.com/office/powerpoint/2010/main" val="15069263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C410B-E8C8-DD2F-AF1F-AE07959BD756}"/>
              </a:ext>
            </a:extLst>
          </p:cNvPr>
          <p:cNvSpPr>
            <a:spLocks noGrp="1"/>
          </p:cNvSpPr>
          <p:nvPr>
            <p:ph type="ctrTitle"/>
          </p:nvPr>
        </p:nvSpPr>
        <p:spPr/>
        <p:txBody>
          <a:bodyPr/>
          <a:lstStyle/>
          <a:p>
            <a:r>
              <a:rPr lang="en-US" dirty="0"/>
              <a:t>Comparison with Related Works</a:t>
            </a:r>
          </a:p>
        </p:txBody>
      </p:sp>
      <p:sp>
        <p:nvSpPr>
          <p:cNvPr id="4" name="Slide Number Placeholder 3">
            <a:extLst>
              <a:ext uri="{FF2B5EF4-FFF2-40B4-BE49-F238E27FC236}">
                <a16:creationId xmlns:a16="http://schemas.microsoft.com/office/drawing/2014/main" id="{1E4F85EC-63A0-F313-A749-A851981D7C71}"/>
              </a:ext>
            </a:extLst>
          </p:cNvPr>
          <p:cNvSpPr>
            <a:spLocks noGrp="1"/>
          </p:cNvSpPr>
          <p:nvPr>
            <p:ph type="sldNum" sz="quarter" idx="12"/>
          </p:nvPr>
        </p:nvSpPr>
        <p:spPr/>
        <p:txBody>
          <a:bodyPr/>
          <a:lstStyle/>
          <a:p>
            <a:fld id="{3952D4CC-587A-3641-AB30-393082F8BA24}" type="slidenum">
              <a:rPr lang="en-US" smtClean="0"/>
              <a:pPr/>
              <a:t>41</a:t>
            </a:fld>
            <a:endParaRPr lang="en-US"/>
          </a:p>
        </p:txBody>
      </p:sp>
      <p:pic>
        <p:nvPicPr>
          <p:cNvPr id="5" name="Picture 4">
            <a:extLst>
              <a:ext uri="{FF2B5EF4-FFF2-40B4-BE49-F238E27FC236}">
                <a16:creationId xmlns:a16="http://schemas.microsoft.com/office/drawing/2014/main" id="{8ABA7A4C-16F6-9C0E-4062-B453BAD0157A}"/>
              </a:ext>
            </a:extLst>
          </p:cNvPr>
          <p:cNvPicPr>
            <a:picLocks noChangeAspect="1"/>
          </p:cNvPicPr>
          <p:nvPr/>
        </p:nvPicPr>
        <p:blipFill>
          <a:blip r:embed="rId2"/>
          <a:stretch>
            <a:fillRect/>
          </a:stretch>
        </p:blipFill>
        <p:spPr>
          <a:xfrm>
            <a:off x="124526" y="1714502"/>
            <a:ext cx="11942947" cy="3184070"/>
          </a:xfrm>
          <a:prstGeom prst="rect">
            <a:avLst/>
          </a:prstGeom>
        </p:spPr>
      </p:pic>
    </p:spTree>
    <p:extLst>
      <p:ext uri="{BB962C8B-B14F-4D97-AF65-F5344CB8AC3E}">
        <p14:creationId xmlns:p14="http://schemas.microsoft.com/office/powerpoint/2010/main" val="23278036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2D069-505E-29DF-26E7-9E79B9438A99}"/>
              </a:ext>
            </a:extLst>
          </p:cNvPr>
          <p:cNvSpPr>
            <a:spLocks noGrp="1"/>
          </p:cNvSpPr>
          <p:nvPr>
            <p:ph type="ctrTitle"/>
          </p:nvPr>
        </p:nvSpPr>
        <p:spPr/>
        <p:txBody>
          <a:bodyPr/>
          <a:lstStyle/>
          <a:p>
            <a:r>
              <a:rPr lang="en-US" dirty="0"/>
              <a:t>Comparison with CXL-PNM</a:t>
            </a:r>
          </a:p>
        </p:txBody>
      </p:sp>
      <p:sp>
        <p:nvSpPr>
          <p:cNvPr id="4" name="Slide Number Placeholder 3">
            <a:extLst>
              <a:ext uri="{FF2B5EF4-FFF2-40B4-BE49-F238E27FC236}">
                <a16:creationId xmlns:a16="http://schemas.microsoft.com/office/drawing/2014/main" id="{D3905B3F-C315-F286-5848-004884E72DB3}"/>
              </a:ext>
            </a:extLst>
          </p:cNvPr>
          <p:cNvSpPr>
            <a:spLocks noGrp="1"/>
          </p:cNvSpPr>
          <p:nvPr>
            <p:ph type="sldNum" sz="quarter" idx="12"/>
          </p:nvPr>
        </p:nvSpPr>
        <p:spPr/>
        <p:txBody>
          <a:bodyPr/>
          <a:lstStyle/>
          <a:p>
            <a:fld id="{3952D4CC-587A-3641-AB30-393082F8BA24}" type="slidenum">
              <a:rPr lang="en-US" smtClean="0"/>
              <a:pPr/>
              <a:t>42</a:t>
            </a:fld>
            <a:endParaRPr lang="en-US"/>
          </a:p>
        </p:txBody>
      </p:sp>
      <p:pic>
        <p:nvPicPr>
          <p:cNvPr id="5" name="Picture 4">
            <a:extLst>
              <a:ext uri="{FF2B5EF4-FFF2-40B4-BE49-F238E27FC236}">
                <a16:creationId xmlns:a16="http://schemas.microsoft.com/office/drawing/2014/main" id="{6E54A6CC-F278-CB1F-3CB9-3FDD97CBA34B}"/>
              </a:ext>
            </a:extLst>
          </p:cNvPr>
          <p:cNvPicPr>
            <a:picLocks noChangeAspect="1"/>
          </p:cNvPicPr>
          <p:nvPr/>
        </p:nvPicPr>
        <p:blipFill>
          <a:blip r:embed="rId2"/>
          <a:stretch>
            <a:fillRect/>
          </a:stretch>
        </p:blipFill>
        <p:spPr>
          <a:xfrm>
            <a:off x="2743200" y="1879600"/>
            <a:ext cx="6705600" cy="3098800"/>
          </a:xfrm>
          <a:prstGeom prst="rect">
            <a:avLst/>
          </a:prstGeom>
        </p:spPr>
      </p:pic>
    </p:spTree>
    <p:extLst>
      <p:ext uri="{BB962C8B-B14F-4D97-AF65-F5344CB8AC3E}">
        <p14:creationId xmlns:p14="http://schemas.microsoft.com/office/powerpoint/2010/main" val="39333644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CE94F-1520-2DA7-E3D2-4114DE969634}"/>
              </a:ext>
            </a:extLst>
          </p:cNvPr>
          <p:cNvSpPr>
            <a:spLocks noGrp="1"/>
          </p:cNvSpPr>
          <p:nvPr>
            <p:ph type="ctrTitle"/>
          </p:nvPr>
        </p:nvSpPr>
        <p:spPr/>
        <p:txBody>
          <a:bodyPr/>
          <a:lstStyle/>
          <a:p>
            <a:r>
              <a:rPr lang="en-US" dirty="0"/>
              <a:t>Comparison with HBM-PIM</a:t>
            </a:r>
          </a:p>
        </p:txBody>
      </p:sp>
      <p:sp>
        <p:nvSpPr>
          <p:cNvPr id="4" name="Slide Number Placeholder 3">
            <a:extLst>
              <a:ext uri="{FF2B5EF4-FFF2-40B4-BE49-F238E27FC236}">
                <a16:creationId xmlns:a16="http://schemas.microsoft.com/office/drawing/2014/main" id="{E21C916E-101A-7B6F-68CE-227EEB29033A}"/>
              </a:ext>
            </a:extLst>
          </p:cNvPr>
          <p:cNvSpPr>
            <a:spLocks noGrp="1"/>
          </p:cNvSpPr>
          <p:nvPr>
            <p:ph type="sldNum" sz="quarter" idx="12"/>
          </p:nvPr>
        </p:nvSpPr>
        <p:spPr/>
        <p:txBody>
          <a:bodyPr/>
          <a:lstStyle/>
          <a:p>
            <a:fld id="{3952D4CC-587A-3641-AB30-393082F8BA24}" type="slidenum">
              <a:rPr lang="en-US" smtClean="0"/>
              <a:pPr/>
              <a:t>43</a:t>
            </a:fld>
            <a:endParaRPr lang="en-US"/>
          </a:p>
        </p:txBody>
      </p:sp>
      <p:pic>
        <p:nvPicPr>
          <p:cNvPr id="5" name="Picture 4">
            <a:extLst>
              <a:ext uri="{FF2B5EF4-FFF2-40B4-BE49-F238E27FC236}">
                <a16:creationId xmlns:a16="http://schemas.microsoft.com/office/drawing/2014/main" id="{6E0691C6-A8B4-3952-D4BB-B193020BBE91}"/>
              </a:ext>
            </a:extLst>
          </p:cNvPr>
          <p:cNvPicPr>
            <a:picLocks noChangeAspect="1"/>
          </p:cNvPicPr>
          <p:nvPr/>
        </p:nvPicPr>
        <p:blipFill>
          <a:blip r:embed="rId2"/>
          <a:stretch>
            <a:fillRect/>
          </a:stretch>
        </p:blipFill>
        <p:spPr>
          <a:xfrm>
            <a:off x="2508250" y="1778000"/>
            <a:ext cx="7175500" cy="3302000"/>
          </a:xfrm>
          <a:prstGeom prst="rect">
            <a:avLst/>
          </a:prstGeom>
        </p:spPr>
      </p:pic>
    </p:spTree>
    <p:extLst>
      <p:ext uri="{BB962C8B-B14F-4D97-AF65-F5344CB8AC3E}">
        <p14:creationId xmlns:p14="http://schemas.microsoft.com/office/powerpoint/2010/main" val="11499086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91369-6191-F993-A108-D777763DC26A}"/>
              </a:ext>
            </a:extLst>
          </p:cNvPr>
          <p:cNvSpPr>
            <a:spLocks noGrp="1"/>
          </p:cNvSpPr>
          <p:nvPr>
            <p:ph type="ctrTitle"/>
          </p:nvPr>
        </p:nvSpPr>
        <p:spPr/>
        <p:txBody>
          <a:bodyPr/>
          <a:lstStyle/>
          <a:p>
            <a:r>
              <a:rPr lang="en-US" dirty="0"/>
              <a:t>Scalability Study</a:t>
            </a:r>
          </a:p>
        </p:txBody>
      </p:sp>
      <p:sp>
        <p:nvSpPr>
          <p:cNvPr id="4" name="Slide Number Placeholder 3">
            <a:extLst>
              <a:ext uri="{FF2B5EF4-FFF2-40B4-BE49-F238E27FC236}">
                <a16:creationId xmlns:a16="http://schemas.microsoft.com/office/drawing/2014/main" id="{3BBEC242-590C-60AF-73AA-4C5059EBA5C5}"/>
              </a:ext>
            </a:extLst>
          </p:cNvPr>
          <p:cNvSpPr>
            <a:spLocks noGrp="1"/>
          </p:cNvSpPr>
          <p:nvPr>
            <p:ph type="sldNum" sz="quarter" idx="12"/>
          </p:nvPr>
        </p:nvSpPr>
        <p:spPr/>
        <p:txBody>
          <a:bodyPr/>
          <a:lstStyle/>
          <a:p>
            <a:fld id="{3952D4CC-587A-3641-AB30-393082F8BA24}" type="slidenum">
              <a:rPr lang="en-US" smtClean="0"/>
              <a:pPr/>
              <a:t>44</a:t>
            </a:fld>
            <a:endParaRPr lang="en-US"/>
          </a:p>
        </p:txBody>
      </p:sp>
      <p:pic>
        <p:nvPicPr>
          <p:cNvPr id="5" name="Picture 4">
            <a:extLst>
              <a:ext uri="{FF2B5EF4-FFF2-40B4-BE49-F238E27FC236}">
                <a16:creationId xmlns:a16="http://schemas.microsoft.com/office/drawing/2014/main" id="{E8150AEE-D0CD-70BD-E03A-F8EC5DC5A6A4}"/>
              </a:ext>
            </a:extLst>
          </p:cNvPr>
          <p:cNvPicPr>
            <a:picLocks noChangeAspect="1"/>
          </p:cNvPicPr>
          <p:nvPr/>
        </p:nvPicPr>
        <p:blipFill>
          <a:blip r:embed="rId2"/>
          <a:stretch>
            <a:fillRect/>
          </a:stretch>
        </p:blipFill>
        <p:spPr>
          <a:xfrm>
            <a:off x="2679700" y="1778000"/>
            <a:ext cx="6832600" cy="3302000"/>
          </a:xfrm>
          <a:prstGeom prst="rect">
            <a:avLst/>
          </a:prstGeom>
        </p:spPr>
      </p:pic>
    </p:spTree>
    <p:extLst>
      <p:ext uri="{BB962C8B-B14F-4D97-AF65-F5344CB8AC3E}">
        <p14:creationId xmlns:p14="http://schemas.microsoft.com/office/powerpoint/2010/main" val="150519754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4.5"/>
</p:tagLst>
</file>

<file path=ppt/tags/tag2.xml><?xml version="1.0" encoding="utf-8"?>
<p:tagLst xmlns:a="http://schemas.openxmlformats.org/drawingml/2006/main" xmlns:r="http://schemas.openxmlformats.org/officeDocument/2006/relationships" xmlns:p="http://schemas.openxmlformats.org/presentationml/2006/main">
  <p:tag name="TIMING" val="|10.6"/>
</p:tagLst>
</file>

<file path=ppt/tags/tag3.xml><?xml version="1.0" encoding="utf-8"?>
<p:tagLst xmlns:a="http://schemas.openxmlformats.org/drawingml/2006/main" xmlns:r="http://schemas.openxmlformats.org/officeDocument/2006/relationships" xmlns:p="http://schemas.openxmlformats.org/presentationml/2006/main">
  <p:tag name="TIMING" val="|7.7|7.7"/>
</p:tagLst>
</file>

<file path=ppt/tags/tag4.xml><?xml version="1.0" encoding="utf-8"?>
<p:tagLst xmlns:a="http://schemas.openxmlformats.org/drawingml/2006/main" xmlns:r="http://schemas.openxmlformats.org/officeDocument/2006/relationships" xmlns:p="http://schemas.openxmlformats.org/presentationml/2006/main">
  <p:tag name="TIMING" val="|8|4.8|4.1|4.9|2.9"/>
</p:tagLst>
</file>

<file path=ppt/tags/tag5.xml><?xml version="1.0" encoding="utf-8"?>
<p:tagLst xmlns:a="http://schemas.openxmlformats.org/drawingml/2006/main" xmlns:r="http://schemas.openxmlformats.org/officeDocument/2006/relationships" xmlns:p="http://schemas.openxmlformats.org/presentationml/2006/main">
  <p:tag name="TIMING" val="|5.7|5.7"/>
</p:tagLst>
</file>

<file path=ppt/tags/tag6.xml><?xml version="1.0" encoding="utf-8"?>
<p:tagLst xmlns:a="http://schemas.openxmlformats.org/drawingml/2006/main" xmlns:r="http://schemas.openxmlformats.org/officeDocument/2006/relationships" xmlns:p="http://schemas.openxmlformats.org/presentationml/2006/main">
  <p:tag name="TIMING" val="|15.9"/>
</p:tagLst>
</file>

<file path=ppt/tags/tag7.xml><?xml version="1.0" encoding="utf-8"?>
<p:tagLst xmlns:a="http://schemas.openxmlformats.org/drawingml/2006/main" xmlns:r="http://schemas.openxmlformats.org/officeDocument/2006/relationships" xmlns:p="http://schemas.openxmlformats.org/presentationml/2006/main">
  <p:tag name="TIMING" val="|10.2|3.5"/>
</p:tagLst>
</file>

<file path=ppt/tags/tag8.xml><?xml version="1.0" encoding="utf-8"?>
<p:tagLst xmlns:a="http://schemas.openxmlformats.org/drawingml/2006/main" xmlns:r="http://schemas.openxmlformats.org/officeDocument/2006/relationships" xmlns:p="http://schemas.openxmlformats.org/presentationml/2006/main">
  <p:tag name="TIMING" val="|4.1|6.8|7.1"/>
</p:tagLst>
</file>

<file path=ppt/tags/tag9.xml><?xml version="1.0" encoding="utf-8"?>
<p:tagLst xmlns:a="http://schemas.openxmlformats.org/drawingml/2006/main" xmlns:r="http://schemas.openxmlformats.org/officeDocument/2006/relationships" xmlns:p="http://schemas.openxmlformats.org/presentationml/2006/main">
  <p:tag name="TIMING" val="|8.1|10.1"/>
</p:tagLst>
</file>

<file path=ppt/tags/tag10.xml><?xml version="1.0" encoding="utf-8"?>
<p:tagLst xmlns:a="http://schemas.openxmlformats.org/drawingml/2006/main" xmlns:r="http://schemas.openxmlformats.org/officeDocument/2006/relationships" xmlns:p="http://schemas.openxmlformats.org/presentationml/2006/main">
  <p:tag name="TIMING" val="|6|6.1"/>
</p:tagLst>
</file>

<file path=ppt/tags/tag11.xml><?xml version="1.0" encoding="utf-8"?>
<p:tagLst xmlns:a="http://schemas.openxmlformats.org/drawingml/2006/main" xmlns:r="http://schemas.openxmlformats.org/officeDocument/2006/relationships" xmlns:p="http://schemas.openxmlformats.org/presentationml/2006/main">
  <p:tag name="TIMING" val="|17"/>
</p:tagLst>
</file>

<file path=ppt/tags/tag12.xml><?xml version="1.0" encoding="utf-8"?>
<p:tagLst xmlns:a="http://schemas.openxmlformats.org/drawingml/2006/main" xmlns:r="http://schemas.openxmlformats.org/officeDocument/2006/relationships" xmlns:p="http://schemas.openxmlformats.org/presentationml/2006/main">
  <p:tag name="TIMING" val="|11.6|10"/>
</p:tagLst>
</file>

<file path=ppt/tags/tag13.xml><?xml version="1.0" encoding="utf-8"?>
<p:tagLst xmlns:a="http://schemas.openxmlformats.org/drawingml/2006/main" xmlns:r="http://schemas.openxmlformats.org/officeDocument/2006/relationships" xmlns:p="http://schemas.openxmlformats.org/presentationml/2006/main">
  <p:tag name="TIMING" val="|10.9"/>
</p:tagLst>
</file>

<file path=ppt/tags/tag14.xml><?xml version="1.0" encoding="utf-8"?>
<p:tagLst xmlns:a="http://schemas.openxmlformats.org/drawingml/2006/main" xmlns:r="http://schemas.openxmlformats.org/officeDocument/2006/relationships" xmlns:p="http://schemas.openxmlformats.org/presentationml/2006/main">
  <p:tag name="TIMING" val="|4.2|5.2|17.6"/>
</p:tagLst>
</file>

<file path=ppt/tags/tag15.xml><?xml version="1.0" encoding="utf-8"?>
<p:tagLst xmlns:a="http://schemas.openxmlformats.org/drawingml/2006/main" xmlns:r="http://schemas.openxmlformats.org/officeDocument/2006/relationships" xmlns:p="http://schemas.openxmlformats.org/presentationml/2006/main">
  <p:tag name="TIMING" val="|9.3|8.5|4|5.2"/>
</p:tagLst>
</file>

<file path=ppt/tags/tag16.xml><?xml version="1.0" encoding="utf-8"?>
<p:tagLst xmlns:a="http://schemas.openxmlformats.org/drawingml/2006/main" xmlns:r="http://schemas.openxmlformats.org/officeDocument/2006/relationships" xmlns:p="http://schemas.openxmlformats.org/presentationml/2006/main">
  <p:tag name="TIMING" val="|9.2|12.4|5.3"/>
</p:tagLst>
</file>

<file path=ppt/tags/tag17.xml><?xml version="1.0" encoding="utf-8"?>
<p:tagLst xmlns:a="http://schemas.openxmlformats.org/drawingml/2006/main" xmlns:r="http://schemas.openxmlformats.org/officeDocument/2006/relationships" xmlns:p="http://schemas.openxmlformats.org/presentationml/2006/main">
  <p:tag name="TIMING" val="|1.8|9.2|6.4|6.4|8.9"/>
</p:tagLst>
</file>

<file path=ppt/tags/tag18.xml><?xml version="1.0" encoding="utf-8"?>
<p:tagLst xmlns:a="http://schemas.openxmlformats.org/drawingml/2006/main" xmlns:r="http://schemas.openxmlformats.org/officeDocument/2006/relationships" xmlns:p="http://schemas.openxmlformats.org/presentationml/2006/main">
  <p:tag name="TIMING" val="|7.4|18.9|7.1"/>
</p:tagLst>
</file>

<file path=ppt/tags/tag19.xml><?xml version="1.0" encoding="utf-8"?>
<p:tagLst xmlns:a="http://schemas.openxmlformats.org/drawingml/2006/main" xmlns:r="http://schemas.openxmlformats.org/officeDocument/2006/relationships" xmlns:p="http://schemas.openxmlformats.org/presentationml/2006/main">
  <p:tag name="TIMING" val="|10.2|3.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18119</TotalTime>
  <Words>4089</Words>
  <Application>Microsoft Macintosh PowerPoint</Application>
  <PresentationFormat>Widescreen</PresentationFormat>
  <Paragraphs>805</Paragraphs>
  <Slides>44</Slides>
  <Notes>36</Notes>
  <HiddenSlides>15</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44</vt:i4>
      </vt:variant>
    </vt:vector>
  </HeadingPairs>
  <TitlesOfParts>
    <vt:vector size="50" baseType="lpstr">
      <vt:lpstr>Aptos</vt:lpstr>
      <vt:lpstr>Aptos Display</vt:lpstr>
      <vt:lpstr>Arial</vt:lpstr>
      <vt:lpstr>Calibri</vt:lpstr>
      <vt:lpstr>Times New Roman</vt:lpstr>
      <vt:lpstr>Office Theme</vt:lpstr>
      <vt:lpstr>PowerPoint Presentation</vt:lpstr>
      <vt:lpstr>PowerPoint Presentation</vt:lpstr>
      <vt:lpstr>LLM Inference Cost Is Increasing</vt:lpstr>
      <vt:lpstr>Expensive GPU Server Is under Low Utilization</vt:lpstr>
      <vt:lpstr>How does LLM Inference work?</vt:lpstr>
      <vt:lpstr>LLM Inference Decoding</vt:lpstr>
      <vt:lpstr>Llama 70B Inference Memory Requirement</vt:lpstr>
      <vt:lpstr>GPU Memory Capacity Limits LLM Inference Batch Size</vt:lpstr>
      <vt:lpstr>Batch Queries in Decoding</vt:lpstr>
      <vt:lpstr>LLM Inference Has Low Operational Intensity</vt:lpstr>
      <vt:lpstr>LLM Inference Has Low Operational Intensity</vt:lpstr>
      <vt:lpstr>PIM Provides High Memory Bandwidth</vt:lpstr>
      <vt:lpstr>LLM Inference Requires Large Memory Capacity</vt:lpstr>
      <vt:lpstr>CXL Interconnect Provides Substantial Memory Capacity</vt:lpstr>
      <vt:lpstr>CENT Architecture</vt:lpstr>
      <vt:lpstr>Full Transformer Block Execution on the CXL Device</vt:lpstr>
      <vt:lpstr>CXL Device Architecture</vt:lpstr>
      <vt:lpstr>Inter-Device CXL Communication</vt:lpstr>
      <vt:lpstr>Parallel Model Mapping</vt:lpstr>
      <vt:lpstr>Evaluation Methodology</vt:lpstr>
      <vt:lpstr>CENT versus GPU Baseline</vt:lpstr>
      <vt:lpstr>CENT versus GPU Baseline</vt:lpstr>
      <vt:lpstr>CENT versus GPU Baseline</vt:lpstr>
      <vt:lpstr>CENT versus GPU Baseline</vt:lpstr>
      <vt:lpstr>Cost Efficiency Comparison</vt:lpstr>
      <vt:lpstr>Long Context and QoS Analysis</vt:lpstr>
      <vt:lpstr>CENT: A CXL-Enabled PIM System  </vt:lpstr>
      <vt:lpstr>CENT: A CXL-Enabled PIM System  </vt:lpstr>
      <vt:lpstr>PowerPoint Presentation</vt:lpstr>
      <vt:lpstr>GPU Memory Capacity Limits LLM Inference Batch Size</vt:lpstr>
      <vt:lpstr>GPU Memory Capacity Limits LLM Inference Batch Size</vt:lpstr>
      <vt:lpstr>LLM Inference Has Low Operational Intensity</vt:lpstr>
      <vt:lpstr>Individual PIM Device Has Reduced Memory Density</vt:lpstr>
      <vt:lpstr>Hierarchical PIM-PNM Design</vt:lpstr>
      <vt:lpstr>Inter-Device CXL Communication</vt:lpstr>
      <vt:lpstr>Energy Efficiency Comparison</vt:lpstr>
      <vt:lpstr>Row Throughput Speedup</vt:lpstr>
      <vt:lpstr>CENT Latency Breakdown</vt:lpstr>
      <vt:lpstr>Latency Breakdown on Various Sequence Length</vt:lpstr>
      <vt:lpstr>GPU Power Profile</vt:lpstr>
      <vt:lpstr>Comparison with Related Works</vt:lpstr>
      <vt:lpstr>Comparison with CXL-PNM</vt:lpstr>
      <vt:lpstr>Comparison with HBM-PIM</vt:lpstr>
      <vt:lpstr>Scalability Study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Yufeng Gu</dc:creator>
  <cp:lastModifiedBy>Yufeng Gu</cp:lastModifiedBy>
  <cp:revision>132</cp:revision>
  <dcterms:created xsi:type="dcterms:W3CDTF">2025-02-01T17:15:08Z</dcterms:created>
  <dcterms:modified xsi:type="dcterms:W3CDTF">2025-03-25T02:45:10Z</dcterms:modified>
</cp:coreProperties>
</file>