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4" r:id="rId1"/>
    <p:sldMasterId id="2147483676" r:id="rId2"/>
  </p:sldMasterIdLst>
  <p:notesMasterIdLst>
    <p:notesMasterId r:id="rId30"/>
  </p:notesMasterIdLst>
  <p:sldIdLst>
    <p:sldId id="1480" r:id="rId3"/>
    <p:sldId id="1453" r:id="rId4"/>
    <p:sldId id="1196" r:id="rId5"/>
    <p:sldId id="1449" r:id="rId6"/>
    <p:sldId id="1454" r:id="rId7"/>
    <p:sldId id="1470" r:id="rId8"/>
    <p:sldId id="1495" r:id="rId9"/>
    <p:sldId id="1491" r:id="rId10"/>
    <p:sldId id="1505" r:id="rId11"/>
    <p:sldId id="1492" r:id="rId12"/>
    <p:sldId id="1509" r:id="rId13"/>
    <p:sldId id="1471" r:id="rId14"/>
    <p:sldId id="1472" r:id="rId15"/>
    <p:sldId id="1510" r:id="rId16"/>
    <p:sldId id="1496" r:id="rId17"/>
    <p:sldId id="1507" r:id="rId18"/>
    <p:sldId id="1487" r:id="rId19"/>
    <p:sldId id="1476" r:id="rId20"/>
    <p:sldId id="1245" r:id="rId21"/>
    <p:sldId id="1486" r:id="rId22"/>
    <p:sldId id="1477" r:id="rId23"/>
    <p:sldId id="1220" r:id="rId24"/>
    <p:sldId id="1478" r:id="rId25"/>
    <p:sldId id="1503" r:id="rId26"/>
    <p:sldId id="1508" r:id="rId27"/>
    <p:sldId id="1464" r:id="rId28"/>
    <p:sldId id="1469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Cambria" panose="02040503050406030204" pitchFamily="18" charset="0"/>
      <p:regular r:id="rId37"/>
      <p:bold r:id="rId38"/>
      <p:italic r:id="rId39"/>
      <p:boldItalic r:id="rId40"/>
    </p:embeddedFont>
    <p:embeddedFont>
      <p:font typeface="Segoe UI" panose="020B0502040204020203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FF00FF"/>
    <a:srgbClr val="3FACC6"/>
    <a:srgbClr val="54426B"/>
    <a:srgbClr val="FFFFFF"/>
    <a:srgbClr val="997300"/>
    <a:srgbClr val="A9D18E"/>
    <a:srgbClr val="FFE699"/>
    <a:srgbClr val="00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8" autoAdjust="0"/>
    <p:restoredTop sz="52259" autoAdjust="0"/>
  </p:normalViewPr>
  <p:slideViewPr>
    <p:cSldViewPr snapToGrid="0">
      <p:cViewPr varScale="1">
        <p:scale>
          <a:sx n="60" d="100"/>
          <a:sy n="60" d="100"/>
        </p:scale>
        <p:origin x="188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10/13/2021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BurstLink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cs typeface="Segoe UI" panose="020B0502040204020203" pitchFamily="34" charset="0"/>
              </a:rPr>
              <a:t>Planar and virtual reality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video streaming</a:t>
            </a:r>
            <a:r>
              <a:rPr lang="en-US" sz="2000" dirty="0">
                <a:cs typeface="Segoe UI" panose="020B0502040204020203" pitchFamily="34" charset="0"/>
              </a:rPr>
              <a:t> consumes significant system energy due to the </a:t>
            </a:r>
            <a:r>
              <a:rPr lang="en-US" sz="2000" dirty="0">
                <a:solidFill>
                  <a:srgbClr val="C00000"/>
                </a:solidFill>
                <a:cs typeface="Segoe UI" panose="020B0502040204020203" pitchFamily="34" charset="0"/>
              </a:rPr>
              <a:t>high power consumption </a:t>
            </a:r>
            <a:r>
              <a:rPr lang="en-US" sz="2000" dirty="0">
                <a:cs typeface="Segoe UI" panose="020B0502040204020203" pitchFamily="34" charset="0"/>
              </a:rPr>
              <a:t>of major system components </a:t>
            </a:r>
            <a:r>
              <a:rPr lang="en-US" sz="2000" b="1" baseline="0" dirty="0"/>
              <a:t>[CLICK]</a:t>
            </a:r>
            <a:endParaRPr lang="en-US" sz="2000" dirty="0"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Out Goal is to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dirty="0">
                <a:cs typeface="Segoe UI" panose="020B0502040204020203" pitchFamily="34" charset="0"/>
              </a:rPr>
              <a:t>improve the </a:t>
            </a:r>
            <a:r>
              <a:rPr lang="en-US" sz="2000" dirty="0">
                <a:solidFill>
                  <a:schemeClr val="accent2"/>
                </a:solidFill>
                <a:cs typeface="Segoe UI" panose="020B0502040204020203" pitchFamily="34" charset="0"/>
              </a:rPr>
              <a:t>energy efficiency</a:t>
            </a:r>
            <a:r>
              <a:rPr lang="en-US" sz="2000" dirty="0">
                <a:cs typeface="Segoe UI" panose="020B0502040204020203" pitchFamily="34" charset="0"/>
              </a:rPr>
              <a:t> of planar and VR video streaming by leveraging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display panel local memory </a:t>
            </a:r>
            <a:r>
              <a:rPr lang="en-US" sz="2000" dirty="0">
                <a:cs typeface="Segoe UI" panose="020B0502040204020203" pitchFamily="34" charset="0"/>
              </a:rPr>
              <a:t>to eliminate buffering frames in main memory </a:t>
            </a:r>
            <a:r>
              <a:rPr lang="en-US" sz="2000" b="1" baseline="0" dirty="0"/>
              <a:t>[CLICK]</a:t>
            </a:r>
            <a:endParaRPr lang="en-US" sz="2000" dirty="0"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 is</a:t>
            </a:r>
            <a:r>
              <a:rPr lang="en-US" sz="2000" spc="-80" dirty="0">
                <a:cs typeface="Segoe UI" panose="020B0502040204020203" pitchFamily="34" charset="0"/>
              </a:rPr>
              <a:t> a new planar and VR video streaming scheme that </a:t>
            </a:r>
            <a:r>
              <a:rPr lang="en-US" sz="2000" b="1" baseline="0" dirty="0"/>
              <a:t>[CLICK]</a:t>
            </a:r>
            <a:endParaRPr lang="en-US" sz="2000" spc="-80" dirty="0">
              <a:cs typeface="Segoe UI" panose="020B0502040204020203" pitchFamily="34" charset="0"/>
            </a:endParaRP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Directly transfers a full decoded video frame </a:t>
            </a:r>
            <a:r>
              <a:rPr lang="en-US" spc="-80" dirty="0">
                <a:cs typeface="Segoe UI" panose="020B0502040204020203" pitchFamily="34" charset="0"/>
              </a:rPr>
              <a:t>from the video-decoder to the display panel,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completely bypassing </a:t>
            </a:r>
            <a:r>
              <a:rPr lang="en-US" spc="-80" dirty="0">
                <a:cs typeface="Segoe UI" panose="020B0502040204020203" pitchFamily="34" charset="0"/>
              </a:rPr>
              <a:t>the host DRAM </a:t>
            </a:r>
            <a:r>
              <a:rPr lang="en-US" sz="1200" b="1" baseline="0" dirty="0"/>
              <a:t>[CLICK]</a:t>
            </a:r>
            <a:endParaRPr lang="en-US" spc="-80" dirty="0">
              <a:cs typeface="Segoe UI" panose="020B0502040204020203" pitchFamily="34" charset="0"/>
            </a:endParaRP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It also transfers a complete decoded frame </a:t>
            </a:r>
            <a:r>
              <a:rPr lang="en-US" spc="-80" dirty="0">
                <a:cs typeface="Segoe UI" panose="020B0502040204020203" pitchFamily="34" charset="0"/>
              </a:rPr>
              <a:t>to the display panel </a:t>
            </a:r>
            <a:r>
              <a:rPr lang="en-US" dirty="0">
                <a:solidFill>
                  <a:srgbClr val="0066FF"/>
                </a:solidFill>
              </a:rPr>
              <a:t>in a burst</a:t>
            </a:r>
            <a:r>
              <a:rPr lang="en-US" spc="-80" dirty="0">
                <a:cs typeface="Segoe UI" panose="020B0502040204020203" pitchFamily="34" charset="0"/>
              </a:rPr>
              <a:t>, exploiting the display interface’s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maximum bandwidth </a:t>
            </a:r>
            <a:r>
              <a:rPr lang="en-US" sz="1200" b="1" baseline="0" dirty="0"/>
              <a:t>[CLICK]</a:t>
            </a:r>
            <a:endParaRPr lang="en-US" spc="-80" dirty="0">
              <a:solidFill>
                <a:schemeClr val="accent6"/>
              </a:solidFill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dirty="0"/>
              <a:t>We evaluate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 </a:t>
            </a:r>
            <a:r>
              <a:rPr lang="en-US" sz="2000" spc="-51" dirty="0">
                <a:cs typeface="Segoe UI" panose="020B0502040204020203" pitchFamily="34" charset="0"/>
              </a:rPr>
              <a:t>using</a:t>
            </a:r>
            <a:r>
              <a:rPr lang="en-US" sz="2000" dirty="0"/>
              <a:t> </a:t>
            </a:r>
            <a:r>
              <a:rPr lang="en-US" sz="2000" spc="-51" dirty="0">
                <a:cs typeface="Segoe UI" panose="020B0502040204020203" pitchFamily="34" charset="0"/>
              </a:rPr>
              <a:t>our </a:t>
            </a:r>
            <a:r>
              <a:rPr lang="en-US" sz="2000" spc="-51" dirty="0">
                <a:solidFill>
                  <a:srgbClr val="00B0F0"/>
                </a:solidFill>
                <a:cs typeface="Segoe UI" panose="020B0502040204020203" pitchFamily="34" charset="0"/>
              </a:rPr>
              <a:t>open-sourced</a:t>
            </a:r>
            <a:r>
              <a:rPr lang="en-US" sz="2000" spc="-5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2000" dirty="0"/>
              <a:t>analytical power model that we rigorously validate on </a:t>
            </a:r>
            <a:r>
              <a:rPr lang="en-US" sz="2000" dirty="0">
                <a:solidFill>
                  <a:srgbClr val="7030A0"/>
                </a:solidFill>
              </a:rPr>
              <a:t>an Intel Skylake mobile system</a:t>
            </a:r>
            <a:r>
              <a:rPr lang="en-US" sz="2000" dirty="0"/>
              <a:t>. </a:t>
            </a:r>
            <a:r>
              <a:rPr lang="en-US" sz="2000" b="1" baseline="0" dirty="0"/>
              <a:t>[CLICK]</a:t>
            </a:r>
            <a:endParaRPr lang="en-US" sz="2000" dirty="0"/>
          </a:p>
          <a:p>
            <a:pPr marL="285744" lvl="1" indent="-285744">
              <a:buFontTx/>
              <a:buChar char="-"/>
            </a:pPr>
            <a:r>
              <a:rPr lang="en-US" sz="1200" dirty="0"/>
              <a:t>BurstLink </a:t>
            </a:r>
            <a:r>
              <a:rPr lang="en-US" spc="-80" dirty="0">
                <a:cs typeface="Segoe UI" panose="020B0502040204020203" pitchFamily="34" charset="0"/>
              </a:rPr>
              <a:t>Reduces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system energy consumption </a:t>
            </a:r>
            <a:r>
              <a:rPr lang="en-US" spc="-80" dirty="0">
                <a:cs typeface="Segoe UI" panose="020B0502040204020203" pitchFamily="34" charset="0"/>
              </a:rPr>
              <a:t>for 4K planar/VR video streaming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 by 41%/33% </a:t>
            </a:r>
            <a:r>
              <a:rPr lang="en-US" sz="1200" b="1" baseline="0" dirty="0"/>
              <a:t>[CLICK]</a:t>
            </a:r>
            <a:endParaRPr lang="en-US" spc="-31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200" dirty="0"/>
              <a:t>BurstLink </a:t>
            </a:r>
            <a:r>
              <a:rPr lang="en-US" spc="-80" dirty="0">
                <a:cs typeface="Segoe UI" panose="020B0502040204020203" pitchFamily="34" charset="0"/>
              </a:rPr>
              <a:t>Provides an even 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higher energy reduction </a:t>
            </a:r>
            <a:r>
              <a:rPr lang="en-US" spc="-80" dirty="0">
                <a:cs typeface="Segoe UI" panose="020B0502040204020203" pitchFamily="34" charset="0"/>
              </a:rPr>
              <a:t>in future </a:t>
            </a:r>
            <a:r>
              <a:rPr lang="en-CH" dirty="0"/>
              <a:t>planar</a:t>
            </a:r>
            <a:r>
              <a:rPr lang="en-US" spc="-80" dirty="0">
                <a:cs typeface="Segoe UI" panose="020B0502040204020203" pitchFamily="34" charset="0"/>
              </a:rPr>
              <a:t> video streaming systems with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higher display resolutions </a:t>
            </a:r>
            <a:r>
              <a:rPr lang="en-US" spc="-80" dirty="0">
                <a:cs typeface="Segoe UI" panose="020B0502040204020203" pitchFamily="34" charset="0"/>
              </a:rPr>
              <a:t>and/or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display refresh rates </a:t>
            </a:r>
            <a:r>
              <a:rPr lang="en-US" b="1" baseline="0" dirty="0">
                <a:solidFill>
                  <a:srgbClr val="0000FF"/>
                </a:solidFill>
                <a:highlight>
                  <a:srgbClr val="FFFF00"/>
                </a:highlight>
              </a:rPr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outline for the talk today.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begin with a brief </a:t>
            </a:r>
            <a:r>
              <a:rPr lang="en-US" b="1" dirty="0">
                <a:solidFill>
                  <a:srgbClr val="0066FF"/>
                </a:solidFill>
              </a:rPr>
              <a:t>Overview of Mobile SoC Microarchitecture</a:t>
            </a:r>
            <a:r>
              <a:rPr lang="en-US" b="0" dirty="0"/>
              <a:t>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A conventional display subsystem consists of five main components: </a:t>
            </a:r>
            <a:r>
              <a:rPr lang="en-US" sz="2400" b="1" baseline="0" dirty="0"/>
              <a:t>[CLICK]</a:t>
            </a:r>
            <a:endParaRPr lang="en-US" sz="2200" dirty="0"/>
          </a:p>
          <a:p>
            <a:endParaRPr lang="en-US" baseline="0" dirty="0"/>
          </a:p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1400" dirty="0"/>
              <a:t>In the </a:t>
            </a:r>
            <a:r>
              <a:rPr lang="en-US" sz="1400" b="1" dirty="0">
                <a:solidFill>
                  <a:schemeClr val="accent2"/>
                </a:solidFill>
              </a:rPr>
              <a:t>processor</a:t>
            </a:r>
            <a:r>
              <a:rPr lang="en-US" sz="1400" dirty="0"/>
              <a:t>: </a:t>
            </a:r>
            <a:r>
              <a:rPr lang="en-US" sz="1400" b="1" baseline="0" dirty="0"/>
              <a:t>[CLICK]</a:t>
            </a:r>
            <a:endParaRPr lang="en-US" sz="14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200" dirty="0">
                <a:solidFill>
                  <a:schemeClr val="accent2"/>
                </a:solidFill>
              </a:rPr>
              <a:t>Video Decoder (VD)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200" dirty="0">
                <a:solidFill>
                  <a:schemeClr val="accent2"/>
                </a:solidFill>
              </a:rPr>
              <a:t>Display Controller (DC)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chemeClr val="accent2"/>
              </a:solidFill>
            </a:endParaRPr>
          </a:p>
          <a:p>
            <a:endParaRPr lang="en-US" baseline="0" dirty="0"/>
          </a:p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1400" dirty="0"/>
              <a:t>In the </a:t>
            </a:r>
            <a:r>
              <a:rPr lang="en-US" sz="1400" b="1" dirty="0">
                <a:solidFill>
                  <a:srgbClr val="0066FF"/>
                </a:solidFill>
              </a:rPr>
              <a:t>display panel</a:t>
            </a:r>
            <a:r>
              <a:rPr lang="en-US" sz="1400" dirty="0"/>
              <a:t>: </a:t>
            </a:r>
            <a:r>
              <a:rPr lang="en-US" sz="1400" b="1" baseline="0" dirty="0"/>
              <a:t>[CLICK]</a:t>
            </a:r>
            <a:endParaRPr lang="en-US" sz="14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1200" dirty="0">
                <a:solidFill>
                  <a:srgbClr val="0066FF"/>
                </a:solidFill>
              </a:rPr>
              <a:t>embedded-DisplayPort (</a:t>
            </a:r>
            <a:r>
              <a:rPr lang="en-US" sz="1200" dirty="0" err="1">
                <a:solidFill>
                  <a:srgbClr val="0066FF"/>
                </a:solidFill>
              </a:rPr>
              <a:t>eDP</a:t>
            </a:r>
            <a:r>
              <a:rPr lang="en-US" sz="1200" dirty="0">
                <a:solidFill>
                  <a:srgbClr val="0066FF"/>
                </a:solidFill>
              </a:rPr>
              <a:t>) Receiver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rgbClr val="0066FF"/>
              </a:solidFill>
            </a:endParaRP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1200" dirty="0">
                <a:solidFill>
                  <a:srgbClr val="0066FF"/>
                </a:solidFill>
              </a:rPr>
              <a:t>Pixel Formatter (PF)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rgbClr val="0066FF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+mj-lt"/>
              <a:buAutoNum type="arabicPeriod" startAt="3"/>
              <a:tabLst/>
              <a:defRPr/>
            </a:pPr>
            <a:r>
              <a:rPr lang="en-US" sz="1200" dirty="0">
                <a:solidFill>
                  <a:srgbClr val="0066FF"/>
                </a:solidFill>
              </a:rPr>
              <a:t>Remote Frame Buffer (RFB), which </a:t>
            </a:r>
            <a:r>
              <a:rPr lang="en-US" sz="1200" dirty="0">
                <a:solidFill>
                  <a:schemeClr val="accent6"/>
                </a:solidFill>
              </a:rPr>
              <a:t>stores the current frame for </a:t>
            </a:r>
            <a:r>
              <a:rPr lang="en-US" sz="1200" b="1" dirty="0">
                <a:solidFill>
                  <a:schemeClr val="accent6"/>
                </a:solidFill>
              </a:rPr>
              <a:t>self-refresh of the LCD</a:t>
            </a:r>
            <a:r>
              <a:rPr lang="en-US" sz="1200" dirty="0">
                <a:solidFill>
                  <a:schemeClr val="accent6"/>
                </a:solidFill>
              </a:rPr>
              <a:t> when displaying a </a:t>
            </a:r>
            <a:r>
              <a:rPr lang="en-US" sz="1200" b="1" dirty="0">
                <a:solidFill>
                  <a:schemeClr val="accent6"/>
                </a:solidFill>
              </a:rPr>
              <a:t>static image  </a:t>
            </a:r>
            <a:r>
              <a:rPr lang="en-US" sz="1200" b="1" baseline="0" dirty="0"/>
              <a:t>[END]</a:t>
            </a:r>
            <a:endParaRPr lang="en-US" sz="1200" dirty="0">
              <a:solidFill>
                <a:srgbClr val="0066FF"/>
              </a:solidFill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03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  <a:r>
              <a:rPr lang="en-US" sz="1200" dirty="0">
                <a:solidFill>
                  <a:srgbClr val="0066FF"/>
                </a:solidFill>
              </a:rPr>
              <a:t>Planar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video</a:t>
            </a:r>
            <a:r>
              <a:rPr lang="en-US" sz="1200" dirty="0"/>
              <a:t> processing consists of three main stages: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</a:rPr>
              <a:t>Buffering</a:t>
            </a:r>
            <a:r>
              <a:rPr lang="en-US" sz="2400" dirty="0">
                <a:solidFill>
                  <a:schemeClr val="tx1"/>
                </a:solidFill>
              </a:rPr>
              <a:t> the encoded frames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</a:rPr>
              <a:t>Decoding</a:t>
            </a:r>
            <a:r>
              <a:rPr lang="en-US" sz="2400" dirty="0">
                <a:solidFill>
                  <a:schemeClr val="tx1"/>
                </a:solidFill>
              </a:rPr>
              <a:t> the buffered frames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</a:rPr>
              <a:t>Displaying</a:t>
            </a:r>
            <a:r>
              <a:rPr lang="en-US" sz="2400" dirty="0">
                <a:solidFill>
                  <a:schemeClr val="tx1"/>
                </a:solidFill>
              </a:rPr>
              <a:t> the decoded frames</a:t>
            </a:r>
            <a:r>
              <a:rPr lang="en-US" sz="3200" b="0" dirty="0">
                <a:solidFill>
                  <a:schemeClr val="tx1"/>
                </a:solidFill>
              </a:rPr>
              <a:t>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980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1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solidFill>
                  <a:srgbClr val="0000FF"/>
                </a:solidFill>
              </a:rPr>
              <a:t>There are two problems in video processing </a:t>
            </a:r>
            <a:r>
              <a:rPr lang="en-US" sz="1200" b="1" dirty="0">
                <a:solidFill>
                  <a:srgbClr val="0000FF"/>
                </a:solidFill>
              </a:rPr>
              <a:t>[CLICK]</a:t>
            </a: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  <a:p>
            <a:pPr marL="0" indent="0">
              <a:buFont typeface="+mj-lt"/>
              <a:buNone/>
            </a:pPr>
            <a:r>
              <a:rPr lang="en-US" sz="1200" dirty="0">
                <a:solidFill>
                  <a:srgbClr val="0000FF"/>
                </a:solidFill>
              </a:rPr>
              <a:t>The first problem is the </a:t>
            </a:r>
            <a:r>
              <a:rPr lang="en-CH" sz="1200" dirty="0">
                <a:solidFill>
                  <a:srgbClr val="0000FF"/>
                </a:solidFill>
              </a:rPr>
              <a:t>Unnecessary Data Movement</a:t>
            </a:r>
            <a:r>
              <a:rPr lang="en-US" sz="1200" dirty="0">
                <a:solidFill>
                  <a:srgbClr val="0000FF"/>
                </a:solidFill>
              </a:rPr>
              <a:t> to/from Host Memory </a:t>
            </a:r>
            <a:r>
              <a:rPr lang="en-US" sz="1200" b="1" dirty="0">
                <a:solidFill>
                  <a:srgbClr val="0000FF"/>
                </a:solidFill>
              </a:rPr>
              <a:t>[CLICK]</a:t>
            </a:r>
          </a:p>
          <a:p>
            <a:pPr marL="514350" indent="-514350">
              <a:buFont typeface="+mj-lt"/>
              <a:buAutoNum type="arabicPeriod"/>
            </a:pPr>
            <a:endParaRPr lang="en-US" sz="1200" dirty="0">
              <a:solidFill>
                <a:srgbClr val="0000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solidFill>
                  <a:srgbClr val="C00000"/>
                </a:solidFill>
              </a:rPr>
              <a:t>and the second problem is the u</a:t>
            </a:r>
            <a:r>
              <a:rPr lang="en-CH" sz="1200" dirty="0" err="1">
                <a:solidFill>
                  <a:srgbClr val="C00000"/>
                </a:solidFill>
              </a:rPr>
              <a:t>nderutilization</a:t>
            </a:r>
            <a:r>
              <a:rPr lang="en-CH" sz="1200" dirty="0">
                <a:solidFill>
                  <a:srgbClr val="C00000"/>
                </a:solidFill>
              </a:rPr>
              <a:t> of Display Interface Bandwidth</a:t>
            </a:r>
            <a:r>
              <a:rPr lang="en-US" sz="1200" dirty="0">
                <a:solidFill>
                  <a:srgbClr val="C00000"/>
                </a:solidFill>
              </a:rPr>
              <a:t> </a:t>
            </a:r>
            <a:r>
              <a:rPr lang="en-US" sz="1200" b="1" dirty="0">
                <a:solidFill>
                  <a:srgbClr val="0000FF"/>
                </a:solidFill>
              </a:rPr>
              <a:t>[END]</a:t>
            </a:r>
            <a:endParaRPr lang="en-CH" sz="1200" dirty="0">
              <a:solidFill>
                <a:srgbClr val="C00000"/>
              </a:solidFill>
            </a:endParaRP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121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400" dirty="0"/>
              <a:t>In current video processing schemes, the video decoder </a:t>
            </a:r>
            <a:r>
              <a:rPr lang="en-US" sz="2400" dirty="0">
                <a:solidFill>
                  <a:schemeClr val="accent2"/>
                </a:solidFill>
              </a:rPr>
              <a:t>stores each decoded frame</a:t>
            </a:r>
            <a:r>
              <a:rPr lang="en-US" sz="2400" dirty="0"/>
              <a:t> into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frame buffer in the host DRAM </a:t>
            </a:r>
            <a:r>
              <a:rPr lang="en-US" sz="2400" b="1" baseline="0" dirty="0"/>
              <a:t>[CLICK]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/>
              <a:t>This is necessary only when there exist </a:t>
            </a:r>
            <a:r>
              <a:rPr lang="en-US" sz="2000" dirty="0">
                <a:solidFill>
                  <a:srgbClr val="C00000"/>
                </a:solidFill>
              </a:rPr>
              <a:t>other planes </a:t>
            </a:r>
            <a:r>
              <a:rPr lang="en-US" sz="2000" dirty="0"/>
              <a:t>in addition to the video plane. At </a:t>
            </a:r>
            <a:r>
              <a:rPr lang="en-US" sz="2000" dirty="0">
                <a:solidFill>
                  <a:schemeClr val="accent6"/>
                </a:solidFill>
              </a:rPr>
              <a:t>all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6"/>
                </a:solidFill>
              </a:rPr>
              <a:t>other times</a:t>
            </a:r>
            <a:r>
              <a:rPr lang="en-US" sz="2000" dirty="0"/>
              <a:t>, there is no need to access host DRAM</a:t>
            </a:r>
            <a:r>
              <a:rPr lang="en-US" sz="2000" b="1" baseline="0" dirty="0"/>
              <a:t>[CLICK]</a:t>
            </a:r>
          </a:p>
          <a:p>
            <a:pPr marL="457200" lvl="1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000" dirty="0"/>
              <a:t>DC reads the data chunk from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each plane’s frame buffer</a:t>
            </a:r>
            <a:r>
              <a:rPr lang="en-US" sz="2000" dirty="0"/>
              <a:t>, generates one composite chunk out of them, and sends the </a:t>
            </a:r>
            <a:r>
              <a:rPr lang="en-US" sz="2000" dirty="0">
                <a:solidFill>
                  <a:srgbClr val="0066FF"/>
                </a:solidFill>
              </a:rPr>
              <a:t>composite chunk </a:t>
            </a:r>
            <a:r>
              <a:rPr lang="en-US" sz="2000" dirty="0"/>
              <a:t>to the display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327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Our goal is to prevent</a:t>
            </a:r>
            <a:r>
              <a:rPr lang="en-US" sz="1200" b="1" dirty="0">
                <a:solidFill>
                  <a:srgbClr val="FF0000"/>
                </a:solidFill>
              </a:rPr>
              <a:t> unnecessary data movement </a:t>
            </a:r>
            <a:r>
              <a:rPr lang="en-US" sz="1200" b="1" dirty="0">
                <a:solidFill>
                  <a:schemeClr val="tx1"/>
                </a:solidFill>
              </a:rPr>
              <a:t>to/from host DRAM with </a:t>
            </a:r>
            <a:r>
              <a:rPr lang="en-US" sz="1200" b="1" dirty="0">
                <a:solidFill>
                  <a:schemeClr val="accent6"/>
                </a:solidFill>
              </a:rPr>
              <a:t>minimal changes </a:t>
            </a:r>
            <a:r>
              <a:rPr lang="en-US" sz="1200" b="1" dirty="0">
                <a:solidFill>
                  <a:schemeClr val="tx1"/>
                </a:solidFill>
              </a:rPr>
              <a:t>to current mobile SoC microarchitectures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r>
              <a:rPr lang="en-US" sz="2800" b="1" dirty="0">
                <a:solidFill>
                  <a:schemeClr val="tx1"/>
                </a:solidFill>
              </a:rPr>
              <a:t>We prevent </a:t>
            </a:r>
            <a:r>
              <a:rPr lang="en-US" sz="2800" b="1" dirty="0">
                <a:solidFill>
                  <a:srgbClr val="FF0000"/>
                </a:solidFill>
              </a:rPr>
              <a:t>unnecessary data movement </a:t>
            </a:r>
            <a:r>
              <a:rPr lang="en-US" sz="2800" b="1" dirty="0">
                <a:solidFill>
                  <a:schemeClr val="tx1"/>
                </a:solidFill>
              </a:rPr>
              <a:t>via </a:t>
            </a:r>
            <a:r>
              <a:rPr lang="en-US" sz="2800" b="1" dirty="0">
                <a:solidFill>
                  <a:srgbClr val="0000FF"/>
                </a:solidFill>
              </a:rPr>
              <a:t>“Frame Buffer Bypassing”</a:t>
            </a:r>
            <a:r>
              <a:rPr lang="en-US" sz="2800" b="1" dirty="0">
                <a:solidFill>
                  <a:schemeClr val="tx1"/>
                </a:solidFill>
              </a:rPr>
              <a:t>  that we described later 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</a:pPr>
            <a:endParaRPr lang="en-US" sz="2500" b="1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766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dirty="0"/>
              <a:t>The DC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sends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decoded frame data to the display panel in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constant rate </a:t>
            </a:r>
            <a:r>
              <a:rPr lang="en-US" sz="2000" dirty="0"/>
              <a:t>during the entire frame window, keeping the DC and the </a:t>
            </a:r>
            <a:r>
              <a:rPr lang="en-US" sz="2000" dirty="0" err="1"/>
              <a:t>eDP</a:t>
            </a:r>
            <a:r>
              <a:rPr lang="en-US" sz="2000" dirty="0"/>
              <a:t> receiver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continuously active </a:t>
            </a:r>
            <a:r>
              <a:rPr lang="en-US" sz="2000" b="1" baseline="0" dirty="0"/>
              <a:t>[CLICK]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transfer rates of the DC, </a:t>
            </a:r>
            <a:r>
              <a:rPr lang="en-US" sz="1800" dirty="0" err="1"/>
              <a:t>eDP</a:t>
            </a:r>
            <a:r>
              <a:rPr lang="en-US" sz="1800" dirty="0"/>
              <a:t> receiver, and pixel-formatter  are </a:t>
            </a:r>
            <a:r>
              <a:rPr lang="en-US" sz="1800" dirty="0">
                <a:solidFill>
                  <a:srgbClr val="FF0000"/>
                </a:solidFill>
              </a:rPr>
              <a:t>tightly coupled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0000"/>
                </a:solidFill>
              </a:rPr>
              <a:t> bottlenecked </a:t>
            </a:r>
            <a:r>
              <a:rPr lang="en-US" sz="1800" dirty="0"/>
              <a:t>by the pixel-formatter</a:t>
            </a:r>
            <a:endParaRPr lang="en-US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 err="1">
                <a:solidFill>
                  <a:srgbClr val="7030A0"/>
                </a:solidFill>
              </a:rPr>
              <a:t>eDP</a:t>
            </a:r>
            <a:r>
              <a:rPr lang="en-US" sz="1800" dirty="0"/>
              <a:t> interface bandwidth is </a:t>
            </a:r>
            <a:r>
              <a:rPr lang="en-US" sz="1800" dirty="0">
                <a:solidFill>
                  <a:srgbClr val="7030A0"/>
                </a:solidFill>
              </a:rPr>
              <a:t>underutilized</a:t>
            </a:r>
            <a:r>
              <a:rPr lang="en-US" sz="1800" dirty="0"/>
              <a:t> during video streaming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n-US" sz="1600" dirty="0">
                <a:cs typeface="Segoe UI" panose="020B0502040204020203" pitchFamily="34" charset="0"/>
              </a:rPr>
              <a:t>For example, only </a:t>
            </a:r>
            <a:r>
              <a:rPr lang="en-US" sz="1600" dirty="0">
                <a:solidFill>
                  <a:srgbClr val="00B0F0"/>
                </a:solidFill>
                <a:cs typeface="Segoe UI" panose="020B0502040204020203" pitchFamily="34" charset="0"/>
              </a:rPr>
              <a:t>half of the maximum bandwidth </a:t>
            </a:r>
            <a:r>
              <a:rPr lang="en-US" sz="1600" dirty="0">
                <a:cs typeface="Segoe UI" panose="020B0502040204020203" pitchFamily="34" charset="0"/>
              </a:rPr>
              <a:t>is utilized in </a:t>
            </a:r>
            <a:r>
              <a:rPr lang="en-US" sz="1600" dirty="0">
                <a:solidFill>
                  <a:schemeClr val="accent2"/>
                </a:solidFill>
                <a:cs typeface="Segoe UI" panose="020B0502040204020203" pitchFamily="34" charset="0"/>
              </a:rPr>
              <a:t>4K video streaming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36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Our goal is to </a:t>
            </a:r>
            <a:r>
              <a:rPr lang="en-US" sz="1200" b="1" dirty="0">
                <a:solidFill>
                  <a:srgbClr val="FF0000"/>
                </a:solidFill>
              </a:rPr>
              <a:t>eliminate the bottleneck </a:t>
            </a:r>
            <a:r>
              <a:rPr lang="en-US" sz="1200" b="1" dirty="0">
                <a:solidFill>
                  <a:schemeClr val="tx1"/>
                </a:solidFill>
              </a:rPr>
              <a:t>in the display panel 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So that the system directly transfers </a:t>
            </a:r>
            <a:r>
              <a:rPr lang="en-US" sz="1200" b="1" dirty="0">
                <a:solidFill>
                  <a:srgbClr val="7030A0"/>
                </a:solidFill>
              </a:rPr>
              <a:t>a full decoded frame </a:t>
            </a:r>
            <a:r>
              <a:rPr lang="en-US" sz="1200" b="1" dirty="0">
                <a:solidFill>
                  <a:schemeClr val="tx1"/>
                </a:solidFill>
              </a:rPr>
              <a:t>from the video decoder to the display panel </a:t>
            </a:r>
            <a:r>
              <a:rPr lang="en-US" sz="1200" b="1" dirty="0">
                <a:solidFill>
                  <a:schemeClr val="accent6"/>
                </a:solidFill>
              </a:rPr>
              <a:t>in a burst</a:t>
            </a:r>
            <a:r>
              <a:rPr lang="en-US" sz="1200" b="1" dirty="0">
                <a:solidFill>
                  <a:schemeClr val="tx1"/>
                </a:solidFill>
              </a:rPr>
              <a:t>, thus </a:t>
            </a:r>
            <a:r>
              <a:rPr lang="en-US" sz="1200" b="1" dirty="0">
                <a:solidFill>
                  <a:srgbClr val="0070C0"/>
                </a:solidFill>
              </a:rPr>
              <a:t>increasing system idleness </a:t>
            </a:r>
            <a:r>
              <a:rPr lang="en-US" b="1" baseline="0" dirty="0"/>
              <a:t>[CLICK] </a:t>
            </a:r>
            <a:endParaRPr lang="en-US" sz="1200" b="1" dirty="0">
              <a:solidFill>
                <a:srgbClr val="0070C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We eliminate the </a:t>
            </a:r>
            <a:r>
              <a:rPr lang="en-US" sz="1200" b="1" dirty="0">
                <a:solidFill>
                  <a:srgbClr val="FF0000"/>
                </a:solidFill>
              </a:rPr>
              <a:t>bottleneck</a:t>
            </a:r>
            <a:r>
              <a:rPr lang="en-US" sz="1200" b="1" dirty="0">
                <a:solidFill>
                  <a:schemeClr val="tx1"/>
                </a:solidFill>
              </a:rPr>
              <a:t> in the display panel via </a:t>
            </a:r>
            <a:r>
              <a:rPr lang="en-US" sz="1200" b="1" dirty="0">
                <a:solidFill>
                  <a:srgbClr val="0000FF"/>
                </a:solidFill>
              </a:rPr>
              <a:t>“Frame Bursting”</a:t>
            </a:r>
            <a:r>
              <a:rPr lang="en-US" sz="1200" b="1" dirty="0">
                <a:solidFill>
                  <a:schemeClr val="tx1"/>
                </a:solidFill>
              </a:rPr>
              <a:t>  that we describe later </a:t>
            </a:r>
            <a:r>
              <a:rPr lang="en-US" sz="1200" b="1" dirty="0">
                <a:solidFill>
                  <a:schemeClr val="accent5"/>
                </a:solidFill>
              </a:rPr>
              <a:t>[END]</a:t>
            </a:r>
          </a:p>
          <a:p>
            <a:endParaRPr lang="en-US" sz="1200" b="1" dirty="0">
              <a:solidFill>
                <a:schemeClr val="tx1"/>
              </a:solidFill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196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the technique to achieve our goal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64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0000FF"/>
                </a:solidFill>
              </a:rPr>
              <a:t>Frame Buffer Bypassing </a:t>
            </a:r>
            <a:r>
              <a:rPr lang="en-US" sz="2000" dirty="0"/>
              <a:t>technique redirects the processed frame from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video decoder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display controller</a:t>
            </a:r>
            <a:r>
              <a:rPr lang="en-US" sz="2000" dirty="0"/>
              <a:t> via the </a:t>
            </a:r>
            <a:r>
              <a:rPr lang="en-US" sz="2000" dirty="0">
                <a:solidFill>
                  <a:srgbClr val="7030A0"/>
                </a:solidFill>
              </a:rPr>
              <a:t>on-chip interconnect </a:t>
            </a:r>
            <a:r>
              <a:rPr lang="en-US" sz="2000" dirty="0"/>
              <a:t>if two conditions are satisfied:  </a:t>
            </a:r>
            <a:r>
              <a:rPr lang="en-US" sz="2000" b="1" dirty="0"/>
              <a:t>[CLICK]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700" dirty="0"/>
              <a:t>The VD receives a signal from the DC indicating that </a:t>
            </a:r>
            <a:r>
              <a:rPr lang="en-US" sz="1700" dirty="0">
                <a:solidFill>
                  <a:schemeClr val="accent2"/>
                </a:solidFill>
              </a:rPr>
              <a:t>only the video plane </a:t>
            </a:r>
            <a:r>
              <a:rPr lang="en-US" sz="1700" dirty="0"/>
              <a:t>needs to be displayed </a:t>
            </a:r>
            <a:r>
              <a:rPr lang="en-US" sz="1800" b="1" dirty="0"/>
              <a:t>[CLICK]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7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700" dirty="0"/>
              <a:t>The VD driver sets a flag in the VD indicating that only a </a:t>
            </a:r>
            <a:r>
              <a:rPr lang="en-US" sz="1700" dirty="0">
                <a:solidFill>
                  <a:srgbClr val="00B0F0"/>
                </a:solidFill>
              </a:rPr>
              <a:t>single video application </a:t>
            </a:r>
            <a:r>
              <a:rPr lang="en-US" sz="1700" dirty="0"/>
              <a:t>is running </a:t>
            </a:r>
            <a:r>
              <a:rPr lang="en-US" sz="1800" b="1" dirty="0"/>
              <a:t>[CLICK]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7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79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00FF"/>
                </a:solidFill>
              </a:rPr>
              <a:t>Frame Buffer Bypassing  </a:t>
            </a:r>
            <a:r>
              <a:rPr lang="en-US" sz="1200" b="1" dirty="0">
                <a:solidFill>
                  <a:schemeClr val="tx1"/>
                </a:solidFill>
              </a:rPr>
              <a:t>reduces the </a:t>
            </a:r>
            <a:r>
              <a:rPr lang="en-US" sz="1200" b="1" dirty="0">
                <a:solidFill>
                  <a:srgbClr val="FF0000"/>
                </a:solidFill>
              </a:rPr>
              <a:t>energy consumption 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of the host DRAM by </a:t>
            </a:r>
            <a:r>
              <a:rPr lang="en-US" sz="1200" b="1" dirty="0">
                <a:solidFill>
                  <a:schemeClr val="accent6"/>
                </a:solidFill>
              </a:rPr>
              <a:t>eliminating unnecessary data movement  </a:t>
            </a:r>
            <a:r>
              <a:rPr lang="en-US" sz="1200" b="1" dirty="0">
                <a:solidFill>
                  <a:schemeClr val="tx1"/>
                </a:solidFill>
              </a:rPr>
              <a:t>to/from the DRAM frame buffer [END]</a:t>
            </a:r>
            <a:endParaRPr lang="en-US" sz="1200" b="1" dirty="0">
              <a:solidFill>
                <a:srgbClr val="FF0000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3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dirty="0"/>
              <a:t>The Frame Bursting technique transfers the decoded frame from the processor to the display panel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bursts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[CLICK]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display panel receives </a:t>
            </a:r>
            <a:r>
              <a:rPr lang="en-US" sz="1800" dirty="0">
                <a:solidFill>
                  <a:srgbClr val="0066FF"/>
                </a:solidFill>
              </a:rPr>
              <a:t>a full frame </a:t>
            </a:r>
            <a:r>
              <a:rPr lang="en-US" sz="1800" dirty="0"/>
              <a:t>over the </a:t>
            </a:r>
            <a:r>
              <a:rPr lang="en-US" sz="1800" dirty="0" err="1"/>
              <a:t>eDP</a:t>
            </a:r>
            <a:r>
              <a:rPr lang="en-US" sz="1800" dirty="0"/>
              <a:t> interface and stores it directly into the </a:t>
            </a:r>
            <a:r>
              <a:rPr lang="en-US" sz="1800" dirty="0">
                <a:solidFill>
                  <a:srgbClr val="7030A0"/>
                </a:solidFill>
              </a:rPr>
              <a:t>double remote frame buffer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[CLICK]</a:t>
            </a:r>
            <a:endParaRPr lang="en-US" sz="1800" b="1" dirty="0">
              <a:solidFill>
                <a:srgbClr val="7030A0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Pixel Formatter  </a:t>
            </a:r>
            <a:r>
              <a:rPr lang="en-US" sz="1800" dirty="0"/>
              <a:t>can fetch the frame data from the </a:t>
            </a:r>
            <a:r>
              <a:rPr lang="en-US" sz="1800" dirty="0">
                <a:solidFill>
                  <a:srgbClr val="7030A0"/>
                </a:solidFill>
              </a:rPr>
              <a:t>double remote frame buffer 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7030A0"/>
                </a:solidFill>
              </a:rPr>
              <a:t>at the rate required by a given configuration </a:t>
            </a:r>
            <a:r>
              <a:rPr lang="en-US" sz="1800" dirty="0"/>
              <a:t>to generate pixels and send them to the LCD display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[END]</a:t>
            </a:r>
            <a:endParaRPr lang="en-US" sz="1800" b="1" dirty="0">
              <a:solidFill>
                <a:srgbClr val="7030A0"/>
              </a:solidFill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 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09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0553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There are more details in the paper, for example </a:t>
            </a:r>
            <a:r>
              <a:rPr lang="en-US" sz="2400" b="1" dirty="0"/>
              <a:t>[CLICK]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4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System </a:t>
            </a:r>
            <a:r>
              <a:rPr lang="en-US" sz="2400" dirty="0">
                <a:solidFill>
                  <a:schemeClr val="accent5"/>
                </a:solidFill>
              </a:rPr>
              <a:t>Power States </a:t>
            </a:r>
            <a:r>
              <a:rPr lang="en-US" sz="2400" dirty="0"/>
              <a:t>in BurstLink </a:t>
            </a:r>
            <a:r>
              <a:rPr lang="en-US" sz="2400" b="1" dirty="0"/>
              <a:t>[CLICK]</a:t>
            </a:r>
            <a:endParaRPr lang="en-US" sz="24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There are more Details on the power state (i.e.,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package C-state</a:t>
            </a:r>
            <a:r>
              <a:rPr lang="en-US" sz="2000" dirty="0"/>
              <a:t>) of a system that supports BurstLink </a:t>
            </a:r>
            <a:r>
              <a:rPr lang="en-US" sz="2000" b="1" dirty="0"/>
              <a:t>[CLICK]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 </a:t>
            </a:r>
            <a:r>
              <a:rPr lang="en-US" sz="2400" b="1" dirty="0"/>
              <a:t>[CLICK]</a:t>
            </a:r>
            <a:endParaRPr lang="en-US" sz="24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Double remote frame buffer (DRFB)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Destination Selector that selects the destination of the VD output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Changes to power management firmware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Generalization</a:t>
            </a:r>
            <a:r>
              <a:rPr lang="en-US" sz="2400" dirty="0"/>
              <a:t> of BurstLink techniques to </a:t>
            </a:r>
            <a:r>
              <a:rPr lang="en-US" sz="2400" dirty="0">
                <a:solidFill>
                  <a:srgbClr val="0066FF"/>
                </a:solidFill>
              </a:rPr>
              <a:t>other </a:t>
            </a:r>
            <a:r>
              <a:rPr lang="sv-SE" sz="2400" dirty="0">
                <a:solidFill>
                  <a:srgbClr val="0066FF"/>
                </a:solidFill>
              </a:rPr>
              <a:t>scenarios </a:t>
            </a:r>
            <a:r>
              <a:rPr lang="sv-SE" sz="2400" dirty="0"/>
              <a:t>in modern mobile systems </a:t>
            </a:r>
            <a:r>
              <a:rPr lang="en-US" sz="2400" b="1" dirty="0"/>
              <a:t>[CLICK]</a:t>
            </a:r>
            <a:endParaRPr lang="sv-SE" sz="24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Video capture (recording), audio streaming, video chat, social networking, and interactive games </a:t>
            </a:r>
            <a:r>
              <a:rPr lang="en-US" sz="2000" b="1" dirty="0"/>
              <a:t>[END]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30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present our evaluation of </a:t>
            </a:r>
            <a:r>
              <a:rPr lang="en-US" b="1" dirty="0"/>
              <a:t>BurstLink</a:t>
            </a:r>
            <a:r>
              <a:rPr lang="en-US" dirty="0"/>
              <a:t>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2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r>
              <a:rPr lang="en-US" sz="2200" dirty="0"/>
              <a:t>We develop a new analytical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power model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1800" dirty="0"/>
              <a:t>We validate our power model against </a:t>
            </a:r>
            <a:r>
              <a:rPr lang="en-US" sz="1800" dirty="0">
                <a:solidFill>
                  <a:srgbClr val="7030A0"/>
                </a:solidFill>
              </a:rPr>
              <a:t>power measurements </a:t>
            </a:r>
            <a:r>
              <a:rPr lang="en-US" sz="1800" dirty="0"/>
              <a:t>from a real modern mobile device that is based on the </a:t>
            </a:r>
            <a:r>
              <a:rPr lang="en-US" sz="1800" dirty="0">
                <a:solidFill>
                  <a:srgbClr val="0066FF"/>
                </a:solidFill>
              </a:rPr>
              <a:t>Intel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66FF"/>
                </a:solidFill>
              </a:rPr>
              <a:t>Skylake architecture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800" dirty="0">
              <a:solidFill>
                <a:srgbClr val="0066FF"/>
              </a:solidFill>
            </a:endParaRPr>
          </a:p>
          <a:p>
            <a:pPr lvl="1"/>
            <a:r>
              <a:rPr lang="en-US" sz="1800" dirty="0"/>
              <a:t>We use the </a:t>
            </a:r>
            <a:r>
              <a:rPr lang="en-US" sz="1800" dirty="0">
                <a:solidFill>
                  <a:schemeClr val="accent6"/>
                </a:solidFill>
              </a:rPr>
              <a:t>Keysight N6705B power analyzer </a:t>
            </a:r>
            <a:r>
              <a:rPr lang="en-US" sz="1800" dirty="0"/>
              <a:t>for system power measurements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2200" b="1" u="sng" dirty="0">
                <a:solidFill>
                  <a:schemeClr val="accent6"/>
                </a:solidFill>
              </a:rPr>
              <a:t>We use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planar and VR video-streaming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/>
              <a:t>workloads </a:t>
            </a:r>
            <a:r>
              <a:rPr lang="en-US" sz="1800" dirty="0"/>
              <a:t>that are used in standard </a:t>
            </a:r>
            <a:r>
              <a:rPr lang="en-US" sz="1800" dirty="0">
                <a:solidFill>
                  <a:schemeClr val="accent5"/>
                </a:solidFill>
              </a:rPr>
              <a:t>industrial benchmarks </a:t>
            </a:r>
            <a:r>
              <a:rPr lang="en-US" sz="1800" dirty="0"/>
              <a:t>for battery-life and </a:t>
            </a:r>
            <a:r>
              <a:rPr lang="en-US" sz="1800" dirty="0">
                <a:solidFill>
                  <a:srgbClr val="00B0F0"/>
                </a:solidFill>
              </a:rPr>
              <a:t>academic evaluations </a:t>
            </a:r>
            <a:r>
              <a:rPr lang="en-US" sz="1800" dirty="0"/>
              <a:t>of video-streaming optimizations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2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200" dirty="0"/>
              <a:t>BurstLink </a:t>
            </a:r>
            <a:r>
              <a:rPr lang="en-US" sz="2200" dirty="0">
                <a:solidFill>
                  <a:schemeClr val="accent6"/>
                </a:solidFill>
              </a:rPr>
              <a:t>reduces</a:t>
            </a:r>
            <a:r>
              <a:rPr lang="en-US" sz="2200" dirty="0"/>
              <a:t> the overall system energy consumption by </a:t>
            </a:r>
            <a:r>
              <a:rPr lang="en-US" sz="2200" dirty="0">
                <a:solidFill>
                  <a:srgbClr val="0066FF"/>
                </a:solidFill>
              </a:rPr>
              <a:t>37%</a:t>
            </a:r>
            <a:r>
              <a:rPr lang="en-US" sz="2200" dirty="0"/>
              <a:t> for a full high definition display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Frame Buffer Bypassing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Frame Bursting</a:t>
            </a:r>
            <a:r>
              <a:rPr lang="en-US" sz="1800" dirty="0"/>
              <a:t> reduce overall energy by </a:t>
            </a:r>
            <a:r>
              <a:rPr lang="en-US" sz="1800" dirty="0">
                <a:solidFill>
                  <a:srgbClr val="0066FF"/>
                </a:solidFill>
              </a:rPr>
              <a:t>31%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66FF"/>
                </a:solidFill>
              </a:rPr>
              <a:t>23%</a:t>
            </a:r>
            <a:r>
              <a:rPr lang="en-US" sz="1800" dirty="0"/>
              <a:t> compared to the baseline, respectively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800" dirty="0"/>
          </a:p>
          <a:p>
            <a:pPr marL="457200" lvl="1" indent="0">
              <a:lnSpc>
                <a:spcPct val="100000"/>
              </a:lnSpc>
              <a:buNone/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BurstLink’s</a:t>
            </a:r>
            <a:r>
              <a:rPr lang="en-US" sz="2200" dirty="0"/>
              <a:t> energy reduction </a:t>
            </a:r>
            <a:r>
              <a:rPr lang="en-US" sz="2200" dirty="0">
                <a:solidFill>
                  <a:schemeClr val="accent6"/>
                </a:solidFill>
              </a:rPr>
              <a:t>increases</a:t>
            </a:r>
            <a:r>
              <a:rPr lang="en-US" sz="2200" dirty="0"/>
              <a:t> as display resolution </a:t>
            </a:r>
            <a:r>
              <a:rPr lang="en-US" sz="2200" dirty="0">
                <a:solidFill>
                  <a:schemeClr val="accent2"/>
                </a:solidFill>
              </a:rPr>
              <a:t>increases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For a 5𝐾 display, BurstLink reduces the overall system energy by </a:t>
            </a:r>
            <a:r>
              <a:rPr lang="en-US" sz="1800" dirty="0">
                <a:solidFill>
                  <a:srgbClr val="0066FF"/>
                </a:solidFill>
              </a:rPr>
              <a:t>∼42%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CH" sz="1800" dirty="0">
              <a:solidFill>
                <a:srgbClr val="0066FF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579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2700" dirty="0"/>
          </a:p>
          <a:p>
            <a:pPr>
              <a:lnSpc>
                <a:spcPct val="120000"/>
              </a:lnSpc>
            </a:pP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7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700" dirty="0"/>
              <a:t>BurstLink </a:t>
            </a:r>
            <a:r>
              <a:rPr lang="en-US" sz="2700" dirty="0">
                <a:solidFill>
                  <a:schemeClr val="accent6"/>
                </a:solidFill>
              </a:rPr>
              <a:t>reduces</a:t>
            </a:r>
            <a:r>
              <a:rPr lang="en-US" sz="2700" dirty="0"/>
              <a:t> the overall system energy consumption by up to </a:t>
            </a:r>
            <a:r>
              <a:rPr lang="en-US" sz="2700" dirty="0">
                <a:solidFill>
                  <a:srgbClr val="0066FF"/>
                </a:solidFill>
              </a:rPr>
              <a:t>33%</a:t>
            </a:r>
          </a:p>
          <a:p>
            <a:pPr lvl="1">
              <a:lnSpc>
                <a:spcPct val="120000"/>
              </a:lnSpc>
              <a:buClr>
                <a:schemeClr val="tx1"/>
              </a:buClr>
            </a:pPr>
            <a:r>
              <a:rPr lang="en-CH" sz="2500" dirty="0">
                <a:solidFill>
                  <a:schemeClr val="accent6"/>
                </a:solidFill>
              </a:rPr>
              <a:t>Memory-energy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CH" sz="2500" dirty="0">
                <a:solidFill>
                  <a:schemeClr val="accent6"/>
                </a:solidFill>
              </a:rPr>
              <a:t>dominant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workloads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have higher benefits compared to </a:t>
            </a:r>
            <a:r>
              <a:rPr lang="en-US" sz="2500" dirty="0">
                <a:solidFill>
                  <a:schemeClr val="accent2">
                    <a:lumMod val="75000"/>
                  </a:schemeClr>
                </a:solidFill>
              </a:rPr>
              <a:t>compute-energy dominant </a:t>
            </a:r>
            <a:r>
              <a:rPr lang="en-US" sz="2500" dirty="0"/>
              <a:t>(mainly GPU) since BurstLink greatly reduces memory energy</a:t>
            </a:r>
            <a:endParaRPr lang="en-US" sz="2500" dirty="0">
              <a:solidFill>
                <a:schemeClr val="accent6"/>
              </a:solidFill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700" dirty="0" err="1"/>
              <a:t>BurstLink’s</a:t>
            </a:r>
            <a:r>
              <a:rPr lang="en-US" sz="2700" dirty="0"/>
              <a:t> benefits </a:t>
            </a:r>
            <a:r>
              <a:rPr lang="en-US" sz="2700" dirty="0">
                <a:solidFill>
                  <a:schemeClr val="accent2"/>
                </a:solidFill>
              </a:rPr>
              <a:t>decrease</a:t>
            </a:r>
            <a:r>
              <a:rPr lang="en-US" sz="2700" dirty="0"/>
              <a:t> as VR display resolution </a:t>
            </a: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increases</a:t>
            </a:r>
            <a:r>
              <a:rPr lang="en-US" sz="2700" dirty="0"/>
              <a:t> </a:t>
            </a:r>
          </a:p>
          <a:p>
            <a:pPr lvl="1">
              <a:lnSpc>
                <a:spcPct val="120000"/>
              </a:lnSpc>
            </a:pPr>
            <a:r>
              <a:rPr lang="en-US" sz="2300" dirty="0"/>
              <a:t>Compute energy becomes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more dominant </a:t>
            </a:r>
            <a:r>
              <a:rPr lang="en-US" sz="2300" dirty="0"/>
              <a:t>in VR workloads as display resolution </a:t>
            </a:r>
            <a:r>
              <a:rPr lang="en-US" sz="2300" dirty="0">
                <a:solidFill>
                  <a:srgbClr val="0066FF"/>
                </a:solidFill>
              </a:rPr>
              <a:t>increases</a:t>
            </a:r>
          </a:p>
          <a:p>
            <a:pPr lvl="1">
              <a:lnSpc>
                <a:spcPct val="120000"/>
              </a:lnSpc>
            </a:pPr>
            <a:r>
              <a:rPr lang="en-US" sz="2200" dirty="0"/>
              <a:t>Higher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compute energy</a:t>
            </a:r>
            <a:r>
              <a:rPr lang="en-US" sz="2200" dirty="0"/>
              <a:t> decreases only the </a:t>
            </a:r>
            <a:r>
              <a:rPr lang="en-US" sz="2200" dirty="0">
                <a:solidFill>
                  <a:srgbClr val="0066FF"/>
                </a:solidFill>
              </a:rPr>
              <a:t>relative contribution </a:t>
            </a:r>
            <a:r>
              <a:rPr lang="en-US" sz="2200" dirty="0"/>
              <a:t>of </a:t>
            </a:r>
            <a:r>
              <a:rPr lang="en-US" sz="2200" dirty="0" err="1"/>
              <a:t>BurstLink’s</a:t>
            </a:r>
            <a:r>
              <a:rPr lang="en-US" sz="2200" dirty="0"/>
              <a:t> memory energy saving</a:t>
            </a:r>
            <a:endParaRPr lang="en-CH" sz="22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55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There are other results in the paper, for example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Effect of video frame rate on BurstLink benefits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latin typeface="+mn-lt"/>
              </a:rPr>
              <a:t>BurstLink’s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reduces </a:t>
            </a:r>
            <a:r>
              <a:rPr lang="en-US" sz="2000" dirty="0">
                <a:latin typeface="+mn-lt"/>
              </a:rPr>
              <a:t>as the video frame rate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increases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>
              <a:solidFill>
                <a:schemeClr val="accent6"/>
              </a:solidFill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Comparison of BurstLink to existing techniques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  <a:latin typeface="+mn-lt"/>
              </a:rPr>
              <a:t>29%</a:t>
            </a:r>
            <a:r>
              <a:rPr lang="en-US" sz="2000" dirty="0">
                <a:latin typeface="+mn-lt"/>
              </a:rPr>
              <a:t> lower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than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Frame Buffer Compression 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>
              <a:solidFill>
                <a:srgbClr val="0066FF"/>
              </a:solidFill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2"/>
                </a:solidFill>
                <a:latin typeface="+mn-lt"/>
              </a:rPr>
              <a:t>35%</a:t>
            </a:r>
            <a:r>
              <a:rPr lang="en-US" sz="2000" dirty="0">
                <a:latin typeface="+mn-lt"/>
              </a:rPr>
              <a:t> lower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than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Race-to-Sleep, Content Caching, and Display Caching techniques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>
              <a:solidFill>
                <a:schemeClr val="accent2"/>
              </a:solidFill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Benefits of BurstLink on other mobile workloads: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40% </a:t>
            </a:r>
            <a:r>
              <a:rPr lang="en-US" sz="2000" dirty="0">
                <a:latin typeface="+mn-lt"/>
              </a:rPr>
              <a:t>lower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consumption</a:t>
            </a:r>
            <a:r>
              <a:rPr lang="en-US" sz="2000" dirty="0">
                <a:latin typeface="+mn-lt"/>
              </a:rPr>
              <a:t> when playing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local video </a:t>
            </a:r>
            <a:r>
              <a:rPr lang="en-US" sz="2000" dirty="0">
                <a:latin typeface="+mn-lt"/>
              </a:rPr>
              <a:t>files with different resolutions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>
              <a:latin typeface="+mn-lt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+mn-lt"/>
              </a:rPr>
              <a:t>Frame Buffer Bypassing reduces energy between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12% and 31% </a:t>
            </a:r>
            <a:r>
              <a:rPr lang="en-US" sz="2000" dirty="0">
                <a:latin typeface="+mn-lt"/>
              </a:rPr>
              <a:t>on four mobile workloads: Video capturing, video conferencing, casual gaming, and </a:t>
            </a:r>
            <a:r>
              <a:rPr lang="en-US" sz="2000" dirty="0" err="1">
                <a:latin typeface="+mn-lt"/>
              </a:rPr>
              <a:t>MobileMark</a:t>
            </a:r>
            <a:r>
              <a:rPr lang="en-US" sz="2000" dirty="0">
                <a:latin typeface="+mn-lt"/>
              </a:rPr>
              <a:t> 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52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Let me quickly conclude my talk</a:t>
            </a:r>
            <a:r>
              <a:rPr lang="en-US" b="1" dirty="0"/>
              <a:t> 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92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cs typeface="Segoe UI" panose="020B0502040204020203" pitchFamily="34" charset="0"/>
              </a:rPr>
              <a:t>Planar and virtual reality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video streaming</a:t>
            </a:r>
            <a:r>
              <a:rPr lang="en-US" sz="2000" dirty="0">
                <a:cs typeface="Segoe UI" panose="020B0502040204020203" pitchFamily="34" charset="0"/>
              </a:rPr>
              <a:t> consumes significant system energy due to the </a:t>
            </a:r>
            <a:r>
              <a:rPr lang="en-US" sz="2000" dirty="0">
                <a:solidFill>
                  <a:srgbClr val="C00000"/>
                </a:solidFill>
                <a:cs typeface="Segoe UI" panose="020B0502040204020203" pitchFamily="34" charset="0"/>
              </a:rPr>
              <a:t>high power consumption </a:t>
            </a:r>
            <a:r>
              <a:rPr lang="en-US" sz="2000" dirty="0">
                <a:cs typeface="Segoe UI" panose="020B0502040204020203" pitchFamily="34" charset="0"/>
              </a:rPr>
              <a:t>of major system components </a:t>
            </a:r>
            <a:r>
              <a:rPr lang="en-US" sz="2000" b="1" baseline="0" dirty="0"/>
              <a:t>[CLICK]</a:t>
            </a:r>
            <a:endParaRPr lang="en-US" sz="2000" dirty="0"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Out Goal is to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dirty="0">
                <a:cs typeface="Segoe UI" panose="020B0502040204020203" pitchFamily="34" charset="0"/>
              </a:rPr>
              <a:t>improve the </a:t>
            </a:r>
            <a:r>
              <a:rPr lang="en-US" sz="2000" dirty="0">
                <a:solidFill>
                  <a:schemeClr val="accent2"/>
                </a:solidFill>
                <a:cs typeface="Segoe UI" panose="020B0502040204020203" pitchFamily="34" charset="0"/>
              </a:rPr>
              <a:t>energy efficiency</a:t>
            </a:r>
            <a:r>
              <a:rPr lang="en-US" sz="2000" dirty="0">
                <a:cs typeface="Segoe UI" panose="020B0502040204020203" pitchFamily="34" charset="0"/>
              </a:rPr>
              <a:t> of planar and VR video streaming by leveraging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display panel local memory </a:t>
            </a:r>
            <a:r>
              <a:rPr lang="en-US" sz="2000" dirty="0">
                <a:cs typeface="Segoe UI" panose="020B0502040204020203" pitchFamily="34" charset="0"/>
              </a:rPr>
              <a:t>to eliminate buffering frames in main memory </a:t>
            </a:r>
            <a:r>
              <a:rPr lang="en-US" sz="2000" b="1" baseline="0" dirty="0"/>
              <a:t>[CLICK]</a:t>
            </a:r>
            <a:endParaRPr lang="en-US" sz="2000" dirty="0"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 is</a:t>
            </a:r>
            <a:r>
              <a:rPr lang="en-US" sz="2000" spc="-80" dirty="0">
                <a:cs typeface="Segoe UI" panose="020B0502040204020203" pitchFamily="34" charset="0"/>
              </a:rPr>
              <a:t> a new planar and VR video streaming scheme that </a:t>
            </a:r>
            <a:r>
              <a:rPr lang="en-US" sz="2000" b="1" baseline="0" dirty="0"/>
              <a:t>[CLICK]</a:t>
            </a:r>
            <a:endParaRPr lang="en-US" sz="2000" spc="-80" dirty="0">
              <a:cs typeface="Segoe UI" panose="020B0502040204020203" pitchFamily="34" charset="0"/>
            </a:endParaRP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Directly transfers a full decoded video frame </a:t>
            </a:r>
            <a:r>
              <a:rPr lang="en-US" spc="-80" dirty="0">
                <a:cs typeface="Segoe UI" panose="020B0502040204020203" pitchFamily="34" charset="0"/>
              </a:rPr>
              <a:t>from the video-decoder to the display panel,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completely bypassing </a:t>
            </a:r>
            <a:r>
              <a:rPr lang="en-US" spc="-80" dirty="0">
                <a:cs typeface="Segoe UI" panose="020B0502040204020203" pitchFamily="34" charset="0"/>
              </a:rPr>
              <a:t>the host DRAM </a:t>
            </a:r>
            <a:r>
              <a:rPr lang="en-US" sz="1200" b="1" baseline="0" dirty="0"/>
              <a:t>[CLICK]</a:t>
            </a:r>
            <a:endParaRPr lang="en-US" spc="-80" dirty="0">
              <a:cs typeface="Segoe UI" panose="020B0502040204020203" pitchFamily="34" charset="0"/>
            </a:endParaRP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It also transfers a complete decoded frame </a:t>
            </a:r>
            <a:r>
              <a:rPr lang="en-US" spc="-80" dirty="0">
                <a:cs typeface="Segoe UI" panose="020B0502040204020203" pitchFamily="34" charset="0"/>
              </a:rPr>
              <a:t>to the display panel </a:t>
            </a:r>
            <a:r>
              <a:rPr lang="en-US" dirty="0">
                <a:solidFill>
                  <a:srgbClr val="0066FF"/>
                </a:solidFill>
              </a:rPr>
              <a:t>in a burst</a:t>
            </a:r>
            <a:r>
              <a:rPr lang="en-US" spc="-80" dirty="0">
                <a:cs typeface="Segoe UI" panose="020B0502040204020203" pitchFamily="34" charset="0"/>
              </a:rPr>
              <a:t>, exploiting the display interface’s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maximum bandwidth </a:t>
            </a:r>
            <a:r>
              <a:rPr lang="en-US" sz="1200" b="1" baseline="0" dirty="0"/>
              <a:t>[CLICK]</a:t>
            </a:r>
            <a:endParaRPr lang="en-US" spc="-80" dirty="0">
              <a:solidFill>
                <a:schemeClr val="accent6"/>
              </a:solidFill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dirty="0"/>
              <a:t>We evaluate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 </a:t>
            </a:r>
            <a:r>
              <a:rPr lang="en-US" sz="2000" spc="-51" dirty="0">
                <a:cs typeface="Segoe UI" panose="020B0502040204020203" pitchFamily="34" charset="0"/>
              </a:rPr>
              <a:t>using</a:t>
            </a:r>
            <a:r>
              <a:rPr lang="en-US" sz="2000" dirty="0"/>
              <a:t> </a:t>
            </a:r>
            <a:r>
              <a:rPr lang="en-US" sz="2000" spc="-51" dirty="0">
                <a:cs typeface="Segoe UI" panose="020B0502040204020203" pitchFamily="34" charset="0"/>
              </a:rPr>
              <a:t>our </a:t>
            </a:r>
            <a:r>
              <a:rPr lang="en-US" sz="2000" spc="-51" dirty="0">
                <a:solidFill>
                  <a:srgbClr val="00B0F0"/>
                </a:solidFill>
                <a:cs typeface="Segoe UI" panose="020B0502040204020203" pitchFamily="34" charset="0"/>
              </a:rPr>
              <a:t>open-sourced</a:t>
            </a:r>
            <a:r>
              <a:rPr lang="en-US" sz="2000" spc="-5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2000" dirty="0"/>
              <a:t>analytical power model that we rigorously validate on </a:t>
            </a:r>
            <a:r>
              <a:rPr lang="en-US" sz="2000" dirty="0">
                <a:solidFill>
                  <a:srgbClr val="7030A0"/>
                </a:solidFill>
              </a:rPr>
              <a:t>an Intel Skylake mobile system</a:t>
            </a:r>
            <a:r>
              <a:rPr lang="en-US" sz="2000" dirty="0"/>
              <a:t>. </a:t>
            </a:r>
            <a:r>
              <a:rPr lang="en-US" sz="2000" b="1" baseline="0" dirty="0"/>
              <a:t>[CLICK]</a:t>
            </a:r>
            <a:endParaRPr lang="en-US" sz="2000" dirty="0"/>
          </a:p>
          <a:p>
            <a:pPr marL="285744" lvl="1" indent="-285744">
              <a:buFontTx/>
              <a:buChar char="-"/>
            </a:pPr>
            <a:r>
              <a:rPr lang="en-US" sz="1200" dirty="0"/>
              <a:t>BurstLink </a:t>
            </a:r>
            <a:r>
              <a:rPr lang="en-US" spc="-80" dirty="0">
                <a:cs typeface="Segoe UI" panose="020B0502040204020203" pitchFamily="34" charset="0"/>
              </a:rPr>
              <a:t>Reduces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system energy consumption </a:t>
            </a:r>
            <a:r>
              <a:rPr lang="en-US" spc="-80" dirty="0">
                <a:cs typeface="Segoe UI" panose="020B0502040204020203" pitchFamily="34" charset="0"/>
              </a:rPr>
              <a:t>for 4K planar/VR video streaming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 by 41%/33% </a:t>
            </a:r>
            <a:r>
              <a:rPr lang="en-US" sz="1200" b="1" baseline="0" dirty="0"/>
              <a:t>[CLICK]</a:t>
            </a:r>
            <a:endParaRPr lang="en-US" spc="-31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200" dirty="0"/>
              <a:t>BurstLink </a:t>
            </a:r>
            <a:r>
              <a:rPr lang="en-US" spc="-80" dirty="0">
                <a:cs typeface="Segoe UI" panose="020B0502040204020203" pitchFamily="34" charset="0"/>
              </a:rPr>
              <a:t>Provides an even 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higher energy reduction </a:t>
            </a:r>
            <a:r>
              <a:rPr lang="en-US" spc="-80" dirty="0">
                <a:cs typeface="Segoe UI" panose="020B0502040204020203" pitchFamily="34" charset="0"/>
              </a:rPr>
              <a:t>in future </a:t>
            </a:r>
            <a:r>
              <a:rPr lang="en-CH" dirty="0"/>
              <a:t>planar</a:t>
            </a:r>
            <a:r>
              <a:rPr lang="en-US" spc="-80" dirty="0">
                <a:cs typeface="Segoe UI" panose="020B0502040204020203" pitchFamily="34" charset="0"/>
              </a:rPr>
              <a:t> video streaming systems with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higher display resolutions </a:t>
            </a:r>
            <a:r>
              <a:rPr lang="en-US" spc="-80" dirty="0">
                <a:cs typeface="Segoe UI" panose="020B0502040204020203" pitchFamily="34" charset="0"/>
              </a:rPr>
              <a:t>and/or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display refresh rates </a:t>
            </a:r>
            <a:r>
              <a:rPr lang="en-US" b="1" baseline="0" dirty="0">
                <a:solidFill>
                  <a:srgbClr val="0000FF"/>
                </a:solidFill>
                <a:highlight>
                  <a:srgbClr val="FFFF00"/>
                </a:highlight>
              </a:rPr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68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For many more details, I invite you to read our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MICRO 2021 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paper </a:t>
            </a:r>
            <a:r>
              <a:rPr lang="en-US" sz="4400" b="1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366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rgbClr val="7030A0"/>
                </a:solidFill>
              </a:rPr>
              <a:t>BurstLink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/>
              <a:t>reduces the </a:t>
            </a:r>
            <a:r>
              <a:rPr lang="en-US" sz="2200" dirty="0">
                <a:solidFill>
                  <a:schemeClr val="accent6"/>
                </a:solidFill>
              </a:rPr>
              <a:t>energy consumption </a:t>
            </a:r>
            <a:r>
              <a:rPr lang="en-US" sz="2200" dirty="0"/>
              <a:t>of the host DRAM by eliminating data movement to/from the </a:t>
            </a:r>
            <a:r>
              <a:rPr lang="en-US" sz="2200" dirty="0">
                <a:solidFill>
                  <a:srgbClr val="0066FF"/>
                </a:solidFill>
              </a:rPr>
              <a:t>DRAM frame buffer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200" dirty="0">
              <a:solidFill>
                <a:srgbClr val="0066FF"/>
              </a:solidFill>
            </a:endParaRPr>
          </a:p>
          <a:p>
            <a:pPr lvl="1">
              <a:buClr>
                <a:schemeClr val="tx1"/>
              </a:buClr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rgbClr val="7030A0"/>
                </a:solidFill>
              </a:rPr>
              <a:t>BurstLink</a:t>
            </a:r>
            <a:r>
              <a:rPr lang="en-US" sz="2200" dirty="0"/>
              <a:t> increases the </a:t>
            </a:r>
            <a:r>
              <a:rPr lang="en-US" sz="2200" dirty="0">
                <a:solidFill>
                  <a:srgbClr val="00B050"/>
                </a:solidFill>
              </a:rPr>
              <a:t>system’s idle-power state </a:t>
            </a:r>
            <a:r>
              <a:rPr lang="en-US" sz="2200" dirty="0"/>
              <a:t>residency by reducing the </a:t>
            </a:r>
            <a:r>
              <a:rPr lang="en-US" sz="2200" dirty="0">
                <a:solidFill>
                  <a:srgbClr val="00B0F0"/>
                </a:solidFill>
              </a:rPr>
              <a:t>usage of the processor </a:t>
            </a:r>
            <a:r>
              <a:rPr lang="en-US" sz="2200" dirty="0"/>
              <a:t>and the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display subsystem </a:t>
            </a:r>
            <a:r>
              <a:rPr lang="en-US" sz="2200" dirty="0"/>
              <a:t>since they are active only during the </a:t>
            </a:r>
            <a:r>
              <a:rPr lang="en-US" sz="2200" dirty="0">
                <a:solidFill>
                  <a:schemeClr val="accent2"/>
                </a:solidFill>
              </a:rPr>
              <a:t>burst period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200" dirty="0">
              <a:solidFill>
                <a:schemeClr val="accent2"/>
              </a:solidFill>
            </a:endParaRPr>
          </a:p>
          <a:p>
            <a:pPr lvl="1">
              <a:buClr>
                <a:schemeClr val="tx1"/>
              </a:buClr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We evaluate </a:t>
            </a:r>
            <a:r>
              <a:rPr lang="en-US" sz="2200" dirty="0">
                <a:solidFill>
                  <a:schemeClr val="accent6"/>
                </a:solidFill>
              </a:rPr>
              <a:t>BurstLink</a:t>
            </a:r>
            <a:r>
              <a:rPr lang="en-US" sz="2200" dirty="0"/>
              <a:t> using an analytical power model that we rigorously validate on </a:t>
            </a:r>
            <a:r>
              <a:rPr lang="en-US" sz="2200" dirty="0">
                <a:solidFill>
                  <a:srgbClr val="7030A0"/>
                </a:solidFill>
              </a:rPr>
              <a:t>an Intel Skylake mobile system</a:t>
            </a:r>
            <a:r>
              <a:rPr lang="en-US" sz="2200" dirty="0"/>
              <a:t>. BurstLink: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2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/>
              <a:t>Reduces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</a:rPr>
              <a:t>system energy consumption </a:t>
            </a:r>
            <a:r>
              <a:rPr lang="en-US" sz="1700" dirty="0"/>
              <a:t>for 4K planar/VR video streaming </a:t>
            </a:r>
            <a:r>
              <a:rPr lang="en-US" sz="1700" dirty="0">
                <a:solidFill>
                  <a:srgbClr val="0066FF"/>
                </a:solidFill>
              </a:rPr>
              <a:t>by 41%/33%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700" dirty="0">
              <a:solidFill>
                <a:srgbClr val="0066FF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/>
              <a:t>Provides an even </a:t>
            </a:r>
            <a:r>
              <a:rPr lang="en-US" sz="1700" dirty="0">
                <a:solidFill>
                  <a:srgbClr val="0066FF"/>
                </a:solidFill>
              </a:rPr>
              <a:t>higher energy reduction </a:t>
            </a:r>
            <a:r>
              <a:rPr lang="en-US" sz="1700" dirty="0"/>
              <a:t>in future video streaming systems with higher display resolutions and/or display refresh rates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700" dirty="0"/>
          </a:p>
          <a:p>
            <a:pPr lvl="1"/>
            <a:endParaRPr lang="en-US" sz="17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We </a:t>
            </a:r>
            <a:r>
              <a:rPr lang="en-US" sz="2200" b="1" dirty="0">
                <a:solidFill>
                  <a:schemeClr val="accent2"/>
                </a:solidFill>
              </a:rPr>
              <a:t>show</a:t>
            </a:r>
            <a:r>
              <a:rPr lang="en-US" sz="2200" dirty="0"/>
              <a:t> that using main memory (DRAM) as a </a:t>
            </a:r>
            <a:r>
              <a:rPr lang="en-US" sz="2200" dirty="0">
                <a:solidFill>
                  <a:srgbClr val="C00000"/>
                </a:solidFill>
              </a:rPr>
              <a:t>communication hub between system components </a:t>
            </a:r>
            <a:r>
              <a:rPr lang="en-US" sz="2200" dirty="0"/>
              <a:t>is energy-inefficient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/>
          </a:p>
          <a:p>
            <a:pPr lvl="1"/>
            <a:r>
              <a:rPr lang="en-US" sz="1700" dirty="0"/>
              <a:t>BurstLink uses </a:t>
            </a:r>
            <a:r>
              <a:rPr lang="en-US" sz="1700" dirty="0">
                <a:solidFill>
                  <a:srgbClr val="0066FF"/>
                </a:solidFill>
              </a:rPr>
              <a:t>small remote memory </a:t>
            </a:r>
            <a:r>
              <a:rPr lang="en-US" sz="1700" dirty="0"/>
              <a:t>near the data consumer to significantly reduce the number of costly main memory accesses in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</a:rPr>
              <a:t>frame-based applications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25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87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C298BE-C18D-4590-94F7-BEFA6C786409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2C8B29B9-3439-424C-ABE7-B88DB5C1B9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97BC7-4051-428B-9371-04BF2E44356C}"/>
              </a:ext>
            </a:extLst>
          </p:cNvPr>
          <p:cNvCxnSpPr>
            <a:cxnSpLocks/>
          </p:cNvCxnSpPr>
          <p:nvPr userDrawn="1"/>
        </p:nvCxnSpPr>
        <p:spPr>
          <a:xfrm>
            <a:off x="117023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2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1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github.com/CMU-SAFARI/BurstLin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github.com/CMU-SAFARI/BurstLin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Relationship Id="rId4" Type="http://schemas.openxmlformats.org/officeDocument/2006/relationships/hyperlink" Target="https://github.com/CMU-SAFARI/BurstLink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   </a:t>
            </a:r>
            <a:r>
              <a:rPr lang="en-US" sz="2400" i="1" dirty="0">
                <a:latin typeface="Cambria" panose="02040503050406030204" pitchFamily="18" charset="0"/>
              </a:rPr>
              <a:t>Jisung Park     Rahul Bera     Juan Gómez Luna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Taha Shahroodi     Jeremie S. Kim     Efraim Rotem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BurstLink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Techniques for Energy-Efficient Video Display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Conventional and Virtual Reality Systems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92195" y="5427493"/>
            <a:ext cx="2579555" cy="953236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1" name="Picture 2" descr="How to Build an Impactful Research Group">
            <a:extLst>
              <a:ext uri="{FF2B5EF4-FFF2-40B4-BE49-F238E27FC236}">
                <a16:creationId xmlns:a16="http://schemas.microsoft.com/office/drawing/2014/main" id="{9A9A0855-8F53-4AC7-96C6-0BCF2AA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12" y="5738178"/>
            <a:ext cx="1665467" cy="6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773" y="5572130"/>
            <a:ext cx="1198904" cy="518445"/>
          </a:xfrm>
          <a:prstGeom prst="rect">
            <a:avLst/>
          </a:prstGeom>
        </p:spPr>
      </p:pic>
      <p:pic>
        <p:nvPicPr>
          <p:cNvPr id="1028" name="Picture 4" descr="TU Delft | Ricoh Switzerland">
            <a:extLst>
              <a:ext uri="{FF2B5EF4-FFF2-40B4-BE49-F238E27FC236}">
                <a16:creationId xmlns:a16="http://schemas.microsoft.com/office/drawing/2014/main" id="{EEBA1838-DE30-4237-958E-485C8D1C9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592" y="5293957"/>
            <a:ext cx="2040340" cy="102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972568"/>
            <a:ext cx="9339138" cy="1642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952900"/>
            <a:ext cx="9339138" cy="10196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929811"/>
            <a:ext cx="9339137" cy="10230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4615548"/>
            <a:ext cx="9339138" cy="17757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Executive Summary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933228"/>
            <a:ext cx="9064121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20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2000" dirty="0">
                <a:cs typeface="Segoe UI" panose="020B0502040204020203" pitchFamily="34" charset="0"/>
              </a:rPr>
              <a:t>planar and virtual reality (VR)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video streaming</a:t>
            </a:r>
            <a:r>
              <a:rPr lang="en-US" sz="2000" dirty="0">
                <a:cs typeface="Segoe UI" panose="020B0502040204020203" pitchFamily="34" charset="0"/>
              </a:rPr>
              <a:t> consumes significant system energy due to the </a:t>
            </a:r>
            <a:r>
              <a:rPr lang="en-US" sz="2000" dirty="0">
                <a:solidFill>
                  <a:srgbClr val="C00000"/>
                </a:solidFill>
                <a:cs typeface="Segoe UI" panose="020B0502040204020203" pitchFamily="34" charset="0"/>
              </a:rPr>
              <a:t>high power consumption </a:t>
            </a:r>
            <a:r>
              <a:rPr lang="en-US" sz="2000" dirty="0">
                <a:cs typeface="Segoe UI" panose="020B0502040204020203" pitchFamily="34" charset="0"/>
              </a:rPr>
              <a:t>of major system components (e.g., DRAM, display interfaces, and display panel)</a:t>
            </a: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dirty="0">
                <a:cs typeface="Segoe UI" panose="020B0502040204020203" pitchFamily="34" charset="0"/>
              </a:rPr>
              <a:t>improve the </a:t>
            </a:r>
            <a:r>
              <a:rPr lang="en-US" sz="2000" dirty="0">
                <a:solidFill>
                  <a:schemeClr val="accent2"/>
                </a:solidFill>
                <a:cs typeface="Segoe UI" panose="020B0502040204020203" pitchFamily="34" charset="0"/>
              </a:rPr>
              <a:t>energy efficiency</a:t>
            </a:r>
            <a:r>
              <a:rPr lang="en-US" sz="2000" dirty="0">
                <a:cs typeface="Segoe UI" panose="020B0502040204020203" pitchFamily="34" charset="0"/>
              </a:rPr>
              <a:t> of planar and VR video streaming by leveraging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display panel local memory </a:t>
            </a:r>
            <a:r>
              <a:rPr lang="en-US" sz="2000" dirty="0">
                <a:cs typeface="Segoe UI" panose="020B0502040204020203" pitchFamily="34" charset="0"/>
              </a:rPr>
              <a:t>to eliminate buffering frames in main memory</a:t>
            </a:r>
          </a:p>
          <a:p>
            <a:endParaRPr lang="en-US" sz="17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</a:t>
            </a:r>
            <a:r>
              <a:rPr lang="en-US" sz="2000" spc="-80" dirty="0">
                <a:cs typeface="Segoe UI" panose="020B0502040204020203" pitchFamily="34" charset="0"/>
              </a:rPr>
              <a:t>, a new planar and VR video streaming scheme that</a:t>
            </a: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Directly transfers a full decoded video frame </a:t>
            </a:r>
            <a:r>
              <a:rPr lang="en-US" spc="-80" dirty="0">
                <a:cs typeface="Segoe UI" panose="020B0502040204020203" pitchFamily="34" charset="0"/>
              </a:rPr>
              <a:t>from the video-decoder (or GPU) to the display panel,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completely bypassing </a:t>
            </a:r>
            <a:r>
              <a:rPr lang="en-US" spc="-80" dirty="0">
                <a:cs typeface="Segoe UI" panose="020B0502040204020203" pitchFamily="34" charset="0"/>
              </a:rPr>
              <a:t>the host DRAM</a:t>
            </a: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Transfers a complete decoded frame </a:t>
            </a:r>
            <a:r>
              <a:rPr lang="en-US" spc="-80" dirty="0">
                <a:cs typeface="Segoe UI" panose="020B0502040204020203" pitchFamily="34" charset="0"/>
              </a:rPr>
              <a:t>to the display panel </a:t>
            </a:r>
            <a:r>
              <a:rPr lang="en-US" dirty="0">
                <a:solidFill>
                  <a:srgbClr val="0066FF"/>
                </a:solidFill>
              </a:rPr>
              <a:t>in a burst</a:t>
            </a:r>
            <a:r>
              <a:rPr lang="en-US" spc="-80" dirty="0">
                <a:cs typeface="Segoe UI" panose="020B0502040204020203" pitchFamily="34" charset="0"/>
              </a:rPr>
              <a:t>, exploiting the display interface’s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maximum bandwidth</a:t>
            </a: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dirty="0"/>
              <a:t>we evaluate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 </a:t>
            </a:r>
            <a:r>
              <a:rPr lang="en-US" sz="2000" spc="-51" dirty="0">
                <a:cs typeface="Segoe UI" panose="020B0502040204020203" pitchFamily="34" charset="0"/>
              </a:rPr>
              <a:t>using</a:t>
            </a:r>
            <a:r>
              <a:rPr lang="en-US" sz="2000" dirty="0"/>
              <a:t> </a:t>
            </a:r>
            <a:r>
              <a:rPr lang="en-US" sz="2000" spc="-51" dirty="0">
                <a:cs typeface="Segoe UI" panose="020B0502040204020203" pitchFamily="34" charset="0"/>
              </a:rPr>
              <a:t>our </a:t>
            </a:r>
            <a:r>
              <a:rPr lang="en-US" sz="2000" spc="-51" dirty="0">
                <a:solidFill>
                  <a:srgbClr val="00B0F0"/>
                </a:solidFill>
                <a:cs typeface="Segoe UI" panose="020B0502040204020203" pitchFamily="34" charset="0"/>
              </a:rPr>
              <a:t>open-sourced</a:t>
            </a:r>
            <a:r>
              <a:rPr lang="en-US" sz="2000" spc="-5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2000" dirty="0"/>
              <a:t>analytical power model that we rigorously validate on </a:t>
            </a:r>
            <a:r>
              <a:rPr lang="en-US" sz="2000" dirty="0">
                <a:solidFill>
                  <a:srgbClr val="7030A0"/>
                </a:solidFill>
              </a:rPr>
              <a:t>an Intel Skylake mobile system</a:t>
            </a:r>
            <a:r>
              <a:rPr lang="en-US" sz="2000" dirty="0"/>
              <a:t>. BurstLink:</a:t>
            </a:r>
          </a:p>
          <a:p>
            <a:pPr marL="285744" lvl="1" indent="-285744">
              <a:buFontTx/>
              <a:buChar char="-"/>
            </a:pPr>
            <a:r>
              <a:rPr lang="en-US" spc="-80" dirty="0">
                <a:cs typeface="Segoe UI" panose="020B0502040204020203" pitchFamily="34" charset="0"/>
              </a:rPr>
              <a:t>Reduces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system energy consumption </a:t>
            </a:r>
            <a:r>
              <a:rPr lang="en-US" spc="-80" dirty="0">
                <a:cs typeface="Segoe UI" panose="020B0502040204020203" pitchFamily="34" charset="0"/>
              </a:rPr>
              <a:t>for 4K planar/VR video streaming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 by 41%/33% </a:t>
            </a:r>
          </a:p>
          <a:p>
            <a:pPr marL="285744" lvl="1" indent="-285744">
              <a:buFontTx/>
              <a:buChar char="-"/>
            </a:pPr>
            <a:r>
              <a:rPr lang="en-US" spc="-80" dirty="0">
                <a:cs typeface="Segoe UI" panose="020B0502040204020203" pitchFamily="34" charset="0"/>
              </a:rPr>
              <a:t>Provides an even 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higher energy reduction </a:t>
            </a:r>
            <a:r>
              <a:rPr lang="en-US" spc="-80" dirty="0">
                <a:cs typeface="Segoe UI" panose="020B0502040204020203" pitchFamily="34" charset="0"/>
              </a:rPr>
              <a:t>in future </a:t>
            </a:r>
            <a:r>
              <a:rPr lang="en-CH" dirty="0"/>
              <a:t>planar</a:t>
            </a:r>
            <a:r>
              <a:rPr lang="en-US" spc="-80" dirty="0">
                <a:cs typeface="Segoe UI" panose="020B0502040204020203" pitchFamily="34" charset="0"/>
              </a:rPr>
              <a:t> video streaming systems with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higher display resolutions </a:t>
            </a:r>
            <a:r>
              <a:rPr lang="en-US" spc="-80" dirty="0">
                <a:cs typeface="Segoe UI" panose="020B0502040204020203" pitchFamily="34" charset="0"/>
              </a:rPr>
              <a:t>and/or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display refresh rates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97F582-F420-4651-B5C7-E9F55256DE8E}"/>
              </a:ext>
            </a:extLst>
          </p:cNvPr>
          <p:cNvSpPr txBox="1"/>
          <p:nvPr/>
        </p:nvSpPr>
        <p:spPr>
          <a:xfrm>
            <a:off x="2741947" y="6447726"/>
            <a:ext cx="37874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https://github.com/CMU-SAFARI/BurstLink</a:t>
            </a:r>
            <a:r>
              <a:rPr lang="en-US" sz="1600" b="0" i="0" u="none" strike="noStrike" baseline="0" dirty="0">
                <a:solidFill>
                  <a:srgbClr val="00B0F0"/>
                </a:solidFill>
              </a:rPr>
              <a:t> </a:t>
            </a:r>
            <a:endParaRPr lang="en-CH" sz="4400" dirty="0">
              <a:solidFill>
                <a:srgbClr val="00B0F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99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uiExpand="1" animBg="1"/>
      <p:bldP spid="11" grpId="0" animBg="1"/>
      <p:bldP spid="4" grpId="0" uiExpand="1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9956" y="4994775"/>
            <a:ext cx="8422136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1403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150" b="1" dirty="0">
                <a:latin typeface="Segoe UI" panose="020B0502040204020203" pitchFamily="34" charset="0"/>
                <a:cs typeface="Segoe UI" panose="020B0502040204020203" pitchFamily="34" charset="0"/>
              </a:rPr>
              <a:t>Overview of a Traditional Display Subsystem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75" y="4933291"/>
            <a:ext cx="4544171" cy="16263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/>
              <a:t>In the </a:t>
            </a:r>
            <a:r>
              <a:rPr lang="en-US" sz="2400" b="1" dirty="0">
                <a:solidFill>
                  <a:schemeClr val="accent2"/>
                </a:solidFill>
              </a:rPr>
              <a:t>processor</a:t>
            </a:r>
            <a:r>
              <a:rPr lang="en-US" sz="2400" dirty="0"/>
              <a:t>: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Video Decoder (VD) 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Display Controller (DC)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71" y="3482656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28575">
            <a:solidFill>
              <a:srgbClr val="0066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CC17AD-D93B-4855-89D9-19B9D86AD879}"/>
              </a:ext>
            </a:extLst>
          </p:cNvPr>
          <p:cNvSpPr/>
          <p:nvPr/>
        </p:nvSpPr>
        <p:spPr>
          <a:xfrm>
            <a:off x="1079739" y="3549812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7060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BF7BCBB-0C45-4458-B920-BF9E63260FD7}"/>
              </a:ext>
            </a:extLst>
          </p:cNvPr>
          <p:cNvSpPr/>
          <p:nvPr/>
        </p:nvSpPr>
        <p:spPr>
          <a:xfrm>
            <a:off x="1822930" y="3313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E86F66D-A05D-4E3D-B550-848C9E8404F5}"/>
              </a:ext>
            </a:extLst>
          </p:cNvPr>
          <p:cNvSpPr/>
          <p:nvPr/>
        </p:nvSpPr>
        <p:spPr>
          <a:xfrm>
            <a:off x="1822930" y="3216145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28ACC19-4A26-43EA-BAA5-E12EB2D1DEDA}"/>
              </a:ext>
            </a:extLst>
          </p:cNvPr>
          <p:cNvSpPr/>
          <p:nvPr/>
        </p:nvSpPr>
        <p:spPr>
          <a:xfrm>
            <a:off x="1822930" y="340927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730777-70AD-4ED4-A386-EAEEEE2CC825}"/>
              </a:ext>
            </a:extLst>
          </p:cNvPr>
          <p:cNvSpPr/>
          <p:nvPr/>
        </p:nvSpPr>
        <p:spPr>
          <a:xfrm>
            <a:off x="2411155" y="3236077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11155" y="304374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BDE20E-ED24-4B9B-BCCF-9C06782AA3FD}"/>
              </a:ext>
            </a:extLst>
          </p:cNvPr>
          <p:cNvSpPr/>
          <p:nvPr/>
        </p:nvSpPr>
        <p:spPr>
          <a:xfrm>
            <a:off x="2411155" y="339689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24D6F08-B025-4916-A983-BCFC104EFFA3}"/>
              </a:ext>
            </a:extLst>
          </p:cNvPr>
          <p:cNvSpPr/>
          <p:nvPr/>
        </p:nvSpPr>
        <p:spPr>
          <a:xfrm>
            <a:off x="1909559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883192" y="170242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2616E30-1599-4D35-B593-EA616722981C}"/>
              </a:ext>
            </a:extLst>
          </p:cNvPr>
          <p:cNvSpPr/>
          <p:nvPr/>
        </p:nvSpPr>
        <p:spPr>
          <a:xfrm>
            <a:off x="883192" y="232272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1172562-EDC6-4C0A-87B4-640038D5F225}"/>
              </a:ext>
            </a:extLst>
          </p:cNvPr>
          <p:cNvSpPr txBox="1"/>
          <p:nvPr/>
        </p:nvSpPr>
        <p:spPr>
          <a:xfrm rot="5400000">
            <a:off x="919515" y="2046194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  <a:endCxn id="90" idx="2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FFAAA87-6FED-4E87-B203-70D370F06D09}"/>
              </a:ext>
            </a:extLst>
          </p:cNvPr>
          <p:cNvSpPr/>
          <p:nvPr/>
        </p:nvSpPr>
        <p:spPr>
          <a:xfrm>
            <a:off x="1822930" y="3120293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5AD54C-0643-4460-AD44-D7A7B13C6A1D}"/>
              </a:ext>
            </a:extLst>
          </p:cNvPr>
          <p:cNvSpPr/>
          <p:nvPr/>
        </p:nvSpPr>
        <p:spPr>
          <a:xfrm>
            <a:off x="1822930" y="302247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ontent Placeholder 2">
            <a:extLst>
              <a:ext uri="{FF2B5EF4-FFF2-40B4-BE49-F238E27FC236}">
                <a16:creationId xmlns:a16="http://schemas.microsoft.com/office/drawing/2014/main" id="{23347400-2C21-4D9E-9861-72E7B73970F3}"/>
              </a:ext>
            </a:extLst>
          </p:cNvPr>
          <p:cNvSpPr txBox="1">
            <a:spLocks/>
          </p:cNvSpPr>
          <p:nvPr/>
        </p:nvSpPr>
        <p:spPr>
          <a:xfrm>
            <a:off x="4472244" y="4935994"/>
            <a:ext cx="4650611" cy="162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/>
              <a:t>In the </a:t>
            </a:r>
            <a:r>
              <a:rPr lang="en-US" sz="2400" b="1" dirty="0">
                <a:solidFill>
                  <a:srgbClr val="0066FF"/>
                </a:solidFill>
              </a:rPr>
              <a:t>display panel</a:t>
            </a:r>
            <a:r>
              <a:rPr lang="en-US" sz="2400" dirty="0"/>
              <a:t>: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2000" dirty="0">
                <a:solidFill>
                  <a:srgbClr val="0066FF"/>
                </a:solidFill>
              </a:rPr>
              <a:t>embedded-DisplayPort (</a:t>
            </a:r>
            <a:r>
              <a:rPr lang="en-US" sz="2000" dirty="0" err="1">
                <a:solidFill>
                  <a:srgbClr val="0066FF"/>
                </a:solidFill>
              </a:rPr>
              <a:t>eDP</a:t>
            </a:r>
            <a:r>
              <a:rPr lang="en-US" sz="2000" dirty="0">
                <a:solidFill>
                  <a:srgbClr val="0066FF"/>
                </a:solidFill>
              </a:rPr>
              <a:t>) Receiver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2000" dirty="0">
                <a:solidFill>
                  <a:srgbClr val="0066FF"/>
                </a:solidFill>
              </a:rPr>
              <a:t>Pixel Formatter (PF)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2000" dirty="0">
                <a:solidFill>
                  <a:srgbClr val="0066FF"/>
                </a:solidFill>
              </a:rPr>
              <a:t>Remote Frame Buffer (RFB)</a:t>
            </a:r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355978" y="4402469"/>
            <a:ext cx="8891717" cy="838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/>
              <a:t>A conventional display subsystem consists of five main components: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60E6BEE-446C-4D14-B4B5-7430478603DF}"/>
              </a:ext>
            </a:extLst>
          </p:cNvPr>
          <p:cNvSpPr/>
          <p:nvPr/>
        </p:nvSpPr>
        <p:spPr>
          <a:xfrm>
            <a:off x="7688955" y="1279325"/>
            <a:ext cx="1275795" cy="2225086"/>
          </a:xfrm>
          <a:prstGeom prst="wedgeRoundRectCallout">
            <a:avLst>
              <a:gd name="adj1" fmla="val -64833"/>
              <a:gd name="adj2" fmla="val -24562"/>
              <a:gd name="adj3" fmla="val 16667"/>
            </a:avLst>
          </a:prstGeom>
          <a:noFill/>
          <a:ln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Stores the current frame for </a:t>
            </a:r>
            <a:r>
              <a:rPr lang="en-US" sz="1600" b="1" dirty="0">
                <a:solidFill>
                  <a:schemeClr val="accent6"/>
                </a:solidFill>
              </a:rPr>
              <a:t>self-refresh of the LCD</a:t>
            </a:r>
            <a:r>
              <a:rPr lang="en-US" sz="1600" dirty="0">
                <a:solidFill>
                  <a:schemeClr val="accent6"/>
                </a:solidFill>
              </a:rPr>
              <a:t> when displaying a </a:t>
            </a:r>
            <a:r>
              <a:rPr lang="en-US" sz="1600" b="1" dirty="0">
                <a:solidFill>
                  <a:schemeClr val="accent6"/>
                </a:solidFill>
              </a:rPr>
              <a:t>static image  </a:t>
            </a:r>
            <a:endParaRPr lang="en-CH" sz="1600" b="1" dirty="0">
              <a:solidFill>
                <a:schemeClr val="accent6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B7B296A-73E0-4359-A614-15FC571A417F}"/>
              </a:ext>
            </a:extLst>
          </p:cNvPr>
          <p:cNvSpPr/>
          <p:nvPr/>
        </p:nvSpPr>
        <p:spPr>
          <a:xfrm>
            <a:off x="1569681" y="1826566"/>
            <a:ext cx="1083207" cy="748975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E59C4F6A-A131-4622-8B46-6933F03CFB68}"/>
              </a:ext>
            </a:extLst>
          </p:cNvPr>
          <p:cNvSpPr/>
          <p:nvPr/>
        </p:nvSpPr>
        <p:spPr>
          <a:xfrm>
            <a:off x="3279290" y="1821250"/>
            <a:ext cx="1083207" cy="748975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F044836A-53D2-4B25-8A43-642658D173A0}"/>
              </a:ext>
            </a:extLst>
          </p:cNvPr>
          <p:cNvSpPr/>
          <p:nvPr/>
        </p:nvSpPr>
        <p:spPr>
          <a:xfrm>
            <a:off x="6117888" y="2056266"/>
            <a:ext cx="1083207" cy="574046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A1B45B4-C562-4276-BD3B-1B938AE6B6E9}"/>
              </a:ext>
            </a:extLst>
          </p:cNvPr>
          <p:cNvSpPr/>
          <p:nvPr/>
        </p:nvSpPr>
        <p:spPr>
          <a:xfrm>
            <a:off x="6171294" y="1644918"/>
            <a:ext cx="1338854" cy="427527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5DD2B22-E621-41FE-AB38-09D750A6FAC2}"/>
              </a:ext>
            </a:extLst>
          </p:cNvPr>
          <p:cNvSpPr/>
          <p:nvPr/>
        </p:nvSpPr>
        <p:spPr>
          <a:xfrm>
            <a:off x="6117888" y="2837513"/>
            <a:ext cx="1411076" cy="356054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4" name="Oval 39">
            <a:extLst>
              <a:ext uri="{FF2B5EF4-FFF2-40B4-BE49-F238E27FC236}">
                <a16:creationId xmlns:a16="http://schemas.microsoft.com/office/drawing/2014/main" id="{3F4BB0B5-8EDB-4722-AFAF-04FE722D14C4}"/>
              </a:ext>
            </a:extLst>
          </p:cNvPr>
          <p:cNvSpPr/>
          <p:nvPr/>
        </p:nvSpPr>
        <p:spPr>
          <a:xfrm>
            <a:off x="1635589" y="1861544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4" name="Oval 39">
            <a:extLst>
              <a:ext uri="{FF2B5EF4-FFF2-40B4-BE49-F238E27FC236}">
                <a16:creationId xmlns:a16="http://schemas.microsoft.com/office/drawing/2014/main" id="{C40C9424-DEDA-41C0-BC76-C1A1675EA42F}"/>
              </a:ext>
            </a:extLst>
          </p:cNvPr>
          <p:cNvSpPr/>
          <p:nvPr/>
        </p:nvSpPr>
        <p:spPr>
          <a:xfrm>
            <a:off x="3355143" y="1879228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25" name="Oval 39">
            <a:extLst>
              <a:ext uri="{FF2B5EF4-FFF2-40B4-BE49-F238E27FC236}">
                <a16:creationId xmlns:a16="http://schemas.microsoft.com/office/drawing/2014/main" id="{574A0B0E-84C5-48D9-837E-4EE8CEADA51D}"/>
              </a:ext>
            </a:extLst>
          </p:cNvPr>
          <p:cNvSpPr/>
          <p:nvPr/>
        </p:nvSpPr>
        <p:spPr>
          <a:xfrm>
            <a:off x="6218903" y="2096647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8" name="Oval 39">
            <a:extLst>
              <a:ext uri="{FF2B5EF4-FFF2-40B4-BE49-F238E27FC236}">
                <a16:creationId xmlns:a16="http://schemas.microsoft.com/office/drawing/2014/main" id="{F51F19B4-9DCC-4B11-85E2-B61C1061D9A7}"/>
              </a:ext>
            </a:extLst>
          </p:cNvPr>
          <p:cNvSpPr/>
          <p:nvPr/>
        </p:nvSpPr>
        <p:spPr>
          <a:xfrm>
            <a:off x="6136791" y="2845310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9" name="Oval 39">
            <a:extLst>
              <a:ext uri="{FF2B5EF4-FFF2-40B4-BE49-F238E27FC236}">
                <a16:creationId xmlns:a16="http://schemas.microsoft.com/office/drawing/2014/main" id="{655F5FAA-0A95-421E-AC2F-DA193C336762}"/>
              </a:ext>
            </a:extLst>
          </p:cNvPr>
          <p:cNvSpPr/>
          <p:nvPr/>
        </p:nvSpPr>
        <p:spPr>
          <a:xfrm>
            <a:off x="7275043" y="1824522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9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5" grpId="0" animBg="1"/>
      <p:bldP spid="108" grpId="0" animBg="1"/>
      <p:bldP spid="122" grpId="0" animBg="1"/>
      <p:bldP spid="1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150" b="1" dirty="0">
                <a:latin typeface="Segoe UI" panose="020B0502040204020203" pitchFamily="34" charset="0"/>
                <a:cs typeface="Segoe UI" panose="020B0502040204020203" pitchFamily="34" charset="0"/>
              </a:rPr>
              <a:t>Planar Video Processing Stages 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71" y="3482656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CC17AD-D93B-4855-89D9-19B9D86AD879}"/>
              </a:ext>
            </a:extLst>
          </p:cNvPr>
          <p:cNvSpPr/>
          <p:nvPr/>
        </p:nvSpPr>
        <p:spPr>
          <a:xfrm>
            <a:off x="1079739" y="3549812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7060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BF7BCBB-0C45-4458-B920-BF9E63260FD7}"/>
              </a:ext>
            </a:extLst>
          </p:cNvPr>
          <p:cNvSpPr/>
          <p:nvPr/>
        </p:nvSpPr>
        <p:spPr>
          <a:xfrm>
            <a:off x="1822930" y="3313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E86F66D-A05D-4E3D-B550-848C9E8404F5}"/>
              </a:ext>
            </a:extLst>
          </p:cNvPr>
          <p:cNvSpPr/>
          <p:nvPr/>
        </p:nvSpPr>
        <p:spPr>
          <a:xfrm>
            <a:off x="1822930" y="3216145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28ACC19-4A26-43EA-BAA5-E12EB2D1DEDA}"/>
              </a:ext>
            </a:extLst>
          </p:cNvPr>
          <p:cNvSpPr/>
          <p:nvPr/>
        </p:nvSpPr>
        <p:spPr>
          <a:xfrm>
            <a:off x="1822930" y="340927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730777-70AD-4ED4-A386-EAEEEE2CC825}"/>
              </a:ext>
            </a:extLst>
          </p:cNvPr>
          <p:cNvSpPr/>
          <p:nvPr/>
        </p:nvSpPr>
        <p:spPr>
          <a:xfrm>
            <a:off x="2411155" y="3236077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11155" y="304374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BDE20E-ED24-4B9B-BCCF-9C06782AA3FD}"/>
              </a:ext>
            </a:extLst>
          </p:cNvPr>
          <p:cNvSpPr/>
          <p:nvPr/>
        </p:nvSpPr>
        <p:spPr>
          <a:xfrm>
            <a:off x="2411155" y="339689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24D6F08-B025-4916-A983-BCFC104EFFA3}"/>
              </a:ext>
            </a:extLst>
          </p:cNvPr>
          <p:cNvSpPr/>
          <p:nvPr/>
        </p:nvSpPr>
        <p:spPr>
          <a:xfrm>
            <a:off x="1909559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883192" y="170242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2616E30-1599-4D35-B593-EA616722981C}"/>
              </a:ext>
            </a:extLst>
          </p:cNvPr>
          <p:cNvSpPr/>
          <p:nvPr/>
        </p:nvSpPr>
        <p:spPr>
          <a:xfrm>
            <a:off x="883192" y="232272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1172562-EDC6-4C0A-87B4-640038D5F225}"/>
              </a:ext>
            </a:extLst>
          </p:cNvPr>
          <p:cNvSpPr txBox="1"/>
          <p:nvPr/>
        </p:nvSpPr>
        <p:spPr>
          <a:xfrm rot="5400000">
            <a:off x="919515" y="2046194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  <a:endCxn id="90" idx="2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FFAAA87-6FED-4E87-B203-70D370F06D09}"/>
              </a:ext>
            </a:extLst>
          </p:cNvPr>
          <p:cNvSpPr/>
          <p:nvPr/>
        </p:nvSpPr>
        <p:spPr>
          <a:xfrm>
            <a:off x="1822930" y="3120293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5AD54C-0643-4460-AD44-D7A7B13C6A1D}"/>
              </a:ext>
            </a:extLst>
          </p:cNvPr>
          <p:cNvSpPr/>
          <p:nvPr/>
        </p:nvSpPr>
        <p:spPr>
          <a:xfrm>
            <a:off x="1822930" y="302247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0" y="4447625"/>
            <a:ext cx="9144001" cy="452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>
                <a:solidFill>
                  <a:srgbClr val="0066FF"/>
                </a:solidFill>
              </a:rPr>
              <a:t>Planar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66FF"/>
                </a:solidFill>
              </a:rPr>
              <a:t>video</a:t>
            </a:r>
            <a:r>
              <a:rPr lang="en-US" sz="2400" dirty="0"/>
              <a:t> processing consists of three main stages: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0AE923-D1E1-4258-9C6E-1775BA3ABDA9}"/>
              </a:ext>
            </a:extLst>
          </p:cNvPr>
          <p:cNvSpPr/>
          <p:nvPr/>
        </p:nvSpPr>
        <p:spPr>
          <a:xfrm>
            <a:off x="739239" y="5004818"/>
            <a:ext cx="1948258" cy="1322517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Buffering</a:t>
            </a:r>
            <a:r>
              <a:rPr lang="en-US" sz="2000" dirty="0">
                <a:solidFill>
                  <a:schemeClr val="tx1"/>
                </a:solidFill>
              </a:rPr>
              <a:t> the encoded frames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A2B4F4DC-EC50-4F77-B531-995A0D9893AF}"/>
              </a:ext>
            </a:extLst>
          </p:cNvPr>
          <p:cNvSpPr/>
          <p:nvPr/>
        </p:nvSpPr>
        <p:spPr>
          <a:xfrm>
            <a:off x="3571012" y="5004818"/>
            <a:ext cx="1948258" cy="132251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Decoding</a:t>
            </a:r>
            <a:r>
              <a:rPr lang="en-US" sz="2000" dirty="0">
                <a:solidFill>
                  <a:schemeClr val="tx1"/>
                </a:solidFill>
              </a:rPr>
              <a:t> the buffered frames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1B59E710-82E1-4D38-9448-056E750A5BDC}"/>
              </a:ext>
            </a:extLst>
          </p:cNvPr>
          <p:cNvSpPr/>
          <p:nvPr/>
        </p:nvSpPr>
        <p:spPr>
          <a:xfrm>
            <a:off x="6402785" y="5004818"/>
            <a:ext cx="1948258" cy="132251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Displaying</a:t>
            </a:r>
            <a:r>
              <a:rPr lang="en-US" sz="2000" dirty="0">
                <a:solidFill>
                  <a:schemeClr val="tx1"/>
                </a:solidFill>
              </a:rPr>
              <a:t> the decoded frames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0AC1F561-B504-4190-B427-7F9A41E98B5F}"/>
              </a:ext>
            </a:extLst>
          </p:cNvPr>
          <p:cNvSpPr/>
          <p:nvPr/>
        </p:nvSpPr>
        <p:spPr>
          <a:xfrm>
            <a:off x="739239" y="952108"/>
            <a:ext cx="1388560" cy="3346516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ED3485B-7A34-48D5-AE34-158209B93F47}"/>
              </a:ext>
            </a:extLst>
          </p:cNvPr>
          <p:cNvSpPr/>
          <p:nvPr/>
        </p:nvSpPr>
        <p:spPr>
          <a:xfrm>
            <a:off x="1555867" y="1762073"/>
            <a:ext cx="1090315" cy="2536549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FF1CA05D-FCA5-477E-86D1-907BB53F06BE}"/>
              </a:ext>
            </a:extLst>
          </p:cNvPr>
          <p:cNvSpPr/>
          <p:nvPr/>
        </p:nvSpPr>
        <p:spPr>
          <a:xfrm>
            <a:off x="3305829" y="1111922"/>
            <a:ext cx="4642123" cy="318670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29DBD34-015E-458E-86AC-7B7659DC4CBE}"/>
              </a:ext>
            </a:extLst>
          </p:cNvPr>
          <p:cNvSpPr/>
          <p:nvPr/>
        </p:nvSpPr>
        <p:spPr>
          <a:xfrm>
            <a:off x="2858847" y="5467770"/>
            <a:ext cx="540814" cy="45248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5" name="Arrow: Right 124">
            <a:extLst>
              <a:ext uri="{FF2B5EF4-FFF2-40B4-BE49-F238E27FC236}">
                <a16:creationId xmlns:a16="http://schemas.microsoft.com/office/drawing/2014/main" id="{78F9EA29-F2E5-48FA-88A1-8E8186C91C21}"/>
              </a:ext>
            </a:extLst>
          </p:cNvPr>
          <p:cNvSpPr/>
          <p:nvPr/>
        </p:nvSpPr>
        <p:spPr>
          <a:xfrm>
            <a:off x="5697189" y="5467770"/>
            <a:ext cx="540814" cy="45248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220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4" grpId="0" animBg="1"/>
      <p:bldP spid="105" grpId="0" animBg="1"/>
      <p:bldP spid="122" grpId="0" animBg="1"/>
      <p:bldP spid="123" grpId="0" animBg="1"/>
      <p:bldP spid="124" grpId="0" animBg="1"/>
      <p:bldP spid="8" grpId="0" animBg="1"/>
      <p:bldP spid="1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9956" y="4994775"/>
            <a:ext cx="8422136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44175" y="424111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689990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Two Problems in Video Processing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FBEDA-B7C2-42F9-9B07-A87A529D16D4}"/>
              </a:ext>
            </a:extLst>
          </p:cNvPr>
          <p:cNvSpPr txBox="1"/>
          <p:nvPr/>
        </p:nvSpPr>
        <p:spPr>
          <a:xfrm>
            <a:off x="149791" y="2174682"/>
            <a:ext cx="8805968" cy="975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CH" sz="2800" dirty="0">
                <a:solidFill>
                  <a:srgbClr val="0000FF"/>
                </a:solidFill>
              </a:rPr>
              <a:t>Unnecessary Data Movement</a:t>
            </a:r>
            <a:r>
              <a:rPr lang="en-US" sz="2800" dirty="0">
                <a:solidFill>
                  <a:srgbClr val="0000FF"/>
                </a:solidFill>
              </a:rPr>
              <a:t> to/from Host Memory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0282BF-E060-4285-A608-226081B3D85D}"/>
              </a:ext>
            </a:extLst>
          </p:cNvPr>
          <p:cNvSpPr txBox="1"/>
          <p:nvPr/>
        </p:nvSpPr>
        <p:spPr>
          <a:xfrm>
            <a:off x="149791" y="3654949"/>
            <a:ext cx="8805968" cy="975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en-CH" sz="2800" dirty="0">
                <a:solidFill>
                  <a:srgbClr val="C00000"/>
                </a:solidFill>
              </a:rPr>
              <a:t>Underutilization of Display Interface (</a:t>
            </a:r>
            <a:r>
              <a:rPr lang="en-CH" sz="2800" dirty="0" err="1">
                <a:solidFill>
                  <a:srgbClr val="C00000"/>
                </a:solidFill>
              </a:rPr>
              <a:t>eDP</a:t>
            </a:r>
            <a:r>
              <a:rPr lang="en-CH" sz="2800" dirty="0">
                <a:solidFill>
                  <a:srgbClr val="C00000"/>
                </a:solidFill>
              </a:rPr>
              <a:t>) Bandwidth</a:t>
            </a:r>
          </a:p>
        </p:txBody>
      </p:sp>
    </p:spTree>
    <p:extLst>
      <p:ext uri="{BB962C8B-B14F-4D97-AF65-F5344CB8AC3E}">
        <p14:creationId xmlns:p14="http://schemas.microsoft.com/office/powerpoint/2010/main" val="38697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Unnecessary Data Movement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798190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19179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389478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841087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841086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13911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425640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12099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031195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689574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280719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041529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08252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1987908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10589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09070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125265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958577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958617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250039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579741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474282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47463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34468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351961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56677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474282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594303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489862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432806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330024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792742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15867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43566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45690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269922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15841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026149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984553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961510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16130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432437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22330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24923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04508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643153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4981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163948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353591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631216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24063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193554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579558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24866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2947653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861862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400" dirty="0"/>
              <a:t>In current video processing schemes, the video decoder </a:t>
            </a:r>
            <a:r>
              <a:rPr lang="en-US" sz="2400" dirty="0">
                <a:solidFill>
                  <a:schemeClr val="accent2"/>
                </a:solidFill>
              </a:rPr>
              <a:t>stores each decoded frame</a:t>
            </a:r>
            <a:r>
              <a:rPr lang="en-US" sz="2400" dirty="0"/>
              <a:t> into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frame buffer in the host DRAM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This is necessary </a:t>
            </a:r>
            <a:r>
              <a:rPr lang="en-US" sz="2000" dirty="0">
                <a:solidFill>
                  <a:srgbClr val="C00000"/>
                </a:solidFill>
              </a:rPr>
              <a:t>only when other planes exist </a:t>
            </a:r>
            <a:r>
              <a:rPr lang="en-US" sz="2000" dirty="0"/>
              <a:t>in addition to the video plane (e.g., background, application-graphic plane, and cursor)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DC reads the data chunk from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each plane’s frame buffer</a:t>
            </a:r>
            <a:r>
              <a:rPr lang="en-US" sz="2000" dirty="0"/>
              <a:t>, generates one </a:t>
            </a:r>
            <a:r>
              <a:rPr lang="en-US" sz="2000" dirty="0">
                <a:solidFill>
                  <a:srgbClr val="0066FF"/>
                </a:solidFill>
              </a:rPr>
              <a:t>composite chunk </a:t>
            </a:r>
            <a:r>
              <a:rPr lang="en-US" sz="2000" dirty="0"/>
              <a:t>out of them, and sends the composite chunk to the display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0845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244309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1266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1901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3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2000" accel="25200" decel="25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-3.61111E-6 0.32871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path" presetSubtype="0" repeatCount="2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00486 -0.1754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-877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2000" accel="25000" decel="2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0.00677 0.1581 " pathEditMode="relative" rAng="0" ptsTypes="AA">
                                      <p:cBhvr>
                                        <p:cTn id="54" dur="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78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00086 -0.17916 " pathEditMode="relative" rAng="0" ptsTypes="AA">
                                      <p:cBhvr>
                                        <p:cTn id="84" dur="11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5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200"/>
                            </p:stCondLst>
                            <p:childTnLst>
                              <p:par>
                                <p:cTn id="94" presetID="50" presetClass="path" presetSubtype="0" ac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0.14289 -3.33333E-6 C 0.20677 -3.33333E-6 0.28629 0.02107 0.28629 0.03866 L 0.28629 0.07732 " pathEditMode="relative" rAng="0" ptsTypes="AAAA">
                                      <p:cBhvr>
                                        <p:cTn id="95" dur="12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386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18 -0.00046 L -0.00018 -0.00023 C 0.00034 0.00278 0.00052 0.00625 0.00156 0.00973 C 0.00399 0.01922 0.0026 0.01181 0.00486 0.01806 C 0.00538 0.01945 0.00555 0.02107 0.00607 0.02269 C 0.00677 0.02385 0.00746 0.025 0.00816 0.02639 C 0.00989 0.03056 0.00885 0.03264 0.01198 0.03658 C 0.01284 0.0375 0.01423 0.03797 0.01545 0.03843 C 0.01823 0.03936 0.02135 0.04028 0.02448 0.04121 C 0.03107 0.04028 0.03767 0.04051 0.04427 0.03843 C 0.04635 0.0375 0.04791 0.03473 0.05 0.03287 C 0.05329 0.02917 0.05416 0.02801 0.05659 0.02362 C 0.05989 0.01713 0.06371 0.01112 0.06649 0.00417 C 0.06996 -0.00555 0.071 -0.01412 0.07309 -0.02453 C 0.07257 -0.04305 0.07257 -0.06157 0.07222 -0.08009 C 0.07204 -0.08703 0.071 -0.08657 0.07013 -0.09305 C 0.06944 -0.09838 0.06875 -0.1037 0.06823 -0.10879 C 0.06788 -0.11157 0.06736 -0.1162 0.06701 -0.11898 C 0.06597 -0.12361 0.06649 -0.12013 0.0651 -0.12453 C 0.06458 -0.12546 0.06441 -0.12638 0.06441 -0.12731 C 0.06388 -0.12847 0.06163 -0.13333 0.06111 -0.13472 C 0.06007 -0.13634 0.05902 -0.13773 0.0585 -0.13935 C 0.05677 -0.14282 0.05763 -0.14351 0.05538 -0.14583 C 0.05347 -0.14722 0.05156 -0.14676 0.05 -0.14676 " pathEditMode="relative" rAng="0" ptsTypes="AAAAAAAAAAAAAAAAAAAAAAAA">
                                      <p:cBhvr>
                                        <p:cTn id="101" dur="1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" y="-5255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22222E-6 4.81481E-6 L -0.00452 0.1331 " pathEditMode="relative" rAng="0" ptsTypes="AA">
                                      <p:cBhvr>
                                        <p:cTn id="103" dur="1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  <p:bldP spid="55" grpId="0"/>
      <p:bldP spid="56" grpId="0" animBg="1"/>
      <p:bldP spid="61" grpId="0" animBg="1"/>
      <p:bldP spid="69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6" grpId="0" animBg="1"/>
      <p:bldP spid="76" grpId="1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91" grpId="0" animBg="1"/>
      <p:bldP spid="92" grpId="0" animBg="1"/>
      <p:bldP spid="93" grpId="0" animBg="1"/>
      <p:bldP spid="94" grpId="0" animBg="1"/>
      <p:bldP spid="99" grpId="0" animBg="1"/>
      <p:bldP spid="108" grpId="0" animBg="1"/>
      <p:bldP spid="108" grpId="1" animBg="1"/>
      <p:bldP spid="122" grpId="0" animBg="1"/>
      <p:bldP spid="125" grpId="0" animBg="1"/>
      <p:bldP spid="126" grpId="0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Unnecessary Data Movement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798190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19179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389478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841087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841086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13911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425640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12099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031195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689574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280719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041529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08252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1987908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10589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09070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125265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958577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958617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250039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579741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474282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47463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34468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351961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56677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474282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594303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489862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432806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330024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792742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15867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43566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45690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269922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15841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026149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984553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961510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16130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432437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22330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24923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04508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643153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4981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163948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353591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631216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24063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193554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579558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24866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2947653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861862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400" dirty="0"/>
              <a:t>In current video processing schemes, the video decoder </a:t>
            </a:r>
            <a:r>
              <a:rPr lang="en-US" sz="2400" dirty="0">
                <a:solidFill>
                  <a:schemeClr val="accent2"/>
                </a:solidFill>
              </a:rPr>
              <a:t>stores each decoded frame</a:t>
            </a:r>
            <a:r>
              <a:rPr lang="en-US" sz="2400" dirty="0"/>
              <a:t> into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frame buffer in the host DRAM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This is necessary only when there exist </a:t>
            </a:r>
            <a:r>
              <a:rPr lang="en-US" sz="2000" dirty="0">
                <a:solidFill>
                  <a:srgbClr val="C00000"/>
                </a:solidFill>
              </a:rPr>
              <a:t>other planes </a:t>
            </a:r>
            <a:r>
              <a:rPr lang="en-US" sz="2000" dirty="0"/>
              <a:t>in addition to the video plane (e.g., background, application-graphic plane, and cursor)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DC reads the data chunk from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each plane’s frame buffer</a:t>
            </a:r>
            <a:r>
              <a:rPr lang="en-US" sz="2000" dirty="0"/>
              <a:t>, generates one </a:t>
            </a:r>
            <a:r>
              <a:rPr lang="en-US" sz="2000" dirty="0">
                <a:solidFill>
                  <a:srgbClr val="0066FF"/>
                </a:solidFill>
              </a:rPr>
              <a:t>composite chunk </a:t>
            </a:r>
            <a:r>
              <a:rPr lang="en-US" sz="2000" dirty="0"/>
              <a:t>out of them, and sends the composite chunk to the display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0845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244309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1266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1901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A35F32C-61A3-4277-B7CA-FA4440FC9E3F}"/>
              </a:ext>
            </a:extLst>
          </p:cNvPr>
          <p:cNvSpPr/>
          <p:nvPr/>
        </p:nvSpPr>
        <p:spPr>
          <a:xfrm>
            <a:off x="71254" y="877307"/>
            <a:ext cx="9040759" cy="5971237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665BD3E-FDB2-4335-999E-B02264677584}"/>
              </a:ext>
            </a:extLst>
          </p:cNvPr>
          <p:cNvSpPr txBox="1"/>
          <p:nvPr/>
        </p:nvSpPr>
        <p:spPr>
          <a:xfrm>
            <a:off x="163819" y="2314367"/>
            <a:ext cx="8805968" cy="13607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300" b="1" dirty="0">
                <a:solidFill>
                  <a:schemeClr val="tx1"/>
                </a:solidFill>
              </a:rPr>
              <a:t>Our goal is to prevent</a:t>
            </a:r>
            <a:r>
              <a:rPr lang="en-US" sz="2300" b="1" dirty="0">
                <a:solidFill>
                  <a:srgbClr val="FF0000"/>
                </a:solidFill>
              </a:rPr>
              <a:t> unnecessary data movement </a:t>
            </a:r>
            <a:r>
              <a:rPr lang="en-US" sz="2300" b="1" dirty="0">
                <a:solidFill>
                  <a:schemeClr val="tx1"/>
                </a:solidFill>
              </a:rPr>
              <a:t>to/from host DRAM with </a:t>
            </a:r>
            <a:r>
              <a:rPr lang="en-US" sz="2300" b="1" dirty="0">
                <a:solidFill>
                  <a:schemeClr val="accent6"/>
                </a:solidFill>
              </a:rPr>
              <a:t>minimal changes </a:t>
            </a:r>
            <a:r>
              <a:rPr lang="en-US" sz="2300" b="1" dirty="0">
                <a:solidFill>
                  <a:schemeClr val="tx1"/>
                </a:solidFill>
              </a:rPr>
              <a:t>to current mobile SoC microarchitectures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AA9EEFC-469C-405A-ADDE-0242355BCCD0}"/>
              </a:ext>
            </a:extLst>
          </p:cNvPr>
          <p:cNvSpPr txBox="1"/>
          <p:nvPr/>
        </p:nvSpPr>
        <p:spPr>
          <a:xfrm>
            <a:off x="158015" y="4153324"/>
            <a:ext cx="8805968" cy="13607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300" b="1" dirty="0">
                <a:solidFill>
                  <a:schemeClr val="tx1"/>
                </a:solidFill>
              </a:rPr>
              <a:t>We prevent </a:t>
            </a:r>
            <a:r>
              <a:rPr lang="en-US" sz="2300" b="1" dirty="0">
                <a:solidFill>
                  <a:srgbClr val="FF0000"/>
                </a:solidFill>
              </a:rPr>
              <a:t>unnecessary data movement </a:t>
            </a:r>
            <a:r>
              <a:rPr lang="en-US" sz="2300" b="1" dirty="0">
                <a:solidFill>
                  <a:schemeClr val="tx1"/>
                </a:solidFill>
              </a:rPr>
              <a:t>via</a:t>
            </a:r>
          </a:p>
          <a:p>
            <a:r>
              <a:rPr lang="en-US" sz="2300" b="1" dirty="0">
                <a:solidFill>
                  <a:srgbClr val="0000FF"/>
                </a:solidFill>
              </a:rPr>
              <a:t>“Frame Buffer Bypassing”</a:t>
            </a:r>
            <a:r>
              <a:rPr lang="en-US" sz="2300" b="1" dirty="0">
                <a:solidFill>
                  <a:schemeClr val="tx1"/>
                </a:solidFill>
              </a:rPr>
              <a:t>  (described later)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885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Underutilization of </a:t>
            </a:r>
            <a:r>
              <a:rPr lang="en-US" sz="3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eDP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Bandwidth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88728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467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51048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9094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5729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83273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319126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8747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9382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6" y="4402469"/>
            <a:ext cx="8974984" cy="207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The DC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sends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decoded frame data to the display panel in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constant rate </a:t>
            </a:r>
            <a:r>
              <a:rPr lang="en-US" sz="2000" dirty="0"/>
              <a:t>during the entire frame window, keeping the DC and the </a:t>
            </a:r>
            <a:r>
              <a:rPr lang="en-US" sz="2000" dirty="0" err="1"/>
              <a:t>eDP</a:t>
            </a:r>
            <a:r>
              <a:rPr lang="en-US" sz="2000" dirty="0"/>
              <a:t> receiver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continuously active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transfer rates of the DC, </a:t>
            </a:r>
            <a:r>
              <a:rPr lang="en-US" sz="1800" dirty="0" err="1"/>
              <a:t>eDP</a:t>
            </a:r>
            <a:r>
              <a:rPr lang="en-US" sz="1800" dirty="0"/>
              <a:t> receiver, and pixel-formatter (PF) are </a:t>
            </a:r>
            <a:r>
              <a:rPr lang="en-US" sz="1800" dirty="0">
                <a:solidFill>
                  <a:srgbClr val="FF0000"/>
                </a:solidFill>
              </a:rPr>
              <a:t>tightly coupled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0000"/>
                </a:solidFill>
              </a:rPr>
              <a:t> bottlenecked </a:t>
            </a:r>
            <a:r>
              <a:rPr lang="en-US" sz="1800" dirty="0"/>
              <a:t>by the </a:t>
            </a:r>
            <a:r>
              <a:rPr lang="en-US" sz="1800" dirty="0">
                <a:solidFill>
                  <a:srgbClr val="FF0000"/>
                </a:solidFill>
              </a:rPr>
              <a:t>PF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 err="1">
                <a:solidFill>
                  <a:srgbClr val="7030A0"/>
                </a:solidFill>
              </a:rPr>
              <a:t>eDP</a:t>
            </a:r>
            <a:r>
              <a:rPr lang="en-US" sz="1800" dirty="0"/>
              <a:t> interface bandwidth is </a:t>
            </a:r>
            <a:r>
              <a:rPr lang="en-US" sz="1800" dirty="0">
                <a:solidFill>
                  <a:srgbClr val="7030A0"/>
                </a:solidFill>
              </a:rPr>
              <a:t>underutilized</a:t>
            </a:r>
            <a:r>
              <a:rPr lang="en-US" sz="1800" dirty="0"/>
              <a:t> during video streaming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n-US" sz="1600" dirty="0">
                <a:cs typeface="Segoe UI" panose="020B0502040204020203" pitchFamily="34" charset="0"/>
              </a:rPr>
              <a:t>For example, only </a:t>
            </a:r>
            <a:r>
              <a:rPr lang="en-US" sz="1600" dirty="0">
                <a:solidFill>
                  <a:srgbClr val="00B0F0"/>
                </a:solidFill>
                <a:cs typeface="Segoe UI" panose="020B0502040204020203" pitchFamily="34" charset="0"/>
              </a:rPr>
              <a:t>half of the maximum bandwidth </a:t>
            </a:r>
            <a:r>
              <a:rPr lang="en-US" sz="1600" dirty="0">
                <a:cs typeface="Segoe UI" panose="020B0502040204020203" pitchFamily="34" charset="0"/>
              </a:rPr>
              <a:t>is utilized in </a:t>
            </a:r>
            <a:r>
              <a:rPr lang="en-US" sz="1600" dirty="0">
                <a:solidFill>
                  <a:schemeClr val="accent2"/>
                </a:solidFill>
                <a:cs typeface="Segoe UI" panose="020B0502040204020203" pitchFamily="34" charset="0"/>
              </a:rPr>
              <a:t>4K video streaming</a:t>
            </a:r>
            <a:r>
              <a:rPr lang="en-US" sz="1600" dirty="0"/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49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00086 -0.17916 " pathEditMode="relative" rAng="0" ptsTypes="AA">
                                      <p:cBhvr>
                                        <p:cTn id="6" dur="11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50" presetClass="path" presetSubtype="0" repeatCount="2000" ac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0.14289 -3.33333E-6 C 0.20677 -3.33333E-6 0.28629 0.02107 0.28629 0.03866 L 0.28629 0.07732 " pathEditMode="relative" rAng="0" ptsTypes="AAAA">
                                      <p:cBhvr>
                                        <p:cTn id="17" dur="12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386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200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18 -0.00046 L -0.00018 -0.00023 C 0.00034 0.00278 0.00052 0.00625 0.00156 0.00973 C 0.00399 0.01922 0.0026 0.01181 0.00486 0.01806 C 0.00538 0.01945 0.00555 0.02107 0.00607 0.02269 C 0.00677 0.02385 0.00746 0.025 0.00816 0.02639 C 0.00989 0.03056 0.00885 0.03264 0.01198 0.03658 C 0.01284 0.0375 0.01423 0.03797 0.01545 0.03843 C 0.01823 0.03936 0.02135 0.04028 0.02448 0.04121 C 0.03107 0.04028 0.03767 0.04051 0.04427 0.03843 C 0.04635 0.0375 0.04791 0.03473 0.05 0.03287 C 0.05329 0.02917 0.05416 0.02801 0.05659 0.02362 C 0.05989 0.01713 0.06371 0.01112 0.06649 0.00417 C 0.06996 -0.00555 0.071 -0.01412 0.07309 -0.02453 C 0.07257 -0.04305 0.07257 -0.06157 0.07222 -0.08009 C 0.07204 -0.08703 0.071 -0.08657 0.07013 -0.09305 C 0.06944 -0.09838 0.06875 -0.1037 0.06823 -0.10879 C 0.06788 -0.11157 0.06736 -0.1162 0.06701 -0.11898 C 0.06597 -0.12361 0.06649 -0.12013 0.0651 -0.12453 C 0.06458 -0.12546 0.06441 -0.12638 0.06441 -0.12731 C 0.06388 -0.12847 0.06163 -0.13333 0.06111 -0.13472 C 0.06007 -0.13634 0.05902 -0.13773 0.0585 -0.13935 C 0.05677 -0.14282 0.05763 -0.14351 0.05538 -0.14583 C 0.05347 -0.14722 0.05156 -0.14676 0.05 -0.14676 " pathEditMode="relative" rAng="0" ptsTypes="AAAAAAAAAAAAAAAAAAAAAAAA">
                                      <p:cBhvr>
                                        <p:cTn id="23" dur="1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" y="-525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200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22222E-6 4.81481E-6 L -0.00452 0.1331 " pathEditMode="relative" rAng="0" ptsTypes="AA">
                                      <p:cBhvr>
                                        <p:cTn id="25" dur="1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5" grpId="0" animBg="1"/>
      <p:bldP spid="126" grpId="0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Underutilization of </a:t>
            </a:r>
            <a:r>
              <a:rPr lang="en-US" sz="3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eDP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Bandwidth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88728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467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51048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9094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5729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83273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319126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8747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9382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6" y="4402469"/>
            <a:ext cx="8974984" cy="207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The DC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sends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decoded frame data to the display panel in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constant rate </a:t>
            </a:r>
            <a:r>
              <a:rPr lang="en-US" sz="2000" dirty="0"/>
              <a:t>during the entire frame window, keeping the DC and the </a:t>
            </a:r>
            <a:r>
              <a:rPr lang="en-US" sz="2000" dirty="0" err="1"/>
              <a:t>eDP</a:t>
            </a:r>
            <a:r>
              <a:rPr lang="en-US" sz="2000" dirty="0"/>
              <a:t> receiver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continuously active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transfer rates of the DC, </a:t>
            </a:r>
            <a:r>
              <a:rPr lang="en-US" sz="1800" dirty="0" err="1"/>
              <a:t>eDP</a:t>
            </a:r>
            <a:r>
              <a:rPr lang="en-US" sz="1800" dirty="0"/>
              <a:t> receiver, and pixel-formatter (PF) are </a:t>
            </a:r>
            <a:r>
              <a:rPr lang="en-US" sz="1800" dirty="0">
                <a:solidFill>
                  <a:srgbClr val="FF0000"/>
                </a:solidFill>
              </a:rPr>
              <a:t>tightly coupled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0000"/>
                </a:solidFill>
              </a:rPr>
              <a:t> bottlenecked </a:t>
            </a:r>
            <a:r>
              <a:rPr lang="en-US" sz="1800" dirty="0"/>
              <a:t>by the </a:t>
            </a:r>
            <a:r>
              <a:rPr lang="en-US" sz="1800" dirty="0">
                <a:solidFill>
                  <a:srgbClr val="FF0000"/>
                </a:solidFill>
              </a:rPr>
              <a:t>PF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 err="1">
                <a:solidFill>
                  <a:srgbClr val="7030A0"/>
                </a:solidFill>
              </a:rPr>
              <a:t>eDP</a:t>
            </a:r>
            <a:r>
              <a:rPr lang="en-US" sz="1800" dirty="0"/>
              <a:t> interface bandwidth is </a:t>
            </a:r>
            <a:r>
              <a:rPr lang="en-US" sz="1800" dirty="0">
                <a:solidFill>
                  <a:srgbClr val="7030A0"/>
                </a:solidFill>
              </a:rPr>
              <a:t>underutilized</a:t>
            </a:r>
            <a:r>
              <a:rPr lang="en-US" sz="1800" dirty="0"/>
              <a:t> during video streaming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n-US" sz="1600" dirty="0">
                <a:cs typeface="Segoe UI" panose="020B0502040204020203" pitchFamily="34" charset="0"/>
              </a:rPr>
              <a:t>For example, only </a:t>
            </a:r>
            <a:r>
              <a:rPr lang="en-US" sz="1600" dirty="0">
                <a:solidFill>
                  <a:srgbClr val="00B0F0"/>
                </a:solidFill>
                <a:cs typeface="Segoe UI" panose="020B0502040204020203" pitchFamily="34" charset="0"/>
              </a:rPr>
              <a:t>half of the maximum bandwidth </a:t>
            </a:r>
            <a:r>
              <a:rPr lang="en-US" sz="1600" dirty="0">
                <a:cs typeface="Segoe UI" panose="020B0502040204020203" pitchFamily="34" charset="0"/>
              </a:rPr>
              <a:t>is utilized in </a:t>
            </a:r>
            <a:r>
              <a:rPr lang="en-US" sz="1600" dirty="0">
                <a:solidFill>
                  <a:schemeClr val="accent2"/>
                </a:solidFill>
                <a:cs typeface="Segoe UI" panose="020B0502040204020203" pitchFamily="34" charset="0"/>
              </a:rPr>
              <a:t>4K video streaming</a:t>
            </a:r>
            <a:r>
              <a:rPr lang="en-US" sz="1600" dirty="0"/>
              <a:t>	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9E2F8C5-0C10-410E-9544-1EDF44E5F768}"/>
              </a:ext>
            </a:extLst>
          </p:cNvPr>
          <p:cNvSpPr/>
          <p:nvPr/>
        </p:nvSpPr>
        <p:spPr>
          <a:xfrm>
            <a:off x="77428" y="902473"/>
            <a:ext cx="9040759" cy="5657353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F9C0D38-A9EE-49AB-B4C7-88B3DD5776DD}"/>
              </a:ext>
            </a:extLst>
          </p:cNvPr>
          <p:cNvSpPr txBox="1"/>
          <p:nvPr/>
        </p:nvSpPr>
        <p:spPr>
          <a:xfrm>
            <a:off x="194824" y="4785278"/>
            <a:ext cx="8805969" cy="9211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We eliminate the </a:t>
            </a:r>
            <a:r>
              <a:rPr lang="en-US" sz="2200" b="1" dirty="0">
                <a:solidFill>
                  <a:srgbClr val="FF0000"/>
                </a:solidFill>
              </a:rPr>
              <a:t>bottleneck</a:t>
            </a:r>
            <a:r>
              <a:rPr lang="en-US" sz="2200" b="1" dirty="0">
                <a:solidFill>
                  <a:schemeClr val="tx1"/>
                </a:solidFill>
              </a:rPr>
              <a:t> in the display panel via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“Frame Bursting”</a:t>
            </a:r>
            <a:r>
              <a:rPr lang="en-US" sz="2200" b="1" dirty="0">
                <a:solidFill>
                  <a:schemeClr val="tx1"/>
                </a:solidFill>
              </a:rPr>
              <a:t>  (described later)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B42E475-D6E1-4511-A651-262DA8F0770E}"/>
              </a:ext>
            </a:extLst>
          </p:cNvPr>
          <p:cNvSpPr txBox="1"/>
          <p:nvPr/>
        </p:nvSpPr>
        <p:spPr>
          <a:xfrm>
            <a:off x="194824" y="3562616"/>
            <a:ext cx="8805968" cy="936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So that the system directly transfers </a:t>
            </a:r>
            <a:r>
              <a:rPr lang="en-US" sz="2200" b="1" dirty="0">
                <a:solidFill>
                  <a:srgbClr val="7030A0"/>
                </a:solidFill>
              </a:rPr>
              <a:t>a full decoded frame </a:t>
            </a:r>
            <a:r>
              <a:rPr lang="en-US" sz="2200" b="1" dirty="0">
                <a:solidFill>
                  <a:schemeClr val="tx1"/>
                </a:solidFill>
              </a:rPr>
              <a:t>from the video decoder to the display panel </a:t>
            </a:r>
            <a:r>
              <a:rPr lang="en-US" sz="2200" b="1" dirty="0">
                <a:solidFill>
                  <a:schemeClr val="accent6"/>
                </a:solidFill>
              </a:rPr>
              <a:t>in a burst</a:t>
            </a:r>
            <a:r>
              <a:rPr lang="en-US" sz="2200" b="1" dirty="0">
                <a:solidFill>
                  <a:schemeClr val="tx1"/>
                </a:solidFill>
              </a:rPr>
              <a:t>, thus </a:t>
            </a:r>
            <a:r>
              <a:rPr lang="en-US" sz="2200" b="1" dirty="0">
                <a:solidFill>
                  <a:srgbClr val="0070C0"/>
                </a:solidFill>
              </a:rPr>
              <a:t>increasing system idleness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E3E9F5D-196A-4259-AB00-D3E20412F8C9}"/>
              </a:ext>
            </a:extLst>
          </p:cNvPr>
          <p:cNvSpPr txBox="1"/>
          <p:nvPr/>
        </p:nvSpPr>
        <p:spPr>
          <a:xfrm>
            <a:off x="194824" y="2319855"/>
            <a:ext cx="8805968" cy="9563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Our goal is to </a:t>
            </a:r>
            <a:r>
              <a:rPr lang="en-US" sz="2200" b="1" dirty="0">
                <a:solidFill>
                  <a:srgbClr val="FF0000"/>
                </a:solidFill>
              </a:rPr>
              <a:t>eliminate the bottleneck </a:t>
            </a:r>
            <a:r>
              <a:rPr lang="en-US" sz="2200" b="1" dirty="0">
                <a:solidFill>
                  <a:schemeClr val="tx1"/>
                </a:solidFill>
              </a:rPr>
              <a:t>in the display panel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58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9956" y="4994775"/>
            <a:ext cx="8422136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12363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Frame Buffer Bypassing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4191129"/>
            <a:ext cx="8974989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0000FF"/>
                </a:solidFill>
              </a:rPr>
              <a:t>Frame Buffer Bypassing </a:t>
            </a:r>
            <a:r>
              <a:rPr lang="en-US" sz="2000" dirty="0"/>
              <a:t>technique redirects the processed frame from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video decoder (VD)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display controller (DC)</a:t>
            </a:r>
            <a:r>
              <a:rPr lang="en-US" sz="2000" dirty="0"/>
              <a:t> via the </a:t>
            </a:r>
            <a:r>
              <a:rPr lang="en-US" sz="2000" dirty="0">
                <a:solidFill>
                  <a:srgbClr val="7030A0"/>
                </a:solidFill>
              </a:rPr>
              <a:t>on-chip interconnect </a:t>
            </a:r>
            <a:r>
              <a:rPr lang="en-US" sz="2000" dirty="0"/>
              <a:t>if two conditions are satisfied: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receives a signal (</a:t>
            </a:r>
            <a:r>
              <a:rPr lang="en-US" sz="1700" i="1" dirty="0" err="1">
                <a:solidFill>
                  <a:schemeClr val="accent2"/>
                </a:solidFill>
              </a:rPr>
              <a:t>video_plane_only</a:t>
            </a:r>
            <a:r>
              <a:rPr lang="en-US" sz="1700" dirty="0"/>
              <a:t>) from the DC indicating that </a:t>
            </a:r>
            <a:r>
              <a:rPr lang="en-US" sz="1700" dirty="0">
                <a:solidFill>
                  <a:schemeClr val="accent2"/>
                </a:solidFill>
              </a:rPr>
              <a:t>only the video plane </a:t>
            </a:r>
            <a:r>
              <a:rPr lang="en-US" sz="1700" dirty="0"/>
              <a:t>needs to be displayed (i.e., no need to merge the frame with any other </a:t>
            </a:r>
            <a:r>
              <a:rPr lang="en-US" sz="1700" dirty="0">
                <a:solidFill>
                  <a:schemeClr val="accent2"/>
                </a:solidFill>
              </a:rPr>
              <a:t>plane</a:t>
            </a:r>
            <a:r>
              <a:rPr lang="en-US" sz="1700" dirty="0"/>
              <a:t> frames)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driver sets a flag (</a:t>
            </a:r>
            <a:r>
              <a:rPr lang="en-US" sz="1700" i="1" dirty="0" err="1">
                <a:solidFill>
                  <a:srgbClr val="00B0F0"/>
                </a:solidFill>
              </a:rPr>
              <a:t>single_video</a:t>
            </a:r>
            <a:r>
              <a:rPr lang="en-US" sz="1700" dirty="0"/>
              <a:t>) in the VD indicating that only a </a:t>
            </a:r>
            <a:r>
              <a:rPr lang="en-US" sz="1700" dirty="0">
                <a:solidFill>
                  <a:srgbClr val="00B0F0"/>
                </a:solidFill>
              </a:rPr>
              <a:t>single video application </a:t>
            </a:r>
            <a:r>
              <a:rPr lang="en-US" sz="1700" dirty="0"/>
              <a:t>is running (i.e., no need to merge the frame with any other </a:t>
            </a:r>
            <a:r>
              <a:rPr lang="en-US" sz="1700" dirty="0">
                <a:solidFill>
                  <a:srgbClr val="00B0F0"/>
                </a:solidFill>
              </a:rPr>
              <a:t>video</a:t>
            </a:r>
            <a:r>
              <a:rPr lang="en-US" sz="1700" dirty="0"/>
              <a:t> frames)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C72ECB-B193-4945-99D2-EE18986377BD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3.33333E-6 0.00023 C 0.00105 -0.0007 0.00226 -0.00093 0.00348 -0.00162 C 0.01042 -0.00509 0.00382 -0.00185 0.0073 -0.0044 C 0.00799 -0.00486 0.00886 -0.00486 0.00973 -0.00533 C 0.01268 -0.00671 0.01268 -0.00695 0.01528 -0.0081 C 0.01615 -0.00833 0.01719 -0.00833 0.01806 -0.00903 C 0.02084 -0.01088 0.01789 -0.00903 0.02084 -0.01042 C 0.02136 -0.01065 0.02188 -0.01111 0.02257 -0.01134 C 0.02361 -0.01158 0.02466 -0.01158 0.0257 -0.01181 C 0.029 -0.01204 0.0323 -0.01204 0.03577 -0.01227 L 0.0382 -0.01273 C 0.03889 -0.01273 0.03959 -0.01296 0.04028 -0.0132 C 0.04358 -0.01343 0.04688 -0.01343 0.05035 -0.01366 C 0.05105 -0.01366 0.05174 -0.01389 0.05243 -0.01412 C 0.0632 -0.01458 0.06216 -0.01389 0.0691 -0.01505 C 0.0698 -0.01505 0.07066 -0.01528 0.07153 -0.01551 C 0.07188 -0.01551 0.0724 -0.01574 0.07292 -0.01597 C 0.07466 -0.01829 0.07518 -0.01806 0.0757 -0.0206 C 0.0757 -0.02153 0.07587 -0.02246 0.07605 -0.02338 C 0.07622 -0.02431 0.07674 -0.02616 0.07674 -0.02593 C 0.07674 -0.04005 0.07691 -0.05394 0.07709 -0.06783 C 0.07726 -0.0875 0.07657 -0.08125 0.07778 -0.09051 C 0.07761 -0.10301 0.07778 -0.11574 0.07743 -0.12847 C 0.07726 -0.12894 0.07674 -0.12917 0.07639 -0.1294 C 0.0757 -0.12963 0.07518 -0.12986 0.07466 -0.13033 C 0.07275 -0.13148 0.07327 -0.13171 0.07084 -0.13171 L 0.02709 -0.13218 C 0.02639 -0.13241 0.02587 -0.13241 0.02535 -0.13264 C 0.025 -0.13264 0.02466 -0.13287 0.02431 -0.1331 C 0.02344 -0.13333 0.02257 -0.13357 0.02188 -0.13403 C 0.02118 -0.13426 0.02032 -0.13449 0.0198 -0.13496 C 0.01893 -0.13542 0.01771 -0.13681 0.01771 -0.13658 C 0.01736 -0.13727 0.01719 -0.13773 0.01702 -0.1382 C 0.0165 -0.13889 0.01598 -0.13958 0.01563 -0.14051 C 0.01528 -0.14144 0.01511 -0.14236 0.01493 -0.14329 C 0.01493 -0.1463 0.01511 -0.14954 0.01528 -0.15255 C 0.01528 -0.15324 0.01545 -0.15371 0.01563 -0.1544 C 0.01719 -0.16134 0.01615 -0.15625 0.01702 -0.16042 C 0.01702 -0.16088 0.01893 -0.17269 0.01563 -0.17523 C 0.01511 -0.17546 0.01459 -0.17546 0.01424 -0.1757 C 0.01372 -0.17616 0.0132 -0.17755 0.01285 -0.17708 C 0.01216 -0.17616 0.01268 -0.17454 0.0125 -0.17338 C 0.01216 -0.17199 0.01181 -0.17107 0.01077 -0.17107 C 0.004 -0.1706 -0.00277 -0.17037 -0.00937 -0.17014 C -0.01041 -0.17037 -0.01163 -0.16991 -0.0125 -0.1706 C -0.01302 -0.17107 -0.01284 -0.17222 -0.01284 -0.17292 C -0.01302 -0.17431 -0.01284 -0.1757 -0.01284 -0.17708 " pathEditMode="relative" rAng="0" ptsTypes="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-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116 L -0.00035 0.00139 C -0.00226 0.00208 -0.00504 0.00162 -0.00591 0.00417 C -0.00712 0.00671 -0.00504 0.00995 -0.00452 0.01273 C -0.0033 0.02107 -0.00452 0.01528 -0.00313 0.0213 C -0.00417 0.03935 -0.00625 0.03195 0.00659 0.03195 L 0.11007 0.03287 L 0.17448 0.03195 C 0.17569 0.03195 0.17691 0.03171 0.17795 0.03079 C 0.17951 0.02986 0.18159 0.02639 0.18281 0.02454 C 0.18559 0.00903 0.1835 0.02153 0.1835 -0.01366 " pathEditMode="relative" rAng="0" ptsTypes="AAAAAAAAAAA">
                                      <p:cBhvr>
                                        <p:cTn id="2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19 -3.33333E-6 L 0.14011 -3.33333E-6 C 0.20886 -3.33333E-6 0.29358 -0.01967 0.29358 -0.03541 L 0.29358 -0.07083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6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2.5E-6 0.00023 C 0.00017 0.00926 -0.00018 0.01852 0.00069 0.02801 C 0.00069 0.0294 0.00208 0.03079 0.00278 0.03264 C 0.00312 0.03357 0.00312 0.03472 0.00347 0.03611 C 0.00434 0.03935 0.00521 0.04051 0.00694 0.04329 C 0.00746 0.04537 0.00833 0.04838 0.00833 0.05069 C 0.00833 0.05208 0.00798 0.0537 0.00764 0.05532 C 0.00677 0.05787 0.00156 0.06389 0.00139 0.06435 C -0.00486 0.07222 0.00295 0.0625 -0.00278 0.06898 C -0.00365 0.06968 -0.00417 0.07083 -0.00486 0.07153 C -0.00469 0.07546 -0.00469 0.0794 -0.00417 0.08333 C -0.004 0.08565 -0.0033 0.0875 -0.00278 0.08982 C -0.00243 0.09213 -0.00191 0.09468 -0.00139 0.09699 C -0.00122 0.10093 -0.00104 0.10463 -0.0007 0.10903 C -0.00052 0.11157 2.5E-6 0.11412 2.5E-6 0.11713 C 2.5E-6 0.13009 2.5E-6 0.14282 -0.0007 0.15625 C -0.00087 0.15718 -0.00191 0.15833 -0.00278 0.1588 C -0.00434 0.15949 -0.00608 0.15926 -0.00764 0.15972 L -0.04584 0.15787 C -0.06945 0.15648 -0.05677 0.15463 -0.07222 0.15787 C -0.07188 0.16181 -0.07136 0.16528 -0.07084 0.16898 C -0.07066 0.17037 -0.07049 0.17176 -0.07014 0.17338 C -0.06997 0.17523 -0.06979 0.17708 -0.06945 0.17894 C -0.0691 0.18079 -0.06858 0.18287 -0.06806 0.18542 C -0.06788 0.18657 -0.06771 0.18819 -0.06736 0.18982 C -0.06719 0.19074 -0.06702 0.19213 -0.06667 0.19352 C -0.0665 0.1963 -0.06632 0.19954 -0.06597 0.20255 C -0.0658 0.20463 -0.06528 0.20671 -0.06528 0.20903 C -0.06528 0.21713 -0.0658 0.22523 -0.06597 0.23333 C -0.0658 0.24838 -0.0658 0.26366 -0.06528 0.27894 C -0.06459 0.30532 -0.06459 0.27755 -0.06459 0.28449 " pathEditMode="relative" rAng="0" ptsTypes="AAAAAAAAAAAAAAAAAAAAAAAAAAAAAAAA">
                                      <p:cBhvr>
                                        <p:cTn id="6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4" y="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117" grpId="0" animBg="1"/>
      <p:bldP spid="117" grpId="1" animBg="1"/>
      <p:bldP spid="118" grpId="0" animBg="1"/>
      <p:bldP spid="118" grpId="1" animBg="1"/>
      <p:bldP spid="121" grpId="0" animBg="1"/>
      <p:bldP spid="122" grpId="0" animBg="1"/>
      <p:bldP spid="124" grpId="0" animBg="1"/>
      <p:bldP spid="125" grpId="0" animBg="1"/>
      <p:bldP spid="125" grpId="1" animBg="1"/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Frame Buffer Bypassing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4191129"/>
            <a:ext cx="8974989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0000FF"/>
                </a:solidFill>
              </a:rPr>
              <a:t>Frame Buffer Bypassing </a:t>
            </a:r>
            <a:r>
              <a:rPr lang="en-US" sz="2000" dirty="0"/>
              <a:t>technique redirects the processed frame from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video decoder (VD)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display controller (DC)</a:t>
            </a:r>
            <a:r>
              <a:rPr lang="en-US" sz="2000" dirty="0"/>
              <a:t> via the </a:t>
            </a:r>
            <a:r>
              <a:rPr lang="en-US" sz="2000" dirty="0">
                <a:solidFill>
                  <a:srgbClr val="7030A0"/>
                </a:solidFill>
              </a:rPr>
              <a:t>on-chip interconnect </a:t>
            </a:r>
            <a:r>
              <a:rPr lang="en-US" sz="2000" dirty="0"/>
              <a:t>if two conditions are satisfied: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receives a signal (</a:t>
            </a:r>
            <a:r>
              <a:rPr lang="en-US" sz="1700" i="1" dirty="0" err="1">
                <a:solidFill>
                  <a:schemeClr val="accent2"/>
                </a:solidFill>
              </a:rPr>
              <a:t>video_plane_only</a:t>
            </a:r>
            <a:r>
              <a:rPr lang="en-US" sz="1700" dirty="0"/>
              <a:t>) from the DC indicating that </a:t>
            </a:r>
            <a:r>
              <a:rPr lang="en-US" sz="1700" dirty="0">
                <a:solidFill>
                  <a:schemeClr val="accent2"/>
                </a:solidFill>
              </a:rPr>
              <a:t>only the video plane </a:t>
            </a:r>
            <a:r>
              <a:rPr lang="en-US" sz="1700" dirty="0"/>
              <a:t>needs to be displayed (i.e., no need to merge the frame with any other </a:t>
            </a:r>
            <a:r>
              <a:rPr lang="en-US" sz="1700" dirty="0">
                <a:solidFill>
                  <a:schemeClr val="accent2"/>
                </a:solidFill>
              </a:rPr>
              <a:t>plane</a:t>
            </a:r>
            <a:r>
              <a:rPr lang="en-US" sz="1700" dirty="0"/>
              <a:t> frames)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driver sets a flag (</a:t>
            </a:r>
            <a:r>
              <a:rPr lang="en-US" sz="1700" i="1" dirty="0" err="1">
                <a:solidFill>
                  <a:srgbClr val="00B0F0"/>
                </a:solidFill>
              </a:rPr>
              <a:t>single_video</a:t>
            </a:r>
            <a:r>
              <a:rPr lang="en-US" sz="1700" dirty="0"/>
              <a:t>) in the VD indicating that only a </a:t>
            </a:r>
            <a:r>
              <a:rPr lang="en-US" sz="1700" dirty="0">
                <a:solidFill>
                  <a:srgbClr val="00B0F0"/>
                </a:solidFill>
              </a:rPr>
              <a:t>single video application </a:t>
            </a:r>
            <a:r>
              <a:rPr lang="en-US" sz="1700" dirty="0"/>
              <a:t>is running (i.e., no need to merge the frame with any other </a:t>
            </a:r>
            <a:r>
              <a:rPr lang="en-US" sz="1700" dirty="0">
                <a:solidFill>
                  <a:srgbClr val="00B0F0"/>
                </a:solidFill>
              </a:rPr>
              <a:t>video</a:t>
            </a:r>
            <a:r>
              <a:rPr lang="en-US" sz="1700" dirty="0"/>
              <a:t> frames)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C72ECB-B193-4945-99D2-EE18986377BD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EA1341C-D5C4-4C6D-BF63-100E18269E03}"/>
              </a:ext>
            </a:extLst>
          </p:cNvPr>
          <p:cNvGrpSpPr/>
          <p:nvPr/>
        </p:nvGrpSpPr>
        <p:grpSpPr>
          <a:xfrm>
            <a:off x="1" y="970093"/>
            <a:ext cx="9143999" cy="5522751"/>
            <a:chOff x="-910419" y="-2465319"/>
            <a:chExt cx="9040759" cy="5906045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EB27A058-76B4-4A70-A64E-92FB25FB5BAE}"/>
                </a:ext>
              </a:extLst>
            </p:cNvPr>
            <p:cNvSpPr/>
            <p:nvPr/>
          </p:nvSpPr>
          <p:spPr>
            <a:xfrm>
              <a:off x="-910419" y="-2465319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6476165-A57C-4126-81C3-0638DA508D70}"/>
                </a:ext>
              </a:extLst>
            </p:cNvPr>
            <p:cNvSpPr txBox="1"/>
            <p:nvPr/>
          </p:nvSpPr>
          <p:spPr>
            <a:xfrm>
              <a:off x="-395199" y="-649692"/>
              <a:ext cx="8010318" cy="1757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600" b="1" dirty="0">
                  <a:solidFill>
                    <a:srgbClr val="0000FF"/>
                  </a:solidFill>
                </a:rPr>
                <a:t>Frame Buffer Bypassing  </a:t>
              </a:r>
              <a:r>
                <a:rPr lang="en-US" sz="2600" b="1" dirty="0">
                  <a:solidFill>
                    <a:schemeClr val="tx1"/>
                  </a:solidFill>
                </a:rPr>
                <a:t>reduces the </a:t>
              </a:r>
              <a:r>
                <a:rPr lang="en-US" sz="2600" b="1" dirty="0">
                  <a:solidFill>
                    <a:srgbClr val="FF0000"/>
                  </a:solidFill>
                </a:rPr>
                <a:t>energy consumption </a:t>
              </a:r>
            </a:p>
            <a:p>
              <a:r>
                <a:rPr lang="en-US" sz="2600" b="1" dirty="0">
                  <a:solidFill>
                    <a:schemeClr val="tx1"/>
                  </a:solidFill>
                </a:rPr>
                <a:t>of the host DRAM by </a:t>
              </a:r>
              <a:r>
                <a:rPr lang="en-US" sz="2600" b="1" dirty="0">
                  <a:solidFill>
                    <a:schemeClr val="accent6"/>
                  </a:solidFill>
                </a:rPr>
                <a:t>eliminating unnecessary data movement  </a:t>
              </a:r>
              <a:r>
                <a:rPr lang="en-US" sz="2600" b="1" dirty="0">
                  <a:solidFill>
                    <a:schemeClr val="tx1"/>
                  </a:solidFill>
                </a:rPr>
                <a:t>to/from the DRAM frame buffer</a:t>
              </a:r>
              <a:endParaRPr lang="en-US" sz="2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566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Frame Bursting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3A41A510-A9BB-4DB1-9540-0BD71BFB3913}"/>
              </a:ext>
            </a:extLst>
          </p:cNvPr>
          <p:cNvSpPr txBox="1">
            <a:spLocks/>
          </p:cNvSpPr>
          <p:nvPr/>
        </p:nvSpPr>
        <p:spPr>
          <a:xfrm>
            <a:off x="47711" y="4191129"/>
            <a:ext cx="8974989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dirty="0"/>
              <a:t>The Frame Bursting technique transfers the decoded frame from the processor to the display panel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bursts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display panel receives </a:t>
            </a:r>
            <a:r>
              <a:rPr lang="en-US" sz="1800" dirty="0">
                <a:solidFill>
                  <a:srgbClr val="0066FF"/>
                </a:solidFill>
              </a:rPr>
              <a:t>a full frame </a:t>
            </a:r>
            <a:r>
              <a:rPr lang="en-US" sz="1800" dirty="0"/>
              <a:t>over the </a:t>
            </a:r>
            <a:r>
              <a:rPr lang="en-US" sz="1800" dirty="0" err="1"/>
              <a:t>eDP</a:t>
            </a:r>
            <a:r>
              <a:rPr lang="en-US" sz="1800" dirty="0"/>
              <a:t> interface and stores it directly into the </a:t>
            </a:r>
            <a:r>
              <a:rPr lang="en-US" sz="1800" dirty="0">
                <a:solidFill>
                  <a:srgbClr val="7030A0"/>
                </a:solidFill>
              </a:rPr>
              <a:t>double remote frame buffer (DRFB)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Pixel Formatter (PF) </a:t>
            </a:r>
            <a:r>
              <a:rPr lang="en-US" sz="1800" dirty="0"/>
              <a:t>can fetch the frame data from the DRFB </a:t>
            </a:r>
            <a:r>
              <a:rPr lang="en-US" sz="1800" dirty="0">
                <a:solidFill>
                  <a:srgbClr val="7030A0"/>
                </a:solidFill>
              </a:rPr>
              <a:t>at the rate required by a given configuration </a:t>
            </a:r>
            <a:r>
              <a:rPr lang="en-US" sz="1800" dirty="0"/>
              <a:t>(i.e., the display resolution, refresh rate, and color depth) to generate pixels and send them to the LCD display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725EBB0-4685-46D5-8C58-24EA2FD7E580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4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3.33333E-6 0.00023 C 0.00105 -0.0007 0.00226 -0.00093 0.00348 -0.00162 C 0.01042 -0.00509 0.00382 -0.00185 0.0073 -0.0044 C 0.00799 -0.00486 0.00886 -0.00486 0.00973 -0.00533 C 0.01268 -0.00671 0.01268 -0.00695 0.01528 -0.0081 C 0.01615 -0.00833 0.01719 -0.00833 0.01806 -0.00903 C 0.02084 -0.01088 0.01789 -0.00903 0.02084 -0.01042 C 0.02136 -0.01065 0.02188 -0.01111 0.02257 -0.01134 C 0.02361 -0.01158 0.02466 -0.01158 0.0257 -0.01181 C 0.029 -0.01204 0.0323 -0.01204 0.03577 -0.01227 L 0.0382 -0.01273 C 0.03889 -0.01273 0.03959 -0.01296 0.04028 -0.0132 C 0.04358 -0.01343 0.04688 -0.01343 0.05035 -0.01366 C 0.05105 -0.01366 0.05174 -0.01389 0.05243 -0.01412 C 0.0632 -0.01458 0.06216 -0.01389 0.0691 -0.01505 C 0.0698 -0.01505 0.07066 -0.01528 0.07153 -0.01551 C 0.07188 -0.01551 0.0724 -0.01574 0.07292 -0.01597 C 0.07466 -0.01829 0.07518 -0.01806 0.0757 -0.0206 C 0.0757 -0.02153 0.07587 -0.02246 0.07605 -0.02338 C 0.07622 -0.02431 0.07674 -0.02616 0.07674 -0.02593 C 0.07674 -0.04005 0.07691 -0.05394 0.07709 -0.06783 C 0.07726 -0.0875 0.07657 -0.08125 0.07778 -0.09051 C 0.07761 -0.10301 0.07778 -0.11574 0.07743 -0.12847 C 0.07726 -0.12894 0.07674 -0.12917 0.07639 -0.1294 C 0.0757 -0.12963 0.07518 -0.12986 0.07466 -0.13033 C 0.07275 -0.13148 0.07327 -0.13171 0.07084 -0.13171 L 0.02709 -0.13218 C 0.02639 -0.13241 0.02587 -0.13241 0.02535 -0.13264 C 0.025 -0.13264 0.02466 -0.13287 0.02431 -0.1331 C 0.02344 -0.13333 0.02257 -0.13357 0.02188 -0.13403 C 0.02118 -0.13426 0.02032 -0.13449 0.0198 -0.13496 C 0.01893 -0.13542 0.01771 -0.13681 0.01771 -0.13658 C 0.01736 -0.13727 0.01719 -0.13773 0.01702 -0.1382 C 0.0165 -0.13889 0.01598 -0.13958 0.01563 -0.14051 C 0.01528 -0.14144 0.01511 -0.14236 0.01493 -0.14329 C 0.01493 -0.1463 0.01511 -0.14954 0.01528 -0.15255 C 0.01528 -0.15324 0.01545 -0.15371 0.01563 -0.1544 C 0.01719 -0.16134 0.01615 -0.15625 0.01702 -0.16042 C 0.01702 -0.16088 0.01893 -0.17269 0.01563 -0.17523 C 0.01511 -0.17546 0.01459 -0.17546 0.01424 -0.1757 C 0.01372 -0.17616 0.0132 -0.17755 0.01285 -0.17708 C 0.01216 -0.17616 0.01268 -0.17454 0.0125 -0.17338 C 0.01216 -0.17199 0.01181 -0.17107 0.01077 -0.17107 C 0.004 -0.1706 -0.00277 -0.17037 -0.00937 -0.17014 C -0.01041 -0.17037 -0.01163 -0.16991 -0.0125 -0.1706 C -0.01302 -0.17107 -0.01284 -0.17222 -0.01284 -0.17292 C -0.01302 -0.17431 -0.01284 -0.1757 -0.01284 -0.17708 " pathEditMode="relative" rAng="0" ptsTypes="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-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116 L -0.00035 0.00139 C -0.00226 0.00208 -0.00504 0.00162 -0.00591 0.00417 C -0.00712 0.00671 -0.00504 0.00995 -0.00452 0.01273 C -0.0033 0.02107 -0.00452 0.01528 -0.00313 0.0213 C -0.00417 0.03935 -0.00625 0.03195 0.00659 0.03195 L 0.11007 0.03287 L 0.17448 0.03195 C 0.17569 0.03195 0.17691 0.03171 0.17795 0.03079 C 0.17951 0.02986 0.18159 0.02639 0.18281 0.02454 C 0.18559 0.00903 0.1835 0.02153 0.1835 -0.01366 " pathEditMode="relative" rAng="0" ptsTypes="AAAAAAAAAAA">
                                      <p:cBhvr>
                                        <p:cTn id="2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50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19 -3.33333E-6 L 0.14011 -3.33333E-6 C 0.20886 -3.33333E-6 0.29358 -0.01967 0.29358 -0.03541 L 0.29358 -0.07083 " pathEditMode="relative" rAng="0" ptsTypes="AAAA">
                                      <p:cBhvr>
                                        <p:cTn id="40" dur="1267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-354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3.7037E-7 L 2.5E-6 0.00023 C 0.00017 0.00926 -0.00018 0.01852 0.00069 0.02801 C 0.00069 0.0294 0.00208 0.03079 0.00278 0.03264 C 0.00312 0.03357 0.00312 0.03472 0.00347 0.03611 C 0.00434 0.03935 0.00521 0.04051 0.00694 0.04329 C 0.00746 0.04537 0.00833 0.04838 0.00833 0.05069 C 0.00833 0.05208 0.00798 0.0537 0.00764 0.05532 C 0.00677 0.05787 0.00156 0.06389 0.00139 0.06435 C -0.00486 0.07222 0.00295 0.0625 -0.00278 0.06898 C -0.00365 0.06968 -0.00417 0.07083 -0.00486 0.07153 C -0.00469 0.07546 -0.00469 0.0794 -0.00417 0.08333 C -0.004 0.08565 -0.0033 0.0875 -0.00278 0.08982 C -0.00243 0.09213 -0.00191 0.09468 -0.00139 0.09699 C -0.00122 0.10093 -0.00104 0.10463 -0.0007 0.10903 C -0.00052 0.11157 2.5E-6 0.11412 2.5E-6 0.11713 C 2.5E-6 0.13009 2.5E-6 0.14282 -0.0007 0.15625 C -0.00087 0.15718 -0.00191 0.15833 -0.00278 0.1588 C -0.00434 0.15949 -0.00608 0.15926 -0.00764 0.15972 L -0.04584 0.15787 C -0.06945 0.15648 -0.05677 0.15463 -0.07222 0.15787 C -0.07188 0.16181 -0.07136 0.16528 -0.07084 0.16898 C -0.07066 0.17037 -0.07049 0.17176 -0.07014 0.17338 C -0.06997 0.17523 -0.06979 0.17708 -0.06945 0.17894 C -0.0691 0.18079 -0.06858 0.18287 -0.06806 0.18542 C -0.06788 0.18657 -0.06771 0.18819 -0.06736 0.18982 C -0.06719 0.19074 -0.06702 0.19213 -0.06667 0.19352 C -0.0665 0.1963 -0.06632 0.19954 -0.06597 0.20255 C -0.0658 0.20463 -0.06528 0.20671 -0.06528 0.20903 C -0.06528 0.21713 -0.0658 0.22523 -0.06597 0.23333 C -0.0658 0.24838 -0.0658 0.26366 -0.06528 0.27894 C -0.06459 0.30532 -0.06459 0.27755 -0.06459 0.28449 " pathEditMode="relative" rAng="0" ptsTypes="AAAAAAAAAAAAAAAAAAAAAAAAAAAAAAAA">
                                      <p:cBhvr>
                                        <p:cTn id="54" dur="5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4" y="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117" grpId="0" animBg="1"/>
      <p:bldP spid="117" grpId="1" animBg="1"/>
      <p:bldP spid="118" grpId="0" animBg="1"/>
      <p:bldP spid="118" grpId="1" animBg="1"/>
      <p:bldP spid="121" grpId="0" animBg="1"/>
      <p:bldP spid="122" grpId="0" animBg="1"/>
      <p:bldP spid="124" grpId="0" animBg="1"/>
      <p:bldP spid="125" grpId="0" animBg="1"/>
      <p:bldP spid="125" grpId="1" animBg="1"/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Frame Bursting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3A41A510-A9BB-4DB1-9540-0BD71BFB3913}"/>
              </a:ext>
            </a:extLst>
          </p:cNvPr>
          <p:cNvSpPr txBox="1">
            <a:spLocks/>
          </p:cNvSpPr>
          <p:nvPr/>
        </p:nvSpPr>
        <p:spPr>
          <a:xfrm>
            <a:off x="0" y="4191129"/>
            <a:ext cx="9144000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dirty="0"/>
              <a:t>The Frame Bursting technique transfers the decoded frame from the processor to the display panel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bursts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display panel receives </a:t>
            </a:r>
            <a:r>
              <a:rPr lang="en-US" sz="1800" dirty="0">
                <a:solidFill>
                  <a:srgbClr val="0066FF"/>
                </a:solidFill>
              </a:rPr>
              <a:t>a full frame </a:t>
            </a:r>
            <a:r>
              <a:rPr lang="en-US" sz="1800" dirty="0"/>
              <a:t>over the </a:t>
            </a:r>
            <a:r>
              <a:rPr lang="en-US" sz="1800" dirty="0" err="1"/>
              <a:t>eDP</a:t>
            </a:r>
            <a:r>
              <a:rPr lang="en-US" sz="1800" dirty="0"/>
              <a:t> interface and stores it directly into the </a:t>
            </a:r>
            <a:r>
              <a:rPr lang="en-US" sz="1800" dirty="0">
                <a:solidFill>
                  <a:srgbClr val="7030A0"/>
                </a:solidFill>
              </a:rPr>
              <a:t>double remote frame buffer (DRFB)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Pixel Formatter (PF) </a:t>
            </a:r>
            <a:r>
              <a:rPr lang="en-US" sz="1800" dirty="0"/>
              <a:t>can fetch the frame data from the DRFB </a:t>
            </a:r>
            <a:r>
              <a:rPr lang="en-US" sz="1800" dirty="0">
                <a:solidFill>
                  <a:srgbClr val="7030A0"/>
                </a:solidFill>
              </a:rPr>
              <a:t>at the rate required by a given configuration </a:t>
            </a:r>
            <a:r>
              <a:rPr lang="en-US" sz="1800" dirty="0"/>
              <a:t>(i.e., the display resolution, refresh rate, and color depth) to generate pixels and send them to the LCD display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725EBB0-4685-46D5-8C58-24EA2FD7E580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A90F00F-B73A-4DD9-AF3B-22FBF633DE10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6796985C-7F99-492C-875A-BAC99897A294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083F3C0-5622-42E7-A4E6-334029954C0B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8951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b="1" dirty="0">
                  <a:solidFill>
                    <a:schemeClr val="tx1"/>
                  </a:solidFill>
                </a:rPr>
                <a:t>The </a:t>
              </a:r>
              <a:r>
                <a:rPr lang="en-US" sz="2200" b="1" dirty="0">
                  <a:solidFill>
                    <a:srgbClr val="0000FF"/>
                  </a:solidFill>
                </a:rPr>
                <a:t>Frame Bursting </a:t>
              </a:r>
              <a:r>
                <a:rPr lang="en-US" sz="2200" b="1" dirty="0">
                  <a:solidFill>
                    <a:schemeClr val="tx1"/>
                  </a:solidFill>
                </a:rPr>
                <a:t>technique </a:t>
              </a:r>
              <a:r>
                <a:rPr lang="en-US" sz="2200" b="1" dirty="0">
                  <a:solidFill>
                    <a:schemeClr val="accent6"/>
                  </a:solidFill>
                </a:rPr>
                <a:t>reduces the utilization </a:t>
              </a:r>
            </a:p>
            <a:p>
              <a:r>
                <a:rPr lang="en-US" sz="2200" b="1" dirty="0">
                  <a:solidFill>
                    <a:schemeClr val="tx1"/>
                  </a:solidFill>
                </a:rPr>
                <a:t>of the processor and the display subsystem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33DB6143-6B5D-4B38-9A28-4E2B72D79BC1}"/>
              </a:ext>
            </a:extLst>
          </p:cNvPr>
          <p:cNvSpPr txBox="1"/>
          <p:nvPr/>
        </p:nvSpPr>
        <p:spPr>
          <a:xfrm>
            <a:off x="196121" y="4232746"/>
            <a:ext cx="8753474" cy="8906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The system can enter </a:t>
            </a:r>
            <a:r>
              <a:rPr lang="en-US" sz="2200" b="1" dirty="0">
                <a:solidFill>
                  <a:srgbClr val="0066FF"/>
                </a:solidFill>
              </a:rPr>
              <a:t>deep low-power states </a:t>
            </a:r>
            <a:r>
              <a:rPr lang="en-US" sz="2200" b="1" dirty="0">
                <a:solidFill>
                  <a:schemeClr val="tx1"/>
                </a:solidFill>
              </a:rPr>
              <a:t>between bursts for transferring the decoded frame from the DC to the </a:t>
            </a:r>
            <a:r>
              <a:rPr lang="en-US" sz="2200" b="1" dirty="0">
                <a:solidFill>
                  <a:srgbClr val="7030A0"/>
                </a:solidFill>
              </a:rPr>
              <a:t>remote frame buffer </a:t>
            </a:r>
          </a:p>
        </p:txBody>
      </p:sp>
    </p:spTree>
    <p:extLst>
      <p:ext uri="{BB962C8B-B14F-4D97-AF65-F5344CB8AC3E}">
        <p14:creationId xmlns:p14="http://schemas.microsoft.com/office/powerpoint/2010/main" val="246953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83078" cy="550978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System </a:t>
            </a:r>
            <a:r>
              <a:rPr lang="en-US" sz="2400" dirty="0">
                <a:solidFill>
                  <a:schemeClr val="accent5"/>
                </a:solidFill>
              </a:rPr>
              <a:t>Power States </a:t>
            </a:r>
            <a:r>
              <a:rPr lang="en-US" sz="2400" dirty="0"/>
              <a:t>in BurstLink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Details on the power state (i.e.,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package C-state</a:t>
            </a:r>
            <a:r>
              <a:rPr lang="en-US" sz="2000" dirty="0"/>
              <a:t>) of a system that supports BurstLink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Double remote frame buffer (DRFB)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Destination Selector that selects the destination of the VD output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Changes to power management firmware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Generalization</a:t>
            </a:r>
            <a:r>
              <a:rPr lang="en-US" sz="2400" dirty="0"/>
              <a:t> of BurstLink techniques to </a:t>
            </a:r>
            <a:r>
              <a:rPr lang="en-US" sz="2400" dirty="0">
                <a:solidFill>
                  <a:srgbClr val="0066FF"/>
                </a:solidFill>
              </a:rPr>
              <a:t>other </a:t>
            </a:r>
            <a:r>
              <a:rPr lang="sv-SE" sz="2400" dirty="0">
                <a:solidFill>
                  <a:srgbClr val="0066FF"/>
                </a:solidFill>
              </a:rPr>
              <a:t>scenarios </a:t>
            </a:r>
            <a:r>
              <a:rPr lang="sv-SE" sz="2400" dirty="0"/>
              <a:t>in modern mobile systems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Video capture (recording), audio streaming, video chat, social networking, and interactive games</a:t>
            </a:r>
          </a:p>
        </p:txBody>
      </p:sp>
    </p:spTree>
    <p:extLst>
      <p:ext uri="{BB962C8B-B14F-4D97-AF65-F5344CB8AC3E}">
        <p14:creationId xmlns:p14="http://schemas.microsoft.com/office/powerpoint/2010/main" val="290891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9956" y="4994775"/>
            <a:ext cx="8422136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Evaluation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855870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8" y="3736622"/>
            <a:ext cx="9016779" cy="3090488"/>
          </a:xfrm>
        </p:spPr>
        <p:txBody>
          <a:bodyPr/>
          <a:lstStyle/>
          <a:p>
            <a:r>
              <a:rPr lang="en-US" sz="2200" b="1" u="sng" dirty="0">
                <a:solidFill>
                  <a:schemeClr val="accent5"/>
                </a:solidFill>
              </a:rPr>
              <a:t>Framework:</a:t>
            </a:r>
            <a:r>
              <a:rPr lang="en-US" sz="2200" dirty="0"/>
              <a:t> we develop a new analytical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power model</a:t>
            </a:r>
          </a:p>
          <a:p>
            <a:pPr lvl="1"/>
            <a:r>
              <a:rPr lang="en-US" sz="1800" dirty="0"/>
              <a:t>We validate our power model against </a:t>
            </a:r>
            <a:r>
              <a:rPr lang="en-US" sz="1800" dirty="0">
                <a:solidFill>
                  <a:srgbClr val="7030A0"/>
                </a:solidFill>
              </a:rPr>
              <a:t>power measurements </a:t>
            </a:r>
            <a:r>
              <a:rPr lang="en-US" sz="1800" dirty="0"/>
              <a:t>from a real modern mobile device that is based on the </a:t>
            </a:r>
            <a:r>
              <a:rPr lang="en-US" sz="1800" dirty="0">
                <a:solidFill>
                  <a:srgbClr val="0066FF"/>
                </a:solidFill>
              </a:rPr>
              <a:t>Intel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66FF"/>
                </a:solidFill>
              </a:rPr>
              <a:t>Skylake architecture</a:t>
            </a:r>
          </a:p>
          <a:p>
            <a:pPr lvl="1"/>
            <a:r>
              <a:rPr lang="en-US" sz="1800" dirty="0"/>
              <a:t>We use the </a:t>
            </a:r>
            <a:r>
              <a:rPr lang="en-US" sz="1800" dirty="0">
                <a:solidFill>
                  <a:schemeClr val="accent6"/>
                </a:solidFill>
              </a:rPr>
              <a:t>Keysight N6705B power analyzer </a:t>
            </a:r>
            <a:r>
              <a:rPr lang="en-US" sz="1800" dirty="0"/>
              <a:t>for system power measurements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200" b="1" u="sng" dirty="0">
                <a:solidFill>
                  <a:schemeClr val="accent6"/>
                </a:solidFill>
              </a:rPr>
              <a:t>Workloads</a:t>
            </a:r>
            <a:r>
              <a:rPr lang="en-US" sz="2200" dirty="0">
                <a:solidFill>
                  <a:schemeClr val="accent6"/>
                </a:solidFill>
              </a:rPr>
              <a:t>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planar and VR video-streaming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/>
              <a:t>workloads</a:t>
            </a:r>
          </a:p>
          <a:p>
            <a:pPr lvl="1"/>
            <a:r>
              <a:rPr lang="en-US" sz="1800" dirty="0"/>
              <a:t>Used in standard </a:t>
            </a:r>
            <a:r>
              <a:rPr lang="en-US" sz="1800" dirty="0">
                <a:solidFill>
                  <a:schemeClr val="accent5"/>
                </a:solidFill>
              </a:rPr>
              <a:t>industrial benchmarks </a:t>
            </a:r>
            <a:r>
              <a:rPr lang="en-US" sz="1800" dirty="0"/>
              <a:t>for battery-life and </a:t>
            </a:r>
            <a:r>
              <a:rPr lang="en-US" sz="1800" dirty="0">
                <a:solidFill>
                  <a:srgbClr val="00B0F0"/>
                </a:solidFill>
              </a:rPr>
              <a:t>academic evaluations </a:t>
            </a:r>
            <a:r>
              <a:rPr lang="en-US" sz="1800" dirty="0"/>
              <a:t>of video-streaming optimizations</a:t>
            </a:r>
          </a:p>
          <a:p>
            <a:endParaRPr lang="en-US" sz="2200" dirty="0">
              <a:solidFill>
                <a:schemeClr val="accent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E73F1-A7D0-4FC0-8830-95B28CE77D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565"/>
          <a:stretch/>
        </p:blipFill>
        <p:spPr>
          <a:xfrm>
            <a:off x="717055" y="1129518"/>
            <a:ext cx="4274045" cy="2223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F36466-3ACA-4387-B085-26AF6919D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07"/>
          <a:stretch/>
        </p:blipFill>
        <p:spPr>
          <a:xfrm>
            <a:off x="5381625" y="1129518"/>
            <a:ext cx="3407270" cy="22234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78FF6-15F9-45A9-8633-721B47F24D63}"/>
              </a:ext>
            </a:extLst>
          </p:cNvPr>
          <p:cNvSpPr txBox="1"/>
          <p:nvPr/>
        </p:nvSpPr>
        <p:spPr>
          <a:xfrm>
            <a:off x="2741947" y="6447726"/>
            <a:ext cx="37874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https://github.com/CMU-SAFARI/BurstLink</a:t>
            </a:r>
            <a:r>
              <a:rPr lang="en-US" sz="1600" b="0" i="0" u="none" strike="noStrike" baseline="0" dirty="0">
                <a:solidFill>
                  <a:srgbClr val="00B0F0"/>
                </a:solidFill>
              </a:rPr>
              <a:t> </a:t>
            </a:r>
            <a:endParaRPr lang="en-CH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4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- Planar Video Streaming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643086"/>
            <a:ext cx="8873385" cy="253387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BurstLink </a:t>
            </a:r>
            <a:r>
              <a:rPr lang="en-US" sz="2200" dirty="0">
                <a:solidFill>
                  <a:schemeClr val="accent6"/>
                </a:solidFill>
              </a:rPr>
              <a:t>reduces</a:t>
            </a:r>
            <a:r>
              <a:rPr lang="en-US" sz="2200" dirty="0"/>
              <a:t> the overall system energy consumption by </a:t>
            </a:r>
            <a:r>
              <a:rPr lang="en-US" sz="2200" dirty="0">
                <a:solidFill>
                  <a:srgbClr val="0066FF"/>
                </a:solidFill>
              </a:rPr>
              <a:t>37%</a:t>
            </a:r>
            <a:r>
              <a:rPr lang="en-US" sz="2200" dirty="0"/>
              <a:t> for an </a:t>
            </a:r>
            <a:r>
              <a:rPr lang="en-US" sz="2200" i="1" dirty="0"/>
              <a:t>FHD</a:t>
            </a:r>
            <a:r>
              <a:rPr lang="en-US" sz="2200" dirty="0"/>
              <a:t> (full high definition) display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Frame Buffer Bypassing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Frame Bursting</a:t>
            </a:r>
            <a:r>
              <a:rPr lang="en-US" sz="1800" dirty="0"/>
              <a:t> reduce overall energy by </a:t>
            </a:r>
            <a:r>
              <a:rPr lang="en-US" sz="1800" dirty="0">
                <a:solidFill>
                  <a:srgbClr val="0066FF"/>
                </a:solidFill>
              </a:rPr>
              <a:t>31%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66FF"/>
                </a:solidFill>
              </a:rPr>
              <a:t>23%</a:t>
            </a:r>
            <a:r>
              <a:rPr lang="en-US" sz="1800" dirty="0"/>
              <a:t> compared to the baseline, respectively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BurstLink’s</a:t>
            </a:r>
            <a:r>
              <a:rPr lang="en-US" sz="2200" dirty="0"/>
              <a:t> energy reduction </a:t>
            </a:r>
            <a:r>
              <a:rPr lang="en-US" sz="2200" dirty="0">
                <a:solidFill>
                  <a:schemeClr val="accent6"/>
                </a:solidFill>
              </a:rPr>
              <a:t>increases</a:t>
            </a:r>
            <a:r>
              <a:rPr lang="en-US" sz="2200" dirty="0"/>
              <a:t> as display resolution </a:t>
            </a:r>
            <a:r>
              <a:rPr lang="en-US" sz="2200" dirty="0">
                <a:solidFill>
                  <a:schemeClr val="accent2"/>
                </a:solidFill>
              </a:rPr>
              <a:t>increases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For a 5𝐾 display, BurstLink reduces the overall system energy by </a:t>
            </a:r>
            <a:r>
              <a:rPr lang="en-US" sz="1800" dirty="0">
                <a:solidFill>
                  <a:srgbClr val="0066FF"/>
                </a:solidFill>
              </a:rPr>
              <a:t>∼42%</a:t>
            </a:r>
            <a:endParaRPr lang="en-CH" sz="1800" dirty="0">
              <a:solidFill>
                <a:srgbClr val="0066FF"/>
              </a:solidFill>
            </a:endParaRPr>
          </a:p>
        </p:txBody>
      </p:sp>
      <p:pic>
        <p:nvPicPr>
          <p:cNvPr id="288" name="Picture 287">
            <a:extLst>
              <a:ext uri="{FF2B5EF4-FFF2-40B4-BE49-F238E27FC236}">
                <a16:creationId xmlns:a16="http://schemas.microsoft.com/office/drawing/2014/main" id="{850328AB-4E99-4D99-B65A-E68A13B9C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1335313"/>
            <a:ext cx="8515350" cy="193759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AA1B6B2-D24D-4EE0-AF5B-33420A349843}"/>
              </a:ext>
            </a:extLst>
          </p:cNvPr>
          <p:cNvCxnSpPr>
            <a:cxnSpLocks/>
          </p:cNvCxnSpPr>
          <p:nvPr/>
        </p:nvCxnSpPr>
        <p:spPr>
          <a:xfrm>
            <a:off x="3086100" y="1600200"/>
            <a:ext cx="0" cy="363763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B604772-3665-4723-84FF-3C64D12D3445}"/>
              </a:ext>
            </a:extLst>
          </p:cNvPr>
          <p:cNvSpPr txBox="1"/>
          <p:nvPr/>
        </p:nvSpPr>
        <p:spPr>
          <a:xfrm>
            <a:off x="3067050" y="1600200"/>
            <a:ext cx="638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</a:rPr>
              <a:t>37%</a:t>
            </a:r>
            <a:endParaRPr lang="en-CH" sz="1600" dirty="0">
              <a:solidFill>
                <a:srgbClr val="0066FF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7EB257-8933-4A1F-AA25-8BA2B1F8BEC6}"/>
              </a:ext>
            </a:extLst>
          </p:cNvPr>
          <p:cNvCxnSpPr>
            <a:cxnSpLocks/>
          </p:cNvCxnSpPr>
          <p:nvPr/>
        </p:nvCxnSpPr>
        <p:spPr>
          <a:xfrm>
            <a:off x="2657482" y="1643063"/>
            <a:ext cx="0" cy="256493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6D78CD1-E0E2-4E47-8457-17594C4B9D53}"/>
              </a:ext>
            </a:extLst>
          </p:cNvPr>
          <p:cNvSpPr txBox="1"/>
          <p:nvPr/>
        </p:nvSpPr>
        <p:spPr>
          <a:xfrm>
            <a:off x="2614618" y="1586342"/>
            <a:ext cx="590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</a:rPr>
              <a:t>31%</a:t>
            </a:r>
            <a:endParaRPr lang="en-CH" sz="1600" dirty="0">
              <a:solidFill>
                <a:srgbClr val="0066FF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D19572-D7C1-4401-AE0B-7298AB3345D0}"/>
              </a:ext>
            </a:extLst>
          </p:cNvPr>
          <p:cNvCxnSpPr>
            <a:cxnSpLocks/>
          </p:cNvCxnSpPr>
          <p:nvPr/>
        </p:nvCxnSpPr>
        <p:spPr>
          <a:xfrm>
            <a:off x="2171701" y="1643063"/>
            <a:ext cx="0" cy="192087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A06EC8E-D853-4963-AADE-A06E0BF04324}"/>
              </a:ext>
            </a:extLst>
          </p:cNvPr>
          <p:cNvSpPr txBox="1"/>
          <p:nvPr/>
        </p:nvSpPr>
        <p:spPr>
          <a:xfrm>
            <a:off x="2126457" y="1561002"/>
            <a:ext cx="550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</a:rPr>
              <a:t>23%</a:t>
            </a:r>
            <a:endParaRPr lang="en-CH" sz="1600" dirty="0">
              <a:solidFill>
                <a:srgbClr val="0066FF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49948E-1405-422E-9A26-D8FC4ED1F44F}"/>
              </a:ext>
            </a:extLst>
          </p:cNvPr>
          <p:cNvCxnSpPr>
            <a:cxnSpLocks/>
          </p:cNvCxnSpPr>
          <p:nvPr/>
        </p:nvCxnSpPr>
        <p:spPr>
          <a:xfrm>
            <a:off x="8255804" y="1625826"/>
            <a:ext cx="0" cy="363763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A208197-2DCD-4BB7-8108-0A05206A7BA9}"/>
              </a:ext>
            </a:extLst>
          </p:cNvPr>
          <p:cNvSpPr txBox="1"/>
          <p:nvPr/>
        </p:nvSpPr>
        <p:spPr>
          <a:xfrm>
            <a:off x="8208179" y="1625826"/>
            <a:ext cx="63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42%</a:t>
            </a:r>
            <a:endParaRPr lang="en-CH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1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4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- VR Video Streaming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13" y="3643086"/>
            <a:ext cx="8993598" cy="253387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700" dirty="0"/>
              <a:t>BurstLink </a:t>
            </a:r>
            <a:r>
              <a:rPr lang="en-US" sz="2700" dirty="0">
                <a:solidFill>
                  <a:schemeClr val="accent6"/>
                </a:solidFill>
              </a:rPr>
              <a:t>reduces</a:t>
            </a:r>
            <a:r>
              <a:rPr lang="en-US" sz="2700" dirty="0"/>
              <a:t> the overall system energy consumption by up to </a:t>
            </a:r>
            <a:r>
              <a:rPr lang="en-US" sz="2700" dirty="0">
                <a:solidFill>
                  <a:srgbClr val="0066FF"/>
                </a:solidFill>
              </a:rPr>
              <a:t>33%</a:t>
            </a:r>
          </a:p>
          <a:p>
            <a:pPr lvl="1">
              <a:lnSpc>
                <a:spcPct val="120000"/>
              </a:lnSpc>
              <a:buClr>
                <a:schemeClr val="tx1"/>
              </a:buClr>
            </a:pPr>
            <a:r>
              <a:rPr lang="en-CH" sz="2500" dirty="0">
                <a:solidFill>
                  <a:schemeClr val="accent6"/>
                </a:solidFill>
              </a:rPr>
              <a:t>Memory-energy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CH" sz="2500" dirty="0">
                <a:solidFill>
                  <a:schemeClr val="accent6"/>
                </a:solidFill>
              </a:rPr>
              <a:t>dominant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workloads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have higher benefits compared to </a:t>
            </a:r>
            <a:r>
              <a:rPr lang="en-US" sz="2500" dirty="0">
                <a:solidFill>
                  <a:schemeClr val="accent2">
                    <a:lumMod val="75000"/>
                  </a:schemeClr>
                </a:solidFill>
              </a:rPr>
              <a:t>compute-energy dominant </a:t>
            </a:r>
            <a:r>
              <a:rPr lang="en-US" sz="2500" dirty="0"/>
              <a:t>(mainly GPU) since BurstLink greatly reduces memory energy</a:t>
            </a:r>
            <a:endParaRPr lang="en-US" sz="2500" dirty="0">
              <a:solidFill>
                <a:schemeClr val="accent6"/>
              </a:solidFill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700" dirty="0" err="1"/>
              <a:t>BurstLink’s</a:t>
            </a:r>
            <a:r>
              <a:rPr lang="en-US" sz="2700" dirty="0"/>
              <a:t> benefits </a:t>
            </a:r>
            <a:r>
              <a:rPr lang="en-US" sz="2700" dirty="0">
                <a:solidFill>
                  <a:schemeClr val="accent2"/>
                </a:solidFill>
              </a:rPr>
              <a:t>decrease</a:t>
            </a:r>
            <a:r>
              <a:rPr lang="en-US" sz="2700" dirty="0"/>
              <a:t> as VR display resolution </a:t>
            </a: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increases</a:t>
            </a:r>
            <a:r>
              <a:rPr lang="en-US" sz="2700" dirty="0"/>
              <a:t> </a:t>
            </a:r>
          </a:p>
          <a:p>
            <a:pPr lvl="1">
              <a:lnSpc>
                <a:spcPct val="120000"/>
              </a:lnSpc>
            </a:pPr>
            <a:r>
              <a:rPr lang="en-US" sz="2300" dirty="0"/>
              <a:t>Compute energy becomes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more dominant </a:t>
            </a:r>
            <a:r>
              <a:rPr lang="en-US" sz="2300" dirty="0"/>
              <a:t>in VR workloads as display resolution </a:t>
            </a:r>
            <a:r>
              <a:rPr lang="en-US" sz="2300" dirty="0">
                <a:solidFill>
                  <a:srgbClr val="0066FF"/>
                </a:solidFill>
              </a:rPr>
              <a:t>increases</a:t>
            </a:r>
          </a:p>
          <a:p>
            <a:pPr lvl="1">
              <a:lnSpc>
                <a:spcPct val="120000"/>
              </a:lnSpc>
            </a:pPr>
            <a:r>
              <a:rPr lang="en-US" sz="2200" dirty="0"/>
              <a:t>Higher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compute energy</a:t>
            </a:r>
            <a:r>
              <a:rPr lang="en-US" sz="2200" dirty="0"/>
              <a:t> decreases only the </a:t>
            </a:r>
            <a:r>
              <a:rPr lang="en-US" sz="2200" dirty="0">
                <a:solidFill>
                  <a:srgbClr val="0066FF"/>
                </a:solidFill>
              </a:rPr>
              <a:t>relative contribution </a:t>
            </a:r>
            <a:r>
              <a:rPr lang="en-US" sz="2200" dirty="0"/>
              <a:t>of </a:t>
            </a:r>
            <a:r>
              <a:rPr lang="en-US" sz="2200" dirty="0" err="1"/>
              <a:t>BurstLink’s</a:t>
            </a:r>
            <a:r>
              <a:rPr lang="en-US" sz="2200" dirty="0"/>
              <a:t> memory energy saving</a:t>
            </a:r>
            <a:endParaRPr lang="en-CH" sz="2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5A95DC-78F4-4AB1-B0DD-C7EACC4C8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36" y="1213498"/>
            <a:ext cx="8862097" cy="153730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310836-292E-4D9B-98E6-C69D96BB8BF3}"/>
              </a:ext>
            </a:extLst>
          </p:cNvPr>
          <p:cNvCxnSpPr>
            <a:cxnSpLocks/>
          </p:cNvCxnSpPr>
          <p:nvPr/>
        </p:nvCxnSpPr>
        <p:spPr>
          <a:xfrm>
            <a:off x="4772556" y="1629757"/>
            <a:ext cx="0" cy="704784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DFB358-338B-4C33-8A15-D964F5F0C812}"/>
              </a:ext>
            </a:extLst>
          </p:cNvPr>
          <p:cNvSpPr txBox="1"/>
          <p:nvPr/>
        </p:nvSpPr>
        <p:spPr>
          <a:xfrm>
            <a:off x="4275142" y="1748629"/>
            <a:ext cx="63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33%</a:t>
            </a:r>
            <a:endParaRPr lang="en-CH" dirty="0">
              <a:solidFill>
                <a:srgbClr val="0066FF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D94CC8-52B7-4546-BD72-91702075380D}"/>
              </a:ext>
            </a:extLst>
          </p:cNvPr>
          <p:cNvCxnSpPr/>
          <p:nvPr/>
        </p:nvCxnSpPr>
        <p:spPr>
          <a:xfrm>
            <a:off x="6829425" y="1543050"/>
            <a:ext cx="1571625" cy="304800"/>
          </a:xfrm>
          <a:prstGeom prst="straightConnector1">
            <a:avLst/>
          </a:prstGeom>
          <a:ln>
            <a:solidFill>
              <a:srgbClr val="00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AC7BB48-4F37-4513-9090-045D29205372}"/>
              </a:ext>
            </a:extLst>
          </p:cNvPr>
          <p:cNvSpPr/>
          <p:nvPr/>
        </p:nvSpPr>
        <p:spPr>
          <a:xfrm>
            <a:off x="130915" y="995612"/>
            <a:ext cx="5468821" cy="1875363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409D1F-BF25-46C6-8C38-B51EBA3BD726}"/>
              </a:ext>
            </a:extLst>
          </p:cNvPr>
          <p:cNvSpPr/>
          <p:nvPr/>
        </p:nvSpPr>
        <p:spPr>
          <a:xfrm>
            <a:off x="5489044" y="1064122"/>
            <a:ext cx="3589867" cy="1738345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6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50702" cy="5436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Effect of video frame rate on BurstLink benefits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latin typeface="+mn-lt"/>
              </a:rPr>
              <a:t>BurstLink’s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reduces </a:t>
            </a:r>
            <a:r>
              <a:rPr lang="en-US" sz="2000" dirty="0">
                <a:latin typeface="+mn-lt"/>
              </a:rPr>
              <a:t>as the video frame rate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increases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Comparison of BurstLink to existing techniques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  <a:latin typeface="+mn-lt"/>
              </a:rPr>
              <a:t>29%</a:t>
            </a:r>
            <a:r>
              <a:rPr lang="en-US" sz="2000" dirty="0">
                <a:latin typeface="+mn-lt"/>
              </a:rPr>
              <a:t> lower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than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Frame Buffer Compression (FBC)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2"/>
                </a:solidFill>
                <a:latin typeface="+mn-lt"/>
              </a:rPr>
              <a:t>35%</a:t>
            </a:r>
            <a:r>
              <a:rPr lang="en-US" sz="2000" dirty="0">
                <a:latin typeface="+mn-lt"/>
              </a:rPr>
              <a:t> lower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than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Race-to-Sleep, Content Caching, and Display Caching techniques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Benefits of BurstLink on other mobile workloads: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40% </a:t>
            </a:r>
            <a:r>
              <a:rPr lang="en-US" sz="2000" dirty="0">
                <a:latin typeface="+mn-lt"/>
              </a:rPr>
              <a:t>lower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consumption</a:t>
            </a:r>
            <a:r>
              <a:rPr lang="en-US" sz="2000" dirty="0">
                <a:latin typeface="+mn-lt"/>
              </a:rPr>
              <a:t> when playing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local video </a:t>
            </a:r>
            <a:r>
              <a:rPr lang="en-US" sz="2000" dirty="0">
                <a:latin typeface="+mn-lt"/>
              </a:rPr>
              <a:t>files with different resolutions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latin typeface="+mn-lt"/>
              </a:rPr>
              <a:t>Frame Buffer Bypassing reduces energy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12%-31% </a:t>
            </a:r>
            <a:r>
              <a:rPr lang="en-US" sz="2000" dirty="0">
                <a:latin typeface="+mn-lt"/>
              </a:rPr>
              <a:t>on four mobile workloads: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+mn-lt"/>
              </a:rPr>
              <a:t>Video capturing, video conferencing, casual gaming, and </a:t>
            </a:r>
            <a:r>
              <a:rPr lang="en-US" sz="1600" dirty="0" err="1">
                <a:latin typeface="+mn-lt"/>
              </a:rPr>
              <a:t>MobileMark</a:t>
            </a:r>
            <a:r>
              <a:rPr lang="en-US" sz="16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853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9956" y="4994775"/>
            <a:ext cx="8422136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773266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972568"/>
            <a:ext cx="9339138" cy="1642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952900"/>
            <a:ext cx="9339138" cy="10196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929811"/>
            <a:ext cx="9339137" cy="10230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4615548"/>
            <a:ext cx="9339138" cy="17757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dirty="0"/>
              <a:t>Conclusion</a:t>
            </a:r>
            <a:endParaRPr lang="en-US" sz="4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933228"/>
            <a:ext cx="9064121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20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2000" dirty="0">
                <a:cs typeface="Segoe UI" panose="020B0502040204020203" pitchFamily="34" charset="0"/>
              </a:rPr>
              <a:t>planar and virtual reality (VR)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video streaming</a:t>
            </a:r>
            <a:r>
              <a:rPr lang="en-US" sz="2000" dirty="0">
                <a:cs typeface="Segoe UI" panose="020B0502040204020203" pitchFamily="34" charset="0"/>
              </a:rPr>
              <a:t> consumes significant system energy due to the </a:t>
            </a:r>
            <a:r>
              <a:rPr lang="en-US" sz="2000" dirty="0">
                <a:solidFill>
                  <a:srgbClr val="C00000"/>
                </a:solidFill>
                <a:cs typeface="Segoe UI" panose="020B0502040204020203" pitchFamily="34" charset="0"/>
              </a:rPr>
              <a:t>high power consumption </a:t>
            </a:r>
            <a:r>
              <a:rPr lang="en-US" sz="2000" dirty="0">
                <a:cs typeface="Segoe UI" panose="020B0502040204020203" pitchFamily="34" charset="0"/>
              </a:rPr>
              <a:t>of major system components (e.g., DRAM, display interfaces, and display panel)</a:t>
            </a: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dirty="0">
                <a:cs typeface="Segoe UI" panose="020B0502040204020203" pitchFamily="34" charset="0"/>
              </a:rPr>
              <a:t>improve the </a:t>
            </a:r>
            <a:r>
              <a:rPr lang="en-US" sz="2000" dirty="0">
                <a:solidFill>
                  <a:schemeClr val="accent2"/>
                </a:solidFill>
                <a:cs typeface="Segoe UI" panose="020B0502040204020203" pitchFamily="34" charset="0"/>
              </a:rPr>
              <a:t>energy efficiency</a:t>
            </a:r>
            <a:r>
              <a:rPr lang="en-US" sz="2000" dirty="0">
                <a:cs typeface="Segoe UI" panose="020B0502040204020203" pitchFamily="34" charset="0"/>
              </a:rPr>
              <a:t> of planar and VR video streaming by leveraging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display panel local memory </a:t>
            </a:r>
            <a:r>
              <a:rPr lang="en-US" sz="2000" dirty="0">
                <a:cs typeface="Segoe UI" panose="020B0502040204020203" pitchFamily="34" charset="0"/>
              </a:rPr>
              <a:t>to eliminate buffering frames in main memory</a:t>
            </a:r>
          </a:p>
          <a:p>
            <a:endParaRPr lang="en-US" sz="17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</a:t>
            </a:r>
            <a:r>
              <a:rPr lang="en-US" sz="2000" spc="-80" dirty="0">
                <a:cs typeface="Segoe UI" panose="020B0502040204020203" pitchFamily="34" charset="0"/>
              </a:rPr>
              <a:t>, a new planar and VR video streaming scheme that</a:t>
            </a: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Directly transfers a full decoded video frame </a:t>
            </a:r>
            <a:r>
              <a:rPr lang="en-US" spc="-80" dirty="0">
                <a:cs typeface="Segoe UI" panose="020B0502040204020203" pitchFamily="34" charset="0"/>
              </a:rPr>
              <a:t>from the video-decoder (or GPU) to the display panel,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completely bypassing </a:t>
            </a:r>
            <a:r>
              <a:rPr lang="en-US" spc="-80" dirty="0">
                <a:cs typeface="Segoe UI" panose="020B0502040204020203" pitchFamily="34" charset="0"/>
              </a:rPr>
              <a:t>the host DRAM</a:t>
            </a:r>
          </a:p>
          <a:p>
            <a:pPr marL="285744" indent="-285744">
              <a:buFontTx/>
              <a:buChar char="-"/>
            </a:pPr>
            <a:r>
              <a:rPr lang="en-US" dirty="0">
                <a:solidFill>
                  <a:srgbClr val="0066FF"/>
                </a:solidFill>
              </a:rPr>
              <a:t>Transfers a complete decoded frame </a:t>
            </a:r>
            <a:r>
              <a:rPr lang="en-US" spc="-80" dirty="0">
                <a:cs typeface="Segoe UI" panose="020B0502040204020203" pitchFamily="34" charset="0"/>
              </a:rPr>
              <a:t>to the display panel </a:t>
            </a:r>
            <a:r>
              <a:rPr lang="en-US" dirty="0">
                <a:solidFill>
                  <a:srgbClr val="0066FF"/>
                </a:solidFill>
              </a:rPr>
              <a:t>in a burst</a:t>
            </a:r>
            <a:r>
              <a:rPr lang="en-US" spc="-80" dirty="0">
                <a:cs typeface="Segoe UI" panose="020B0502040204020203" pitchFamily="34" charset="0"/>
              </a:rPr>
              <a:t>, exploiting the display interface’s </a:t>
            </a:r>
            <a:r>
              <a:rPr lang="en-US" spc="-80" dirty="0">
                <a:solidFill>
                  <a:schemeClr val="accent6"/>
                </a:solidFill>
                <a:cs typeface="Segoe UI" panose="020B0502040204020203" pitchFamily="34" charset="0"/>
              </a:rPr>
              <a:t>maximum bandwidth</a:t>
            </a: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dirty="0"/>
              <a:t>we evaluate </a:t>
            </a:r>
            <a:r>
              <a:rPr lang="en-US" sz="2000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BurstLink </a:t>
            </a:r>
            <a:r>
              <a:rPr lang="en-US" sz="2000" spc="-51" dirty="0">
                <a:cs typeface="Segoe UI" panose="020B0502040204020203" pitchFamily="34" charset="0"/>
              </a:rPr>
              <a:t>using</a:t>
            </a:r>
            <a:r>
              <a:rPr lang="en-US" sz="2000" dirty="0"/>
              <a:t> </a:t>
            </a:r>
            <a:r>
              <a:rPr lang="en-US" sz="2000" spc="-51" dirty="0">
                <a:cs typeface="Segoe UI" panose="020B0502040204020203" pitchFamily="34" charset="0"/>
              </a:rPr>
              <a:t>our </a:t>
            </a:r>
            <a:r>
              <a:rPr lang="en-US" sz="2000" spc="-51" dirty="0">
                <a:solidFill>
                  <a:srgbClr val="00B0F0"/>
                </a:solidFill>
                <a:cs typeface="Segoe UI" panose="020B0502040204020203" pitchFamily="34" charset="0"/>
              </a:rPr>
              <a:t>open-sourced</a:t>
            </a:r>
            <a:r>
              <a:rPr lang="en-US" sz="2000" spc="-5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2000" dirty="0"/>
              <a:t>analytical power model that we rigorously validate on </a:t>
            </a:r>
            <a:r>
              <a:rPr lang="en-US" sz="2000" dirty="0">
                <a:solidFill>
                  <a:srgbClr val="7030A0"/>
                </a:solidFill>
              </a:rPr>
              <a:t>an Intel Skylake mobile system</a:t>
            </a:r>
            <a:r>
              <a:rPr lang="en-US" sz="2000" dirty="0"/>
              <a:t>. BurstLink:</a:t>
            </a:r>
          </a:p>
          <a:p>
            <a:pPr marL="285744" lvl="1" indent="-285744">
              <a:buFontTx/>
              <a:buChar char="-"/>
            </a:pPr>
            <a:r>
              <a:rPr lang="en-US" spc="-80" dirty="0">
                <a:cs typeface="Segoe UI" panose="020B0502040204020203" pitchFamily="34" charset="0"/>
              </a:rPr>
              <a:t>Reduces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system energy consumption </a:t>
            </a:r>
            <a:r>
              <a:rPr lang="en-US" spc="-80" dirty="0">
                <a:cs typeface="Segoe UI" panose="020B0502040204020203" pitchFamily="34" charset="0"/>
              </a:rPr>
              <a:t>for 4K planar/VR video streaming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 by 41%/33% </a:t>
            </a:r>
          </a:p>
          <a:p>
            <a:pPr marL="285744" lvl="1" indent="-285744">
              <a:buFontTx/>
              <a:buChar char="-"/>
            </a:pPr>
            <a:r>
              <a:rPr lang="en-US" spc="-80" dirty="0">
                <a:cs typeface="Segoe UI" panose="020B0502040204020203" pitchFamily="34" charset="0"/>
              </a:rPr>
              <a:t>Provides an even </a:t>
            </a:r>
            <a:r>
              <a:rPr lang="en-US" spc="-31" dirty="0">
                <a:solidFill>
                  <a:srgbClr val="0066FF"/>
                </a:solidFill>
                <a:cs typeface="Segoe UI" panose="020B0502040204020203" pitchFamily="34" charset="0"/>
              </a:rPr>
              <a:t>higher energy reduction </a:t>
            </a:r>
            <a:r>
              <a:rPr lang="en-US" spc="-80" dirty="0">
                <a:cs typeface="Segoe UI" panose="020B0502040204020203" pitchFamily="34" charset="0"/>
              </a:rPr>
              <a:t>in future </a:t>
            </a:r>
            <a:r>
              <a:rPr lang="en-CH" dirty="0"/>
              <a:t>planar</a:t>
            </a:r>
            <a:r>
              <a:rPr lang="en-US" spc="-80" dirty="0">
                <a:cs typeface="Segoe UI" panose="020B0502040204020203" pitchFamily="34" charset="0"/>
              </a:rPr>
              <a:t> video streaming systems with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higher display resolutions </a:t>
            </a:r>
            <a:r>
              <a:rPr lang="en-US" spc="-80" dirty="0">
                <a:cs typeface="Segoe UI" panose="020B0502040204020203" pitchFamily="34" charset="0"/>
              </a:rPr>
              <a:t>and/or </a:t>
            </a:r>
            <a:r>
              <a:rPr lang="en-US" spc="-31" dirty="0">
                <a:solidFill>
                  <a:schemeClr val="accent6"/>
                </a:solidFill>
                <a:cs typeface="Segoe UI" panose="020B0502040204020203" pitchFamily="34" charset="0"/>
              </a:rPr>
              <a:t>display refresh rates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97F582-F420-4651-B5C7-E9F55256DE8E}"/>
              </a:ext>
            </a:extLst>
          </p:cNvPr>
          <p:cNvSpPr txBox="1"/>
          <p:nvPr/>
        </p:nvSpPr>
        <p:spPr>
          <a:xfrm>
            <a:off x="2741947" y="6447726"/>
            <a:ext cx="37874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https://github.com/CMU-SAFARI/BurstLink</a:t>
            </a:r>
            <a:r>
              <a:rPr lang="en-US" sz="1600" b="0" i="0" u="none" strike="noStrike" baseline="0" dirty="0">
                <a:solidFill>
                  <a:srgbClr val="00B0F0"/>
                </a:solidFill>
              </a:rPr>
              <a:t> </a:t>
            </a:r>
            <a:endParaRPr lang="en-CH" sz="4400" dirty="0">
              <a:solidFill>
                <a:srgbClr val="00B0F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340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uiExpand="1" animBg="1"/>
      <p:bldP spid="11" grpId="0" animBg="1"/>
      <p:bldP spid="4" grpId="0" uiExpand="1" build="p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   </a:t>
            </a:r>
            <a:r>
              <a:rPr lang="en-US" sz="2400" i="1" dirty="0">
                <a:latin typeface="Cambria" panose="02040503050406030204" pitchFamily="18" charset="0"/>
              </a:rPr>
              <a:t>Jisung Park     Rahul Bera     Juan Gómez Luna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Taha Shahroodi     Jeremie S. Kim     Efraim Rotem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BurstLink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Techniques for Energy-Efficient Video Display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Conventional and Virtual Reality Systems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92195" y="5427493"/>
            <a:ext cx="2579555" cy="953236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1" name="Picture 2" descr="How to Build an Impactful Research Group">
            <a:extLst>
              <a:ext uri="{FF2B5EF4-FFF2-40B4-BE49-F238E27FC236}">
                <a16:creationId xmlns:a16="http://schemas.microsoft.com/office/drawing/2014/main" id="{9A9A0855-8F53-4AC7-96C6-0BCF2AA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12" y="5738178"/>
            <a:ext cx="1665467" cy="6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773" y="5572130"/>
            <a:ext cx="1198904" cy="518445"/>
          </a:xfrm>
          <a:prstGeom prst="rect">
            <a:avLst/>
          </a:prstGeom>
        </p:spPr>
      </p:pic>
      <p:pic>
        <p:nvPicPr>
          <p:cNvPr id="1028" name="Picture 4" descr="TU Delft | Ricoh Switzerland">
            <a:extLst>
              <a:ext uri="{FF2B5EF4-FFF2-40B4-BE49-F238E27FC236}">
                <a16:creationId xmlns:a16="http://schemas.microsoft.com/office/drawing/2014/main" id="{EEBA1838-DE30-4237-958E-485C8D1C9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592" y="5293957"/>
            <a:ext cx="2040340" cy="102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721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Box 287">
            <a:extLst>
              <a:ext uri="{FF2B5EF4-FFF2-40B4-BE49-F238E27FC236}">
                <a16:creationId xmlns:a16="http://schemas.microsoft.com/office/drawing/2014/main" id="{6DDE839B-AF57-4017-B2FF-4D2037F68827}"/>
              </a:ext>
            </a:extLst>
          </p:cNvPr>
          <p:cNvSpPr txBox="1"/>
          <p:nvPr/>
        </p:nvSpPr>
        <p:spPr>
          <a:xfrm>
            <a:off x="2576485" y="2825469"/>
            <a:ext cx="3491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sz="4000" b="1" dirty="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Backup Slides</a:t>
            </a:r>
            <a:endParaRPr lang="en-CH" sz="4000" b="1" dirty="0">
              <a:latin typeface="Segoe UI" panose="020B0502040204020203" pitchFamily="34" charset="0"/>
              <a:ea typeface="+mj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70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600" dirty="0"/>
              <a:t>BurstLink: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E8AB-9F01-7E47-8B99-B1929C5E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09046"/>
            <a:ext cx="9143999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7030A0"/>
                </a:solidFill>
                <a:latin typeface="+mn-lt"/>
              </a:rPr>
              <a:t>BurstLink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reduces the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of the host DRAM by eliminating data movement to/from the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DRAM frame buffer</a:t>
            </a:r>
          </a:p>
          <a:p>
            <a:pPr lvl="1">
              <a:buClr>
                <a:schemeClr val="tx1"/>
              </a:buClr>
            </a:pPr>
            <a:endParaRPr lang="en-US" sz="18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7030A0"/>
                </a:solidFill>
                <a:latin typeface="+mn-lt"/>
              </a:rPr>
              <a:t>BurstLink</a:t>
            </a:r>
            <a:r>
              <a:rPr lang="en-US" sz="2000" dirty="0">
                <a:latin typeface="+mn-lt"/>
              </a:rPr>
              <a:t> increases the </a:t>
            </a:r>
            <a:r>
              <a:rPr lang="en-US" sz="2000" dirty="0">
                <a:solidFill>
                  <a:srgbClr val="00B050"/>
                </a:solidFill>
                <a:latin typeface="+mn-lt"/>
              </a:rPr>
              <a:t>system’s idle-power state </a:t>
            </a:r>
            <a:r>
              <a:rPr lang="en-US" sz="2000" dirty="0">
                <a:latin typeface="+mn-lt"/>
              </a:rPr>
              <a:t>residency by reducing the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usage of the processor </a:t>
            </a:r>
            <a:r>
              <a:rPr lang="en-US" sz="2000" dirty="0">
                <a:latin typeface="+mn-lt"/>
              </a:rPr>
              <a:t>and the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display subsystem </a:t>
            </a:r>
            <a:r>
              <a:rPr lang="en-US" sz="2000" dirty="0">
                <a:latin typeface="+mn-lt"/>
              </a:rPr>
              <a:t>since they are active only during the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burst period</a:t>
            </a:r>
          </a:p>
          <a:p>
            <a:pPr lvl="1">
              <a:buClr>
                <a:schemeClr val="tx1"/>
              </a:buClr>
            </a:pPr>
            <a:endParaRPr lang="en-US" sz="18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We evaluate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BurstLink</a:t>
            </a:r>
            <a:r>
              <a:rPr lang="en-US" sz="2000" dirty="0">
                <a:latin typeface="+mn-lt"/>
              </a:rPr>
              <a:t> using an analytical power model that we rigorously validate on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an Intel Skylake mobile system</a:t>
            </a:r>
            <a:r>
              <a:rPr lang="en-US" sz="2000" dirty="0">
                <a:latin typeface="+mn-lt"/>
              </a:rPr>
              <a:t>. BurstLink:</a:t>
            </a:r>
          </a:p>
          <a:p>
            <a:pPr lvl="1"/>
            <a:r>
              <a:rPr lang="en-US" sz="1700" dirty="0">
                <a:latin typeface="+mn-lt"/>
              </a:rPr>
              <a:t>Reduces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system energy consumption </a:t>
            </a:r>
            <a:r>
              <a:rPr lang="en-US" sz="1700" dirty="0">
                <a:latin typeface="+mn-lt"/>
              </a:rPr>
              <a:t>for 4K planar/VR video streaming </a:t>
            </a:r>
            <a:r>
              <a:rPr lang="en-US" sz="1700" dirty="0">
                <a:solidFill>
                  <a:srgbClr val="0066FF"/>
                </a:solidFill>
                <a:latin typeface="+mn-lt"/>
              </a:rPr>
              <a:t>by 41%/33% </a:t>
            </a:r>
          </a:p>
          <a:p>
            <a:pPr lvl="1"/>
            <a:r>
              <a:rPr lang="en-US" sz="1700" dirty="0">
                <a:latin typeface="+mn-lt"/>
              </a:rPr>
              <a:t>Provides an even </a:t>
            </a:r>
            <a:r>
              <a:rPr lang="en-US" sz="1700" dirty="0">
                <a:solidFill>
                  <a:srgbClr val="0066FF"/>
                </a:solidFill>
                <a:latin typeface="+mn-lt"/>
              </a:rPr>
              <a:t>higher energy reduction </a:t>
            </a:r>
            <a:r>
              <a:rPr lang="en-US" sz="1700" dirty="0">
                <a:latin typeface="+mn-lt"/>
              </a:rPr>
              <a:t>in future video streaming systems with higher display resolutions and/or display refresh rates</a:t>
            </a:r>
          </a:p>
          <a:p>
            <a:pPr lvl="1"/>
            <a:endParaRPr lang="en-US" sz="17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We </a:t>
            </a:r>
            <a:r>
              <a:rPr lang="en-US" sz="2000" b="1" dirty="0">
                <a:solidFill>
                  <a:schemeClr val="accent2"/>
                </a:solidFill>
                <a:latin typeface="+mn-lt"/>
              </a:rPr>
              <a:t>show</a:t>
            </a:r>
            <a:r>
              <a:rPr lang="en-US" sz="2000" dirty="0">
                <a:latin typeface="+mn-lt"/>
              </a:rPr>
              <a:t> that using main memory (DRAM) as a </a:t>
            </a:r>
            <a:r>
              <a:rPr lang="en-US" sz="2000" dirty="0">
                <a:solidFill>
                  <a:srgbClr val="C00000"/>
                </a:solidFill>
                <a:latin typeface="+mn-lt"/>
              </a:rPr>
              <a:t>communication hub between system components </a:t>
            </a:r>
            <a:r>
              <a:rPr lang="en-US" sz="2000" dirty="0">
                <a:latin typeface="+mn-lt"/>
              </a:rPr>
              <a:t>is energy-inefficient</a:t>
            </a:r>
          </a:p>
          <a:p>
            <a:pPr lvl="1"/>
            <a:r>
              <a:rPr lang="en-US" sz="1700" dirty="0">
                <a:latin typeface="+mn-lt"/>
              </a:rPr>
              <a:t>BurstLink uses </a:t>
            </a:r>
            <a:r>
              <a:rPr lang="en-US" sz="1700" dirty="0">
                <a:solidFill>
                  <a:srgbClr val="0066FF"/>
                </a:solidFill>
                <a:latin typeface="+mn-lt"/>
              </a:rPr>
              <a:t>small remote memory </a:t>
            </a:r>
            <a:r>
              <a:rPr lang="en-US" sz="1700" dirty="0">
                <a:latin typeface="+mn-lt"/>
              </a:rPr>
              <a:t>near the data consumer to significantly reduce the number of costly main memory accesses in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frame-based applications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624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4481</Words>
  <Application>Microsoft Office PowerPoint</Application>
  <PresentationFormat>On-screen Show (4:3)</PresentationFormat>
  <Paragraphs>716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Calibri</vt:lpstr>
      <vt:lpstr>Courier New</vt:lpstr>
      <vt:lpstr>Segoe UI</vt:lpstr>
      <vt:lpstr>Calibri Light</vt:lpstr>
      <vt:lpstr>Arial</vt:lpstr>
      <vt:lpstr>Cambria</vt:lpstr>
      <vt:lpstr>Office Theme</vt:lpstr>
      <vt:lpstr>1_Office Theme</vt:lpstr>
      <vt:lpstr>PowerPoint Presentation</vt:lpstr>
      <vt:lpstr>Executive Summary</vt:lpstr>
      <vt:lpstr>Presentation Outline</vt:lpstr>
      <vt:lpstr>Overview of a Traditional Display Subsystem</vt:lpstr>
      <vt:lpstr>Planar Video Processing Stages </vt:lpstr>
      <vt:lpstr>Presentation Outline</vt:lpstr>
      <vt:lpstr>Two Problems in Video Processing</vt:lpstr>
      <vt:lpstr>Unnecessary Data Movement</vt:lpstr>
      <vt:lpstr>Unnecessary Data Movement</vt:lpstr>
      <vt:lpstr>Underutilization of eDP Bandwidth</vt:lpstr>
      <vt:lpstr>Underutilization of eDP Bandwidth</vt:lpstr>
      <vt:lpstr>Presentation Outline</vt:lpstr>
      <vt:lpstr>PowerPoint Presentation</vt:lpstr>
      <vt:lpstr>PowerPoint Presentation</vt:lpstr>
      <vt:lpstr>PowerPoint Presentation</vt:lpstr>
      <vt:lpstr>PowerPoint Presentation</vt:lpstr>
      <vt:lpstr>Other Details in the Paper</vt:lpstr>
      <vt:lpstr>Presentation Outline</vt:lpstr>
      <vt:lpstr>Methodology</vt:lpstr>
      <vt:lpstr>PowerPoint Presentation</vt:lpstr>
      <vt:lpstr>PowerPoint Presentation</vt:lpstr>
      <vt:lpstr>Other Results in the Paper</vt:lpstr>
      <vt:lpstr>Presentation Outline</vt:lpstr>
      <vt:lpstr>Conclusion</vt:lpstr>
      <vt:lpstr>PowerPoint Presentation</vt:lpstr>
      <vt:lpstr>PowerPoint Presentation</vt:lpstr>
      <vt:lpstr>BurstLink: Key Results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3645</cp:revision>
  <dcterms:created xsi:type="dcterms:W3CDTF">2017-06-05T15:22:10Z</dcterms:created>
  <dcterms:modified xsi:type="dcterms:W3CDTF">2021-10-15T09:40:54Z</dcterms:modified>
</cp:coreProperties>
</file>