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4" r:id="rId1"/>
    <p:sldMasterId id="2147483676" r:id="rId2"/>
  </p:sldMasterIdLst>
  <p:notesMasterIdLst>
    <p:notesMasterId r:id="rId7"/>
  </p:notesMasterIdLst>
  <p:sldIdLst>
    <p:sldId id="1317" r:id="rId3"/>
    <p:sldId id="1309" r:id="rId4"/>
    <p:sldId id="1466" r:id="rId5"/>
    <p:sldId id="1467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Cambria" panose="02040503050406030204" pitchFamily="18" charset="0"/>
      <p:regular r:id="rId14"/>
      <p:bold r:id="rId15"/>
      <p:italic r:id="rId16"/>
      <p:boldItalic r:id="rId17"/>
    </p:embeddedFont>
    <p:embeddedFont>
      <p:font typeface="Segoe UI" panose="020B0502040204020203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FF"/>
    <a:srgbClr val="3FACC6"/>
    <a:srgbClr val="54426B"/>
    <a:srgbClr val="0000FF"/>
    <a:srgbClr val="FFFFFF"/>
    <a:srgbClr val="997300"/>
    <a:srgbClr val="A9D18E"/>
    <a:srgbClr val="FFE699"/>
    <a:srgbClr val="007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 autoAdjust="0"/>
    <p:restoredTop sz="74564" autoAdjust="0"/>
  </p:normalViewPr>
  <p:slideViewPr>
    <p:cSldViewPr snapToGrid="0">
      <p:cViewPr varScale="1">
        <p:scale>
          <a:sx n="86" d="100"/>
          <a:sy n="86" d="100"/>
        </p:scale>
        <p:origin x="177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3" d="100"/>
        <a:sy n="1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8.fntdata"/><Relationship Id="rId23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10/2/2021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BurstLink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2"/>
                </a:solidFill>
              </a:rPr>
              <a:t>Planar</a:t>
            </a:r>
            <a:r>
              <a:rPr lang="en-US" sz="2400" dirty="0">
                <a:cs typeface="Segoe UI" panose="020B0502040204020203" pitchFamily="34" charset="0"/>
              </a:rPr>
              <a:t> and </a:t>
            </a:r>
            <a:r>
              <a:rPr lang="en-US" sz="2400" dirty="0">
                <a:solidFill>
                  <a:schemeClr val="accent6"/>
                </a:solidFill>
                <a:cs typeface="Segoe UI" panose="020B0502040204020203" pitchFamily="34" charset="0"/>
              </a:rPr>
              <a:t>virtual reality</a:t>
            </a:r>
            <a:r>
              <a:rPr lang="en-US" sz="2400" dirty="0">
                <a:cs typeface="Segoe UI" panose="020B0502040204020203" pitchFamily="34" charset="0"/>
              </a:rPr>
              <a:t> </a:t>
            </a:r>
            <a:r>
              <a:rPr lang="en-US" sz="2400" dirty="0">
                <a:solidFill>
                  <a:srgbClr val="0066FF"/>
                </a:solidFill>
                <a:cs typeface="Segoe UI" panose="020B0502040204020203" pitchFamily="34" charset="0"/>
              </a:rPr>
              <a:t>video streaming</a:t>
            </a:r>
            <a:r>
              <a:rPr lang="en-US" sz="2400" dirty="0">
                <a:cs typeface="Segoe UI" panose="020B0502040204020203" pitchFamily="34" charset="0"/>
              </a:rPr>
              <a:t> consumes significant system energy due to </a:t>
            </a:r>
            <a:r>
              <a:rPr lang="en-US" sz="2400" dirty="0">
                <a:solidFill>
                  <a:srgbClr val="C00000"/>
                </a:solidFill>
                <a:cs typeface="Segoe UI" panose="020B0502040204020203" pitchFamily="34" charset="0"/>
              </a:rPr>
              <a:t>high power consumption </a:t>
            </a:r>
            <a:r>
              <a:rPr lang="en-US" sz="2400" dirty="0">
                <a:cs typeface="Segoe UI" panose="020B0502040204020203" pitchFamily="34" charset="0"/>
              </a:rPr>
              <a:t>of major system components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We </a:t>
            </a:r>
            <a:r>
              <a:rPr lang="en-US" sz="2400"/>
              <a:t>find </a:t>
            </a:r>
            <a:r>
              <a:rPr lang="en-US" sz="2400">
                <a:solidFill>
                  <a:srgbClr val="FF0000"/>
                </a:solidFill>
              </a:rPr>
              <a:t>two </a:t>
            </a:r>
            <a:r>
              <a:rPr lang="en-US" sz="2400" dirty="0">
                <a:solidFill>
                  <a:srgbClr val="FF0000"/>
                </a:solidFill>
              </a:rPr>
              <a:t>major inefficiencies </a:t>
            </a:r>
            <a:r>
              <a:rPr lang="en-US" sz="2400" dirty="0"/>
              <a:t>in state-of-the-art video streaming schemes: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6"/>
                </a:solidFill>
              </a:rPr>
              <a:t>Firstly unnecessary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6"/>
                </a:solidFill>
              </a:rPr>
              <a:t>data movement </a:t>
            </a:r>
            <a:r>
              <a:rPr lang="en-US" sz="2400" dirty="0"/>
              <a:t>to/from DRAM, and secondly: underutilization of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</a:rPr>
              <a:t>eDP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interface bandwidth 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66FF"/>
                </a:solidFill>
              </a:rPr>
              <a:t>Our Goal </a:t>
            </a:r>
            <a:r>
              <a:rPr lang="en-US" sz="2400" dirty="0">
                <a:solidFill>
                  <a:srgbClr val="0066FF"/>
                </a:solidFill>
              </a:rPr>
              <a:t>is to improve energy efficiency of planar and </a:t>
            </a:r>
            <a:r>
              <a:rPr lang="en-US" sz="2400" dirty="0">
                <a:solidFill>
                  <a:schemeClr val="accent6"/>
                </a:solidFill>
                <a:cs typeface="Segoe UI" panose="020B0502040204020203" pitchFamily="34" charset="0"/>
              </a:rPr>
              <a:t>virtual reality</a:t>
            </a:r>
            <a:r>
              <a:rPr lang="en-US" sz="2400" dirty="0">
                <a:solidFill>
                  <a:srgbClr val="0066FF"/>
                </a:solidFill>
              </a:rPr>
              <a:t> video streaming by leveraging display panel local memory to eliminate buffering frames in main memory </a:t>
            </a:r>
            <a:r>
              <a:rPr lang="en-US" sz="2400" b="1" baseline="0" dirty="0"/>
              <a:t>[CLICK]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400" dirty="0">
              <a:solidFill>
                <a:srgbClr val="0066FF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800" b="1" dirty="0"/>
              <a:t>BurstLink Key idea: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directly transfer a full decoded frame </a:t>
            </a:r>
            <a:r>
              <a:rPr lang="en-US" sz="2800" dirty="0"/>
              <a:t>from the video-decoder to the display panel 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in a burst</a:t>
            </a:r>
            <a:r>
              <a:rPr lang="en-US" sz="2800" dirty="0"/>
              <a:t>, exploiting the display interface’s </a:t>
            </a:r>
            <a:r>
              <a:rPr lang="en-US" sz="2800" dirty="0">
                <a:solidFill>
                  <a:srgbClr val="00B0F0"/>
                </a:solidFill>
              </a:rPr>
              <a:t>maximum bandwidth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rgbClr val="7030A0"/>
                </a:solidFill>
              </a:rPr>
              <a:t>BurstLink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/>
              <a:t>reduces the </a:t>
            </a:r>
            <a:r>
              <a:rPr lang="en-US" sz="2200" dirty="0">
                <a:solidFill>
                  <a:schemeClr val="accent6"/>
                </a:solidFill>
              </a:rPr>
              <a:t>energy consumption </a:t>
            </a:r>
            <a:r>
              <a:rPr lang="en-US" sz="2200" dirty="0"/>
              <a:t>of the host DRAM by eliminating data movement to/from the </a:t>
            </a:r>
            <a:r>
              <a:rPr lang="en-US" sz="2200" dirty="0">
                <a:solidFill>
                  <a:srgbClr val="0066FF"/>
                </a:solidFill>
              </a:rPr>
              <a:t>DRAM frame buffer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200" dirty="0">
              <a:solidFill>
                <a:srgbClr val="0066FF"/>
              </a:solidFill>
            </a:endParaRPr>
          </a:p>
          <a:p>
            <a:pPr lvl="1">
              <a:buClr>
                <a:schemeClr val="tx1"/>
              </a:buClr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rgbClr val="7030A0"/>
                </a:solidFill>
              </a:rPr>
              <a:t>BurstLink</a:t>
            </a:r>
            <a:r>
              <a:rPr lang="en-US" sz="2200" dirty="0"/>
              <a:t> increases the </a:t>
            </a:r>
            <a:r>
              <a:rPr lang="en-US" sz="2200" dirty="0">
                <a:solidFill>
                  <a:srgbClr val="00B050"/>
                </a:solidFill>
              </a:rPr>
              <a:t>system’s idle-power state </a:t>
            </a:r>
            <a:r>
              <a:rPr lang="en-US" sz="2200" dirty="0"/>
              <a:t>residency by reducing the </a:t>
            </a:r>
            <a:r>
              <a:rPr lang="en-US" sz="2200" dirty="0">
                <a:solidFill>
                  <a:srgbClr val="00B0F0"/>
                </a:solidFill>
              </a:rPr>
              <a:t>usage of the processor </a:t>
            </a:r>
            <a:r>
              <a:rPr lang="en-US" sz="2200" dirty="0"/>
              <a:t>and the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display subsystem </a:t>
            </a:r>
            <a:r>
              <a:rPr lang="en-US" sz="2200" dirty="0"/>
              <a:t>since they are active only during the </a:t>
            </a:r>
            <a:r>
              <a:rPr lang="en-US" sz="2200" dirty="0">
                <a:solidFill>
                  <a:schemeClr val="accent2"/>
                </a:solidFill>
              </a:rPr>
              <a:t>burst period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>
              <a:buClr>
                <a:schemeClr val="tx1"/>
              </a:buClr>
            </a:pPr>
            <a:endParaRPr lang="en-US" sz="2200" dirty="0">
              <a:solidFill>
                <a:schemeClr val="accent2"/>
              </a:solidFill>
            </a:endParaRPr>
          </a:p>
          <a:p>
            <a:pPr lvl="1">
              <a:buClr>
                <a:schemeClr val="tx1"/>
              </a:buClr>
            </a:pP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We evaluate </a:t>
            </a:r>
            <a:r>
              <a:rPr lang="en-US" sz="2200" dirty="0">
                <a:solidFill>
                  <a:schemeClr val="accent6"/>
                </a:solidFill>
              </a:rPr>
              <a:t>BurstLink</a:t>
            </a:r>
            <a:r>
              <a:rPr lang="en-US" sz="2200" dirty="0"/>
              <a:t> using an analytical power model that we rigorously validate on </a:t>
            </a:r>
            <a:r>
              <a:rPr lang="en-US" sz="2200" dirty="0">
                <a:solidFill>
                  <a:srgbClr val="7030A0"/>
                </a:solidFill>
              </a:rPr>
              <a:t>an Intel Skylake mobile system</a:t>
            </a:r>
            <a:r>
              <a:rPr lang="en-US" sz="2200" dirty="0"/>
              <a:t>. BurstLink: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2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/>
              <a:t>Reduces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</a:rPr>
              <a:t>system energy consumption </a:t>
            </a:r>
            <a:r>
              <a:rPr lang="en-US" sz="1700" dirty="0"/>
              <a:t>for 4K planar/VR video streaming </a:t>
            </a:r>
            <a:r>
              <a:rPr lang="en-US" sz="1700" dirty="0">
                <a:solidFill>
                  <a:srgbClr val="0066FF"/>
                </a:solidFill>
              </a:rPr>
              <a:t>by 41%/33%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700" dirty="0">
              <a:solidFill>
                <a:srgbClr val="0066FF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/>
              <a:t>Provides an even </a:t>
            </a:r>
            <a:r>
              <a:rPr lang="en-US" sz="1700" dirty="0">
                <a:solidFill>
                  <a:srgbClr val="0066FF"/>
                </a:solidFill>
              </a:rPr>
              <a:t>higher energy reduction </a:t>
            </a:r>
            <a:r>
              <a:rPr lang="en-US" sz="1700" dirty="0"/>
              <a:t>in future video streaming systems with higher display resolutions and/or display refresh rates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lvl="1"/>
            <a:endParaRPr lang="en-US" sz="1700" dirty="0"/>
          </a:p>
          <a:p>
            <a:pPr lvl="1"/>
            <a:endParaRPr lang="en-US" sz="17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We </a:t>
            </a:r>
            <a:r>
              <a:rPr lang="en-US" sz="2200" b="1" dirty="0">
                <a:solidFill>
                  <a:schemeClr val="accent2"/>
                </a:solidFill>
              </a:rPr>
              <a:t>show</a:t>
            </a:r>
            <a:r>
              <a:rPr lang="en-US" sz="2200" dirty="0"/>
              <a:t> that using main memory (DRAM) as a </a:t>
            </a:r>
            <a:r>
              <a:rPr lang="en-US" sz="2200" dirty="0">
                <a:solidFill>
                  <a:srgbClr val="C00000"/>
                </a:solidFill>
              </a:rPr>
              <a:t>communication hub between system components </a:t>
            </a:r>
            <a:r>
              <a:rPr lang="en-US" sz="2200" dirty="0"/>
              <a:t>is energy-inefficient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200" dirty="0"/>
          </a:p>
          <a:p>
            <a:pPr lvl="1"/>
            <a:r>
              <a:rPr lang="en-US" sz="1700" dirty="0"/>
              <a:t>BurstLink uses </a:t>
            </a:r>
            <a:r>
              <a:rPr lang="en-US" sz="1700" dirty="0">
                <a:solidFill>
                  <a:srgbClr val="0066FF"/>
                </a:solidFill>
              </a:rPr>
              <a:t>small remote memory </a:t>
            </a:r>
            <a:r>
              <a:rPr lang="en-US" sz="1700" dirty="0"/>
              <a:t>near the data consumer to significantly reduce the number of costly main memory accesses in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</a:rPr>
              <a:t>frame-based applications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2250" dirty="0"/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344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68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4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C298BE-C18D-4590-94F7-BEFA6C786409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2C8B29B9-3439-424C-ABE7-B88DB5C1B9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697BC7-4051-428B-9371-04BF2E44356C}"/>
              </a:ext>
            </a:extLst>
          </p:cNvPr>
          <p:cNvCxnSpPr>
            <a:cxnSpLocks/>
          </p:cNvCxnSpPr>
          <p:nvPr userDrawn="1"/>
        </p:nvCxnSpPr>
        <p:spPr>
          <a:xfrm>
            <a:off x="117023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17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83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3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39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7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9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32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89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927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43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12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21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</a:t>
            </a:r>
            <a:r>
              <a:rPr lang="en-US" sz="2400" u="sng" dirty="0">
                <a:solidFill>
                  <a:srgbClr val="0071C5"/>
                </a:solidFill>
                <a:latin typeface="Cambria" panose="02040503050406030204" pitchFamily="18" charset="0"/>
              </a:rPr>
              <a:t>Haj-Yahya</a:t>
            </a:r>
            <a:r>
              <a:rPr lang="en-US" sz="2400" baseline="30000" dirty="0">
                <a:solidFill>
                  <a:srgbClr val="0071C5"/>
                </a:solidFill>
                <a:latin typeface="Cambria" panose="02040503050406030204" pitchFamily="18" charset="0"/>
              </a:rPr>
              <a:t>1</a:t>
            </a:r>
            <a:r>
              <a:rPr lang="en-US" sz="2400" dirty="0">
                <a:solidFill>
                  <a:srgbClr val="0071C5"/>
                </a:solidFill>
                <a:latin typeface="Cambria" panose="02040503050406030204" pitchFamily="18" charset="0"/>
              </a:rPr>
              <a:t>     </a:t>
            </a:r>
            <a:r>
              <a:rPr lang="en-US" sz="2400" dirty="0">
                <a:latin typeface="Cambria" panose="02040503050406030204" pitchFamily="18" charset="0"/>
              </a:rPr>
              <a:t>Jisung</a:t>
            </a:r>
            <a:r>
              <a:rPr lang="en-US" sz="2400" i="1" dirty="0">
                <a:latin typeface="Cambria" panose="02040503050406030204" pitchFamily="18" charset="0"/>
              </a:rPr>
              <a:t> Park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Rahul Bera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Juan Gómez Luna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Taha Shahroodi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endParaRPr lang="en-US" sz="2400" i="1" dirty="0">
              <a:latin typeface="Cambria" panose="02040503050406030204" pitchFamily="18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BurstLink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Techniques for Energy-Efficient Video Display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Conventional and Virtual Reality Systems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84022" y="5237881"/>
            <a:ext cx="3245409" cy="1199293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A4304B6-B07B-4827-A021-3803D1A3F807}"/>
              </a:ext>
            </a:extLst>
          </p:cNvPr>
          <p:cNvSpPr/>
          <p:nvPr/>
        </p:nvSpPr>
        <p:spPr>
          <a:xfrm>
            <a:off x="3578927" y="5257909"/>
            <a:ext cx="40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9A2CAD-2F4E-4AE8-9431-08D6EA428B55}"/>
              </a:ext>
            </a:extLst>
          </p:cNvPr>
          <p:cNvSpPr/>
          <p:nvPr/>
        </p:nvSpPr>
        <p:spPr>
          <a:xfrm>
            <a:off x="678825" y="5214035"/>
            <a:ext cx="40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2B183DA-294A-49F9-99B9-45548B0FE0CE}"/>
              </a:ext>
            </a:extLst>
          </p:cNvPr>
          <p:cNvSpPr/>
          <p:nvPr/>
        </p:nvSpPr>
        <p:spPr>
          <a:xfrm>
            <a:off x="6855081" y="5214035"/>
            <a:ext cx="40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51" name="Picture 2" descr="How to Build an Impactful Research Group">
            <a:extLst>
              <a:ext uri="{FF2B5EF4-FFF2-40B4-BE49-F238E27FC236}">
                <a16:creationId xmlns:a16="http://schemas.microsoft.com/office/drawing/2014/main" id="{9A9A0855-8F53-4AC7-96C6-0BCF2AA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93" y="5567907"/>
            <a:ext cx="2095370" cy="82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602" y="5443729"/>
            <a:ext cx="1508374" cy="65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1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32334"/>
            <a:ext cx="9144000" cy="606084"/>
          </a:xfrm>
        </p:spPr>
        <p:txBody>
          <a:bodyPr>
            <a:noAutofit/>
          </a:bodyPr>
          <a:lstStyle/>
          <a:p>
            <a:r>
              <a:rPr lang="en-US" sz="3200" b="1" dirty="0"/>
              <a:t>Our Goal: an Energy Efficient Video Streaming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Planar</a:t>
            </a:r>
            <a:r>
              <a:rPr lang="en-US" sz="2000" dirty="0">
                <a:cs typeface="Segoe UI" panose="020B0502040204020203" pitchFamily="34" charset="0"/>
              </a:rPr>
              <a:t> and </a:t>
            </a:r>
            <a:r>
              <a:rPr lang="en-US" sz="2000" dirty="0">
                <a:solidFill>
                  <a:schemeClr val="accent6"/>
                </a:solidFill>
                <a:cs typeface="Segoe UI" panose="020B0502040204020203" pitchFamily="34" charset="0"/>
              </a:rPr>
              <a:t>virtual reality </a:t>
            </a:r>
            <a:r>
              <a:rPr lang="en-US" sz="2000" dirty="0">
                <a:cs typeface="Segoe UI" panose="020B0502040204020203" pitchFamily="34" charset="0"/>
              </a:rPr>
              <a:t>(VR) </a:t>
            </a:r>
            <a:r>
              <a:rPr lang="en-US" sz="2000" dirty="0">
                <a:solidFill>
                  <a:srgbClr val="0066FF"/>
                </a:solidFill>
                <a:cs typeface="Segoe UI" panose="020B0502040204020203" pitchFamily="34" charset="0"/>
              </a:rPr>
              <a:t>video streaming</a:t>
            </a:r>
            <a:r>
              <a:rPr lang="en-US" sz="2000" dirty="0">
                <a:cs typeface="Segoe UI" panose="020B0502040204020203" pitchFamily="34" charset="0"/>
              </a:rPr>
              <a:t> consumes significant system energy due to </a:t>
            </a:r>
            <a:r>
              <a:rPr lang="en-US" sz="2000" dirty="0">
                <a:solidFill>
                  <a:srgbClr val="C00000"/>
                </a:solidFill>
                <a:cs typeface="Segoe UI" panose="020B0502040204020203" pitchFamily="34" charset="0"/>
              </a:rPr>
              <a:t>high power consumption </a:t>
            </a:r>
            <a:r>
              <a:rPr lang="en-US" sz="2000" dirty="0">
                <a:cs typeface="Segoe UI" panose="020B0502040204020203" pitchFamily="34" charset="0"/>
              </a:rPr>
              <a:t>of major system components (DRAM, display interfaces, and display panel)</a:t>
            </a:r>
            <a:endParaRPr lang="en-US" sz="2000" dirty="0"/>
          </a:p>
          <a:p>
            <a:r>
              <a:rPr lang="en-US" sz="2000" dirty="0"/>
              <a:t>We find </a:t>
            </a:r>
            <a:r>
              <a:rPr lang="en-US" sz="2000" dirty="0">
                <a:solidFill>
                  <a:srgbClr val="FF0000"/>
                </a:solidFill>
              </a:rPr>
              <a:t>two major inefficiencies </a:t>
            </a:r>
            <a:r>
              <a:rPr lang="en-US" sz="2000" dirty="0"/>
              <a:t>in state-of-the-art video streaming schemes:          1) </a:t>
            </a:r>
            <a:r>
              <a:rPr lang="en-US" sz="2000" dirty="0">
                <a:solidFill>
                  <a:schemeClr val="accent6"/>
                </a:solidFill>
              </a:rPr>
              <a:t>unnecessary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6"/>
                </a:solidFill>
              </a:rPr>
              <a:t>data movement </a:t>
            </a:r>
            <a:r>
              <a:rPr lang="en-US" sz="2000" dirty="0"/>
              <a:t>to/from DRAM, 2) underutilization of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eDP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interface bandwidth </a:t>
            </a:r>
          </a:p>
          <a:p>
            <a:pPr>
              <a:buClr>
                <a:schemeClr val="tx1"/>
              </a:buClr>
            </a:pPr>
            <a:r>
              <a:rPr lang="en-US" sz="2000" b="1" dirty="0">
                <a:solidFill>
                  <a:srgbClr val="0066FF"/>
                </a:solidFill>
              </a:rPr>
              <a:t>Our Goal </a:t>
            </a:r>
            <a:r>
              <a:rPr lang="en-US" sz="2000" dirty="0">
                <a:solidFill>
                  <a:srgbClr val="0066FF"/>
                </a:solidFill>
              </a:rPr>
              <a:t>is to improve energy efficiency of planar and VR video streaming by leveraging display panel local memory to eliminate buffering frames in main memory</a:t>
            </a:r>
          </a:p>
          <a:p>
            <a:pPr>
              <a:buClr>
                <a:schemeClr val="tx1"/>
              </a:buClr>
            </a:pPr>
            <a:r>
              <a:rPr lang="en-US" sz="2000" b="1" dirty="0"/>
              <a:t>BurstLink Key idea: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directly transfer a full decoded frame </a:t>
            </a:r>
            <a:r>
              <a:rPr lang="en-US" sz="2000" dirty="0"/>
              <a:t>from the video-decoder (or GPU) to the display panel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in a burst</a:t>
            </a:r>
            <a:r>
              <a:rPr lang="en-US" sz="2000" dirty="0"/>
              <a:t>, exploiting the display interface’s </a:t>
            </a:r>
            <a:r>
              <a:rPr lang="en-US" sz="2000" dirty="0">
                <a:solidFill>
                  <a:srgbClr val="00B0F0"/>
                </a:solidFill>
              </a:rPr>
              <a:t>maximum bandwidth</a:t>
            </a:r>
          </a:p>
        </p:txBody>
      </p:sp>
      <p:pic>
        <p:nvPicPr>
          <p:cNvPr id="121" name="Picture 120">
            <a:extLst>
              <a:ext uri="{FF2B5EF4-FFF2-40B4-BE49-F238E27FC236}">
                <a16:creationId xmlns:a16="http://schemas.microsoft.com/office/drawing/2014/main" id="{5A89976E-CD56-4ADA-9291-FD219F2B3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057" y="4545742"/>
            <a:ext cx="4956629" cy="225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200" dirty="0">
                <a:latin typeface="+mj-lt"/>
                <a:cs typeface="+mj-cs"/>
              </a:rPr>
              <a:t>BurstLink: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E8AB-9F01-7E47-8B99-B1929C5E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09046"/>
            <a:ext cx="9143999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7030A0"/>
                </a:solidFill>
                <a:latin typeface="+mn-lt"/>
              </a:rPr>
              <a:t>BurstLink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 </a:t>
            </a:r>
            <a:r>
              <a:rPr lang="en-US" sz="2000" dirty="0">
                <a:latin typeface="+mn-lt"/>
              </a:rPr>
              <a:t>reduces the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energy consumption </a:t>
            </a:r>
            <a:r>
              <a:rPr lang="en-US" sz="2000" dirty="0">
                <a:latin typeface="+mn-lt"/>
              </a:rPr>
              <a:t>of the host DRAM by eliminating data movement to/from the </a:t>
            </a:r>
            <a:r>
              <a:rPr lang="en-US" sz="2000" dirty="0">
                <a:solidFill>
                  <a:srgbClr val="0066FF"/>
                </a:solidFill>
                <a:latin typeface="+mn-lt"/>
              </a:rPr>
              <a:t>DRAM frame buffer</a:t>
            </a:r>
          </a:p>
          <a:p>
            <a:pPr lvl="1">
              <a:buClr>
                <a:schemeClr val="tx1"/>
              </a:buClr>
            </a:pPr>
            <a:endParaRPr lang="en-US" sz="1800" dirty="0">
              <a:latin typeface="+mn-lt"/>
            </a:endParaRP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7030A0"/>
                </a:solidFill>
                <a:latin typeface="+mn-lt"/>
              </a:rPr>
              <a:t>BurstLink</a:t>
            </a:r>
            <a:r>
              <a:rPr lang="en-US" sz="2000" dirty="0">
                <a:latin typeface="+mn-lt"/>
              </a:rPr>
              <a:t> increases the </a:t>
            </a:r>
            <a:r>
              <a:rPr lang="en-US" sz="2000" dirty="0">
                <a:solidFill>
                  <a:srgbClr val="00B050"/>
                </a:solidFill>
                <a:latin typeface="+mn-lt"/>
              </a:rPr>
              <a:t>system’s idle-power state </a:t>
            </a:r>
            <a:r>
              <a:rPr lang="en-US" sz="2000" dirty="0">
                <a:latin typeface="+mn-lt"/>
              </a:rPr>
              <a:t>residency by reducing the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usage of the processor </a:t>
            </a:r>
            <a:r>
              <a:rPr lang="en-US" sz="2000" dirty="0">
                <a:latin typeface="+mn-lt"/>
              </a:rPr>
              <a:t>and the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display subsystem </a:t>
            </a:r>
            <a:r>
              <a:rPr lang="en-US" sz="2000" dirty="0">
                <a:latin typeface="+mn-lt"/>
              </a:rPr>
              <a:t>since they are active only during the </a:t>
            </a:r>
            <a:r>
              <a:rPr lang="en-US" sz="2000" dirty="0">
                <a:solidFill>
                  <a:schemeClr val="accent2"/>
                </a:solidFill>
                <a:latin typeface="+mn-lt"/>
              </a:rPr>
              <a:t>burst period</a:t>
            </a:r>
          </a:p>
          <a:p>
            <a:pPr lvl="1">
              <a:buClr>
                <a:schemeClr val="tx1"/>
              </a:buClr>
            </a:pPr>
            <a:endParaRPr lang="en-US" sz="18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We evaluate </a:t>
            </a:r>
            <a:r>
              <a:rPr lang="en-US" sz="2000" dirty="0">
                <a:solidFill>
                  <a:schemeClr val="accent6"/>
                </a:solidFill>
                <a:latin typeface="+mn-lt"/>
              </a:rPr>
              <a:t>BurstLink</a:t>
            </a:r>
            <a:r>
              <a:rPr lang="en-US" sz="2000" dirty="0">
                <a:latin typeface="+mn-lt"/>
              </a:rPr>
              <a:t> using an analytical power model that we rigorously validate on </a:t>
            </a:r>
            <a:r>
              <a:rPr lang="en-US" sz="2000" dirty="0">
                <a:solidFill>
                  <a:srgbClr val="7030A0"/>
                </a:solidFill>
                <a:latin typeface="+mn-lt"/>
              </a:rPr>
              <a:t>an Intel Skylake mobile system</a:t>
            </a:r>
            <a:r>
              <a:rPr lang="en-US" sz="2000" dirty="0">
                <a:latin typeface="+mn-lt"/>
              </a:rPr>
              <a:t>. BurstLink:</a:t>
            </a:r>
          </a:p>
          <a:p>
            <a:pPr lvl="1"/>
            <a:r>
              <a:rPr lang="en-US" sz="1700" dirty="0">
                <a:latin typeface="+mn-lt"/>
              </a:rPr>
              <a:t>Reduces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system energy consumption </a:t>
            </a:r>
            <a:r>
              <a:rPr lang="en-US" sz="1700" dirty="0">
                <a:latin typeface="+mn-lt"/>
              </a:rPr>
              <a:t>for 4K planar/VR video streaming </a:t>
            </a:r>
            <a:r>
              <a:rPr lang="en-US" sz="1700" dirty="0">
                <a:solidFill>
                  <a:srgbClr val="0066FF"/>
                </a:solidFill>
                <a:latin typeface="+mn-lt"/>
              </a:rPr>
              <a:t>by 41%/33% </a:t>
            </a:r>
          </a:p>
          <a:p>
            <a:pPr lvl="1"/>
            <a:r>
              <a:rPr lang="en-US" sz="1700" dirty="0">
                <a:latin typeface="+mn-lt"/>
              </a:rPr>
              <a:t>Provides an even </a:t>
            </a:r>
            <a:r>
              <a:rPr lang="en-US" sz="1700" dirty="0">
                <a:solidFill>
                  <a:srgbClr val="0066FF"/>
                </a:solidFill>
                <a:latin typeface="+mn-lt"/>
              </a:rPr>
              <a:t>higher energy reduction </a:t>
            </a:r>
            <a:r>
              <a:rPr lang="en-US" sz="1700" dirty="0">
                <a:latin typeface="+mn-lt"/>
              </a:rPr>
              <a:t>in future video streaming systems with higher display resolutions and/or display refresh rates</a:t>
            </a:r>
          </a:p>
          <a:p>
            <a:pPr lvl="1"/>
            <a:endParaRPr lang="en-US" sz="1700" dirty="0">
              <a:latin typeface="+mn-lt"/>
            </a:endParaRPr>
          </a:p>
          <a:p>
            <a:r>
              <a:rPr lang="en-US" sz="2000" dirty="0">
                <a:latin typeface="+mn-lt"/>
              </a:rPr>
              <a:t>We </a:t>
            </a:r>
            <a:r>
              <a:rPr lang="en-US" sz="2000" b="1" dirty="0">
                <a:solidFill>
                  <a:schemeClr val="accent2"/>
                </a:solidFill>
                <a:latin typeface="+mn-lt"/>
              </a:rPr>
              <a:t>show</a:t>
            </a:r>
            <a:r>
              <a:rPr lang="en-US" sz="2000" dirty="0">
                <a:latin typeface="+mn-lt"/>
              </a:rPr>
              <a:t> that using main memory (DRAM) as a </a:t>
            </a:r>
            <a:r>
              <a:rPr lang="en-US" sz="2000" dirty="0">
                <a:solidFill>
                  <a:srgbClr val="C00000"/>
                </a:solidFill>
                <a:latin typeface="+mn-lt"/>
              </a:rPr>
              <a:t>communication hub between system components </a:t>
            </a:r>
            <a:r>
              <a:rPr lang="en-US" sz="2000" dirty="0">
                <a:latin typeface="+mn-lt"/>
              </a:rPr>
              <a:t>is energy-inefficient</a:t>
            </a:r>
          </a:p>
          <a:p>
            <a:pPr lvl="1"/>
            <a:r>
              <a:rPr lang="en-US" sz="1700" dirty="0">
                <a:latin typeface="+mn-lt"/>
              </a:rPr>
              <a:t>BurstLink uses </a:t>
            </a:r>
            <a:r>
              <a:rPr lang="en-US" sz="1700" dirty="0">
                <a:solidFill>
                  <a:srgbClr val="0066FF"/>
                </a:solidFill>
                <a:latin typeface="+mn-lt"/>
              </a:rPr>
              <a:t>small remote memory </a:t>
            </a:r>
            <a:r>
              <a:rPr lang="en-US" sz="1700" dirty="0">
                <a:latin typeface="+mn-lt"/>
              </a:rPr>
              <a:t>near the data consumer to significantly reduce the number of costly main memory accesses in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frame-based applications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9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4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0" y="3449343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</a:t>
            </a:r>
            <a:r>
              <a:rPr lang="en-US" sz="2400" u="sng" dirty="0">
                <a:solidFill>
                  <a:srgbClr val="0071C5"/>
                </a:solidFill>
                <a:latin typeface="Cambria" panose="02040503050406030204" pitchFamily="18" charset="0"/>
              </a:rPr>
              <a:t>Haj-Yahya</a:t>
            </a:r>
            <a:r>
              <a:rPr lang="en-US" sz="2400" baseline="30000" dirty="0">
                <a:solidFill>
                  <a:srgbClr val="0071C5"/>
                </a:solidFill>
                <a:latin typeface="Cambria" panose="02040503050406030204" pitchFamily="18" charset="0"/>
              </a:rPr>
              <a:t>1</a:t>
            </a:r>
            <a:r>
              <a:rPr lang="en-US" sz="2400" dirty="0">
                <a:solidFill>
                  <a:srgbClr val="0071C5"/>
                </a:solidFill>
                <a:latin typeface="Cambria" panose="02040503050406030204" pitchFamily="18" charset="0"/>
              </a:rPr>
              <a:t>     </a:t>
            </a:r>
            <a:r>
              <a:rPr lang="en-US" sz="2400" dirty="0">
                <a:latin typeface="Cambria" panose="02040503050406030204" pitchFamily="18" charset="0"/>
              </a:rPr>
              <a:t>Jisung</a:t>
            </a:r>
            <a:r>
              <a:rPr lang="en-US" sz="2400" i="1" dirty="0">
                <a:latin typeface="Cambria" panose="02040503050406030204" pitchFamily="18" charset="0"/>
              </a:rPr>
              <a:t> Park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Rahul Bera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Juan Gómez Luna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Taha Shahroodi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r>
              <a:rPr lang="en-US" sz="2400" i="1" dirty="0">
                <a:latin typeface="Cambria" panose="02040503050406030204" pitchFamily="18" charset="0"/>
              </a:rPr>
              <a:t>     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  <a:endParaRPr lang="en-US" sz="2400" i="1" dirty="0">
              <a:latin typeface="Cambria" panose="02040503050406030204" pitchFamily="18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BurstLink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Techniques for Energy-Efficient Video Display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Conventional and Virtual Reality Systems</a:t>
            </a: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3AA307F7-5CEA-466B-8132-D2F29C8CE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84022" y="5237881"/>
            <a:ext cx="3245409" cy="1199293"/>
            <a:chOff x="2817" y="2869"/>
            <a:chExt cx="2928" cy="1082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764856E3-E385-4E45-B618-FEABF22225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4C99916C-C8E0-4EC2-990E-71C25830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2BED6248-FAD9-4FD4-A935-AD298D78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EB446B1E-4985-47AC-ABC7-8A10DED0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F7087107-50AD-4D08-AC3C-A0FBAC6F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A9CA76D3-1B00-475D-AB6F-20C71F532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2A3AF0B5-1FCF-431F-8822-5665C9578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2665827D-9699-4A8B-B18B-40F67715C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F9447A8B-8156-4AF8-B29E-E84CE1955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F1D91B9D-E80A-43FF-BCB0-97CF2DA61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45920028-D339-46F6-8800-1F3096E76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8D6304F3-FD74-4DF2-BCCB-845D16459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4A4304B6-B07B-4827-A021-3803D1A3F807}"/>
              </a:ext>
            </a:extLst>
          </p:cNvPr>
          <p:cNvSpPr/>
          <p:nvPr/>
        </p:nvSpPr>
        <p:spPr>
          <a:xfrm>
            <a:off x="3578927" y="5257909"/>
            <a:ext cx="40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69A2CAD-2F4E-4AE8-9431-08D6EA428B55}"/>
              </a:ext>
            </a:extLst>
          </p:cNvPr>
          <p:cNvSpPr/>
          <p:nvPr/>
        </p:nvSpPr>
        <p:spPr>
          <a:xfrm>
            <a:off x="678825" y="5214035"/>
            <a:ext cx="40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2B183DA-294A-49F9-99B9-45548B0FE0CE}"/>
              </a:ext>
            </a:extLst>
          </p:cNvPr>
          <p:cNvSpPr/>
          <p:nvPr/>
        </p:nvSpPr>
        <p:spPr>
          <a:xfrm>
            <a:off x="6855081" y="5214035"/>
            <a:ext cx="400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51" name="Picture 2" descr="How to Build an Impactful Research Group">
            <a:extLst>
              <a:ext uri="{FF2B5EF4-FFF2-40B4-BE49-F238E27FC236}">
                <a16:creationId xmlns:a16="http://schemas.microsoft.com/office/drawing/2014/main" id="{9A9A0855-8F53-4AC7-96C6-0BCF2AABF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93" y="5567907"/>
            <a:ext cx="2095370" cy="82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2A61AEF-5902-4EAB-B529-176CA64DA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602" y="5443729"/>
            <a:ext cx="1508374" cy="65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8690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652</Words>
  <Application>Microsoft Office PowerPoint</Application>
  <PresentationFormat>On-screen Show (4:3)</PresentationFormat>
  <Paragraphs>66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Calibri</vt:lpstr>
      <vt:lpstr>Arial</vt:lpstr>
      <vt:lpstr>Cambria</vt:lpstr>
      <vt:lpstr>Segoe UI</vt:lpstr>
      <vt:lpstr>Calibri Light</vt:lpstr>
      <vt:lpstr>Office Theme</vt:lpstr>
      <vt:lpstr>1_Office Theme</vt:lpstr>
      <vt:lpstr>PowerPoint Presentation</vt:lpstr>
      <vt:lpstr>Our Goal: an Energy Efficient Video Streaming Scheme</vt:lpstr>
      <vt:lpstr>BurstLink: Key Results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3607</cp:revision>
  <dcterms:created xsi:type="dcterms:W3CDTF">2017-06-05T15:22:10Z</dcterms:created>
  <dcterms:modified xsi:type="dcterms:W3CDTF">2021-10-01T23:45:10Z</dcterms:modified>
</cp:coreProperties>
</file>