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8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2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3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4.xml" ContentType="application/vnd.openxmlformats-officedocument.drawingml.chartshapes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5.xml" ContentType="application/vnd.openxmlformats-officedocument.drawingml.chartshapes+xml"/>
  <Override PartName="/ppt/charts/chart24.xml" ContentType="application/vnd.openxmlformats-officedocument.drawingml.chart+xml"/>
  <Override PartName="/ppt/drawings/drawing6.xml" ContentType="application/vnd.openxmlformats-officedocument.drawingml.chartshapes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7.xml" ContentType="application/vnd.openxmlformats-officedocument.drawingml.chartshapes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drawings/drawing8.xml" ContentType="application/vnd.openxmlformats-officedocument.drawingml.chartshape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6" r:id="rId3"/>
    <p:sldMasterId id="2147483688" r:id="rId4"/>
    <p:sldMasterId id="2147483700" r:id="rId5"/>
    <p:sldMasterId id="2147483712" r:id="rId6"/>
    <p:sldMasterId id="2147483724" r:id="rId7"/>
  </p:sldMasterIdLst>
  <p:notesMasterIdLst>
    <p:notesMasterId r:id="rId81"/>
  </p:notesMasterIdLst>
  <p:handoutMasterIdLst>
    <p:handoutMasterId r:id="rId82"/>
  </p:handoutMasterIdLst>
  <p:sldIdLst>
    <p:sldId id="6035" r:id="rId8"/>
    <p:sldId id="282" r:id="rId9"/>
    <p:sldId id="3497" r:id="rId10"/>
    <p:sldId id="5947" r:id="rId11"/>
    <p:sldId id="6015" r:id="rId12"/>
    <p:sldId id="6041" r:id="rId13"/>
    <p:sldId id="6044" r:id="rId14"/>
    <p:sldId id="6016" r:id="rId15"/>
    <p:sldId id="5913" r:id="rId16"/>
    <p:sldId id="274" r:id="rId17"/>
    <p:sldId id="264" r:id="rId18"/>
    <p:sldId id="5898" r:id="rId19"/>
    <p:sldId id="5899" r:id="rId20"/>
    <p:sldId id="296" r:id="rId21"/>
    <p:sldId id="5900" r:id="rId22"/>
    <p:sldId id="5903" r:id="rId23"/>
    <p:sldId id="6017" r:id="rId24"/>
    <p:sldId id="275" r:id="rId25"/>
    <p:sldId id="5906" r:id="rId26"/>
    <p:sldId id="5975" r:id="rId27"/>
    <p:sldId id="5910" r:id="rId28"/>
    <p:sldId id="5908" r:id="rId29"/>
    <p:sldId id="5909" r:id="rId30"/>
    <p:sldId id="6018" r:id="rId31"/>
    <p:sldId id="5914" r:id="rId32"/>
    <p:sldId id="272" r:id="rId33"/>
    <p:sldId id="279" r:id="rId34"/>
    <p:sldId id="5915" r:id="rId35"/>
    <p:sldId id="5920" r:id="rId36"/>
    <p:sldId id="5921" r:id="rId37"/>
    <p:sldId id="5922" r:id="rId38"/>
    <p:sldId id="281" r:id="rId39"/>
    <p:sldId id="5927" r:id="rId40"/>
    <p:sldId id="5928" r:id="rId41"/>
    <p:sldId id="5964" r:id="rId42"/>
    <p:sldId id="6036" r:id="rId43"/>
    <p:sldId id="5965" r:id="rId44"/>
    <p:sldId id="5940" r:id="rId45"/>
    <p:sldId id="334" r:id="rId46"/>
    <p:sldId id="5943" r:id="rId47"/>
    <p:sldId id="5944" r:id="rId48"/>
    <p:sldId id="6019" r:id="rId49"/>
    <p:sldId id="273" r:id="rId50"/>
    <p:sldId id="5968" r:id="rId51"/>
    <p:sldId id="5969" r:id="rId52"/>
    <p:sldId id="5967" r:id="rId53"/>
    <p:sldId id="6020" r:id="rId54"/>
    <p:sldId id="5973" r:id="rId55"/>
    <p:sldId id="5990" r:id="rId56"/>
    <p:sldId id="5977" r:id="rId57"/>
    <p:sldId id="5987" r:id="rId58"/>
    <p:sldId id="5992" r:id="rId59"/>
    <p:sldId id="5988" r:id="rId60"/>
    <p:sldId id="5994" r:id="rId61"/>
    <p:sldId id="5998" r:id="rId62"/>
    <p:sldId id="6002" r:id="rId63"/>
    <p:sldId id="6003" r:id="rId64"/>
    <p:sldId id="292" r:id="rId65"/>
    <p:sldId id="6004" r:id="rId66"/>
    <p:sldId id="6005" r:id="rId67"/>
    <p:sldId id="6006" r:id="rId68"/>
    <p:sldId id="6021" r:id="rId69"/>
    <p:sldId id="5877" r:id="rId70"/>
    <p:sldId id="6008" r:id="rId71"/>
    <p:sldId id="6011" r:id="rId72"/>
    <p:sldId id="6010" r:id="rId73"/>
    <p:sldId id="6040" r:id="rId74"/>
    <p:sldId id="6045" r:id="rId75"/>
    <p:sldId id="6014" r:id="rId76"/>
    <p:sldId id="6046" r:id="rId77"/>
    <p:sldId id="6047" r:id="rId78"/>
    <p:sldId id="6574" r:id="rId79"/>
    <p:sldId id="6043" r:id="rId8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D458A"/>
    <a:srgbClr val="F5F6FB"/>
    <a:srgbClr val="000000"/>
    <a:srgbClr val="B9B9B9"/>
    <a:srgbClr val="FBE5D6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176"/>
    <p:restoredTop sz="88748"/>
  </p:normalViewPr>
  <p:slideViewPr>
    <p:cSldViewPr snapToGrid="0" snapToObjects="1">
      <p:cViewPr varScale="1">
        <p:scale>
          <a:sx n="115" d="100"/>
          <a:sy n="115" d="100"/>
        </p:scale>
        <p:origin x="1352" y="208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viewProps" Target="view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61" Type="http://schemas.openxmlformats.org/officeDocument/2006/relationships/slide" Target="slides/slide54.xml"/><Relationship Id="rId8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rooflin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2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3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4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5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chartUserShapes" Target="../drawings/drawing7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chartUserShapes" Target="../drawings/drawing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46132772790708"/>
          <c:y val="5.207888888888889E-2"/>
          <c:w val="0.75915418942435275"/>
          <c:h val="0.65173373015873015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(6)'!$V$13</c:f>
              <c:strCache>
                <c:ptCount val="1"/>
                <c:pt idx="0">
                  <c:v>CPU-DPU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(6)'!$V$14:$V$25</c:f>
              <c:numCache>
                <c:formatCode>General</c:formatCode>
                <c:ptCount val="12"/>
                <c:pt idx="0">
                  <c:v>1.55E-4</c:v>
                </c:pt>
                <c:pt idx="1">
                  <c:v>6.5200000000000002E-4</c:v>
                </c:pt>
                <c:pt idx="2">
                  <c:v>2.771E-3</c:v>
                </c:pt>
                <c:pt idx="3">
                  <c:v>1.0059E-2</c:v>
                </c:pt>
                <c:pt idx="4">
                  <c:v>3.6637000000000003E-2</c:v>
                </c:pt>
                <c:pt idx="5">
                  <c:v>0.104891</c:v>
                </c:pt>
                <c:pt idx="6">
                  <c:v>0.20327500000000001</c:v>
                </c:pt>
                <c:pt idx="7">
                  <c:v>0.29401500000000003</c:v>
                </c:pt>
                <c:pt idx="8">
                  <c:v>0.60928300000000002</c:v>
                </c:pt>
                <c:pt idx="9">
                  <c:v>0.66016699999999995</c:v>
                </c:pt>
                <c:pt idx="10">
                  <c:v>0.38165100000000002</c:v>
                </c:pt>
                <c:pt idx="11">
                  <c:v>0.33247700000000002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6-7641-B7BE-D6491285D7AA}"/>
            </c:ext>
          </c:extLst>
        </c:ser>
        <c:ser>
          <c:idx val="2"/>
          <c:order val="1"/>
          <c:tx>
            <c:strRef>
              <c:f>'cpudpu_output (6)'!$W$13</c:f>
              <c:strCache>
                <c:ptCount val="1"/>
                <c:pt idx="0">
                  <c:v>DPU-CPU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A26-7641-B7BE-D6491285D7AA}"/>
              </c:ext>
            </c:extLst>
          </c:dPt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(6)'!$W$14:$W$25</c:f>
              <c:numCache>
                <c:formatCode>General</c:formatCode>
                <c:ptCount val="12"/>
                <c:pt idx="0">
                  <c:v>1.55E-4</c:v>
                </c:pt>
                <c:pt idx="1">
                  <c:v>6.6799999999999997E-4</c:v>
                </c:pt>
                <c:pt idx="2">
                  <c:v>2.7950000000000002E-3</c:v>
                </c:pt>
                <c:pt idx="3">
                  <c:v>9.0939999999999997E-3</c:v>
                </c:pt>
                <c:pt idx="4">
                  <c:v>2.7453000000000002E-2</c:v>
                </c:pt>
                <c:pt idx="5">
                  <c:v>5.2311999999999997E-2</c:v>
                </c:pt>
                <c:pt idx="6">
                  <c:v>7.2383000000000003E-2</c:v>
                </c:pt>
                <c:pt idx="7">
                  <c:v>8.8080000000000006E-2</c:v>
                </c:pt>
                <c:pt idx="8">
                  <c:v>0.11748500000000001</c:v>
                </c:pt>
                <c:pt idx="9">
                  <c:v>0.12198000000000001</c:v>
                </c:pt>
                <c:pt idx="10">
                  <c:v>0.122519</c:v>
                </c:pt>
                <c:pt idx="11">
                  <c:v>0.122087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6-7641-B7BE-D6491285D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Data transfer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3E-4"/>
        <c:auto val="1"/>
        <c:lblAlgn val="ctr"/>
        <c:lblOffset val="100"/>
        <c:noMultiLvlLbl val="0"/>
      </c:catAx>
      <c:valAx>
        <c:axId val="1598601583"/>
        <c:scaling>
          <c:logBase val="10"/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319462775030583"/>
          <c:y val="6.2702777777777774E-2"/>
          <c:w val="0.2181661330795189"/>
          <c:h val="0.2258620370370370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{93922D23-6C68-8542-AC56-7219F1814A01}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051A-7C4B-8DA7-A6CA2798094A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{C2D1039F-612F-D445-AD21-5C3F715872A7}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051A-7C4B-8DA7-A6CA2798094A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{E3FC46A5-3749-D942-A10B-DF46602B2A6F}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051A-7C4B-8DA7-A6CA2798094A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{614BFEF1-1B6C-7C43-B163-651949422593}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051A-7C4B-8DA7-A6CA2798094A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{114BEE86-A58A-0B48-85B7-2F8EAD13816B}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051A-7C4B-8DA7-A6CA2798094A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{E4949C67-C9F5-9845-9B44-96B10B423E0B}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051A-7C4B-8DA7-A6CA2798094A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{68A2CB09-ECD7-B941-8C6F-6A7592E15E95}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051A-7C4B-8DA7-A6CA2798094A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{7ED3A13F-EA39-4643-A139-D00937D2C5FB}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051A-7C4B-8DA7-A6CA2798094A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{D72764DF-4749-4F4E-9E59-E81EC50B6F0E}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051A-7C4B-8DA7-A6CA2798094A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{9A281B8B-27B5-FE49-A58E-8506F33CB738}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051A-7C4B-8DA7-A6CA2798094A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{0D263A12-2AD6-014C-9AF6-0AEFEA84D2FE}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051A-7C4B-8DA7-A6CA2798094A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{245FFF01-C92D-7D4F-AA22-452D3F19621D}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051A-7C4B-8DA7-A6CA2798094A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{81C90879-BFCF-D94D-8ADE-DFED6CA98579}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051A-7C4B-8DA7-A6CA2798094A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{FF6021D2-1CC4-2C47-ABFC-1EE86EF382A1}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051A-7C4B-8DA7-A6CA2798094A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{018D03B6-E7F3-4F4D-85F4-B6D1C9FEE32D}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051A-7C4B-8DA7-A6CA2798094A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{F3154868-DD30-EE47-A355-6A344164756F}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051A-7C4B-8DA7-A6CA2798094A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{98D85222-9055-FB44-A9EF-19EFEFE4550D}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051A-7C4B-8DA7-A6CA2798094A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{919A3A38-FE92-6E4B-A439-8FDDADE3985E}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051A-7C4B-8DA7-A6CA2798094A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{F35E5B3A-3BD6-1F46-A05F-F12B8CC11C65}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051A-7C4B-8DA7-A6CA2798094A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{C7212E8F-E5CD-0944-9F61-5CD77F9F02FB}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051A-7C4B-8DA7-A6CA2798094A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{D4EA81E5-760E-6F48-A853-50839DF9BD97}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051A-7C4B-8DA7-A6CA2798094A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{3C313D20-CE16-634D-99D8-A162D12717AE}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051A-7C4B-8DA7-A6CA2798094A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{D9733818-3A31-8549-976F-C98D2A8F966D}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051A-7C4B-8DA7-A6CA2798094A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{8E5ECE55-8A72-6644-99CA-54552F2B4D71}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051A-7C4B-8DA7-A6CA2798094A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{4EF79A01-7C06-1D47-92A0-5A6559DB833B}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051A-7C4B-8DA7-A6CA2798094A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{19EC4ADB-8847-5B4B-99EF-B805607A0106}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051A-7C4B-8DA7-A6CA2798094A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{C805CFFD-9E1B-FD4F-9260-622C29E9682D}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051A-7C4B-8DA7-A6CA2798094A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{0A2ECD31-3CDD-0248-916C-F93D38E5F64C}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051A-7C4B-8DA7-A6CA2798094A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{A2AAC6F3-B7FB-954A-B292-ED7331632B97}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051A-7C4B-8DA7-A6CA2798094A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{5AAD5529-D781-0948-8FEE-A24D2874482D}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051A-7C4B-8DA7-A6CA2798094A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{04897B8A-A3A5-BB48-A8B1-0004D1FC660F}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051A-7C4B-8DA7-A6CA2798094A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{D6AAEFA5-4C5C-CF47-9241-07C9D4E32EF3}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051A-7C4B-8DA7-A6CA2798094A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{0274E5BD-51B6-BA4E-972B-3CF3DAAA7B83}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051A-7C4B-8DA7-A6CA2798094A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{8CE57DBD-5DD3-5241-8AAA-73C0DE5EC108}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051A-7C4B-8DA7-A6CA2798094A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{CE27B690-8EB7-0C4A-A26F-FB9A191F1F4B}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051A-7C4B-8DA7-A6CA2798094A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{DD025107-3A70-CC47-977B-CECA2320F430}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051A-7C4B-8DA7-A6CA2798094A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{29E0B424-9CEF-FC4C-A44F-525F9BA28659}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051A-7C4B-8DA7-A6CA2798094A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{9298AC01-F08A-6040-8F30-21F337DB9C74}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051A-7C4B-8DA7-A6CA2798094A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{3C81BBB4-345F-A34D-813A-D2A99AF55671}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051A-7C4B-8DA7-A6CA2798094A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{CAEFBA27-110F-3C40-A013-FC618E2E213E}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051A-7C4B-8DA7-A6CA2798094A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{4672D95B-A5EC-1746-918F-D668056C0D61}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051A-7C4B-8DA7-A6CA2798094A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{3C65B436-CB25-9C43-8CA6-C509C17E1B11}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051A-7C4B-8DA7-A6CA2798094A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{1460FD2A-B2F4-DE47-AE86-66380C2BCD86}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051A-7C4B-8DA7-A6CA2798094A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{7CDCA8E8-CF4A-EE40-8875-B3E025301CEE}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051A-7C4B-8DA7-A6CA2798094A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{27089B39-12FF-B74E-A852-4DD1A1279730}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051A-7C4B-8DA7-A6CA2798094A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{49C93580-4D60-3846-8980-4E97BB2712E4}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051A-7C4B-8DA7-A6CA2798094A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{B5359DE7-37A5-5940-A217-27436C49DC6E}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051A-7C4B-8DA7-A6CA2798094A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{B4B7EC07-85C0-D841-9F2F-8DAA698B7046}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051A-7C4B-8DA7-A6CA2798094A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{C02AF4BD-5D9B-0149-9E93-54EBEBBF1CF9}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051A-7C4B-8DA7-A6CA2798094A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{EF5A0C3F-6E7C-0B4D-83CF-1B9E953A0D79}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051A-7C4B-8DA7-A6CA2798094A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{4C128705-CAB2-F448-ACA9-66D967067CE6}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051A-7C4B-8DA7-A6CA2798094A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{47E38B69-8614-944A-895B-673C3EEFD398}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051A-7C4B-8DA7-A6CA2798094A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{0F3DBCF3-5353-5A4A-85A0-E675548F49F8}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051A-7C4B-8DA7-A6CA2798094A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{A0DBC9E9-C628-9040-8B78-089B2ABE439A}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051A-7C4B-8DA7-A6CA2798094A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{3C69D527-13C6-E342-B65F-5A6798197CD7}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051A-7C4B-8DA7-A6CA2798094A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{8EB93019-B813-764A-9B27-64A606C497F3}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051A-7C4B-8DA7-A6CA2798094A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{CD918B97-B6C4-944B-9CBD-1AB470404621}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051A-7C4B-8DA7-A6CA2798094A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{7746378D-D75C-C04C-A58A-3720AD8262B6}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051A-7C4B-8DA7-A6CA2798094A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{C444D0A8-4D4E-8D45-8D83-67D04C86D8AA}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051A-7C4B-8DA7-A6CA2798094A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{AB2C5AE4-BCE1-834D-B632-4B25F0CF3A54}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051A-7C4B-8DA7-A6CA2798094A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{B6EC6054-8A96-E948-9391-8C8DAC71C7BE}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051A-7C4B-8DA7-A6CA2798094A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{3DF83B3B-11BF-DE4E-A174-7389E5EB07C5}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051A-7C4B-8DA7-A6CA2798094A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{B12BCFC3-92D1-B74C-977D-F2921427A361}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051A-7C4B-8DA7-A6CA2798094A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{88BEA594-EBA8-B343-9CF0-2E0C72D02A6F}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051A-7C4B-8DA7-A6CA2798094A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{754CCF12-7E09-9041-A0DF-7715CEBF46A3}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051A-7C4B-8DA7-A6CA2798094A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{869C4F7C-C735-D445-B480-BB389B4E8349}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051A-7C4B-8DA7-A6CA2798094A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{8EAAAB2C-8B78-5B49-800A-02815388F791}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051A-7C4B-8DA7-A6CA2798094A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{F40FDAB3-A893-9B48-BE9F-40F37972C55A}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051A-7C4B-8DA7-A6CA2798094A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{9D6562FF-C4AF-7345-80B7-8AAE8194FEB4}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051A-7C4B-8DA7-A6CA2798094A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{817878FD-E735-6947-84D6-DE9E5C38E005}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051A-7C4B-8DA7-A6CA2798094A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{2CBC7529-F49E-4C4E-9BE0-CB48152C268F}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051A-7C4B-8DA7-A6CA2798094A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{5F792AD5-760D-C548-9B6A-729D9DB3ED19}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051A-7C4B-8DA7-A6CA2798094A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{5C86DFEB-21FA-024E-948A-047B797FD86D}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051A-7C4B-8DA7-A6CA2798094A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{C735D5E6-4485-A94F-9470-41B407C16AE8}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051A-7C4B-8DA7-A6CA2798094A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{182F8421-4011-A140-8580-A24A61A043DD}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051A-7C4B-8DA7-A6CA2798094A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{845B5511-DB8B-3247-B1D8-D97AB70907E6}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051A-7C4B-8DA7-A6CA2798094A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{2D4714B3-D38E-3C4E-BC4F-82D9F60C05D8}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051A-7C4B-8DA7-A6CA2798094A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{13516924-CC2B-6A4A-AD4D-DE261107791E}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051A-7C4B-8DA7-A6CA2798094A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{6FEAF594-D2AF-754E-8F86-13CA02422299}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051A-7C4B-8DA7-A6CA2798094A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{C1039529-5991-D94F-B14F-9D1653F9E9DE}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051A-7C4B-8DA7-A6CA2798094A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{C4863D14-B86A-7543-89DC-6F3D13B515F8}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051A-7C4B-8DA7-A6CA2798094A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{C66097AB-1B63-2A4F-B49C-F0F84C231E38}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051A-7C4B-8DA7-A6CA2798094A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{C058AFB7-61C0-BC4B-93DE-7DBB03F9AC29}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051A-7C4B-8DA7-A6CA2798094A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{EE5BBF5E-0EAB-5A43-BFD5-30C06D09D052}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051A-7C4B-8DA7-A6CA2798094A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{FCEAABAB-3474-7948-ADCB-25F872F12853}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051A-7C4B-8DA7-A6CA2798094A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{6EFC37EE-2A2B-CD45-BD31-1CCE157360D4}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051A-7C4B-8DA7-A6CA2798094A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{AF5CAAA0-A35C-6B46-8F9F-07C2B1BEDA8B}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051A-7C4B-8DA7-A6CA2798094A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{E310EB8F-3A9C-D94A-8FC2-A81D1DC16032}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051A-7C4B-8DA7-A6CA2798094A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{8D06D29C-8FA8-FD4B-BE48-ED883F549759}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051A-7C4B-8DA7-A6CA2798094A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{71E57938-C922-104A-AA45-6FD10E9572DB}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051A-7C4B-8DA7-A6CA2798094A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{01EF0F69-4325-6A44-A44F-A16E654CD7F4}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051A-7C4B-8DA7-A6CA2798094A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{2A6463B2-D0F6-4248-A1DD-769AE38E714B}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051A-7C4B-8DA7-A6CA2798094A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{47F232B8-4A98-2B49-B0C6-E5CF4FFA265A}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051A-7C4B-8DA7-A6CA2798094A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{206F2A12-015A-1946-946A-C52976185709}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051A-7C4B-8DA7-A6CA2798094A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{94C3E2D0-5AAF-B144-BD64-512F073CDE66}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051A-7C4B-8DA7-A6CA2798094A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{7C9B289E-44C3-984F-A520-95DAB7916A41}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051A-7C4B-8DA7-A6CA2798094A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{19C5F1A7-793A-F14A-AC5D-B2DA020752BD}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051A-7C4B-8DA7-A6CA2798094A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{01474AAE-BD28-5F45-9FFF-58A8A439D82A}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051A-7C4B-8DA7-A6CA2798094A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{17923640-5642-6041-AFF4-4E0BCBDF1FE7}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051A-7C4B-8DA7-A6CA2798094A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{524B45C0-F577-A34E-B24D-14747E0EFE1E}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051A-7C4B-8DA7-A6CA2798094A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{D1DF139E-6495-CE4B-B6DF-2A5051D7E450}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051A-7C4B-8DA7-A6CA2798094A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{F56451A2-DE8B-6B4C-9571-1E723F40C15B}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051A-7C4B-8DA7-A6CA2798094A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{E86B2162-4C98-8449-81ED-BC6DCD427FA5}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051A-7C4B-8DA7-A6CA2798094A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{9EAE8538-1762-424D-93CD-D1664F3DD11B}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051A-7C4B-8DA7-A6CA2798094A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{28329FD0-E8DB-7345-8F4A-586AA5B6ACE5}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051A-7C4B-8DA7-A6CA2798094A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{0CA3C953-0F61-D64F-A68D-9822E6CBA190}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051A-7C4B-8DA7-A6CA2798094A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{743E97FD-33BA-7B4C-B338-752FF6C5F462}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051A-7C4B-8DA7-A6CA2798094A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{16722A1A-034E-0642-92F9-F5B37FE44ACB}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051A-7C4B-8DA7-A6CA2798094A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{C6558BC9-2C23-154F-97EB-CD5034AEE9B9}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051A-7C4B-8DA7-A6CA2798094A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{4477D255-7516-4545-AAD4-79C0D27CD5D2}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051A-7C4B-8DA7-A6CA2798094A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{30151145-A948-6C44-9C84-D339E5A2A6FE}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051A-7C4B-8DA7-A6CA2798094A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{A41E0887-83FE-6D49-B549-9161FEDB7F5D}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051A-7C4B-8DA7-A6CA2798094A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{877E83C8-85B4-104E-B464-27E39B9A96C7}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051A-7C4B-8DA7-A6CA2798094A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{120FED76-F681-584C-B001-25240466958B}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051A-7C4B-8DA7-A6CA2798094A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{2B7877B8-C9A1-9440-B773-4AEE82AA4592}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051A-7C4B-8DA7-A6CA2798094A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{B7638767-C736-EE43-B11C-5D12E2ADBEE2}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051A-7C4B-8DA7-A6CA2798094A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{6758FFC4-EB37-8E40-A334-8A75B4AF824F}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051A-7C4B-8DA7-A6CA2798094A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{A4894C5D-72EC-5941-AB52-F1B2A44E5D00}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051A-7C4B-8DA7-A6CA2798094A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{7D725963-90C2-1D4D-B903-0E497AA31F94}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051A-7C4B-8DA7-A6CA2798094A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{0C67CA76-C443-E54C-BA6F-5F081E69AE59}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051A-7C4B-8DA7-A6CA2798094A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{22F74F38-52BD-AF4B-9457-C7097A62A198}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051A-7C4B-8DA7-A6CA2798094A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{38E79043-7133-8645-A68F-FBD684AB0914}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051A-7C4B-8DA7-A6CA2798094A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{5067AF2B-352B-4B42-B4B8-F53C44191D45}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051A-7C4B-8DA7-A6CA2798094A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{4A7AEDF6-E13D-CC41-AFCB-FF90F6C2D43B}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051A-7C4B-8DA7-A6CA2798094A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{DEC761A6-187E-9645-8CA2-B8B8FE1B2EAD}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051A-7C4B-8DA7-A6CA2798094A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{A8800A40-60C5-7147-A0B8-09E0E9A0B125}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051A-7C4B-8DA7-A6CA2798094A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{4635D9C8-028B-F342-A399-24B0EAE814D1}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051A-7C4B-8DA7-A6CA2798094A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{764E782F-ECC0-AB41-8DD7-84BC6D5E8863}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051A-7C4B-8DA7-A6CA2798094A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{C43C4796-5B48-8648-9DC1-5883416E4A8A}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051A-7C4B-8DA7-A6CA2798094A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{A2A5E7B4-6034-4546-AC65-673B6FA285D1}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051A-7C4B-8DA7-A6CA2798094A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{297CE293-6D0B-0944-A3C3-B9239A5CE236}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051A-7C4B-8DA7-A6CA2798094A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{5A2D84FF-A01F-E24B-9DAC-13934D1DA48A}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051A-7C4B-8DA7-A6CA2798094A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{2656546F-FC48-A34E-92E7-2CF3B85DF611}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051A-7C4B-8DA7-A6CA2798094A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{B7BA244E-4E43-944E-AC4C-32CC255FCE06}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051A-7C4B-8DA7-A6CA2798094A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{A72211D9-2F37-8346-8C12-BFDA09D2B9B3}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051A-7C4B-8DA7-A6CA2798094A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{1BE86D28-CB73-3245-8438-92E5FEECA5E2}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051A-7C4B-8DA7-A6CA2798094A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{59FE0328-F85D-E04B-9AE7-C53660F1E608}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051A-7C4B-8DA7-A6CA2798094A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{768A1536-8CFE-C349-9625-F8085BB45134}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051A-7C4B-8DA7-A6CA2798094A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{CEA213B9-2FB8-5F47-A7F6-C377420AD6FC}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051A-7C4B-8DA7-A6CA2798094A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{7326C4E0-7F7D-984F-A95C-94A0751576F8}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051A-7C4B-8DA7-A6CA2798094A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{96A45FA0-1140-024F-BB6F-B8A864F6BF89}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051A-7C4B-8DA7-A6CA2798094A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{95B7B1E7-3596-0B49-ACC4-3EF22BC027CE}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051A-7C4B-8DA7-A6CA2798094A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{62A0D3FE-A3B2-E54A-A9C3-4B388EBD7074}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051A-7C4B-8DA7-A6CA2798094A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{E64CD636-2DE3-4646-A630-43125C09D8F6}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051A-7C4B-8DA7-A6CA2798094A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{DD750A4F-3FE7-2E47-8B92-FEC398426A85}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051A-7C4B-8DA7-A6CA2798094A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{328F15D4-536B-2A45-9734-4AFCF258F237}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051A-7C4B-8DA7-A6CA2798094A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{E7B12EE9-4C3B-054E-909E-D68388383D10}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051A-7C4B-8DA7-A6CA2798094A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{B2963AAF-8569-E840-A476-E827998C0CBE}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051A-7C4B-8DA7-A6CA2798094A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{B92E2FC0-0274-604F-8435-E1D1847B90EB}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051A-7C4B-8DA7-A6CA2798094A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{5FABB09B-1685-B442-815C-AAC2833E713B}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051A-7C4B-8DA7-A6CA2798094A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{C9913B45-2596-BC4F-8471-CA81E0451624}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051A-7C4B-8DA7-A6CA2798094A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{7C301FF6-C98C-7B47-AF0D-573532771987}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051A-7C4B-8DA7-A6CA2798094A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{8F430DB1-5AA5-2044-8B62-B4898D4DF842}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051A-7C4B-8DA7-A6CA2798094A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{6F9D96A0-B6E3-5F4E-ADB6-551C2F01C742}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051A-7C4B-8DA7-A6CA2798094A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{094FD673-89F8-0A45-A536-537DDAACD03E}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051A-7C4B-8DA7-A6CA2798094A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{B2C7B8DA-999F-E34E-A42A-E55CB5264897}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051A-7C4B-8DA7-A6CA2798094A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{AA3AF996-CFC9-8F44-880D-87BB17E26772}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051A-7C4B-8DA7-A6CA2798094A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{FB78A380-9C31-C346-B404-3F6168506EFC}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051A-7C4B-8DA7-A6CA2798094A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{9EE662B1-AC08-3742-A503-953DAB6B1733}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051A-7C4B-8DA7-A6CA2798094A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{2384FE2C-32C1-804A-B350-5F147620A9C5}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051A-7C4B-8DA7-A6CA2798094A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{CA419DB3-14A5-E946-8275-8A0AF646F9A3}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051A-7C4B-8DA7-A6CA2798094A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{6096724C-0E4F-4640-A433-362FA1F285F7}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051A-7C4B-8DA7-A6CA2798094A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{F4CE3D2B-83C6-C14E-B2B5-E2F0119DF8B2}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051A-7C4B-8DA7-A6CA2798094A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{0CD44531-B21E-8644-8A58-A8CF774CF135}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051A-7C4B-8DA7-A6CA2798094A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{8B0EF0AF-C692-3042-816C-0B246A6FC28C}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051A-7C4B-8DA7-A6CA2798094A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{E9FAA1BE-213C-E54D-A2CF-8A0128FF056E}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051A-7C4B-8DA7-A6CA2798094A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{6388017A-5D7C-0C47-88A5-794AFDB9F572}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051A-7C4B-8DA7-A6CA2798094A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{103D9CA3-3417-024A-B395-E75B6B29D014}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051A-7C4B-8DA7-A6CA2798094A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{6875C5B8-4C17-6049-9CDF-35902DCA58B4}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051A-7C4B-8DA7-A6CA2798094A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{33A3F471-7BF8-EE49-A169-1F5760282DE9}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051A-7C4B-8DA7-A6CA2798094A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{55E3647D-058F-474C-8DBB-4D75333E6054}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051A-7C4B-8DA7-A6CA2798094A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{169C5E2B-CD78-DE47-A2AD-3631C60633F8}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051A-7C4B-8DA7-A6CA2798094A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{D070D82E-1876-8947-A77E-FEC21BFF1FAF}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051A-7C4B-8DA7-A6CA2798094A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{51A73C1C-DAD7-9245-A661-1D1860800D0F}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051A-7C4B-8DA7-A6CA2798094A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{9E7C570A-8872-4147-BC03-423D3CF01062}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051A-7C4B-8DA7-A6CA2798094A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{78629250-A3A6-5042-8497-ECD417378CB4}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051A-7C4B-8DA7-A6CA2798094A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{F3A964AF-48C4-FF4C-AB80-CAB84B7D1FFD}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051A-7C4B-8DA7-A6CA2798094A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{76C6837B-8FAD-2D41-B5E5-91B8D90CEB69}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051A-7C4B-8DA7-A6CA2798094A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{4C8A835C-05AA-C848-ADA3-5C173DD8F6D2}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051A-7C4B-8DA7-A6CA2798094A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{50F44B9F-018F-BB44-A378-A55F95F88249}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051A-7C4B-8DA7-A6CA2798094A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{EC850D89-9CEF-F241-A88C-00FD5C16E1C9}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051A-7C4B-8DA7-A6CA2798094A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{9FF820CA-B71F-6643-9FEB-68A661B99EBE}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051A-7C4B-8DA7-A6CA2798094A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{8D216848-2226-BB4F-A55A-EC2C7C7417C0}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051A-7C4B-8DA7-A6CA2798094A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{26C08C22-5316-B94E-840C-6F2854654799}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051A-7C4B-8DA7-A6CA2798094A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{5DC8856C-5602-4243-90C5-B37356977340}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051A-7C4B-8DA7-A6CA2798094A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{3D9FA3A7-1398-2249-ACA5-9D13C8106C87}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051A-7C4B-8DA7-A6CA2798094A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{5B793B8B-F149-7A43-9E1B-0BFFA764118A}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051A-7C4B-8DA7-A6CA2798094A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{F5668633-E7B4-7748-AF5E-BC07A4D4F799}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051A-7C4B-8DA7-A6CA2798094A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{A27130C3-145C-2047-8D24-B337CA6A87B4}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051A-7C4B-8DA7-A6CA2798094A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{B72645BD-0668-8440-B440-E8A6E693BC21}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051A-7C4B-8DA7-A6CA2798094A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{6E174E22-C75F-B845-8BB9-988CB55B88CF}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051A-7C4B-8DA7-A6CA2798094A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{07348B66-9352-5C45-B221-85018C1C978C}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051A-7C4B-8DA7-A6CA2798094A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{8BA5F24D-C3EB-0F49-9428-F4066BBD3929}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051A-7C4B-8DA7-A6CA2798094A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{2B07C429-2EAE-DF42-B8E5-F8B7F94C2396}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051A-7C4B-8DA7-A6CA2798094A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{0C9EC695-10B3-0F46-955A-3236ADEA4198}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051A-7C4B-8DA7-A6CA2798094A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{CEEB6FD9-DEA8-9143-96F8-CD2477BFA87B}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051A-7C4B-8DA7-A6CA2798094A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{5DF8F854-AEAA-234C-BC9C-DDF25F4E64F4}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051A-7C4B-8DA7-A6CA2798094A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{E77A190A-BD0D-6A46-9B2B-8C0FBD490226}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051A-7C4B-8DA7-A6CA2798094A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{5959C044-9B70-1C4F-BD7D-6C10A55AD6DE}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051A-7C4B-8DA7-A6CA2798094A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{1A96FA36-7B70-3C4D-B500-B6879FCCDDD3}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051A-7C4B-8DA7-A6CA2798094A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{EF8691E2-1C3D-0647-BFBA-DE0A160FE082}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051A-7C4B-8DA7-A6CA2798094A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{15AA6438-376A-6444-80F4-25556CC6022E}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051A-7C4B-8DA7-A6CA2798094A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{51715989-98C8-1B4A-9BC2-B5CF7E29CE2C}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051A-7C4B-8DA7-A6CA2798094A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{B34EA545-BD7B-824D-B62A-BE337E22A6E3}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051A-7C4B-8DA7-A6CA2798094A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{868166BE-3F11-F94B-A6E9-3012F8E02617}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051A-7C4B-8DA7-A6CA2798094A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{63D06B84-154B-CD47-A21E-A72B88462160}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051A-7C4B-8DA7-A6CA2798094A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{13114F80-A79A-2E45-842C-E8C7F7755CEF}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051A-7C4B-8DA7-A6CA2798094A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{B82AC5B0-B89C-7B48-BDE1-FC8024649F5E}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051A-7C4B-8DA7-A6CA2798094A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{6C9069D7-F1E0-8F49-8520-4909F3CF3F6F}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051A-7C4B-8DA7-A6CA2798094A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{EE51BA1C-BA66-A643-987F-BB4F3C1A377B}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051A-7C4B-8DA7-A6CA2798094A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{8EDB23E5-826C-534D-8C72-33776423E1E7}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051A-7C4B-8DA7-A6CA2798094A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{04B8D8C8-AC47-5645-875A-808F2E749087}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051A-7C4B-8DA7-A6CA2798094A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{24EACEC0-5040-084D-8CAB-B636D99A7C39}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051A-7C4B-8DA7-A6CA2798094A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{80D57D0C-F39E-FC45-A921-C8D7A8113BD7}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051A-7C4B-8DA7-A6CA2798094A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{426BC991-3AB2-8C4A-95A2-0ADB3010C60E}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051A-7C4B-8DA7-A6CA2798094A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{FEC82A82-3DB0-6B4E-80F9-77FB1D820C28}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051A-7C4B-8DA7-A6CA2798094A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{EE52C36A-755E-EC4C-ABD2-5DCB3BF4892A}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051A-7C4B-8DA7-A6CA2798094A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{0DCB0F18-A02B-5743-8EA6-2278E6330AB8}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051A-7C4B-8DA7-A6CA2798094A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{F55D5158-C275-C446-B347-22FBDAFD62F2}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051A-7C4B-8DA7-A6CA2798094A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{B4A45616-ABCF-9A49-B0EF-B1162C273218}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051A-7C4B-8DA7-A6CA2798094A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{FA5505C7-DD3D-1C44-B342-5A0C9726DF55}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051A-7C4B-8DA7-A6CA2798094A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{B2FD414B-6337-5E41-AB67-13F8D4D8F80A}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051A-7C4B-8DA7-A6CA2798094A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{0A6A1C71-F25A-6842-8AFD-5554B0701B45}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051A-7C4B-8DA7-A6CA2798094A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{AF1F7348-4681-D545-8112-58897303E4ED}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051A-7C4B-8DA7-A6CA2798094A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{4B544844-96C8-6343-8B50-70401BB89D2D}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051A-7C4B-8DA7-A6CA2798094A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{9B643C19-2A48-624C-8806-DFB7FB796180}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051A-7C4B-8DA7-A6CA2798094A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{12B2C8BE-EC8D-1E43-A94C-371B022566AF}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051A-7C4B-8DA7-A6CA2798094A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{22150C06-B8C4-8045-9CEF-0022B3A0568B}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051A-7C4B-8DA7-A6CA2798094A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{93B4C8E0-6762-FF41-8630-72D0C2585BA0}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051A-7C4B-8DA7-A6CA2798094A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{EFE826AF-054E-DE4B-86AA-951DF20739D3}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051A-7C4B-8DA7-A6CA2798094A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{0BDE4650-0566-504E-9BA3-E611648C2A75}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051A-7C4B-8DA7-A6CA2798094A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{2FE13967-99DE-FE40-B79E-7BB7D756602A}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051A-7C4B-8DA7-A6CA2798094A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{69649CFD-1660-444C-8494-1E5D7EE5ADAC}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051A-7C4B-8DA7-A6CA2798094A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{E5BE2CF6-E200-AB46-B1F9-FCE52325BB9E}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051A-7C4B-8DA7-A6CA2798094A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{E1DA4A61-5F8A-4741-AF2B-21C10F7ADF7A}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051A-7C4B-8DA7-A6CA2798094A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{3729BBFC-A719-FD4F-904A-FFD58DD03514}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051A-7C4B-8DA7-A6CA2798094A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{323734A3-090D-1647-9D8C-001F7C5A2FB8}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051A-7C4B-8DA7-A6CA2798094A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{EA5FF14C-0641-3449-9FE9-AA248AC657E3}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051A-7C4B-8DA7-A6CA2798094A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{493B0642-B6CD-5047-A969-27B6C8BA3FAC}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051A-7C4B-8DA7-A6CA2798094A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{0A9DDFCB-B261-3748-BF6A-08645913750B}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051A-7C4B-8DA7-A6CA2798094A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{24249243-9087-2247-96D8-421B05EBADBE}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051A-7C4B-8DA7-A6CA2798094A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{293DC8DC-68AC-D24D-B1C0-B08ADB650E41}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051A-7C4B-8DA7-A6CA2798094A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{EA0B2808-D21D-7C44-B7F8-BB0475B8B68D}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051A-7C4B-8DA7-A6CA2798094A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{5F6B47C0-A21C-B24F-9417-27CC05281F7A}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051A-7C4B-8DA7-A6CA2798094A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{48768B0A-EF3A-BF4D-B8BE-E8942CEEF59D}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051A-7C4B-8DA7-A6CA2798094A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{157C4A12-BB5F-C24F-9D00-50C67F177D3B}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051A-7C4B-8DA7-A6CA2798094A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{7BC004F0-8B19-E64B-B417-A617309B49AF}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051A-7C4B-8DA7-A6CA2798094A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{95E6EA37-74A8-E44B-B929-DE15E3A6F4E7}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051A-7C4B-8DA7-A6CA2798094A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{BA17BC3A-D9CA-D840-9A71-AA6B681C0A04}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051A-7C4B-8DA7-A6CA2798094A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{0A2A9E7F-CEA8-A64D-9B77-2843A4624075}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051A-7C4B-8DA7-A6CA2798094A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{33D5D448-E553-8D4E-B97B-AEF44FCB9FE9}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051A-7C4B-8DA7-A6CA2798094A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{1DB02F82-FA5A-1142-8B02-47EE8CC1B212}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051A-7C4B-8DA7-A6CA2798094A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{195AB113-F93A-EE44-9C86-61E256D32323}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051A-7C4B-8DA7-A6CA2798094A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{73FDAB2E-C60D-8E4B-A01E-C4E8671EA6F1}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051A-7C4B-8DA7-A6CA2798094A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{1D288446-1ED7-A745-90D2-6DDDFC0CDE5D}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051A-7C4B-8DA7-A6CA2798094A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{3AA0D648-7028-714D-995C-C4B343A1D8FD}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051A-7C4B-8DA7-A6CA2798094A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{BB2894A3-932B-8F46-8AA7-86580F794363}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051A-7C4B-8DA7-A6CA2798094A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{D7B1548F-B52B-2F4C-95CB-0ABA69EB3050}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051A-7C4B-8DA7-A6CA2798094A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{1E0390AD-3D9D-3147-BDC6-675BF8E1DD89}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051A-7C4B-8DA7-A6CA2798094A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{7E9697E1-3DFF-AC42-9A62-17CD449B911F}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051A-7C4B-8DA7-A6CA2798094A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{E969180C-CB3B-7344-95A6-9CB5A29BE11B}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051A-7C4B-8DA7-A6CA2798094A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{64A62197-87BC-DB48-96B3-FAFA5E828CB4}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051A-7C4B-8DA7-A6CA2798094A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{22B18DFE-24B1-5D45-8AF1-1BC9B3BC583B}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051A-7C4B-8DA7-A6CA2798094A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{AEB07199-88B9-8740-8D3B-9CF37D59616F}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051A-7C4B-8DA7-A6CA2798094A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{071DF718-BCD1-2049-B2F0-64BBDEB88B8C}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051A-7C4B-8DA7-A6CA2798094A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{11012B5D-31A9-5E47-837D-1BAF131C4F3F}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051A-7C4B-8DA7-A6CA2798094A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{BF95D944-CF92-8447-BB99-99F21FBD3262}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051A-7C4B-8DA7-A6CA2798094A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{772BD09F-2A19-CB44-9F06-C703C5DCEC33}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051A-7C4B-8DA7-A6CA2798094A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{C21083BE-24ED-644D-9869-A2E26D94D4AB}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051A-7C4B-8DA7-A6CA2798094A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{1F4F350E-508E-D249-9BD5-F599212C1665}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051A-7C4B-8DA7-A6CA2798094A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{C63450A5-7C43-BA44-861A-F140BB36D5B9}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051A-7C4B-8DA7-A6CA2798094A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{BE745840-2C06-1D48-ACFB-64A879381F70}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051A-7C4B-8DA7-A6CA2798094A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{B0B3F19D-455A-E34E-BDDA-A648662C8DB2}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051A-7C4B-8DA7-A6CA2798094A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{90CBE700-BCED-6F4E-B884-C3743679FED5}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051A-7C4B-8DA7-A6CA2798094A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{8F9D1FC7-FBF4-A349-A857-D52A909246A4}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051A-7C4B-8DA7-A6CA2798094A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{A547679E-25E8-FA4C-8E5A-05C333AAE2C7}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051A-7C4B-8DA7-A6CA2798094A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{03619828-F006-AD4B-9197-BFEBFC3867BF}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051A-7C4B-8DA7-A6CA2798094A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{EE521EFB-AD48-0B44-A203-D44EE812173F}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051A-7C4B-8DA7-A6CA2798094A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{93986E9D-D643-1548-B20A-1935A5EAB08D}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051A-7C4B-8DA7-A6CA2798094A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{221D0AF1-9498-3546-813A-F6563C267288}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051A-7C4B-8DA7-A6CA2798094A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{D4F648F0-F651-9B45-8B82-8CD072D846D3}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051A-7C4B-8DA7-A6CA2798094A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{83F75D91-F42E-6A4E-98DA-5F56BE5EF5B5}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051A-7C4B-8DA7-A6CA2798094A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{D13109E0-B716-5045-9AEC-A16E67FF20AC}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051A-7C4B-8DA7-A6CA2798094A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{15BCCCA8-6E5D-B64B-9177-32D0C85438D8}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051A-7C4B-8DA7-A6CA2798094A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{BF0944F5-8CF2-9B47-A942-FFF1A711BE7C}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051A-7C4B-8DA7-A6CA2798094A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{B8EF5FBC-7134-704E-A0F9-CE7AC26ACE69}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051A-7C4B-8DA7-A6CA2798094A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{F27D6C70-C20B-884D-B1FB-1515B46F978A}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051A-7C4B-8DA7-A6CA2798094A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{B13E577D-3337-644B-BA04-774B3AF06888}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051A-7C4B-8DA7-A6CA2798094A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{E7C040BD-A179-2344-90C2-3744F4E157C6}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051A-7C4B-8DA7-A6CA2798094A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{4EDCCDD0-4407-2143-8FC6-8B04AF96622C}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051A-7C4B-8DA7-A6CA2798094A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{500D4A2F-F2EF-F741-96EF-055C8F1AF97F}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051A-7C4B-8DA7-A6CA2798094A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{726A51B8-370D-7748-A2F5-9699CCD5C07F}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051A-7C4B-8DA7-A6CA2798094A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{AE17D88E-5FA5-F74A-AD59-B89B472650CC}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051A-7C4B-8DA7-A6CA2798094A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{B97F554F-201C-2047-B96B-0D9163EB1D72}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051A-7C4B-8DA7-A6CA2798094A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{1C102315-73D0-B141-8F89-883C499184F0}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051A-7C4B-8DA7-A6CA2798094A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{EB690B34-F9DD-184C-80E7-A0B510E8F7BF}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051A-7C4B-8DA7-A6CA2798094A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{9426FB30-CAEA-EC47-9B5D-40F661BB43BC}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051A-7C4B-8DA7-A6CA2798094A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{CFCE439D-5795-BF49-947D-1DBEAC00962F}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051A-7C4B-8DA7-A6CA2798094A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{D0D3F2F3-33D0-4B40-BEF8-CE4F49AF526B}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051A-7C4B-8DA7-A6CA2798094A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{0CFFCE59-F954-954A-A0E8-04C809229AAA}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051A-7C4B-8DA7-A6CA2798094A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{FAAB1058-C234-1D48-A4D4-586F0715ACA8}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051A-7C4B-8DA7-A6CA2798094A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{4AEA58CC-A60A-D042-B429-46007070BC4C}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051A-7C4B-8DA7-A6CA2798094A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{978D3D7B-33CF-5B42-80CA-8376D8522C86}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051A-7C4B-8DA7-A6CA2798094A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{BECB7C27-4B89-524E-88E6-C4928A57FE0C}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051A-7C4B-8DA7-A6CA27980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051A-7C4B-8DA7-A6CA27980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(GOPS)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729053696268284E-3"/>
                  <c:y val="6.1548611111111109E-2"/>
                </c:manualLayout>
              </c:layout>
              <c:tx>
                <c:strRef>
                  <c:f>Sheet3!$A$3</c:f>
                  <c:strCache>
                    <c:ptCount val="1"/>
                    <c:pt idx="0">
                      <c:v>BFS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{CFDCC0A5-F2F4-BF44-A248-C5175B879167}</c15:txfldGUID>
                      <c15:f>Sheet3!$A$3</c15:f>
                      <c15:dlblFieldTableCache>
                        <c:ptCount val="1"/>
                        <c:pt idx="0">
                          <c:v>BFS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2654-FD47-8C27-FB62404161D0}"/>
                </c:ext>
              </c:extLst>
            </c:dLbl>
            <c:dLbl>
              <c:idx val="1"/>
              <c:layout>
                <c:manualLayout>
                  <c:x val="-7.8087044231218636E-2"/>
                  <c:y val="-4.5972222222222222E-3"/>
                </c:manualLayout>
              </c:layout>
              <c:tx>
                <c:strRef>
                  <c:f>Sheet3!$A$4</c:f>
                  <c:strCache>
                    <c:ptCount val="1"/>
                    <c:pt idx="0">
                      <c:v>BS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{FB6EBC6F-3902-2F4A-8C5C-3D90A685C256}</c15:txfldGUID>
                      <c15:f>Sheet3!$A$4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2654-FD47-8C27-FB62404161D0}"/>
                </c:ext>
              </c:extLst>
            </c:dLbl>
            <c:dLbl>
              <c:idx val="2"/>
              <c:layout>
                <c:manualLayout>
                  <c:x val="-9.9986435487223385E-2"/>
                  <c:y val="-2.1265972222222221E-2"/>
                </c:manualLayout>
              </c:layout>
              <c:tx>
                <c:strRef>
                  <c:f>Sheet3!$A$5</c:f>
                  <c:strCache>
                    <c:ptCount val="1"/>
                    <c:pt idx="0">
                      <c:v>GEMV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{7AE42C8A-CDAD-724E-81FF-3328BB3D9930}</c15:txfldGUID>
                      <c15:f>Sheet3!$A$5</c15:f>
                      <c15:dlblFieldTableCache>
                        <c:ptCount val="1"/>
                        <c:pt idx="0">
                          <c:v>GEMV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2654-FD47-8C27-FB62404161D0}"/>
                </c:ext>
              </c:extLst>
            </c:dLbl>
            <c:dLbl>
              <c:idx val="3"/>
              <c:layout>
                <c:manualLayout>
                  <c:x val="4.7944331116668995E-3"/>
                  <c:y val="-4.5972222222222222E-3"/>
                </c:manualLayout>
              </c:layout>
              <c:tx>
                <c:strRef>
                  <c:f>Sheet3!$A$6</c:f>
                  <c:strCache>
                    <c:ptCount val="1"/>
                    <c:pt idx="0">
                      <c:v>MLP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{13CE50E2-661B-4748-8DF5-BB916A3FCCBD}</c15:txfldGUID>
                      <c15:f>Sheet3!$A$6</c15:f>
                      <c15:dlblFieldTableCache>
                        <c:ptCount val="1"/>
                        <c:pt idx="0">
                          <c:v>MLP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2654-FD47-8C27-FB62404161D0}"/>
                </c:ext>
              </c:extLst>
            </c:dLbl>
            <c:dLbl>
              <c:idx val="4"/>
              <c:layout>
                <c:manualLayout>
                  <c:x val="-7.5263075506714433E-2"/>
                  <c:y val="1.7451388888888888E-2"/>
                </c:manualLayout>
              </c:layout>
              <c:tx>
                <c:strRef>
                  <c:f>Sheet3!$A$7</c:f>
                  <c:strCache>
                    <c:ptCount val="1"/>
                    <c:pt idx="0">
                      <c:v>SEL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{82140010-0910-CF4B-9AEE-26F05E142F1C}</c15:txfldGUID>
                      <c15:f>Sheet3!$A$7</c15:f>
                      <c15:dlblFieldTableCache>
                        <c:ptCount val="1"/>
                        <c:pt idx="0">
                          <c:v>SEL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2654-FD47-8C27-FB62404161D0}"/>
                </c:ext>
              </c:extLst>
            </c:dLbl>
            <c:dLbl>
              <c:idx val="5"/>
              <c:layout>
                <c:manualLayout>
                  <c:x val="-0.12572936139410623"/>
                  <c:y val="-2.1265972222222221E-2"/>
                </c:manualLayout>
              </c:layout>
              <c:tx>
                <c:strRef>
                  <c:f>Sheet3!$A$8</c:f>
                  <c:strCache>
                    <c:ptCount val="1"/>
                    <c:pt idx="0">
                      <c:v>SpMV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{9B22BC41-BE95-974E-A4B2-7F734F17834D}</c15:txfldGUID>
                      <c15:f>Sheet3!$A$8</c15:f>
                      <c15:dlblFieldTableCache>
                        <c:ptCount val="1"/>
                        <c:pt idx="0">
                          <c:v>SpMV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2654-FD47-8C27-FB62404161D0}"/>
                </c:ext>
              </c:extLst>
            </c:dLbl>
            <c:dLbl>
              <c:idx val="6"/>
              <c:layout>
                <c:manualLayout>
                  <c:x val="-5.3831759793524461E-2"/>
                  <c:y val="3.5090277777777776E-2"/>
                </c:manualLayout>
              </c:layout>
              <c:tx>
                <c:strRef>
                  <c:f>Sheet3!$A$9</c:f>
                  <c:strCache>
                    <c:ptCount val="1"/>
                    <c:pt idx="0">
                      <c:v>TS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{1A19BF27-ECD8-3A48-9F27-7EDE0F4CFC87}</c15:txfldGUID>
                      <c15:f>Sheet3!$A$9</c15:f>
                      <c15:dlblFieldTableCache>
                        <c:ptCount val="1"/>
                        <c:pt idx="0">
                          <c:v>TS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2654-FD47-8C27-FB62404161D0}"/>
                </c:ext>
              </c:extLst>
            </c:dLbl>
            <c:dLbl>
              <c:idx val="7"/>
              <c:layout>
                <c:manualLayout>
                  <c:x val="2.3996744516933599E-3"/>
                  <c:y val="-9.0069444444444442E-3"/>
                </c:manualLayout>
              </c:layout>
              <c:tx>
                <c:strRef>
                  <c:f>Sheet3!$A$10</c:f>
                  <c:strCache>
                    <c:ptCount val="1"/>
                    <c:pt idx="0">
                      <c:v>UNI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{62587226-D372-D34F-B617-F564726AE9E7}</c15:txfldGUID>
                      <c15:f>Sheet3!$A$10</c15:f>
                      <c15:dlblFieldTableCache>
                        <c:ptCount val="1"/>
                        <c:pt idx="0">
                          <c:v>UNI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2654-FD47-8C27-FB62404161D0}"/>
                </c:ext>
              </c:extLst>
            </c:dLbl>
            <c:dLbl>
              <c:idx val="8"/>
              <c:layout>
                <c:manualLayout>
                  <c:x val="5.9496441658078117E-4"/>
                  <c:y val="-1.8750000000004042E-4"/>
                </c:manualLayout>
              </c:layout>
              <c:tx>
                <c:strRef>
                  <c:f>Sheet3!$A$11</c:f>
                  <c:strCache>
                    <c:ptCount val="1"/>
                    <c:pt idx="0">
                      <c:v>VA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{3373E8DB-8457-8443-B574-A93512251FC1}</c15:txfldGUID>
                      <c15:f>Sheet3!$A$11</c15:f>
                      <c15:dlblFieldTableCache>
                        <c:ptCount val="1"/>
                        <c:pt idx="0">
                          <c:v>VA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2654-FD47-8C27-FB62404161D0}"/>
                </c:ext>
              </c:extLst>
            </c:dLbl>
            <c:dLbl>
              <c:idx val="9"/>
              <c:layout>
                <c:manualLayout>
                  <c:x val="2.0630963373818464E-3"/>
                  <c:y val="-3.9875000000000001E-2"/>
                </c:manualLayout>
              </c:layout>
              <c:tx>
                <c:strRef>
                  <c:f>Sheet3!$A$12</c:f>
                  <c:strCache>
                    <c:ptCount val="1"/>
                    <c:pt idx="0">
                      <c:v>HST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{98A5D105-8A04-AA43-8F0B-58999938C470}</c15:txfldGUID>
                      <c15:f>Sheet3!$A$12</c15:f>
                      <c15:dlblFieldTableCache>
                        <c:ptCount val="1"/>
                        <c:pt idx="0">
                          <c:v>HST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2654-FD47-8C27-FB62404161D0}"/>
                </c:ext>
              </c:extLst>
            </c:dLbl>
            <c:dLbl>
              <c:idx val="10"/>
              <c:layout>
                <c:manualLayout>
                  <c:x val="9.266267391724748E-4"/>
                  <c:y val="4.2222222222222218E-3"/>
                </c:manualLayout>
              </c:layout>
              <c:tx>
                <c:strRef>
                  <c:f>Sheet3!$A$13</c:f>
                  <c:strCache>
                    <c:ptCount val="1"/>
                    <c:pt idx="0">
                      <c:v>RED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{9489B1C2-3E26-C845-A14C-5B4AAE915C18}</c15:txfldGUID>
                      <c15:f>Sheet3!$A$13</c15:f>
                      <c15:dlblFieldTableCache>
                        <c:ptCount val="1"/>
                        <c:pt idx="0">
                          <c:v>RED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2654-FD47-8C27-FB62404161D0}"/>
                </c:ext>
              </c:extLst>
            </c:dLbl>
            <c:dLbl>
              <c:idx val="11"/>
              <c:layout>
                <c:manualLayout>
                  <c:x val="-5.5172311557349002E-2"/>
                  <c:y val="9.3386979166666662E-2"/>
                </c:manualLayout>
              </c:layout>
              <c:tx>
                <c:strRef>
                  <c:f>Sheet3!$A$14</c:f>
                  <c:strCache>
                    <c:ptCount val="1"/>
                    <c:pt idx="0">
                      <c:v>SCAN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09606440178718E-2"/>
                      <c:h val="6.8990277777777761E-2"/>
                    </c:manualLayout>
                  </c15:layout>
                  <c15:dlblFieldTable>
                    <c15:dlblFTEntry>
                      <c15:txfldGUID>{EE8E59ED-12C5-E847-A5AD-E8119BB8BB56}</c15:txfldGUID>
                      <c15:f>Sheet3!$A$14</c15:f>
                      <c15:dlblFieldTableCache>
                        <c:ptCount val="1"/>
                        <c:pt idx="0">
                          <c:v>SCAN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2654-FD47-8C27-FB62404161D0}"/>
                </c:ext>
              </c:extLst>
            </c:dLbl>
            <c:dLbl>
              <c:idx val="12"/>
              <c:layout>
                <c:manualLayout>
                  <c:x val="6.3502811909673653E-3"/>
                  <c:y val="-9.0069444444444442E-3"/>
                </c:manualLayout>
              </c:layout>
              <c:tx>
                <c:strRef>
                  <c:f>Sheet3!$A$15</c:f>
                  <c:strCache>
                    <c:ptCount val="1"/>
                    <c:pt idx="0">
                      <c:v>NW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{05B12303-54CA-B342-B4DD-476457E49F8D}</c15:txfldGUID>
                      <c15:f>Sheet3!$A$15</c15:f>
                      <c15:dlblFieldTableCache>
                        <c:ptCount val="1"/>
                        <c:pt idx="0">
                          <c:v>NW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2654-FD47-8C27-FB62404161D0}"/>
                </c:ext>
              </c:extLst>
            </c:dLbl>
            <c:dLbl>
              <c:idx val="13"/>
              <c:layout>
                <c:manualLayout>
                  <c:x val="1.2071494660298054E-2"/>
                  <c:y val="-8.0368055555555557E-3"/>
                </c:manualLayout>
              </c:layout>
              <c:tx>
                <c:strRef>
                  <c:f>Sheet3!$A$16</c:f>
                  <c:strCache>
                    <c:ptCount val="1"/>
                    <c:pt idx="0">
                      <c:v>TRNS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{E87EC68A-0D01-FC4B-BBBB-8B70FF56F64D}</c15:txfldGUID>
                      <c15:f>Sheet3!$A$16</c15:f>
                      <c15:dlblFieldTableCache>
                        <c:ptCount val="1"/>
                        <c:pt idx="0">
                          <c:v>TRNS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2654-FD47-8C27-FB62404161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206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Sheet3!$B$3:$B$16</c:f>
              <c:numCache>
                <c:formatCode>General</c:formatCode>
                <c:ptCount val="14"/>
                <c:pt idx="0">
                  <c:v>0.14799999999999999</c:v>
                </c:pt>
                <c:pt idx="1">
                  <c:v>8.3000000000000004E-2</c:v>
                </c:pt>
                <c:pt idx="2">
                  <c:v>8.7999999999999995E-2</c:v>
                </c:pt>
                <c:pt idx="3">
                  <c:v>0.107</c:v>
                </c:pt>
                <c:pt idx="4">
                  <c:v>0.1</c:v>
                </c:pt>
                <c:pt idx="5">
                  <c:v>0.11</c:v>
                </c:pt>
                <c:pt idx="6">
                  <c:v>9.7000000000000003E-2</c:v>
                </c:pt>
                <c:pt idx="7">
                  <c:v>0.125</c:v>
                </c:pt>
                <c:pt idx="8">
                  <c:v>0.15</c:v>
                </c:pt>
                <c:pt idx="9">
                  <c:v>0.14299999999999999</c:v>
                </c:pt>
                <c:pt idx="10">
                  <c:v>0.25</c:v>
                </c:pt>
                <c:pt idx="11">
                  <c:v>0.125</c:v>
                </c:pt>
                <c:pt idx="12">
                  <c:v>0.25</c:v>
                </c:pt>
                <c:pt idx="13">
                  <c:v>0.16300000000000001</c:v>
                </c:pt>
              </c:numCache>
            </c:numRef>
          </c:xVal>
          <c:yVal>
            <c:numRef>
              <c:f>Sheet3!$C$3:$C$16</c:f>
              <c:numCache>
                <c:formatCode>General</c:formatCode>
                <c:ptCount val="14"/>
                <c:pt idx="0">
                  <c:v>0.79100000000000004</c:v>
                </c:pt>
                <c:pt idx="1">
                  <c:v>2.7490000000000001</c:v>
                </c:pt>
                <c:pt idx="2">
                  <c:v>4.774</c:v>
                </c:pt>
                <c:pt idx="3">
                  <c:v>8.9879999999999995</c:v>
                </c:pt>
                <c:pt idx="4">
                  <c:v>0.69299999999999995</c:v>
                </c:pt>
                <c:pt idx="5">
                  <c:v>0.95</c:v>
                </c:pt>
                <c:pt idx="6">
                  <c:v>2.331</c:v>
                </c:pt>
                <c:pt idx="7">
                  <c:v>1.5249999999999999</c:v>
                </c:pt>
                <c:pt idx="8">
                  <c:v>5.5510000000000002</c:v>
                </c:pt>
                <c:pt idx="9">
                  <c:v>2.1190000000000002</c:v>
                </c:pt>
                <c:pt idx="10">
                  <c:v>0.74099999999999999</c:v>
                </c:pt>
                <c:pt idx="11">
                  <c:v>0.76200000000000001</c:v>
                </c:pt>
                <c:pt idx="12">
                  <c:v>1.68</c:v>
                </c:pt>
                <c:pt idx="13">
                  <c:v>1.0669999999999999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2654-FD47-8C27-FB624041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797215"/>
        <c:axId val="526351823"/>
      </c:scatterChart>
      <c:valAx>
        <c:axId val="525797215"/>
        <c:scaling>
          <c:logBase val="10"/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Intensity (OP/B)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351823"/>
        <c:crossesAt val="1.0000000000000002E-2"/>
        <c:crossBetween val="midCat"/>
      </c:valAx>
      <c:valAx>
        <c:axId val="526351823"/>
        <c:scaling>
          <c:logBase val="2"/>
          <c:orientation val="minMax"/>
          <c:max val="24"/>
          <c:min val="0.1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(GOPS)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797215"/>
        <c:crossesAt val="1.0000000000000002E-3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4999317592466216E-2"/>
          <c:y val="0.7972628472222221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VA!$S$51:$S$55</c:f>
              <c:numCache>
                <c:formatCode>0.00</c:formatCode>
                <c:ptCount val="5"/>
                <c:pt idx="0">
                  <c:v>883.81200000000001</c:v>
                </c:pt>
                <c:pt idx="1">
                  <c:v>443.16500000000002</c:v>
                </c:pt>
                <c:pt idx="2">
                  <c:v>228.26499999999999</c:v>
                </c:pt>
                <c:pt idx="3">
                  <c:v>114.315</c:v>
                </c:pt>
                <c:pt idx="4">
                  <c:v>76.322999999999993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5-4249-AB31-39B58F9AFD8A}"/>
            </c:ext>
          </c:extLst>
        </c:ser>
        <c:ser>
          <c:idx val="2"/>
          <c:order val="1"/>
          <c:tx>
            <c:strRef>
              <c:f>VA!$T$50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VA!$T$51:$T$55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5-4249-AB31-39B58F9AFD8A}"/>
            </c:ext>
          </c:extLst>
        </c:ser>
        <c:ser>
          <c:idx val="3"/>
          <c:order val="2"/>
          <c:tx>
            <c:strRef>
              <c:f>VA!$U$50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VA!$U$51:$U$55</c:f>
              <c:numCache>
                <c:formatCode>0.00</c:formatCode>
                <c:ptCount val="5"/>
                <c:pt idx="0">
                  <c:v>94.190400000000011</c:v>
                </c:pt>
                <c:pt idx="1">
                  <c:v>94.190400000000011</c:v>
                </c:pt>
                <c:pt idx="2">
                  <c:v>94.190400000000011</c:v>
                </c:pt>
                <c:pt idx="3">
                  <c:v>94.190400000000011</c:v>
                </c:pt>
                <c:pt idx="4">
                  <c:v>94.190400000000011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5-4249-AB31-39B58F9AFD8A}"/>
            </c:ext>
          </c:extLst>
        </c:ser>
        <c:ser>
          <c:idx val="4"/>
          <c:order val="3"/>
          <c:tx>
            <c:strRef>
              <c:f>VA!$V$50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VA!$V$51:$V$55</c:f>
              <c:numCache>
                <c:formatCode>0.00</c:formatCode>
                <c:ptCount val="5"/>
                <c:pt idx="0">
                  <c:v>87.730400000000003</c:v>
                </c:pt>
                <c:pt idx="1">
                  <c:v>87.730400000000003</c:v>
                </c:pt>
                <c:pt idx="2">
                  <c:v>87.730400000000003</c:v>
                </c:pt>
                <c:pt idx="3">
                  <c:v>87.730400000000003</c:v>
                </c:pt>
                <c:pt idx="4">
                  <c:v>87.730400000000003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VA!$W$50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VA!$W$51:$W$55</c:f>
              <c:numCache>
                <c:formatCode>0.00</c:formatCode>
                <c:ptCount val="5"/>
                <c:pt idx="0">
                  <c:v>1</c:v>
                </c:pt>
                <c:pt idx="1">
                  <c:v>1.9943181433551838</c:v>
                </c:pt>
                <c:pt idx="2">
                  <c:v>3.8718682233369113</c:v>
                </c:pt>
                <c:pt idx="3">
                  <c:v>7.7313738354546651</c:v>
                </c:pt>
                <c:pt idx="4">
                  <c:v>11.579890727565742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8764812720605873"/>
          <c:y val="1.7201388888888891E-3"/>
          <c:w val="0.31607649788453668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HST-L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HSTL!$S$50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HSTL!$S$51:$S$55</c:f>
              <c:numCache>
                <c:formatCode>0.00</c:formatCode>
                <c:ptCount val="5"/>
                <c:pt idx="0">
                  <c:v>1631.278</c:v>
                </c:pt>
                <c:pt idx="1">
                  <c:v>819.02300000000002</c:v>
                </c:pt>
                <c:pt idx="2">
                  <c:v>411.71</c:v>
                </c:pt>
                <c:pt idx="3">
                  <c:v>303.67399999999998</c:v>
                </c:pt>
                <c:pt idx="4">
                  <c:v>436.30900000000003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9-F247-BA0C-EFA29C2B354D}"/>
            </c:ext>
          </c:extLst>
        </c:ser>
        <c:ser>
          <c:idx val="2"/>
          <c:order val="1"/>
          <c:tx>
            <c:strRef>
              <c:f>HSTL!$T$50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HSTL!$T$51:$T$55</c:f>
              <c:numCache>
                <c:formatCode>0.00</c:formatCode>
                <c:ptCount val="5"/>
                <c:pt idx="0">
                  <c:v>0.185</c:v>
                </c:pt>
                <c:pt idx="1">
                  <c:v>0.127</c:v>
                </c:pt>
                <c:pt idx="2">
                  <c:v>0.151</c:v>
                </c:pt>
                <c:pt idx="3">
                  <c:v>0.14399999999999999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9-F247-BA0C-EFA29C2B354D}"/>
            </c:ext>
          </c:extLst>
        </c:ser>
        <c:ser>
          <c:idx val="3"/>
          <c:order val="2"/>
          <c:tx>
            <c:strRef>
              <c:f>HSTL!$U$50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HSTL!$U$51:$U$55</c:f>
              <c:numCache>
                <c:formatCode>0.00</c:formatCode>
                <c:ptCount val="5"/>
                <c:pt idx="0">
                  <c:v>19.9726</c:v>
                </c:pt>
                <c:pt idx="1">
                  <c:v>19.9726</c:v>
                </c:pt>
                <c:pt idx="2">
                  <c:v>19.9726</c:v>
                </c:pt>
                <c:pt idx="3">
                  <c:v>19.9726</c:v>
                </c:pt>
                <c:pt idx="4">
                  <c:v>19.9726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9-F247-BA0C-EFA29C2B354D}"/>
            </c:ext>
          </c:extLst>
        </c:ser>
        <c:ser>
          <c:idx val="4"/>
          <c:order val="3"/>
          <c:tx>
            <c:strRef>
              <c:f>HSTL!$V$50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HSTL!$V$51:$V$55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HSTL!$W$50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HSTL!$W$51:$W$55</c:f>
              <c:numCache>
                <c:formatCode>0.00</c:formatCode>
                <c:ptCount val="5"/>
                <c:pt idx="0">
                  <c:v>1</c:v>
                </c:pt>
                <c:pt idx="1">
                  <c:v>1.9917364958004842</c:v>
                </c:pt>
                <c:pt idx="2">
                  <c:v>3.9622015496344516</c:v>
                </c:pt>
                <c:pt idx="3">
                  <c:v>5.3718066084024318</c:v>
                </c:pt>
                <c:pt idx="4">
                  <c:v>3.7388135472795656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0495733525239027"/>
          <c:y val="1.7201388888888891E-3"/>
          <c:w val="0.28986943559165212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{CDC5F2B0-A116-CB45-AA86-3E704511A235}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{1348650F-66C7-B444-9318-90DD3C9ACFCC}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{4F2F1AB4-D599-ED47-BE9E-50AB48D25FB6}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{860642AA-1AFA-2B47-A94C-3A7DD93A61D6}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{05035B8C-420A-3A49-8A0A-FF4D95708D9B}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{E001981C-CCD5-D84D-A638-0FB63DEC2390}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{3142BA6F-8033-FA40-B718-D3D68B14AA0A}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{314E88E3-848C-F24B-BF94-270D94B37B1C}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{807037EB-3B24-0D49-A58C-0F9FAD6A2F46}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{27D9002A-B0A1-1241-9356-F1C06F52DB3C}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{ED143634-3800-074D-BEFC-E92AB1FB318A}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{4B0AA0D8-5B9A-244A-809C-6FD777A692EE}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{49E119EE-39E5-E749-9DB1-2BB9BC644128}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{25D133AF-C030-1C4D-AC04-AC3E11DABEC7}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{C5525EBE-2724-0E48-BA42-59E3A901166D}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{64C6BBFC-7DCF-E143-8B76-E6AC1B425FB4}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{9E088871-25FE-A14E-AA4B-7462CFC8211C}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{FF70F9F0-12BB-6246-853D-19337F8BD022}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{5242DD5B-9260-6244-8977-F283D3DBF782}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{B473691B-A2B6-3F4B-93F2-9991FEA7203C}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{7B5DBCB7-086E-AC4B-8682-308114157574}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{E7638AD2-3B2F-1D4D-BC9C-87F42945FF08}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{5D4837E6-2102-1E46-AC6A-D6B1AAC1BF28}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{DDEA2A1B-8F0E-0643-9413-F160E7F76A6D}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{1AE2A14B-F24A-944C-8969-3D60356AA94A}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{17823068-7917-C640-935D-123E60AB5CC6}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{B6FCAC6F-8611-434F-97D3-E0D1C460845B}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{9CE76ABE-299B-B445-AE1A-9DD7B0A08FF3}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{F3AF0C11-9D23-FA48-8603-102BD764B84B}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{09F7B185-CF45-8546-B565-F670646B948A}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{5ACBE982-6B7B-8749-A78B-2098C8BD9B90}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{6D3E465E-D5BE-8F41-B1F4-92F7C416A1B6}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{65590090-3EE9-6A44-982E-A300FF1856A7}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{C2055F4B-C982-A344-A42B-2AFFE45DA0BB}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{6D48CAA0-1651-A048-AF35-E68F4F5BAD5A}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{A97A1339-18D6-334B-A1BF-9610353DD43C}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{FB7F3C82-7F93-9547-8118-06E028EA4D2C}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{A05DF67A-9E7D-0C41-9D88-4A659DA81B24}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{8259B48C-7C15-094C-B7D7-6F4674E28DDE}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{47496D99-48D6-9245-A337-A2EB24D733E1}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{5F62E037-E4E7-9F46-96E4-D3D19E8B085D}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{8F4DC471-19D1-5C47-9D6B-47735DB64899}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{01BDEC16-6402-7747-B098-A40440BAF138}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{613261BB-51A4-0743-9B21-7F5DF6E35D94}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{2ADB0BE7-031F-2F4F-BA2F-CB4B712357F4}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{A02AD861-FBF7-DC4E-B630-5686C370D0EE}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{6F38C358-048E-DC43-8736-0302FA99D3E8}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{0DBD3F4C-483C-6549-A2F7-648C3B165FC6}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{0B345F95-A104-A948-98A2-6FFAD9CF3DE2}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{D880EDCF-B66D-AE46-9307-F8534D4CE4AB}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{9A244BF5-6CB3-2A42-BB4F-22A5D171C139}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{E638B9B8-0A0C-8D4C-B4E8-045D86AB22F4}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{703CEAB0-DC86-8D42-ABBD-4F5957E7703C}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{41923F22-57EE-2843-9DCB-54A49AD907A4}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{D49D301C-77F2-2342-B26D-8C9B46694EB9}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{0909CF65-D5FA-7C43-85BB-D95C198C110B}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{049ADE82-3FAD-F240-BEF8-F8AEC24EE6C1}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{3C7D29D5-4C6D-7E47-B51E-A440CE305DDB}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{7E04A320-F60C-D443-8834-462AF0F85189}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{43C6174F-4CE3-9B4B-BAE6-20FD314F10C6}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{21A03924-DD75-014E-95DC-C79B3639C903}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{0FF7BDBD-F536-7A4B-AAFF-68C989A24F8E}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{788026F0-543E-CD48-8A96-76FF84EBF3DA}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{252388CB-D24F-3F46-A1DC-8FE6742F1317}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{C619105E-CF61-254C-8348-505324B5074E}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{FB01CC22-73FD-0543-A351-51C0CF7C350E}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{5F94FD86-2419-AE46-8D20-B13C8FF185C5}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{7E8BC892-D70A-A445-8EB8-1731AD767874}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{1D71D2E0-B358-F743-AB8E-EED515D8952B}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{14EEB62C-F9C1-6F4D-B433-69C5033A3A69}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{A8C7D96B-9BC1-BC43-8C35-FCBCB0389D27}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{51D70F36-38CF-A34B-BCFC-5E1E0B92428B}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{2BED970E-2CA0-2745-9DC8-27BA17D902FC}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{8FDD73D9-7B63-2B45-97AE-D2E36877CBEE}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{F0220262-38B7-3344-9A76-316DAA5D7680}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{B082CADB-D119-7E4A-815C-A331864F9FA3}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{E89FE667-AAA3-9E43-B4CB-B40D534A15D2}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{6318341C-DADE-3846-ACD7-4BFA574971D7}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{D84795D9-9230-1D4A-B22E-A6B84DDD08D0}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{8BBEF554-BE49-6545-83AF-18B7D7CE7D08}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{3CBC0AC8-6141-4546-AA6E-F703995CDC65}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{67241E1A-B9EA-6E45-BCD2-5B5D0157BA01}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{39B0EE7C-EF7B-9840-A5B0-DCBEA3A75159}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{AF24D5EF-3381-FF46-869F-9247820CF7FC}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{4E4AD5E4-5748-8747-BB5B-74770D65A911}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{B9A9D11A-1DE7-174B-B0AA-75CFBD227FD2}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{DA3D6E2B-0AC6-C641-80D5-EC7C7786AF38}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{BF0841E6-C15B-C44C-9CFD-F117643FCAE7}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{77373016-8ADF-2845-918B-33A0D7467D8A}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{0A0710AC-839D-4346-B16B-156EFF8D0A7C}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{2D27813A-8C0E-E24C-B2E6-4520759E50EB}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{18AD3EAF-419C-EF4A-B853-67CA84D4274A}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{4DD7F843-AC58-6F48-A6E5-1CE50E284220}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{ECF9D001-77AE-CE47-AD8F-1EDA3EAFEFBA}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{3B971695-BD06-044A-B733-242E85AF09B9}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{C87860AA-7CF8-FF4F-BE0D-5BF5AEC3D076}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{581A9517-D575-534B-97D8-41E4B0AA42B3}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{5E427B6D-3401-C44F-91F0-C56355A0DE76}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{B5851757-A9A6-9948-A3F8-7FCDDB3FE761}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{C4120282-2D9A-9441-B6E0-71E0155F10E0}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{75ECE910-BFB6-DC45-98AB-8A4AB447BE83}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{499684BF-3121-5E43-AC16-86DE05AC5294}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{C7FDB98A-2D4B-FD4A-8659-ACF65ACCBC20}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{1F770CE8-66C7-3646-A466-841A3A9AFABD}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{F00F4086-D660-4F4D-BE1E-27FA8B7910A3}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{CCDA7FCE-2DD3-B241-B47A-30304397B85C}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{7B866696-219A-4E4C-B097-F3C0AB4EBA18}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{4E575491-CA52-C343-AA54-BAAD35A62246}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{0A0C3CCA-BA9B-5846-A6C6-8694C0FC961A}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{7458AF95-2C8D-A94E-8AE6-23DCC5FFA3A5}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{C63C22AD-1E41-3D4B-86F8-21AD6B6E7170}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{F6C12061-5AF7-BD4D-B174-9E2AE4407B6E}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{3E799F39-50E3-0B4E-BC12-6270EC899369}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{BBE30B2F-8793-0843-9F14-25FB79284B05}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{04AF55D6-0FC7-C841-9BFB-6FC4786ADBF2}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{BF3D5B63-0B78-FE4C-83CB-80F17E4BECE4}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{3FD8C7F8-F8A6-CE48-BF51-56F60D07E822}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{91A4E68B-CEF0-4F41-948E-EF3A84A2820A}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{F5536A45-D922-C346-8D3D-12BDF78C58A2}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{6B374933-2934-2349-9ABB-13511117CDF2}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{79940F0A-9B31-6A46-908D-C0B4664C0F30}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{AD9BBF00-292E-DE4B-93E1-60CCD649C759}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{C289FF37-F2F3-BB40-B699-28976D7F4C9B}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{21CE3964-56AB-6342-82C0-830BC0FF7219}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{B1C5DBB3-425A-0E44-899C-E15D1E581F98}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{D875B5B8-BC9D-A442-95AE-CF9A3F4F4877}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{9F8332E0-8FAE-E448-BC47-5964FA33E7BE}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{41D2D3CC-004A-514D-9774-40EEB458AE03}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{0AE68945-34AE-564C-9033-4D09664A9D1B}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{459037AD-F3E6-724A-A15B-5608F1181CC4}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{779BF1A3-0DA2-0743-8A52-0E9EB8C0EA3A}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{B9E18338-75AE-FB4F-864D-D1AB77E37970}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{E3385601-AFE5-1D44-8D93-F180C5AF9EB7}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{26FD83E4-EE00-A64B-9062-6DE38121C386}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{76B2794A-5412-7643-8C1F-F90F19E0C9E4}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{76FEA6E1-B51A-D54D-B359-ABC816623957}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{189BDEFB-D4AA-574F-8A3A-6EC23778E40A}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{7D555ED6-F36E-0549-9443-87AA89C6076F}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{F70FFC13-BBED-C04D-AF2E-A81F546395E0}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{772F596E-FB93-1C45-BB03-EFD158536892}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{F3D4B608-F3D2-9E49-8A51-7DAEBDC46744}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{47ED137E-5BD5-1240-A50F-0D0CD053061A}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{811ACE61-551E-D745-AE67-3470B55E61FE}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{7A25A162-A4B5-6A41-9A21-84994F38035C}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{63C831C9-8957-2D44-A115-8B6D23205633}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{A580FBDF-0F8A-7B45-9594-7D032BDFB594}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{A498F13A-E548-B345-AF60-84AC49F1916D}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{15CF9427-5AC7-5E4F-8A86-57F55C3E605A}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{01872A4F-D60C-2C4C-B220-046B0CFE1493}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{85CDF6D9-D05B-6B4C-BDB1-34B41E6B970D}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{CA7CC400-1554-534A-9C3E-A9904670A186}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{D0365D16-1776-974A-9310-FA6ACCD21190}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{A351F792-7F56-2B46-9E63-FF132724888E}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{587EB6A6-E0BE-4C4D-8A17-5A4BA8B0F16F}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{15BC81B5-D40B-DD49-B1E6-C6D3E85E8E38}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{86E7D46A-0497-A544-B086-3BF14D75B777}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{73235C43-C4E7-F442-B440-755B74E42D02}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{0F07EFF8-6DAC-474F-8E45-4C4B1117182A}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{725DD15A-E058-3B45-A6CA-B08854179072}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{316676C9-D0E0-BB43-AEF7-E967219C375E}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{D96C4800-4FA8-3546-B17B-D8B203EFD003}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{BB516808-AC1F-884B-AA96-E82796A49240}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{564640A3-947F-224C-A7DD-009B8E3E6EDE}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{BA212116-BFA7-134C-AA8C-D4BAE496CC3D}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{A51991F2-75F2-0A42-B746-0297BF0265CC}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{1A9F6DF2-061C-B04B-8F09-32998D49B2D9}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{C7B52F57-CB7D-C542-8BA5-4B7968FB3B8E}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{D8157672-47AE-CB49-86C9-E8539CAF1168}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{167E449A-65E6-3D49-8300-84F90CE35C86}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{6FBED524-FC05-8F49-9EDB-63863D8DB3F0}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{44C32603-25AA-534B-9C95-FB374C1BE07A}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{AD1B132E-2A3C-D846-876C-80382ECD07D5}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{3A03760F-5956-7B4A-92F8-2941538F309E}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{8BDADD26-9690-354A-8B27-1F8AA3E8727F}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{6DDCE95F-D2E6-2C4A-811D-F1433931F958}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{E735A63D-4B07-2245-986B-38BDEF0CF305}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{27B5C08F-29C3-6749-A828-7AD5D82F3EFA}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{A99EC8EC-F0DF-B643-BE7A-37B4AAAE4D4A}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{8BA86CE1-6CBD-504E-9B11-B965DA5F37B9}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{AE100689-AEA5-5B47-801F-C1937F3B5647}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{CB616446-5725-2C4F-B88E-E499BA9225E7}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{33969541-E321-F44F-82A4-7C561E00CFDF}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{FF1624C3-4443-CC44-BCD9-9BA91855F17B}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{28817B74-C769-E34E-9630-AC42FE742A8E}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{919019EE-8A6A-BE48-8A85-473E3AB21AA4}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{41D571D5-4E24-3346-9C92-F0EC4F9EC442}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{86EEDFDD-418C-6F4F-B919-182160FC2BB1}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{E501A2B5-BDBC-314A-B66C-2C5AA9039D45}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{44649CB0-9FDC-5D47-8A7D-ADFAC7FE784C}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{0C9C8B3F-898D-F443-9DF9-DAFA144ABBF1}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{313E1952-A54D-1D49-9192-633425163661}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{3ED483FE-02EC-0645-A2F9-CA6F42629482}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{61ED6666-4336-4845-ADF2-9C97A47EB085}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{6947956C-4CF7-3240-9155-2D862112A0CF}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{7F37591A-39C6-5849-ABB4-B00C3AC4A4F9}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{72D849FA-5586-C742-AEC5-E29938586A5E}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{24F614F8-EFB3-8F43-AEBA-40CC33D8821D}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{3AE08897-B0C8-FF47-927F-8081FA84D4A1}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{CDF367B0-4D5E-F04F-BCC9-21639C8B590B}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{8E3BB2C3-5A46-B248-AEFA-8D0CDD73235E}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{DDC01DC8-94C8-1B4C-A4B5-7B23700B80AA}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{1028816D-0E10-E841-8C3D-BCFA50E6BA67}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{306D3E44-B092-1D43-ABEB-362EE3E93C0D}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{FCE585D2-1C80-5A45-B213-4F7CD182186A}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{55667EF9-E2D2-F148-B1F6-2D20FE3EF278}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{04F2F9C5-8694-0E45-B02F-3DB87877A3D0}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{69A60A32-9F05-F14E-8525-6201EAE4A8FF}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{AF58263D-8DD7-E047-BC30-2E447A23A7A5}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{0D0A79E3-8BA9-6349-94D7-BED6574C8AB7}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{F021D154-7996-E649-8022-E4628295AB95}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{E751E503-EA16-3748-9DDB-E523E8DE5BF5}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{0201CF96-C99D-0D41-AFBF-153196EFB290}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{E6BF6F9D-85B8-024D-AA45-2C6DB3ED6E85}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{02F873D5-4CAE-8247-A748-88E212814FA1}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{CA29CF40-0C7C-EF41-BC4E-9BFD0836E857}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{9E07A6DB-EE90-E749-B15A-9F9F6DCEBCEE}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{364053A6-7DB3-4C4C-A9C8-E038EA9A402F}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{A526180A-1281-DA46-A895-FD9A477BAD66}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{35404843-3D17-3F48-97B9-D6B991F0DC4D}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{2288ECD7-2BCA-CE40-B9FA-7CE7AA899B0F}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{3A06D931-A5EB-BA4C-87E5-C343289283EA}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{2F2B677E-26A7-6141-99CA-A985A19845B7}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{623B425F-5A44-674B-8265-E5B72CE576A0}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{B3FFDB9A-8A03-C24C-A385-125CB714D837}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{12FA6D7A-8B32-E349-B5B6-21D15C43E1A6}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{30153A2E-7144-3B49-A47B-9C07B24A0802}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{9E898446-F3A0-E440-ADEB-14B24BA6D168}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{8CAD9B7E-C451-204D-B535-7621097893FE}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{D8C0FC0D-995B-4047-822F-AB8BD779B1DE}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{B989D84C-0C1A-CC4D-9B83-256F8D708A3B}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{B3F9C2D7-F3E1-8040-AE7A-DD4777CA2ED3}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{AE276B85-B868-D542-9961-52EB4E06C373}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{ABF3CAE8-6B2A-8F4C-A0A2-F9DB077606F7}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{0FB58587-4792-8446-AC51-F7AF770A4943}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{941C74F8-BCE1-984A-BBAC-B233D42A13DC}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{13F8C712-DDE6-FF48-B53C-E754B3AF0873}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{173AE70E-D03A-6C4E-B141-F6DD8F5967E1}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{0E1E3C12-78C2-2C41-868F-8FF5F936140A}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{33FE0D71-A08B-8244-80CE-F7EDAB7AED21}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{B0DD0FB5-2588-1D41-A905-3762CAA01789}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{E9E17124-7557-6E4C-A37D-7196D80F8205}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{9D904BD9-FF1D-C141-AEF3-FB4AB75403B7}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{A643C5FE-049B-274F-B6C9-18A1EA8CEA03}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{C976CAED-52C9-FE41-A39E-C44C89D367AD}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{4CFAF619-6D71-B84E-BF7F-1F38DA2B87C7}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{14A8DE21-0F42-A948-9785-F392DE846CCB}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{B192F3D9-D095-7D4C-B7C4-52148D731468}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{E1483549-BA35-874A-96CC-6BBF39382E85}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{0B386A04-0F57-D749-8087-8A3DF2EB4912}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{56989A1E-7453-1040-9B9C-5ED17C9D4073}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{C253259F-52F2-0C41-9A75-F68B9E45968C}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{57B81FF1-980D-AD46-AB13-A0D85AF0627B}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{2EFB3A17-99FC-3546-8EF2-D181E82C9D9F}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{996F251D-F58E-3A48-9A8F-19BF404F1AE8}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{2D2434B8-8D4D-5B46-9E36-3368F9FE11A4}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{3DD860B7-D2EA-074B-A1EA-ACCDA28BBAB8}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{E73B8FD0-FFF1-D946-A428-1BB991677D6E}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{38B760AF-F66F-4947-A63F-E50D84005706}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{5A4BB9EE-F7EF-1D49-8F43-68A64DBC78E2}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{002E68C3-D716-A641-A2B7-628B529DDCB4}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{FC427436-DF2E-2D4C-BDF1-D04C1E30734D}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{9B42F12B-ECF2-1A46-9AB1-CE5EFB0F7C6B}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{799EC7DB-DA09-BD46-824D-501F735BA73C}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{28CECD78-D47D-FF41-A4D0-627E4A72CD3D}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{39B17ED6-A499-5343-B44C-FBFC4EEFC207}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{6D99A898-9A14-5C41-9F27-F41657306A60}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{0EF0F0B5-311D-6245-8B8C-AF4A8BBFD5CA}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{8B51686B-0010-C44C-876D-3F7F0B7C976F}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{1840D62D-7373-4E4F-8D5C-07EC005E954E}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{838AC0D2-C025-4744-8308-9E59159EC8D5}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{71F96963-77CB-7349-8576-2810B81D9BDF}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{14AAE792-1837-0147-877E-8E3CAC194411}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{71B20405-512C-5640-85FF-879DB95765E2}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{CE398B85-2CE2-344A-B0BA-4466B9FB4A56}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{20C2678C-554C-834C-BC1C-99FB434F4FEC}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{829986E6-E9D9-9445-B456-B46E0D23D620}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{832195D7-BF85-694D-989B-146805C6E253}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{1F804AB8-12E8-F047-91D1-FD4B302881E8}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{60D74E40-8723-B442-B1F1-B479782AF745}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{1ED58D21-9C53-0B4A-900F-BA2BA62D5940}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{8379B4C4-D298-0747-B162-915F29A3A950}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{ED477E8C-E7B3-7B49-A850-49E09F8B7AF3}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{E3609188-D8F9-914F-BC36-0DFC4C5CD7D9}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{4FF13880-DBC8-524D-B779-000CD2D609C2}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{6F77F1F8-C193-C74C-9A04-B91AC34B2052}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{4EC26600-FAC8-E348-A97A-2CA3CAC4F769}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{14679862-0D20-8B44-B9BA-D6762A2CF5B6}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{0D1DADB6-7467-AB4D-8159-10C30499972D}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{E51FE8FF-DC67-3842-9C30-BD32C7A4DFC5}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{EFBB4317-633C-D246-BA06-008DA06AF655}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{A8C78D40-2620-0E4B-80FB-0BF35B600169}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{5429EE54-D8BA-D344-A43F-2FA0E52CB64F}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{949186F7-672A-8F41-B18E-AA31B10AA34F}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{036594FF-C64A-A14A-9011-42EEEDDA8072}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{BCC1AEA2-6298-AC40-8934-5BCE24D38840}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{6399ACCB-6844-0345-990E-E0692848CD58}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{3A776A05-9033-7D4C-AAF8-C6C659DC70C9}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{978D5449-54F3-E743-BC17-8F14CCCD72A9}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{F3E50D25-22AE-2B41-A319-EE172C7F4E8D}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{950780E6-1E82-D64C-8561-BF13CCEDF876}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{1C389637-784B-9145-9598-F38A756517F9}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{60C91C36-D7DC-0142-96C5-D817371B09B4}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{206FF848-72E9-1147-B269-32BEDAEF898D}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{CC9A4A92-7369-EB41-8EA0-AD1336B2F785}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58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8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80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68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8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P21 DIMMs.</a:t>
            </a:r>
          </a:p>
          <a:p>
            <a:r>
              <a:rPr lang="en-US" dirty="0"/>
              <a:t>DPUs cannot be shared. There is a large number of DPUs.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 need for OS.</a:t>
            </a:r>
          </a:p>
          <a:p>
            <a:r>
              <a:rPr lang="en-US" dirty="0"/>
              <a:t>This simplifies security implications. No side channels.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13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2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44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93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98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39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71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07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744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636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78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864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49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1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41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425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202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026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023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69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62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014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010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639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89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84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87342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27827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869277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68085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757161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8209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77805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95699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8729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26903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065605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40942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F4A5797-4A52-3C47-A60F-384E10178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55698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FB91F-8620-9C4D-8A32-1AD02BFD5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58500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9C50-E303-F947-B3E2-3E825F48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28137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08B7-3DFC-6D40-89A2-98C67E53C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21351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8E456-01DF-094D-8CFB-DA5FA9E8B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58584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0D83-FC11-C440-9D61-A92EDF7AC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2697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D0A55-7789-CF47-ACA7-2311AFA1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392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9BBE6-A637-304C-B5B7-9A7E3C08C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30556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CF56-964A-F947-93A6-92ACEE6C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4232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570-B74D-4749-94AD-86C253965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27649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11DC-2133-4F4D-8A86-82695C134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78421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20AC-71F7-B345-A8F3-275013FA3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085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2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D7560A-9F5D-7742-BEE3-53E7C8CD2AD3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95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github.com/CMU-SAFARI/prim-benchmark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github.com/CMU-SAFARI/prim-benchmark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12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prim-benchmarks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github.com/CMU-SAFARI/prim-benchmarks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8Hjy2iU9l4&amp;list=PL5Q2soXY2Zi_tOTAYm--dYByNPL7JhwR9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safari.ethz.ch/projects_and_seminars/fall2021/doku.php?id=processing_in_memory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be.com/playlist?list=PL5Q2soXY2Zi-841fUYYUK9EsXKhQKRPyX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yfkM_5EFgo&amp;list=PL5Q2soXY2Zi-Mnk1PxjEIG32HAGILkTOF" TargetMode="External"/><Relationship Id="rId2" Type="http://schemas.openxmlformats.org/officeDocument/2006/relationships/hyperlink" Target="https://safari.ethz.ch/architecture/fall2021/doku.php?id=schedule" TargetMode="Externa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4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Benchmarking Memory-Centric Computing Systems: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Analysis of Real Processing-in-Memory Hardware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731618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https://arxiv.org/pdf/2110.01709.pdf</a:t>
            </a: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6B77E858-74F9-B74D-BC7E-A9D40224EE0B}"/>
              </a:ext>
            </a:extLst>
          </p:cNvPr>
          <p:cNvSpPr txBox="1">
            <a:spLocks/>
          </p:cNvSpPr>
          <p:nvPr/>
        </p:nvSpPr>
        <p:spPr>
          <a:xfrm>
            <a:off x="1143000" y="79351"/>
            <a:ext cx="6858000" cy="28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800" dirty="0"/>
              <a:t>Workshop on Computing with Unconventional Technologies (CUT 2021)</a:t>
            </a:r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movement </a:t>
            </a:r>
            <a:r>
              <a:rPr lang="en-US" dirty="0"/>
              <a:t>between memory/storage units and compute units is a major contributor to execution time and energy consumption</a:t>
            </a:r>
          </a:p>
          <a:p>
            <a:r>
              <a:rPr lang="en-US" dirty="0">
                <a:solidFill>
                  <a:srgbClr val="00B050"/>
                </a:solidFill>
              </a:rPr>
              <a:t>Processing-in-Memory</a:t>
            </a:r>
            <a:r>
              <a:rPr lang="en-US" dirty="0"/>
              <a:t> (PIM) is a paradigm that can tackle the </a:t>
            </a:r>
            <a:r>
              <a:rPr lang="en-US" i="1" dirty="0">
                <a:solidFill>
                  <a:srgbClr val="C00000"/>
                </a:solidFill>
              </a:rPr>
              <a:t>data movement bottleneck</a:t>
            </a:r>
          </a:p>
          <a:p>
            <a:pPr lvl="1"/>
            <a:r>
              <a:rPr lang="en-US" dirty="0"/>
              <a:t>Though explored for +50 years, technology challenges prevented the successful materialization</a:t>
            </a:r>
          </a:p>
          <a:p>
            <a:r>
              <a:rPr lang="en-US" dirty="0"/>
              <a:t>UPMEM has designed and fabricated </a:t>
            </a:r>
            <a:r>
              <a:rPr lang="en-US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DDR4 chips embedding in-order multithreaded DRAM Processing Units (DPUs)</a:t>
            </a:r>
          </a:p>
          <a:p>
            <a:r>
              <a:rPr lang="en-US" dirty="0"/>
              <a:t>Our work: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Introduction </a:t>
            </a:r>
            <a:r>
              <a:rPr lang="en-US" dirty="0"/>
              <a:t>to UPMEM programming model and PIM architecture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Microbenchmark-based characterization </a:t>
            </a:r>
            <a:r>
              <a:rPr lang="en-US" dirty="0"/>
              <a:t>of the DPU</a:t>
            </a:r>
          </a:p>
          <a:p>
            <a:pPr lvl="1"/>
            <a:r>
              <a:rPr lang="en-US" dirty="0"/>
              <a:t>Benchmarking and </a:t>
            </a:r>
            <a:r>
              <a:rPr lang="en-US" dirty="0">
                <a:solidFill>
                  <a:srgbClr val="7030A0"/>
                </a:solidFill>
              </a:rPr>
              <a:t>workload suitability</a:t>
            </a:r>
            <a:r>
              <a:rPr lang="en-US" dirty="0"/>
              <a:t> study</a:t>
            </a:r>
          </a:p>
          <a:p>
            <a:r>
              <a:rPr lang="en-US" dirty="0"/>
              <a:t>Main contributions:</a:t>
            </a:r>
          </a:p>
          <a:p>
            <a:pPr lvl="1"/>
            <a:r>
              <a:rPr lang="en-US" dirty="0"/>
              <a:t>Comprehensive </a:t>
            </a:r>
            <a:r>
              <a:rPr lang="en-US" dirty="0">
                <a:solidFill>
                  <a:srgbClr val="0070C0"/>
                </a:solidFill>
              </a:rPr>
              <a:t>characterization and analysis of the first commercially-available PIM architecture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PrIM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u="sng" dirty="0">
                <a:solidFill>
                  <a:srgbClr val="002060"/>
                </a:solidFill>
              </a:rPr>
              <a:t>Pr</a:t>
            </a:r>
            <a:r>
              <a:rPr lang="en-US" dirty="0">
                <a:solidFill>
                  <a:srgbClr val="002060"/>
                </a:solidFill>
              </a:rPr>
              <a:t>ocessing-</a:t>
            </a:r>
            <a:r>
              <a:rPr lang="en-US" u="sng" dirty="0">
                <a:solidFill>
                  <a:srgbClr val="002060"/>
                </a:solidFill>
              </a:rPr>
              <a:t>I</a:t>
            </a:r>
            <a:r>
              <a:rPr lang="en-US" dirty="0">
                <a:solidFill>
                  <a:srgbClr val="002060"/>
                </a:solidFill>
              </a:rPr>
              <a:t>n-</a:t>
            </a:r>
            <a:r>
              <a:rPr lang="en-US" u="sng" dirty="0">
                <a:solidFill>
                  <a:srgbClr val="00206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emory) benchmarks: </a:t>
            </a:r>
          </a:p>
          <a:p>
            <a:pPr lvl="2"/>
            <a:r>
              <a:rPr lang="en-US" dirty="0"/>
              <a:t>16 workloads that are memory-bound in conventional processor-centric systems</a:t>
            </a:r>
          </a:p>
          <a:p>
            <a:pPr lvl="2"/>
            <a:r>
              <a:rPr lang="en-US" dirty="0"/>
              <a:t>Strong and weak scaling characteristics</a:t>
            </a:r>
          </a:p>
          <a:p>
            <a:pPr lvl="1"/>
            <a:r>
              <a:rPr lang="en-US" dirty="0"/>
              <a:t>Comparison to </a:t>
            </a:r>
            <a:r>
              <a:rPr lang="en-US" dirty="0">
                <a:solidFill>
                  <a:srgbClr val="C00000"/>
                </a:solidFill>
              </a:rPr>
              <a:t>state-of-the-art CPU and GPU</a:t>
            </a:r>
          </a:p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Workload characteristics for </a:t>
            </a:r>
            <a:r>
              <a:rPr lang="en-US" dirty="0">
                <a:solidFill>
                  <a:srgbClr val="0070C0"/>
                </a:solidFill>
              </a:rPr>
              <a:t>PIM suitability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Programming </a:t>
            </a:r>
            <a:r>
              <a:rPr lang="en-US" dirty="0"/>
              <a:t>recommendations</a:t>
            </a:r>
          </a:p>
          <a:p>
            <a:pPr lvl="1"/>
            <a:r>
              <a:rPr lang="en-US" dirty="0"/>
              <a:t>Suggestions and hints for </a:t>
            </a:r>
            <a:r>
              <a:rPr lang="en-US" dirty="0">
                <a:solidFill>
                  <a:srgbClr val="7030A0"/>
                </a:solidFill>
              </a:rPr>
              <a:t>hardware and architecture designers </a:t>
            </a:r>
            <a:r>
              <a:rPr lang="en-US" dirty="0"/>
              <a:t>of future PIM systems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PrIM</a:t>
            </a:r>
            <a:r>
              <a:rPr lang="en-US" dirty="0"/>
              <a:t>: (a) programming samples, (b) evaluation and comparison of current and future PIM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6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Data Movement in Computing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19"/>
            <a:ext cx="8610600" cy="2060794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7030A0"/>
                </a:solidFill>
                <a:cs typeface="Adobe Garamond Pro"/>
              </a:rPr>
              <a:t>Data movement </a:t>
            </a:r>
            <a:r>
              <a:rPr lang="en-US" sz="2200" dirty="0">
                <a:cs typeface="Adobe Garamond Pro"/>
              </a:rPr>
              <a:t>dominates </a:t>
            </a:r>
            <a:r>
              <a:rPr lang="en-US" sz="2200" dirty="0">
                <a:solidFill>
                  <a:srgbClr val="0070C0"/>
                </a:solidFill>
                <a:cs typeface="Adobe Garamond Pro"/>
              </a:rPr>
              <a:t>performance </a:t>
            </a:r>
            <a:r>
              <a:rPr lang="en-US" sz="2200" dirty="0">
                <a:cs typeface="Adobe Garamond Pro"/>
              </a:rPr>
              <a:t>and</a:t>
            </a:r>
            <a:r>
              <a:rPr lang="en-US" sz="2200" dirty="0">
                <a:solidFill>
                  <a:srgbClr val="FF0000"/>
                </a:solidFill>
                <a:cs typeface="Adobe Garamond Pro"/>
              </a:rPr>
              <a:t> </a:t>
            </a:r>
            <a:r>
              <a:rPr lang="en-US" sz="2200" dirty="0">
                <a:cs typeface="Adobe Garamond Pro"/>
              </a:rPr>
              <a:t>is a major system </a:t>
            </a:r>
            <a:r>
              <a:rPr lang="en-US" sz="2200" dirty="0">
                <a:solidFill>
                  <a:srgbClr val="C00000"/>
                </a:solidFill>
                <a:cs typeface="Adobe Garamond Pro"/>
              </a:rPr>
              <a:t>energy bottleneck</a:t>
            </a:r>
          </a:p>
          <a:p>
            <a:r>
              <a:rPr lang="en-US" sz="2200" dirty="0">
                <a:solidFill>
                  <a:srgbClr val="C00000"/>
                </a:solidFill>
                <a:cs typeface="Adobe Garamond Pro"/>
              </a:rPr>
              <a:t>Total system energy</a:t>
            </a:r>
            <a:r>
              <a:rPr lang="en-US" sz="2200" dirty="0">
                <a:cs typeface="Adobe Garamond Pro"/>
              </a:rPr>
              <a:t>: data movement accounts for </a:t>
            </a:r>
          </a:p>
          <a:p>
            <a:pPr lvl="1"/>
            <a:r>
              <a:rPr lang="en-US" sz="1800" dirty="0">
                <a:cs typeface="Adobe Garamond Pro"/>
              </a:rPr>
              <a:t>62% in consumer applications</a:t>
            </a:r>
            <a:r>
              <a:rPr lang="en-US" sz="1800" baseline="30000" dirty="0"/>
              <a:t>✻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40% in scientific applications</a:t>
            </a:r>
            <a:r>
              <a:rPr lang="en-US" sz="1800" baseline="30000" dirty="0"/>
              <a:t>★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35% in mobile  applications</a:t>
            </a:r>
            <a:r>
              <a:rPr lang="en-US" sz="1800" baseline="30000" dirty="0"/>
              <a:t>☆</a:t>
            </a:r>
            <a:endParaRPr lang="en-US" sz="1800" dirty="0">
              <a:cs typeface="Adobe Garamond Pro"/>
            </a:endParaRPr>
          </a:p>
          <a:p>
            <a:pPr lvl="1"/>
            <a:endParaRPr lang="en-US" sz="2200" dirty="0">
              <a:solidFill>
                <a:srgbClr val="C00000"/>
              </a:solidFill>
              <a:cs typeface="Adobe Garamon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00" y="5923671"/>
            <a:ext cx="74895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30000" dirty="0"/>
              <a:t>✻ </a:t>
            </a:r>
            <a:r>
              <a:rPr lang="en-US" sz="1000" dirty="0" err="1"/>
              <a:t>Boroumand</a:t>
            </a:r>
            <a:r>
              <a:rPr lang="en-US" sz="1000" dirty="0"/>
              <a:t> et al., “Google Workloads for Consumer Devices: Mitigating Data Movement Bottlenecks,” ASPLOS 2018</a:t>
            </a:r>
          </a:p>
          <a:p>
            <a:r>
              <a:rPr lang="en-US" sz="1000" baseline="30000" dirty="0"/>
              <a:t>★ </a:t>
            </a:r>
            <a:r>
              <a:rPr lang="en-US" sz="1000" dirty="0" err="1"/>
              <a:t>Kestor</a:t>
            </a:r>
            <a:r>
              <a:rPr lang="en-US" sz="1000" dirty="0"/>
              <a:t> et al., “Quantifying the Energy Cost of Data Movement in Scientific Applications,” IISWC 2013 </a:t>
            </a:r>
          </a:p>
          <a:p>
            <a:r>
              <a:rPr lang="en-US" sz="1000" baseline="30000" dirty="0"/>
              <a:t>☆ </a:t>
            </a:r>
            <a:r>
              <a:rPr lang="en-US" sz="1000" dirty="0" err="1"/>
              <a:t>Pandiyan</a:t>
            </a:r>
            <a:r>
              <a:rPr lang="en-US" sz="1000" dirty="0"/>
              <a:t> and Wu, “Quantifying the energy cost of data movement for emerging smart phone workloads on mobile platforms,” IISWC 2014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>
            <a:off x="4328592" y="3380992"/>
            <a:ext cx="9144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092280" y="3436798"/>
            <a:ext cx="990600" cy="230639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DRAM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5640245" y="4464617"/>
            <a:ext cx="1387896" cy="256875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16200000" flipH="1">
            <a:off x="5814492" y="3419092"/>
            <a:ext cx="9906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1344" y="2825182"/>
            <a:ext cx="27469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7030A0"/>
                </a:solidFill>
              </a:rPr>
              <a:t>Data Movement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98801" y="4310632"/>
            <a:ext cx="958117" cy="558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GPU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161246" y="40312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2" name="Rounded Rectangle 21"/>
          <p:cNvSpPr/>
          <p:nvPr/>
        </p:nvSpPr>
        <p:spPr>
          <a:xfrm>
            <a:off x="1098801" y="358419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231606" y="364007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3D5AE4-8163-4E43-9AF8-88A5F6E5A1DA}"/>
              </a:ext>
            </a:extLst>
          </p:cNvPr>
          <p:cNvGrpSpPr/>
          <p:nvPr/>
        </p:nvGrpSpPr>
        <p:grpSpPr>
          <a:xfrm>
            <a:off x="899592" y="3322722"/>
            <a:ext cx="4648200" cy="2496670"/>
            <a:chOff x="899592" y="3322722"/>
            <a:chExt cx="4648200" cy="2496670"/>
          </a:xfrm>
        </p:grpSpPr>
        <p:sp>
          <p:nvSpPr>
            <p:cNvPr id="19" name="Rounded Rectangle 18"/>
            <p:cNvSpPr/>
            <p:nvPr/>
          </p:nvSpPr>
          <p:spPr>
            <a:xfrm>
              <a:off x="899592" y="3360672"/>
              <a:ext cx="4648200" cy="2458720"/>
            </a:xfrm>
            <a:prstGeom prst="roundRect">
              <a:avLst/>
            </a:prstGeom>
            <a:solidFill>
              <a:schemeClr val="lt1">
                <a:alpha val="0"/>
              </a:schemeClr>
            </a:solidFill>
            <a:ln w="38100" cmpd="sng">
              <a:solidFill>
                <a:srgbClr val="000000"/>
              </a:solidFill>
              <a:prstDash val="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386322" y="3322722"/>
              <a:ext cx="8976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SoC</a:t>
              </a:r>
              <a:endPara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2758872" y="3751832"/>
            <a:ext cx="464820" cy="111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L2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88933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Decoder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337992" y="4295392"/>
            <a:ext cx="1524000" cy="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>
          <a:xfrm flipH="1">
            <a:off x="2161246" y="45900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9" name="Rounded Rectangle 28"/>
          <p:cNvSpPr/>
          <p:nvPr/>
        </p:nvSpPr>
        <p:spPr>
          <a:xfrm>
            <a:off x="1098801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Encoder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80792" y="5362192"/>
            <a:ext cx="796834" cy="3352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Audio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795192" y="5362192"/>
            <a:ext cx="796834" cy="34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Display Engine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5090592" y="3761992"/>
            <a:ext cx="13064" cy="190500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1165204" y="4981192"/>
            <a:ext cx="3772988" cy="0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>
            <a:off x="2387350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>
          <a:xfrm>
            <a:off x="1497218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32617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>
          <a:xfrm>
            <a:off x="41761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569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 animBg="1"/>
      <p:bldP spid="15" grpId="0"/>
      <p:bldP spid="20" grpId="0" animBg="1"/>
      <p:bldP spid="22" grpId="0" animBg="1"/>
      <p:bldP spid="23" grpId="0" animBg="1"/>
      <p:bldP spid="25" grpId="0" animBg="1"/>
      <p:bldP spid="26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Data Movement in Computing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19"/>
            <a:ext cx="8610600" cy="2060794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7030A0"/>
                </a:solidFill>
                <a:cs typeface="Adobe Garamond Pro"/>
              </a:rPr>
              <a:t>Data movement </a:t>
            </a:r>
            <a:r>
              <a:rPr lang="en-US" sz="2200" dirty="0">
                <a:cs typeface="Adobe Garamond Pro"/>
              </a:rPr>
              <a:t>dominates </a:t>
            </a:r>
            <a:r>
              <a:rPr lang="en-US" sz="2200" dirty="0">
                <a:solidFill>
                  <a:srgbClr val="0070C0"/>
                </a:solidFill>
                <a:cs typeface="Adobe Garamond Pro"/>
              </a:rPr>
              <a:t>performance and</a:t>
            </a:r>
            <a:r>
              <a:rPr lang="en-US" sz="2200" dirty="0">
                <a:solidFill>
                  <a:srgbClr val="FF0000"/>
                </a:solidFill>
                <a:cs typeface="Adobe Garamond Pro"/>
              </a:rPr>
              <a:t> </a:t>
            </a:r>
            <a:r>
              <a:rPr lang="en-US" sz="2200" dirty="0">
                <a:cs typeface="Adobe Garamond Pro"/>
              </a:rPr>
              <a:t>is a major system </a:t>
            </a:r>
            <a:r>
              <a:rPr lang="en-US" sz="2200" dirty="0">
                <a:solidFill>
                  <a:srgbClr val="C00000"/>
                </a:solidFill>
                <a:cs typeface="Adobe Garamond Pro"/>
              </a:rPr>
              <a:t>energy bottleneck</a:t>
            </a:r>
          </a:p>
          <a:p>
            <a:r>
              <a:rPr lang="en-US" sz="2200" dirty="0">
                <a:solidFill>
                  <a:srgbClr val="C00000"/>
                </a:solidFill>
                <a:cs typeface="Adobe Garamond Pro"/>
              </a:rPr>
              <a:t>Total system energy</a:t>
            </a:r>
            <a:r>
              <a:rPr lang="en-US" sz="2200" dirty="0">
                <a:cs typeface="Adobe Garamond Pro"/>
              </a:rPr>
              <a:t>: data movement accounts for </a:t>
            </a:r>
          </a:p>
          <a:p>
            <a:pPr lvl="1"/>
            <a:r>
              <a:rPr lang="en-US" sz="1800" dirty="0">
                <a:cs typeface="Adobe Garamond Pro"/>
              </a:rPr>
              <a:t>62% in consumer applications</a:t>
            </a:r>
            <a:r>
              <a:rPr lang="en-US" sz="1800" baseline="30000" dirty="0"/>
              <a:t>✻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40% in scientific applications</a:t>
            </a:r>
            <a:r>
              <a:rPr lang="en-US" sz="1800" baseline="30000" dirty="0"/>
              <a:t>★</a:t>
            </a:r>
            <a:r>
              <a:rPr lang="en-US" sz="1800" dirty="0">
                <a:cs typeface="Adobe Garamond Pro"/>
              </a:rPr>
              <a:t>, </a:t>
            </a:r>
          </a:p>
          <a:p>
            <a:pPr lvl="1"/>
            <a:r>
              <a:rPr lang="en-US" sz="1800" dirty="0">
                <a:cs typeface="Adobe Garamond Pro"/>
              </a:rPr>
              <a:t>35% in mobile  applications</a:t>
            </a:r>
            <a:r>
              <a:rPr lang="en-US" sz="1800" baseline="30000" dirty="0"/>
              <a:t>☆</a:t>
            </a:r>
            <a:endParaRPr lang="en-US" sz="1800" dirty="0">
              <a:cs typeface="Adobe Garamond Pro"/>
            </a:endParaRPr>
          </a:p>
          <a:p>
            <a:pPr lvl="1"/>
            <a:endParaRPr lang="en-US" sz="2200" dirty="0">
              <a:solidFill>
                <a:srgbClr val="C00000"/>
              </a:solidFill>
              <a:cs typeface="Adobe Garamond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300" y="5923671"/>
            <a:ext cx="74895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aseline="30000" dirty="0"/>
              <a:t>✻ </a:t>
            </a:r>
            <a:r>
              <a:rPr lang="en-US" sz="1000" dirty="0" err="1"/>
              <a:t>Boroumand</a:t>
            </a:r>
            <a:r>
              <a:rPr lang="en-US" sz="1000" dirty="0"/>
              <a:t> et al., “Google Workloads for Consumer Devices: Mitigating Data Movement Bottlenecks,” ASPLOS 2018</a:t>
            </a:r>
          </a:p>
          <a:p>
            <a:r>
              <a:rPr lang="en-US" sz="1000" baseline="30000" dirty="0"/>
              <a:t>★ </a:t>
            </a:r>
            <a:r>
              <a:rPr lang="en-US" sz="1000" dirty="0" err="1"/>
              <a:t>Kestor</a:t>
            </a:r>
            <a:r>
              <a:rPr lang="en-US" sz="1000" dirty="0"/>
              <a:t> et al., “Quantifying the Energy Cost of Data Movement in Scientific Applications,” IISWC 2013 </a:t>
            </a:r>
          </a:p>
          <a:p>
            <a:r>
              <a:rPr lang="en-US" sz="1000" baseline="30000" dirty="0"/>
              <a:t>☆ </a:t>
            </a:r>
            <a:r>
              <a:rPr lang="en-US" sz="1000" dirty="0" err="1"/>
              <a:t>Pandiyan</a:t>
            </a:r>
            <a:r>
              <a:rPr lang="en-US" sz="1000" dirty="0"/>
              <a:t> and Wu, “Quantifying the energy cost of data movement for emerging smart phone workloads on mobile platforms,” IISWC 2014</a:t>
            </a:r>
          </a:p>
        </p:txBody>
      </p:sp>
      <p:cxnSp>
        <p:nvCxnSpPr>
          <p:cNvPr id="10" name="Curved Connector 9"/>
          <p:cNvCxnSpPr/>
          <p:nvPr/>
        </p:nvCxnSpPr>
        <p:spPr>
          <a:xfrm rot="5400000">
            <a:off x="4328592" y="3380992"/>
            <a:ext cx="9144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092280" y="3685792"/>
            <a:ext cx="990600" cy="2057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DRAM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5652120" y="4523992"/>
            <a:ext cx="1387896" cy="381000"/>
          </a:xfrm>
          <a:prstGeom prst="leftRightArrow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16200000" flipH="1">
            <a:off x="5814492" y="3419092"/>
            <a:ext cx="990600" cy="609600"/>
          </a:xfrm>
          <a:prstGeom prst="curvedConnector3">
            <a:avLst>
              <a:gd name="adj1" fmla="val 50000"/>
            </a:avLst>
          </a:prstGeom>
          <a:ln w="38100" cmpd="sng">
            <a:solidFill>
              <a:srgbClr val="C00000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1344" y="2825182"/>
            <a:ext cx="27469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7030A0"/>
                </a:solidFill>
              </a:rPr>
              <a:t>Data Movement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9592" y="3360672"/>
            <a:ext cx="4648200" cy="2458720"/>
          </a:xfrm>
          <a:prstGeom prst="roundRect">
            <a:avLst/>
          </a:prstGeom>
          <a:solidFill>
            <a:schemeClr val="lt1">
              <a:alpha val="0"/>
            </a:schemeClr>
          </a:solidFill>
          <a:ln w="38100" cmpd="sng">
            <a:solidFill>
              <a:srgbClr val="00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98801" y="4310632"/>
            <a:ext cx="958117" cy="558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GPU</a:t>
            </a:r>
            <a:endParaRPr lang="en-US" sz="1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161246" y="40312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2" name="Rounded Rectangle 21"/>
          <p:cNvSpPr/>
          <p:nvPr/>
        </p:nvSpPr>
        <p:spPr>
          <a:xfrm>
            <a:off x="1098801" y="358419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231606" y="3640072"/>
            <a:ext cx="830847" cy="558800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CPU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86322" y="3322722"/>
            <a:ext cx="897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758872" y="3751832"/>
            <a:ext cx="464820" cy="111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L2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88933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Decoder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337992" y="4295392"/>
            <a:ext cx="1524000" cy="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>
          <a:xfrm flipH="1">
            <a:off x="2161246" y="4590032"/>
            <a:ext cx="464820" cy="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29" name="Rounded Rectangle 28"/>
          <p:cNvSpPr/>
          <p:nvPr/>
        </p:nvSpPr>
        <p:spPr>
          <a:xfrm>
            <a:off x="1098801" y="5372352"/>
            <a:ext cx="796834" cy="3352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Video Encoder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80792" y="5362192"/>
            <a:ext cx="796834" cy="3352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Audio</a:t>
            </a:r>
            <a:endParaRPr lang="en-US" sz="900" b="1" dirty="0">
              <a:solidFill>
                <a:srgbClr val="000000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795192" y="5362192"/>
            <a:ext cx="796834" cy="3460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0000"/>
                </a:solidFill>
              </a:rPr>
              <a:t>Display Engine</a:t>
            </a:r>
            <a:endParaRPr lang="en-US" sz="900" b="1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5090592" y="3761992"/>
            <a:ext cx="13064" cy="1905000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 flipH="1">
            <a:off x="1165204" y="4981192"/>
            <a:ext cx="3772988" cy="0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>
          <a:xfrm>
            <a:off x="2387350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>
          <a:xfrm>
            <a:off x="1497218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>
          <a:xfrm>
            <a:off x="32617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>
          <a:xfrm>
            <a:off x="4176192" y="4981192"/>
            <a:ext cx="0" cy="335280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FF37F64-70C8-0A4A-B569-3AE4C13C697B}"/>
              </a:ext>
            </a:extLst>
          </p:cNvPr>
          <p:cNvSpPr/>
          <p:nvPr/>
        </p:nvSpPr>
        <p:spPr>
          <a:xfrm>
            <a:off x="86335" y="872859"/>
            <a:ext cx="8968313" cy="5580000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EDEE890-968C-4847-BCA7-3ED36572ED4E}"/>
              </a:ext>
            </a:extLst>
          </p:cNvPr>
          <p:cNvSpPr/>
          <p:nvPr/>
        </p:nvSpPr>
        <p:spPr>
          <a:xfrm>
            <a:off x="178200" y="3623917"/>
            <a:ext cx="8787600" cy="15853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Candara" panose="020E0502030303020204" pitchFamily="34" charset="0"/>
              </a:rPr>
              <a:t>Processing-In-Memory</a:t>
            </a:r>
            <a:r>
              <a:rPr lang="en-US" sz="3200" dirty="0">
                <a:solidFill>
                  <a:schemeClr val="accent6"/>
                </a:solidFill>
                <a:latin typeface="Candara" panose="020E0502030303020204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proposes 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computing where it makes sense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(where data resides)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9B1E088-C508-1642-B71B-D6FEF9AF19AD}"/>
              </a:ext>
            </a:extLst>
          </p:cNvPr>
          <p:cNvSpPr/>
          <p:nvPr/>
        </p:nvSpPr>
        <p:spPr>
          <a:xfrm>
            <a:off x="178200" y="2403289"/>
            <a:ext cx="8787600" cy="102156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08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ndara" panose="020E0502030303020204" pitchFamily="34" charset="0"/>
              </a:rPr>
              <a:t>Compute systems should be more </a:t>
            </a:r>
            <a:r>
              <a:rPr lang="en-US" sz="2800" dirty="0">
                <a:solidFill>
                  <a:srgbClr val="FFC000"/>
                </a:solidFill>
                <a:latin typeface="Candara" panose="020E0502030303020204" pitchFamily="34" charset="0"/>
              </a:rPr>
              <a:t>data-centric</a:t>
            </a:r>
          </a:p>
        </p:txBody>
      </p:sp>
    </p:spTree>
    <p:extLst>
      <p:ext uri="{BB962C8B-B14F-4D97-AF65-F5344CB8AC3E}">
        <p14:creationId xmlns:p14="http://schemas.microsoft.com/office/powerpoint/2010/main" val="193043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84532" y="6452797"/>
            <a:ext cx="5327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https://www.anandtech.com/show/14750/hot-chips-31-analysis-inmemory-processing-by-upmem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184532" y="6613279"/>
            <a:ext cx="7332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https://www.upmem.com/video-upmem-presenting-its-true-processing-in-memory-solution-hot-chips-2019/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+mn-ea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807757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PIM Alleviates the Shortcomings of </a:t>
            </a:r>
            <a:br>
              <a:rPr lang="en-US" sz="3200" dirty="0"/>
            </a:br>
            <a:r>
              <a:rPr lang="en-US" sz="3200" dirty="0"/>
              <a:t>Processor-Centric Systems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493911"/>
            <a:ext cx="7733584" cy="4289376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493908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1903188"/>
            <a:ext cx="7733584" cy="378565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CPUs in terms of performance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23.2× on 2,556 DPUs for 16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and energy efficiency on most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GPUs on a majority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2.54× on 2,556 DPUs for 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benchmarks), and the outlook is even more positive for future PIM systems.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are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more energy-efficient than state-of-the-art CPUs and GPUs on workloads that they provide performance improvements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407495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CUT 2021 Paper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3"/>
              </a:rPr>
              <a:t>https://arxiv.org/pdf/2110.01709.pdf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hlinkClick r:id="rId4"/>
              </a:rPr>
              <a:t>https://github.com/CMU-SAFARI/prim-benchmarks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2A80F-0E24-9E43-B0BC-F2952B8E0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8" y="2249238"/>
            <a:ext cx="9081345" cy="207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6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3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4"/>
              </a:rPr>
              <a:t>https://github.com/CMU-SAFARI/prim-benchmarks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038B2-BCCD-AB45-8600-5494E24D9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1826"/>
            <a:ext cx="9144000" cy="170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4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8DE1-2DFF-8F4D-9D07-1B5E2425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Observations, Recommendations, Takeaways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A6A7D6-A66D-5442-B215-449631D9D656}"/>
              </a:ext>
            </a:extLst>
          </p:cNvPr>
          <p:cNvGrpSpPr/>
          <p:nvPr/>
        </p:nvGrpSpPr>
        <p:grpSpPr>
          <a:xfrm>
            <a:off x="300460" y="913670"/>
            <a:ext cx="4791692" cy="1960161"/>
            <a:chOff x="1630496" y="1483683"/>
            <a:chExt cx="6271846" cy="34836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2956E0-8CDE-4B47-AF4F-DE0E5DD4B72D}"/>
                </a:ext>
              </a:extLst>
            </p:cNvPr>
            <p:cNvGrpSpPr/>
            <p:nvPr/>
          </p:nvGrpSpPr>
          <p:grpSpPr>
            <a:xfrm>
              <a:off x="1630496" y="1483683"/>
              <a:ext cx="6271845" cy="3483650"/>
              <a:chOff x="1652530" y="2170323"/>
              <a:chExt cx="5883007" cy="3483650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30D3F85-BDA6-1944-9DD5-4C7692DF9C31}"/>
                  </a:ext>
                </a:extLst>
              </p:cNvPr>
              <p:cNvSpPr/>
              <p:nvPr/>
            </p:nvSpPr>
            <p:spPr>
              <a:xfrm>
                <a:off x="1652530" y="2170323"/>
                <a:ext cx="5883007" cy="3483650"/>
              </a:xfrm>
              <a:prstGeom prst="roundRect">
                <a:avLst>
                  <a:gd name="adj" fmla="val 7357"/>
                </a:avLst>
              </a:prstGeom>
              <a:solidFill>
                <a:srgbClr val="F3FCF3"/>
              </a:solidFill>
              <a:ln w="44450"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ound Same Side Corner Rectangle 8">
                <a:extLst>
                  <a:ext uri="{FF2B5EF4-FFF2-40B4-BE49-F238E27FC236}">
                    <a16:creationId xmlns:a16="http://schemas.microsoft.com/office/drawing/2014/main" id="{36AC87D9-2689-F149-9CF6-7C3DA9DCC1F2}"/>
                  </a:ext>
                </a:extLst>
              </p:cNvPr>
              <p:cNvSpPr/>
              <p:nvPr/>
            </p:nvSpPr>
            <p:spPr>
              <a:xfrm>
                <a:off x="1652530" y="2179287"/>
                <a:ext cx="5883007" cy="575821"/>
              </a:xfrm>
              <a:prstGeom prst="round2SameRect">
                <a:avLst>
                  <a:gd name="adj1" fmla="val 33688"/>
                  <a:gd name="adj2" fmla="val 0"/>
                </a:avLst>
              </a:prstGeom>
              <a:solidFill>
                <a:srgbClr val="009901"/>
              </a:solidFill>
              <a:ln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tIns="0" rIns="0" bIns="0" rtlCol="0" anchor="ctr"/>
              <a:lstStyle/>
              <a:p>
                <a:r>
                  <a:rPr lang="en-US" sz="1400" b="1" i="1" dirty="0">
                    <a:latin typeface="Cambria" panose="02040503050406030204" pitchFamily="18" charset="0"/>
                  </a:rPr>
                  <a:t>GENERAL PROGRAMMING RECOMMENDATIONS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974F1D-0403-9F4B-8942-DD2EADB81DC6}"/>
                </a:ext>
              </a:extLst>
            </p:cNvPr>
            <p:cNvSpPr txBox="1"/>
            <p:nvPr/>
          </p:nvSpPr>
          <p:spPr>
            <a:xfrm>
              <a:off x="1630496" y="2043988"/>
              <a:ext cx="6271846" cy="2578748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Execute on the </a:t>
              </a:r>
              <a:r>
                <a:rPr lang="en-US" sz="1400" i="1" dirty="0">
                  <a:latin typeface="Cambria" panose="02040503050406030204" pitchFamily="18" charset="0"/>
                </a:rPr>
                <a:t>DRAM Processing Units</a:t>
              </a:r>
              <a:r>
                <a:rPr lang="en-US" sz="1400" dirty="0">
                  <a:latin typeface="Cambria" panose="02040503050406030204" pitchFamily="18" charset="0"/>
                </a:rPr>
                <a:t> (</a:t>
              </a:r>
              <a:r>
                <a:rPr lang="en-US" sz="1400" i="1" dirty="0">
                  <a:latin typeface="Cambria" panose="02040503050406030204" pitchFamily="18" charset="0"/>
                </a:rPr>
                <a:t>DPUs</a:t>
              </a:r>
              <a:r>
                <a:rPr lang="en-US" sz="1400" dirty="0">
                  <a:latin typeface="Cambria" panose="02040503050406030204" pitchFamily="18" charset="0"/>
                </a:rPr>
                <a:t>) </a:t>
              </a:r>
              <a:r>
                <a:rPr lang="en-US" sz="1400" b="1" dirty="0">
                  <a:latin typeface="Cambria" panose="02040503050406030204" pitchFamily="18" charset="0"/>
                </a:rPr>
                <a:t>portions of parallel code</a:t>
              </a:r>
              <a:r>
                <a:rPr lang="en-US" sz="1400" dirty="0">
                  <a:latin typeface="Cambria" panose="02040503050406030204" pitchFamily="18" charset="0"/>
                </a:rPr>
                <a:t> that are as long as possible. 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Split the workload into </a:t>
              </a:r>
              <a:r>
                <a:rPr lang="en-US" sz="1400" b="1" dirty="0">
                  <a:latin typeface="Cambria" panose="02040503050406030204" pitchFamily="18" charset="0"/>
                </a:rPr>
                <a:t>independent data blocks</a:t>
              </a:r>
              <a:r>
                <a:rPr lang="en-US" sz="1400" dirty="0">
                  <a:latin typeface="Cambria" panose="02040503050406030204" pitchFamily="18" charset="0"/>
                </a:rPr>
                <a:t>, which the DPUs operate on independently. 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Use </a:t>
              </a:r>
              <a:r>
                <a:rPr lang="en-US" sz="1400" b="1" dirty="0">
                  <a:latin typeface="Cambria" panose="02040503050406030204" pitchFamily="18" charset="0"/>
                </a:rPr>
                <a:t>as many working DPUs </a:t>
              </a:r>
              <a:r>
                <a:rPr lang="en-US" sz="1400" dirty="0">
                  <a:latin typeface="Cambria" panose="02040503050406030204" pitchFamily="18" charset="0"/>
                </a:rPr>
                <a:t>in the system as possible.</a:t>
              </a:r>
            </a:p>
            <a:p>
              <a:pPr marL="342900" indent="-342900">
                <a:buAutoNum type="arabicPeriod"/>
              </a:pPr>
              <a:r>
                <a:rPr lang="en-US" sz="1400" dirty="0">
                  <a:latin typeface="Cambria" panose="02040503050406030204" pitchFamily="18" charset="0"/>
                </a:rPr>
                <a:t>Launch at least </a:t>
              </a:r>
              <a:r>
                <a:rPr lang="en-US" sz="1400" b="1" dirty="0">
                  <a:latin typeface="Cambria" panose="02040503050406030204" pitchFamily="18" charset="0"/>
                </a:rPr>
                <a:t>11 </a:t>
              </a:r>
              <a:r>
                <a:rPr lang="en-US" sz="1400" b="1" i="1" dirty="0" err="1">
                  <a:latin typeface="Cambria" panose="02040503050406030204" pitchFamily="18" charset="0"/>
                </a:rPr>
                <a:t>tasklets</a:t>
              </a:r>
              <a:r>
                <a:rPr lang="en-US" sz="1400" b="1" dirty="0">
                  <a:latin typeface="Cambria" panose="02040503050406030204" pitchFamily="18" charset="0"/>
                </a:rPr>
                <a:t> (i.e., software threads)</a:t>
              </a:r>
              <a:r>
                <a:rPr lang="en-US" sz="1400" dirty="0">
                  <a:latin typeface="Cambria" panose="02040503050406030204" pitchFamily="18" charset="0"/>
                </a:rPr>
                <a:t> per DPU.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E5E813-C8D6-6043-B396-B074EA615142}"/>
              </a:ext>
            </a:extLst>
          </p:cNvPr>
          <p:cNvGrpSpPr/>
          <p:nvPr/>
        </p:nvGrpSpPr>
        <p:grpSpPr>
          <a:xfrm>
            <a:off x="3574543" y="3036080"/>
            <a:ext cx="5272574" cy="1071018"/>
            <a:chOff x="4546948" y="1816269"/>
            <a:chExt cx="4478145" cy="232807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00F5691-C71C-E14A-9B16-3F6393F2A21F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D1C95A56-ADE7-AF40-BCD9-73E46003A275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PROGRAMMING RECOMMENDATION 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66FC7B-64B6-C248-A3F9-0C6391878FBE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400" dirty="0">
                  <a:latin typeface="Cambria" panose="02040503050406030204" pitchFamily="18" charset="0"/>
                </a:rPr>
                <a:t>For data movement between the DPU’s MRAM bank and the WRAM, </a:t>
              </a:r>
              <a:r>
                <a:rPr lang="en-US" sz="1400" b="1" dirty="0">
                  <a:latin typeface="Cambria" panose="02040503050406030204" pitchFamily="18" charset="0"/>
                </a:rPr>
                <a:t>use large DMA transfer sizes when all the accessed data is going to be used</a:t>
              </a:r>
              <a:r>
                <a:rPr lang="en-US" sz="14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97EDD-AF99-C74B-957D-3E0D3904C88E}"/>
              </a:ext>
            </a:extLst>
          </p:cNvPr>
          <p:cNvGrpSpPr/>
          <p:nvPr/>
        </p:nvGrpSpPr>
        <p:grpSpPr>
          <a:xfrm>
            <a:off x="300460" y="4255262"/>
            <a:ext cx="3384611" cy="1528185"/>
            <a:chOff x="1643281" y="4361976"/>
            <a:chExt cx="6864225" cy="170713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336B5677-DF2E-FE45-AA85-DB283C5C0122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7" name="Round Same Side Corner Rectangle 16">
              <a:extLst>
                <a:ext uri="{FF2B5EF4-FFF2-40B4-BE49-F238E27FC236}">
                  <a16:creationId xmlns:a16="http://schemas.microsoft.com/office/drawing/2014/main" id="{5F25360B-332A-B849-82FD-C665D784F041}"/>
                </a:ext>
              </a:extLst>
            </p:cNvPr>
            <p:cNvSpPr/>
            <p:nvPr/>
          </p:nvSpPr>
          <p:spPr>
            <a:xfrm>
              <a:off x="1643281" y="4361976"/>
              <a:ext cx="6864225" cy="361939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latin typeface="Cambria" panose="02040503050406030204" pitchFamily="18" charset="0"/>
                </a:rPr>
                <a:t>KEY OBSERVATION 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1A2A50-C25A-674F-8085-8824E02AE17B}"/>
                </a:ext>
              </a:extLst>
            </p:cNvPr>
            <p:cNvSpPr txBox="1"/>
            <p:nvPr/>
          </p:nvSpPr>
          <p:spPr>
            <a:xfrm>
              <a:off x="1643281" y="4731882"/>
              <a:ext cx="6864225" cy="1169551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1400" b="1" dirty="0">
                  <a:latin typeface="Cambria" panose="02040503050406030204" pitchFamily="18" charset="0"/>
                </a:rPr>
                <a:t>Larger CPU-DPU and DPU-CPU transfers </a:t>
              </a:r>
              <a:r>
                <a:rPr lang="en-US" sz="1400" dirty="0">
                  <a:latin typeface="Cambria" panose="02040503050406030204" pitchFamily="18" charset="0"/>
                </a:rPr>
                <a:t>between the host main memory and the DRAM Processing Unit’s Main memory (MRAM) banks </a:t>
              </a:r>
              <a:r>
                <a:rPr lang="en-US" sz="1400" b="1" dirty="0">
                  <a:latin typeface="Cambria" panose="02040503050406030204" pitchFamily="18" charset="0"/>
                </a:rPr>
                <a:t>result in higher sustained bandwidth</a:t>
              </a:r>
              <a:r>
                <a:rPr lang="en-US" sz="14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ED33620-5C64-2549-B884-8B2B16CAE0BD}"/>
              </a:ext>
            </a:extLst>
          </p:cNvPr>
          <p:cNvGrpSpPr/>
          <p:nvPr/>
        </p:nvGrpSpPr>
        <p:grpSpPr>
          <a:xfrm>
            <a:off x="3883231" y="5299876"/>
            <a:ext cx="4960476" cy="1071018"/>
            <a:chOff x="4546948" y="1816269"/>
            <a:chExt cx="4478145" cy="232807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FB0880E-31A3-9A43-948E-4959436BC3F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9F2F2"/>
            </a:solidFill>
            <a:ln w="44450"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6" name="Round Same Side Corner Rectangle 25">
              <a:extLst>
                <a:ext uri="{FF2B5EF4-FFF2-40B4-BE49-F238E27FC236}">
                  <a16:creationId xmlns:a16="http://schemas.microsoft.com/office/drawing/2014/main" id="{5FB3EDB7-8409-3A4E-A7C7-48668EC08BA0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660000"/>
            </a:solidFill>
            <a:ln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1400" b="1" i="1" dirty="0">
                  <a:solidFill>
                    <a:schemeClr val="bg1"/>
                  </a:solidFill>
                  <a:latin typeface="Cambria" panose="02040503050406030204" pitchFamily="18" charset="0"/>
                </a:rPr>
                <a:t>KEY TAKEAWAY 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DD7673-D23A-5F41-85EC-946E24CDAEBF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1400" b="1" dirty="0">
                  <a:latin typeface="Cambria" panose="02040503050406030204" pitchFamily="18" charset="0"/>
                </a:rPr>
                <a:t>The UPMEM PIM architecture is fundamentally compute bound. </a:t>
              </a:r>
              <a:r>
                <a:rPr lang="en-US" sz="1400" dirty="0">
                  <a:latin typeface="Cambria" panose="02040503050406030204" pitchFamily="18" charset="0"/>
                </a:rPr>
                <a:t>As a result, </a:t>
              </a:r>
              <a:r>
                <a:rPr lang="en-US" sz="1400" b="1" dirty="0">
                  <a:latin typeface="Cambria" panose="02040503050406030204" pitchFamily="18" charset="0"/>
                </a:rPr>
                <a:t>the most suitable work- loads are memory-bound.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0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962395"/>
            <a:ext cx="8787600" cy="88049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8BF89-EC1C-A447-B581-92D8E4742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408469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UPMEM DIMMs coexist with conventional DIMMs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  <a:p>
            <a:r>
              <a:rPr lang="en-US" dirty="0"/>
              <a:t>Integration of UPMEM DIMMs in a system follows an </a:t>
            </a:r>
            <a:r>
              <a:rPr lang="en-US" dirty="0">
                <a:solidFill>
                  <a:srgbClr val="00B050"/>
                </a:solidFill>
              </a:rPr>
              <a:t>accelerator model</a:t>
            </a:r>
          </a:p>
          <a:p>
            <a:endParaRPr lang="en-US" dirty="0"/>
          </a:p>
          <a:p>
            <a:r>
              <a:rPr lang="en-US" dirty="0"/>
              <a:t>UPMEM DIMMs can be seen as a </a:t>
            </a:r>
            <a:r>
              <a:rPr lang="en-US" dirty="0">
                <a:solidFill>
                  <a:srgbClr val="0070C0"/>
                </a:solidFill>
              </a:rPr>
              <a:t>loosely coupled accelerator</a:t>
            </a:r>
            <a:endParaRPr lang="en-US" dirty="0"/>
          </a:p>
          <a:p>
            <a:pPr lvl="1"/>
            <a:r>
              <a:rPr lang="en-US" dirty="0"/>
              <a:t>Explicit data movement between the main processor (host CPU) and the accelerator (UPMEM)</a:t>
            </a:r>
          </a:p>
          <a:p>
            <a:pPr lvl="1"/>
            <a:r>
              <a:rPr lang="en-US" dirty="0"/>
              <a:t>Explicit kernel launch onto the UPMEM processors</a:t>
            </a:r>
          </a:p>
          <a:p>
            <a:endParaRPr lang="en-US" dirty="0"/>
          </a:p>
          <a:p>
            <a:r>
              <a:rPr lang="en-US" dirty="0"/>
              <a:t>This resembles GPU computing</a:t>
            </a:r>
          </a:p>
        </p:txBody>
      </p:sp>
    </p:spTree>
    <p:extLst>
      <p:ext uri="{BB962C8B-B14F-4D97-AF65-F5344CB8AC3E}">
        <p14:creationId xmlns:p14="http://schemas.microsoft.com/office/powerpoint/2010/main" val="51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In a UPMEM-based PIM system </a:t>
            </a:r>
            <a:r>
              <a:rPr lang="en-US" dirty="0"/>
              <a:t>UPMEM DIMMs coexist with regular DDR4 DIMMs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0052D-6AD0-5E45-81CF-2FBF423F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165" y="2236016"/>
            <a:ext cx="6047670" cy="36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5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B03D0-8190-D443-8C79-41C1214E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7" y="3458048"/>
            <a:ext cx="3719964" cy="2217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06B28-E1D0-714E-8C6C-56E7F30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161" y="3511325"/>
            <a:ext cx="4830946" cy="24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UPMEM DIMM contains </a:t>
            </a:r>
            <a:r>
              <a:rPr lang="en-US" sz="2600" dirty="0">
                <a:solidFill>
                  <a:srgbClr val="00B050"/>
                </a:solidFill>
              </a:rPr>
              <a:t>8 or 16 chips</a:t>
            </a:r>
          </a:p>
          <a:p>
            <a:pPr lvl="1"/>
            <a:r>
              <a:rPr lang="en-US" sz="2200" dirty="0"/>
              <a:t>Thus, </a:t>
            </a:r>
            <a:r>
              <a:rPr lang="en-US" sz="2200" dirty="0">
                <a:solidFill>
                  <a:srgbClr val="00B050"/>
                </a:solidFill>
              </a:rPr>
              <a:t>1 or 2 ranks </a:t>
            </a:r>
            <a:r>
              <a:rPr lang="en-US" sz="2200" dirty="0"/>
              <a:t>of 8 chips each</a:t>
            </a:r>
          </a:p>
          <a:p>
            <a:r>
              <a:rPr lang="en-US" sz="2600" dirty="0"/>
              <a:t>Inside each PIM chip there are: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64MB banks </a:t>
            </a:r>
            <a:r>
              <a:rPr lang="en-US" dirty="0"/>
              <a:t>per chip: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 RAM (MRAM)</a:t>
            </a:r>
            <a:r>
              <a:rPr lang="en-US" dirty="0"/>
              <a:t> banks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rgbClr val="0070C0"/>
                </a:solidFill>
              </a:rPr>
              <a:t>DRAM Processing Units (DPUs)</a:t>
            </a:r>
            <a:r>
              <a:rPr lang="en-US" dirty="0"/>
              <a:t> in each chip, 64 DPUs per rank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1802DE-1D59-FB46-A9C9-50AD777D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28" y="4450292"/>
            <a:ext cx="2197507" cy="138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6EC1F-546A-D24F-B390-78D54FF7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245" y="4450292"/>
            <a:ext cx="1195702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1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DD877-191D-2149-826A-8B0E2C44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25" y="986857"/>
            <a:ext cx="4175012" cy="49151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 lvl="1"/>
            <a:r>
              <a:rPr lang="en-US" sz="2200" dirty="0"/>
              <a:t>P21 DIMMs</a:t>
            </a:r>
          </a:p>
          <a:p>
            <a:pPr lvl="1"/>
            <a:r>
              <a:rPr lang="en-US" sz="2200" dirty="0"/>
              <a:t>Dual x86 socket</a:t>
            </a:r>
          </a:p>
          <a:p>
            <a:pPr lvl="2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dirty="0"/>
              <a:t> coexist with </a:t>
            </a:r>
            <a:r>
              <a:rPr lang="en-US" dirty="0">
                <a:solidFill>
                  <a:srgbClr val="C00000"/>
                </a:solidFill>
              </a:rPr>
              <a:t>regular DDR4 DIMMs</a:t>
            </a:r>
          </a:p>
          <a:p>
            <a:pPr lvl="2"/>
            <a:r>
              <a:rPr lang="en-US" dirty="0"/>
              <a:t>2 memory controllers/socket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6951641" y="2071051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2560 DPUs*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E9180-9C7C-4243-8B57-779664277A41}"/>
              </a:ext>
            </a:extLst>
          </p:cNvPr>
          <p:cNvSpPr txBox="1"/>
          <p:nvPr/>
        </p:nvSpPr>
        <p:spPr>
          <a:xfrm>
            <a:off x="1443269" y="6555534"/>
            <a:ext cx="6896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* There are 4 faulty DPUs in the system that we use in our experiments. Thus, the maximum number of DPUs we can use is 2,556.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1295" y="5809731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160 GB</a:t>
            </a:r>
          </a:p>
        </p:txBody>
      </p:sp>
    </p:spTree>
    <p:extLst>
      <p:ext uri="{BB962C8B-B14F-4D97-AF65-F5344CB8AC3E}">
        <p14:creationId xmlns:p14="http://schemas.microsoft.com/office/powerpoint/2010/main" val="300153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10731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DAA6C-C5FB-CB44-A9E6-6E964C8200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930" y="977555"/>
            <a:ext cx="2580266" cy="303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5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640-DPU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10 UPMEM DIMMs of 8 chips each (10 ranks)</a:t>
            </a:r>
          </a:p>
          <a:p>
            <a:pPr lvl="1"/>
            <a:r>
              <a:rPr lang="en-US" sz="2200" dirty="0"/>
              <a:t>E19 DIMMs</a:t>
            </a:r>
          </a:p>
          <a:p>
            <a:pPr lvl="1"/>
            <a:r>
              <a:rPr lang="en-US" sz="2200" dirty="0"/>
              <a:t>x86 socket</a:t>
            </a:r>
          </a:p>
          <a:p>
            <a:pPr lvl="2"/>
            <a:r>
              <a:rPr lang="en-US" dirty="0"/>
              <a:t>2 memory controllers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C1694-403F-1740-81E2-EF1FB87E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606" y="2214414"/>
            <a:ext cx="4445000" cy="2641600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7253614" y="3417820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640 DPUs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7364" y="4575278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40 GB</a:t>
            </a:r>
          </a:p>
        </p:txBody>
      </p:sp>
    </p:spTree>
    <p:extLst>
      <p:ext uri="{BB962C8B-B14F-4D97-AF65-F5344CB8AC3E}">
        <p14:creationId xmlns:p14="http://schemas.microsoft.com/office/powerpoint/2010/main" val="394947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9701"/>
            <a:ext cx="8787600" cy="1384758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1899716"/>
            <a:ext cx="8787600" cy="1373969"/>
          </a:xfrm>
          <a:prstGeom prst="roundRect">
            <a:avLst>
              <a:gd name="adj" fmla="val 7532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2B69CC7-3B9F-0149-92EB-C2AB88684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53089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chemeClr val="tx1"/>
                </a:solidFill>
              </a:rPr>
              <a:t>Tasklet</a:t>
            </a:r>
            <a:r>
              <a:rPr lang="en-US" b="1" i="1" dirty="0">
                <a:solidFill>
                  <a:schemeClr val="tx1"/>
                </a:solidFill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14379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1" animBg="1"/>
      <p:bldP spid="17" grpId="1" animBg="1"/>
      <p:bldP spid="18" grpId="1" animBg="1"/>
      <p:bldP spid="19" grpId="1" animBg="1"/>
      <p:bldP spid="20" grpId="1" animBg="1"/>
      <p:bldP spid="2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Data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CPU-DPU and DPU-CPU transfers</a:t>
            </a:r>
          </a:p>
          <a:p>
            <a:pPr lvl="1"/>
            <a:r>
              <a:rPr lang="en-US" dirty="0"/>
              <a:t>Between host CPU’s main memory and DPUs’ MRAM banks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Serial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A single DPU (i.e., 1 MRAM bank)</a:t>
            </a:r>
          </a:p>
          <a:p>
            <a:r>
              <a:rPr lang="en-US" dirty="0">
                <a:solidFill>
                  <a:srgbClr val="00B0F0"/>
                </a:solidFill>
              </a:rPr>
              <a:t>Parallel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(i.e., many MRAM banks)</a:t>
            </a:r>
          </a:p>
          <a:p>
            <a:r>
              <a:rPr lang="en-US" dirty="0">
                <a:solidFill>
                  <a:srgbClr val="C00000"/>
                </a:solidFill>
              </a:rPr>
              <a:t>Broadcast CPU-DPU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with a single buffer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2EA4C-7C37-8149-BB9F-4DBD4123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BBFD5D-1D73-5A45-882D-127A02242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50C03D-7079-A345-905D-A3CC89134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4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Inter-DPU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is </a:t>
            </a:r>
            <a:r>
              <a:rPr lang="en-US" dirty="0">
                <a:solidFill>
                  <a:srgbClr val="C00000"/>
                </a:solidFill>
              </a:rPr>
              <a:t>no direct communication channel between DPUs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 takes places via the host CPU </a:t>
            </a:r>
            <a:r>
              <a:rPr lang="en-US" dirty="0"/>
              <a:t>using CPU-DPU and DPU-CPU transfers</a:t>
            </a:r>
          </a:p>
          <a:p>
            <a:r>
              <a:rPr lang="en-US" dirty="0"/>
              <a:t>Example communication patterns:</a:t>
            </a:r>
          </a:p>
          <a:p>
            <a:pPr lvl="1"/>
            <a:r>
              <a:rPr lang="en-US" dirty="0"/>
              <a:t>Merging of partial results to obtain the final result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/>
              <a:t>Redistribution of intermediate results for further computation</a:t>
            </a:r>
          </a:p>
          <a:p>
            <a:pPr lvl="2"/>
            <a:r>
              <a:rPr lang="en-US" dirty="0"/>
              <a:t>DPU-CPU transfers and CPU-DPU transfers</a:t>
            </a:r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673F16-FD64-9E44-95EB-838ABD9C0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BF1AC-6943-264D-9EE5-45F1898FB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181AF-3817-9B4B-AC17-D6F6B7FA4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Fast are these Data Transfers?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63509" cy="5473593"/>
          </a:xfrm>
        </p:spPr>
        <p:txBody>
          <a:bodyPr>
            <a:normAutofit/>
          </a:bodyPr>
          <a:lstStyle/>
          <a:p>
            <a:r>
              <a:rPr lang="en-US" dirty="0"/>
              <a:t>With a microbenchmark, we obtain the </a:t>
            </a:r>
            <a:r>
              <a:rPr lang="en-US" dirty="0">
                <a:solidFill>
                  <a:srgbClr val="00B050"/>
                </a:solidFill>
              </a:rPr>
              <a:t>sustained bandwidth of all types of CPU-DPU and DPU-CPU transfers</a:t>
            </a:r>
          </a:p>
          <a:p>
            <a:r>
              <a:rPr lang="en-US" dirty="0"/>
              <a:t>Two experiments: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DPU</a:t>
            </a:r>
            <a:r>
              <a:rPr lang="en-US" dirty="0"/>
              <a:t>: variable CPU-DPU and DPU-CPU transfer size (</a:t>
            </a:r>
            <a:r>
              <a:rPr lang="en-US" dirty="0">
                <a:solidFill>
                  <a:srgbClr val="0070C0"/>
                </a:solidFill>
              </a:rPr>
              <a:t>8 bytes to 32 MB</a:t>
            </a:r>
            <a:r>
              <a:rPr lang="en-US" dirty="0"/>
              <a:t>)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: 32 MB CPU-DPU and DPU-CPU transfers to/from a set of    </a:t>
            </a:r>
            <a:r>
              <a:rPr lang="en-US" dirty="0">
                <a:solidFill>
                  <a:srgbClr val="0070C0"/>
                </a:solidFill>
              </a:rPr>
              <a:t>1 to 64 MRAM banks </a:t>
            </a:r>
            <a:r>
              <a:rPr lang="en-US" dirty="0"/>
              <a:t>within the same rank</a:t>
            </a:r>
          </a:p>
          <a:p>
            <a:r>
              <a:rPr lang="en-US" dirty="0"/>
              <a:t>Preliminary experiments with more than one rank</a:t>
            </a:r>
          </a:p>
          <a:p>
            <a:pPr lvl="1"/>
            <a:r>
              <a:rPr lang="en-US" dirty="0"/>
              <a:t>Channel-level parallelism</a:t>
            </a:r>
          </a:p>
        </p:txBody>
      </p:sp>
    </p:spTree>
    <p:extLst>
      <p:ext uri="{BB962C8B-B14F-4D97-AF65-F5344CB8AC3E}">
        <p14:creationId xmlns:p14="http://schemas.microsoft.com/office/powerpoint/2010/main" val="46999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transfer size varies between 8 bytes and 32 MB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011641A-D2D1-0A49-B19D-E493AEEC6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174015"/>
              </p:ext>
            </p:extLst>
          </p:nvPr>
        </p:nvGraphicFramePr>
        <p:xfrm>
          <a:off x="1682750" y="1532510"/>
          <a:ext cx="57785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D0B98109-C8EE-2342-9334-DD8DC3206000}"/>
              </a:ext>
            </a:extLst>
          </p:cNvPr>
          <p:cNvGrpSpPr/>
          <p:nvPr/>
        </p:nvGrpSpPr>
        <p:grpSpPr>
          <a:xfrm>
            <a:off x="832991" y="4512290"/>
            <a:ext cx="7478019" cy="1600415"/>
            <a:chOff x="1643281" y="4361975"/>
            <a:chExt cx="6864225" cy="179836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403D06A-5D97-DD45-9B05-3564ED166269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00193EC6-326B-7D4B-B7BB-74938269E67A}"/>
                </a:ext>
              </a:extLst>
            </p:cNvPr>
            <p:cNvSpPr/>
            <p:nvPr/>
          </p:nvSpPr>
          <p:spPr>
            <a:xfrm>
              <a:off x="1643281" y="4361975"/>
              <a:ext cx="6864225" cy="44498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F2F449-943C-994C-880E-C7AD4D78257B}"/>
                </a:ext>
              </a:extLst>
            </p:cNvPr>
            <p:cNvSpPr txBox="1"/>
            <p:nvPr/>
          </p:nvSpPr>
          <p:spPr>
            <a:xfrm>
              <a:off x="1643281" y="4836900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Larger CPU-DPU and DPU-CPU transfers </a:t>
              </a:r>
              <a:r>
                <a:rPr lang="en-US" sz="2000" dirty="0">
                  <a:latin typeface="Cambria" panose="02040503050406030204" pitchFamily="18" charset="0"/>
                </a:rPr>
                <a:t>between the host main memory and the DRAM Processing Unit’s Main memory (MRAM) banks </a:t>
              </a:r>
              <a:r>
                <a:rPr lang="en-US" sz="2000" b="1" dirty="0">
                  <a:latin typeface="Cambria" panose="02040503050406030204" pitchFamily="18" charset="0"/>
                </a:rPr>
                <a:t>result in higher sustained bandwidth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728337"/>
              </p:ext>
            </p:extLst>
          </p:nvPr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96F35F5-422B-DB4F-962C-E39AC8431745}"/>
              </a:ext>
            </a:extLst>
          </p:cNvPr>
          <p:cNvGrpSpPr/>
          <p:nvPr/>
        </p:nvGrpSpPr>
        <p:grpSpPr>
          <a:xfrm>
            <a:off x="701177" y="4612496"/>
            <a:ext cx="7741646" cy="1718559"/>
            <a:chOff x="1643281" y="4361976"/>
            <a:chExt cx="6864225" cy="17185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1643281" y="4361976"/>
              <a:ext cx="6864225" cy="39600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1643281" y="4757096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r>
                <a:rPr lang="en-US" sz="2000" dirty="0">
                  <a:latin typeface="Cambria" panose="02040503050406030204" pitchFamily="18" charset="0"/>
                </a:rPr>
                <a:t>The </a:t>
              </a:r>
              <a:r>
                <a:rPr lang="en-US" sz="2000" b="1" dirty="0">
                  <a:latin typeface="Cambria" panose="02040503050406030204" pitchFamily="18" charset="0"/>
                </a:rPr>
                <a:t>sustained bandwidth of parallel CPU-DPU and DPU-CPU transfers</a:t>
              </a:r>
              <a:r>
                <a:rPr lang="en-US" sz="2000" dirty="0">
                  <a:latin typeface="Cambria" panose="02040503050406030204" pitchFamily="18" charset="0"/>
                </a:rPr>
                <a:t> between the host main memory and the DRAM Processing Unit’s Main memory (MRAM) banks </a:t>
              </a:r>
              <a:r>
                <a:rPr lang="en-US" sz="2000" b="1" dirty="0">
                  <a:latin typeface="Cambria" panose="02040503050406030204" pitchFamily="18" charset="0"/>
                </a:rPr>
                <a:t>increases with the number of DRAM Processing Units inside a rank</a:t>
              </a:r>
              <a:r>
                <a:rPr lang="en-US" sz="2000" dirty="0">
                  <a:latin typeface="Cambria" panose="020405030504060302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83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3320382"/>
            <a:ext cx="8787600" cy="86271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15C9B00-6F76-DD44-84F4-153AD111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150028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0AA4E-EBDC-6041-B78E-B1FF87ADC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4" y="2054386"/>
            <a:ext cx="9063613" cy="27738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3BE86-857B-A848-BCA1-6FDAD350A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" y="876821"/>
            <a:ext cx="9134222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0F57B4A-55EA-204C-B19D-97138EED41CC}"/>
              </a:ext>
            </a:extLst>
          </p:cNvPr>
          <p:cNvSpPr/>
          <p:nvPr/>
        </p:nvSpPr>
        <p:spPr>
          <a:xfrm flipV="1">
            <a:off x="4504623" y="2608433"/>
            <a:ext cx="4608000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AA1C8A-5B3C-B04C-BCCF-70593A21B6FA}"/>
              </a:ext>
            </a:extLst>
          </p:cNvPr>
          <p:cNvSpPr/>
          <p:nvPr/>
        </p:nvSpPr>
        <p:spPr>
          <a:xfrm flipV="1">
            <a:off x="40194" y="1392484"/>
            <a:ext cx="9072000" cy="1215959"/>
          </a:xfrm>
          <a:prstGeom prst="roundRect">
            <a:avLst>
              <a:gd name="adj" fmla="val 2199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18C1B5C-D5DE-224C-BCE0-84902F66A049}"/>
              </a:ext>
            </a:extLst>
          </p:cNvPr>
          <p:cNvSpPr/>
          <p:nvPr/>
        </p:nvSpPr>
        <p:spPr>
          <a:xfrm flipV="1">
            <a:off x="2492942" y="2608436"/>
            <a:ext cx="2011681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49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83E2BE2-94C4-724C-9998-02C8E6710F08}"/>
              </a:ext>
            </a:extLst>
          </p:cNvPr>
          <p:cNvSpPr/>
          <p:nvPr/>
        </p:nvSpPr>
        <p:spPr>
          <a:xfrm flipV="1">
            <a:off x="40193" y="2608440"/>
            <a:ext cx="2452749" cy="3780000"/>
          </a:xfrm>
          <a:prstGeom prst="roundRect">
            <a:avLst>
              <a:gd name="adj" fmla="val 1399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6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350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/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471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Arithmetic Throughput: Microbenchmark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3114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maximum arithmetic throughput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stream over an </a:t>
            </a:r>
            <a:r>
              <a:rPr lang="en-US" dirty="0">
                <a:solidFill>
                  <a:srgbClr val="0070C0"/>
                </a:solidFill>
              </a:rPr>
              <a:t>array in WRAM and perform read-modify-write operations</a:t>
            </a:r>
          </a:p>
          <a:p>
            <a:pPr lvl="1"/>
            <a:r>
              <a:rPr lang="en-US" dirty="0"/>
              <a:t>Experiments on </a:t>
            </a:r>
            <a:r>
              <a:rPr lang="en-US" dirty="0">
                <a:solidFill>
                  <a:srgbClr val="C00000"/>
                </a:solidFill>
              </a:rPr>
              <a:t>one DPU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</a:t>
            </a:r>
            <a:r>
              <a:rPr lang="en-US" dirty="0">
                <a:solidFill>
                  <a:srgbClr val="C00000"/>
                </a:solidFill>
              </a:rPr>
              <a:t>1 to 24</a:t>
            </a:r>
          </a:p>
          <a:p>
            <a:pPr lvl="1"/>
            <a:r>
              <a:rPr lang="en-US" dirty="0"/>
              <a:t>Arithmetic operations: </a:t>
            </a:r>
            <a:r>
              <a:rPr lang="en-US" dirty="0">
                <a:solidFill>
                  <a:srgbClr val="7030A0"/>
                </a:solidFill>
              </a:rPr>
              <a:t>add, subtract, multiply, divide</a:t>
            </a:r>
          </a:p>
          <a:p>
            <a:pPr lvl="1"/>
            <a:r>
              <a:rPr lang="en-US" dirty="0"/>
              <a:t>Datatypes: </a:t>
            </a:r>
            <a:r>
              <a:rPr lang="en-US" dirty="0">
                <a:solidFill>
                  <a:srgbClr val="0070C0"/>
                </a:solidFill>
              </a:rPr>
              <a:t>int32, int64, float, double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/>
              <a:t>We measure cycles with an </a:t>
            </a:r>
            <a:r>
              <a:rPr lang="en-US" dirty="0">
                <a:solidFill>
                  <a:srgbClr val="00B050"/>
                </a:solidFill>
              </a:rPr>
              <a:t>accurate cycle counter </a:t>
            </a:r>
            <a:r>
              <a:rPr lang="en-US" dirty="0"/>
              <a:t>that the SDK provides</a:t>
            </a:r>
          </a:p>
          <a:p>
            <a:pPr lvl="1"/>
            <a:r>
              <a:rPr lang="en-US" dirty="0"/>
              <a:t>We include WRAM accesses (including address calculation) and arithmetic operation</a:t>
            </a:r>
          </a:p>
        </p:txBody>
      </p:sp>
    </p:spTree>
    <p:extLst>
      <p:ext uri="{BB962C8B-B14F-4D97-AF65-F5344CB8AC3E}">
        <p14:creationId xmlns:p14="http://schemas.microsoft.com/office/powerpoint/2010/main" val="44497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452818"/>
              </p:ext>
            </p:extLst>
          </p:nvPr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201032"/>
              </p:ext>
            </p:extLst>
          </p:nvPr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236732"/>
              </p:ext>
            </p:extLst>
          </p:nvPr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2307590"/>
              </p:ext>
            </p:extLst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11 </a:t>
            </a:r>
            <a:r>
              <a:rPr lang="en-US" dirty="0" err="1"/>
              <a:t>Tasklets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364064-2365-7C4B-9C7E-79E7AEC6A89C}"/>
              </a:ext>
            </a:extLst>
          </p:cNvPr>
          <p:cNvGrpSpPr/>
          <p:nvPr/>
        </p:nvGrpSpPr>
        <p:grpSpPr>
          <a:xfrm>
            <a:off x="5811688" y="1573740"/>
            <a:ext cx="3135922" cy="3957485"/>
            <a:chOff x="4546948" y="1816270"/>
            <a:chExt cx="4478145" cy="2697210"/>
          </a:xfrm>
          <a:solidFill>
            <a:srgbClr val="2D458A"/>
          </a:solidFill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D6FF53F-79F1-B541-B72E-4A2D34953DBA}"/>
                </a:ext>
              </a:extLst>
            </p:cNvPr>
            <p:cNvSpPr/>
            <p:nvPr/>
          </p:nvSpPr>
          <p:spPr>
            <a:xfrm>
              <a:off x="4546948" y="1816272"/>
              <a:ext cx="4472353" cy="2697208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5E9C6547-1660-2B4B-B99C-119636EA6AD9}"/>
                </a:ext>
              </a:extLst>
            </p:cNvPr>
            <p:cNvSpPr/>
            <p:nvPr/>
          </p:nvSpPr>
          <p:spPr>
            <a:xfrm>
              <a:off x="4546948" y="1816270"/>
              <a:ext cx="4472353" cy="269892"/>
            </a:xfrm>
            <a:prstGeom prst="round2SameRect">
              <a:avLst>
                <a:gd name="adj1" fmla="val 24871"/>
                <a:gd name="adj2" fmla="val 0"/>
              </a:avLst>
            </a:prstGeom>
            <a:grpFill/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AD0B00-1E27-1042-B564-6E7AD5BBC5B5}"/>
                </a:ext>
              </a:extLst>
            </p:cNvPr>
            <p:cNvSpPr txBox="1"/>
            <p:nvPr/>
          </p:nvSpPr>
          <p:spPr>
            <a:xfrm>
              <a:off x="4552740" y="2091279"/>
              <a:ext cx="4472353" cy="23703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r>
                <a:rPr lang="en-US" sz="2000" b="1" dirty="0">
                  <a:latin typeface="Cambria" panose="02040503050406030204" pitchFamily="18" charset="0"/>
                </a:rPr>
                <a:t>The arithmetic throughput of a DRAM Processing Unit saturates at 11 or more </a:t>
              </a:r>
              <a:r>
                <a:rPr lang="en-US" sz="2000" b="1" dirty="0" err="1">
                  <a:latin typeface="Cambria" panose="02040503050406030204" pitchFamily="18" charset="0"/>
                </a:rPr>
                <a:t>tasklets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  <a:p>
              <a:r>
                <a:rPr lang="en-US" sz="2000" dirty="0">
                  <a:latin typeface="Cambria" panose="02040503050406030204" pitchFamily="18" charset="0"/>
                </a:rPr>
                <a:t>This observation is consistent for different datatypes (INT32, INT64, UINT32, UINT64, FLOAT, DOUBLE) and operations (ADD, SUB, MUL, DIV). 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1E555F-259E-124A-8C6C-CE602D17A704}"/>
              </a:ext>
            </a:extLst>
          </p:cNvPr>
          <p:cNvCxnSpPr>
            <a:cxnSpLocks/>
          </p:cNvCxnSpPr>
          <p:nvPr/>
        </p:nvCxnSpPr>
        <p:spPr>
          <a:xfrm>
            <a:off x="1553031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35A56E6-55FA-114F-8F2F-C0518EC5C7E5}"/>
              </a:ext>
            </a:extLst>
          </p:cNvPr>
          <p:cNvCxnSpPr>
            <a:cxnSpLocks/>
          </p:cNvCxnSpPr>
          <p:nvPr/>
        </p:nvCxnSpPr>
        <p:spPr>
          <a:xfrm>
            <a:off x="4252688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012B37-95F2-DD41-823C-CF531447B984}"/>
              </a:ext>
            </a:extLst>
          </p:cNvPr>
          <p:cNvCxnSpPr>
            <a:cxnSpLocks/>
          </p:cNvCxnSpPr>
          <p:nvPr/>
        </p:nvCxnSpPr>
        <p:spPr>
          <a:xfrm>
            <a:off x="1553031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E2FE78-DBE6-FB4F-898B-B690A0869705}"/>
              </a:ext>
            </a:extLst>
          </p:cNvPr>
          <p:cNvCxnSpPr>
            <a:cxnSpLocks/>
          </p:cNvCxnSpPr>
          <p:nvPr/>
        </p:nvCxnSpPr>
        <p:spPr>
          <a:xfrm>
            <a:off x="4252688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47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 uiExpand="1">
        <p:bldSub>
          <a:bldChart bld="series"/>
        </p:bldSub>
      </p:bldGraphic>
      <p:bldGraphic spid="25" grpId="0" uiExpand="1">
        <p:bldSub>
          <a:bldChart bld="series"/>
        </p:bldSub>
      </p:bldGraphic>
      <p:bldGraphic spid="26" grpId="0" uiExpand="1">
        <p:bldSub>
          <a:bldChart bld="series"/>
        </p:bldSub>
      </p:bldGraphic>
      <p:bldGraphic spid="27" grpId="0" uiExpand="1">
        <p:bldSub>
          <a:bldChart bld="series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Native Support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D6FF53F-79F1-B541-B72E-4A2D34953DBA}"/>
              </a:ext>
            </a:extLst>
          </p:cNvPr>
          <p:cNvSpPr/>
          <p:nvPr/>
        </p:nvSpPr>
        <p:spPr>
          <a:xfrm>
            <a:off x="5562678" y="925426"/>
            <a:ext cx="3425321" cy="5442820"/>
          </a:xfrm>
          <a:prstGeom prst="roundRect">
            <a:avLst>
              <a:gd name="adj" fmla="val 2876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5E9C6547-1660-2B4B-B99C-119636EA6AD9}"/>
              </a:ext>
            </a:extLst>
          </p:cNvPr>
          <p:cNvSpPr/>
          <p:nvPr/>
        </p:nvSpPr>
        <p:spPr>
          <a:xfrm>
            <a:off x="5562678" y="925422"/>
            <a:ext cx="3425321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D0B00-1E27-1042-B564-6E7AD5BBC5B5}"/>
              </a:ext>
            </a:extLst>
          </p:cNvPr>
          <p:cNvSpPr txBox="1"/>
          <p:nvPr/>
        </p:nvSpPr>
        <p:spPr>
          <a:xfrm>
            <a:off x="5567114" y="1364187"/>
            <a:ext cx="3425321" cy="501675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DPUs provide </a:t>
            </a:r>
            <a:r>
              <a:rPr lang="en-US" sz="2000" b="1" dirty="0">
                <a:latin typeface="Cambria" panose="02040503050406030204" pitchFamily="18" charset="0"/>
              </a:rPr>
              <a:t>native hardware support for 32- and 64-bit integer addition and subtraction</a:t>
            </a:r>
            <a:r>
              <a:rPr lang="en-US" sz="2000" dirty="0">
                <a:latin typeface="Cambria" panose="02040503050406030204" pitchFamily="18" charset="0"/>
              </a:rPr>
              <a:t>, leading to high throughput for these operations. </a:t>
            </a:r>
          </a:p>
          <a:p>
            <a:pPr marL="36000" indent="-162000">
              <a:buFont typeface="Arial" panose="020B0604020202020204" pitchFamily="34" charset="0"/>
              <a:buChar char="•"/>
            </a:pPr>
            <a:endParaRPr lang="en-US" sz="2000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sz="2000" dirty="0">
                <a:latin typeface="Cambria" panose="02040503050406030204" pitchFamily="18" charset="0"/>
              </a:rPr>
              <a:t>DPUs do </a:t>
            </a:r>
            <a:r>
              <a:rPr lang="en-US" sz="2000" b="1" i="1" dirty="0">
                <a:latin typeface="Cambria" panose="02040503050406030204" pitchFamily="18" charset="0"/>
              </a:rPr>
              <a:t>not</a:t>
            </a:r>
            <a:r>
              <a:rPr lang="en-US" sz="2000" b="1" dirty="0">
                <a:latin typeface="Cambria" panose="02040503050406030204" pitchFamily="18" charset="0"/>
              </a:rPr>
              <a:t> natively support 32- and 64-bit multiplication and division, and floating point operations</a:t>
            </a:r>
            <a:r>
              <a:rPr lang="en-US" sz="2000" dirty="0">
                <a:latin typeface="Cambria" panose="02040503050406030204" pitchFamily="18" charset="0"/>
              </a:rPr>
              <a:t>. These operations are </a:t>
            </a:r>
            <a:r>
              <a:rPr lang="en-US" sz="2000" b="1" dirty="0">
                <a:latin typeface="Cambria" panose="02040503050406030204" pitchFamily="18" charset="0"/>
              </a:rPr>
              <a:t>emulated by the UPMEM runtime library</a:t>
            </a:r>
            <a:r>
              <a:rPr lang="en-US" sz="2000" dirty="0">
                <a:latin typeface="Cambria" panose="02040503050406030204" pitchFamily="18" charset="0"/>
              </a:rPr>
              <a:t>, leading to much lower throughput.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1CA90-8D8D-A24A-A007-849FC1278AC6}"/>
              </a:ext>
            </a:extLst>
          </p:cNvPr>
          <p:cNvSpPr/>
          <p:nvPr/>
        </p:nvSpPr>
        <p:spPr>
          <a:xfrm>
            <a:off x="33130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1814BF-7FDD-A242-8EF2-A604518ADDB5}"/>
              </a:ext>
            </a:extLst>
          </p:cNvPr>
          <p:cNvSpPr/>
          <p:nvPr/>
        </p:nvSpPr>
        <p:spPr>
          <a:xfrm>
            <a:off x="303226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5DFA4E-15E1-7E4E-9468-947AE22B13DF}"/>
              </a:ext>
            </a:extLst>
          </p:cNvPr>
          <p:cNvSpPr/>
          <p:nvPr/>
        </p:nvSpPr>
        <p:spPr>
          <a:xfrm>
            <a:off x="33130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513E39-1DE7-F241-82C0-FFEF6C728B6A}"/>
              </a:ext>
            </a:extLst>
          </p:cNvPr>
          <p:cNvSpPr/>
          <p:nvPr/>
        </p:nvSpPr>
        <p:spPr>
          <a:xfrm>
            <a:off x="303226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6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  <p:bldP spid="16" grpId="0" animBg="1"/>
      <p:bldP spid="17" grpId="0" animBg="1"/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WRAM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698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49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DE718-C99B-054E-AD0C-9269E2131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28" y="3002691"/>
            <a:ext cx="3845356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68 0.01806 L 0.26163 -0.1009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7" y="-5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MRAM Latency and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8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825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1B2B1-A360-5E44-ACDA-FF518EE83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341" y="3002691"/>
            <a:ext cx="5147957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5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396 0.00556 L -0.09895 -0.1043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55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234329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12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/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𝑠𝑖𝑧𝑒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lang="en-US" sz="2400" b="0" i="1" baseline="-2500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𝑀𝑅𝐴𝑀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𝐿𝑎𝑡𝑒𝑛𝑐𝑦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8333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446786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andara" panose="020E0502030303020204" pitchFamily="34" charset="0"/>
              </a:rPr>
              <a:t>We can model the MRAM latency with a linear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500965"/>
              </p:ext>
            </p:extLst>
          </p:nvPr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302609"/>
              </p:ext>
            </p:extLst>
          </p:nvPr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/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In our measurements,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</m:oMath>
                </a14:m>
                <a:r>
                  <a:rPr lang="en-US" sz="2200" dirty="0">
                    <a:solidFill>
                      <a:srgbClr val="0070C0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 equals 0.5 cycles/byte</a:t>
                </a:r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algn="ctr"/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Theoretical maximum MRAM bandwidth = </a:t>
                </a:r>
                <a:r>
                  <a:rPr lang="en-US" sz="2200" dirty="0">
                    <a:solidFill>
                      <a:srgbClr val="0070C0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700 MB/s</a:t>
                </a:r>
                <a:r>
                  <a:rPr lang="en-US" sz="2200" dirty="0">
                    <a:solidFill>
                      <a:schemeClr val="tx1"/>
                    </a:solidFill>
                    <a:latin typeface="Candara" panose="020E0502030303020204" pitchFamily="34" charset="0"/>
                    <a:cs typeface="Calibri" panose="020F0502020204030204" pitchFamily="34" charset="0"/>
                  </a:rPr>
                  <a:t> at 350 MHz</a:t>
                </a: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blipFill>
                <a:blip r:embed="rId6"/>
                <a:stretch>
                  <a:fillRect b="-8696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760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Graphic spid="20" grpId="0" uiExpand="1">
        <p:bldSub>
          <a:bldChart bld="series"/>
        </p:bldSub>
      </p:bldGraphic>
      <p:bldGraphic spid="21" grpId="0" uiExpand="1">
        <p:bldSub>
          <a:bldChart bld="series"/>
        </p:bldSub>
      </p:bldGraphic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US" sz="2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lang="en-US" sz="2400" i="1" dirty="0">
                  <a:solidFill>
                    <a:schemeClr val="bg1"/>
                  </a:solidFill>
                  <a:latin typeface="Times" pitchFamily="2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E65E0BA-57C4-E54D-8AD8-270B06687B5B}"/>
              </a:ext>
            </a:extLst>
          </p:cNvPr>
          <p:cNvGrpSpPr/>
          <p:nvPr/>
        </p:nvGrpSpPr>
        <p:grpSpPr>
          <a:xfrm>
            <a:off x="464215" y="4529592"/>
            <a:ext cx="8224532" cy="1548480"/>
            <a:chOff x="4546948" y="1816269"/>
            <a:chExt cx="4478145" cy="232807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FFF1D9F-0D78-A447-B06E-7DD4F75E761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1D0BCF65-5610-EC41-AD2D-AA08E3553E4E}"/>
                </a:ext>
              </a:extLst>
            </p:cNvPr>
            <p:cNvSpPr/>
            <p:nvPr/>
          </p:nvSpPr>
          <p:spPr>
            <a:xfrm>
              <a:off x="4546948" y="1816269"/>
              <a:ext cx="4472353" cy="59536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r>
                <a:rPr lang="en-US" sz="2000" b="1" i="1" dirty="0">
                  <a:latin typeface="Cambria" panose="02040503050406030204" pitchFamily="18" charset="0"/>
                </a:rPr>
                <a:t>KEY OBSERVATION 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CDB484-5B9A-2547-AB59-7D405F5AC4F2}"/>
                </a:ext>
              </a:extLst>
            </p:cNvPr>
            <p:cNvSpPr txBox="1"/>
            <p:nvPr/>
          </p:nvSpPr>
          <p:spPr>
            <a:xfrm>
              <a:off x="4552740" y="2497658"/>
              <a:ext cx="4472353" cy="1527006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6000" indent="-1620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</a:rPr>
                <a:t>The DPU’s </a:t>
              </a:r>
              <a:r>
                <a:rPr lang="en-US" sz="2000" b="1" dirty="0">
                  <a:latin typeface="Cambria" panose="02040503050406030204" pitchFamily="18" charset="0"/>
                </a:rPr>
                <a:t>Main memory (MRAM) bank access latency increases linearly</a:t>
              </a:r>
              <a:r>
                <a:rPr lang="en-US" sz="2000" dirty="0">
                  <a:latin typeface="Cambria" panose="02040503050406030204" pitchFamily="18" charset="0"/>
                </a:rPr>
                <a:t> with the transfer size.</a:t>
              </a:r>
            </a:p>
            <a:p>
              <a:pPr marL="36000" indent="-1620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mbria" panose="02040503050406030204" pitchFamily="18" charset="0"/>
                </a:rPr>
                <a:t>The maximum theoretical MRAM </a:t>
              </a:r>
              <a:r>
                <a:rPr lang="en-US" sz="2000" b="1" dirty="0">
                  <a:latin typeface="Cambria" panose="02040503050406030204" pitchFamily="18" charset="0"/>
                </a:rPr>
                <a:t>bandwidth is 2 bytes per cycle</a:t>
              </a:r>
              <a:r>
                <a:rPr lang="en-US" sz="2000" dirty="0">
                  <a:latin typeface="Cambria" panose="02040503050406030204" pitchFamily="18" charset="0"/>
                </a:rPr>
                <a:t>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(II)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1849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0104 -0.1805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318657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07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STREAM Benchmark: Bandwidth Saturation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D94F545-FDFB-1643-B429-08AAD8C8C839}"/>
              </a:ext>
            </a:extLst>
          </p:cNvPr>
          <p:cNvSpPr/>
          <p:nvPr/>
        </p:nvSpPr>
        <p:spPr>
          <a:xfrm>
            <a:off x="169011" y="3849676"/>
            <a:ext cx="8782484" cy="252000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ound Same Side Corner Rectangle 15">
            <a:extLst>
              <a:ext uri="{FF2B5EF4-FFF2-40B4-BE49-F238E27FC236}">
                <a16:creationId xmlns:a16="http://schemas.microsoft.com/office/drawing/2014/main" id="{C5BDE754-4290-DF46-A728-784EDACF5F2E}"/>
              </a:ext>
            </a:extLst>
          </p:cNvPr>
          <p:cNvSpPr/>
          <p:nvPr/>
        </p:nvSpPr>
        <p:spPr>
          <a:xfrm>
            <a:off x="169011" y="3849671"/>
            <a:ext cx="8782483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C6E0AD-2A28-D245-A6CB-0F496193D8EA}"/>
              </a:ext>
            </a:extLst>
          </p:cNvPr>
          <p:cNvSpPr txBox="1"/>
          <p:nvPr/>
        </p:nvSpPr>
        <p:spPr>
          <a:xfrm>
            <a:off x="169011" y="4276585"/>
            <a:ext cx="8782484" cy="206210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</a:rPr>
              <a:t>When the access latency to an MRAM bank </a:t>
            </a:r>
            <a:r>
              <a:rPr lang="en-US" dirty="0">
                <a:latin typeface="Cambria" panose="02040503050406030204" pitchFamily="18" charset="0"/>
              </a:rPr>
              <a:t>for a streaming benchmark (COPY-DMA, COPY, ADD) </a:t>
            </a:r>
            <a:r>
              <a:rPr lang="en-US" b="1" dirty="0">
                <a:latin typeface="Cambria" panose="02040503050406030204" pitchFamily="18" charset="0"/>
              </a:rPr>
              <a:t>is larger than the pipeline latency </a:t>
            </a:r>
            <a:r>
              <a:rPr lang="en-US" dirty="0">
                <a:latin typeface="Cambria" panose="02040503050406030204" pitchFamily="18" charset="0"/>
              </a:rPr>
              <a:t>(i.e., execution latency of arithmetic operations and WRAM accesses), the performance of the DPU saturates at a number of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 smaller than 11. </a:t>
            </a:r>
            <a:r>
              <a:rPr lang="en-US" b="1" dirty="0">
                <a:latin typeface="Cambria" panose="02040503050406030204" pitchFamily="18" charset="0"/>
              </a:rPr>
              <a:t>This is a memory-bound workload. </a:t>
            </a:r>
            <a:endParaRPr lang="en-US" sz="2000" b="1" dirty="0">
              <a:latin typeface="Cambria" panose="02040503050406030204" pitchFamily="18" charset="0"/>
            </a:endParaRPr>
          </a:p>
          <a:p>
            <a:pPr marL="36000" indent="-162000">
              <a:buFont typeface="Arial" panose="020B0604020202020204" pitchFamily="34" charset="0"/>
              <a:buChar char="•"/>
            </a:pPr>
            <a:r>
              <a:rPr lang="en-US" b="1" dirty="0">
                <a:latin typeface="Cambria" panose="02040503050406030204" pitchFamily="18" charset="0"/>
              </a:rPr>
              <a:t>When the pipeline latency</a:t>
            </a:r>
            <a:r>
              <a:rPr lang="en-US" dirty="0">
                <a:latin typeface="Cambria" panose="02040503050406030204" pitchFamily="18" charset="0"/>
              </a:rPr>
              <a:t> for a streaming benchmark (SCALE, TRIAD) </a:t>
            </a:r>
            <a:r>
              <a:rPr lang="en-US" b="1" dirty="0">
                <a:latin typeface="Cambria" panose="02040503050406030204" pitchFamily="18" charset="0"/>
              </a:rPr>
              <a:t>is larger than the MRAM access latency</a:t>
            </a:r>
            <a:r>
              <a:rPr lang="en-US" dirty="0">
                <a:latin typeface="Cambria" panose="02040503050406030204" pitchFamily="18" charset="0"/>
              </a:rPr>
              <a:t>, the performance of a DPU saturates at 11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. </a:t>
            </a:r>
            <a:r>
              <a:rPr lang="en-US" b="1" dirty="0">
                <a:latin typeface="Cambria" panose="02040503050406030204" pitchFamily="18" charset="0"/>
              </a:rPr>
              <a:t>This is a compute-bound workload.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sz="2000" dirty="0"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872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3" grpId="0" animBg="1"/>
      <p:bldP spid="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4019690"/>
            <a:ext cx="8064500" cy="119239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33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DPU: Arithmetic Throughput vs. Operational Intensity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7235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0C09F-C747-2541-A3E2-DA1C4501C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89" y="2997200"/>
            <a:ext cx="7630365" cy="314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5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2269 L 0.05434 -0.1069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48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6029F-E62B-B040-8938-C00AEE81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27949" cy="561702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Characterize </a:t>
            </a:r>
            <a:r>
              <a:rPr lang="en-US" dirty="0">
                <a:solidFill>
                  <a:srgbClr val="00B050"/>
                </a:solidFill>
              </a:rPr>
              <a:t>memory-bound regions and compute-bound regions</a:t>
            </a:r>
            <a:r>
              <a:rPr lang="en-US" dirty="0"/>
              <a:t>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</a:t>
            </a:r>
            <a:r>
              <a:rPr lang="en-US" dirty="0">
                <a:solidFill>
                  <a:srgbClr val="0070C0"/>
                </a:solidFill>
              </a:rPr>
              <a:t>load one chunk of an MRAM array into WRAM</a:t>
            </a:r>
          </a:p>
          <a:p>
            <a:pPr lvl="1"/>
            <a:r>
              <a:rPr lang="en-US" dirty="0"/>
              <a:t>Perform a </a:t>
            </a:r>
            <a:r>
              <a:rPr lang="en-US" dirty="0">
                <a:solidFill>
                  <a:srgbClr val="00B050"/>
                </a:solidFill>
              </a:rPr>
              <a:t>variable number of operations on the data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Write back </a:t>
            </a:r>
            <a:r>
              <a:rPr lang="en-US" dirty="0"/>
              <a:t>to MRAM</a:t>
            </a:r>
          </a:p>
          <a:p>
            <a:endParaRPr lang="en-US" dirty="0"/>
          </a:p>
          <a:p>
            <a:r>
              <a:rPr lang="en-US" dirty="0"/>
              <a:t>The experiment is inspired by the </a:t>
            </a:r>
            <a:r>
              <a:rPr lang="en-US" dirty="0">
                <a:solidFill>
                  <a:srgbClr val="0070C0"/>
                </a:solidFill>
              </a:rPr>
              <a:t>Roofline model</a:t>
            </a:r>
            <a:r>
              <a:rPr lang="en-US" dirty="0"/>
              <a:t>*</a:t>
            </a:r>
          </a:p>
          <a:p>
            <a:endParaRPr lang="en-US" dirty="0"/>
          </a:p>
          <a:p>
            <a:r>
              <a:rPr lang="en-US" dirty="0"/>
              <a:t>We define </a:t>
            </a:r>
            <a:r>
              <a:rPr lang="en-US" dirty="0">
                <a:solidFill>
                  <a:srgbClr val="C00000"/>
                </a:solidFill>
              </a:rPr>
              <a:t>operational intensity </a:t>
            </a:r>
            <a:r>
              <a:rPr lang="en-US" dirty="0"/>
              <a:t>(OI)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as the number of arithmetic operations performed per byte accessed from MRAM (OP/B)</a:t>
            </a:r>
          </a:p>
          <a:p>
            <a:endParaRPr lang="en-US" dirty="0"/>
          </a:p>
          <a:p>
            <a:r>
              <a:rPr lang="en-US" dirty="0"/>
              <a:t>The pipeline latency changes with the operational intensity, but the MRAM access latency is fixed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558A2-B31E-3240-AD07-810FDA6883D6}"/>
              </a:ext>
            </a:extLst>
          </p:cNvPr>
          <p:cNvSpPr txBox="1"/>
          <p:nvPr/>
        </p:nvSpPr>
        <p:spPr>
          <a:xfrm>
            <a:off x="1581667" y="6553200"/>
            <a:ext cx="6069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*S. Williams et al., “Roofline: An Insightful Visual Performance Model for Multi-core Architectures,” CACM, 2009</a:t>
            </a:r>
          </a:p>
        </p:txBody>
      </p:sp>
    </p:spTree>
    <p:extLst>
      <p:ext uri="{BB962C8B-B14F-4D97-AF65-F5344CB8AC3E}">
        <p14:creationId xmlns:p14="http://schemas.microsoft.com/office/powerpoint/2010/main" val="100400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(II)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58A7E4E-46E7-A941-80D3-FF7FD6CFC8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714162"/>
              </p:ext>
            </p:extLst>
          </p:nvPr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EE47C952-0691-0D41-B462-344133A31237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0B65AB58-6E39-E74F-9B09-13663BA35025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5D7AB2-F16C-0E43-8506-49F562DF246B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Memory-bound region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8D4043-BC79-594D-8CAF-AFDF7EA7C71A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63AC6A-FF2B-4443-8C04-F757D7764BAC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30D2FD-15B9-3C47-A8D0-D0ABCBE3941B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2060"/>
                  </a:solidFill>
                </a:rPr>
                <a:t>Compute-bound region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17EF13-2289-E949-B65E-AAAF43AE5D4F}"/>
              </a:ext>
            </a:extLst>
          </p:cNvPr>
          <p:cNvSpPr/>
          <p:nvPr/>
        </p:nvSpPr>
        <p:spPr>
          <a:xfrm>
            <a:off x="5137078" y="1053733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the </a:t>
            </a:r>
            <a:r>
              <a:rPr lang="en-US" sz="2200" dirty="0">
                <a:solidFill>
                  <a:srgbClr val="FF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memory-bound region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the arithmetic throughput increases with the operational intensity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744CA7D-8B32-0243-885E-B5D0E4098157}"/>
              </a:ext>
            </a:extLst>
          </p:cNvPr>
          <p:cNvSpPr/>
          <p:nvPr/>
        </p:nvSpPr>
        <p:spPr>
          <a:xfrm>
            <a:off x="5137077" y="2685989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In the </a:t>
            </a:r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compute-bound region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, the arithmetic throughput is flat at its maximum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D9559C1-0047-5C43-AE57-37811C246327}"/>
              </a:ext>
            </a:extLst>
          </p:cNvPr>
          <p:cNvSpPr/>
          <p:nvPr/>
        </p:nvSpPr>
        <p:spPr>
          <a:xfrm>
            <a:off x="464214" y="4298099"/>
            <a:ext cx="8215572" cy="11645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The </a:t>
            </a:r>
            <a:r>
              <a:rPr lang="en-US" sz="2200" i="1" dirty="0">
                <a:solidFill>
                  <a:srgbClr val="C00000"/>
                </a:solidFill>
                <a:latin typeface="Candara" panose="020E0502030303020204" pitchFamily="34" charset="0"/>
              </a:rPr>
              <a:t>throughput saturation point 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is the operational intensity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where the transition between 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</a:rPr>
              <a:t>the memory-bound region and the compute-bound region happens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D25F215-D3B2-E442-A8A6-6C42B6FD453A}"/>
              </a:ext>
            </a:extLst>
          </p:cNvPr>
          <p:cNvSpPr/>
          <p:nvPr/>
        </p:nvSpPr>
        <p:spPr>
          <a:xfrm>
            <a:off x="464214" y="5615161"/>
            <a:ext cx="8215572" cy="717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throughput saturation point is as low as ¼ OP/B,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i.e., </a:t>
            </a:r>
            <a:r>
              <a:rPr lang="en-US" sz="2200" dirty="0">
                <a:solidFill>
                  <a:schemeClr val="accent4"/>
                </a:solidFill>
                <a:latin typeface="Candara" panose="020E0502030303020204" pitchFamily="34" charset="0"/>
              </a:rPr>
              <a:t>1 integer addition per every 32-bit element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fetched</a:t>
            </a:r>
          </a:p>
        </p:txBody>
      </p:sp>
    </p:spTree>
    <p:extLst>
      <p:ext uri="{BB962C8B-B14F-4D97-AF65-F5344CB8AC3E}">
        <p14:creationId xmlns:p14="http://schemas.microsoft.com/office/powerpoint/2010/main" val="230935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8" grpId="0" animBg="1"/>
      <p:bldP spid="19" grpId="0" animBg="1"/>
      <p:bldP spid="20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(III)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F59E24-E535-D64D-85B0-011BC9DB4A07}"/>
              </a:ext>
            </a:extLst>
          </p:cNvPr>
          <p:cNvCxnSpPr/>
          <p:nvPr/>
        </p:nvCxnSpPr>
        <p:spPr>
          <a:xfrm>
            <a:off x="3491346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41E883-1B60-4245-BEE3-A3E5A2C7E597}"/>
              </a:ext>
            </a:extLst>
          </p:cNvPr>
          <p:cNvCxnSpPr/>
          <p:nvPr/>
        </p:nvCxnSpPr>
        <p:spPr>
          <a:xfrm>
            <a:off x="6458197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DA803C-B0CE-994D-8E7E-4D96E70BB85C}"/>
              </a:ext>
            </a:extLst>
          </p:cNvPr>
          <p:cNvCxnSpPr/>
          <p:nvPr/>
        </p:nvCxnSpPr>
        <p:spPr>
          <a:xfrm>
            <a:off x="2693720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FF0991-694A-0049-95C4-DF5503B8DF81}"/>
              </a:ext>
            </a:extLst>
          </p:cNvPr>
          <p:cNvCxnSpPr/>
          <p:nvPr/>
        </p:nvCxnSpPr>
        <p:spPr>
          <a:xfrm>
            <a:off x="6054437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F943DF7-74DB-8946-95D6-77B823ED7BC0}"/>
              </a:ext>
            </a:extLst>
          </p:cNvPr>
          <p:cNvSpPr/>
          <p:nvPr/>
        </p:nvSpPr>
        <p:spPr>
          <a:xfrm>
            <a:off x="455254" y="4502818"/>
            <a:ext cx="8213894" cy="1904237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1D68544-6280-0F44-AB25-3F08225D1E62}"/>
              </a:ext>
            </a:extLst>
          </p:cNvPr>
          <p:cNvSpPr/>
          <p:nvPr/>
        </p:nvSpPr>
        <p:spPr>
          <a:xfrm>
            <a:off x="455254" y="4502813"/>
            <a:ext cx="8213894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59750-D689-3844-B105-218E641961E8}"/>
              </a:ext>
            </a:extLst>
          </p:cNvPr>
          <p:cNvSpPr txBox="1"/>
          <p:nvPr/>
        </p:nvSpPr>
        <p:spPr>
          <a:xfrm>
            <a:off x="465892" y="4929727"/>
            <a:ext cx="8213894" cy="1477328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arithmetic throughput of a DRAM Processing Unit (DPU) saturates at low or very low operational intensity</a:t>
            </a:r>
            <a:r>
              <a:rPr lang="en-US" dirty="0">
                <a:latin typeface="Cambria" panose="02040503050406030204" pitchFamily="18" charset="0"/>
              </a:rPr>
              <a:t> (e.g., 1 integer addition per 32-bit element). Thus, </a:t>
            </a:r>
            <a:r>
              <a:rPr lang="en-US" b="1" dirty="0">
                <a:latin typeface="Cambria" panose="02040503050406030204" pitchFamily="18" charset="0"/>
              </a:rPr>
              <a:t>the DPU is fundamentally a compute-bound processor.</a:t>
            </a:r>
            <a:r>
              <a:rPr lang="en-US" dirty="0">
                <a:latin typeface="Cambria" panose="02040503050406030204" pitchFamily="18" charset="0"/>
              </a:rPr>
              <a:t> </a:t>
            </a:r>
            <a:endParaRPr lang="en-US" sz="2000" dirty="0">
              <a:latin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</a:rPr>
              <a:t>We expect </a:t>
            </a:r>
            <a:r>
              <a:rPr lang="en-US" b="1" dirty="0">
                <a:latin typeface="Cambria" panose="02040503050406030204" pitchFamily="18" charset="0"/>
              </a:rPr>
              <a:t>most real-world workloads be compute-bound in the UPMEM PIM architecture</a:t>
            </a:r>
            <a:r>
              <a:rPr lang="en-US" dirty="0">
                <a:latin typeface="Cambria" panose="02040503050406030204" pitchFamily="18" charset="0"/>
              </a:rPr>
              <a:t>. 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13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78200" y="4233112"/>
            <a:ext cx="8787600" cy="82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D019095-9E32-434D-84CE-951BD5CF7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331184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79046" cy="5293805"/>
          </a:xfrm>
        </p:spPr>
        <p:txBody>
          <a:bodyPr>
            <a:normAutofit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common set of workloads</a:t>
            </a:r>
            <a:r>
              <a:rPr lang="en-US" dirty="0"/>
              <a:t> that can be used to </a:t>
            </a:r>
          </a:p>
          <a:p>
            <a:pPr lvl="2"/>
            <a:r>
              <a:rPr lang="en-US" dirty="0"/>
              <a:t>evaluate the UPMEM PIM architecture,</a:t>
            </a:r>
          </a:p>
          <a:p>
            <a:pPr lvl="2"/>
            <a:r>
              <a:rPr lang="en-US" dirty="0"/>
              <a:t>compare software improvements and compilers,</a:t>
            </a:r>
          </a:p>
          <a:p>
            <a:pPr lvl="2"/>
            <a:r>
              <a:rPr lang="en-US" dirty="0"/>
              <a:t>compare future PIM architectures and hardware</a:t>
            </a:r>
          </a:p>
          <a:p>
            <a:endParaRPr lang="en-US" dirty="0"/>
          </a:p>
          <a:p>
            <a:r>
              <a:rPr lang="en-US" dirty="0"/>
              <a:t>Two key selection criteria:</a:t>
            </a:r>
          </a:p>
          <a:p>
            <a:pPr lvl="1"/>
            <a:r>
              <a:rPr lang="en-US" dirty="0"/>
              <a:t>Selected workloads from </a:t>
            </a:r>
            <a:r>
              <a:rPr lang="en-US" dirty="0">
                <a:solidFill>
                  <a:srgbClr val="00B050"/>
                </a:solidFill>
              </a:rPr>
              <a:t>different application domains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Memory-bound workloads </a:t>
            </a:r>
            <a:r>
              <a:rPr lang="en-US" dirty="0"/>
              <a:t>on processor-centric architectures</a:t>
            </a:r>
          </a:p>
          <a:p>
            <a:pPr lvl="1"/>
            <a:endParaRPr lang="en-US" dirty="0"/>
          </a:p>
          <a:p>
            <a:r>
              <a:rPr lang="en-US" dirty="0"/>
              <a:t>14 different workloads, 16 different benchmarks*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23A56-4D1B-DD40-99B2-114152D0331D}"/>
              </a:ext>
            </a:extLst>
          </p:cNvPr>
          <p:cNvSpPr txBox="1"/>
          <p:nvPr/>
        </p:nvSpPr>
        <p:spPr>
          <a:xfrm>
            <a:off x="2852619" y="6545765"/>
            <a:ext cx="4071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*There are two versions for two of the workloads (HST, SCAN).</a:t>
            </a:r>
          </a:p>
        </p:txBody>
      </p:sp>
    </p:spTree>
    <p:extLst>
      <p:ext uri="{BB962C8B-B14F-4D97-AF65-F5344CB8AC3E}">
        <p14:creationId xmlns:p14="http://schemas.microsoft.com/office/powerpoint/2010/main" val="231857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073816"/>
              </p:ext>
            </p:extLst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0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3F1047-015F-EB4A-87A9-CA3BA6F28135}"/>
              </a:ext>
            </a:extLst>
          </p:cNvPr>
          <p:cNvGrpSpPr/>
          <p:nvPr/>
        </p:nvGrpSpPr>
        <p:grpSpPr>
          <a:xfrm>
            <a:off x="1605868" y="1936544"/>
            <a:ext cx="4032607" cy="2420014"/>
            <a:chOff x="1077871" y="272386"/>
            <a:chExt cx="3303777" cy="197063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3B38D0-DBB4-3E4D-88F0-E62285E416CC}"/>
                </a:ext>
              </a:extLst>
            </p:cNvPr>
            <p:cNvSpPr/>
            <p:nvPr/>
          </p:nvSpPr>
          <p:spPr>
            <a:xfrm>
              <a:off x="2565902" y="278736"/>
              <a:ext cx="1815746" cy="1964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D4EF3E92-F297-0346-B557-F78C8A1FBE01}"/>
                </a:ext>
              </a:extLst>
            </p:cNvPr>
            <p:cNvSpPr/>
            <p:nvPr/>
          </p:nvSpPr>
          <p:spPr>
            <a:xfrm>
              <a:off x="1077871" y="272386"/>
              <a:ext cx="2796130" cy="853732"/>
            </a:xfrm>
            <a:prstGeom prst="triangle">
              <a:avLst>
                <a:gd name="adj" fmla="val 532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98E2FB-C354-CB45-A1A3-FA799E597BA1}"/>
                </a:ext>
              </a:extLst>
            </p:cNvPr>
            <p:cNvSpPr/>
            <p:nvPr/>
          </p:nvSpPr>
          <p:spPr>
            <a:xfrm>
              <a:off x="1093771" y="1126118"/>
              <a:ext cx="1484833" cy="1116906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600"/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635C7-EB81-FB47-8C79-C67F8E69B45F}"/>
              </a:ext>
            </a:extLst>
          </p:cNvPr>
          <p:cNvCxnSpPr/>
          <p:nvPr/>
        </p:nvCxnSpPr>
        <p:spPr>
          <a:xfrm flipV="1">
            <a:off x="1625277" y="1928763"/>
            <a:ext cx="4019291" cy="234220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5DA3F4-600C-BC45-BE3A-E9C292B6F12C}"/>
              </a:ext>
            </a:extLst>
          </p:cNvPr>
          <p:cNvCxnSpPr/>
          <p:nvPr/>
        </p:nvCxnSpPr>
        <p:spPr>
          <a:xfrm>
            <a:off x="3397497" y="1928762"/>
            <a:ext cx="481146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85349-9D21-B349-849C-EE276940B77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615117" y="1928777"/>
            <a:ext cx="1785740" cy="104268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EF336D-2DEB-D946-9D15-EC31EF4034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025565"/>
              </p:ext>
            </p:extLst>
          </p:nvPr>
        </p:nvGraphicFramePr>
        <p:xfrm>
          <a:off x="527997" y="1664158"/>
          <a:ext cx="7920000" cy="352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2">
            <a:extLst>
              <a:ext uri="{FF2B5EF4-FFF2-40B4-BE49-F238E27FC236}">
                <a16:creationId xmlns:a16="http://schemas.microsoft.com/office/drawing/2014/main" id="{A4FCD16C-1481-B44C-93F3-54AB19B579EB}"/>
              </a:ext>
            </a:extLst>
          </p:cNvPr>
          <p:cNvSpPr txBox="1"/>
          <p:nvPr/>
        </p:nvSpPr>
        <p:spPr>
          <a:xfrm>
            <a:off x="6044877" y="1877518"/>
            <a:ext cx="2571125" cy="2801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Peak compute</a:t>
            </a:r>
            <a:r>
              <a:rPr lang="en-US" sz="1400" baseline="0"/>
              <a:t> performance</a:t>
            </a:r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504B2-5B42-7E4D-AA84-E802F73D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Roofline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08F1-8C29-7644-B831-B18AA477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 Advisor on an Intel Xeon E3-1225 v6 CPU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6EC04833-5240-1B4B-9210-533FDFA03F78}"/>
              </a:ext>
            </a:extLst>
          </p:cNvPr>
          <p:cNvSpPr txBox="1"/>
          <p:nvPr/>
        </p:nvSpPr>
        <p:spPr>
          <a:xfrm rot="19781696">
            <a:off x="1564317" y="3810845"/>
            <a:ext cx="671457" cy="32409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DRAM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E89CC645-8B9D-8544-9599-F406B8042131}"/>
              </a:ext>
            </a:extLst>
          </p:cNvPr>
          <p:cNvSpPr txBox="1"/>
          <p:nvPr/>
        </p:nvSpPr>
        <p:spPr>
          <a:xfrm rot="19781696">
            <a:off x="1581862" y="2589041"/>
            <a:ext cx="384912" cy="3130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L3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1BBE4C-4E9E-C849-AA62-8AEFC3EF8D9B}"/>
              </a:ext>
            </a:extLst>
          </p:cNvPr>
          <p:cNvSpPr/>
          <p:nvPr/>
        </p:nvSpPr>
        <p:spPr>
          <a:xfrm>
            <a:off x="178200" y="5374639"/>
            <a:ext cx="8787600" cy="7160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All workloads fall in the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328266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9" grpId="0"/>
      <p:bldP spid="3" grpId="0" build="p"/>
      <p:bldP spid="10" grpId="0"/>
      <p:bldP spid="11" grpId="0"/>
      <p:bldP spid="1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F2D2EF-06EC-2A49-9BCD-BE2A2505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5206"/>
            <a:ext cx="9144000" cy="280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Diversity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diverse: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Communication/synchronization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4209F-B4E6-6040-8CD1-71212F5A3AEF}"/>
              </a:ext>
            </a:extLst>
          </p:cNvPr>
          <p:cNvSpPr/>
          <p:nvPr/>
        </p:nvSpPr>
        <p:spPr>
          <a:xfrm>
            <a:off x="7150960" y="2949535"/>
            <a:ext cx="1951613" cy="27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111634"/>
            <a:ext cx="8787600" cy="83196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C305AA6-E8C9-FB4C-817B-0029654BF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68019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1602B1-C5DD-0F49-B47D-31A2EF1A63C8}"/>
              </a:ext>
            </a:extLst>
          </p:cNvPr>
          <p:cNvSpPr/>
          <p:nvPr/>
        </p:nvSpPr>
        <p:spPr>
          <a:xfrm>
            <a:off x="178200" y="5145743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ndara" panose="020E0502030303020204" pitchFamily="34" charset="0"/>
              </a:rPr>
              <a:t>Strong scaling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refers to how the execution time of a program solving a particular problem varies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with the number of processors for a fixed problem size</a:t>
            </a:r>
            <a:endParaRPr lang="en-US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750B84-15C2-184F-A6B8-5FEBD953F55A}"/>
              </a:ext>
            </a:extLst>
          </p:cNvPr>
          <p:cNvSpPr/>
          <p:nvPr/>
        </p:nvSpPr>
        <p:spPr>
          <a:xfrm>
            <a:off x="178200" y="5779994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ndara" panose="020E0502030303020204" pitchFamily="34" charset="0"/>
              </a:rPr>
              <a:t>Weak scaling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refers to how the execution time of a program solving a particular problem varies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with the number of processors </a:t>
            </a:r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for a fixed problem size per processor</a:t>
            </a:r>
            <a:endParaRPr lang="en-US" sz="16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70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  <a:p>
            <a:r>
              <a:rPr lang="en-US" dirty="0"/>
              <a:t>Comparison of both UPMEM-based PIM systems to </a:t>
            </a:r>
            <a:r>
              <a:rPr lang="en-US" dirty="0">
                <a:solidFill>
                  <a:srgbClr val="00B050"/>
                </a:solidFill>
              </a:rPr>
              <a:t>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</p:txBody>
      </p:sp>
    </p:spTree>
    <p:extLst>
      <p:ext uri="{BB962C8B-B14F-4D97-AF65-F5344CB8AC3E}">
        <p14:creationId xmlns:p14="http://schemas.microsoft.com/office/powerpoint/2010/main" val="806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DPU</a:t>
            </a:r>
          </a:p>
          <a:p>
            <a:pPr lvl="1"/>
            <a:r>
              <a:rPr lang="en-US" sz="2100" dirty="0"/>
              <a:t>We set the </a:t>
            </a:r>
            <a:r>
              <a:rPr lang="en-US" sz="2100" dirty="0">
                <a:solidFill>
                  <a:srgbClr val="C00000"/>
                </a:solidFill>
              </a:rPr>
              <a:t>number of </a:t>
            </a:r>
            <a:r>
              <a:rPr lang="en-US" sz="2100" dirty="0" err="1">
                <a:solidFill>
                  <a:srgbClr val="C00000"/>
                </a:solidFill>
              </a:rPr>
              <a:t>tasklets</a:t>
            </a:r>
            <a:r>
              <a:rPr lang="en-US" sz="2100" dirty="0">
                <a:solidFill>
                  <a:srgbClr val="C00000"/>
                </a:solidFill>
              </a:rPr>
              <a:t> to 1, 2, 4, 8, and 16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</a:t>
            </a:r>
            <a:r>
              <a:rPr lang="en-US" sz="2100" dirty="0" err="1">
                <a:solidFill>
                  <a:srgbClr val="C00000"/>
                </a:solidFill>
              </a:rPr>
              <a:t>tasklet</a:t>
            </a:r>
            <a:endParaRPr lang="en-US" sz="21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0E7FC-2264-0C4B-B3CB-C5EDA157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4" y="873419"/>
            <a:ext cx="5799539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AB1A6BF-AE20-C142-9394-2E76B7A28C9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979436" y="1323982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77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618 -0.0007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DFEFAF6-6F42-A648-82C4-AA559762BD29}"/>
              </a:ext>
            </a:extLst>
          </p:cNvPr>
          <p:cNvSpPr/>
          <p:nvPr/>
        </p:nvSpPr>
        <p:spPr>
          <a:xfrm>
            <a:off x="6082145" y="900545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SEL, UNI, TS, MLP, NW, HST-S, RED, SCAN-SSA (Scan kernel), SCAN-RSS (both kernels), and TRNS (Step 2 kernel), 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the best performing number of </a:t>
            </a:r>
            <a:r>
              <a:rPr lang="en-US" sz="1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 is 16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60652FB-F54B-1C48-ABAE-FD147CB47971}"/>
              </a:ext>
            </a:extLst>
          </p:cNvPr>
          <p:cNvSpPr/>
          <p:nvPr/>
        </p:nvSpPr>
        <p:spPr>
          <a:xfrm>
            <a:off x="6082145" y="2304131"/>
            <a:ext cx="2981467" cy="133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Speedups 1.5-2.0x as we double the number of </a:t>
            </a:r>
            <a:r>
              <a:rPr lang="en-US" sz="1400" dirty="0" err="1">
                <a:solidFill>
                  <a:srgbClr val="0070C0"/>
                </a:solidFill>
                <a:latin typeface="Candara" panose="020E0502030303020204" pitchFamily="34" charset="0"/>
              </a:rPr>
              <a:t>tasklets</a:t>
            </a:r>
            <a:r>
              <a:rPr lang="en-US" sz="1400" dirty="0">
                <a:solidFill>
                  <a:srgbClr val="0070C0"/>
                </a:solidFill>
                <a:latin typeface="Candara" panose="020E0502030303020204" pitchFamily="34" charset="0"/>
              </a:rPr>
              <a:t> from 1 to 8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Speedups 1.2-1.5x from 8 to 16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since the pipeline throughput saturates at 11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tasklets</a:t>
            </a:r>
            <a:endParaRPr lang="en-US" sz="14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8D249C5-8F6D-4243-B239-FC7965B7C953}"/>
              </a:ext>
            </a:extLst>
          </p:cNvPr>
          <p:cNvSpPr/>
          <p:nvPr/>
        </p:nvSpPr>
        <p:spPr>
          <a:xfrm>
            <a:off x="6071506" y="3699333"/>
            <a:ext cx="2981467" cy="272091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4B40945B-2B36-6B4C-B201-9B3AC7579F93}"/>
              </a:ext>
            </a:extLst>
          </p:cNvPr>
          <p:cNvSpPr/>
          <p:nvPr/>
        </p:nvSpPr>
        <p:spPr>
          <a:xfrm>
            <a:off x="6071506" y="369932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DCBDE2-6C2A-3945-AC61-68CAAD589481}"/>
              </a:ext>
            </a:extLst>
          </p:cNvPr>
          <p:cNvSpPr txBox="1"/>
          <p:nvPr/>
        </p:nvSpPr>
        <p:spPr>
          <a:xfrm>
            <a:off x="6082144" y="4140097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A number of </a:t>
            </a:r>
            <a:r>
              <a:rPr lang="en-US" b="1" dirty="0" err="1">
                <a:latin typeface="Cambria" panose="02040503050406030204" pitchFamily="18" charset="0"/>
              </a:rPr>
              <a:t>tasklets</a:t>
            </a:r>
            <a:r>
              <a:rPr lang="en-US" b="1" dirty="0">
                <a:latin typeface="Cambria" panose="02040503050406030204" pitchFamily="18" charset="0"/>
              </a:rPr>
              <a:t> greater than 11 is a good choice for most real-world workloads</a:t>
            </a:r>
            <a:r>
              <a:rPr lang="en-US" dirty="0">
                <a:latin typeface="Cambria" panose="02040503050406030204" pitchFamily="18" charset="0"/>
              </a:rPr>
              <a:t> we tested (16 kernels out of 19 kernels from 16 benchmarks), as it fully utilizes the DPU’s pipeline. </a:t>
            </a:r>
          </a:p>
        </p:txBody>
      </p:sp>
    </p:spTree>
    <p:extLst>
      <p:ext uri="{BB962C8B-B14F-4D97-AF65-F5344CB8AC3E}">
        <p14:creationId xmlns:p14="http://schemas.microsoft.com/office/powerpoint/2010/main" val="37821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E292C3-0E8D-4841-994C-D4D73D98130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60A17F-06E5-0841-AB77-08849D0AD9AA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49BD93-DADD-2343-892D-8537350276B3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(III)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7D56F87-CE24-C544-943E-EA90D593B7C6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MLP, HST-S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B9AB5DB-78A8-E342-9FC3-F30C79A20284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HST-L, TRNS (Step 3)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 use mutexes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which cause contention when accessing shared data structures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6F3EB09-6015-C940-85C5-4BAE034CD2D8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 SEL, UNI, NW, RED, SCAN-SSA (Scan kernel), SCAN-RSS (both kernels), </a:t>
            </a:r>
            <a:r>
              <a:rPr lang="en-US" sz="1400" dirty="0">
                <a:solidFill>
                  <a:schemeClr val="accent2"/>
                </a:solidFill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1963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39" grpId="0" animBg="1"/>
      <p:bldP spid="40" grpId="0" animBg="1"/>
      <p:bldP spid="41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43" grpId="0" animBg="1"/>
      <p:bldP spid="44" grpId="0" animBg="1"/>
      <p:bldP spid="4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C941BE-CEF0-5347-ACC1-F12E72C36CE7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(IV)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51115318-81A9-B848-8F52-807D0A621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780239"/>
              </p:ext>
            </p:extLst>
          </p:nvPr>
        </p:nvGraphicFramePr>
        <p:xfrm>
          <a:off x="2543184" y="2386868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EA73810-158E-744C-83F4-D03AC08D3967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VA, GEMV, </a:t>
            </a:r>
            <a:r>
              <a:rPr lang="en-US" sz="1400" dirty="0" err="1">
                <a:solidFill>
                  <a:schemeClr val="tx1"/>
                </a:solidFill>
                <a:latin typeface="Candara" panose="020E0502030303020204" pitchFamily="34" charset="0"/>
              </a:rPr>
              <a:t>SpMV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BS, TS, MLP, HST-S </a:t>
            </a:r>
            <a:r>
              <a:rPr lang="en-US" sz="1400" dirty="0">
                <a:solidFill>
                  <a:srgbClr val="00B050"/>
                </a:solidFill>
                <a:latin typeface="Candara" panose="020E0502030303020204" pitchFamily="34" charset="0"/>
              </a:rPr>
              <a:t>do not use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2935F7E-2863-3442-BE6F-7AA65319EAAE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BFS, HST-L, TRNS (Step 3) </a:t>
            </a:r>
            <a:r>
              <a:rPr lang="en-US" sz="1400" dirty="0">
                <a:solidFill>
                  <a:srgbClr val="C00000"/>
                </a:solidFill>
                <a:latin typeface="Candara" panose="020E0502030303020204" pitchFamily="34" charset="0"/>
              </a:rPr>
              <a:t>use mutexes</a:t>
            </a:r>
            <a:r>
              <a:rPr lang="en-US" sz="1400" dirty="0">
                <a:solidFill>
                  <a:schemeClr val="tx1"/>
                </a:solidFill>
                <a:latin typeface="Candara" panose="020E0502030303020204" pitchFamily="34" charset="0"/>
              </a:rPr>
              <a:t>, which cause contention when accessing shared data structures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825D60B-5E60-7B4C-86BA-72C5832691C3}"/>
              </a:ext>
            </a:extLst>
          </p:cNvPr>
          <p:cNvSpPr/>
          <p:nvPr/>
        </p:nvSpPr>
        <p:spPr>
          <a:xfrm>
            <a:off x="6071506" y="3408378"/>
            <a:ext cx="2981467" cy="3011866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222A212D-AA50-3E47-A148-18CF3EFD2CFA}"/>
              </a:ext>
            </a:extLst>
          </p:cNvPr>
          <p:cNvSpPr/>
          <p:nvPr/>
        </p:nvSpPr>
        <p:spPr>
          <a:xfrm>
            <a:off x="6071506" y="340837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773D2-3525-634A-88DD-EE03165A7636}"/>
              </a:ext>
            </a:extLst>
          </p:cNvPr>
          <p:cNvSpPr txBox="1"/>
          <p:nvPr/>
        </p:nvSpPr>
        <p:spPr>
          <a:xfrm>
            <a:off x="6065156" y="3841425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</a:rPr>
              <a:t>Intensive use of </a:t>
            </a:r>
            <a:r>
              <a:rPr lang="en-US" b="1" dirty="0">
                <a:latin typeface="Cambria" panose="02040503050406030204" pitchFamily="18" charset="0"/>
              </a:rPr>
              <a:t>intra-DPU synchronization across </a:t>
            </a:r>
            <a:r>
              <a:rPr lang="en-US" b="1" dirty="0" err="1">
                <a:latin typeface="Cambria" panose="02040503050406030204" pitchFamily="18" charset="0"/>
              </a:rPr>
              <a:t>tasklets</a:t>
            </a:r>
            <a:r>
              <a:rPr lang="en-US" b="1" dirty="0">
                <a:latin typeface="Cambria" panose="02040503050406030204" pitchFamily="18" charset="0"/>
              </a:rPr>
              <a:t> (e.g., mutexes, barriers, handshakes) may limit scalability</a:t>
            </a:r>
            <a:r>
              <a:rPr lang="en-US" dirty="0">
                <a:latin typeface="Cambria" panose="02040503050406030204" pitchFamily="18" charset="0"/>
              </a:rPr>
              <a:t>, sometimes causing the best performing number of </a:t>
            </a:r>
            <a:r>
              <a:rPr lang="en-US" dirty="0" err="1">
                <a:latin typeface="Cambria" panose="02040503050406030204" pitchFamily="18" charset="0"/>
              </a:rPr>
              <a:t>tasklets</a:t>
            </a:r>
            <a:r>
              <a:rPr lang="en-US" dirty="0">
                <a:latin typeface="Cambria" panose="02040503050406030204" pitchFamily="18" charset="0"/>
              </a:rPr>
              <a:t> to be lower than 11.  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B54D56D-45A0-0E40-9D1D-09792D4C2674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In SEL, UNI, NW, RED, SCAN-SSA (Scan kernel), SCAN-RSS (both kernels), </a:t>
            </a:r>
            <a:r>
              <a:rPr lang="en-US" sz="1400" dirty="0">
                <a:solidFill>
                  <a:schemeClr val="accent2"/>
                </a:solidFill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27868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 uiExpand="1">
        <p:bldSub>
          <a:bldChart bld="series"/>
        </p:bldSub>
      </p:bldGraphic>
      <p:bldP spid="45" grpId="0" animBg="1"/>
      <p:bldP spid="46" grpId="0" animBg="1"/>
      <p:bldP spid="4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1, 4, 16, 64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DPU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614C6C1-8A21-7246-9421-1A9F20ED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2" y="873419"/>
            <a:ext cx="5799541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</a:t>
            </a:r>
          </a:p>
        </p:txBody>
      </p:sp>
    </p:spTree>
    <p:extLst>
      <p:ext uri="{BB962C8B-B14F-4D97-AF65-F5344CB8AC3E}">
        <p14:creationId xmlns:p14="http://schemas.microsoft.com/office/powerpoint/2010/main" val="21420173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32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256, 512, 1024, 2048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/>
              <a:t>We do not show CPU-DPU/DPU-CPU transfer times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256 DPUs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68C7CA-02F7-AC4B-B2DF-D55EA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13" y="873419"/>
            <a:ext cx="5580000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</a:t>
            </a:r>
          </a:p>
        </p:txBody>
      </p:sp>
    </p:spTree>
    <p:extLst>
      <p:ext uri="{BB962C8B-B14F-4D97-AF65-F5344CB8AC3E}">
        <p14:creationId xmlns:p14="http://schemas.microsoft.com/office/powerpoint/2010/main" val="11945254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 Scaling: 1 Rank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1195541"/>
            <a:ext cx="2981467" cy="2980034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1195534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1621030"/>
            <a:ext cx="2981467" cy="2554545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Equally-sized problems assigned to different DPUs and little/no inter-DPU synchronization lead to linear weak scaling </a:t>
            </a:r>
            <a:r>
              <a:rPr lang="en-US" sz="1600" dirty="0">
                <a:latin typeface="Cambria" panose="02040503050406030204" pitchFamily="18" charset="0"/>
              </a:rPr>
              <a:t>of the execution time spent on the DPUs (i.e., constant execution time when we increase the number of DPUs and the dataset size accordingly). 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E4CA248-79CF-0641-88D3-50FBC4F6804C}"/>
              </a:ext>
            </a:extLst>
          </p:cNvPr>
          <p:cNvSpPr/>
          <p:nvPr/>
        </p:nvSpPr>
        <p:spPr>
          <a:xfrm>
            <a:off x="6091359" y="4374036"/>
            <a:ext cx="2981467" cy="174892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D6060AC6-1DD7-004B-A5B3-5EE6C8BE57DF}"/>
              </a:ext>
            </a:extLst>
          </p:cNvPr>
          <p:cNvSpPr/>
          <p:nvPr/>
        </p:nvSpPr>
        <p:spPr>
          <a:xfrm>
            <a:off x="6091359" y="439128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2DD269-106D-ED45-9D35-5B6F85BEFDB2}"/>
              </a:ext>
            </a:extLst>
          </p:cNvPr>
          <p:cNvSpPr txBox="1"/>
          <p:nvPr/>
        </p:nvSpPr>
        <p:spPr>
          <a:xfrm>
            <a:off x="6082145" y="4799526"/>
            <a:ext cx="2981467" cy="132343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sz="1600" b="1" dirty="0">
                <a:latin typeface="Cambria" panose="02040503050406030204" pitchFamily="18" charset="0"/>
              </a:rPr>
              <a:t>Sustained bandwidth of parallel CPU-DPU/DPU-CPU transfers inside a rank of DPUs increases </a:t>
            </a:r>
            <a:r>
              <a:rPr lang="en-US" sz="1600" b="1" dirty="0" err="1">
                <a:latin typeface="Cambria" panose="02040503050406030204" pitchFamily="18" charset="0"/>
              </a:rPr>
              <a:t>sublinearly</a:t>
            </a:r>
            <a:r>
              <a:rPr lang="en-US" sz="1600" dirty="0">
                <a:latin typeface="Cambria" panose="02040503050406030204" pitchFamily="18" charset="0"/>
              </a:rPr>
              <a:t> with the number of DPUs.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DD0A8-74EB-5548-933D-8257C29C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8" y="873992"/>
            <a:ext cx="5799541" cy="55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1057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Comparison of both UPMEM-based PIM systems </a:t>
            </a:r>
            <a:r>
              <a:rPr lang="en-US" dirty="0">
                <a:solidFill>
                  <a:srgbClr val="00B050"/>
                </a:solidFill>
              </a:rPr>
              <a:t>to 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C00000"/>
                </a:solidFill>
              </a:rPr>
              <a:t>state-of-the-art CPU and GPU counterparts</a:t>
            </a:r>
            <a:r>
              <a:rPr lang="en-US" dirty="0"/>
              <a:t> of </a:t>
            </a:r>
            <a:r>
              <a:rPr lang="en-US" dirty="0" err="1"/>
              <a:t>PrIM</a:t>
            </a:r>
            <a:r>
              <a:rPr lang="en-US" dirty="0"/>
              <a:t> benchmarks</a:t>
            </a:r>
          </a:p>
          <a:p>
            <a:pPr lvl="1"/>
            <a:r>
              <a:rPr lang="en-US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/>
          </a:p>
          <a:p>
            <a:r>
              <a:rPr lang="en-US" dirty="0"/>
              <a:t>We use the </a:t>
            </a:r>
            <a:r>
              <a:rPr lang="en-US" dirty="0">
                <a:solidFill>
                  <a:srgbClr val="0070C0"/>
                </a:solidFill>
              </a:rPr>
              <a:t>largest dataset that we can fit in the GPU</a:t>
            </a:r>
            <a:r>
              <a:rPr lang="en-US" dirty="0"/>
              <a:t> memory</a:t>
            </a:r>
          </a:p>
          <a:p>
            <a:r>
              <a:rPr lang="en-US" dirty="0"/>
              <a:t>We show overall execution time, including DPU kernel time and inter DPU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292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and the 640-DPU systems outperform the CPU for </a:t>
            </a:r>
            <a:r>
              <a:rPr lang="en-US" sz="2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all benchmarks except </a:t>
            </a:r>
            <a:r>
              <a:rPr lang="en-US" sz="2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SpMV</a:t>
            </a:r>
            <a:r>
              <a:rPr lang="en-US" sz="22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, BFS, and NW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417DB-CE0F-BF4A-94A8-271FA4EC1E26}"/>
              </a:ext>
            </a:extLst>
          </p:cNvPr>
          <p:cNvSpPr/>
          <p:nvPr/>
        </p:nvSpPr>
        <p:spPr>
          <a:xfrm>
            <a:off x="5605670" y="1378226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A0405-D778-6E49-BE7E-0F485EBA57C2}"/>
              </a:ext>
            </a:extLst>
          </p:cNvPr>
          <p:cNvSpPr/>
          <p:nvPr/>
        </p:nvSpPr>
        <p:spPr>
          <a:xfrm>
            <a:off x="6327914" y="1378225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0BD69-F7BB-A54E-96B5-49A2A6DC44F9}"/>
              </a:ext>
            </a:extLst>
          </p:cNvPr>
          <p:cNvSpPr/>
          <p:nvPr/>
        </p:nvSpPr>
        <p:spPr>
          <a:xfrm>
            <a:off x="7050158" y="1378224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and the 640-DPU are, respectively,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93.0x and 27.9x faster than the CPU for 13 of the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7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2,556-DPU outperforms the GPU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for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10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 with an average of 2.54x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performance of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the 640-DPU is within 65% </a:t>
            </a:r>
          </a:p>
          <a:p>
            <a:pPr algn="ctr"/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the performance of the GPU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 for the same 10 </a:t>
            </a:r>
            <a:r>
              <a:rPr lang="en-US" sz="2200" dirty="0" err="1">
                <a:solidFill>
                  <a:schemeClr val="bg1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A41674-C562-A346-8D0B-95C18468A69A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latin typeface="Cambria" panose="02040503050406030204" pitchFamily="18" charset="0"/>
              </a:rPr>
              <a:t>KEY OBSERVATION 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</a:rPr>
              <a:t>The UPMEM-based PIM system can outperform a state-of-the-art GPU</a:t>
            </a:r>
            <a:r>
              <a:rPr lang="en-US" dirty="0">
                <a:latin typeface="Cambria" panose="02040503050406030204" pitchFamily="18" charset="0"/>
              </a:rPr>
              <a:t> on workloads </a:t>
            </a:r>
            <a:r>
              <a:rPr lang="en-US" b="1" dirty="0">
                <a:latin typeface="Cambria" panose="02040503050406030204" pitchFamily="18" charset="0"/>
              </a:rPr>
              <a:t>with three key characteristics</a:t>
            </a:r>
            <a:r>
              <a:rPr lang="en-US" dirty="0">
                <a:latin typeface="Cambria" panose="02040503050406030204" pitchFamily="18" charset="0"/>
              </a:rPr>
              <a:t>: </a:t>
            </a:r>
            <a:endParaRPr lang="en-US" sz="2000" dirty="0">
              <a:latin typeface="Cambria" panose="02040503050406030204" pitchFamily="18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Streaming memory accesses</a:t>
            </a: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No or little inter-DPU synchronization</a:t>
            </a:r>
          </a:p>
          <a:p>
            <a:pPr marL="342900" indent="-342900"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No or little use of integer multiplication, integer division, or floating point operations</a:t>
            </a:r>
          </a:p>
          <a:p>
            <a:r>
              <a:rPr lang="en-US" dirty="0">
                <a:latin typeface="Cambria" panose="02040503050406030204" pitchFamily="18" charset="0"/>
              </a:rPr>
              <a:t>These three key characteristics make a </a:t>
            </a:r>
            <a:r>
              <a:rPr lang="en-US" b="1" dirty="0">
                <a:latin typeface="Cambria" panose="02040503050406030204" pitchFamily="18" charset="0"/>
              </a:rPr>
              <a:t>workload potentially suitable to the UPMEM PIM architecture</a:t>
            </a:r>
            <a:r>
              <a:rPr lang="en-US" dirty="0">
                <a:latin typeface="Cambria" panose="02040503050406030204" pitchFamily="18" charset="0"/>
              </a:rPr>
              <a:t>.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2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640-DPU system consumes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on average 1.64x less energy than the CPU for all 16 </a:t>
            </a:r>
            <a:r>
              <a:rPr lang="en-US" sz="2200" dirty="0" err="1">
                <a:solidFill>
                  <a:srgbClr val="FFC000"/>
                </a:solidFill>
                <a:latin typeface="Candara" panose="020E0502030303020204" pitchFamily="34" charset="0"/>
              </a:rPr>
              <a:t>PrIM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 benchmarks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For 12 benchmarks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, the 640-DPU system provides energy savings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of </a:t>
            </a:r>
            <a:r>
              <a:rPr lang="en-US" sz="2200" dirty="0">
                <a:solidFill>
                  <a:srgbClr val="FFC000"/>
                </a:solidFill>
                <a:latin typeface="Candara" panose="020E0502030303020204" pitchFamily="34" charset="0"/>
              </a:rPr>
              <a:t>5.23x over the CPU</a:t>
            </a:r>
            <a:endParaRPr lang="en-US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C286A357-218A-E84D-AC0C-807C6A1D662A}"/>
              </a:ext>
            </a:extLst>
          </p:cNvPr>
          <p:cNvSpPr/>
          <p:nvPr/>
        </p:nvSpPr>
        <p:spPr>
          <a:xfrm>
            <a:off x="1099930" y="1205948"/>
            <a:ext cx="3710609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2E23B-6947-3245-BDAD-1CD2B23A5DC7}"/>
              </a:ext>
            </a:extLst>
          </p:cNvPr>
          <p:cNvSpPr/>
          <p:nvPr/>
        </p:nvSpPr>
        <p:spPr>
          <a:xfrm>
            <a:off x="518822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31AADF-C020-4445-82CC-73A110C3C261}"/>
              </a:ext>
            </a:extLst>
          </p:cNvPr>
          <p:cNvSpPr/>
          <p:nvPr/>
        </p:nvSpPr>
        <p:spPr>
          <a:xfrm>
            <a:off x="591709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Graphic spid="14" grpId="0" uiExpand="1">
        <p:bldAsOne/>
      </p:bldGraphic>
      <p:bldP spid="15" grpId="0" animBg="1"/>
      <p:bldP spid="16" grpId="0" animBg="1"/>
      <p:bldP spid="1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990175"/>
            <a:ext cx="8787600" cy="35853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FC000"/>
              </a:solidFill>
              <a:latin typeface="Candara" panose="020E0502030303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52B8E0-367F-B447-B19F-0CD1C9857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87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002060"/>
                  </a:solidFill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The throughput saturation point is as low as ¼ OP/B, </a:t>
            </a:r>
          </a:p>
          <a:p>
            <a:pPr algn="ctr"/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i.e., </a:t>
            </a:r>
            <a:r>
              <a:rPr lang="en-US" sz="2200" dirty="0">
                <a:solidFill>
                  <a:schemeClr val="accent4"/>
                </a:solidFill>
                <a:latin typeface="Candara" panose="020E0502030303020204" pitchFamily="34" charset="0"/>
              </a:rPr>
              <a:t>1 integer addition per every 32-bit element </a:t>
            </a:r>
            <a:r>
              <a:rPr lang="en-US" sz="2200" dirty="0">
                <a:solidFill>
                  <a:schemeClr val="bg1"/>
                </a:solidFill>
                <a:latin typeface="Candara" panose="020E0502030303020204" pitchFamily="34" charset="0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UPMEM PIM architecture is fundamentally compute bound. </a:t>
            </a:r>
          </a:p>
          <a:p>
            <a:r>
              <a:rPr lang="en-US" sz="2000" dirty="0">
                <a:latin typeface="Cambria" panose="02040503050406030204" pitchFamily="18" charset="0"/>
              </a:rPr>
              <a:t>As a result, </a:t>
            </a:r>
            <a:r>
              <a:rPr lang="en-US" sz="2000" b="1" dirty="0">
                <a:latin typeface="Cambria" panose="02040503050406030204" pitchFamily="18" charset="0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use no arithmetic operations or use only simple operations</a:t>
            </a:r>
            <a:r>
              <a:rPr lang="en-US" sz="2000" dirty="0">
                <a:latin typeface="Cambria" panose="02040503050406030204" pitchFamily="18" charset="0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493911"/>
            <a:ext cx="7733584" cy="4289376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493908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1903188"/>
            <a:ext cx="7733584" cy="378565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CPUs in terms of performance </a:t>
            </a:r>
            <a:r>
              <a:rPr lang="en-US" sz="2000" dirty="0">
                <a:latin typeface="Cambria" panose="02040503050406030204" pitchFamily="18" charset="0"/>
              </a:rPr>
              <a:t>(by 23.2× on 2,556 DPUs for 16 </a:t>
            </a:r>
            <a:r>
              <a:rPr lang="en-US" sz="2000" dirty="0" err="1">
                <a:latin typeface="Cambria" panose="02040503050406030204" pitchFamily="18" charset="0"/>
              </a:rPr>
              <a:t>PrIM</a:t>
            </a:r>
            <a:r>
              <a:rPr lang="en-US" sz="2000" dirty="0">
                <a:latin typeface="Cambria" panose="02040503050406030204" pitchFamily="18" charset="0"/>
              </a:rPr>
              <a:t> benchmarks)</a:t>
            </a:r>
            <a:r>
              <a:rPr lang="en-US" sz="2000" b="1" dirty="0">
                <a:latin typeface="Cambria" panose="02040503050406030204" pitchFamily="18" charset="0"/>
              </a:rPr>
              <a:t> and energy efficiency on most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benchmarks.</a:t>
            </a:r>
          </a:p>
          <a:p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GPUs on a majority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 </a:t>
            </a:r>
            <a:r>
              <a:rPr lang="en-US" sz="2000" dirty="0">
                <a:latin typeface="Cambria" panose="02040503050406030204" pitchFamily="18" charset="0"/>
              </a:rPr>
              <a:t>(by 2.54× on 2,556 DPUs for 10 </a:t>
            </a:r>
            <a:r>
              <a:rPr lang="en-US" sz="2000" dirty="0" err="1">
                <a:latin typeface="Cambria" panose="02040503050406030204" pitchFamily="18" charset="0"/>
              </a:rPr>
              <a:t>PrIM</a:t>
            </a:r>
            <a:r>
              <a:rPr lang="en-US" sz="2000" dirty="0">
                <a:latin typeface="Cambria" panose="02040503050406030204" pitchFamily="18" charset="0"/>
              </a:rPr>
              <a:t> benchmarks), and the outlook is even more positive for future PIM systems. 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• UPMEM-based PIM systems are </a:t>
            </a:r>
            <a:r>
              <a:rPr lang="en-US" sz="2000" b="1" dirty="0">
                <a:latin typeface="Cambria" panose="02040503050406030204" pitchFamily="18" charset="0"/>
              </a:rPr>
              <a:t>more energy-efficient than state-of-the-art CPUs and GPUs on workloads that they provide performance improvements </a:t>
            </a:r>
            <a:r>
              <a:rPr lang="en-US" sz="2000" dirty="0">
                <a:latin typeface="Cambria" panose="02040503050406030204" pitchFamily="18" charset="0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130590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Data movement </a:t>
            </a:r>
            <a:r>
              <a:rPr lang="en-US" dirty="0"/>
              <a:t>between memory/storage units and compute units is a major contributor to execution time and energy consumption</a:t>
            </a:r>
          </a:p>
          <a:p>
            <a:r>
              <a:rPr lang="en-US" dirty="0">
                <a:solidFill>
                  <a:srgbClr val="00B050"/>
                </a:solidFill>
              </a:rPr>
              <a:t>Processing-in-Memory</a:t>
            </a:r>
            <a:r>
              <a:rPr lang="en-US" dirty="0"/>
              <a:t> (PIM) is a paradigm that can tackle the </a:t>
            </a:r>
            <a:r>
              <a:rPr lang="en-US" i="1" dirty="0">
                <a:solidFill>
                  <a:srgbClr val="C00000"/>
                </a:solidFill>
              </a:rPr>
              <a:t>data movement bottleneck</a:t>
            </a:r>
          </a:p>
          <a:p>
            <a:pPr lvl="1"/>
            <a:r>
              <a:rPr lang="en-US" dirty="0"/>
              <a:t>Though explored for +50 years, technology challenges prevented the successful materialization</a:t>
            </a:r>
          </a:p>
          <a:p>
            <a:r>
              <a:rPr lang="en-US" dirty="0"/>
              <a:t>UPMEM has designed and fabricated </a:t>
            </a:r>
            <a:r>
              <a:rPr lang="en-US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DDR4 chips embedding in-order multithreaded DRAM Processing Units (DPUs)</a:t>
            </a:r>
          </a:p>
          <a:p>
            <a:r>
              <a:rPr lang="en-US" dirty="0"/>
              <a:t>Our work: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Introduction </a:t>
            </a:r>
            <a:r>
              <a:rPr lang="en-US" dirty="0"/>
              <a:t>to UPMEM programming model and PIM architecture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Microbenchmark-based characterization </a:t>
            </a:r>
            <a:r>
              <a:rPr lang="en-US" dirty="0"/>
              <a:t>of the DPU</a:t>
            </a:r>
          </a:p>
          <a:p>
            <a:pPr lvl="1"/>
            <a:r>
              <a:rPr lang="en-US" dirty="0"/>
              <a:t>Benchmarking and </a:t>
            </a:r>
            <a:r>
              <a:rPr lang="en-US" dirty="0">
                <a:solidFill>
                  <a:srgbClr val="7030A0"/>
                </a:solidFill>
              </a:rPr>
              <a:t>workload suitability</a:t>
            </a:r>
            <a:r>
              <a:rPr lang="en-US" dirty="0"/>
              <a:t> study</a:t>
            </a:r>
          </a:p>
          <a:p>
            <a:r>
              <a:rPr lang="en-US" dirty="0"/>
              <a:t>Main contributions:</a:t>
            </a:r>
          </a:p>
          <a:p>
            <a:pPr lvl="1"/>
            <a:r>
              <a:rPr lang="en-US" dirty="0"/>
              <a:t>Comprehensive </a:t>
            </a:r>
            <a:r>
              <a:rPr lang="en-US" dirty="0">
                <a:solidFill>
                  <a:srgbClr val="0070C0"/>
                </a:solidFill>
              </a:rPr>
              <a:t>characterization and analysis of the first commercially-available PIM architecture</a:t>
            </a:r>
          </a:p>
          <a:p>
            <a:pPr lvl="1"/>
            <a:r>
              <a:rPr lang="en-US" b="1" dirty="0">
                <a:solidFill>
                  <a:srgbClr val="002060"/>
                </a:solidFill>
              </a:rPr>
              <a:t>PrIM</a:t>
            </a:r>
            <a:r>
              <a:rPr lang="en-US" dirty="0">
                <a:solidFill>
                  <a:srgbClr val="002060"/>
                </a:solidFill>
              </a:rPr>
              <a:t> (</a:t>
            </a:r>
            <a:r>
              <a:rPr lang="en-US" u="sng" dirty="0">
                <a:solidFill>
                  <a:srgbClr val="002060"/>
                </a:solidFill>
              </a:rPr>
              <a:t>Pr</a:t>
            </a:r>
            <a:r>
              <a:rPr lang="en-US" dirty="0">
                <a:solidFill>
                  <a:srgbClr val="002060"/>
                </a:solidFill>
              </a:rPr>
              <a:t>ocessing-</a:t>
            </a:r>
            <a:r>
              <a:rPr lang="en-US" u="sng" dirty="0">
                <a:solidFill>
                  <a:srgbClr val="002060"/>
                </a:solidFill>
              </a:rPr>
              <a:t>I</a:t>
            </a:r>
            <a:r>
              <a:rPr lang="en-US" dirty="0">
                <a:solidFill>
                  <a:srgbClr val="002060"/>
                </a:solidFill>
              </a:rPr>
              <a:t>n-</a:t>
            </a:r>
            <a:r>
              <a:rPr lang="en-US" u="sng" dirty="0">
                <a:solidFill>
                  <a:srgbClr val="002060"/>
                </a:solidFill>
              </a:rPr>
              <a:t>M</a:t>
            </a:r>
            <a:r>
              <a:rPr lang="en-US" dirty="0">
                <a:solidFill>
                  <a:srgbClr val="002060"/>
                </a:solidFill>
              </a:rPr>
              <a:t>emory) benchmarks: </a:t>
            </a:r>
          </a:p>
          <a:p>
            <a:pPr lvl="2"/>
            <a:r>
              <a:rPr lang="en-US" dirty="0"/>
              <a:t>16 workloads that are memory-bound in conventional processor-centric systems</a:t>
            </a:r>
          </a:p>
          <a:p>
            <a:pPr lvl="2"/>
            <a:r>
              <a:rPr lang="en-US" dirty="0"/>
              <a:t>Strong and weak scaling characteristics</a:t>
            </a:r>
          </a:p>
          <a:p>
            <a:pPr lvl="1"/>
            <a:r>
              <a:rPr lang="en-US" dirty="0"/>
              <a:t>Comparison to </a:t>
            </a:r>
            <a:r>
              <a:rPr lang="en-US" dirty="0">
                <a:solidFill>
                  <a:srgbClr val="C00000"/>
                </a:solidFill>
              </a:rPr>
              <a:t>state-of-the-art CPU and GPU</a:t>
            </a:r>
          </a:p>
          <a:p>
            <a:r>
              <a:rPr lang="en-US" dirty="0"/>
              <a:t>Takeaways:</a:t>
            </a:r>
          </a:p>
          <a:p>
            <a:pPr lvl="1"/>
            <a:r>
              <a:rPr lang="en-US" dirty="0"/>
              <a:t>Workload characteristics for </a:t>
            </a:r>
            <a:r>
              <a:rPr lang="en-US" dirty="0">
                <a:solidFill>
                  <a:srgbClr val="0070C0"/>
                </a:solidFill>
              </a:rPr>
              <a:t>PIM suitability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Programming </a:t>
            </a:r>
            <a:r>
              <a:rPr lang="en-US" dirty="0"/>
              <a:t>recommendations</a:t>
            </a:r>
          </a:p>
          <a:p>
            <a:pPr lvl="1"/>
            <a:r>
              <a:rPr lang="en-US" dirty="0"/>
              <a:t>Suggestions and hints for </a:t>
            </a:r>
            <a:r>
              <a:rPr lang="en-US" dirty="0">
                <a:solidFill>
                  <a:srgbClr val="7030A0"/>
                </a:solidFill>
              </a:rPr>
              <a:t>hardware and architecture designers </a:t>
            </a:r>
            <a:r>
              <a:rPr lang="en-US" dirty="0"/>
              <a:t>of future PIM systems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PrIM</a:t>
            </a:r>
            <a:r>
              <a:rPr lang="en-US" dirty="0"/>
              <a:t>: (a) programming samples, (b) evaluation and comparison of current and future PIM systems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85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3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4"/>
              </a:rPr>
              <a:t>https://github.com/CMU-SAFARI/prim-benchmarks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038B2-BCCD-AB45-8600-5494E24D9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1826"/>
            <a:ext cx="9144000" cy="170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655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644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381580-1F1F-5944-AEC7-1891060AC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15" y="914400"/>
            <a:ext cx="7369769" cy="55069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65C192-4893-AD4D-A97C-499395E42DF0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https://www.youtube.com/watch?v=D8Hjy2iU9l4&amp;list=PL5Q2soXY2Zi_tOTAYm--dYByNPL7JhwR9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00043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rmAutofit/>
          </a:bodyPr>
          <a:lstStyle/>
          <a:p>
            <a:r>
              <a:rPr lang="en-US" sz="3600" dirty="0"/>
              <a:t>Processing-in-Memory Course (Fall 2021)</a:t>
            </a:r>
          </a:p>
        </p:txBody>
      </p:sp>
      <p:sp>
        <p:nvSpPr>
          <p:cNvPr id="6" name="Rectangle 5">
            <a:hlinkClick r:id="rId3"/>
            <a:extLst>
              <a:ext uri="{FF2B5EF4-FFF2-40B4-BE49-F238E27FC236}">
                <a16:creationId xmlns:a16="http://schemas.microsoft.com/office/drawing/2014/main" id="{5465C192-4893-AD4D-A97C-499395E42DF0}"/>
              </a:ext>
            </a:extLst>
          </p:cNvPr>
          <p:cNvSpPr/>
          <p:nvPr/>
        </p:nvSpPr>
        <p:spPr>
          <a:xfrm>
            <a:off x="5071306" y="6004830"/>
            <a:ext cx="39489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1000" dirty="0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https://</a:t>
            </a:r>
            <a:r>
              <a:rPr lang="en-US" sz="1000" dirty="0" err="1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safari.ethz.ch</a:t>
            </a:r>
            <a:r>
              <a:rPr lang="en-US" sz="1000" dirty="0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/</a:t>
            </a:r>
            <a:r>
              <a:rPr lang="en-US" sz="1000" dirty="0" err="1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projects_and_seminars</a:t>
            </a:r>
            <a:r>
              <a:rPr lang="en-US" sz="1000" dirty="0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/fall2021/</a:t>
            </a:r>
            <a:r>
              <a:rPr lang="en-US" sz="1000" dirty="0" err="1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doku.php?id</a:t>
            </a:r>
            <a:r>
              <a:rPr lang="en-US" sz="1000" dirty="0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=</a:t>
            </a:r>
            <a:r>
              <a:rPr lang="en-US" sz="1000" dirty="0" err="1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processing_in_memory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A598F7-E4A4-DE44-B4B4-21E8554807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1" y="903249"/>
            <a:ext cx="4960011" cy="5099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E98077-44E1-0447-A1C7-9ABA767E0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011" y="2622082"/>
            <a:ext cx="4558793" cy="3380678"/>
          </a:xfrm>
          <a:prstGeom prst="rect">
            <a:avLst/>
          </a:prstGeom>
        </p:spPr>
      </p:pic>
      <p:sp>
        <p:nvSpPr>
          <p:cNvPr id="8" name="Rectangle 7">
            <a:hlinkClick r:id="rId6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53755" y="6002760"/>
            <a:ext cx="44959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1000" dirty="0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https://</a:t>
            </a:r>
            <a:r>
              <a:rPr lang="en-US" sz="1000" dirty="0" err="1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youtube.com</a:t>
            </a:r>
            <a:r>
              <a:rPr lang="en-US" sz="1000" dirty="0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/</a:t>
            </a:r>
            <a:r>
              <a:rPr lang="en-US" sz="1000" dirty="0" err="1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playlist?list</a:t>
            </a:r>
            <a:r>
              <a:rPr lang="en-US" sz="1000" dirty="0">
                <a:solidFill>
                  <a:srgbClr val="0432FF"/>
                </a:solidFill>
                <a:latin typeface="Tahoma"/>
                <a:ea typeface="ＭＳ Ｐゴシック" panose="020B0600070205080204" pitchFamily="34" charset="-128"/>
              </a:rPr>
              <a:t>=PL5Q2soXY2Zi-841fUYYUK9EsXKhQKRPyX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Short weekly lectures</a:t>
            </a:r>
          </a:p>
          <a:p>
            <a:r>
              <a:rPr lang="en-US" dirty="0"/>
              <a:t>Hands-on projects</a:t>
            </a:r>
          </a:p>
        </p:txBody>
      </p:sp>
    </p:spTree>
    <p:extLst>
      <p:ext uri="{BB962C8B-B14F-4D97-AF65-F5344CB8AC3E}">
        <p14:creationId xmlns:p14="http://schemas.microsoft.com/office/powerpoint/2010/main" val="24035937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Comp Arch (Fall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412737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https://safari.ethz.ch/architecture/fall2021/doku.php?id=schedule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Livestream:</a:t>
            </a:r>
          </a:p>
          <a:p>
            <a:pPr lvl="1"/>
            <a:r>
              <a:rPr lang="en-US" sz="14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https://www.youtube.com/watch?v=4yfkM_5EFgo&amp;list=PL5Q2soXY2Zi-Mnk1PxjEIG32HAGILkTOF</a:t>
            </a:r>
            <a:r>
              <a:rPr lang="en-US" sz="14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Master’s level course</a:t>
            </a:r>
          </a:p>
          <a:p>
            <a:pPr lvl="1"/>
            <a:r>
              <a:rPr lang="en-US" sz="1400" dirty="0"/>
              <a:t>Taken by Bachelor’s/Masters/PhD students</a:t>
            </a:r>
          </a:p>
          <a:p>
            <a:pPr lvl="1"/>
            <a:r>
              <a:rPr lang="en-US" sz="1400" dirty="0"/>
              <a:t>Cutting-edge research topics + fundamentals in Computer Architecture</a:t>
            </a:r>
          </a:p>
          <a:p>
            <a:pPr lvl="1"/>
            <a:r>
              <a:rPr lang="en-US" sz="1400" dirty="0"/>
              <a:t>5 Simulator-based Lab Assignments</a:t>
            </a:r>
          </a:p>
          <a:p>
            <a:pPr lvl="1"/>
            <a:r>
              <a:rPr lang="en-US" sz="1400" dirty="0"/>
              <a:t>Potential research exploration</a:t>
            </a:r>
          </a:p>
          <a:p>
            <a:pPr lvl="1"/>
            <a:r>
              <a:rPr lang="en-US" sz="1400" dirty="0"/>
              <a:t>Many research readings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2B39F-F9F6-0D45-86BF-3F9C84862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0"/>
            <a:ext cx="4074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9151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9298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b="0" u="sng" dirty="0">
                <a:latin typeface="Candara" panose="020E0502030303020204" pitchFamily="34" charset="0"/>
              </a:rPr>
              <a:t>Juan Gómez Luna</a:t>
            </a:r>
            <a:r>
              <a:rPr lang="en-US" sz="2400" b="0" dirty="0">
                <a:latin typeface="Candara" panose="020E0502030303020204" pitchFamily="34" charset="0"/>
              </a:rPr>
              <a:t>, Izzat El Hajj,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Ivan Fernandez, Christina </a:t>
            </a:r>
            <a:r>
              <a:rPr lang="en-US" sz="2400" b="0" dirty="0" err="1">
                <a:latin typeface="Candara" panose="020E0502030303020204" pitchFamily="34" charset="0"/>
              </a:rPr>
              <a:t>Giannoula</a:t>
            </a:r>
            <a:r>
              <a:rPr lang="en-US" sz="2400" b="0" dirty="0">
                <a:latin typeface="Candara" panose="020E0502030303020204" pitchFamily="34" charset="0"/>
              </a:rPr>
              <a:t>, </a:t>
            </a:r>
          </a:p>
          <a:p>
            <a:pPr>
              <a:spcBef>
                <a:spcPts val="600"/>
              </a:spcBef>
            </a:pPr>
            <a:r>
              <a:rPr lang="en-US" sz="2400" b="0" dirty="0">
                <a:latin typeface="Candara" panose="020E0502030303020204" pitchFamily="34" charset="0"/>
              </a:rPr>
              <a:t>Geraldo F. Oliveira, </a:t>
            </a:r>
            <a:r>
              <a:rPr lang="en-US" sz="2400" b="0" dirty="0" err="1">
                <a:latin typeface="Candara" panose="020E0502030303020204" pitchFamily="34" charset="0"/>
              </a:rPr>
              <a:t>Onur</a:t>
            </a:r>
            <a:r>
              <a:rPr lang="en-US" sz="2400" b="0" dirty="0">
                <a:latin typeface="Candara" panose="020E0502030303020204" pitchFamily="34" charset="0"/>
              </a:rPr>
              <a:t> </a:t>
            </a:r>
            <a:r>
              <a:rPr lang="en-US" sz="2400" b="0" dirty="0" err="1">
                <a:latin typeface="Candara" panose="020E0502030303020204" pitchFamily="34" charset="0"/>
              </a:rPr>
              <a:t>Mutlu</a:t>
            </a:r>
            <a:endParaRPr lang="en-US" sz="24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220668"/>
            <a:ext cx="9144000" cy="272872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Benchmarking Memory-Centric Computing Systems:</a:t>
            </a:r>
          </a:p>
          <a:p>
            <a:r>
              <a:rPr lang="en-US" sz="3200" dirty="0">
                <a:latin typeface="Candara" panose="020E0502030303020204" pitchFamily="34" charset="0"/>
              </a:rPr>
              <a:t>Analysis of Real Processing-in-Memory Hardware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731618"/>
            <a:ext cx="6858000" cy="1146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https://arxiv.org/pdf/2110.01709.pdf</a:t>
            </a:r>
          </a:p>
          <a:p>
            <a:pPr>
              <a:spcBef>
                <a:spcPts val="600"/>
              </a:spcBef>
            </a:pPr>
            <a:r>
              <a:rPr lang="en-US" sz="2000" u="sng" dirty="0">
                <a:hlinkClick r:id="rId2"/>
              </a:rPr>
              <a:t>https://arxiv.org/pdf/2105.03814.pdf</a:t>
            </a:r>
            <a:endParaRPr lang="en-US" sz="2000" u="sng" dirty="0"/>
          </a:p>
          <a:p>
            <a:pPr>
              <a:spcBef>
                <a:spcPts val="600"/>
              </a:spcBef>
            </a:pPr>
            <a:r>
              <a:rPr lang="en-US" sz="2000" dirty="0">
                <a:hlinkClick r:id="rId3"/>
              </a:rPr>
              <a:t>https://github.com/CMU-SAFARI/prim-benchmarks</a:t>
            </a:r>
            <a:endParaRPr lang="en-US" sz="2000" dirty="0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6B77E858-74F9-B74D-BC7E-A9D40224EE0B}"/>
              </a:ext>
            </a:extLst>
          </p:cNvPr>
          <p:cNvSpPr txBox="1">
            <a:spLocks/>
          </p:cNvSpPr>
          <p:nvPr/>
        </p:nvSpPr>
        <p:spPr>
          <a:xfrm>
            <a:off x="1143000" y="79351"/>
            <a:ext cx="6858000" cy="282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800" dirty="0"/>
              <a:t>Workshop on Computing with Unconventional Technologies (CUT 2021)</a:t>
            </a:r>
          </a:p>
        </p:txBody>
      </p:sp>
    </p:spTree>
    <p:extLst>
      <p:ext uri="{BB962C8B-B14F-4D97-AF65-F5344CB8AC3E}">
        <p14:creationId xmlns:p14="http://schemas.microsoft.com/office/powerpoint/2010/main" val="3173181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12401</TotalTime>
  <Words>5102</Words>
  <Application>Microsoft Macintosh PowerPoint</Application>
  <PresentationFormat>On-screen Show (4:3)</PresentationFormat>
  <Paragraphs>855</Paragraphs>
  <Slides>73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73</vt:i4>
      </vt:variant>
    </vt:vector>
  </HeadingPairs>
  <TitlesOfParts>
    <vt:vector size="99" baseType="lpstr">
      <vt:lpstr>ＭＳ Ｐゴシック</vt:lpstr>
      <vt:lpstr>Adobe Garamond Pro</vt:lpstr>
      <vt:lpstr>Arial</vt:lpstr>
      <vt:lpstr>Beirut</vt:lpstr>
      <vt:lpstr>Calibri</vt:lpstr>
      <vt:lpstr>Calibri Light</vt:lpstr>
      <vt:lpstr>Cambria</vt:lpstr>
      <vt:lpstr>Cambria Math</vt:lpstr>
      <vt:lpstr>Candara</vt:lpstr>
      <vt:lpstr>Courier</vt:lpstr>
      <vt:lpstr>Futura Medium</vt:lpstr>
      <vt:lpstr>Garamond</vt:lpstr>
      <vt:lpstr>Geneva</vt:lpstr>
      <vt:lpstr>Segoe UI</vt:lpstr>
      <vt:lpstr>Segoe UI Historic</vt:lpstr>
      <vt:lpstr>Segoe UI Symbol</vt:lpstr>
      <vt:lpstr>Tahoma</vt:lpstr>
      <vt:lpstr>Times</vt:lpstr>
      <vt:lpstr>Wingdings</vt:lpstr>
      <vt:lpstr>Office Theme</vt:lpstr>
      <vt:lpstr>1_Edge</vt:lpstr>
      <vt:lpstr>Edge</vt:lpstr>
      <vt:lpstr>3_Edge</vt:lpstr>
      <vt:lpstr>4_Edge</vt:lpstr>
      <vt:lpstr>2_Edge</vt:lpstr>
      <vt:lpstr>62_Edge</vt:lpstr>
      <vt:lpstr>PowerPoint Presentation</vt:lpstr>
      <vt:lpstr>Executive Summary</vt:lpstr>
      <vt:lpstr>Data Movement in Computing Systems</vt:lpstr>
      <vt:lpstr>Data Movement in Computing Systems</vt:lpstr>
      <vt:lpstr>UPMEM Processing-in-DRAM Engine (2019)</vt:lpstr>
      <vt:lpstr>PIM Alleviates the Shortcomings of  Processor-Centric Systems</vt:lpstr>
      <vt:lpstr>CUT 2021 Paper</vt:lpstr>
      <vt:lpstr>Long arXiv Version</vt:lpstr>
      <vt:lpstr>Observations, Recommendations, Takeaways</vt:lpstr>
      <vt:lpstr>Outline</vt:lpstr>
      <vt:lpstr>Accelerator Model</vt:lpstr>
      <vt:lpstr>System Organization (I)</vt:lpstr>
      <vt:lpstr>System Organization (II)</vt:lpstr>
      <vt:lpstr>2,560-DPU System (I)</vt:lpstr>
      <vt:lpstr>2,560-DPU System (II)</vt:lpstr>
      <vt:lpstr>640-DPU System</vt:lpstr>
      <vt:lpstr>Outline</vt:lpstr>
      <vt:lpstr>Vector Addition (VA)</vt:lpstr>
      <vt:lpstr>CPU-DPU/DPU-CPU Data Transfers</vt:lpstr>
      <vt:lpstr>Inter-DPU Communication</vt:lpstr>
      <vt:lpstr>How Fast are these Data Transfers? </vt:lpstr>
      <vt:lpstr>CPU-DPU/DPU-CPU Transfers: 1 DPU</vt:lpstr>
      <vt:lpstr>CPU-DPU/DPU-CPU Transfers: 1 Rank</vt:lpstr>
      <vt:lpstr>Outline</vt:lpstr>
      <vt:lpstr>DRAM Processing Unit</vt:lpstr>
      <vt:lpstr>DPU Pipeline</vt:lpstr>
      <vt:lpstr>Arithmetic Throughput: Microbenchmark</vt:lpstr>
      <vt:lpstr>Arithmetic Throughput: 11 Tasklets</vt:lpstr>
      <vt:lpstr>Arithmetic Throughput: Native Support</vt:lpstr>
      <vt:lpstr>DPU: WRAM Bandwidth</vt:lpstr>
      <vt:lpstr>DPU: MRAM Latency and Bandwidth</vt:lpstr>
      <vt:lpstr>MRAM Bandwidth</vt:lpstr>
      <vt:lpstr>MRAM Read and Write Latency (I)</vt:lpstr>
      <vt:lpstr>MRAM Read and Write Latency (II)</vt:lpstr>
      <vt:lpstr>MRAM Bandwidth</vt:lpstr>
      <vt:lpstr>STREAM Benchmark: Bandwidth Saturation</vt:lpstr>
      <vt:lpstr>MRAM Bandwidth</vt:lpstr>
      <vt:lpstr>DPU: Arithmetic Throughput vs. Operational Intensity</vt:lpstr>
      <vt:lpstr>Arithmetic Throughput vs. Operational Intensity (I)</vt:lpstr>
      <vt:lpstr>Arithmetic Throughput vs. Operational Intensity (II)</vt:lpstr>
      <vt:lpstr>Arithmetic Throughput vs. Operational Intensity (III)</vt:lpstr>
      <vt:lpstr>Outline</vt:lpstr>
      <vt:lpstr>PrIM Benchmarks</vt:lpstr>
      <vt:lpstr>PrIM Benchmarks: Application Domains</vt:lpstr>
      <vt:lpstr>Roofline Model</vt:lpstr>
      <vt:lpstr>PrIM Benchmarks: Diversity</vt:lpstr>
      <vt:lpstr>Outline</vt:lpstr>
      <vt:lpstr>Evaluation Methodology</vt:lpstr>
      <vt:lpstr>Evaluation Methodology</vt:lpstr>
      <vt:lpstr>Strong Scaling: 1 DPU (I)</vt:lpstr>
      <vt:lpstr>Strong Scaling: 1 DPU (II)</vt:lpstr>
      <vt:lpstr>Strong Scaling: 1 DPU (III)</vt:lpstr>
      <vt:lpstr>Strong Scaling: 1 DPU (IV)</vt:lpstr>
      <vt:lpstr>Strong Scaling: 1 Rank</vt:lpstr>
      <vt:lpstr>Strong Scaling: 32 Ranks</vt:lpstr>
      <vt:lpstr>Weak Scaling: 1 Rank</vt:lpstr>
      <vt:lpstr>CPU/GPU: Evaluation Methodology</vt:lpstr>
      <vt:lpstr>CPU/GPU: Performance Comparison (I)</vt:lpstr>
      <vt:lpstr>CPU/GPU: Performance Comparison (II)</vt:lpstr>
      <vt:lpstr>CPU/GPU: Performance Comparison (III)</vt:lpstr>
      <vt:lpstr>CPU/GPU: Energy Comparison</vt:lpstr>
      <vt:lpstr>Outline</vt:lpstr>
      <vt:lpstr>Key Takeaway 1</vt:lpstr>
      <vt:lpstr>Key Takeaway 2</vt:lpstr>
      <vt:lpstr>Key Takeaway 3</vt:lpstr>
      <vt:lpstr>Key Takeaway 4</vt:lpstr>
      <vt:lpstr>Executive Summary</vt:lpstr>
      <vt:lpstr>Long arXiv Version</vt:lpstr>
      <vt:lpstr>PrIM Repository</vt:lpstr>
      <vt:lpstr>Understanding a Modern PIM Architecture</vt:lpstr>
      <vt:lpstr>Processing-in-Memory Course (Fall 2021)</vt:lpstr>
      <vt:lpstr>Comp Arch (Fall 2021)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Juan Gómez-Luna</cp:lastModifiedBy>
  <cp:revision>743</cp:revision>
  <dcterms:created xsi:type="dcterms:W3CDTF">2020-09-04T14:15:51Z</dcterms:created>
  <dcterms:modified xsi:type="dcterms:W3CDTF">2021-10-18T10:09:48Z</dcterms:modified>
</cp:coreProperties>
</file>